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79" r:id="rId5"/>
    <p:sldId id="280" r:id="rId6"/>
    <p:sldId id="281" r:id="rId7"/>
    <p:sldId id="282" r:id="rId8"/>
    <p:sldId id="283" r:id="rId9"/>
    <p:sldId id="284" r:id="rId10"/>
    <p:sldId id="27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5" autoAdjust="0"/>
    <p:restoredTop sz="94660"/>
  </p:normalViewPr>
  <p:slideViewPr>
    <p:cSldViewPr snapToGrid="0">
      <p:cViewPr varScale="1">
        <p:scale>
          <a:sx n="92" d="100"/>
          <a:sy n="92" d="100"/>
        </p:scale>
        <p:origin x="44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23769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06491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08767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82747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804882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4804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E3406-0B88-43C6-9E1F-DD611A546D40}"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35186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E3406-0B88-43C6-9E1F-DD611A546D40}"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46547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E3406-0B88-43C6-9E1F-DD611A546D40}"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548137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3335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0064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E3406-0B88-43C6-9E1F-DD611A546D40}"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04F52-3096-4928-BA24-70C45DBBAFFE}" type="slidenum">
              <a:rPr lang="tr-TR" smtClean="0"/>
              <a:t>‹#›</a:t>
            </a:fld>
            <a:endParaRPr lang="tr-TR"/>
          </a:p>
        </p:txBody>
      </p:sp>
    </p:spTree>
    <p:extLst>
      <p:ext uri="{BB962C8B-B14F-4D97-AF65-F5344CB8AC3E}">
        <p14:creationId xmlns:p14="http://schemas.microsoft.com/office/powerpoint/2010/main" val="2508918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inguisticsociety.org/resource/sociolinguistic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google.com/search?q=sociolinguistics&amp;rlz=1C1OKWM_trTR859TR859&amp;oq=sociolin&amp;aqs=chrome.1.69i57j0l7.3535j0j7&amp;sourceid=chrome&amp;ie=UTF-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linguisticsociety.org/resource/sociolinguistic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linguisticsociety.org/resource/sociolinguistic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linguisticsociety.org/resource/sociolinguistic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linguisticsociety.org/resource/sociolinguistic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google.com/search?q=sociolinguistics&amp;rlz=1C1OKWM_trTR859TR859&amp;oq=sociolin&amp;aqs=chrome.1.69i57j0l7.3535j0j7&amp;sourceid=chrome&amp;ie=UTF-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oogle.com/search?q=sociolinguistics&amp;rlz=1C1OKWM_trTR859TR859&amp;oq=sociolin&amp;aqs=chrome.1.69i57j0l7.3535j0j7&amp;sourceid=chrome&amp;ie=UTF-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google.com/search?q=sociolinguistics&amp;rlz=1C1OKWM_trTR859TR859&amp;oq=sociolin&amp;aqs=chrome.1.69i57j0l7.3535j0j7&amp;sourceid=chrome&amp;ie=UTF-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24118" y="161365"/>
            <a:ext cx="11412070" cy="3523130"/>
          </a:xfrm>
        </p:spPr>
        <p:txBody>
          <a:bodyPr>
            <a:noAutofit/>
          </a:bodyPr>
          <a:lstStyle/>
          <a:p>
            <a:r>
              <a:rPr lang="tr-TR" sz="7500" b="1" smtClean="0">
                <a:solidFill>
                  <a:srgbClr val="C00000"/>
                </a:solidFill>
                <a:latin typeface="Times New Roman" panose="02020603050405020304" pitchFamily="18" charset="0"/>
                <a:cs typeface="Times New Roman" panose="02020603050405020304" pitchFamily="18" charset="0"/>
              </a:rPr>
              <a:t>BDB </a:t>
            </a:r>
            <a:r>
              <a:rPr lang="tr-TR" sz="7500" b="1" smtClean="0">
                <a:solidFill>
                  <a:srgbClr val="C00000"/>
                </a:solidFill>
                <a:latin typeface="Times New Roman" panose="02020603050405020304" pitchFamily="18" charset="0"/>
                <a:cs typeface="Times New Roman" panose="02020603050405020304" pitchFamily="18" charset="0"/>
              </a:rPr>
              <a:t>301-302 </a:t>
            </a:r>
            <a:r>
              <a:rPr lang="tr-TR" sz="7500" b="1" dirty="0" smtClean="0">
                <a:solidFill>
                  <a:srgbClr val="C00000"/>
                </a:solidFill>
                <a:latin typeface="Times New Roman" panose="02020603050405020304" pitchFamily="18" charset="0"/>
                <a:cs typeface="Times New Roman" panose="02020603050405020304" pitchFamily="18" charset="0"/>
              </a:rPr>
              <a:t>Dilbilim Temel Kavramları I</a:t>
            </a:r>
            <a:br>
              <a:rPr lang="tr-TR" sz="7500" b="1" dirty="0" smtClean="0">
                <a:solidFill>
                  <a:srgbClr val="C00000"/>
                </a:solidFill>
                <a:latin typeface="Times New Roman" panose="02020603050405020304" pitchFamily="18" charset="0"/>
                <a:cs typeface="Times New Roman" panose="02020603050405020304" pitchFamily="18" charset="0"/>
              </a:rPr>
            </a:br>
            <a:r>
              <a:rPr lang="tr-TR" sz="7500" b="1" dirty="0" smtClean="0">
                <a:solidFill>
                  <a:srgbClr val="C00000"/>
                </a:solidFill>
                <a:latin typeface="Times New Roman" panose="02020603050405020304" pitchFamily="18" charset="0"/>
                <a:cs typeface="Times New Roman" panose="02020603050405020304" pitchFamily="18" charset="0"/>
              </a:rPr>
              <a:t>(</a:t>
            </a:r>
            <a:r>
              <a:rPr lang="tr-TR" sz="7500" b="1" i="1" dirty="0" err="1" smtClean="0">
                <a:solidFill>
                  <a:srgbClr val="C00000"/>
                </a:solidFill>
                <a:latin typeface="Times New Roman" panose="02020603050405020304" pitchFamily="18" charset="0"/>
                <a:cs typeface="Times New Roman" panose="02020603050405020304" pitchFamily="18" charset="0"/>
              </a:rPr>
              <a:t>Introduction</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to</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Linguistics</a:t>
            </a:r>
            <a:r>
              <a:rPr lang="tr-TR" sz="7500" b="1" dirty="0" smtClean="0">
                <a:solidFill>
                  <a:srgbClr val="C00000"/>
                </a:solidFill>
                <a:latin typeface="Times New Roman" panose="02020603050405020304" pitchFamily="18" charset="0"/>
                <a:cs typeface="Times New Roman" panose="02020603050405020304" pitchFamily="18" charset="0"/>
              </a:rPr>
              <a:t>)</a:t>
            </a:r>
            <a:endParaRPr lang="tr-TR" sz="75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32965" y="4706470"/>
            <a:ext cx="9144000" cy="1909483"/>
          </a:xfrm>
        </p:spPr>
        <p:txBody>
          <a:bodyPr/>
          <a:lstStyle/>
          <a:p>
            <a:r>
              <a:rPr lang="tr-TR" b="1" dirty="0" smtClean="0">
                <a:latin typeface="Garamond" panose="02020404030301010803" pitchFamily="18" charset="0"/>
              </a:rPr>
              <a:t>Dr. Mustafa Güleç</a:t>
            </a:r>
          </a:p>
          <a:p>
            <a:r>
              <a:rPr lang="tr-TR" b="1" dirty="0" smtClean="0">
                <a:latin typeface="Garamond" panose="02020404030301010803" pitchFamily="18" charset="0"/>
              </a:rPr>
              <a:t>Ankara Üniversitesi, Dil ve Tarih-Coğrafya Fakültesi (DTCF)</a:t>
            </a:r>
          </a:p>
          <a:p>
            <a:r>
              <a:rPr lang="tr-TR" b="1" dirty="0" smtClean="0">
                <a:latin typeface="Garamond" panose="02020404030301010803" pitchFamily="18" charset="0"/>
              </a:rPr>
              <a:t>Batı Dilleri ve Edebiyatları Bölümü,</a:t>
            </a:r>
          </a:p>
          <a:p>
            <a:r>
              <a:rPr lang="tr-TR" b="1" dirty="0" smtClean="0">
                <a:latin typeface="Garamond" panose="02020404030301010803" pitchFamily="18" charset="0"/>
              </a:rPr>
              <a:t>Hollanda Dili ve Edebiyatı Anabilim Dalı  </a:t>
            </a:r>
            <a:endParaRPr lang="tr-TR" b="1" dirty="0">
              <a:latin typeface="Garamond" panose="02020404030301010803" pitchFamily="18" charset="0"/>
            </a:endParaRPr>
          </a:p>
        </p:txBody>
      </p:sp>
    </p:spTree>
    <p:extLst>
      <p:ext uri="{BB962C8B-B14F-4D97-AF65-F5344CB8AC3E}">
        <p14:creationId xmlns:p14="http://schemas.microsoft.com/office/powerpoint/2010/main" val="1857624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r>
              <a:rPr lang="tr-TR" b="1" dirty="0">
                <a:solidFill>
                  <a:srgbClr val="C00000"/>
                </a:solidFill>
                <a:latin typeface="Times New Roman" panose="02020603050405020304" pitchFamily="18" charset="0"/>
                <a:cs typeface="Times New Roman" panose="02020603050405020304" pitchFamily="18" charset="0"/>
              </a:rPr>
              <a:t>:</a:t>
            </a:r>
            <a:endParaRPr lang="tr-TR" dirty="0"/>
          </a:p>
        </p:txBody>
      </p:sp>
      <p:sp>
        <p:nvSpPr>
          <p:cNvPr id="3" name="İçerik Yer Tutucusu 2"/>
          <p:cNvSpPr>
            <a:spLocks noGrp="1"/>
          </p:cNvSpPr>
          <p:nvPr>
            <p:ph idx="1"/>
          </p:nvPr>
        </p:nvSpPr>
        <p:spPr/>
        <p:txBody>
          <a:bodyPr>
            <a:normAutofit/>
          </a:bodyPr>
          <a:lstStyle/>
          <a:p>
            <a:pPr algn="just"/>
            <a:r>
              <a:rPr lang="en-US" dirty="0" err="1" smtClean="0">
                <a:latin typeface="Times New Roman" panose="02020603050405020304" pitchFamily="18" charset="0"/>
                <a:cs typeface="Times New Roman" panose="02020603050405020304" pitchFamily="18" charset="0"/>
              </a:rPr>
              <a:t>Trudgill</a:t>
            </a:r>
            <a:r>
              <a:rPr lang="en-US" dirty="0">
                <a:latin typeface="Times New Roman" panose="02020603050405020304" pitchFamily="18" charset="0"/>
                <a:cs typeface="Times New Roman" panose="02020603050405020304" pitchFamily="18" charset="0"/>
              </a:rPr>
              <a:t>, Peter. 1995. </a:t>
            </a:r>
            <a:r>
              <a:rPr lang="en-US" i="1" dirty="0">
                <a:latin typeface="Times New Roman" panose="02020603050405020304" pitchFamily="18" charset="0"/>
                <a:cs typeface="Times New Roman" panose="02020603050405020304" pitchFamily="18" charset="0"/>
              </a:rPr>
              <a:t>Sociolinguistics: An introduction to language and society.</a:t>
            </a:r>
            <a:r>
              <a:rPr lang="en-US" dirty="0">
                <a:latin typeface="Times New Roman" panose="02020603050405020304" pitchFamily="18" charset="0"/>
                <a:cs typeface="Times New Roman" panose="02020603050405020304" pitchFamily="18" charset="0"/>
              </a:rPr>
              <a:t> London: Penguin Books.</a:t>
            </a:r>
          </a:p>
          <a:p>
            <a:pPr algn="just"/>
            <a:r>
              <a:rPr lang="en-US" dirty="0" err="1">
                <a:latin typeface="Times New Roman" panose="02020603050405020304" pitchFamily="18" charset="0"/>
                <a:cs typeface="Times New Roman" panose="02020603050405020304" pitchFamily="18" charset="0"/>
              </a:rPr>
              <a:t>Wardhaugh</a:t>
            </a:r>
            <a:r>
              <a:rPr lang="en-US" dirty="0">
                <a:latin typeface="Times New Roman" panose="02020603050405020304" pitchFamily="18" charset="0"/>
                <a:cs typeface="Times New Roman" panose="02020603050405020304" pitchFamily="18" charset="0"/>
              </a:rPr>
              <a:t>, Ronald. 1992. </a:t>
            </a:r>
            <a:r>
              <a:rPr lang="en-US" i="1" dirty="0">
                <a:latin typeface="Times New Roman" panose="02020603050405020304" pitchFamily="18" charset="0"/>
                <a:cs typeface="Times New Roman" panose="02020603050405020304" pitchFamily="18" charset="0"/>
              </a:rPr>
              <a:t>An introduction to sociolinguistics.</a:t>
            </a:r>
            <a:r>
              <a:rPr lang="en-US" dirty="0">
                <a:latin typeface="Times New Roman" panose="02020603050405020304" pitchFamily="18" charset="0"/>
                <a:cs typeface="Times New Roman" panose="02020603050405020304" pitchFamily="18" charset="0"/>
              </a:rPr>
              <a:t> Cambridge, MA: Blackwell.</a:t>
            </a:r>
          </a:p>
          <a:p>
            <a:pPr algn="just"/>
            <a:r>
              <a:rPr lang="en-US" dirty="0">
                <a:latin typeface="Times New Roman" panose="02020603050405020304" pitchFamily="18" charset="0"/>
                <a:cs typeface="Times New Roman" panose="02020603050405020304" pitchFamily="18" charset="0"/>
              </a:rPr>
              <a:t>Wolfram, Walt. 1991. </a:t>
            </a:r>
            <a:r>
              <a:rPr lang="en-US" i="1" dirty="0">
                <a:latin typeface="Times New Roman" panose="02020603050405020304" pitchFamily="18" charset="0"/>
                <a:cs typeface="Times New Roman" panose="02020603050405020304" pitchFamily="18" charset="0"/>
              </a:rPr>
              <a:t>Dialects and American English.</a:t>
            </a:r>
            <a:r>
              <a:rPr lang="en-US" dirty="0">
                <a:latin typeface="Times New Roman" panose="02020603050405020304" pitchFamily="18" charset="0"/>
                <a:cs typeface="Times New Roman" panose="02020603050405020304" pitchFamily="18" charset="0"/>
              </a:rPr>
              <a:t> Englewood Cliffs, NJ: Prentice Hall (to be reissued by Basil Blackwell in 1998 as </a:t>
            </a:r>
            <a:r>
              <a:rPr lang="en-US" i="1" dirty="0">
                <a:latin typeface="Times New Roman" panose="02020603050405020304" pitchFamily="18" charset="0"/>
                <a:cs typeface="Times New Roman" panose="02020603050405020304" pitchFamily="18" charset="0"/>
              </a:rPr>
              <a:t>American English: Dialects</a:t>
            </a:r>
            <a:r>
              <a:rPr lang="en-US" dirty="0">
                <a:latin typeface="Times New Roman" panose="02020603050405020304" pitchFamily="18" charset="0"/>
                <a:cs typeface="Times New Roman" panose="02020603050405020304" pitchFamily="18" charset="0"/>
              </a:rPr>
              <a:t> and variation</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https://www.linguisticsociety.org/resource/sociolinguistics</a:t>
            </a:r>
            <a:endParaRPr lang="tr-TR"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20737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129" y="0"/>
            <a:ext cx="11421035" cy="627529"/>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What</a:t>
            </a:r>
            <a:r>
              <a:rPr lang="tr-TR" b="1" dirty="0" smtClean="0">
                <a:solidFill>
                  <a:srgbClr val="C00000"/>
                </a:solidFill>
                <a:latin typeface="Times New Roman" panose="02020603050405020304" pitchFamily="18" charset="0"/>
                <a:cs typeface="Times New Roman" panose="02020603050405020304" pitchFamily="18" charset="0"/>
              </a:rPr>
              <a:t> is </a:t>
            </a:r>
            <a:r>
              <a:rPr lang="tr-TR" b="1" dirty="0" err="1" smtClean="0">
                <a:solidFill>
                  <a:srgbClr val="C00000"/>
                </a:solidFill>
                <a:latin typeface="Times New Roman" panose="02020603050405020304" pitchFamily="18" charset="0"/>
                <a:cs typeface="Times New Roman" panose="02020603050405020304" pitchFamily="18" charset="0"/>
              </a:rPr>
              <a:t>sociolinguistics</a:t>
            </a:r>
            <a:r>
              <a:rPr lang="tr-TR" b="1" dirty="0" smtClean="0">
                <a:solidFill>
                  <a:srgbClr val="C00000"/>
                </a:solidFill>
                <a:latin typeface="Times New Roman" panose="02020603050405020304" pitchFamily="18" charset="0"/>
                <a:cs typeface="Times New Roman" panose="02020603050405020304" pitchFamily="18" charset="0"/>
              </a:rPr>
              <a:t>?</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75129" y="627529"/>
            <a:ext cx="11421035" cy="5683623"/>
          </a:xfrm>
        </p:spPr>
        <p:txBody>
          <a:bodyPr>
            <a:normAutofit/>
          </a:bodyPr>
          <a:lstStyle/>
          <a:p>
            <a:pPr algn="just" fontAlgn="base"/>
            <a:endParaRPr lang="tr-TR" dirty="0" smtClean="0">
              <a:latin typeface="Times New Roman" panose="02020603050405020304" pitchFamily="18" charset="0"/>
              <a:cs typeface="Times New Roman" panose="02020603050405020304" pitchFamily="18" charset="0"/>
            </a:endParaRPr>
          </a:p>
          <a:p>
            <a:pPr algn="just" fontAlgn="base"/>
            <a:r>
              <a:rPr lang="en-US" dirty="0">
                <a:latin typeface="Times New Roman" panose="02020603050405020304" pitchFamily="18" charset="0"/>
                <a:cs typeface="Times New Roman" panose="02020603050405020304" pitchFamily="18" charset="0"/>
              </a:rPr>
              <a:t>Sociolinguistics is the descriptive study of the effect of any and all aspects of society, including cultural norms, expectations, and context, on the way language is used, and society's effect on language. </a:t>
            </a:r>
            <a:endParaRPr lang="tr-TR" dirty="0" smtClean="0">
              <a:latin typeface="Times New Roman" panose="02020603050405020304" pitchFamily="18" charset="0"/>
              <a:cs typeface="Times New Roman" panose="02020603050405020304" pitchFamily="18" charset="0"/>
            </a:endParaRPr>
          </a:p>
          <a:p>
            <a:pPr algn="just" fontAlgn="base"/>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differs from sociology of language, which focuses on the effect of language on society</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fontAlgn="base"/>
            <a:r>
              <a:rPr lang="tr-TR" dirty="0">
                <a:hlinkClick r:id="rId2"/>
              </a:rPr>
              <a:t>https://</a:t>
            </a:r>
            <a:r>
              <a:rPr lang="tr-TR" dirty="0" smtClean="0">
                <a:hlinkClick r:id="rId2"/>
              </a:rPr>
              <a:t>www.google.com/search?q=sociolinguistics&amp;rlz=1C1OKWM_trTR859TR859&amp;oq=sociolin&amp;aqs=chrome.1.69i57j0l7.3535j0j7&amp;sourceid=chrome&amp;ie=UTF-8</a:t>
            </a:r>
            <a:endParaRPr lang="tr-TR" dirty="0" smtClean="0"/>
          </a:p>
          <a:p>
            <a:pPr marL="0" indent="0" algn="just" fontAlgn="base">
              <a:buNone/>
            </a:pPr>
            <a:r>
              <a:rPr lang="en-US" dirty="0" smtClean="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96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Sociolinguistics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r>
              <a:rPr lang="en-US" dirty="0">
                <a:latin typeface="Times New Roman" panose="02020603050405020304" pitchFamily="18" charset="0"/>
                <a:cs typeface="Times New Roman" panose="02020603050405020304" pitchFamily="18" charset="0"/>
              </a:rPr>
              <a:t>Language is one of the most powerful emblems of social behavior. In the normal transfer of information through language, we use language to send vital social messages about who we are, where we come from, and who we associate with. It is often shocking to realize how extensively we may judge a person's background, character, and intentions based simply upon the person's language, dialect, or, in some instances, even the choice of a single </a:t>
            </a:r>
            <a:r>
              <a:rPr lang="en-US" dirty="0" smtClean="0">
                <a:latin typeface="Times New Roman" panose="02020603050405020304" pitchFamily="18" charset="0"/>
                <a:cs typeface="Times New Roman" panose="02020603050405020304" pitchFamily="18" charset="0"/>
              </a:rPr>
              <a:t>word.</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Given </a:t>
            </a:r>
            <a:r>
              <a:rPr lang="en-US" dirty="0">
                <a:latin typeface="Times New Roman" panose="02020603050405020304" pitchFamily="18" charset="0"/>
                <a:cs typeface="Times New Roman" panose="02020603050405020304" pitchFamily="18" charset="0"/>
              </a:rPr>
              <a:t>the social role of language, it stands to reason that one strand of language study should concentrate on the role of language in society</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hlinkClick r:id="rId2"/>
              </a:rPr>
              <a:t>https://</a:t>
            </a:r>
            <a:r>
              <a:rPr lang="tr-TR" dirty="0" smtClean="0">
                <a:hlinkClick r:id="rId2"/>
              </a:rPr>
              <a:t>www.linguisticsociety.org/resource/sociolinguistics</a:t>
            </a:r>
            <a:endParaRPr lang="tr-TR" dirty="0" smtClean="0"/>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423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Sociolinguistics</a:t>
            </a:r>
            <a:endParaRPr lang="tr-TR" dirty="0"/>
          </a:p>
        </p:txBody>
      </p:sp>
      <p:sp>
        <p:nvSpPr>
          <p:cNvPr id="3" name="İçerik Yer Tutucusu 2"/>
          <p:cNvSpPr>
            <a:spLocks noGrp="1"/>
          </p:cNvSpPr>
          <p:nvPr>
            <p:ph idx="1"/>
          </p:nvPr>
        </p:nvSpPr>
        <p:spPr/>
        <p:txBody>
          <a:bodyPr>
            <a:noAutofit/>
          </a:bodyPr>
          <a:lstStyle/>
          <a:p>
            <a:pPr algn="just"/>
            <a:r>
              <a:rPr lang="en-US" dirty="0">
                <a:latin typeface="Times New Roman" panose="02020603050405020304" pitchFamily="18" charset="0"/>
                <a:cs typeface="Times New Roman" panose="02020603050405020304" pitchFamily="18" charset="0"/>
              </a:rPr>
              <a:t>Sociolinguistics has become an increasingly important and popular field of study, as certain cultures around the world expand their communication base and intergroup and interpersonal relations take on escalating significance</a:t>
            </a:r>
            <a:r>
              <a:rPr lang="en-US"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basic notion underlying sociolinguistics is quite simple: Language use symbolically represents fundamental dimensions of social behavior and human interaction. The notion is simple, but the ways in which language reflects behavior can often be complex and subtle. Furthermore, the relationship between language and society affects a wide range of encounters--from broadly based international relations to narrowly defined interpersonal relationships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https://www.linguisticsociety.org/resource/sociolinguistics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920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Sociolinguistics</a:t>
            </a:r>
            <a:endParaRPr lang="tr-TR" dirty="0"/>
          </a:p>
        </p:txBody>
      </p:sp>
      <p:sp>
        <p:nvSpPr>
          <p:cNvPr id="3" name="İçerik Yer Tutucusu 2"/>
          <p:cNvSpPr>
            <a:spLocks noGrp="1"/>
          </p:cNvSpPr>
          <p:nvPr>
            <p:ph idx="1"/>
          </p:nvPr>
        </p:nvSpPr>
        <p:spPr/>
        <p:txBody>
          <a:bodyPr>
            <a:normAutofit fontScale="92500" lnSpcReduction="10000"/>
          </a:bodyPr>
          <a:lstStyle/>
          <a:p>
            <a:r>
              <a:rPr lang="en-US" dirty="0"/>
              <a:t>A slightly different concern with language and society focuses more closely on the effect of particular kinds of social situations on language structure. For example, language contact studies focus on the origin and the linguistic composition of pidgin and creole languages. These special language varieties arise when speakers from mutually unintelligible language groups need a common language for communication. Throughout the world, there are many sociohistorical situations that have resulted in these specialized language situations--in the Caribbean, Africa, South America, Asia, and the Pacific Islands. In examining language contact situations, it is also possible to examine not only the details of a particular language but also the social and linguistic details that show how bilingual speakers use each language and switch between them</a:t>
            </a:r>
            <a:r>
              <a:rPr lang="en-US" dirty="0" smtClean="0"/>
              <a:t>.</a:t>
            </a:r>
            <a:endParaRPr lang="tr-TR" dirty="0" smtClean="0"/>
          </a:p>
          <a:p>
            <a:r>
              <a:rPr lang="tr-TR" dirty="0">
                <a:latin typeface="Times New Roman" panose="02020603050405020304" pitchFamily="18" charset="0"/>
                <a:cs typeface="Times New Roman" panose="02020603050405020304" pitchFamily="18" charset="0"/>
                <a:hlinkClick r:id="rId2"/>
              </a:rPr>
              <a:t>https://www.linguisticsociety.org/resource/sociolinguistics</a:t>
            </a:r>
            <a:endParaRPr lang="tr-TR" dirty="0">
              <a:latin typeface="Times New Roman" panose="02020603050405020304" pitchFamily="18"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2930806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Sociolinguistics</a:t>
            </a:r>
            <a:endParaRPr lang="tr-TR" dirty="0"/>
          </a:p>
        </p:txBody>
      </p:sp>
      <p:sp>
        <p:nvSpPr>
          <p:cNvPr id="3" name="İçerik Yer Tutucusu 2"/>
          <p:cNvSpPr>
            <a:spLocks noGrp="1"/>
          </p:cNvSpPr>
          <p:nvPr>
            <p:ph idx="1"/>
          </p:nvPr>
        </p:nvSpPr>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Another approach to language and society focuses on the situations and uses of language as an activity in its own right. The study of language in its social context tells us quite a bit about how we organize our social relationships within a particular community. Addressing a person as 'Mrs.', 'Ms.', or by a first name is not really about simple vocabulary choice but about the relationship and social position of the speaker and addressee. Similarly, the use of sentence alternatives such as Pass the salt, Would you mind passing the salt, or I think this food could use a little salt is not a matter of simple sentence structure; the choice involves cultural values and norms of politeness, deference, and </a:t>
            </a:r>
            <a:r>
              <a:rPr lang="en-US" dirty="0" smtClean="0">
                <a:latin typeface="Times New Roman" panose="02020603050405020304" pitchFamily="18" charset="0"/>
                <a:cs typeface="Times New Roman" panose="02020603050405020304" pitchFamily="18" charset="0"/>
              </a:rPr>
              <a:t>status</a:t>
            </a:r>
            <a:r>
              <a:rPr lang="tr-TR"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hlinkClick r:id="rId2"/>
              </a:rPr>
              <a:t>https://www.linguisticsociety.org/resource/sociolinguistics</a:t>
            </a:r>
            <a:endParaRPr lang="tr-TR"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776391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does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sociolinguistics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study</a:t>
            </a:r>
            <a:r>
              <a:rPr lang="tr-TR" b="1" dirty="0">
                <a:solidFill>
                  <a:srgbClr val="C00000"/>
                </a:solidFill>
                <a:latin typeface="Times New Roman" panose="02020603050405020304" pitchFamily="18" charset="0"/>
                <a:cs typeface="Times New Roman" panose="02020603050405020304" pitchFamily="18" charset="0"/>
              </a:rPr>
              <a:t>?</a:t>
            </a: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Sociolinguistics is the study of the relationship between language and society. Sociolinguistics is concerned with how language use interacts with, or is affected by, social factors such as gender, ethnicity, age or social class, for instance</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hlinkClick r:id="rId2"/>
              </a:rPr>
              <a:t>https</a:t>
            </a:r>
            <a:r>
              <a:rPr lang="tr-TR" dirty="0">
                <a:latin typeface="Times New Roman" panose="02020603050405020304" pitchFamily="18" charset="0"/>
                <a:cs typeface="Times New Roman" panose="02020603050405020304" pitchFamily="18" charset="0"/>
                <a:hlinkClick r:id="rId2"/>
              </a:rPr>
              <a:t>://</a:t>
            </a:r>
            <a:r>
              <a:rPr lang="tr-TR" dirty="0" smtClean="0">
                <a:latin typeface="Times New Roman" panose="02020603050405020304" pitchFamily="18" charset="0"/>
                <a:cs typeface="Times New Roman" panose="02020603050405020304" pitchFamily="18" charset="0"/>
                <a:hlinkClick r:id="rId2"/>
              </a:rPr>
              <a:t>www.google.com/search?q=sociolinguistics&amp;rlz=1C1OKWM_trTR859TR859&amp;oq=sociolin&amp;aqs=chrome.1.69i57j0l7.3535j0j7&amp;sourceid=chrome&amp;ie=UTF-8</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7163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en-US" b="1" dirty="0">
                <a:solidFill>
                  <a:srgbClr val="C00000"/>
                </a:solidFill>
                <a:latin typeface="Times New Roman" panose="02020603050405020304" pitchFamily="18" charset="0"/>
                <a:cs typeface="Times New Roman" panose="02020603050405020304" pitchFamily="18" charset="0"/>
              </a:rPr>
              <a:t>What are the basic concepts of sociolinguistics?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While the study of sociolinguistics is very broad, there are a few fundamental concepts on which many sociolinguistic inquiries depend.</a:t>
            </a:r>
          </a:p>
          <a:p>
            <a:pPr algn="just"/>
            <a:r>
              <a:rPr lang="en-US" dirty="0">
                <a:latin typeface="Times New Roman" panose="02020603050405020304" pitchFamily="18" charset="0"/>
                <a:cs typeface="Times New Roman" panose="02020603050405020304" pitchFamily="18" charset="0"/>
              </a:rPr>
              <a:t>Speech community.</a:t>
            </a:r>
          </a:p>
          <a:p>
            <a:pPr algn="just"/>
            <a:r>
              <a:rPr lang="en-US" dirty="0">
                <a:latin typeface="Times New Roman" panose="02020603050405020304" pitchFamily="18" charset="0"/>
                <a:cs typeface="Times New Roman" panose="02020603050405020304" pitchFamily="18" charset="0"/>
              </a:rPr>
              <a:t>High prestige and low prestige varieties.</a:t>
            </a:r>
          </a:p>
          <a:p>
            <a:pPr algn="just"/>
            <a:r>
              <a:rPr lang="en-US" dirty="0">
                <a:latin typeface="Times New Roman" panose="02020603050405020304" pitchFamily="18" charset="0"/>
                <a:cs typeface="Times New Roman" panose="02020603050405020304" pitchFamily="18" charset="0"/>
              </a:rPr>
              <a:t>Social network.</a:t>
            </a:r>
          </a:p>
          <a:p>
            <a:pPr algn="just"/>
            <a:r>
              <a:rPr lang="en-US" dirty="0">
                <a:latin typeface="Times New Roman" panose="02020603050405020304" pitchFamily="18" charset="0"/>
                <a:cs typeface="Times New Roman" panose="02020603050405020304" pitchFamily="18" charset="0"/>
              </a:rPr>
              <a:t>Class aspiration.</a:t>
            </a:r>
          </a:p>
          <a:p>
            <a:pPr algn="just"/>
            <a:r>
              <a:rPr lang="en-US" dirty="0">
                <a:latin typeface="Times New Roman" panose="02020603050405020304" pitchFamily="18" charset="0"/>
                <a:cs typeface="Times New Roman" panose="02020603050405020304" pitchFamily="18" charset="0"/>
              </a:rPr>
              <a:t>Social language codes.</a:t>
            </a:r>
          </a:p>
          <a:p>
            <a:pPr algn="just"/>
            <a:r>
              <a:rPr lang="en-US" dirty="0">
                <a:latin typeface="Times New Roman" panose="02020603050405020304" pitchFamily="18" charset="0"/>
                <a:cs typeface="Times New Roman" panose="02020603050405020304" pitchFamily="18" charset="0"/>
              </a:rPr>
              <a:t>Covert prestige</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r>
              <a:rPr lang="tr-TR" dirty="0">
                <a:hlinkClick r:id="rId2"/>
              </a:rPr>
              <a:t>https://</a:t>
            </a:r>
            <a:r>
              <a:rPr lang="tr-TR" dirty="0" smtClean="0">
                <a:hlinkClick r:id="rId2"/>
              </a:rPr>
              <a:t>www.google.com/search?q=sociolinguistics&amp;rlz=1C1OKWM_trTR859TR859&amp;oq=sociolin&amp;aqs=chrome.1.69i57j0l7.3535j0j7&amp;sourceid=chrome&amp;ie=UTF-8</a:t>
            </a:r>
            <a:endParaRPr lang="tr-TR" dirty="0" smtClean="0"/>
          </a:p>
          <a:p>
            <a:endParaRPr lang="tr-TR" dirty="0"/>
          </a:p>
          <a:p>
            <a:endParaRPr lang="tr-TR" dirty="0"/>
          </a:p>
        </p:txBody>
      </p:sp>
    </p:spTree>
    <p:extLst>
      <p:ext uri="{BB962C8B-B14F-4D97-AF65-F5344CB8AC3E}">
        <p14:creationId xmlns:p14="http://schemas.microsoft.com/office/powerpoint/2010/main" val="42190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What are the aims of sociolinguistics?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en-US" dirty="0"/>
              <a:t>Sociolinguistics is a field of study which investigates the relationship between language and society with the objective of a better understanding of the structure of language and how languages function in communication whereas in the sociology of language the goal is to discover how social structure can be </a:t>
            </a:r>
            <a:r>
              <a:rPr lang="en-US" dirty="0" smtClean="0"/>
              <a:t>understood</a:t>
            </a:r>
            <a:r>
              <a:rPr lang="tr-TR" dirty="0" smtClean="0"/>
              <a:t>.</a:t>
            </a:r>
          </a:p>
          <a:p>
            <a:pPr algn="just"/>
            <a:endParaRPr lang="tr-TR" dirty="0" smtClean="0"/>
          </a:p>
          <a:p>
            <a:pPr algn="just"/>
            <a:r>
              <a:rPr lang="tr-TR" dirty="0">
                <a:hlinkClick r:id="rId2"/>
              </a:rPr>
              <a:t>https://</a:t>
            </a:r>
            <a:r>
              <a:rPr lang="tr-TR" dirty="0" smtClean="0">
                <a:hlinkClick r:id="rId2"/>
              </a:rPr>
              <a:t>www.google.com/search?q=sociolinguistics&amp;rlz=1C1OKWM_trTR859TR859&amp;oq=sociolin&amp;aqs=chrome.1.69i57j0l7.3535j0j7&amp;sourceid=chrome&amp;ie=UTF-8</a:t>
            </a:r>
            <a:endParaRPr lang="tr-TR" dirty="0" smtClean="0"/>
          </a:p>
          <a:p>
            <a:pPr algn="just"/>
            <a:endParaRPr lang="tr-TR" dirty="0"/>
          </a:p>
          <a:p>
            <a:pPr algn="just"/>
            <a:endParaRPr lang="tr-TR" dirty="0"/>
          </a:p>
        </p:txBody>
      </p:sp>
    </p:spTree>
    <p:extLst>
      <p:ext uri="{BB962C8B-B14F-4D97-AF65-F5344CB8AC3E}">
        <p14:creationId xmlns:p14="http://schemas.microsoft.com/office/powerpoint/2010/main" val="18569368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3319</TotalTime>
  <Words>771</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Garamond</vt:lpstr>
      <vt:lpstr>Times New Roman</vt:lpstr>
      <vt:lpstr>Office Teması</vt:lpstr>
      <vt:lpstr>BDB 301-302 Dilbilim Temel Kavramları I (Introduction to Linguistics)</vt:lpstr>
      <vt:lpstr>What is sociolinguistics?</vt:lpstr>
      <vt:lpstr>Sociolinguistics</vt:lpstr>
      <vt:lpstr>Sociolinguistics</vt:lpstr>
      <vt:lpstr>Sociolinguistics</vt:lpstr>
      <vt:lpstr>Sociolinguistics</vt:lpstr>
      <vt:lpstr>What does sociolinguistics study?</vt:lpstr>
      <vt:lpstr>What are the basic concepts of sociolinguistics?</vt:lpstr>
      <vt:lpstr>What are the aims of sociolinguistics?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306</cp:revision>
  <dcterms:created xsi:type="dcterms:W3CDTF">2018-02-15T15:22:31Z</dcterms:created>
  <dcterms:modified xsi:type="dcterms:W3CDTF">2020-02-07T13:40:40Z</dcterms:modified>
</cp:coreProperties>
</file>