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4"/>
  </p:notesMasterIdLst>
  <p:sldIdLst>
    <p:sldId id="347" r:id="rId2"/>
    <p:sldId id="348" r:id="rId3"/>
    <p:sldId id="350" r:id="rId4"/>
    <p:sldId id="354" r:id="rId5"/>
    <p:sldId id="359" r:id="rId6"/>
    <p:sldId id="368" r:id="rId7"/>
    <p:sldId id="369" r:id="rId8"/>
    <p:sldId id="370" r:id="rId9"/>
    <p:sldId id="371" r:id="rId10"/>
    <p:sldId id="372" r:id="rId11"/>
    <p:sldId id="373" r:id="rId12"/>
    <p:sldId id="376" r:id="rId13"/>
    <p:sldId id="377" r:id="rId14"/>
    <p:sldId id="378" r:id="rId15"/>
    <p:sldId id="379" r:id="rId16"/>
    <p:sldId id="380" r:id="rId17"/>
    <p:sldId id="381" r:id="rId18"/>
    <p:sldId id="384" r:id="rId19"/>
    <p:sldId id="385" r:id="rId20"/>
    <p:sldId id="386" r:id="rId21"/>
    <p:sldId id="387" r:id="rId22"/>
    <p:sldId id="389" r:id="rId23"/>
    <p:sldId id="391" r:id="rId24"/>
    <p:sldId id="393" r:id="rId25"/>
    <p:sldId id="396" r:id="rId26"/>
    <p:sldId id="397" r:id="rId27"/>
    <p:sldId id="398" r:id="rId28"/>
    <p:sldId id="400" r:id="rId29"/>
    <p:sldId id="401" r:id="rId30"/>
    <p:sldId id="402" r:id="rId31"/>
    <p:sldId id="403" r:id="rId32"/>
    <p:sldId id="405" r:id="rId33"/>
    <p:sldId id="409" r:id="rId34"/>
    <p:sldId id="411" r:id="rId35"/>
    <p:sldId id="412" r:id="rId36"/>
    <p:sldId id="413" r:id="rId37"/>
    <p:sldId id="414" r:id="rId38"/>
    <p:sldId id="415" r:id="rId39"/>
    <p:sldId id="455" r:id="rId40"/>
    <p:sldId id="418" r:id="rId41"/>
    <p:sldId id="420" r:id="rId42"/>
    <p:sldId id="421" r:id="rId43"/>
    <p:sldId id="422" r:id="rId44"/>
    <p:sldId id="423" r:id="rId45"/>
    <p:sldId id="424" r:id="rId46"/>
    <p:sldId id="425" r:id="rId47"/>
    <p:sldId id="426" r:id="rId48"/>
    <p:sldId id="427" r:id="rId49"/>
    <p:sldId id="428" r:id="rId50"/>
    <p:sldId id="430" r:id="rId51"/>
    <p:sldId id="432" r:id="rId52"/>
    <p:sldId id="434" r:id="rId53"/>
    <p:sldId id="436" r:id="rId54"/>
    <p:sldId id="437" r:id="rId55"/>
    <p:sldId id="438" r:id="rId56"/>
    <p:sldId id="439" r:id="rId57"/>
    <p:sldId id="441" r:id="rId58"/>
    <p:sldId id="442" r:id="rId59"/>
    <p:sldId id="443" r:id="rId60"/>
    <p:sldId id="444" r:id="rId61"/>
    <p:sldId id="445" r:id="rId62"/>
    <p:sldId id="451" r:id="rId63"/>
  </p:sldIdLst>
  <p:sldSz cx="12192000" cy="6858000"/>
  <p:notesSz cx="6858000" cy="9144000"/>
  <p:photoAlbum/>
  <p:custDataLst>
    <p:tags r:id="rId6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0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4B6DB-698B-4582-993F-9A2B45FF899B}" type="datetimeFigureOut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A6BFD-BAF5-4DF8-86C6-06D81C345A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06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B3426-C04D-4538-98D9-A607CC955078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428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355BC-91D5-46F8-9998-295AE2F4823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82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5FFB-32B6-45E8-8CED-1F66A9DF54DE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2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A29F-0E50-4A71-996E-5E594DB8E74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022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526FC-0491-474B-B582-84DF37AAD306}" type="datetime1">
              <a:rPr lang="en-US" smtClean="0"/>
              <a:pPr>
                <a:defRPr/>
              </a:pPr>
              <a:t>10/5/2022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2946400" y="6356351"/>
            <a:ext cx="6400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7260F9-BB4F-4CE9-AC41-67D1D70293A4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2076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6ED8-9E61-47B2-9EB5-2416EC2922F2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3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4AD9-1E65-4A82-BFEF-B7F1E9897EF7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4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2B39-0D12-4EF1-8E76-C3956EC594B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89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C176-1DD8-4396-B486-3972E0E11FF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4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59493-933B-40FF-BDF5-998F5D7C18B4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13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D8C98-32B5-459F-B507-E7AB4122AE51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9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0C86-EF9A-4D8B-9B97-A7DD5EE45666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88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9E9E-FA97-4F48-BF35-7EB24878A845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188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8A4AE-0042-4E38-8DD7-27E56F3DE7B0}" type="datetime1">
              <a:rPr lang="en-US" smtClean="0"/>
              <a:pPr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© 2016 Pearson Education, Ltd.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4BADE-5021-4CFA-8714-EDB9776AC1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18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Chapter 6</a:t>
            </a:r>
            <a:br>
              <a:rPr lang="en-US" dirty="0"/>
            </a:br>
            <a:r>
              <a:rPr lang="en-US" dirty="0"/>
              <a:t>Arrays</a:t>
            </a:r>
          </a:p>
        </p:txBody>
      </p:sp>
      <p:sp>
        <p:nvSpPr>
          <p:cNvPr id="10243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C How to Program, 8/e, 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038599" y="6356350"/>
            <a:ext cx="475855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6E8C6-4F55-47AC-9CDA-48723CC9241C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38031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85" y="136524"/>
            <a:ext cx="10515600" cy="709073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59395" name="Text Placeholder 2"/>
          <p:cNvSpPr>
            <a:spLocks noGrp="1"/>
          </p:cNvSpPr>
          <p:nvPr>
            <p:ph type="body" idx="1"/>
          </p:nvPr>
        </p:nvSpPr>
        <p:spPr>
          <a:xfrm>
            <a:off x="207885" y="920102"/>
            <a:ext cx="11874624" cy="435323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</a:rPr>
              <a:t>When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answer</a:t>
            </a:r>
            <a:r>
              <a:rPr lang="en-US" altLang="en-US" sz="2700" u="sng" dirty="0">
                <a:solidFill>
                  <a:srgbClr val="000000"/>
                </a:solidFill>
              </a:rPr>
              <a:t> is </a:t>
            </a:r>
            <a:r>
              <a:rPr lang="tr-TR" altLang="en-US" sz="2700" u="sng" dirty="0" err="1">
                <a:solidFill>
                  <a:srgbClr val="000000"/>
                </a:solidFill>
              </a:rPr>
              <a:t>equal</a:t>
            </a:r>
            <a:r>
              <a:rPr lang="tr-TR" altLang="en-US" sz="2700" u="sng" dirty="0">
                <a:solidFill>
                  <a:srgbClr val="000000"/>
                </a:solidFill>
              </a:rPr>
              <a:t> </a:t>
            </a:r>
            <a:r>
              <a:rPr lang="tr-TR" altLang="en-US" sz="2700" u="sng" dirty="0" err="1">
                <a:solidFill>
                  <a:srgbClr val="000000"/>
                </a:solidFill>
              </a:rPr>
              <a:t>to</a:t>
            </a:r>
            <a:r>
              <a:rPr lang="tr-TR" altLang="en-US" sz="2700" u="sng" dirty="0">
                <a:solidFill>
                  <a:srgbClr val="000000"/>
                </a:solidFill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700" dirty="0">
                <a:solidFill>
                  <a:srgbClr val="000000"/>
                </a:solidFill>
              </a:rPr>
              <a:t>,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responses[answer]</a:t>
            </a:r>
            <a:r>
              <a:rPr lang="en-US" altLang="en-US" sz="2700" u="sng" dirty="0">
                <a:solidFill>
                  <a:srgbClr val="000000"/>
                </a:solidFill>
              </a:rPr>
              <a:t> is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6</a:t>
            </a:r>
            <a:r>
              <a:rPr lang="en-US" altLang="en-US" sz="2700" dirty="0">
                <a:solidFill>
                  <a:srgbClr val="000000"/>
                </a:solidFill>
              </a:rPr>
              <a:t>, so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++frequency[responses[answer]];</a:t>
            </a:r>
            <a:r>
              <a:rPr lang="en-US" altLang="en-US" sz="2700" dirty="0">
                <a:solidFill>
                  <a:srgbClr val="000000"/>
                </a:solidFill>
              </a:rPr>
              <a:t> is interpreted as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++frequency[</a:t>
            </a:r>
            <a:r>
              <a:rPr lang="en-US" altLang="en-US" sz="2700" b="1" dirty="0">
                <a:solidFill>
                  <a:srgbClr val="128AFF"/>
                </a:solidFill>
                <a:latin typeface="Consolas" panose="020B0609020204030204" pitchFamily="49" charset="0"/>
              </a:rPr>
              <a:t>6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sz="2700" dirty="0">
                <a:solidFill>
                  <a:srgbClr val="000000"/>
                </a:solidFill>
              </a:rPr>
              <a:t>	which </a:t>
            </a:r>
            <a:r>
              <a:rPr lang="en-US" altLang="en-US" sz="2700" u="sng" dirty="0">
                <a:solidFill>
                  <a:srgbClr val="000000"/>
                </a:solidFill>
              </a:rPr>
              <a:t>increments array element six</a:t>
            </a:r>
            <a:r>
              <a:rPr lang="en-US" altLang="en-US" sz="2700" dirty="0">
                <a:solidFill>
                  <a:srgbClr val="000000"/>
                </a:solidFill>
              </a:rPr>
              <a:t>, and so on.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u="sng" dirty="0">
                <a:solidFill>
                  <a:srgbClr val="000000"/>
                </a:solidFill>
              </a:rPr>
              <a:t>Regardless of the number of responses</a:t>
            </a:r>
            <a:r>
              <a:rPr lang="en-US" altLang="en-US" sz="2700" dirty="0">
                <a:solidFill>
                  <a:srgbClr val="000000"/>
                </a:solidFill>
              </a:rPr>
              <a:t> processed in the survey, </a:t>
            </a:r>
            <a:r>
              <a:rPr lang="en-US" altLang="en-US" sz="2700" u="sng" dirty="0">
                <a:solidFill>
                  <a:srgbClr val="000000"/>
                </a:solidFill>
              </a:rPr>
              <a:t>only an 11-element array is required</a:t>
            </a:r>
            <a:r>
              <a:rPr lang="en-US" altLang="en-US" sz="2700" dirty="0">
                <a:solidFill>
                  <a:srgbClr val="000000"/>
                </a:solidFill>
              </a:rPr>
              <a:t> (ignoring element zero) to summarize the results.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46493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072" y="214206"/>
            <a:ext cx="10515600" cy="788972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60419" name="Text Placeholder 2"/>
          <p:cNvSpPr>
            <a:spLocks noGrp="1"/>
          </p:cNvSpPr>
          <p:nvPr>
            <p:ph type="body" idx="1"/>
          </p:nvPr>
        </p:nvSpPr>
        <p:spPr>
          <a:xfrm>
            <a:off x="278905" y="1133165"/>
            <a:ext cx="11688193" cy="5303145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solidFill>
                  <a:srgbClr val="000000"/>
                </a:solidFill>
              </a:rPr>
              <a:t>If the data contained </a:t>
            </a:r>
            <a:r>
              <a:rPr lang="en-US" altLang="en-US" u="sng" dirty="0">
                <a:solidFill>
                  <a:srgbClr val="000000"/>
                </a:solidFill>
              </a:rPr>
              <a:t>invalid values such as 13</a:t>
            </a:r>
            <a:r>
              <a:rPr lang="en-US" altLang="en-US" dirty="0">
                <a:solidFill>
                  <a:srgbClr val="000000"/>
                </a:solidFill>
              </a:rPr>
              <a:t>, the program would attempt to add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frequency[13]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This would be </a:t>
            </a:r>
            <a:r>
              <a:rPr lang="en-US" altLang="en-US" u="sng" dirty="0">
                <a:solidFill>
                  <a:srgbClr val="000000"/>
                </a:solidFill>
              </a:rPr>
              <a:t>outside the bounds of the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i="1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US" altLang="en-US" i="1" dirty="0">
                <a:solidFill>
                  <a:srgbClr val="000000"/>
                </a:solidFill>
              </a:rPr>
              <a:t>C has </a:t>
            </a:r>
            <a:r>
              <a:rPr lang="en-US" altLang="en-US" i="1" u="sng" dirty="0">
                <a:solidFill>
                  <a:srgbClr val="000000"/>
                </a:solidFill>
              </a:rPr>
              <a:t>no array bounds checking</a:t>
            </a:r>
            <a:r>
              <a:rPr lang="en-US" altLang="en-US" i="1" dirty="0">
                <a:solidFill>
                  <a:srgbClr val="000000"/>
                </a:solidFill>
              </a:rPr>
              <a:t> to prevent the program from referring to an element that does not exist.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Thus, an executing program can “walk off” either end of an array </a:t>
            </a:r>
            <a:r>
              <a:rPr lang="en-US" altLang="en-US" u="sng" dirty="0">
                <a:solidFill>
                  <a:srgbClr val="000000"/>
                </a:solidFill>
              </a:rPr>
              <a:t>without warning</a:t>
            </a:r>
            <a:r>
              <a:rPr lang="en-US" altLang="en-US" dirty="0">
                <a:solidFill>
                  <a:srgbClr val="000000"/>
                </a:solidFill>
              </a:rPr>
              <a:t>—a security problem that we discuss in Section 6.11.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You should </a:t>
            </a:r>
            <a:r>
              <a:rPr lang="en-US" altLang="en-US" u="sng" dirty="0">
                <a:solidFill>
                  <a:srgbClr val="000000"/>
                </a:solidFill>
              </a:rPr>
              <a:t>ensure that</a:t>
            </a:r>
            <a:r>
              <a:rPr lang="en-US" altLang="en-US" dirty="0">
                <a:solidFill>
                  <a:srgbClr val="000000"/>
                </a:solidFill>
              </a:rPr>
              <a:t> all array references remain </a:t>
            </a:r>
            <a:r>
              <a:rPr lang="en-US" altLang="en-US" u="sng" dirty="0">
                <a:solidFill>
                  <a:srgbClr val="000000"/>
                </a:solidFill>
              </a:rPr>
              <a:t>within the bounds of the array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8923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52" y="136524"/>
            <a:ext cx="10515600" cy="70019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10" y="1176923"/>
            <a:ext cx="11892379" cy="450415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We now discuss </a:t>
            </a:r>
            <a:r>
              <a:rPr lang="en-US" u="sng" dirty="0">
                <a:solidFill>
                  <a:srgbClr val="000000"/>
                </a:solidFill>
              </a:rPr>
              <a:t>storing </a:t>
            </a:r>
            <a:r>
              <a:rPr lang="en-US" i="1" u="sng" dirty="0">
                <a:solidFill>
                  <a:srgbClr val="000000"/>
                </a:solidFill>
              </a:rPr>
              <a:t>strings</a:t>
            </a:r>
            <a:r>
              <a:rPr lang="en-US" dirty="0">
                <a:solidFill>
                  <a:srgbClr val="000000"/>
                </a:solidFill>
              </a:rPr>
              <a:t> in </a:t>
            </a:r>
            <a:r>
              <a:rPr lang="en-US" u="sng" dirty="0">
                <a:solidFill>
                  <a:srgbClr val="000000"/>
                </a:solidFill>
              </a:rPr>
              <a:t>character arrays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So far, the only string-processing capability we have is </a:t>
            </a:r>
            <a:r>
              <a:rPr lang="en-US" u="sng" dirty="0">
                <a:solidFill>
                  <a:srgbClr val="000000"/>
                </a:solidFill>
              </a:rPr>
              <a:t>outputting a string with </a:t>
            </a:r>
            <a:r>
              <a:rPr 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A string such as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"hello"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u="sng" dirty="0">
                <a:solidFill>
                  <a:srgbClr val="000000"/>
                </a:solidFill>
              </a:rPr>
              <a:t>really an array of individual characters</a:t>
            </a:r>
            <a:r>
              <a:rPr lang="en-US" dirty="0">
                <a:solidFill>
                  <a:srgbClr val="000000"/>
                </a:solidFill>
              </a:rPr>
              <a:t> in C.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A character array can be </a:t>
            </a:r>
            <a:r>
              <a:rPr lang="en-US" u="sng" dirty="0">
                <a:solidFill>
                  <a:srgbClr val="000000"/>
                </a:solidFill>
              </a:rPr>
              <a:t>initialized</a:t>
            </a:r>
            <a:r>
              <a:rPr lang="en-US" dirty="0">
                <a:solidFill>
                  <a:srgbClr val="000000"/>
                </a:solidFill>
              </a:rPr>
              <a:t> using a </a:t>
            </a:r>
            <a:r>
              <a:rPr lang="en-US" u="sng" dirty="0">
                <a:solidFill>
                  <a:srgbClr val="000000"/>
                </a:solidFill>
              </a:rPr>
              <a:t>string literal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For example, </a:t>
            </a:r>
          </a:p>
          <a:p>
            <a:pPr marL="914400" lvl="2" indent="0" algn="ctr" eaLnBrk="1" hangingPunct="1">
              <a:lnSpc>
                <a:spcPct val="90000"/>
              </a:lnSpc>
              <a:buNone/>
              <a:defRPr/>
            </a:pPr>
            <a:r>
              <a:rPr 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string1[] = </a:t>
            </a:r>
            <a:r>
              <a:rPr 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"first"</a:t>
            </a:r>
            <a:r>
              <a:rPr 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  <a:defRPr/>
            </a:pPr>
            <a:r>
              <a:rPr lang="en-US" dirty="0">
                <a:solidFill>
                  <a:srgbClr val="000000"/>
                </a:solidFill>
              </a:rPr>
              <a:t>	initializes the elements of </a:t>
            </a:r>
            <a:r>
              <a:rPr lang="en-US" u="sng" dirty="0">
                <a:solidFill>
                  <a:srgbClr val="000000"/>
                </a:solidFill>
              </a:rPr>
              <a:t>array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string1</a:t>
            </a:r>
            <a:r>
              <a:rPr lang="en-US" dirty="0">
                <a:solidFill>
                  <a:srgbClr val="000000"/>
                </a:solidFill>
              </a:rPr>
              <a:t> to the </a:t>
            </a:r>
            <a:r>
              <a:rPr lang="en-US" u="sng" dirty="0">
                <a:solidFill>
                  <a:srgbClr val="000000"/>
                </a:solidFill>
              </a:rPr>
              <a:t>individual characters</a:t>
            </a:r>
            <a:r>
              <a:rPr lang="en-US" dirty="0">
                <a:solidFill>
                  <a:srgbClr val="000000"/>
                </a:solidFill>
              </a:rPr>
              <a:t> in the </a:t>
            </a:r>
            <a:r>
              <a:rPr lang="en-US" u="sng" dirty="0">
                <a:solidFill>
                  <a:srgbClr val="000000"/>
                </a:solidFill>
              </a:rPr>
              <a:t>string literal </a:t>
            </a:r>
            <a:r>
              <a:rPr 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"first"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7066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4057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561" y="349588"/>
            <a:ext cx="10515600" cy="56703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688" y="1284024"/>
            <a:ext cx="11874624" cy="507232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In this case, the </a:t>
            </a:r>
            <a:r>
              <a:rPr lang="en-US" u="sng" dirty="0">
                <a:solidFill>
                  <a:srgbClr val="000000"/>
                </a:solidFill>
              </a:rPr>
              <a:t>size of array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string1</a:t>
            </a:r>
            <a:r>
              <a:rPr lang="en-US" dirty="0">
                <a:solidFill>
                  <a:srgbClr val="000000"/>
                </a:solidFill>
              </a:rPr>
              <a:t> is determined by the compiler </a:t>
            </a:r>
            <a:r>
              <a:rPr lang="en-US" u="sng" dirty="0">
                <a:solidFill>
                  <a:srgbClr val="000000"/>
                </a:solidFill>
              </a:rPr>
              <a:t>based on the length of the string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The string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"first"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u="sng" dirty="0">
                <a:solidFill>
                  <a:srgbClr val="000000"/>
                </a:solidFill>
              </a:rPr>
              <a:t>contains five characters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plus</a:t>
            </a:r>
            <a:r>
              <a:rPr lang="en-US" dirty="0">
                <a:solidFill>
                  <a:srgbClr val="000000"/>
                </a:solidFill>
              </a:rPr>
              <a:t> a special </a:t>
            </a:r>
            <a:r>
              <a:rPr lang="en-US" i="1" u="sng" dirty="0">
                <a:solidFill>
                  <a:srgbClr val="000000"/>
                </a:solidFill>
              </a:rPr>
              <a:t>string-termination character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called the </a:t>
            </a:r>
            <a:r>
              <a:rPr lang="en-US" b="1" dirty="0">
                <a:solidFill>
                  <a:srgbClr val="0000FF"/>
                </a:solidFill>
              </a:rPr>
              <a:t>null character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Thus, array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string1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u="sng" dirty="0">
                <a:solidFill>
                  <a:srgbClr val="000000"/>
                </a:solidFill>
              </a:rPr>
              <a:t>actually contains six elements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The character constant representing the </a:t>
            </a:r>
            <a:r>
              <a:rPr lang="en-US" u="sng" dirty="0">
                <a:solidFill>
                  <a:srgbClr val="000000"/>
                </a:solidFill>
              </a:rPr>
              <a:t>null character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'\0'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All strings in C </a:t>
            </a:r>
            <a:r>
              <a:rPr lang="en-US" u="sng" dirty="0">
                <a:solidFill>
                  <a:srgbClr val="000000"/>
                </a:solidFill>
              </a:rPr>
              <a:t>end with this character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A character array representing a string should always be defined large enough to </a:t>
            </a:r>
            <a:endParaRPr lang="tr-TR" dirty="0">
              <a:solidFill>
                <a:srgbClr val="000000"/>
              </a:solidFill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sz="2800" u="sng" dirty="0">
                <a:solidFill>
                  <a:srgbClr val="000000"/>
                </a:solidFill>
              </a:rPr>
              <a:t>hold the number of characters in the string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endParaRPr lang="tr-TR" sz="2800" dirty="0">
              <a:solidFill>
                <a:srgbClr val="000000"/>
              </a:solidFill>
            </a:endParaRPr>
          </a:p>
          <a:p>
            <a:pPr lvl="1" algn="just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and the </a:t>
            </a:r>
            <a:r>
              <a:rPr lang="en-US" sz="2800" u="sng" dirty="0">
                <a:solidFill>
                  <a:srgbClr val="000000"/>
                </a:solidFill>
              </a:rPr>
              <a:t>terminating null character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16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54728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907" y="231960"/>
            <a:ext cx="10515600" cy="55815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72707" name="Text Placeholder 2"/>
          <p:cNvSpPr>
            <a:spLocks noGrp="1"/>
          </p:cNvSpPr>
          <p:nvPr>
            <p:ph type="body" idx="1"/>
          </p:nvPr>
        </p:nvSpPr>
        <p:spPr>
          <a:xfrm>
            <a:off x="216763" y="964491"/>
            <a:ext cx="11847990" cy="5391858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000000"/>
                </a:solidFill>
              </a:rPr>
              <a:t>Character arrays also can be </a:t>
            </a:r>
            <a:r>
              <a:rPr lang="en-US" u="sng" dirty="0">
                <a:solidFill>
                  <a:srgbClr val="000000"/>
                </a:solidFill>
              </a:rPr>
              <a:t>initialized with individual character constants</a:t>
            </a:r>
            <a:r>
              <a:rPr lang="en-US" dirty="0">
                <a:solidFill>
                  <a:srgbClr val="000000"/>
                </a:solidFill>
              </a:rPr>
              <a:t> in an initializer list, but this can be tedious.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preceding definition is equivalent to</a:t>
            </a:r>
            <a:r>
              <a:rPr lang="tr-TR" altLang="en-US" dirty="0">
                <a:solidFill>
                  <a:srgbClr val="000000"/>
                </a:solidFill>
              </a:rPr>
              <a:t>: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string1[] = 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'f'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'i'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'r'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's'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't'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'\0'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Because a </a:t>
            </a:r>
            <a:r>
              <a:rPr lang="en-US" altLang="en-US" u="sng" dirty="0">
                <a:solidFill>
                  <a:srgbClr val="000000"/>
                </a:solidFill>
              </a:rPr>
              <a:t>string is really an array of characters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we can </a:t>
            </a:r>
            <a:r>
              <a:rPr lang="en-US" altLang="en-US" sz="2800" u="sng" dirty="0">
                <a:solidFill>
                  <a:srgbClr val="000000"/>
                </a:solidFill>
              </a:rPr>
              <a:t>access individual characters</a:t>
            </a:r>
            <a:r>
              <a:rPr lang="en-US" altLang="en-US" sz="2800" dirty="0">
                <a:solidFill>
                  <a:srgbClr val="000000"/>
                </a:solidFill>
              </a:rPr>
              <a:t> in a string directly using </a:t>
            </a:r>
            <a:r>
              <a:rPr lang="en-US" altLang="en-US" sz="2800" u="sng" dirty="0">
                <a:solidFill>
                  <a:srgbClr val="000000"/>
                </a:solidFill>
              </a:rPr>
              <a:t>array index notation</a:t>
            </a:r>
            <a:r>
              <a:rPr lang="en-US" altLang="en-US" sz="28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For example,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string1[0]</a:t>
            </a:r>
            <a:r>
              <a:rPr lang="en-US" altLang="en-US" dirty="0">
                <a:solidFill>
                  <a:srgbClr val="000000"/>
                </a:solidFill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</a:rPr>
              <a:t>character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'f'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string1[3]</a:t>
            </a:r>
            <a:r>
              <a:rPr lang="en-US" altLang="en-US" dirty="0">
                <a:solidFill>
                  <a:srgbClr val="000000"/>
                </a:solidFill>
              </a:rPr>
              <a:t> is the </a:t>
            </a:r>
            <a:r>
              <a:rPr lang="en-US" altLang="en-US" u="sng" dirty="0">
                <a:solidFill>
                  <a:srgbClr val="000000"/>
                </a:solidFill>
              </a:rPr>
              <a:t>character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's'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7270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6258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52" y="136524"/>
            <a:ext cx="10515600" cy="629174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73731" name="Text Placeholder 2"/>
          <p:cNvSpPr>
            <a:spLocks noGrp="1"/>
          </p:cNvSpPr>
          <p:nvPr>
            <p:ph type="body" idx="1"/>
          </p:nvPr>
        </p:nvSpPr>
        <p:spPr>
          <a:xfrm>
            <a:off x="181251" y="840203"/>
            <a:ext cx="11839113" cy="5747027"/>
          </a:xfrm>
        </p:spPr>
        <p:txBody>
          <a:bodyPr>
            <a:noAutofit/>
          </a:bodyPr>
          <a:lstStyle/>
          <a:p>
            <a:pPr algn="just"/>
            <a:r>
              <a:rPr lang="en-US" altLang="en-US" sz="2600" dirty="0">
                <a:solidFill>
                  <a:srgbClr val="000000"/>
                </a:solidFill>
              </a:rPr>
              <a:t>We also can </a:t>
            </a:r>
            <a:r>
              <a:rPr lang="en-US" altLang="en-US" sz="2600" u="sng" dirty="0">
                <a:solidFill>
                  <a:srgbClr val="000000"/>
                </a:solidFill>
              </a:rPr>
              <a:t>input a string</a:t>
            </a:r>
            <a:r>
              <a:rPr lang="en-US" altLang="en-US" sz="2600" dirty="0">
                <a:solidFill>
                  <a:srgbClr val="000000"/>
                </a:solidFill>
              </a:rPr>
              <a:t> directly </a:t>
            </a:r>
            <a:r>
              <a:rPr lang="en-US" altLang="en-US" sz="2600" u="sng" dirty="0">
                <a:solidFill>
                  <a:srgbClr val="000000"/>
                </a:solidFill>
              </a:rPr>
              <a:t>into a character array</a:t>
            </a:r>
            <a:r>
              <a:rPr lang="en-US" altLang="en-US" sz="2600" dirty="0">
                <a:solidFill>
                  <a:srgbClr val="000000"/>
                </a:solidFill>
              </a:rPr>
              <a:t> from the keyboard </a:t>
            </a:r>
            <a:r>
              <a:rPr lang="en-US" altLang="en-US" sz="2600" u="sng" dirty="0">
                <a:solidFill>
                  <a:srgbClr val="000000"/>
                </a:solidFill>
              </a:rPr>
              <a:t>using </a:t>
            </a:r>
            <a:r>
              <a:rPr lang="en-US" alt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600" dirty="0">
                <a:solidFill>
                  <a:srgbClr val="000000"/>
                </a:solidFill>
              </a:rPr>
              <a:t> and the </a:t>
            </a:r>
            <a:r>
              <a:rPr lang="en-US" altLang="en-US" sz="2600" u="sng" dirty="0">
                <a:solidFill>
                  <a:srgbClr val="000000"/>
                </a:solidFill>
              </a:rPr>
              <a:t>conversion specifier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%s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  <a:endParaRPr lang="tr-TR" altLang="en-US" sz="2600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For example, </a:t>
            </a:r>
          </a:p>
          <a:p>
            <a:pPr marL="914400" lvl="2" indent="0" algn="just" eaLnBrk="1" hangingPunct="1">
              <a:buNone/>
            </a:pPr>
            <a:r>
              <a:rPr lang="en-US" altLang="en-US" sz="2600" b="1" dirty="0">
                <a:solidFill>
                  <a:srgbClr val="0000FF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string2[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20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600" dirty="0">
                <a:solidFill>
                  <a:srgbClr val="000000"/>
                </a:solidFill>
              </a:rPr>
              <a:t>	creates a </a:t>
            </a:r>
            <a:r>
              <a:rPr lang="en-US" altLang="en-US" sz="2600" u="sng" dirty="0">
                <a:solidFill>
                  <a:srgbClr val="000000"/>
                </a:solidFill>
              </a:rPr>
              <a:t>character array</a:t>
            </a:r>
            <a:r>
              <a:rPr lang="en-US" altLang="en-US" sz="2600" dirty="0">
                <a:solidFill>
                  <a:srgbClr val="000000"/>
                </a:solidFill>
              </a:rPr>
              <a:t> capable of </a:t>
            </a:r>
            <a:r>
              <a:rPr lang="en-US" altLang="en-US" sz="2600" u="sng" dirty="0">
                <a:solidFill>
                  <a:srgbClr val="000000"/>
                </a:solidFill>
              </a:rPr>
              <a:t>storing a string of </a:t>
            </a:r>
            <a:r>
              <a:rPr lang="en-US" altLang="en-US" sz="2600" i="1" u="sng" dirty="0">
                <a:solidFill>
                  <a:srgbClr val="000000"/>
                </a:solidFill>
              </a:rPr>
              <a:t>at most 19 characters</a:t>
            </a:r>
            <a:r>
              <a:rPr lang="en-US" altLang="en-US" sz="2600" dirty="0">
                <a:solidFill>
                  <a:srgbClr val="000000"/>
                </a:solidFill>
              </a:rPr>
              <a:t> and a </a:t>
            </a:r>
            <a:r>
              <a:rPr lang="en-US" altLang="en-US" sz="2600" i="1" u="sng" dirty="0">
                <a:solidFill>
                  <a:srgbClr val="000000"/>
                </a:solidFill>
              </a:rPr>
              <a:t>terminating null character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The statement</a:t>
            </a:r>
          </a:p>
          <a:p>
            <a:pPr marL="914400" lvl="2" indent="0" algn="just" eaLnBrk="1" hangingPunct="1">
              <a:buNone/>
            </a:pP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"%19s"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, string2);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600" dirty="0">
                <a:solidFill>
                  <a:srgbClr val="000000"/>
                </a:solidFill>
              </a:rPr>
              <a:t>	</a:t>
            </a:r>
            <a:r>
              <a:rPr lang="en-US" altLang="en-US" sz="2600" u="sng" dirty="0">
                <a:solidFill>
                  <a:srgbClr val="000000"/>
                </a:solidFill>
              </a:rPr>
              <a:t>reads a string from the keyboard into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string2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The </a:t>
            </a:r>
            <a:r>
              <a:rPr lang="en-US" altLang="en-US" sz="2600" u="sng" dirty="0">
                <a:solidFill>
                  <a:srgbClr val="000000"/>
                </a:solidFill>
              </a:rPr>
              <a:t>name of the array</a:t>
            </a:r>
            <a:r>
              <a:rPr lang="en-US" altLang="en-US" sz="2600" dirty="0">
                <a:solidFill>
                  <a:srgbClr val="000000"/>
                </a:solidFill>
              </a:rPr>
              <a:t> is passed to </a:t>
            </a:r>
            <a:r>
              <a:rPr lang="en-US" alt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600" u="sng" dirty="0">
                <a:solidFill>
                  <a:srgbClr val="000000"/>
                </a:solidFill>
              </a:rPr>
              <a:t> without the preceding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600" u="sng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</a:rPr>
              <a:t>used with </a:t>
            </a:r>
            <a:r>
              <a:rPr lang="en-US" altLang="en-US" sz="2600" dirty="0" err="1">
                <a:solidFill>
                  <a:srgbClr val="000000"/>
                </a:solidFill>
              </a:rPr>
              <a:t>nonstring</a:t>
            </a:r>
            <a:r>
              <a:rPr lang="en-US" altLang="en-US" sz="2600" dirty="0">
                <a:solidFill>
                  <a:srgbClr val="000000"/>
                </a:solidFill>
              </a:rPr>
              <a:t> variables.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The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altLang="en-US" sz="2600" dirty="0">
                <a:solidFill>
                  <a:srgbClr val="000000"/>
                </a:solidFill>
              </a:rPr>
              <a:t> is normally used to </a:t>
            </a:r>
            <a:r>
              <a:rPr lang="en-US" altLang="en-US" sz="2600" u="sng" dirty="0">
                <a:solidFill>
                  <a:srgbClr val="000000"/>
                </a:solidFill>
              </a:rPr>
              <a:t>provide </a:t>
            </a:r>
            <a:r>
              <a:rPr lang="en-US" alt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sz="2600" u="sng" dirty="0">
                <a:solidFill>
                  <a:srgbClr val="000000"/>
                </a:solidFill>
              </a:rPr>
              <a:t> with a variable’s </a:t>
            </a:r>
            <a:r>
              <a:rPr lang="en-US" altLang="en-US" sz="2600" i="1" u="sng" dirty="0">
                <a:solidFill>
                  <a:srgbClr val="000000"/>
                </a:solidFill>
              </a:rPr>
              <a:t>location</a:t>
            </a:r>
            <a:r>
              <a:rPr lang="en-US" altLang="en-US" sz="2600" u="sng" dirty="0">
                <a:solidFill>
                  <a:srgbClr val="000000"/>
                </a:solidFill>
              </a:rPr>
              <a:t> in memory</a:t>
            </a:r>
            <a:r>
              <a:rPr lang="en-US" altLang="en-US" sz="2600" dirty="0">
                <a:solidFill>
                  <a:srgbClr val="000000"/>
                </a:solidFill>
              </a:rPr>
              <a:t> so that a value can be stored there.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7168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253" y="136524"/>
            <a:ext cx="10515600" cy="73570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253" y="1035511"/>
            <a:ext cx="11847990" cy="495691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</a:rPr>
              <a:t>In Section 6.5, when we discuss </a:t>
            </a:r>
            <a:r>
              <a:rPr lang="en-US" sz="2600" u="sng" dirty="0">
                <a:solidFill>
                  <a:srgbClr val="000000"/>
                </a:solidFill>
              </a:rPr>
              <a:t>passing arrays to functions</a:t>
            </a:r>
            <a:r>
              <a:rPr lang="en-US" sz="2600" dirty="0">
                <a:solidFill>
                  <a:srgbClr val="000000"/>
                </a:solidFill>
              </a:rPr>
              <a:t>, we’ll see that the </a:t>
            </a:r>
            <a:r>
              <a:rPr lang="en-US" sz="2600" b="1" i="1" u="sng" dirty="0">
                <a:solidFill>
                  <a:srgbClr val="000000"/>
                </a:solidFill>
              </a:rPr>
              <a:t>value of an array name is the address of the start of the array</a:t>
            </a:r>
            <a:r>
              <a:rPr lang="en-US" sz="2600" dirty="0">
                <a:solidFill>
                  <a:srgbClr val="000000"/>
                </a:solidFill>
              </a:rPr>
              <a:t>; therefore, the </a:t>
            </a:r>
            <a:r>
              <a:rPr lang="en-US" sz="2600" b="1" i="1" u="sng" dirty="0">
                <a:solidFill>
                  <a:srgbClr val="000000"/>
                </a:solidFill>
                <a:latin typeface="Consolas" panose="020B0609020204030204" pitchFamily="49" charset="0"/>
              </a:rPr>
              <a:t>&amp;</a:t>
            </a:r>
            <a:r>
              <a:rPr lang="en-US" sz="2600" b="1" i="1" u="sng" dirty="0">
                <a:solidFill>
                  <a:srgbClr val="000000"/>
                </a:solidFill>
              </a:rPr>
              <a:t> is not necessary</a:t>
            </a:r>
            <a:r>
              <a:rPr 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</a:rPr>
              <a:t>Function </a:t>
            </a:r>
            <a:r>
              <a:rPr 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600" dirty="0">
                <a:solidFill>
                  <a:srgbClr val="000000"/>
                </a:solidFill>
              </a:rPr>
              <a:t> will read characters </a:t>
            </a:r>
            <a:r>
              <a:rPr lang="en-US" sz="2600" u="sng" dirty="0">
                <a:solidFill>
                  <a:srgbClr val="000000"/>
                </a:solidFill>
              </a:rPr>
              <a:t>until a </a:t>
            </a:r>
            <a:r>
              <a:rPr lang="en-US" sz="2600" i="1" u="sng" dirty="0">
                <a:solidFill>
                  <a:srgbClr val="000000"/>
                </a:solidFill>
              </a:rPr>
              <a:t>space</a:t>
            </a:r>
            <a:r>
              <a:rPr lang="en-US" sz="2600" u="sng" dirty="0">
                <a:solidFill>
                  <a:srgbClr val="000000"/>
                </a:solidFill>
              </a:rPr>
              <a:t>, </a:t>
            </a:r>
            <a:r>
              <a:rPr lang="en-US" sz="2600" i="1" u="sng" dirty="0">
                <a:solidFill>
                  <a:srgbClr val="000000"/>
                </a:solidFill>
              </a:rPr>
              <a:t>tab</a:t>
            </a:r>
            <a:r>
              <a:rPr lang="en-US" sz="2600" u="sng" dirty="0">
                <a:solidFill>
                  <a:srgbClr val="000000"/>
                </a:solidFill>
              </a:rPr>
              <a:t>, </a:t>
            </a:r>
            <a:r>
              <a:rPr lang="en-US" sz="2600" i="1" u="sng" dirty="0">
                <a:solidFill>
                  <a:srgbClr val="000000"/>
                </a:solidFill>
              </a:rPr>
              <a:t>newline</a:t>
            </a:r>
            <a:r>
              <a:rPr lang="en-US" sz="2600" u="sng" dirty="0">
                <a:solidFill>
                  <a:srgbClr val="000000"/>
                </a:solidFill>
              </a:rPr>
              <a:t> or </a:t>
            </a:r>
            <a:r>
              <a:rPr lang="en-US" sz="2600" i="1" u="sng" dirty="0">
                <a:solidFill>
                  <a:srgbClr val="000000"/>
                </a:solidFill>
              </a:rPr>
              <a:t>end-of-file indicator</a:t>
            </a:r>
            <a:r>
              <a:rPr lang="en-US" sz="2600" i="1" dirty="0">
                <a:solidFill>
                  <a:srgbClr val="000000"/>
                </a:solidFill>
              </a:rPr>
              <a:t> </a:t>
            </a:r>
            <a:r>
              <a:rPr lang="en-US" sz="2600" dirty="0">
                <a:solidFill>
                  <a:srgbClr val="000000"/>
                </a:solidFill>
              </a:rPr>
              <a:t>is encountered.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</a:rPr>
              <a:t>The </a:t>
            </a:r>
            <a:r>
              <a:rPr 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string2</a:t>
            </a:r>
            <a:r>
              <a:rPr lang="en-US" sz="2600" dirty="0">
                <a:solidFill>
                  <a:srgbClr val="000000"/>
                </a:solidFill>
              </a:rPr>
              <a:t> should be </a:t>
            </a:r>
            <a:r>
              <a:rPr lang="en-US" sz="2600" u="sng" dirty="0">
                <a:solidFill>
                  <a:srgbClr val="000000"/>
                </a:solidFill>
              </a:rPr>
              <a:t>no longer than 19 characters</a:t>
            </a:r>
            <a:r>
              <a:rPr lang="en-US" sz="2600" dirty="0">
                <a:solidFill>
                  <a:srgbClr val="000000"/>
                </a:solidFill>
              </a:rPr>
              <a:t> to leave room for the terminating null character.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</a:rPr>
              <a:t>If the user </a:t>
            </a:r>
            <a:r>
              <a:rPr lang="en-US" sz="2600" u="sng" dirty="0">
                <a:solidFill>
                  <a:srgbClr val="000000"/>
                </a:solidFill>
              </a:rPr>
              <a:t>types 20 or more characters</a:t>
            </a:r>
            <a:r>
              <a:rPr lang="en-US" sz="2600" dirty="0">
                <a:solidFill>
                  <a:srgbClr val="000000"/>
                </a:solidFill>
              </a:rPr>
              <a:t>, your program may </a:t>
            </a:r>
            <a:r>
              <a:rPr lang="en-US" sz="2600" u="sng" dirty="0">
                <a:solidFill>
                  <a:srgbClr val="000000"/>
                </a:solidFill>
              </a:rPr>
              <a:t>crash or create a security </a:t>
            </a:r>
            <a:r>
              <a:rPr lang="en-US" sz="2600" u="sng" dirty="0" err="1">
                <a:solidFill>
                  <a:srgbClr val="000000"/>
                </a:solidFill>
              </a:rPr>
              <a:t>vulerability</a:t>
            </a:r>
            <a:r>
              <a:rPr 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sz="2600" dirty="0">
                <a:solidFill>
                  <a:srgbClr val="000000"/>
                </a:solidFill>
              </a:rPr>
              <a:t>For this reason, we used the </a:t>
            </a:r>
            <a:r>
              <a:rPr lang="en-US" sz="2600" u="sng" dirty="0">
                <a:solidFill>
                  <a:srgbClr val="000000"/>
                </a:solidFill>
              </a:rPr>
              <a:t>conversion specifier </a:t>
            </a:r>
            <a:r>
              <a:rPr lang="en-US" sz="26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%19s</a:t>
            </a:r>
            <a:r>
              <a:rPr lang="en-US" sz="2600" dirty="0">
                <a:solidFill>
                  <a:srgbClr val="000000"/>
                </a:solidFill>
              </a:rPr>
              <a:t> so that </a:t>
            </a:r>
            <a:endParaRPr lang="tr-TR" sz="26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26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sz="2600" u="sng" dirty="0">
                <a:solidFill>
                  <a:srgbClr val="000000"/>
                </a:solidFill>
              </a:rPr>
              <a:t> reads a maximum of 19 characters</a:t>
            </a:r>
            <a:r>
              <a:rPr lang="en-US" sz="2600" dirty="0">
                <a:solidFill>
                  <a:srgbClr val="000000"/>
                </a:solidFill>
              </a:rPr>
              <a:t> and </a:t>
            </a:r>
            <a:endParaRPr lang="tr-TR" sz="26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2600" dirty="0">
                <a:solidFill>
                  <a:srgbClr val="000000"/>
                </a:solidFill>
              </a:rPr>
              <a:t>does </a:t>
            </a:r>
            <a:r>
              <a:rPr lang="en-US" sz="2600" u="sng" dirty="0">
                <a:solidFill>
                  <a:srgbClr val="000000"/>
                </a:solidFill>
              </a:rPr>
              <a:t>not write</a:t>
            </a:r>
            <a:r>
              <a:rPr lang="en-US" sz="2600" dirty="0">
                <a:solidFill>
                  <a:srgbClr val="000000"/>
                </a:solidFill>
              </a:rPr>
              <a:t> characters into memory </a:t>
            </a:r>
            <a:r>
              <a:rPr lang="en-US" sz="2600" u="sng" dirty="0">
                <a:solidFill>
                  <a:srgbClr val="000000"/>
                </a:solidFill>
              </a:rPr>
              <a:t>beyond the end of the array </a:t>
            </a:r>
            <a:r>
              <a:rPr 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string2</a:t>
            </a:r>
            <a:r>
              <a:rPr lang="en-US" sz="26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7475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4397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784" y="136524"/>
            <a:ext cx="10515600" cy="75346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6.5  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Using Character Arrays to Store and Manipulate Strings </a:t>
            </a:r>
          </a:p>
        </p:txBody>
      </p:sp>
      <p:sp>
        <p:nvSpPr>
          <p:cNvPr id="75779" name="Text Placeholder 2"/>
          <p:cNvSpPr>
            <a:spLocks noGrp="1"/>
          </p:cNvSpPr>
          <p:nvPr>
            <p:ph type="body" idx="1"/>
          </p:nvPr>
        </p:nvSpPr>
        <p:spPr>
          <a:xfrm>
            <a:off x="172373" y="973368"/>
            <a:ext cx="11901257" cy="5152224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It’s your responsibility to </a:t>
            </a:r>
            <a:r>
              <a:rPr lang="en-US" altLang="en-US" u="sng" dirty="0">
                <a:solidFill>
                  <a:srgbClr val="000000"/>
                </a:solidFill>
              </a:rPr>
              <a:t>ensure</a:t>
            </a:r>
            <a:r>
              <a:rPr lang="en-US" altLang="en-US" dirty="0">
                <a:solidFill>
                  <a:srgbClr val="000000"/>
                </a:solidFill>
              </a:rPr>
              <a:t> that the </a:t>
            </a:r>
            <a:r>
              <a:rPr lang="en-US" altLang="en-US" u="sng" dirty="0">
                <a:solidFill>
                  <a:srgbClr val="000000"/>
                </a:solidFill>
              </a:rPr>
              <a:t>array</a:t>
            </a:r>
            <a:r>
              <a:rPr lang="en-US" altLang="en-US" dirty="0">
                <a:solidFill>
                  <a:srgbClr val="000000"/>
                </a:solidFill>
              </a:rPr>
              <a:t> into which the string is read is </a:t>
            </a:r>
            <a:r>
              <a:rPr lang="en-US" altLang="en-US" u="sng" dirty="0">
                <a:solidFill>
                  <a:srgbClr val="000000"/>
                </a:solidFill>
              </a:rPr>
              <a:t>capable of holding any string</a:t>
            </a:r>
            <a:r>
              <a:rPr lang="en-US" altLang="en-US" dirty="0">
                <a:solidFill>
                  <a:srgbClr val="000000"/>
                </a:solidFill>
              </a:rPr>
              <a:t> that the user types at the keyboard.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Function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</a:rPr>
              <a:t> does </a:t>
            </a:r>
            <a:r>
              <a:rPr lang="en-US" altLang="en-US" b="1" i="1" u="sng" dirty="0">
                <a:solidFill>
                  <a:srgbClr val="000000"/>
                </a:solidFill>
              </a:rPr>
              <a:t>not</a:t>
            </a:r>
            <a:r>
              <a:rPr lang="en-US" altLang="en-US" u="sng" dirty="0">
                <a:solidFill>
                  <a:srgbClr val="000000"/>
                </a:solidFill>
              </a:rPr>
              <a:t> check how large the array is</a:t>
            </a:r>
            <a:r>
              <a:rPr lang="en-US" altLang="en-US" dirty="0">
                <a:solidFill>
                  <a:srgbClr val="000000"/>
                </a:solidFill>
              </a:rPr>
              <a:t>. Thus,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</a:rPr>
              <a:t> can </a:t>
            </a:r>
            <a:r>
              <a:rPr lang="en-US" altLang="en-US" u="sng" dirty="0">
                <a:solidFill>
                  <a:srgbClr val="000000"/>
                </a:solidFill>
              </a:rPr>
              <a:t>write beyond the end of the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dirty="0">
              <a:solidFill>
                <a:srgbClr val="000000"/>
              </a:solidFill>
            </a:endParaRPr>
          </a:p>
          <a:p>
            <a:r>
              <a:rPr lang="en-US" altLang="en-US" dirty="0">
                <a:solidFill>
                  <a:srgbClr val="000000"/>
                </a:solidFill>
              </a:rPr>
              <a:t>A </a:t>
            </a:r>
            <a:r>
              <a:rPr lang="en-US" altLang="en-US" u="sng" dirty="0">
                <a:solidFill>
                  <a:srgbClr val="000000"/>
                </a:solidFill>
              </a:rPr>
              <a:t>character array representing a string</a:t>
            </a:r>
            <a:r>
              <a:rPr lang="en-US" altLang="en-US" dirty="0">
                <a:solidFill>
                  <a:srgbClr val="000000"/>
                </a:solidFill>
              </a:rPr>
              <a:t> can be </a:t>
            </a:r>
            <a:r>
              <a:rPr lang="en-US" altLang="en-US" u="sng" dirty="0">
                <a:solidFill>
                  <a:srgbClr val="000000"/>
                </a:solidFill>
              </a:rPr>
              <a:t>output with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%s</a:t>
            </a:r>
            <a:r>
              <a:rPr lang="en-US" altLang="en-US" u="sng" dirty="0">
                <a:solidFill>
                  <a:srgbClr val="000000"/>
                </a:solidFill>
              </a:rPr>
              <a:t> conversion specifier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The array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string2</a:t>
            </a:r>
            <a:r>
              <a:rPr lang="en-US" altLang="en-US" dirty="0">
                <a:solidFill>
                  <a:srgbClr val="000000"/>
                </a:solidFill>
              </a:rPr>
              <a:t> is printed with the statement</a:t>
            </a:r>
          </a:p>
          <a:p>
            <a:pPr marL="914400" lvl="2" indent="0" algn="ctr"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"%s\n"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string2);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Function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printf</a:t>
            </a:r>
            <a:r>
              <a:rPr lang="en-US" altLang="en-US" dirty="0">
                <a:solidFill>
                  <a:srgbClr val="000000"/>
                </a:solidFill>
              </a:rPr>
              <a:t>, like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scanf</a:t>
            </a:r>
            <a:r>
              <a:rPr lang="en-US" altLang="en-US" dirty="0">
                <a:solidFill>
                  <a:srgbClr val="000000"/>
                </a:solidFill>
              </a:rPr>
              <a:t>, does </a:t>
            </a:r>
            <a:r>
              <a:rPr lang="en-US" altLang="en-US" u="sng" dirty="0">
                <a:solidFill>
                  <a:srgbClr val="000000"/>
                </a:solidFill>
              </a:rPr>
              <a:t>not check how large the character array is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The characters of the string are </a:t>
            </a:r>
            <a:r>
              <a:rPr lang="en-US" altLang="en-US" u="sng" dirty="0">
                <a:solidFill>
                  <a:srgbClr val="000000"/>
                </a:solidFill>
              </a:rPr>
              <a:t>printed until a terminating null character</a:t>
            </a:r>
            <a:r>
              <a:rPr lang="en-US" altLang="en-US" dirty="0">
                <a:solidFill>
                  <a:srgbClr val="000000"/>
                </a:solidFill>
              </a:rPr>
              <a:t> is encountered.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757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33462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396" y="273234"/>
            <a:ext cx="10515600" cy="81560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Static Local Arrays and Automatic Local Arrays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181252" y="1088839"/>
            <a:ext cx="11874624" cy="526751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A </a:t>
            </a:r>
            <a:r>
              <a:rPr lang="en-US" sz="3000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sz="3000" u="sng" dirty="0">
                <a:solidFill>
                  <a:srgbClr val="000000"/>
                </a:solidFill>
              </a:rPr>
              <a:t> local variable</a:t>
            </a:r>
            <a:r>
              <a:rPr lang="en-US" sz="3000" dirty="0">
                <a:solidFill>
                  <a:srgbClr val="000000"/>
                </a:solidFill>
              </a:rPr>
              <a:t> </a:t>
            </a:r>
            <a:endParaRPr lang="tr-TR" sz="30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</a:rPr>
              <a:t>exists for the </a:t>
            </a:r>
            <a:r>
              <a:rPr lang="en-US" sz="3000" i="1" u="sng" dirty="0">
                <a:solidFill>
                  <a:srgbClr val="000000"/>
                </a:solidFill>
              </a:rPr>
              <a:t>duration</a:t>
            </a:r>
            <a:r>
              <a:rPr lang="en-US" sz="3000" u="sng" dirty="0">
                <a:solidFill>
                  <a:srgbClr val="000000"/>
                </a:solidFill>
              </a:rPr>
              <a:t> of the program</a:t>
            </a:r>
            <a:r>
              <a:rPr lang="en-US" sz="3000" dirty="0">
                <a:solidFill>
                  <a:srgbClr val="000000"/>
                </a:solidFill>
              </a:rPr>
              <a:t> but </a:t>
            </a:r>
            <a:endParaRPr lang="tr-TR" sz="30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</a:rPr>
              <a:t>is </a:t>
            </a:r>
            <a:r>
              <a:rPr lang="en-US" sz="3000" i="1" u="sng" dirty="0">
                <a:solidFill>
                  <a:srgbClr val="000000"/>
                </a:solidFill>
              </a:rPr>
              <a:t>visible</a:t>
            </a:r>
            <a:r>
              <a:rPr lang="en-US" sz="3000" u="sng" dirty="0">
                <a:solidFill>
                  <a:srgbClr val="000000"/>
                </a:solidFill>
              </a:rPr>
              <a:t> only in the function body</a:t>
            </a:r>
            <a:r>
              <a:rPr 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We can apply </a:t>
            </a:r>
            <a:r>
              <a:rPr 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sz="3000" dirty="0">
                <a:solidFill>
                  <a:srgbClr val="000000"/>
                </a:solidFill>
              </a:rPr>
              <a:t> to a </a:t>
            </a:r>
            <a:r>
              <a:rPr lang="en-US" sz="3000" b="1" dirty="0">
                <a:solidFill>
                  <a:srgbClr val="000000"/>
                </a:solidFill>
              </a:rPr>
              <a:t>local array</a:t>
            </a:r>
            <a:r>
              <a:rPr lang="en-US" sz="3000" dirty="0">
                <a:solidFill>
                  <a:srgbClr val="000000"/>
                </a:solidFill>
              </a:rPr>
              <a:t> definition so </a:t>
            </a:r>
            <a:endParaRPr lang="tr-TR" sz="30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</a:rPr>
              <a:t>the </a:t>
            </a:r>
            <a:r>
              <a:rPr lang="en-US" sz="3000" u="sng" dirty="0">
                <a:solidFill>
                  <a:srgbClr val="000000"/>
                </a:solidFill>
              </a:rPr>
              <a:t>array is not created and initialized each time the function is called</a:t>
            </a:r>
            <a:r>
              <a:rPr lang="en-US" sz="3000" dirty="0">
                <a:solidFill>
                  <a:srgbClr val="000000"/>
                </a:solidFill>
              </a:rPr>
              <a:t> and </a:t>
            </a:r>
            <a:endParaRPr lang="tr-TR" sz="30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000" dirty="0">
                <a:solidFill>
                  <a:srgbClr val="000000"/>
                </a:solidFill>
              </a:rPr>
              <a:t>the array is </a:t>
            </a:r>
            <a:r>
              <a:rPr lang="en-US" sz="3000" i="1" u="sng" dirty="0">
                <a:solidFill>
                  <a:srgbClr val="000000"/>
                </a:solidFill>
              </a:rPr>
              <a:t>not</a:t>
            </a:r>
            <a:r>
              <a:rPr lang="en-US" sz="3000" u="sng" dirty="0">
                <a:solidFill>
                  <a:srgbClr val="000000"/>
                </a:solidFill>
              </a:rPr>
              <a:t> destroyed each time the function is exited</a:t>
            </a:r>
            <a:r>
              <a:rPr lang="en-US" sz="3000" dirty="0">
                <a:solidFill>
                  <a:srgbClr val="000000"/>
                </a:solidFill>
              </a:rPr>
              <a:t> in the program. </a:t>
            </a:r>
          </a:p>
          <a:p>
            <a:pPr algn="just" eaLnBrk="1" hangingPunct="1">
              <a:defRPr/>
            </a:pPr>
            <a:r>
              <a:rPr lang="en-US" sz="3000" dirty="0">
                <a:solidFill>
                  <a:srgbClr val="000000"/>
                </a:solidFill>
              </a:rPr>
              <a:t>This </a:t>
            </a:r>
            <a:r>
              <a:rPr lang="en-US" sz="3000" u="sng" dirty="0">
                <a:solidFill>
                  <a:srgbClr val="000000"/>
                </a:solidFill>
              </a:rPr>
              <a:t>reduces program execution time</a:t>
            </a:r>
            <a:r>
              <a:rPr lang="en-US" sz="3000" dirty="0">
                <a:solidFill>
                  <a:srgbClr val="000000"/>
                </a:solidFill>
              </a:rPr>
              <a:t>, particularly for programs with frequently called functions that contain large arrays.</a:t>
            </a:r>
            <a:endParaRPr lang="tr-TR" sz="3000" dirty="0">
              <a:solidFill>
                <a:srgbClr val="000000"/>
              </a:solidFill>
            </a:endParaRPr>
          </a:p>
          <a:p>
            <a:pPr algn="just" eaLnBrk="1" hangingPunct="1"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88400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496" y="136524"/>
            <a:ext cx="10515600" cy="46049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Static Local Arrays and Automatic Local Arrays</a:t>
            </a:r>
          </a:p>
        </p:txBody>
      </p:sp>
      <p:sp>
        <p:nvSpPr>
          <p:cNvPr id="82947" name="Text Placeholder 2"/>
          <p:cNvSpPr>
            <a:spLocks noGrp="1"/>
          </p:cNvSpPr>
          <p:nvPr>
            <p:ph type="body" idx="1"/>
          </p:nvPr>
        </p:nvSpPr>
        <p:spPr>
          <a:xfrm>
            <a:off x="74719" y="662650"/>
            <a:ext cx="12052178" cy="43513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300" b="1" dirty="0">
                <a:solidFill>
                  <a:srgbClr val="000000"/>
                </a:solidFill>
              </a:rPr>
              <a:t>Arrays</a:t>
            </a:r>
            <a:r>
              <a:rPr lang="en-US" altLang="en-US" sz="2300" dirty="0">
                <a:solidFill>
                  <a:srgbClr val="000000"/>
                </a:solidFill>
              </a:rPr>
              <a:t> that are </a:t>
            </a:r>
            <a:r>
              <a:rPr lang="en-US" altLang="en-US" sz="2300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300" dirty="0">
                <a:solidFill>
                  <a:srgbClr val="000000"/>
                </a:solidFill>
              </a:rPr>
              <a:t> are </a:t>
            </a:r>
            <a:r>
              <a:rPr lang="en-US" altLang="en-US" sz="2300" u="sng" dirty="0">
                <a:solidFill>
                  <a:srgbClr val="000000"/>
                </a:solidFill>
              </a:rPr>
              <a:t>initialized once at program startup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If you do </a:t>
            </a:r>
            <a:r>
              <a:rPr lang="en-US" altLang="en-US" sz="2300" u="sng" dirty="0">
                <a:solidFill>
                  <a:srgbClr val="000000"/>
                </a:solidFill>
              </a:rPr>
              <a:t>not explicitly initialize a </a:t>
            </a:r>
            <a:r>
              <a:rPr lang="en-US" altLang="en-US" sz="2300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300" u="sng" dirty="0">
                <a:solidFill>
                  <a:srgbClr val="000000"/>
                </a:solidFill>
              </a:rPr>
              <a:t> array</a:t>
            </a:r>
            <a:r>
              <a:rPr lang="en-US" altLang="en-US" sz="2300" dirty="0">
                <a:solidFill>
                  <a:srgbClr val="000000"/>
                </a:solidFill>
              </a:rPr>
              <a:t>, that array’s elements are </a:t>
            </a:r>
            <a:r>
              <a:rPr lang="en-US" altLang="en-US" sz="2300" u="sng" dirty="0">
                <a:solidFill>
                  <a:srgbClr val="000000"/>
                </a:solidFill>
              </a:rPr>
              <a:t>initialized to </a:t>
            </a:r>
            <a:r>
              <a:rPr lang="en-US" altLang="en-US" sz="2300" i="1" u="sng" dirty="0">
                <a:solidFill>
                  <a:srgbClr val="000000"/>
                </a:solidFill>
              </a:rPr>
              <a:t>zero</a:t>
            </a:r>
            <a:r>
              <a:rPr lang="en-US" altLang="en-US" sz="2300" u="sng" dirty="0">
                <a:solidFill>
                  <a:srgbClr val="000000"/>
                </a:solidFill>
              </a:rPr>
              <a:t> by default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Figure 6.11 demonstrates function </a:t>
            </a:r>
            <a:r>
              <a:rPr lang="en-US" altLang="en-US" sz="23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staticArrayInit</a:t>
            </a:r>
            <a:r>
              <a:rPr lang="en-US" altLang="en-US" sz="2300" dirty="0">
                <a:solidFill>
                  <a:srgbClr val="000000"/>
                </a:solidFill>
              </a:rPr>
              <a:t> with a </a:t>
            </a:r>
            <a:r>
              <a:rPr lang="en-US" altLang="en-US" sz="2300" u="sng" dirty="0">
                <a:solidFill>
                  <a:srgbClr val="000000"/>
                </a:solidFill>
              </a:rPr>
              <a:t>local </a:t>
            </a:r>
            <a:r>
              <a:rPr lang="en-US" altLang="en-US" sz="2300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300" u="sng" dirty="0">
                <a:solidFill>
                  <a:srgbClr val="000000"/>
                </a:solidFill>
              </a:rPr>
              <a:t> array</a:t>
            </a:r>
            <a:r>
              <a:rPr lang="en-US" altLang="en-US" sz="2300" dirty="0">
                <a:solidFill>
                  <a:srgbClr val="000000"/>
                </a:solidFill>
              </a:rPr>
              <a:t> and function </a:t>
            </a:r>
            <a:r>
              <a:rPr lang="en-US" altLang="en-US" sz="23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automaticArrayInit</a:t>
            </a:r>
            <a:r>
              <a:rPr lang="en-US" altLang="en-US" sz="2300" dirty="0">
                <a:solidFill>
                  <a:srgbClr val="000000"/>
                </a:solidFill>
              </a:rPr>
              <a:t> with a </a:t>
            </a:r>
            <a:r>
              <a:rPr lang="en-US" altLang="en-US" sz="2300" u="sng" dirty="0">
                <a:solidFill>
                  <a:srgbClr val="000000"/>
                </a:solidFill>
              </a:rPr>
              <a:t>local automatic array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Function </a:t>
            </a:r>
            <a:r>
              <a:rPr lang="en-US" altLang="en-US" sz="23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staticArrayInit</a:t>
            </a:r>
            <a:r>
              <a:rPr lang="en-US" altLang="en-US" sz="2300" dirty="0">
                <a:solidFill>
                  <a:srgbClr val="000000"/>
                </a:solidFill>
              </a:rPr>
              <a:t> is </a:t>
            </a:r>
            <a:r>
              <a:rPr lang="en-US" altLang="en-US" sz="2300" u="sng" dirty="0">
                <a:solidFill>
                  <a:srgbClr val="000000"/>
                </a:solidFill>
              </a:rPr>
              <a:t>called twice</a:t>
            </a:r>
            <a:r>
              <a:rPr lang="en-US" altLang="en-US" sz="23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The </a:t>
            </a:r>
            <a:r>
              <a:rPr lang="en-US" altLang="en-US" sz="2300" u="sng" dirty="0">
                <a:solidFill>
                  <a:srgbClr val="000000"/>
                </a:solidFill>
              </a:rPr>
              <a:t>local </a:t>
            </a:r>
            <a:r>
              <a:rPr lang="en-US" altLang="en-US" sz="2300" u="sng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sz="2300" u="sng" dirty="0">
                <a:solidFill>
                  <a:srgbClr val="000000"/>
                </a:solidFill>
              </a:rPr>
              <a:t> array</a:t>
            </a:r>
            <a:r>
              <a:rPr lang="en-US" altLang="en-US" sz="2300" dirty="0">
                <a:solidFill>
                  <a:srgbClr val="000000"/>
                </a:solidFill>
              </a:rPr>
              <a:t> in the function is </a:t>
            </a:r>
            <a:r>
              <a:rPr lang="en-US" altLang="en-US" sz="2300" u="sng" dirty="0">
                <a:solidFill>
                  <a:srgbClr val="000000"/>
                </a:solidFill>
              </a:rPr>
              <a:t>initialized to zero</a:t>
            </a:r>
            <a:r>
              <a:rPr lang="en-US" altLang="en-US" sz="2300" dirty="0">
                <a:solidFill>
                  <a:srgbClr val="000000"/>
                </a:solidFill>
              </a:rPr>
              <a:t> before program startup.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300" dirty="0">
                <a:solidFill>
                  <a:srgbClr val="000000"/>
                </a:solidFill>
              </a:rPr>
              <a:t>The function prints the array, adds 5 to each element and prints the array again. </a:t>
            </a:r>
          </a:p>
        </p:txBody>
      </p:sp>
      <p:sp>
        <p:nvSpPr>
          <p:cNvPr id="849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2803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1352"/>
            <a:ext cx="10515600" cy="658457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Introduction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>
          <a:xfrm>
            <a:off x="292290" y="979463"/>
            <a:ext cx="11799626" cy="5544167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This chapter serves as an </a:t>
            </a:r>
            <a:r>
              <a:rPr lang="en-US" altLang="en-US" u="sng" dirty="0">
                <a:solidFill>
                  <a:srgbClr val="000000"/>
                </a:solidFill>
              </a:rPr>
              <a:t>introduction to data structures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FF"/>
                </a:solidFill>
              </a:rPr>
              <a:t>Arrays</a:t>
            </a:r>
            <a:r>
              <a:rPr lang="en-US" altLang="en-US" dirty="0">
                <a:solidFill>
                  <a:srgbClr val="000000"/>
                </a:solidFill>
              </a:rPr>
              <a:t> are </a:t>
            </a:r>
            <a:r>
              <a:rPr lang="en-US" altLang="en-US" u="sng" dirty="0">
                <a:solidFill>
                  <a:srgbClr val="000000"/>
                </a:solidFill>
              </a:rPr>
              <a:t>data structures</a:t>
            </a:r>
            <a:r>
              <a:rPr lang="en-US" altLang="en-US" dirty="0">
                <a:solidFill>
                  <a:srgbClr val="000000"/>
                </a:solidFill>
              </a:rPr>
              <a:t> consisting of </a:t>
            </a:r>
            <a:r>
              <a:rPr lang="en-US" altLang="en-US" u="sng" dirty="0">
                <a:solidFill>
                  <a:srgbClr val="000000"/>
                </a:solidFill>
              </a:rPr>
              <a:t>related data items of the </a:t>
            </a:r>
            <a:r>
              <a:rPr lang="en-US" altLang="en-US" b="1" u="sng" dirty="0">
                <a:solidFill>
                  <a:srgbClr val="000000"/>
                </a:solidFill>
              </a:rPr>
              <a:t>same type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000000"/>
                </a:solidFill>
              </a:rPr>
              <a:t>Arrays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</a:rPr>
              <a:t>structures</a:t>
            </a:r>
            <a:r>
              <a:rPr lang="en-US" altLang="en-US" dirty="0">
                <a:solidFill>
                  <a:srgbClr val="000000"/>
                </a:solidFill>
              </a:rPr>
              <a:t> are </a:t>
            </a:r>
            <a:r>
              <a:rPr lang="en-US" altLang="en-US" u="sng" dirty="0">
                <a:solidFill>
                  <a:srgbClr val="0000FF"/>
                </a:solidFill>
              </a:rPr>
              <a:t>“static” </a:t>
            </a:r>
            <a:r>
              <a:rPr lang="en-US" altLang="en-US" u="sng" dirty="0">
                <a:solidFill>
                  <a:srgbClr val="000000"/>
                </a:solidFill>
              </a:rPr>
              <a:t>entities</a:t>
            </a:r>
            <a:r>
              <a:rPr lang="en-US" altLang="en-US" dirty="0">
                <a:solidFill>
                  <a:srgbClr val="000000"/>
                </a:solidFill>
              </a:rPr>
              <a:t> in that they </a:t>
            </a:r>
            <a:r>
              <a:rPr lang="en-US" altLang="en-US" u="sng" dirty="0">
                <a:solidFill>
                  <a:srgbClr val="000000"/>
                </a:solidFill>
              </a:rPr>
              <a:t>remain the same size throughout program execution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An array is a </a:t>
            </a:r>
            <a:r>
              <a:rPr lang="en-US" altLang="en-US" u="sng" dirty="0">
                <a:solidFill>
                  <a:srgbClr val="000000"/>
                </a:solidFill>
              </a:rPr>
              <a:t>group of </a:t>
            </a:r>
            <a:r>
              <a:rPr lang="en-US" altLang="en-US" b="1" i="1" u="sng" dirty="0">
                <a:solidFill>
                  <a:srgbClr val="000000"/>
                </a:solidFill>
              </a:rPr>
              <a:t>contiguous</a:t>
            </a:r>
            <a:r>
              <a:rPr lang="en-US" altLang="en-US" b="1" u="sng" dirty="0">
                <a:solidFill>
                  <a:srgbClr val="000000"/>
                </a:solidFill>
              </a:rPr>
              <a:t> memory locations</a:t>
            </a:r>
            <a:r>
              <a:rPr lang="en-US" altLang="en-US" dirty="0">
                <a:solidFill>
                  <a:srgbClr val="000000"/>
                </a:solidFill>
              </a:rPr>
              <a:t> that </a:t>
            </a:r>
            <a:r>
              <a:rPr lang="en-US" altLang="en-US" u="sng" dirty="0">
                <a:solidFill>
                  <a:srgbClr val="000000"/>
                </a:solidFill>
              </a:rPr>
              <a:t>all have the </a:t>
            </a:r>
            <a:r>
              <a:rPr lang="en-US" altLang="en-US" b="1" i="1" u="sng" dirty="0">
                <a:solidFill>
                  <a:srgbClr val="000000"/>
                </a:solidFill>
              </a:rPr>
              <a:t>same</a:t>
            </a:r>
            <a:r>
              <a:rPr lang="en-US" altLang="en-US" b="1" u="sng" dirty="0">
                <a:solidFill>
                  <a:srgbClr val="000000"/>
                </a:solidFill>
              </a:rPr>
              <a:t> </a:t>
            </a:r>
            <a:r>
              <a:rPr lang="en-US" altLang="en-US" b="1" i="1" u="sng" dirty="0">
                <a:solidFill>
                  <a:srgbClr val="000000"/>
                </a:solidFill>
              </a:rPr>
              <a:t>type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To </a:t>
            </a:r>
            <a:r>
              <a:rPr lang="en-US" altLang="en-US" u="sng" dirty="0">
                <a:solidFill>
                  <a:srgbClr val="000000"/>
                </a:solidFill>
              </a:rPr>
              <a:t>refer</a:t>
            </a:r>
            <a:r>
              <a:rPr lang="en-US" altLang="en-US" dirty="0">
                <a:solidFill>
                  <a:srgbClr val="000000"/>
                </a:solidFill>
              </a:rPr>
              <a:t> to a </a:t>
            </a:r>
            <a:r>
              <a:rPr lang="en-US" altLang="en-US" u="sng" dirty="0">
                <a:solidFill>
                  <a:srgbClr val="000000"/>
                </a:solidFill>
              </a:rPr>
              <a:t>particular location or element</a:t>
            </a:r>
            <a:r>
              <a:rPr lang="en-US" altLang="en-US" dirty="0">
                <a:solidFill>
                  <a:srgbClr val="000000"/>
                </a:solidFill>
              </a:rPr>
              <a:t> in the array, we specify the </a:t>
            </a:r>
            <a:r>
              <a:rPr lang="en-US" altLang="en-US" b="1" u="sng" dirty="0">
                <a:solidFill>
                  <a:srgbClr val="0000FF"/>
                </a:solidFill>
              </a:rPr>
              <a:t>array’s name</a:t>
            </a:r>
            <a:r>
              <a:rPr lang="en-US" altLang="en-US" dirty="0">
                <a:solidFill>
                  <a:srgbClr val="000000"/>
                </a:solidFill>
              </a:rPr>
              <a:t> and the </a:t>
            </a:r>
            <a:r>
              <a:rPr lang="en-US" altLang="en-US" b="1" u="sng" dirty="0">
                <a:solidFill>
                  <a:srgbClr val="0000FF"/>
                </a:solidFill>
              </a:rPr>
              <a:t>position number</a:t>
            </a:r>
            <a:r>
              <a:rPr lang="en-US" altLang="en-US" dirty="0">
                <a:solidFill>
                  <a:srgbClr val="000000"/>
                </a:solidFill>
              </a:rPr>
              <a:t> of the particular element in the array.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Figure 6.1 shows an </a:t>
            </a:r>
            <a:r>
              <a:rPr lang="en-US" altLang="en-US" u="sng" dirty="0">
                <a:solidFill>
                  <a:srgbClr val="000000"/>
                </a:solidFill>
              </a:rPr>
              <a:t>integer array called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altLang="en-US" dirty="0">
                <a:solidFill>
                  <a:srgbClr val="000000"/>
                </a:solidFill>
              </a:rPr>
              <a:t>, containing </a:t>
            </a:r>
            <a:r>
              <a:rPr lang="en-US" altLang="en-US" u="sng" dirty="0">
                <a:solidFill>
                  <a:srgbClr val="000000"/>
                </a:solidFill>
              </a:rPr>
              <a:t>12 </a:t>
            </a:r>
            <a:r>
              <a:rPr lang="en-US" altLang="en-US" u="sng" dirty="0">
                <a:solidFill>
                  <a:srgbClr val="0000FF"/>
                </a:solidFill>
              </a:rPr>
              <a:t>elements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Any one of these elements may be </a:t>
            </a:r>
            <a:r>
              <a:rPr lang="en-US" altLang="en-US" u="sng" dirty="0">
                <a:solidFill>
                  <a:srgbClr val="000000"/>
                </a:solidFill>
              </a:rPr>
              <a:t>referred to by giving the array’s name</a:t>
            </a:r>
            <a:r>
              <a:rPr lang="en-US" altLang="en-US" dirty="0">
                <a:solidFill>
                  <a:srgbClr val="000000"/>
                </a:solidFill>
              </a:rPr>
              <a:t> followed by the </a:t>
            </a:r>
            <a:r>
              <a:rPr lang="en-US" altLang="en-US" i="1" u="sng" dirty="0">
                <a:solidFill>
                  <a:srgbClr val="000000"/>
                </a:solidFill>
              </a:rPr>
              <a:t>position number</a:t>
            </a:r>
            <a:r>
              <a:rPr lang="en-US" altLang="en-US" u="sng" dirty="0">
                <a:solidFill>
                  <a:srgbClr val="000000"/>
                </a:solidFill>
              </a:rPr>
              <a:t> of the particular element</a:t>
            </a:r>
            <a:r>
              <a:rPr lang="en-US" altLang="en-US" dirty="0">
                <a:solidFill>
                  <a:srgbClr val="000000"/>
                </a:solidFill>
              </a:rPr>
              <a:t> in </a:t>
            </a:r>
            <a:r>
              <a:rPr lang="en-US" altLang="en-US" b="1" u="sng" dirty="0">
                <a:solidFill>
                  <a:srgbClr val="000000"/>
                </a:solidFill>
              </a:rPr>
              <a:t>square brackets (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[]</a:t>
            </a:r>
            <a:r>
              <a:rPr lang="en-US" altLang="en-US" b="1" u="sng" dirty="0">
                <a:solidFill>
                  <a:srgbClr val="000000"/>
                </a:solidFill>
              </a:rPr>
              <a:t>)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24143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85" y="136524"/>
            <a:ext cx="10515600" cy="68244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6.6  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Static Local Arrays and Automatic Local Arrays</a:t>
            </a:r>
          </a:p>
        </p:txBody>
      </p:sp>
      <p:sp>
        <p:nvSpPr>
          <p:cNvPr id="83971" name="Text Placeholder 2"/>
          <p:cNvSpPr>
            <a:spLocks noGrp="1"/>
          </p:cNvSpPr>
          <p:nvPr>
            <p:ph type="body" idx="1"/>
          </p:nvPr>
        </p:nvSpPr>
        <p:spPr>
          <a:xfrm>
            <a:off x="207885" y="818963"/>
            <a:ext cx="11776230" cy="582153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second time</a:t>
            </a:r>
            <a:r>
              <a:rPr lang="en-US" altLang="en-US" dirty="0">
                <a:solidFill>
                  <a:srgbClr val="000000"/>
                </a:solidFill>
              </a:rPr>
              <a:t> the function is called,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static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</a:rPr>
              <a:t> contains the values </a:t>
            </a:r>
            <a:r>
              <a:rPr lang="en-US" altLang="en-US" u="sng" dirty="0">
                <a:solidFill>
                  <a:srgbClr val="000000"/>
                </a:solidFill>
              </a:rPr>
              <a:t>stored during the first function call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automaticArrayInit</a:t>
            </a:r>
            <a:r>
              <a:rPr lang="en-US" altLang="en-US" dirty="0">
                <a:solidFill>
                  <a:srgbClr val="000000"/>
                </a:solidFill>
              </a:rPr>
              <a:t> is also </a:t>
            </a:r>
            <a:r>
              <a:rPr lang="en-US" altLang="en-US" u="sng" dirty="0">
                <a:solidFill>
                  <a:srgbClr val="000000"/>
                </a:solidFill>
              </a:rPr>
              <a:t>called twice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elements of the </a:t>
            </a:r>
            <a:r>
              <a:rPr lang="en-US" altLang="en-US" b="1" dirty="0">
                <a:solidFill>
                  <a:srgbClr val="000000"/>
                </a:solidFill>
              </a:rPr>
              <a:t>automatic local array</a:t>
            </a:r>
            <a:r>
              <a:rPr lang="en-US" altLang="en-US" dirty="0">
                <a:solidFill>
                  <a:srgbClr val="000000"/>
                </a:solidFill>
              </a:rPr>
              <a:t> in the function are </a:t>
            </a:r>
            <a:r>
              <a:rPr lang="en-US" altLang="en-US" u="sng" dirty="0">
                <a:solidFill>
                  <a:srgbClr val="000000"/>
                </a:solidFill>
              </a:rPr>
              <a:t>initialized with the values 1, 2 and 3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function prints the array, adds 5 to each element and prints the array again.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second time</a:t>
            </a:r>
            <a:r>
              <a:rPr lang="en-US" altLang="en-US" dirty="0">
                <a:solidFill>
                  <a:srgbClr val="000000"/>
                </a:solidFill>
              </a:rPr>
              <a:t> the function is called, the array elements are </a:t>
            </a:r>
            <a:r>
              <a:rPr lang="en-US" altLang="en-US" u="sng" dirty="0">
                <a:solidFill>
                  <a:srgbClr val="000000"/>
                </a:solidFill>
              </a:rPr>
              <a:t>initialized to 1, 2 and 3 again</a:t>
            </a:r>
            <a:r>
              <a:rPr lang="en-US" altLang="en-US" dirty="0">
                <a:solidFill>
                  <a:srgbClr val="000000"/>
                </a:solidFill>
              </a:rPr>
              <a:t> because the array has </a:t>
            </a:r>
            <a:r>
              <a:rPr lang="en-US" altLang="en-US" b="1" u="sng" dirty="0">
                <a:solidFill>
                  <a:srgbClr val="000000"/>
                </a:solidFill>
              </a:rPr>
              <a:t>automatic storage duration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602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71228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87" y="136524"/>
            <a:ext cx="10515600" cy="5048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</a:t>
            </a:r>
          </a:p>
        </p:txBody>
      </p:sp>
      <p:sp>
        <p:nvSpPr>
          <p:cNvPr id="91139" name="Text Placeholder 2"/>
          <p:cNvSpPr>
            <a:spLocks noGrp="1"/>
          </p:cNvSpPr>
          <p:nvPr>
            <p:ph type="body" idx="1"/>
          </p:nvPr>
        </p:nvSpPr>
        <p:spPr>
          <a:xfrm>
            <a:off x="127986" y="760303"/>
            <a:ext cx="11927889" cy="5961171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To </a:t>
            </a:r>
            <a:r>
              <a:rPr lang="en-US" altLang="en-US" u="sng" dirty="0">
                <a:solidFill>
                  <a:srgbClr val="000000"/>
                </a:solidFill>
              </a:rPr>
              <a:t>pass an array argument</a:t>
            </a:r>
            <a:r>
              <a:rPr lang="en-US" altLang="en-US" dirty="0">
                <a:solidFill>
                  <a:srgbClr val="000000"/>
                </a:solidFill>
              </a:rPr>
              <a:t> to a </a:t>
            </a:r>
            <a:r>
              <a:rPr lang="en-US" altLang="en-US" u="sng" dirty="0">
                <a:solidFill>
                  <a:srgbClr val="000000"/>
                </a:solidFill>
              </a:rPr>
              <a:t>function</a:t>
            </a:r>
            <a:r>
              <a:rPr lang="en-US" altLang="en-US" dirty="0">
                <a:solidFill>
                  <a:srgbClr val="000000"/>
                </a:solidFill>
              </a:rPr>
              <a:t>, specify the </a:t>
            </a:r>
            <a:r>
              <a:rPr lang="en-US" altLang="en-US" u="sng" dirty="0">
                <a:solidFill>
                  <a:srgbClr val="000000"/>
                </a:solidFill>
              </a:rPr>
              <a:t>array’s name without any brackets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For example, if </a:t>
            </a:r>
            <a:r>
              <a:rPr lang="en-US" altLang="en-US" u="sng" dirty="0">
                <a:solidFill>
                  <a:srgbClr val="000000"/>
                </a:solidFill>
              </a:rPr>
              <a:t>array </a:t>
            </a:r>
            <a:r>
              <a:rPr lang="en-US" altLang="en-US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hourlyTemperatures</a:t>
            </a:r>
            <a:r>
              <a:rPr lang="en-US" altLang="en-US" dirty="0">
                <a:solidFill>
                  <a:srgbClr val="000000"/>
                </a:solidFill>
              </a:rPr>
              <a:t> has been defined as</a:t>
            </a:r>
          </a:p>
          <a:p>
            <a:pPr marL="630238" lvl="2" indent="0" algn="ctr"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hourlyTemperatures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HOURS_IN_A_DAY]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the </a:t>
            </a:r>
            <a:r>
              <a:rPr lang="en-US" altLang="en-US" b="1" dirty="0">
                <a:solidFill>
                  <a:srgbClr val="000000"/>
                </a:solidFill>
              </a:rPr>
              <a:t>function call</a:t>
            </a:r>
            <a:r>
              <a:rPr lang="tr-TR" altLang="en-US" b="1" dirty="0">
                <a:solidFill>
                  <a:srgbClr val="000000"/>
                </a:solidFill>
              </a:rPr>
              <a:t>: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</a:p>
          <a:p>
            <a:pPr marL="630238" lvl="2" indent="0" algn="ctr">
              <a:buNone/>
            </a:pP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hourlyTemperatures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HOURS_IN_A_DAY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</a:t>
            </a:r>
            <a:r>
              <a:rPr lang="en-US" altLang="en-US" u="sng" dirty="0">
                <a:solidFill>
                  <a:srgbClr val="000000"/>
                </a:solidFill>
              </a:rPr>
              <a:t>passes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array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hourlyTemperatures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and its size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</a:rPr>
              <a:t>function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C </a:t>
            </a:r>
            <a:r>
              <a:rPr lang="en-US" altLang="en-US" u="sng" dirty="0">
                <a:solidFill>
                  <a:srgbClr val="000000"/>
                </a:solidFill>
              </a:rPr>
              <a:t>automatically</a:t>
            </a:r>
            <a:r>
              <a:rPr lang="en-US" altLang="en-US" dirty="0">
                <a:solidFill>
                  <a:srgbClr val="000000"/>
                </a:solidFill>
              </a:rPr>
              <a:t> passes arrays to functions </a:t>
            </a:r>
            <a:r>
              <a:rPr lang="en-US" altLang="en-US" i="1" dirty="0">
                <a:solidFill>
                  <a:srgbClr val="000000"/>
                </a:solidFill>
              </a:rPr>
              <a:t>by </a:t>
            </a:r>
            <a:r>
              <a:rPr lang="en-US" altLang="en-US" b="1" i="1" u="sng" dirty="0">
                <a:solidFill>
                  <a:srgbClr val="000000"/>
                </a:solidFill>
              </a:rPr>
              <a:t>reference</a:t>
            </a:r>
            <a:r>
              <a:rPr lang="en-US" altLang="en-US" dirty="0">
                <a:solidFill>
                  <a:srgbClr val="000000"/>
                </a:solidFill>
              </a:rPr>
              <a:t>—the called functions can modify the element values in the callers’ original arrays.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name of the array</a:t>
            </a:r>
            <a:r>
              <a:rPr lang="en-US" altLang="en-US" dirty="0">
                <a:solidFill>
                  <a:srgbClr val="000000"/>
                </a:solidFill>
              </a:rPr>
              <a:t> evaluates to the </a:t>
            </a:r>
            <a:r>
              <a:rPr lang="en-US" altLang="en-US" u="sng" dirty="0">
                <a:solidFill>
                  <a:srgbClr val="000000"/>
                </a:solidFill>
              </a:rPr>
              <a:t>address of the first element of the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Because the </a:t>
            </a:r>
            <a:r>
              <a:rPr lang="en-US" altLang="en-US" u="sng" dirty="0">
                <a:solidFill>
                  <a:srgbClr val="000000"/>
                </a:solidFill>
              </a:rPr>
              <a:t>starting address of the array is passed</a:t>
            </a:r>
            <a:r>
              <a:rPr lang="en-US" altLang="en-US" dirty="0">
                <a:solidFill>
                  <a:srgbClr val="000000"/>
                </a:solidFill>
              </a:rPr>
              <a:t>, the called function knows precisely </a:t>
            </a:r>
            <a:r>
              <a:rPr lang="en-US" altLang="en-US" u="sng" dirty="0">
                <a:solidFill>
                  <a:srgbClr val="000000"/>
                </a:solidFill>
              </a:rPr>
              <a:t>where the array is stored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7337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64" y="136524"/>
            <a:ext cx="10515600" cy="53931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64" y="592014"/>
            <a:ext cx="11918272" cy="5848166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Therefore, when the called function </a:t>
            </a:r>
            <a:r>
              <a:rPr lang="en-US" u="sng" dirty="0">
                <a:solidFill>
                  <a:srgbClr val="000000"/>
                </a:solidFill>
              </a:rPr>
              <a:t>modifies array elements</a:t>
            </a:r>
            <a:r>
              <a:rPr lang="en-US" dirty="0">
                <a:solidFill>
                  <a:srgbClr val="000000"/>
                </a:solidFill>
              </a:rPr>
              <a:t> in its function body, it’s </a:t>
            </a:r>
            <a:r>
              <a:rPr lang="en-US" u="sng" dirty="0">
                <a:solidFill>
                  <a:srgbClr val="000000"/>
                </a:solidFill>
              </a:rPr>
              <a:t>modifying the actual elements of the array</a:t>
            </a:r>
            <a:r>
              <a:rPr lang="en-US" dirty="0">
                <a:solidFill>
                  <a:srgbClr val="000000"/>
                </a:solidFill>
              </a:rPr>
              <a:t> in their </a:t>
            </a:r>
            <a:r>
              <a:rPr lang="en-US" b="1" u="sng" dirty="0">
                <a:solidFill>
                  <a:srgbClr val="000000"/>
                </a:solidFill>
              </a:rPr>
              <a:t>original memory locations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Figure 6.12 demonstrates that an </a:t>
            </a:r>
            <a:r>
              <a:rPr lang="en-US" b="1" u="sng" dirty="0">
                <a:solidFill>
                  <a:srgbClr val="000000"/>
                </a:solidFill>
              </a:rPr>
              <a:t>array name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b="1" u="sng" dirty="0">
                <a:solidFill>
                  <a:srgbClr val="000000"/>
                </a:solidFill>
              </a:rPr>
              <a:t>really the </a:t>
            </a:r>
            <a:r>
              <a:rPr lang="en-US" b="1" i="1" u="sng" dirty="0">
                <a:solidFill>
                  <a:srgbClr val="000000"/>
                </a:solidFill>
              </a:rPr>
              <a:t>address</a:t>
            </a:r>
            <a:r>
              <a:rPr lang="en-US" b="1" u="sng" dirty="0">
                <a:solidFill>
                  <a:srgbClr val="000000"/>
                </a:solidFill>
              </a:rPr>
              <a:t> of the first element of the array</a:t>
            </a:r>
            <a:r>
              <a:rPr lang="en-US" dirty="0">
                <a:solidFill>
                  <a:srgbClr val="000000"/>
                </a:solidFill>
              </a:rPr>
              <a:t> by printing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&amp;array[0]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&amp;array</a:t>
            </a:r>
            <a:r>
              <a:rPr lang="en-US" dirty="0">
                <a:solidFill>
                  <a:srgbClr val="000000"/>
                </a:solidFill>
              </a:rPr>
              <a:t> using 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%p</a:t>
            </a:r>
            <a:r>
              <a:rPr lang="en-US" dirty="0">
                <a:solidFill>
                  <a:srgbClr val="000000"/>
                </a:solidFill>
              </a:rPr>
              <a:t> conversion </a:t>
            </a:r>
            <a:r>
              <a:rPr lang="en-US" dirty="0" err="1">
                <a:solidFill>
                  <a:srgbClr val="000000"/>
                </a:solidFill>
              </a:rPr>
              <a:t>specifier</a:t>
            </a:r>
            <a:r>
              <a:rPr lang="en-US" dirty="0">
                <a:solidFill>
                  <a:srgbClr val="000000"/>
                </a:solidFill>
              </a:rPr>
              <a:t>—a special conversion </a:t>
            </a:r>
            <a:r>
              <a:rPr lang="en-US" dirty="0" err="1">
                <a:solidFill>
                  <a:srgbClr val="000000"/>
                </a:solidFill>
              </a:rPr>
              <a:t>specifier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u="sng" dirty="0">
                <a:solidFill>
                  <a:srgbClr val="000000"/>
                </a:solidFill>
              </a:rPr>
              <a:t>printing addresses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%p</a:t>
            </a:r>
            <a:r>
              <a:rPr lang="en-US" dirty="0">
                <a:solidFill>
                  <a:srgbClr val="000000"/>
                </a:solidFill>
              </a:rPr>
              <a:t> conversion specifier normally outputs addresses as </a:t>
            </a:r>
            <a:r>
              <a:rPr lang="en-US" u="sng" dirty="0">
                <a:solidFill>
                  <a:srgbClr val="000000"/>
                </a:solidFill>
              </a:rPr>
              <a:t>hexadecimal numbers</a:t>
            </a:r>
            <a:r>
              <a:rPr lang="en-US" dirty="0">
                <a:solidFill>
                  <a:srgbClr val="000000"/>
                </a:solidFill>
              </a:rPr>
              <a:t>, but this is compiler dependent.  </a:t>
            </a:r>
            <a:endParaRPr lang="tr-TR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en-US" altLang="en-US" dirty="0">
                <a:solidFill>
                  <a:srgbClr val="000000"/>
                </a:solidFill>
              </a:rPr>
              <a:t>Hexadecimal (base 16) numbers consist of the </a:t>
            </a:r>
            <a:r>
              <a:rPr lang="en-US" altLang="en-US" u="sng" dirty="0">
                <a:solidFill>
                  <a:srgbClr val="000000"/>
                </a:solidFill>
              </a:rPr>
              <a:t>digits 0 through 9</a:t>
            </a:r>
            <a:r>
              <a:rPr lang="en-US" altLang="en-US" dirty="0">
                <a:solidFill>
                  <a:srgbClr val="000000"/>
                </a:solidFill>
              </a:rPr>
              <a:t> and the </a:t>
            </a:r>
            <a:r>
              <a:rPr lang="en-US" altLang="en-US" u="sng" dirty="0">
                <a:solidFill>
                  <a:srgbClr val="000000"/>
                </a:solidFill>
              </a:rPr>
              <a:t>letters A through F</a:t>
            </a:r>
            <a:r>
              <a:rPr lang="en-US" altLang="en-US" dirty="0">
                <a:solidFill>
                  <a:srgbClr val="000000"/>
                </a:solidFill>
              </a:rPr>
              <a:t> (these letters are the hexadecimal equivalents of the numbers 10–15).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>
              <a:defRPr/>
            </a:pPr>
            <a:r>
              <a:rPr lang="en-US" altLang="en-US" dirty="0">
                <a:solidFill>
                  <a:srgbClr val="000000"/>
                </a:solidFill>
              </a:rPr>
              <a:t>The output shows that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array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&amp;array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&amp;array[0]</a:t>
            </a:r>
            <a:r>
              <a:rPr lang="en-US" altLang="en-US" dirty="0">
                <a:solidFill>
                  <a:srgbClr val="000000"/>
                </a:solidFill>
              </a:rPr>
              <a:t> have the </a:t>
            </a:r>
            <a:r>
              <a:rPr lang="en-US" altLang="en-US" u="sng" dirty="0">
                <a:solidFill>
                  <a:srgbClr val="000000"/>
                </a:solidFill>
              </a:rPr>
              <a:t>same value</a:t>
            </a:r>
            <a:r>
              <a:rPr lang="en-US" altLang="en-US" dirty="0">
                <a:solidFill>
                  <a:srgbClr val="000000"/>
                </a:solidFill>
              </a:rPr>
              <a:t>, namely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0012FF78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marL="0" indent="0" algn="just"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49359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375" y="136524"/>
            <a:ext cx="10515600" cy="66468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 (Cont.)</a:t>
            </a:r>
          </a:p>
        </p:txBody>
      </p:sp>
      <p:sp>
        <p:nvSpPr>
          <p:cNvPr id="98307" name="Text Placeholder 2"/>
          <p:cNvSpPr>
            <a:spLocks noGrp="1"/>
          </p:cNvSpPr>
          <p:nvPr>
            <p:ph type="body" idx="1"/>
          </p:nvPr>
        </p:nvSpPr>
        <p:spPr>
          <a:xfrm>
            <a:off x="243397" y="866837"/>
            <a:ext cx="11776968" cy="58546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</a:rPr>
              <a:t>Although </a:t>
            </a:r>
            <a:r>
              <a:rPr lang="en-US" altLang="en-US" sz="2700" u="sng" dirty="0">
                <a:solidFill>
                  <a:srgbClr val="000000"/>
                </a:solidFill>
              </a:rPr>
              <a:t>entire arrays</a:t>
            </a:r>
            <a:r>
              <a:rPr lang="en-US" altLang="en-US" sz="2700" dirty="0">
                <a:solidFill>
                  <a:srgbClr val="000000"/>
                </a:solidFill>
              </a:rPr>
              <a:t> are </a:t>
            </a:r>
            <a:r>
              <a:rPr lang="en-US" altLang="en-US" sz="2700" b="1" u="sng" dirty="0">
                <a:solidFill>
                  <a:srgbClr val="000000"/>
                </a:solidFill>
              </a:rPr>
              <a:t>passed by reference</a:t>
            </a:r>
            <a:r>
              <a:rPr lang="en-US" altLang="en-US" sz="2700" dirty="0">
                <a:solidFill>
                  <a:srgbClr val="000000"/>
                </a:solidFill>
              </a:rPr>
              <a:t>, </a:t>
            </a:r>
            <a:r>
              <a:rPr lang="en-US" altLang="en-US" sz="2700" u="sng" dirty="0">
                <a:solidFill>
                  <a:srgbClr val="000000"/>
                </a:solidFill>
              </a:rPr>
              <a:t>individual array elements</a:t>
            </a:r>
            <a:r>
              <a:rPr lang="en-US" altLang="en-US" sz="2700" dirty="0">
                <a:solidFill>
                  <a:srgbClr val="000000"/>
                </a:solidFill>
              </a:rPr>
              <a:t> are </a:t>
            </a:r>
            <a:r>
              <a:rPr lang="en-US" altLang="en-US" sz="2700" b="1" u="sng" dirty="0">
                <a:solidFill>
                  <a:srgbClr val="000000"/>
                </a:solidFill>
              </a:rPr>
              <a:t>passed by value</a:t>
            </a:r>
            <a:r>
              <a:rPr lang="en-US" altLang="en-US" sz="2700" dirty="0">
                <a:solidFill>
                  <a:srgbClr val="000000"/>
                </a:solidFill>
              </a:rPr>
              <a:t> exactly as simple variables are.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</a:rPr>
              <a:t>Such simple single pieces of data (such as </a:t>
            </a:r>
            <a:r>
              <a:rPr lang="en-US" altLang="en-US" sz="2700" u="sng" dirty="0">
                <a:solidFill>
                  <a:srgbClr val="000000"/>
                </a:solidFill>
              </a:rPr>
              <a:t>individual </a:t>
            </a:r>
            <a:r>
              <a:rPr lang="en-US" altLang="en-US" sz="2700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u="sng" dirty="0" err="1">
                <a:solidFill>
                  <a:srgbClr val="000000"/>
                </a:solidFill>
              </a:rPr>
              <a:t>s</a:t>
            </a:r>
            <a:r>
              <a:rPr lang="en-US" altLang="en-US" sz="2700" u="sng" dirty="0">
                <a:solidFill>
                  <a:srgbClr val="000000"/>
                </a:solidFill>
              </a:rPr>
              <a:t>,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float</a:t>
            </a:r>
            <a:r>
              <a:rPr lang="en-US" altLang="en-US" sz="2700" u="sng" dirty="0">
                <a:solidFill>
                  <a:srgbClr val="000000"/>
                </a:solidFill>
              </a:rPr>
              <a:t>s and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char</a:t>
            </a:r>
            <a:r>
              <a:rPr lang="en-US" altLang="en-US" sz="2700" u="sng" dirty="0">
                <a:solidFill>
                  <a:srgbClr val="000000"/>
                </a:solidFill>
              </a:rPr>
              <a:t>s</a:t>
            </a:r>
            <a:r>
              <a:rPr lang="en-US" altLang="en-US" sz="2700" dirty="0">
                <a:solidFill>
                  <a:srgbClr val="000000"/>
                </a:solidFill>
              </a:rPr>
              <a:t>) are called </a:t>
            </a:r>
            <a:r>
              <a:rPr lang="en-US" altLang="en-US" sz="2700" dirty="0">
                <a:solidFill>
                  <a:srgbClr val="0000FF"/>
                </a:solidFill>
              </a:rPr>
              <a:t>scalars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700" dirty="0">
                <a:solidFill>
                  <a:srgbClr val="000000"/>
                </a:solidFill>
              </a:rPr>
              <a:t>To </a:t>
            </a:r>
            <a:r>
              <a:rPr lang="en-US" altLang="en-US" sz="2700" u="sng" dirty="0">
                <a:solidFill>
                  <a:srgbClr val="000000"/>
                </a:solidFill>
              </a:rPr>
              <a:t>pass an element</a:t>
            </a:r>
            <a:r>
              <a:rPr lang="en-US" altLang="en-US" sz="2700" dirty="0">
                <a:solidFill>
                  <a:srgbClr val="000000"/>
                </a:solidFill>
              </a:rPr>
              <a:t> of an array </a:t>
            </a:r>
            <a:r>
              <a:rPr lang="en-US" altLang="en-US" sz="2700" u="sng" dirty="0">
                <a:solidFill>
                  <a:srgbClr val="000000"/>
                </a:solidFill>
              </a:rPr>
              <a:t>to a function</a:t>
            </a:r>
            <a:r>
              <a:rPr lang="en-US" altLang="en-US" sz="2700" dirty="0">
                <a:solidFill>
                  <a:srgbClr val="000000"/>
                </a:solidFill>
              </a:rPr>
              <a:t>, use the </a:t>
            </a:r>
            <a:r>
              <a:rPr lang="en-US" altLang="en-US" sz="2700" u="sng" dirty="0">
                <a:solidFill>
                  <a:srgbClr val="000000"/>
                </a:solidFill>
              </a:rPr>
              <a:t>indexed name</a:t>
            </a:r>
            <a:r>
              <a:rPr lang="en-US" altLang="en-US" sz="2700" dirty="0">
                <a:solidFill>
                  <a:srgbClr val="000000"/>
                </a:solidFill>
              </a:rPr>
              <a:t> of the array element </a:t>
            </a:r>
            <a:r>
              <a:rPr lang="en-US" altLang="en-US" sz="2700" u="sng" dirty="0">
                <a:solidFill>
                  <a:srgbClr val="000000"/>
                </a:solidFill>
              </a:rPr>
              <a:t>as an argument in the function call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For a </a:t>
            </a:r>
            <a:r>
              <a:rPr lang="en-US" altLang="en-US" sz="2700" u="sng" dirty="0">
                <a:solidFill>
                  <a:srgbClr val="000000"/>
                </a:solidFill>
              </a:rPr>
              <a:t>function</a:t>
            </a:r>
            <a:r>
              <a:rPr lang="en-US" altLang="en-US" sz="2700" dirty="0">
                <a:solidFill>
                  <a:srgbClr val="000000"/>
                </a:solidFill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</a:rPr>
              <a:t>receive an array</a:t>
            </a:r>
            <a:r>
              <a:rPr lang="en-US" altLang="en-US" sz="2700" dirty="0">
                <a:solidFill>
                  <a:srgbClr val="000000"/>
                </a:solidFill>
              </a:rPr>
              <a:t> through a </a:t>
            </a:r>
            <a:r>
              <a:rPr lang="en-US" altLang="en-US" sz="2700" u="sng" dirty="0">
                <a:solidFill>
                  <a:srgbClr val="000000"/>
                </a:solidFill>
              </a:rPr>
              <a:t>function call</a:t>
            </a:r>
            <a:r>
              <a:rPr lang="en-US" altLang="en-US" sz="2700" dirty="0">
                <a:solidFill>
                  <a:srgbClr val="000000"/>
                </a:solidFill>
              </a:rPr>
              <a:t>, the </a:t>
            </a:r>
            <a:r>
              <a:rPr lang="en-US" altLang="en-US" sz="2700" u="sng" dirty="0">
                <a:solidFill>
                  <a:srgbClr val="000000"/>
                </a:solidFill>
              </a:rPr>
              <a:t>function’s parameter list</a:t>
            </a:r>
            <a:r>
              <a:rPr lang="en-US" altLang="en-US" sz="2700" dirty="0">
                <a:solidFill>
                  <a:srgbClr val="000000"/>
                </a:solidFill>
              </a:rPr>
              <a:t> must specify that an </a:t>
            </a:r>
            <a:r>
              <a:rPr lang="en-US" altLang="en-US" sz="2700" u="sng" dirty="0">
                <a:solidFill>
                  <a:srgbClr val="000000"/>
                </a:solidFill>
              </a:rPr>
              <a:t>array will be received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For example, the </a:t>
            </a:r>
            <a:r>
              <a:rPr lang="en-US" altLang="en-US" sz="2700" u="sng" dirty="0">
                <a:solidFill>
                  <a:srgbClr val="000000"/>
                </a:solidFill>
              </a:rPr>
              <a:t>function header</a:t>
            </a:r>
            <a:r>
              <a:rPr lang="en-US" altLang="en-US" sz="2700" dirty="0">
                <a:solidFill>
                  <a:srgbClr val="000000"/>
                </a:solidFill>
              </a:rPr>
              <a:t> for function </a:t>
            </a:r>
            <a:r>
              <a:rPr lang="en-US" alt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sz="2700" dirty="0">
                <a:solidFill>
                  <a:srgbClr val="000000"/>
                </a:solidFill>
              </a:rPr>
              <a:t> might be written as</a:t>
            </a:r>
          </a:p>
          <a:p>
            <a:pPr marL="914400" lvl="2" indent="0" algn="ctr">
              <a:buNone/>
            </a:pP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b[], </a:t>
            </a:r>
            <a:r>
              <a:rPr lang="en-US" altLang="en-US" sz="2700" b="1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 size)</a:t>
            </a:r>
          </a:p>
          <a:p>
            <a:pPr algn="just">
              <a:buNone/>
            </a:pPr>
            <a:r>
              <a:rPr lang="en-US" altLang="en-US" sz="2700" dirty="0">
                <a:solidFill>
                  <a:srgbClr val="000000"/>
                </a:solidFill>
              </a:rPr>
              <a:t>	indicating that </a:t>
            </a:r>
            <a:r>
              <a:rPr lang="en-US" alt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sz="2700" dirty="0">
                <a:solidFill>
                  <a:srgbClr val="000000"/>
                </a:solidFill>
              </a:rPr>
              <a:t> expects to </a:t>
            </a:r>
            <a:r>
              <a:rPr lang="en-US" altLang="en-US" sz="2700" u="sng" dirty="0">
                <a:solidFill>
                  <a:srgbClr val="000000"/>
                </a:solidFill>
              </a:rPr>
              <a:t>receive an array of integers in parameter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2700" dirty="0">
                <a:solidFill>
                  <a:srgbClr val="000000"/>
                </a:solidFill>
              </a:rPr>
              <a:t> and the number of array elements in parameter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endParaRPr lang="tr-TR" altLang="en-US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173940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08" y="205327"/>
            <a:ext cx="10515600" cy="5936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 (Cont.)</a:t>
            </a:r>
          </a:p>
        </p:txBody>
      </p:sp>
      <p:sp>
        <p:nvSpPr>
          <p:cNvPr id="100355" name="Text Placeholder 2"/>
          <p:cNvSpPr>
            <a:spLocks noGrp="1"/>
          </p:cNvSpPr>
          <p:nvPr>
            <p:ph type="body" idx="1"/>
          </p:nvPr>
        </p:nvSpPr>
        <p:spPr>
          <a:xfrm>
            <a:off x="83598" y="1391758"/>
            <a:ext cx="11856868" cy="4610687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dirty="0">
                <a:solidFill>
                  <a:srgbClr val="000000"/>
                </a:solidFill>
              </a:rPr>
              <a:t>The size of the array is </a:t>
            </a:r>
            <a:r>
              <a:rPr lang="en-US" altLang="en-US" sz="3200" u="sng" dirty="0">
                <a:solidFill>
                  <a:srgbClr val="000000"/>
                </a:solidFill>
              </a:rPr>
              <a:t>not required between the array brackets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2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modifyArray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 b[], </a:t>
            </a:r>
            <a:r>
              <a:rPr lang="en-US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200" b="1" dirty="0">
                <a:solidFill>
                  <a:srgbClr val="000000"/>
                </a:solidFill>
                <a:latin typeface="Consolas" panose="020B0609020204030204" pitchFamily="49" charset="0"/>
              </a:rPr>
              <a:t> size)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If it’s included, the compiler checks that it’s greater than zero, then </a:t>
            </a:r>
            <a:r>
              <a:rPr lang="en-US" altLang="en-US" sz="3200" u="sng" dirty="0">
                <a:solidFill>
                  <a:srgbClr val="000000"/>
                </a:solidFill>
              </a:rPr>
              <a:t>ignores it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Specifying a </a:t>
            </a:r>
            <a:r>
              <a:rPr lang="en-US" altLang="en-US" sz="3200" u="sng" dirty="0">
                <a:solidFill>
                  <a:srgbClr val="000000"/>
                </a:solidFill>
              </a:rPr>
              <a:t>negative size is a compilation error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Because </a:t>
            </a:r>
            <a:r>
              <a:rPr lang="en-US" altLang="en-US" sz="3200" u="sng" dirty="0">
                <a:solidFill>
                  <a:srgbClr val="000000"/>
                </a:solidFill>
              </a:rPr>
              <a:t>arrays</a:t>
            </a:r>
            <a:r>
              <a:rPr lang="en-US" altLang="en-US" sz="3200" dirty="0">
                <a:solidFill>
                  <a:srgbClr val="000000"/>
                </a:solidFill>
              </a:rPr>
              <a:t> are </a:t>
            </a:r>
            <a:r>
              <a:rPr lang="en-US" altLang="en-US" sz="3200" u="sng" dirty="0">
                <a:solidFill>
                  <a:srgbClr val="000000"/>
                </a:solidFill>
              </a:rPr>
              <a:t>automatically </a:t>
            </a:r>
            <a:r>
              <a:rPr lang="en-US" altLang="en-US" sz="3200" b="1" u="sng" dirty="0">
                <a:solidFill>
                  <a:srgbClr val="000000"/>
                </a:solidFill>
              </a:rPr>
              <a:t>passed by reference</a:t>
            </a:r>
            <a:r>
              <a:rPr lang="tr-TR" altLang="en-US" sz="3200" b="1" u="sng" dirty="0">
                <a:solidFill>
                  <a:srgbClr val="000000"/>
                </a:solidFill>
              </a:rPr>
              <a:t>: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when the </a:t>
            </a:r>
            <a:r>
              <a:rPr lang="en-US" altLang="en-US" sz="3200" i="1" dirty="0">
                <a:solidFill>
                  <a:srgbClr val="000000"/>
                </a:solidFill>
              </a:rPr>
              <a:t>called function</a:t>
            </a:r>
            <a:r>
              <a:rPr lang="en-US" altLang="en-US" sz="3200" dirty="0">
                <a:solidFill>
                  <a:srgbClr val="000000"/>
                </a:solidFill>
              </a:rPr>
              <a:t> uses the </a:t>
            </a:r>
            <a:r>
              <a:rPr lang="en-US" altLang="en-US" sz="3200" u="sng" dirty="0">
                <a:solidFill>
                  <a:srgbClr val="000000"/>
                </a:solidFill>
              </a:rPr>
              <a:t>array name </a:t>
            </a:r>
            <a:r>
              <a:rPr lang="en-US" altLang="en-US" sz="3200" u="sng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it will be </a:t>
            </a:r>
            <a:r>
              <a:rPr lang="en-US" altLang="en-US" sz="3200" u="sng" dirty="0">
                <a:solidFill>
                  <a:srgbClr val="000000"/>
                </a:solidFill>
              </a:rPr>
              <a:t>referring to the array in the </a:t>
            </a:r>
            <a:r>
              <a:rPr lang="en-US" altLang="en-US" sz="3200" i="1" u="sng" dirty="0">
                <a:solidFill>
                  <a:srgbClr val="000000"/>
                </a:solidFill>
              </a:rPr>
              <a:t>caller</a:t>
            </a:r>
            <a:r>
              <a:rPr lang="tr-TR" altLang="en-US" sz="3200" u="sng" dirty="0">
                <a:solidFill>
                  <a:srgbClr val="000000"/>
                </a:solidFill>
              </a:rPr>
              <a:t>.</a:t>
            </a:r>
            <a:endParaRPr lang="tr-TR" altLang="en-US" sz="3200" b="1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lvl="1" algn="just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1013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3866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19" y="136524"/>
            <a:ext cx="10515600" cy="74458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 (Cont.)</a:t>
            </a:r>
          </a:p>
        </p:txBody>
      </p:sp>
      <p:sp>
        <p:nvSpPr>
          <p:cNvPr id="103427" name="Text Placeholder 2"/>
          <p:cNvSpPr>
            <a:spLocks noGrp="1"/>
          </p:cNvSpPr>
          <p:nvPr>
            <p:ph type="body" idx="1"/>
          </p:nvPr>
        </p:nvSpPr>
        <p:spPr>
          <a:xfrm>
            <a:off x="154619" y="1008879"/>
            <a:ext cx="11919011" cy="516110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There may be situations in your programs in which a function </a:t>
            </a:r>
            <a:r>
              <a:rPr lang="en-US" altLang="en-US" u="sng" dirty="0">
                <a:solidFill>
                  <a:srgbClr val="000000"/>
                </a:solidFill>
              </a:rPr>
              <a:t>should </a:t>
            </a:r>
            <a:r>
              <a:rPr lang="en-US" altLang="en-US" i="1" u="sng" dirty="0">
                <a:solidFill>
                  <a:srgbClr val="000000"/>
                </a:solidFill>
              </a:rPr>
              <a:t>not</a:t>
            </a:r>
            <a:r>
              <a:rPr lang="en-US" altLang="en-US" u="sng" dirty="0">
                <a:solidFill>
                  <a:srgbClr val="000000"/>
                </a:solidFill>
              </a:rPr>
              <a:t> be allowed to modify array elements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C provides the type qualifier </a:t>
            </a:r>
            <a:r>
              <a:rPr lang="en-US" altLang="en-US" b="1" dirty="0" err="1">
                <a:solidFill>
                  <a:srgbClr val="0000FF"/>
                </a:solidFill>
                <a:latin typeface="LucidaSansTypewriter" pitchFamily="49" charset="0"/>
              </a:rPr>
              <a:t>const</a:t>
            </a:r>
            <a:r>
              <a:rPr lang="en-US" altLang="en-US" dirty="0">
                <a:solidFill>
                  <a:srgbClr val="000000"/>
                </a:solidFill>
              </a:rPr>
              <a:t> (for “constant”) that can be used to </a:t>
            </a:r>
            <a:r>
              <a:rPr lang="en-US" altLang="en-US" u="sng" dirty="0">
                <a:solidFill>
                  <a:srgbClr val="000000"/>
                </a:solidFill>
              </a:rPr>
              <a:t>prevent modification of array values in a function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When an </a:t>
            </a:r>
            <a:r>
              <a:rPr lang="en-US" altLang="en-US" u="sng" dirty="0">
                <a:solidFill>
                  <a:srgbClr val="000000"/>
                </a:solidFill>
              </a:rPr>
              <a:t>array parameter is preceded by</a:t>
            </a:r>
            <a:r>
              <a:rPr lang="en-US" altLang="en-US" dirty="0">
                <a:solidFill>
                  <a:srgbClr val="000000"/>
                </a:solidFill>
              </a:rPr>
              <a:t>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dirty="0">
                <a:solidFill>
                  <a:srgbClr val="000000"/>
                </a:solidFill>
              </a:rPr>
              <a:t> qualifier,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</a:rPr>
              <a:t>array elements</a:t>
            </a:r>
            <a:r>
              <a:rPr lang="en-US" altLang="en-US" sz="2800" dirty="0">
                <a:solidFill>
                  <a:srgbClr val="000000"/>
                </a:solidFill>
              </a:rPr>
              <a:t> become </a:t>
            </a:r>
            <a:r>
              <a:rPr lang="en-US" altLang="en-US" sz="2800" u="sng" dirty="0">
                <a:solidFill>
                  <a:srgbClr val="000000"/>
                </a:solidFill>
              </a:rPr>
              <a:t>constant in the function body</a:t>
            </a:r>
            <a:r>
              <a:rPr lang="en-US" altLang="en-US" sz="2800" dirty="0">
                <a:solidFill>
                  <a:srgbClr val="000000"/>
                </a:solidFill>
              </a:rPr>
              <a:t>, and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u="sng" dirty="0">
                <a:solidFill>
                  <a:srgbClr val="000000"/>
                </a:solidFill>
              </a:rPr>
              <a:t>any attempt to modif</a:t>
            </a:r>
            <a:r>
              <a:rPr lang="en-US" altLang="en-US" sz="2800" dirty="0">
                <a:solidFill>
                  <a:srgbClr val="000000"/>
                </a:solidFill>
              </a:rPr>
              <a:t>y an element of the array in the function body results in a </a:t>
            </a:r>
            <a:r>
              <a:rPr lang="en-US" altLang="en-US" sz="2800" u="sng" dirty="0">
                <a:solidFill>
                  <a:srgbClr val="000000"/>
                </a:solidFill>
              </a:rPr>
              <a:t>compile-time error</a:t>
            </a:r>
            <a:r>
              <a:rPr lang="en-US" altLang="en-US" sz="28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This enables you to correct a program so it does </a:t>
            </a:r>
            <a:r>
              <a:rPr lang="en-US" altLang="en-US" u="sng" dirty="0">
                <a:solidFill>
                  <a:srgbClr val="000000"/>
                </a:solidFill>
              </a:rPr>
              <a:t>not attempt to modify array elements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44257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907" y="234689"/>
            <a:ext cx="10515600" cy="46937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6.7  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Passing Arrays to Functions (Cont.)</a:t>
            </a:r>
          </a:p>
        </p:txBody>
      </p:sp>
      <p:sp>
        <p:nvSpPr>
          <p:cNvPr id="108547" name="Text Placeholder 2"/>
          <p:cNvSpPr>
            <a:spLocks noGrp="1"/>
          </p:cNvSpPr>
          <p:nvPr>
            <p:ph type="body" idx="1"/>
          </p:nvPr>
        </p:nvSpPr>
        <p:spPr>
          <a:xfrm>
            <a:off x="113190" y="805841"/>
            <a:ext cx="11965620" cy="4979988"/>
          </a:xfrm>
        </p:spPr>
        <p:txBody>
          <a:bodyPr>
            <a:normAutofit/>
          </a:bodyPr>
          <a:lstStyle/>
          <a:p>
            <a:pPr marL="109537" indent="0" algn="just">
              <a:buNone/>
              <a:defRPr/>
            </a:pPr>
            <a:r>
              <a:rPr lang="en-US" sz="2400" b="1" i="1" dirty="0">
                <a:solidFill>
                  <a:srgbClr val="000000"/>
                </a:solidFill>
              </a:rPr>
              <a:t>Using the </a:t>
            </a:r>
            <a:r>
              <a:rPr lang="en-US" sz="2000" b="1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sz="2400" b="1" i="1" dirty="0">
                <a:solidFill>
                  <a:srgbClr val="000000"/>
                </a:solidFill>
              </a:rPr>
              <a:t> Qualifier with Array Parameters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Figure 6.14 demonstrates the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qualifier.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Function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tryToModifyArray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defined with parameter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b[]</a:t>
            </a:r>
            <a:r>
              <a:rPr lang="en-US" dirty="0">
                <a:solidFill>
                  <a:srgbClr val="000000"/>
                </a:solidFill>
              </a:rPr>
              <a:t>, which specifies that </a:t>
            </a:r>
            <a:r>
              <a:rPr lang="en-US" u="sng" dirty="0">
                <a:solidFill>
                  <a:srgbClr val="000000"/>
                </a:solidFill>
              </a:rPr>
              <a:t>array </a:t>
            </a:r>
            <a:r>
              <a:rPr 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u="sng" dirty="0">
                <a:solidFill>
                  <a:srgbClr val="000000"/>
                </a:solidFill>
              </a:rPr>
              <a:t> is constant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u="sng" dirty="0">
                <a:solidFill>
                  <a:srgbClr val="000000"/>
                </a:solidFill>
              </a:rPr>
              <a:t>cannot be modified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The output shows the error messages produced by the compiler—the errors may be different for your compiler.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Each of the function’s </a:t>
            </a:r>
            <a:r>
              <a:rPr lang="en-US" u="sng" dirty="0">
                <a:solidFill>
                  <a:srgbClr val="000000"/>
                </a:solidFill>
              </a:rPr>
              <a:t>three attempts to modify array elements</a:t>
            </a:r>
            <a:r>
              <a:rPr lang="en-US" dirty="0">
                <a:solidFill>
                  <a:srgbClr val="000000"/>
                </a:solidFill>
              </a:rPr>
              <a:t> results in the compiler error “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l-value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specifies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onsolas" panose="020B0609020204030204" pitchFamily="49" charset="0"/>
              </a:rPr>
              <a:t>const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object</a:t>
            </a:r>
            <a:r>
              <a:rPr lang="en-US" sz="240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” 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610184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40" y="391758"/>
            <a:ext cx="10515600" cy="62917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Sorting Arrays</a:t>
            </a:r>
          </a:p>
        </p:txBody>
      </p:sp>
      <p:sp>
        <p:nvSpPr>
          <p:cNvPr id="112643" name="Text Placeholder 2"/>
          <p:cNvSpPr>
            <a:spLocks noGrp="1"/>
          </p:cNvSpPr>
          <p:nvPr>
            <p:ph type="body" idx="1"/>
          </p:nvPr>
        </p:nvSpPr>
        <p:spPr>
          <a:xfrm>
            <a:off x="136864" y="1159799"/>
            <a:ext cx="11865746" cy="556167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Sorting data (i.e., </a:t>
            </a:r>
            <a:r>
              <a:rPr lang="en-US" altLang="en-US" u="sng" dirty="0">
                <a:solidFill>
                  <a:srgbClr val="000000"/>
                </a:solidFill>
              </a:rPr>
              <a:t>placing the data into a particular order</a:t>
            </a:r>
            <a:r>
              <a:rPr lang="en-US" altLang="en-US" dirty="0">
                <a:solidFill>
                  <a:srgbClr val="000000"/>
                </a:solidFill>
              </a:rPr>
              <a:t> such as </a:t>
            </a:r>
            <a:r>
              <a:rPr lang="en-US" altLang="en-US" b="1" dirty="0">
                <a:solidFill>
                  <a:srgbClr val="000000"/>
                </a:solidFill>
              </a:rPr>
              <a:t>ascending</a:t>
            </a:r>
            <a:r>
              <a:rPr lang="en-US" altLang="en-US" dirty="0">
                <a:solidFill>
                  <a:srgbClr val="000000"/>
                </a:solidFill>
              </a:rPr>
              <a:t> or </a:t>
            </a:r>
            <a:r>
              <a:rPr lang="en-US" altLang="en-US" b="1" dirty="0">
                <a:solidFill>
                  <a:srgbClr val="000000"/>
                </a:solidFill>
              </a:rPr>
              <a:t>descending</a:t>
            </a:r>
            <a:r>
              <a:rPr lang="en-US" altLang="en-US" dirty="0">
                <a:solidFill>
                  <a:srgbClr val="000000"/>
                </a:solidFill>
              </a:rPr>
              <a:t>) is one of the most important computing applications.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Figure 6.15 sorts the values in the elements of the 10-element array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</a:rPr>
              <a:t> into </a:t>
            </a:r>
            <a:r>
              <a:rPr lang="en-US" altLang="en-US" u="sng" dirty="0">
                <a:solidFill>
                  <a:srgbClr val="000000"/>
                </a:solidFill>
              </a:rPr>
              <a:t>ascending order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technique we use is called the </a:t>
            </a:r>
            <a:r>
              <a:rPr lang="en-US" altLang="en-US" b="1" dirty="0">
                <a:solidFill>
                  <a:srgbClr val="0000FF"/>
                </a:solidFill>
              </a:rPr>
              <a:t>bubble sort</a:t>
            </a:r>
            <a:r>
              <a:rPr lang="tr-TR" altLang="en-US" b="1" dirty="0">
                <a:solidFill>
                  <a:srgbClr val="0000FF"/>
                </a:solidFill>
              </a:rPr>
              <a:t> (</a:t>
            </a:r>
            <a:r>
              <a:rPr lang="en-US" altLang="en-US" b="1" dirty="0">
                <a:solidFill>
                  <a:srgbClr val="0000FF"/>
                </a:solidFill>
              </a:rPr>
              <a:t>sinking sort</a:t>
            </a:r>
            <a:r>
              <a:rPr lang="tr-TR" altLang="en-US" b="1" dirty="0">
                <a:solidFill>
                  <a:srgbClr val="0000FF"/>
                </a:solidFill>
              </a:rPr>
              <a:t>) </a:t>
            </a:r>
            <a:r>
              <a:rPr lang="en-US" altLang="en-US" dirty="0">
                <a:solidFill>
                  <a:srgbClr val="000000"/>
                </a:solidFill>
              </a:rPr>
              <a:t>because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u="sng" dirty="0">
                <a:solidFill>
                  <a:srgbClr val="000000"/>
                </a:solidFill>
              </a:rPr>
              <a:t>smaller values</a:t>
            </a:r>
            <a:r>
              <a:rPr lang="en-US" altLang="en-US" sz="2800" dirty="0">
                <a:solidFill>
                  <a:srgbClr val="000000"/>
                </a:solidFill>
              </a:rPr>
              <a:t> gradually “bubble” their way </a:t>
            </a:r>
            <a:r>
              <a:rPr lang="en-US" altLang="en-US" sz="2800" u="sng" dirty="0">
                <a:solidFill>
                  <a:srgbClr val="000000"/>
                </a:solidFill>
              </a:rPr>
              <a:t>upward to the top of the array</a:t>
            </a:r>
            <a:r>
              <a:rPr lang="en-US" altLang="en-US" sz="2800" dirty="0">
                <a:solidFill>
                  <a:srgbClr val="000000"/>
                </a:solidFill>
              </a:rPr>
              <a:t> like air bubbles rising in water,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sz="2800" dirty="0">
                <a:solidFill>
                  <a:srgbClr val="000000"/>
                </a:solidFill>
              </a:rPr>
              <a:t>while the </a:t>
            </a:r>
            <a:r>
              <a:rPr lang="en-US" altLang="en-US" sz="2800" u="sng" dirty="0">
                <a:solidFill>
                  <a:srgbClr val="000000"/>
                </a:solidFill>
              </a:rPr>
              <a:t>larger values</a:t>
            </a:r>
            <a:r>
              <a:rPr lang="en-US" altLang="en-US" sz="2800" dirty="0">
                <a:solidFill>
                  <a:srgbClr val="000000"/>
                </a:solidFill>
              </a:rPr>
              <a:t> </a:t>
            </a:r>
            <a:r>
              <a:rPr lang="en-US" altLang="en-US" sz="2800" u="sng" dirty="0">
                <a:solidFill>
                  <a:srgbClr val="000000"/>
                </a:solidFill>
              </a:rPr>
              <a:t>sink to the bottom</a:t>
            </a:r>
            <a:r>
              <a:rPr lang="en-US" altLang="en-US" sz="2800" dirty="0">
                <a:solidFill>
                  <a:srgbClr val="000000"/>
                </a:solidFill>
              </a:rPr>
              <a:t> of the array. </a:t>
            </a:r>
          </a:p>
          <a:p>
            <a:pPr marL="0" indent="0" algn="just" eaLnBrk="1" hangingPunct="1">
              <a:buNone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0105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806" y="259918"/>
            <a:ext cx="10515600" cy="84223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Sorting Arrays</a:t>
            </a:r>
          </a:p>
        </p:txBody>
      </p:sp>
      <p:sp>
        <p:nvSpPr>
          <p:cNvPr id="115715" name="Text Placeholder 2"/>
          <p:cNvSpPr>
            <a:spLocks noGrp="1"/>
          </p:cNvSpPr>
          <p:nvPr>
            <p:ph type="body" idx="1"/>
          </p:nvPr>
        </p:nvSpPr>
        <p:spPr>
          <a:xfrm>
            <a:off x="145741" y="1102156"/>
            <a:ext cx="11874624" cy="4351338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n-US" altLang="en-US" sz="2400" dirty="0">
                <a:solidFill>
                  <a:srgbClr val="000000"/>
                </a:solidFill>
              </a:rPr>
              <a:t>The technique is to make </a:t>
            </a:r>
            <a:r>
              <a:rPr lang="en-US" altLang="en-US" sz="2400" u="sng" dirty="0">
                <a:solidFill>
                  <a:srgbClr val="000000"/>
                </a:solidFill>
              </a:rPr>
              <a:t>several passes through the array</a:t>
            </a:r>
            <a:r>
              <a:rPr lang="en-US" altLang="en-US" sz="2400" dirty="0">
                <a:solidFill>
                  <a:srgbClr val="000000"/>
                </a:solidFill>
              </a:rPr>
              <a:t>.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On </a:t>
            </a:r>
            <a:r>
              <a:rPr lang="en-US" altLang="en-US" sz="2500" u="sng" dirty="0">
                <a:solidFill>
                  <a:srgbClr val="000000"/>
                </a:solidFill>
              </a:rPr>
              <a:t>each pa</a:t>
            </a:r>
            <a:r>
              <a:rPr lang="en-US" altLang="en-US" sz="2500" dirty="0">
                <a:solidFill>
                  <a:srgbClr val="000000"/>
                </a:solidFill>
              </a:rPr>
              <a:t>ss, </a:t>
            </a:r>
            <a:r>
              <a:rPr lang="en-US" altLang="en-US" sz="2500" u="sng" dirty="0">
                <a:solidFill>
                  <a:srgbClr val="000000"/>
                </a:solidFill>
              </a:rPr>
              <a:t>successive pairs of element</a:t>
            </a:r>
            <a:r>
              <a:rPr lang="en-US" altLang="en-US" sz="2500" dirty="0">
                <a:solidFill>
                  <a:srgbClr val="000000"/>
                </a:solidFill>
              </a:rPr>
              <a:t>s (element 0 and element 1, then element 1 and element 2, etc.) are </a:t>
            </a:r>
            <a:r>
              <a:rPr lang="en-US" altLang="en-US" sz="2500" b="1" u="sng" dirty="0">
                <a:solidFill>
                  <a:srgbClr val="000000"/>
                </a:solidFill>
              </a:rPr>
              <a:t>compared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If a pair is in </a:t>
            </a:r>
            <a:r>
              <a:rPr lang="en-US" altLang="en-US" sz="2500" u="sng" dirty="0">
                <a:solidFill>
                  <a:srgbClr val="000000"/>
                </a:solidFill>
              </a:rPr>
              <a:t>increasing order</a:t>
            </a:r>
            <a:r>
              <a:rPr lang="en-US" altLang="en-US" sz="2500" dirty="0">
                <a:solidFill>
                  <a:srgbClr val="000000"/>
                </a:solidFill>
              </a:rPr>
              <a:t> (or if the values are identical), we </a:t>
            </a:r>
            <a:r>
              <a:rPr lang="en-US" altLang="en-US" sz="2500" u="sng" dirty="0">
                <a:solidFill>
                  <a:srgbClr val="000000"/>
                </a:solidFill>
              </a:rPr>
              <a:t>leave the values</a:t>
            </a:r>
            <a:r>
              <a:rPr lang="en-US" altLang="en-US" sz="2500" dirty="0">
                <a:solidFill>
                  <a:srgbClr val="000000"/>
                </a:solidFill>
              </a:rPr>
              <a:t> as they are.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If a pair is in </a:t>
            </a:r>
            <a:r>
              <a:rPr lang="en-US" altLang="en-US" sz="2500" u="sng" dirty="0">
                <a:solidFill>
                  <a:srgbClr val="000000"/>
                </a:solidFill>
              </a:rPr>
              <a:t>decreasing order</a:t>
            </a:r>
            <a:r>
              <a:rPr lang="en-US" altLang="en-US" sz="2500" dirty="0">
                <a:solidFill>
                  <a:srgbClr val="000000"/>
                </a:solidFill>
              </a:rPr>
              <a:t>, their values are </a:t>
            </a:r>
            <a:r>
              <a:rPr lang="en-US" altLang="en-US" sz="2500" u="sng" dirty="0">
                <a:solidFill>
                  <a:srgbClr val="000000"/>
                </a:solidFill>
              </a:rPr>
              <a:t>swapped in the array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179134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1" y="214204"/>
            <a:ext cx="10515600" cy="611419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Sorting Arrays</a:t>
            </a:r>
          </a:p>
        </p:txBody>
      </p:sp>
      <p:sp>
        <p:nvSpPr>
          <p:cNvPr id="119811" name="Text Placeholder 2"/>
          <p:cNvSpPr>
            <a:spLocks noGrp="1"/>
          </p:cNvSpPr>
          <p:nvPr>
            <p:ph type="body" idx="1"/>
          </p:nvPr>
        </p:nvSpPr>
        <p:spPr>
          <a:xfrm>
            <a:off x="225640" y="911224"/>
            <a:ext cx="11865745" cy="5640495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First the program </a:t>
            </a:r>
            <a:r>
              <a:rPr lang="en-US" altLang="en-US" sz="3200" u="sng" dirty="0">
                <a:solidFill>
                  <a:srgbClr val="000000"/>
                </a:solidFill>
              </a:rPr>
              <a:t>compares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a[0]</a:t>
            </a:r>
            <a:r>
              <a:rPr lang="en-US" altLang="en-US" sz="3200" dirty="0">
                <a:solidFill>
                  <a:srgbClr val="000000"/>
                </a:solidFill>
              </a:rPr>
              <a:t> to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a[1]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then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a[1]</a:t>
            </a:r>
            <a:r>
              <a:rPr lang="en-US" altLang="en-US" sz="3200" dirty="0">
                <a:solidFill>
                  <a:srgbClr val="000000"/>
                </a:solidFill>
              </a:rPr>
              <a:t> to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a[2]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then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a[2]</a:t>
            </a:r>
            <a:r>
              <a:rPr lang="en-US" altLang="en-US" sz="3200" dirty="0">
                <a:solidFill>
                  <a:srgbClr val="000000"/>
                </a:solidFill>
              </a:rPr>
              <a:t> to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a[3]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and so on </a:t>
            </a:r>
            <a:r>
              <a:rPr lang="en-US" altLang="en-US" sz="3200" u="sng" dirty="0">
                <a:solidFill>
                  <a:srgbClr val="000000"/>
                </a:solidFill>
              </a:rPr>
              <a:t>until it completes the pass by comparing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a[8]</a:t>
            </a:r>
            <a:r>
              <a:rPr lang="en-US" altLang="en-US" sz="3200" dirty="0">
                <a:solidFill>
                  <a:srgbClr val="000000"/>
                </a:solidFill>
              </a:rPr>
              <a:t> to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a[9]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Although there are 10 elements, </a:t>
            </a:r>
            <a:r>
              <a:rPr lang="en-US" altLang="en-US" sz="3200" u="sng" dirty="0">
                <a:solidFill>
                  <a:srgbClr val="000000"/>
                </a:solidFill>
              </a:rPr>
              <a:t>only </a:t>
            </a:r>
            <a:r>
              <a:rPr lang="en-US" altLang="en-US" sz="3200" b="1" u="sng" dirty="0">
                <a:solidFill>
                  <a:srgbClr val="000000"/>
                </a:solidFill>
              </a:rPr>
              <a:t>nine comparisons</a:t>
            </a:r>
            <a:r>
              <a:rPr lang="en-US" altLang="en-US" sz="3200" u="sng" dirty="0">
                <a:solidFill>
                  <a:srgbClr val="000000"/>
                </a:solidFill>
              </a:rPr>
              <a:t> are performed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Because of the way the </a:t>
            </a:r>
            <a:r>
              <a:rPr lang="en-US" altLang="en-US" sz="3200" u="sng" dirty="0">
                <a:solidFill>
                  <a:srgbClr val="000000"/>
                </a:solidFill>
              </a:rPr>
              <a:t>successive comparisons</a:t>
            </a:r>
            <a:r>
              <a:rPr lang="en-US" altLang="en-US" sz="3200" dirty="0">
                <a:solidFill>
                  <a:srgbClr val="000000"/>
                </a:solidFill>
              </a:rPr>
              <a:t> are made,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a </a:t>
            </a:r>
            <a:r>
              <a:rPr lang="en-US" altLang="en-US" sz="3200" u="sng" dirty="0">
                <a:solidFill>
                  <a:srgbClr val="000000"/>
                </a:solidFill>
              </a:rPr>
              <a:t>large value</a:t>
            </a:r>
            <a:r>
              <a:rPr lang="en-US" altLang="en-US" sz="3200" dirty="0">
                <a:solidFill>
                  <a:srgbClr val="000000"/>
                </a:solidFill>
              </a:rPr>
              <a:t> may </a:t>
            </a:r>
            <a:r>
              <a:rPr lang="en-US" altLang="en-US" sz="3200" u="sng" dirty="0">
                <a:solidFill>
                  <a:srgbClr val="000000"/>
                </a:solidFill>
              </a:rPr>
              <a:t>move down</a:t>
            </a:r>
            <a:r>
              <a:rPr lang="en-US" altLang="en-US" sz="3200" dirty="0">
                <a:solidFill>
                  <a:srgbClr val="000000"/>
                </a:solidFill>
              </a:rPr>
              <a:t> the array </a:t>
            </a:r>
            <a:r>
              <a:rPr lang="en-US" altLang="en-US" sz="3200" u="sng" dirty="0">
                <a:solidFill>
                  <a:srgbClr val="000000"/>
                </a:solidFill>
              </a:rPr>
              <a:t>many positions on a single pass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but a </a:t>
            </a:r>
            <a:r>
              <a:rPr lang="en-US" altLang="en-US" sz="3200" u="sng" dirty="0">
                <a:solidFill>
                  <a:srgbClr val="000000"/>
                </a:solidFill>
              </a:rPr>
              <a:t>small value</a:t>
            </a:r>
            <a:r>
              <a:rPr lang="en-US" altLang="en-US" sz="3200" dirty="0">
                <a:solidFill>
                  <a:srgbClr val="000000"/>
                </a:solidFill>
              </a:rPr>
              <a:t> may </a:t>
            </a:r>
            <a:r>
              <a:rPr lang="en-US" altLang="en-US" sz="3200" u="sng" dirty="0">
                <a:solidFill>
                  <a:srgbClr val="000000"/>
                </a:solidFill>
              </a:rPr>
              <a:t>move up only one position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187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05702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762"/>
            <a:ext cx="10515600" cy="631162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Arrays (Cont.)</a:t>
            </a:r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>
          <a:xfrm>
            <a:off x="237698" y="911225"/>
            <a:ext cx="11785980" cy="544512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</a:rPr>
              <a:t>first element in every array</a:t>
            </a:r>
            <a:r>
              <a:rPr lang="en-US" altLang="en-US" sz="3000" dirty="0">
                <a:solidFill>
                  <a:srgbClr val="000000"/>
                </a:solidFill>
              </a:rPr>
              <a:t> is the </a:t>
            </a:r>
            <a:r>
              <a:rPr lang="en-US" altLang="en-US" sz="3000" b="1" u="sng" dirty="0">
                <a:solidFill>
                  <a:srgbClr val="0000FF"/>
                </a:solidFill>
              </a:rPr>
              <a:t>zeroth element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An </a:t>
            </a:r>
            <a:r>
              <a:rPr lang="en-US" altLang="en-US" sz="3000" u="sng" dirty="0">
                <a:solidFill>
                  <a:srgbClr val="000000"/>
                </a:solidFill>
              </a:rPr>
              <a:t>array name</a:t>
            </a:r>
            <a:r>
              <a:rPr lang="en-US" altLang="en-US" sz="3000" dirty="0">
                <a:solidFill>
                  <a:srgbClr val="000000"/>
                </a:solidFill>
              </a:rPr>
              <a:t>, like other identifiers, can contain </a:t>
            </a:r>
            <a:r>
              <a:rPr lang="en-US" altLang="en-US" sz="3000" u="sng" dirty="0">
                <a:solidFill>
                  <a:srgbClr val="000000"/>
                </a:solidFill>
              </a:rPr>
              <a:t>only letters, digits and underscores</a:t>
            </a:r>
            <a:r>
              <a:rPr lang="en-US" altLang="en-US" sz="3000" dirty="0">
                <a:solidFill>
                  <a:srgbClr val="000000"/>
                </a:solidFill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</a:rPr>
              <a:t>cannot begin with a digit</a:t>
            </a:r>
            <a:r>
              <a:rPr lang="en-US" altLang="en-US" sz="30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</a:rPr>
              <a:t>position number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</a:rPr>
              <a:t>within square brackets</a:t>
            </a:r>
            <a:r>
              <a:rPr lang="en-US" altLang="en-US" sz="3000" dirty="0">
                <a:solidFill>
                  <a:srgbClr val="000000"/>
                </a:solidFill>
              </a:rPr>
              <a:t> is called an </a:t>
            </a:r>
            <a:r>
              <a:rPr lang="en-US" altLang="en-US" sz="3000" b="1" dirty="0">
                <a:solidFill>
                  <a:srgbClr val="0000FF"/>
                </a:solidFill>
              </a:rPr>
              <a:t>index</a:t>
            </a:r>
            <a:r>
              <a:rPr lang="en-US" altLang="en-US" sz="3000" dirty="0">
                <a:solidFill>
                  <a:srgbClr val="000000"/>
                </a:solidFill>
              </a:rPr>
              <a:t> or </a:t>
            </a:r>
            <a:r>
              <a:rPr lang="en-US" altLang="en-US" sz="3000" dirty="0">
                <a:solidFill>
                  <a:srgbClr val="0000FF"/>
                </a:solidFill>
              </a:rPr>
              <a:t>subscript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An index </a:t>
            </a:r>
            <a:r>
              <a:rPr lang="en-US" altLang="en-US" sz="3000" b="1" u="sng" dirty="0">
                <a:solidFill>
                  <a:srgbClr val="000000"/>
                </a:solidFill>
              </a:rPr>
              <a:t>must be an integer</a:t>
            </a:r>
            <a:r>
              <a:rPr lang="en-US" altLang="en-US" sz="3000" dirty="0">
                <a:solidFill>
                  <a:srgbClr val="000000"/>
                </a:solidFill>
              </a:rPr>
              <a:t> or an </a:t>
            </a:r>
            <a:r>
              <a:rPr lang="en-US" altLang="en-US" sz="3000" u="sng" dirty="0">
                <a:solidFill>
                  <a:srgbClr val="000000"/>
                </a:solidFill>
              </a:rPr>
              <a:t>integer expression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For example, if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sz="3000" dirty="0">
                <a:solidFill>
                  <a:srgbClr val="000000"/>
                </a:solidFill>
              </a:rPr>
              <a:t> and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6</a:t>
            </a:r>
            <a:r>
              <a:rPr lang="en-US" altLang="en-US" sz="3000" dirty="0">
                <a:solidFill>
                  <a:srgbClr val="000000"/>
                </a:solidFill>
              </a:rPr>
              <a:t>, then </a:t>
            </a:r>
            <a:r>
              <a:rPr lang="tr-TR" altLang="en-US" sz="3000" dirty="0">
                <a:solidFill>
                  <a:srgbClr val="000000"/>
                </a:solidFill>
              </a:rPr>
              <a:t>below</a:t>
            </a:r>
            <a:r>
              <a:rPr lang="en-US" altLang="en-US" sz="3000" dirty="0">
                <a:solidFill>
                  <a:srgbClr val="000000"/>
                </a:solidFill>
              </a:rPr>
              <a:t> statement</a:t>
            </a:r>
            <a:r>
              <a:rPr lang="tr-TR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</a:rPr>
              <a:t>adds 2 to array element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c[11]</a:t>
            </a:r>
            <a:r>
              <a:rPr lang="tr-TR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:</a:t>
            </a:r>
            <a:endParaRPr lang="en-US" altLang="en-US" sz="3000" dirty="0">
              <a:solidFill>
                <a:srgbClr val="000000"/>
              </a:solidFill>
            </a:endParaRPr>
          </a:p>
          <a:p>
            <a:pPr marL="914400" lvl="2" indent="0" algn="ctr">
              <a:buNone/>
            </a:pP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c[a + b] += 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en-US" altLang="en-US" sz="30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An </a:t>
            </a:r>
            <a:r>
              <a:rPr lang="en-US" altLang="en-US" sz="3000" u="sng" dirty="0">
                <a:solidFill>
                  <a:srgbClr val="000000"/>
                </a:solidFill>
              </a:rPr>
              <a:t>indexed array name</a:t>
            </a:r>
            <a:r>
              <a:rPr lang="en-US" altLang="en-US" sz="3000" dirty="0">
                <a:solidFill>
                  <a:srgbClr val="000000"/>
                </a:solidFill>
              </a:rPr>
              <a:t> is an </a:t>
            </a:r>
            <a:r>
              <a:rPr lang="en-US" altLang="en-US" sz="3000" b="1" i="1" dirty="0" err="1">
                <a:solidFill>
                  <a:srgbClr val="000000"/>
                </a:solidFill>
              </a:rPr>
              <a:t>lvalue</a:t>
            </a:r>
            <a:r>
              <a:rPr lang="en-US" altLang="en-US" sz="3000" dirty="0">
                <a:solidFill>
                  <a:srgbClr val="000000"/>
                </a:solidFill>
              </a:rPr>
              <a:t>—it can be </a:t>
            </a:r>
            <a:r>
              <a:rPr lang="en-US" altLang="en-US" sz="3000" u="sng" dirty="0">
                <a:solidFill>
                  <a:srgbClr val="000000"/>
                </a:solidFill>
              </a:rPr>
              <a:t>used on the </a:t>
            </a:r>
            <a:r>
              <a:rPr lang="en-US" altLang="en-US" sz="3000" b="1" u="sng" dirty="0">
                <a:solidFill>
                  <a:srgbClr val="000000"/>
                </a:solidFill>
              </a:rPr>
              <a:t>left side</a:t>
            </a:r>
            <a:r>
              <a:rPr lang="en-US" altLang="en-US" sz="3000" u="sng" dirty="0">
                <a:solidFill>
                  <a:srgbClr val="000000"/>
                </a:solidFill>
              </a:rPr>
              <a:t> of an assignment</a:t>
            </a:r>
            <a:r>
              <a:rPr lang="en-US" altLang="en-US" sz="3000" dirty="0">
                <a:solidFill>
                  <a:srgbClr val="000000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30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54016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41" y="136524"/>
            <a:ext cx="10515600" cy="717951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Sorting Arrays</a:t>
            </a:r>
          </a:p>
        </p:txBody>
      </p:sp>
      <p:sp>
        <p:nvSpPr>
          <p:cNvPr id="120835" name="Text Placeholder 2"/>
          <p:cNvSpPr>
            <a:spLocks noGrp="1"/>
          </p:cNvSpPr>
          <p:nvPr>
            <p:ph type="body" idx="1"/>
          </p:nvPr>
        </p:nvSpPr>
        <p:spPr>
          <a:xfrm>
            <a:off x="145741" y="854474"/>
            <a:ext cx="11900518" cy="5599591"/>
          </a:xfrm>
        </p:spPr>
        <p:txBody>
          <a:bodyPr>
            <a:normAutofit/>
          </a:bodyPr>
          <a:lstStyle/>
          <a:p>
            <a:pPr algn="just"/>
            <a:r>
              <a:rPr lang="en-US" altLang="en-US" sz="3200" dirty="0">
                <a:solidFill>
                  <a:srgbClr val="000000"/>
                </a:solidFill>
              </a:rPr>
              <a:t>On the </a:t>
            </a:r>
            <a:r>
              <a:rPr lang="en-US" altLang="en-US" sz="3200" u="sng" dirty="0">
                <a:solidFill>
                  <a:srgbClr val="000000"/>
                </a:solidFill>
              </a:rPr>
              <a:t>first pass</a:t>
            </a:r>
            <a:r>
              <a:rPr lang="en-US" altLang="en-US" sz="3200" dirty="0">
                <a:solidFill>
                  <a:srgbClr val="000000"/>
                </a:solidFill>
              </a:rPr>
              <a:t>, the </a:t>
            </a:r>
            <a:r>
              <a:rPr lang="en-US" altLang="en-US" sz="3200" u="sng" dirty="0">
                <a:solidFill>
                  <a:srgbClr val="000000"/>
                </a:solidFill>
              </a:rPr>
              <a:t>largest value is guaranteed to sink to the bottom element</a:t>
            </a:r>
            <a:r>
              <a:rPr lang="en-US" altLang="en-US" sz="3200" dirty="0">
                <a:solidFill>
                  <a:srgbClr val="000000"/>
                </a:solidFill>
              </a:rPr>
              <a:t> of the array, </a:t>
            </a:r>
            <a:r>
              <a:rPr lang="en-US" altLang="en-US" sz="3200" dirty="0">
                <a:solidFill>
                  <a:srgbClr val="000000"/>
                </a:solidFill>
                <a:latin typeface="Consolas" panose="020B0609020204030204" pitchFamily="49" charset="0"/>
              </a:rPr>
              <a:t>a[9]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On the </a:t>
            </a:r>
            <a:r>
              <a:rPr lang="en-US" altLang="en-US" sz="3200" u="sng" dirty="0">
                <a:solidFill>
                  <a:srgbClr val="000000"/>
                </a:solidFill>
              </a:rPr>
              <a:t>second pass</a:t>
            </a:r>
            <a:r>
              <a:rPr lang="en-US" altLang="en-US" sz="3200" dirty="0">
                <a:solidFill>
                  <a:srgbClr val="000000"/>
                </a:solidFill>
              </a:rPr>
              <a:t>, the </a:t>
            </a:r>
            <a:r>
              <a:rPr lang="en-US" altLang="en-US" sz="3200" u="sng" dirty="0">
                <a:solidFill>
                  <a:srgbClr val="000000"/>
                </a:solidFill>
              </a:rPr>
              <a:t>second-largest value is guaranteed to sink to </a:t>
            </a:r>
            <a:r>
              <a:rPr lang="en-US" altLang="en-US" sz="3200" u="sng" dirty="0">
                <a:solidFill>
                  <a:srgbClr val="000000"/>
                </a:solidFill>
                <a:latin typeface="Consolas" panose="020B0609020204030204" pitchFamily="49" charset="0"/>
              </a:rPr>
              <a:t>a[8]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On the </a:t>
            </a:r>
            <a:r>
              <a:rPr lang="en-US" altLang="en-US" sz="3200" u="sng" dirty="0">
                <a:solidFill>
                  <a:srgbClr val="000000"/>
                </a:solidFill>
              </a:rPr>
              <a:t>ninth pass</a:t>
            </a:r>
            <a:r>
              <a:rPr lang="en-US" altLang="en-US" sz="3200" dirty="0">
                <a:solidFill>
                  <a:srgbClr val="000000"/>
                </a:solidFill>
              </a:rPr>
              <a:t>, the </a:t>
            </a:r>
            <a:r>
              <a:rPr lang="en-US" altLang="en-US" sz="3200" u="sng" dirty="0">
                <a:solidFill>
                  <a:srgbClr val="000000"/>
                </a:solidFill>
              </a:rPr>
              <a:t>ninth-largest value sinks to </a:t>
            </a:r>
            <a:r>
              <a:rPr lang="en-US" altLang="en-US" sz="3200" u="sng" dirty="0">
                <a:solidFill>
                  <a:srgbClr val="000000"/>
                </a:solidFill>
                <a:latin typeface="Consolas" panose="020B0609020204030204" pitchFamily="49" charset="0"/>
              </a:rPr>
              <a:t>a[1]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This leaves the </a:t>
            </a:r>
            <a:r>
              <a:rPr lang="en-US" altLang="en-US" sz="3200" u="sng" dirty="0">
                <a:solidFill>
                  <a:srgbClr val="000000"/>
                </a:solidFill>
              </a:rPr>
              <a:t>smallest value in </a:t>
            </a:r>
            <a:r>
              <a:rPr lang="en-US" altLang="en-US" sz="3200" u="sng" dirty="0">
                <a:solidFill>
                  <a:srgbClr val="000000"/>
                </a:solidFill>
                <a:latin typeface="Consolas" panose="020B0609020204030204" pitchFamily="49" charset="0"/>
              </a:rPr>
              <a:t>a[0]</a:t>
            </a:r>
            <a:r>
              <a:rPr lang="en-US" altLang="en-US" sz="3200" dirty="0">
                <a:solidFill>
                  <a:srgbClr val="000000"/>
                </a:solidFill>
              </a:rPr>
              <a:t>,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so </a:t>
            </a:r>
            <a:r>
              <a:rPr lang="en-US" altLang="en-US" sz="3200" b="1" u="sng" dirty="0">
                <a:solidFill>
                  <a:srgbClr val="000000"/>
                </a:solidFill>
              </a:rPr>
              <a:t>only </a:t>
            </a:r>
            <a:r>
              <a:rPr lang="en-US" altLang="en-US" sz="3200" b="1" i="1" u="sng" dirty="0">
                <a:solidFill>
                  <a:srgbClr val="000000"/>
                </a:solidFill>
              </a:rPr>
              <a:t>nine</a:t>
            </a:r>
            <a:r>
              <a:rPr lang="en-US" altLang="en-US" sz="3200" b="1" u="sng" dirty="0">
                <a:solidFill>
                  <a:srgbClr val="000000"/>
                </a:solidFill>
              </a:rPr>
              <a:t> passes</a:t>
            </a:r>
            <a:r>
              <a:rPr lang="en-US" altLang="en-US" sz="3200" u="sng" dirty="0">
                <a:solidFill>
                  <a:srgbClr val="000000"/>
                </a:solidFill>
              </a:rPr>
              <a:t> of the array are needed to sort the array</a:t>
            </a:r>
            <a:r>
              <a:rPr lang="en-US" altLang="en-US" sz="3200" dirty="0">
                <a:solidFill>
                  <a:srgbClr val="000000"/>
                </a:solidFill>
              </a:rPr>
              <a:t>, even though there are </a:t>
            </a:r>
            <a:r>
              <a:rPr lang="en-US" altLang="en-US" sz="3200" i="1" u="sng" dirty="0">
                <a:solidFill>
                  <a:srgbClr val="000000"/>
                </a:solidFill>
              </a:rPr>
              <a:t>ten</a:t>
            </a:r>
            <a:r>
              <a:rPr lang="en-US" altLang="en-US" sz="3200" u="sng" dirty="0">
                <a:solidFill>
                  <a:srgbClr val="000000"/>
                </a:solidFill>
              </a:rPr>
              <a:t> elements</a:t>
            </a:r>
            <a:r>
              <a:rPr lang="en-US" altLang="en-US" sz="32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The sorting is performed by the </a:t>
            </a:r>
            <a:r>
              <a:rPr lang="en-US" altLang="en-US" sz="3200" u="sng" dirty="0">
                <a:solidFill>
                  <a:srgbClr val="000000"/>
                </a:solidFill>
              </a:rPr>
              <a:t>nested </a:t>
            </a:r>
            <a:r>
              <a:rPr lang="en-US" altLang="en-US" sz="3200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3200" u="sng" dirty="0">
                <a:solidFill>
                  <a:srgbClr val="000000"/>
                </a:solidFill>
              </a:rPr>
              <a:t> loops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19812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53060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0" y="136524"/>
            <a:ext cx="10515600" cy="646929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6.8  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Sorting Arrays</a:t>
            </a:r>
          </a:p>
        </p:txBody>
      </p:sp>
      <p:sp>
        <p:nvSpPr>
          <p:cNvPr id="121859" name="Text Placeholder 2"/>
          <p:cNvSpPr>
            <a:spLocks noGrp="1"/>
          </p:cNvSpPr>
          <p:nvPr>
            <p:ph type="body" idx="1"/>
          </p:nvPr>
        </p:nvSpPr>
        <p:spPr>
          <a:xfrm>
            <a:off x="225640" y="866837"/>
            <a:ext cx="11714826" cy="5854638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If a </a:t>
            </a:r>
            <a:r>
              <a:rPr lang="en-US" altLang="en-US" sz="2600" u="sng" dirty="0">
                <a:solidFill>
                  <a:srgbClr val="000000"/>
                </a:solidFill>
              </a:rPr>
              <a:t>swap is necessary</a:t>
            </a:r>
            <a:r>
              <a:rPr lang="en-US" altLang="en-US" sz="2600" dirty="0">
                <a:solidFill>
                  <a:srgbClr val="000000"/>
                </a:solidFill>
              </a:rPr>
              <a:t>, it’s performed by the </a:t>
            </a:r>
            <a:r>
              <a:rPr lang="en-US" altLang="en-US" sz="2600" u="sng" dirty="0">
                <a:solidFill>
                  <a:srgbClr val="000000"/>
                </a:solidFill>
              </a:rPr>
              <a:t>three assignments</a:t>
            </a:r>
          </a:p>
          <a:p>
            <a:pPr marL="914400" lvl="2" indent="0" eaLnBrk="1" hangingPunct="1">
              <a:buNone/>
            </a:pP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hold = a[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] = a[</a:t>
            </a:r>
            <a:r>
              <a:rPr lang="en-US" altLang="en-US" sz="2600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 +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 = hold;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sz="2600" dirty="0">
                <a:solidFill>
                  <a:srgbClr val="000000"/>
                </a:solidFill>
              </a:rPr>
              <a:t>	where the extra variable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hold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u="sng" dirty="0">
                <a:solidFill>
                  <a:srgbClr val="000000"/>
                </a:solidFill>
              </a:rPr>
              <a:t>temporarily stores one of the two values being swapped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2600" dirty="0">
                <a:solidFill>
                  <a:srgbClr val="000000"/>
                </a:solidFill>
              </a:rPr>
              <a:t>The swap </a:t>
            </a:r>
            <a:r>
              <a:rPr lang="en-US" altLang="en-US" sz="2600" u="sng" dirty="0">
                <a:solidFill>
                  <a:srgbClr val="000000"/>
                </a:solidFill>
              </a:rPr>
              <a:t>cannot be performed</a:t>
            </a:r>
            <a:r>
              <a:rPr lang="en-US" altLang="en-US" sz="2600" dirty="0">
                <a:solidFill>
                  <a:srgbClr val="000000"/>
                </a:solidFill>
              </a:rPr>
              <a:t> with </a:t>
            </a:r>
            <a:r>
              <a:rPr lang="en-US" altLang="en-US" sz="2600" u="sng" dirty="0">
                <a:solidFill>
                  <a:srgbClr val="000000"/>
                </a:solidFill>
              </a:rPr>
              <a:t>only the two assignments</a:t>
            </a:r>
          </a:p>
          <a:p>
            <a:pPr marL="914400" lvl="2" indent="0" eaLnBrk="1" hangingPunct="1">
              <a:buNone/>
            </a:pP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a[i] = a[i +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b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a[i + </a:t>
            </a:r>
            <a:r>
              <a:rPr lang="en-US" altLang="en-US" sz="26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] = a[i];</a:t>
            </a:r>
            <a:endParaRPr lang="tr-TR" altLang="en-US" sz="26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altLang="en-US" sz="2600" dirty="0">
                <a:solidFill>
                  <a:srgbClr val="000000"/>
                </a:solidFill>
              </a:rPr>
              <a:t>If, for example,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a[i]</a:t>
            </a:r>
            <a:r>
              <a:rPr lang="en-US" altLang="en-US" sz="2600" dirty="0">
                <a:solidFill>
                  <a:srgbClr val="000000"/>
                </a:solidFill>
              </a:rPr>
              <a:t> is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altLang="en-US" sz="2600" dirty="0">
                <a:solidFill>
                  <a:srgbClr val="000000"/>
                </a:solidFill>
              </a:rPr>
              <a:t> and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a[i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+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1]</a:t>
            </a:r>
            <a:r>
              <a:rPr lang="en-US" altLang="en-US" sz="2600" dirty="0">
                <a:solidFill>
                  <a:srgbClr val="000000"/>
                </a:solidFill>
              </a:rPr>
              <a:t> is </a:t>
            </a:r>
            <a:r>
              <a:rPr lang="en-US" altLang="en-US" sz="2600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sz="2600" dirty="0">
                <a:solidFill>
                  <a:srgbClr val="000000"/>
                </a:solidFill>
              </a:rPr>
              <a:t>, after the first assignment </a:t>
            </a:r>
            <a:r>
              <a:rPr lang="en-US" altLang="en-US" sz="2600" u="sng" dirty="0">
                <a:solidFill>
                  <a:srgbClr val="000000"/>
                </a:solidFill>
              </a:rPr>
              <a:t>both values will be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5</a:t>
            </a:r>
            <a:r>
              <a:rPr lang="en-US" altLang="en-US" sz="2600" dirty="0">
                <a:solidFill>
                  <a:srgbClr val="000000"/>
                </a:solidFill>
              </a:rPr>
              <a:t> and the </a:t>
            </a:r>
            <a:r>
              <a:rPr lang="en-US" altLang="en-US" sz="2600" u="sng" dirty="0">
                <a:solidFill>
                  <a:srgbClr val="000000"/>
                </a:solidFill>
              </a:rPr>
              <a:t>value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7</a:t>
            </a:r>
            <a:r>
              <a:rPr lang="en-US" altLang="en-US" sz="2600" u="sng" dirty="0">
                <a:solidFill>
                  <a:srgbClr val="000000"/>
                </a:solidFill>
              </a:rPr>
              <a:t> will be </a:t>
            </a:r>
            <a:r>
              <a:rPr lang="en-US" altLang="en-US" sz="2600" b="1" u="sng" dirty="0">
                <a:solidFill>
                  <a:srgbClr val="000000"/>
                </a:solidFill>
              </a:rPr>
              <a:t>lost</a:t>
            </a:r>
            <a:r>
              <a:rPr lang="en-US" altLang="en-US" sz="2600" dirty="0">
                <a:solidFill>
                  <a:srgbClr val="000000"/>
                </a:solidFill>
              </a:rPr>
              <a:t>—hence the need for the </a:t>
            </a:r>
            <a:r>
              <a:rPr lang="en-US" altLang="en-US" sz="2600" u="sng" dirty="0">
                <a:solidFill>
                  <a:srgbClr val="000000"/>
                </a:solidFill>
              </a:rPr>
              <a:t>extra variable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hold</a:t>
            </a:r>
            <a:r>
              <a:rPr lang="en-US" altLang="en-US" sz="2600" dirty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</a:rPr>
              <a:t>The chief virtue of the bubble sort is that it’s easy to program. However, it </a:t>
            </a:r>
            <a:r>
              <a:rPr lang="en-US" altLang="en-US" sz="2600" u="sng" dirty="0">
                <a:solidFill>
                  <a:srgbClr val="000000"/>
                </a:solidFill>
              </a:rPr>
              <a:t>runs slowly</a:t>
            </a:r>
            <a:r>
              <a:rPr lang="en-US" altLang="en-US" sz="2600" dirty="0">
                <a:solidFill>
                  <a:srgbClr val="000000"/>
                </a:solidFill>
              </a:rPr>
              <a:t> because every exchange moves an element only one position closer to its final destination. </a:t>
            </a:r>
          </a:p>
          <a:p>
            <a:pPr algn="just"/>
            <a:r>
              <a:rPr lang="en-US" altLang="en-US" sz="2600" dirty="0">
                <a:solidFill>
                  <a:srgbClr val="000000"/>
                </a:solidFill>
              </a:rPr>
              <a:t>This becomes apparent when sorting large arrays. </a:t>
            </a:r>
          </a:p>
          <a:p>
            <a:pPr marL="914400" lvl="2" indent="0" eaLnBrk="1" hangingPunct="1">
              <a:buNone/>
            </a:pPr>
            <a:endParaRPr lang="tr-TR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3538658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708" y="319596"/>
            <a:ext cx="11496583" cy="36144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6.9  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Case Study: Computing Mean, Median and Mode Using Arrays</a:t>
            </a:r>
          </a:p>
        </p:txBody>
      </p:sp>
      <p:sp>
        <p:nvSpPr>
          <p:cNvPr id="123907" name="Text Placeholder 2"/>
          <p:cNvSpPr>
            <a:spLocks noGrp="1"/>
          </p:cNvSpPr>
          <p:nvPr>
            <p:ph type="body" idx="1"/>
          </p:nvPr>
        </p:nvSpPr>
        <p:spPr>
          <a:xfrm>
            <a:off x="347708" y="1102379"/>
            <a:ext cx="11681535" cy="483262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Computers are commonly used for </a:t>
            </a:r>
            <a:r>
              <a:rPr lang="en-US" altLang="en-US" dirty="0">
                <a:solidFill>
                  <a:srgbClr val="0000FF"/>
                </a:solidFill>
              </a:rPr>
              <a:t>survey data analysis</a:t>
            </a:r>
            <a:r>
              <a:rPr lang="tr-TR" altLang="en-US" dirty="0">
                <a:solidFill>
                  <a:srgbClr val="0000FF"/>
                </a:solidFill>
              </a:rPr>
              <a:t>;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to compile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and analyze the results of surveys and opinion polls.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Figure 6.16 uses array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response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initialized with 99 responses</a:t>
            </a:r>
            <a:r>
              <a:rPr lang="en-US" altLang="en-US" dirty="0">
                <a:solidFill>
                  <a:srgbClr val="000000"/>
                </a:solidFill>
              </a:rPr>
              <a:t> to a survey.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Each response is a </a:t>
            </a:r>
            <a:r>
              <a:rPr lang="en-US" altLang="en-US" u="sng" dirty="0">
                <a:solidFill>
                  <a:srgbClr val="000000"/>
                </a:solidFill>
              </a:rPr>
              <a:t>number from 1 to 9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program computes the </a:t>
            </a:r>
            <a:r>
              <a:rPr lang="en-US" altLang="en-US" u="sng" dirty="0">
                <a:solidFill>
                  <a:srgbClr val="000000"/>
                </a:solidFill>
              </a:rPr>
              <a:t>mean, median and mode of the 99 values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Figure 6.17 contains a </a:t>
            </a:r>
            <a:r>
              <a:rPr lang="en-US" altLang="en-US" u="sng" dirty="0">
                <a:solidFill>
                  <a:srgbClr val="000000"/>
                </a:solidFill>
              </a:rPr>
              <a:t>sample run</a:t>
            </a:r>
            <a:r>
              <a:rPr lang="en-US" altLang="en-US" dirty="0">
                <a:solidFill>
                  <a:srgbClr val="000000"/>
                </a:solidFill>
              </a:rPr>
              <a:t> of this program.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This example includes most of the common manipulations usually required in array problems, 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including </a:t>
            </a:r>
            <a:r>
              <a:rPr lang="en-US" altLang="en-US" sz="2800" u="sng" dirty="0">
                <a:solidFill>
                  <a:srgbClr val="000000"/>
                </a:solidFill>
              </a:rPr>
              <a:t>passing arrays to functions</a:t>
            </a:r>
            <a:r>
              <a:rPr lang="en-US" altLang="en-US" sz="2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88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70263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641" y="136524"/>
            <a:ext cx="10515600" cy="38947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</a:t>
            </a:r>
          </a:p>
        </p:txBody>
      </p:sp>
      <p:sp>
        <p:nvSpPr>
          <p:cNvPr id="140291" name="Text Placeholder 2"/>
          <p:cNvSpPr>
            <a:spLocks noGrp="1"/>
          </p:cNvSpPr>
          <p:nvPr>
            <p:ph type="body" idx="1"/>
          </p:nvPr>
        </p:nvSpPr>
        <p:spPr>
          <a:xfrm>
            <a:off x="163496" y="715917"/>
            <a:ext cx="11945645" cy="600555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It may be necessary to determine whether an </a:t>
            </a:r>
            <a:r>
              <a:rPr lang="en-US" altLang="en-US" u="sng" dirty="0">
                <a:solidFill>
                  <a:srgbClr val="000000"/>
                </a:solidFill>
              </a:rPr>
              <a:t>array contains a value</a:t>
            </a:r>
            <a:r>
              <a:rPr lang="en-US" altLang="en-US" dirty="0">
                <a:solidFill>
                  <a:srgbClr val="000000"/>
                </a:solidFill>
              </a:rPr>
              <a:t> that </a:t>
            </a:r>
            <a:r>
              <a:rPr lang="en-US" altLang="en-US" b="1" u="sng" dirty="0">
                <a:solidFill>
                  <a:srgbClr val="000000"/>
                </a:solidFill>
              </a:rPr>
              <a:t>matches</a:t>
            </a:r>
            <a:r>
              <a:rPr lang="en-US" altLang="en-US" dirty="0">
                <a:solidFill>
                  <a:srgbClr val="000000"/>
                </a:solidFill>
              </a:rPr>
              <a:t> a certain </a:t>
            </a:r>
            <a:r>
              <a:rPr lang="en-US" altLang="en-US" b="1" dirty="0">
                <a:solidFill>
                  <a:srgbClr val="0000FF"/>
                </a:solidFill>
              </a:rPr>
              <a:t>key value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process of </a:t>
            </a:r>
            <a:r>
              <a:rPr lang="en-US" altLang="en-US" u="sng" dirty="0">
                <a:solidFill>
                  <a:srgbClr val="000000"/>
                </a:solidFill>
              </a:rPr>
              <a:t>finding a particular element of an array</a:t>
            </a:r>
            <a:r>
              <a:rPr lang="en-US" altLang="en-US" dirty="0">
                <a:solidFill>
                  <a:srgbClr val="000000"/>
                </a:solidFill>
              </a:rPr>
              <a:t> is called </a:t>
            </a:r>
            <a:r>
              <a:rPr lang="en-US" altLang="en-US" b="1" dirty="0">
                <a:solidFill>
                  <a:srgbClr val="0000FF"/>
                </a:solidFill>
              </a:rPr>
              <a:t>searching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tr-TR" altLang="en-US" dirty="0">
                <a:solidFill>
                  <a:srgbClr val="000000"/>
                </a:solidFill>
              </a:rPr>
              <a:t>W</a:t>
            </a:r>
            <a:r>
              <a:rPr lang="en-US" altLang="en-US" dirty="0">
                <a:solidFill>
                  <a:srgbClr val="000000"/>
                </a:solidFill>
              </a:rPr>
              <a:t>e discuss two searching techniques—the </a:t>
            </a:r>
            <a:r>
              <a:rPr lang="en-US" altLang="en-US" u="sng" dirty="0">
                <a:solidFill>
                  <a:srgbClr val="000000"/>
                </a:solidFill>
              </a:rPr>
              <a:t>simple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b="1" dirty="0">
                <a:solidFill>
                  <a:srgbClr val="0000FF"/>
                </a:solidFill>
              </a:rPr>
              <a:t>linear search</a:t>
            </a:r>
            <a:r>
              <a:rPr lang="en-US" altLang="en-US" dirty="0">
                <a:solidFill>
                  <a:srgbClr val="000000"/>
                </a:solidFill>
              </a:rPr>
              <a:t> technique and the more efficient (but more </a:t>
            </a:r>
            <a:r>
              <a:rPr lang="en-US" altLang="en-US" u="sng" dirty="0">
                <a:solidFill>
                  <a:srgbClr val="000000"/>
                </a:solidFill>
              </a:rPr>
              <a:t>complex</a:t>
            </a:r>
            <a:r>
              <a:rPr lang="en-US" altLang="en-US" dirty="0">
                <a:solidFill>
                  <a:srgbClr val="000000"/>
                </a:solidFill>
              </a:rPr>
              <a:t>) </a:t>
            </a:r>
            <a:r>
              <a:rPr lang="en-US" altLang="en-US" b="1" dirty="0">
                <a:solidFill>
                  <a:srgbClr val="0000FF"/>
                </a:solidFill>
              </a:rPr>
              <a:t>binary search</a:t>
            </a:r>
            <a:r>
              <a:rPr lang="en-US" altLang="en-US" dirty="0">
                <a:solidFill>
                  <a:srgbClr val="000000"/>
                </a:solidFill>
              </a:rPr>
              <a:t> technique. </a:t>
            </a:r>
            <a:endParaRPr lang="tr-TR" altLang="en-US" dirty="0">
              <a:solidFill>
                <a:srgbClr val="000000"/>
              </a:solidFill>
            </a:endParaRPr>
          </a:p>
          <a:p>
            <a:pPr marL="109537" indent="0" algn="just"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Searching an Array with Linear Search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</a:rPr>
              <a:t>The linear search (Fig. 6.18) </a:t>
            </a:r>
            <a:r>
              <a:rPr lang="en-US" u="sng" dirty="0">
                <a:solidFill>
                  <a:srgbClr val="000000"/>
                </a:solidFill>
              </a:rPr>
              <a:t>compares each element of the array</a:t>
            </a:r>
            <a:r>
              <a:rPr lang="en-US" dirty="0">
                <a:solidFill>
                  <a:srgbClr val="000000"/>
                </a:solidFill>
              </a:rPr>
              <a:t> with the </a:t>
            </a:r>
            <a:r>
              <a:rPr lang="en-US" dirty="0">
                <a:solidFill>
                  <a:srgbClr val="0000FF"/>
                </a:solidFill>
              </a:rPr>
              <a:t>search key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</a:rPr>
              <a:t>Because the array is </a:t>
            </a:r>
            <a:r>
              <a:rPr lang="en-US" u="sng" dirty="0">
                <a:solidFill>
                  <a:srgbClr val="000000"/>
                </a:solidFill>
              </a:rPr>
              <a:t>not in any particular order</a:t>
            </a:r>
            <a:r>
              <a:rPr lang="en-US" dirty="0">
                <a:solidFill>
                  <a:srgbClr val="000000"/>
                </a:solidFill>
              </a:rPr>
              <a:t>, it’s just as likely that the value will be found in the first element as in the last. </a:t>
            </a:r>
          </a:p>
          <a:p>
            <a:pPr algn="just">
              <a:defRPr/>
            </a:pPr>
            <a:r>
              <a:rPr lang="en-US" dirty="0">
                <a:solidFill>
                  <a:srgbClr val="000000"/>
                </a:solidFill>
              </a:rPr>
              <a:t>On average, therefore, the program will have to compare the search key with </a:t>
            </a:r>
            <a:r>
              <a:rPr lang="en-US" i="1" u="sng" dirty="0">
                <a:solidFill>
                  <a:srgbClr val="000000"/>
                </a:solidFill>
              </a:rPr>
              <a:t>half</a:t>
            </a:r>
            <a:r>
              <a:rPr lang="en-US" u="sng" dirty="0">
                <a:solidFill>
                  <a:srgbClr val="000000"/>
                </a:solidFill>
              </a:rPr>
              <a:t> the elements of the array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92084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881" y="160408"/>
            <a:ext cx="10515600" cy="57657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42339" name="Text Placeholder 2"/>
          <p:cNvSpPr>
            <a:spLocks noGrp="1"/>
          </p:cNvSpPr>
          <p:nvPr>
            <p:ph type="body" idx="1"/>
          </p:nvPr>
        </p:nvSpPr>
        <p:spPr>
          <a:xfrm>
            <a:off x="142164" y="883929"/>
            <a:ext cx="11949752" cy="5837546"/>
          </a:xfrm>
        </p:spPr>
        <p:txBody>
          <a:bodyPr>
            <a:normAutofit/>
          </a:bodyPr>
          <a:lstStyle/>
          <a:p>
            <a:pPr marL="109537" indent="0" algn="just">
              <a:buNone/>
              <a:defRPr/>
            </a:pPr>
            <a:r>
              <a:rPr lang="en-US" sz="3200" b="1" i="1" dirty="0">
                <a:solidFill>
                  <a:srgbClr val="000000"/>
                </a:solidFill>
              </a:rPr>
              <a:t>Searching an Array with Binary Search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00000"/>
                </a:solidFill>
              </a:rPr>
              <a:t>The </a:t>
            </a:r>
            <a:r>
              <a:rPr lang="en-US" sz="3200" u="sng" dirty="0">
                <a:solidFill>
                  <a:srgbClr val="000000"/>
                </a:solidFill>
              </a:rPr>
              <a:t>linear searching method</a:t>
            </a:r>
            <a:r>
              <a:rPr lang="en-US" sz="3200" dirty="0">
                <a:solidFill>
                  <a:srgbClr val="000000"/>
                </a:solidFill>
              </a:rPr>
              <a:t> works well for </a:t>
            </a:r>
            <a:r>
              <a:rPr lang="en-US" sz="3200" i="1" u="sng" dirty="0">
                <a:solidFill>
                  <a:srgbClr val="000000"/>
                </a:solidFill>
              </a:rPr>
              <a:t>small</a:t>
            </a:r>
            <a:r>
              <a:rPr lang="en-US" sz="3200" u="sng" dirty="0">
                <a:solidFill>
                  <a:srgbClr val="000000"/>
                </a:solidFill>
              </a:rPr>
              <a:t> or </a:t>
            </a:r>
            <a:r>
              <a:rPr lang="en-US" sz="3200" i="1" u="sng" dirty="0">
                <a:solidFill>
                  <a:srgbClr val="000000"/>
                </a:solidFill>
              </a:rPr>
              <a:t>unsorted</a:t>
            </a:r>
            <a:r>
              <a:rPr lang="en-US" sz="3200" u="sng" dirty="0">
                <a:solidFill>
                  <a:srgbClr val="000000"/>
                </a:solidFill>
              </a:rPr>
              <a:t> arrays</a:t>
            </a:r>
            <a:r>
              <a:rPr 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00000"/>
                </a:solidFill>
              </a:rPr>
              <a:t>However, for </a:t>
            </a:r>
            <a:r>
              <a:rPr lang="en-US" sz="3200" u="sng" dirty="0">
                <a:solidFill>
                  <a:srgbClr val="000000"/>
                </a:solidFill>
              </a:rPr>
              <a:t>large arrays</a:t>
            </a:r>
            <a:r>
              <a:rPr lang="en-US" sz="3200" dirty="0">
                <a:solidFill>
                  <a:srgbClr val="000000"/>
                </a:solidFill>
              </a:rPr>
              <a:t> linear searching is </a:t>
            </a:r>
            <a:r>
              <a:rPr lang="en-US" sz="3200" i="1" u="sng" dirty="0">
                <a:solidFill>
                  <a:srgbClr val="000000"/>
                </a:solidFill>
              </a:rPr>
              <a:t>inefficient</a:t>
            </a:r>
            <a:r>
              <a:rPr 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00000"/>
                </a:solidFill>
              </a:rPr>
              <a:t>If the </a:t>
            </a:r>
            <a:r>
              <a:rPr lang="en-US" sz="3200" u="sng" dirty="0">
                <a:solidFill>
                  <a:srgbClr val="000000"/>
                </a:solidFill>
              </a:rPr>
              <a:t>array is sorted</a:t>
            </a:r>
            <a:r>
              <a:rPr lang="en-US" sz="3200" dirty="0">
                <a:solidFill>
                  <a:srgbClr val="000000"/>
                </a:solidFill>
              </a:rPr>
              <a:t>, the high-speed </a:t>
            </a:r>
            <a:r>
              <a:rPr lang="en-US" sz="3200" u="sng" dirty="0">
                <a:solidFill>
                  <a:srgbClr val="000000"/>
                </a:solidFill>
              </a:rPr>
              <a:t>binary search technique can be used</a:t>
            </a:r>
            <a:r>
              <a:rPr 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sz="3200" dirty="0">
                <a:solidFill>
                  <a:srgbClr val="000000"/>
                </a:solidFill>
              </a:rPr>
              <a:t>The binary search algorithm </a:t>
            </a:r>
            <a:r>
              <a:rPr lang="en-US" sz="3200" u="sng" dirty="0">
                <a:solidFill>
                  <a:srgbClr val="000000"/>
                </a:solidFill>
              </a:rPr>
              <a:t>eliminates</a:t>
            </a:r>
            <a:r>
              <a:rPr lang="en-US" sz="3200" dirty="0">
                <a:solidFill>
                  <a:srgbClr val="000000"/>
                </a:solidFill>
              </a:rPr>
              <a:t> from consideration </a:t>
            </a:r>
            <a:r>
              <a:rPr lang="en-US" sz="3200" i="1" u="sng" dirty="0">
                <a:solidFill>
                  <a:srgbClr val="000000"/>
                </a:solidFill>
              </a:rPr>
              <a:t>one-half</a:t>
            </a:r>
            <a:r>
              <a:rPr lang="en-US" sz="3200" u="sng" dirty="0">
                <a:solidFill>
                  <a:srgbClr val="000000"/>
                </a:solidFill>
              </a:rPr>
              <a:t> of the elements</a:t>
            </a:r>
            <a:r>
              <a:rPr lang="en-US" sz="3200" dirty="0">
                <a:solidFill>
                  <a:srgbClr val="000000"/>
                </a:solidFill>
              </a:rPr>
              <a:t> in a sorted array </a:t>
            </a:r>
            <a:r>
              <a:rPr lang="en-US" sz="3200" u="sng" dirty="0">
                <a:solidFill>
                  <a:srgbClr val="000000"/>
                </a:solidFill>
              </a:rPr>
              <a:t>after each comparison</a:t>
            </a:r>
            <a:r>
              <a:rPr lang="en-US" sz="3200" dirty="0">
                <a:solidFill>
                  <a:srgbClr val="000000"/>
                </a:solidFill>
              </a:rPr>
              <a:t>. </a:t>
            </a:r>
          </a:p>
          <a:p>
            <a:pPr algn="just">
              <a:defRPr/>
            </a:pPr>
            <a:r>
              <a:rPr lang="en-US" sz="3200" dirty="0">
                <a:solidFill>
                  <a:srgbClr val="000000"/>
                </a:solidFill>
              </a:rPr>
              <a:t>The </a:t>
            </a:r>
            <a:r>
              <a:rPr lang="en-US" sz="3200" b="1" dirty="0">
                <a:solidFill>
                  <a:srgbClr val="000000"/>
                </a:solidFill>
              </a:rPr>
              <a:t>binary search algorithm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endParaRPr lang="tr-TR" sz="32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200" u="sng" dirty="0">
                <a:solidFill>
                  <a:srgbClr val="000000"/>
                </a:solidFill>
              </a:rPr>
              <a:t>locates the </a:t>
            </a:r>
            <a:r>
              <a:rPr lang="en-US" sz="3200" i="1" u="sng" dirty="0">
                <a:solidFill>
                  <a:srgbClr val="000000"/>
                </a:solidFill>
              </a:rPr>
              <a:t>middle</a:t>
            </a:r>
            <a:r>
              <a:rPr lang="en-US" sz="3200" u="sng" dirty="0">
                <a:solidFill>
                  <a:srgbClr val="000000"/>
                </a:solidFill>
              </a:rPr>
              <a:t> element of the array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endParaRPr lang="tr-TR" sz="3200" dirty="0">
              <a:solidFill>
                <a:srgbClr val="000000"/>
              </a:solidFill>
            </a:endParaRPr>
          </a:p>
          <a:p>
            <a:pPr lvl="1" algn="just">
              <a:defRPr/>
            </a:pPr>
            <a:r>
              <a:rPr lang="en-US" sz="3200" dirty="0">
                <a:solidFill>
                  <a:srgbClr val="000000"/>
                </a:solidFill>
              </a:rPr>
              <a:t>and </a:t>
            </a:r>
            <a:r>
              <a:rPr lang="en-US" sz="3200" u="sng" dirty="0">
                <a:solidFill>
                  <a:srgbClr val="000000"/>
                </a:solidFill>
              </a:rPr>
              <a:t>compares</a:t>
            </a:r>
            <a:r>
              <a:rPr lang="en-US" sz="3200" dirty="0">
                <a:solidFill>
                  <a:srgbClr val="000000"/>
                </a:solidFill>
              </a:rPr>
              <a:t> it to the </a:t>
            </a:r>
            <a:r>
              <a:rPr lang="en-US" sz="3200" u="sng" dirty="0">
                <a:solidFill>
                  <a:srgbClr val="000000"/>
                </a:solidFill>
              </a:rPr>
              <a:t>search key</a:t>
            </a:r>
            <a:r>
              <a:rPr lang="en-US" sz="32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10130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233" y="119465"/>
            <a:ext cx="10515600" cy="781287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47459" name="Text Placeholder 2"/>
          <p:cNvSpPr>
            <a:spLocks noGrp="1"/>
          </p:cNvSpPr>
          <p:nvPr>
            <p:ph type="body" idx="1"/>
          </p:nvPr>
        </p:nvSpPr>
        <p:spPr>
          <a:xfrm>
            <a:off x="169459" y="900752"/>
            <a:ext cx="11881513" cy="5636526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If they’re </a:t>
            </a:r>
            <a:r>
              <a:rPr lang="en-US" altLang="en-US" sz="3200" b="1" dirty="0">
                <a:solidFill>
                  <a:srgbClr val="000000"/>
                </a:solidFill>
              </a:rPr>
              <a:t>equal</a:t>
            </a:r>
            <a:r>
              <a:rPr lang="tr-TR" altLang="en-US" sz="32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 </a:t>
            </a:r>
            <a:r>
              <a:rPr lang="en-US" altLang="en-US" sz="3200" u="sng" dirty="0">
                <a:solidFill>
                  <a:srgbClr val="000000"/>
                </a:solidFill>
              </a:rPr>
              <a:t>search key is found</a:t>
            </a:r>
            <a:r>
              <a:rPr lang="en-US" altLang="en-US" sz="3200" dirty="0">
                <a:solidFill>
                  <a:srgbClr val="000000"/>
                </a:solidFill>
              </a:rPr>
              <a:t> and the </a:t>
            </a:r>
            <a:r>
              <a:rPr lang="en-US" altLang="en-US" sz="3200" u="sng" dirty="0">
                <a:solidFill>
                  <a:srgbClr val="000000"/>
                </a:solidFill>
              </a:rPr>
              <a:t>index</a:t>
            </a:r>
            <a:r>
              <a:rPr lang="en-US" altLang="en-US" sz="3200" dirty="0">
                <a:solidFill>
                  <a:srgbClr val="000000"/>
                </a:solidFill>
              </a:rPr>
              <a:t> of that element is </a:t>
            </a:r>
            <a:r>
              <a:rPr lang="en-US" altLang="en-US" sz="3200" u="sng" dirty="0">
                <a:solidFill>
                  <a:srgbClr val="000000"/>
                </a:solidFill>
              </a:rPr>
              <a:t>returned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If they’re </a:t>
            </a:r>
            <a:r>
              <a:rPr lang="en-US" altLang="en-US" sz="3200" b="1" dirty="0">
                <a:solidFill>
                  <a:srgbClr val="000000"/>
                </a:solidFill>
              </a:rPr>
              <a:t>not equal</a:t>
            </a:r>
            <a:r>
              <a:rPr lang="tr-TR" altLang="en-US" sz="32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 problem is </a:t>
            </a:r>
            <a:r>
              <a:rPr lang="en-US" altLang="en-US" sz="3200" u="sng" dirty="0">
                <a:solidFill>
                  <a:srgbClr val="000000"/>
                </a:solidFill>
              </a:rPr>
              <a:t>reduced to searching </a:t>
            </a:r>
            <a:r>
              <a:rPr lang="en-US" altLang="en-US" sz="3200" i="1" u="sng" dirty="0">
                <a:solidFill>
                  <a:srgbClr val="000000"/>
                </a:solidFill>
              </a:rPr>
              <a:t>one-half</a:t>
            </a:r>
            <a:r>
              <a:rPr lang="en-US" altLang="en-US" sz="3200" u="sng" dirty="0">
                <a:solidFill>
                  <a:srgbClr val="000000"/>
                </a:solidFill>
              </a:rPr>
              <a:t> of the array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If the search key is </a:t>
            </a:r>
            <a:r>
              <a:rPr lang="en-US" altLang="en-US" sz="3200" b="1" dirty="0">
                <a:solidFill>
                  <a:srgbClr val="000000"/>
                </a:solidFill>
              </a:rPr>
              <a:t>less than the middle element of the array</a:t>
            </a:r>
            <a:r>
              <a:rPr lang="tr-TR" altLang="en-US" sz="32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 </a:t>
            </a:r>
            <a:r>
              <a:rPr lang="en-US" altLang="en-US" sz="3200" i="1" u="sng" dirty="0">
                <a:solidFill>
                  <a:srgbClr val="000000"/>
                </a:solidFill>
              </a:rPr>
              <a:t>first half</a:t>
            </a:r>
            <a:r>
              <a:rPr lang="en-US" altLang="en-US" sz="3200" i="1" dirty="0">
                <a:solidFill>
                  <a:srgbClr val="000000"/>
                </a:solidFill>
              </a:rPr>
              <a:t> </a:t>
            </a:r>
            <a:r>
              <a:rPr lang="en-US" altLang="en-US" sz="3200" dirty="0">
                <a:solidFill>
                  <a:srgbClr val="000000"/>
                </a:solidFill>
              </a:rPr>
              <a:t>of the array is </a:t>
            </a:r>
            <a:r>
              <a:rPr lang="en-US" altLang="en-US" sz="3200" u="sng" dirty="0">
                <a:solidFill>
                  <a:srgbClr val="000000"/>
                </a:solidFill>
              </a:rPr>
              <a:t>searched</a:t>
            </a:r>
            <a:r>
              <a:rPr lang="en-US" altLang="en-US" sz="3200" dirty="0">
                <a:solidFill>
                  <a:srgbClr val="000000"/>
                </a:solidFill>
              </a:rPr>
              <a:t>, otherwise the </a:t>
            </a:r>
            <a:r>
              <a:rPr lang="en-US" altLang="en-US" sz="3200" i="1" u="sng" dirty="0">
                <a:solidFill>
                  <a:srgbClr val="000000"/>
                </a:solidFill>
              </a:rPr>
              <a:t>second half</a:t>
            </a:r>
            <a:r>
              <a:rPr lang="en-US" altLang="en-US" sz="3200" dirty="0">
                <a:solidFill>
                  <a:srgbClr val="000000"/>
                </a:solidFill>
              </a:rPr>
              <a:t> of the array is </a:t>
            </a:r>
            <a:r>
              <a:rPr lang="en-US" altLang="en-US" sz="3200" u="sng" dirty="0">
                <a:solidFill>
                  <a:srgbClr val="000000"/>
                </a:solidFill>
              </a:rPr>
              <a:t>searched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If the search key is </a:t>
            </a:r>
            <a:r>
              <a:rPr lang="en-US" altLang="en-US" sz="3200" b="1" dirty="0">
                <a:solidFill>
                  <a:srgbClr val="000000"/>
                </a:solidFill>
              </a:rPr>
              <a:t>not found in the specified subarray</a:t>
            </a:r>
            <a:r>
              <a:rPr lang="en-US" altLang="en-US" sz="3200" dirty="0">
                <a:solidFill>
                  <a:srgbClr val="000000"/>
                </a:solidFill>
              </a:rPr>
              <a:t> (piece of the original array)</a:t>
            </a:r>
            <a:r>
              <a:rPr lang="tr-TR" altLang="en-US" sz="32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 algorithm is </a:t>
            </a:r>
            <a:r>
              <a:rPr lang="en-US" altLang="en-US" sz="3200" u="sng" dirty="0">
                <a:solidFill>
                  <a:srgbClr val="000000"/>
                </a:solidFill>
              </a:rPr>
              <a:t>repeated on </a:t>
            </a:r>
            <a:r>
              <a:rPr lang="en-US" altLang="en-US" sz="3200" b="1" u="sng" dirty="0">
                <a:solidFill>
                  <a:srgbClr val="000000"/>
                </a:solidFill>
              </a:rPr>
              <a:t>one-quarter</a:t>
            </a:r>
            <a:r>
              <a:rPr lang="en-US" altLang="en-US" sz="3200" u="sng" dirty="0">
                <a:solidFill>
                  <a:srgbClr val="000000"/>
                </a:solidFill>
              </a:rPr>
              <a:t> of the original array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65811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9" y="279732"/>
            <a:ext cx="10515600" cy="68926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6.10  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48483" name="Text Placeholder 2"/>
          <p:cNvSpPr>
            <a:spLocks noGrp="1"/>
          </p:cNvSpPr>
          <p:nvPr>
            <p:ph type="body" idx="1"/>
          </p:nvPr>
        </p:nvSpPr>
        <p:spPr>
          <a:xfrm>
            <a:off x="237698" y="1074997"/>
            <a:ext cx="11758683" cy="528135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en-US" altLang="en-US" sz="3000" u="sng" dirty="0">
                <a:solidFill>
                  <a:srgbClr val="000000"/>
                </a:solidFill>
              </a:rPr>
              <a:t>search continues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</a:rPr>
              <a:t>until the </a:t>
            </a:r>
            <a:r>
              <a:rPr lang="en-US" altLang="en-US" sz="3000" u="sng" dirty="0">
                <a:solidFill>
                  <a:srgbClr val="000000"/>
                </a:solidFill>
              </a:rPr>
              <a:t>search key is equal to the middle element of a subarray</a:t>
            </a:r>
            <a:r>
              <a:rPr lang="en-US" altLang="en-US" sz="3000" dirty="0">
                <a:solidFill>
                  <a:srgbClr val="000000"/>
                </a:solidFill>
              </a:rPr>
              <a:t>,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</a:rPr>
              <a:t>or until the subarray consists of one element that is not equal to the search key (i.e., the </a:t>
            </a:r>
            <a:r>
              <a:rPr lang="en-US" altLang="en-US" sz="3000" u="sng" dirty="0">
                <a:solidFill>
                  <a:srgbClr val="000000"/>
                </a:solidFill>
              </a:rPr>
              <a:t>search key is not found</a:t>
            </a:r>
            <a:r>
              <a:rPr lang="en-US" altLang="en-US" sz="3000" dirty="0">
                <a:solidFill>
                  <a:srgbClr val="000000"/>
                </a:solidFill>
              </a:rPr>
              <a:t>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In a </a:t>
            </a:r>
            <a:r>
              <a:rPr lang="en-US" altLang="en-US" sz="3000" u="sng" dirty="0">
                <a:solidFill>
                  <a:srgbClr val="000000"/>
                </a:solidFill>
              </a:rPr>
              <a:t>worst case-scenario</a:t>
            </a:r>
            <a:r>
              <a:rPr lang="en-US" altLang="en-US" sz="3000" dirty="0">
                <a:solidFill>
                  <a:srgbClr val="000000"/>
                </a:solidFill>
              </a:rPr>
              <a:t>, searching an array of 1023 elements takes </a:t>
            </a:r>
            <a:r>
              <a:rPr lang="en-US" altLang="en-US" sz="3000" i="1" dirty="0">
                <a:solidFill>
                  <a:srgbClr val="000000"/>
                </a:solidFill>
              </a:rPr>
              <a:t>only</a:t>
            </a:r>
            <a:r>
              <a:rPr lang="en-US" altLang="en-US" sz="3000" dirty="0">
                <a:solidFill>
                  <a:srgbClr val="000000"/>
                </a:solidFill>
              </a:rPr>
              <a:t> 10 comparisons using a binary search.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Repeatedly dividing 1,024 by 2 yields the values 512, 256, 128, 64, 32, 16, 8, 4, 2 and 1.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number 1,024 (2</a:t>
            </a:r>
            <a:r>
              <a:rPr lang="en-US" altLang="en-US" sz="3000" baseline="30000" dirty="0">
                <a:solidFill>
                  <a:srgbClr val="000000"/>
                </a:solidFill>
              </a:rPr>
              <a:t>10</a:t>
            </a:r>
            <a:r>
              <a:rPr lang="en-US" altLang="en-US" sz="3000" dirty="0">
                <a:solidFill>
                  <a:srgbClr val="000000"/>
                </a:solidFill>
              </a:rPr>
              <a:t>) is </a:t>
            </a:r>
            <a:r>
              <a:rPr lang="en-US" altLang="en-US" sz="3000" u="sng" dirty="0">
                <a:solidFill>
                  <a:srgbClr val="000000"/>
                </a:solidFill>
              </a:rPr>
              <a:t>divided by 2 only 10 times</a:t>
            </a:r>
            <a:r>
              <a:rPr lang="en-US" altLang="en-US" sz="3000" dirty="0">
                <a:solidFill>
                  <a:srgbClr val="000000"/>
                </a:solidFill>
              </a:rPr>
              <a:t> to get the value 1.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</a:rPr>
              <a:t>Dividing by 2 </a:t>
            </a:r>
            <a:r>
              <a:rPr lang="en-US" altLang="en-US" sz="3000" dirty="0">
                <a:solidFill>
                  <a:srgbClr val="000000"/>
                </a:solidFill>
              </a:rPr>
              <a:t>is equivalent to </a:t>
            </a:r>
            <a:r>
              <a:rPr lang="en-US" altLang="en-US" sz="3000" u="sng" dirty="0">
                <a:solidFill>
                  <a:srgbClr val="000000"/>
                </a:solidFill>
              </a:rPr>
              <a:t>one comparison in the binary search algorithm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586302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51" y="201353"/>
            <a:ext cx="10515600" cy="71304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49507" name="Text Placeholder 2"/>
          <p:cNvSpPr>
            <a:spLocks noGrp="1"/>
          </p:cNvSpPr>
          <p:nvPr>
            <p:ph type="body" idx="1"/>
          </p:nvPr>
        </p:nvSpPr>
        <p:spPr>
          <a:xfrm>
            <a:off x="103683" y="1033889"/>
            <a:ext cx="11949753" cy="5202973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An array of 1,048,576 (2</a:t>
            </a:r>
            <a:r>
              <a:rPr lang="en-US" altLang="en-US" sz="3200" baseline="30000" dirty="0">
                <a:solidFill>
                  <a:srgbClr val="000000"/>
                </a:solidFill>
              </a:rPr>
              <a:t>20</a:t>
            </a:r>
            <a:r>
              <a:rPr lang="en-US" altLang="en-US" sz="3200" dirty="0">
                <a:solidFill>
                  <a:srgbClr val="000000"/>
                </a:solidFill>
              </a:rPr>
              <a:t>) elements takes a </a:t>
            </a:r>
            <a:r>
              <a:rPr lang="en-US" altLang="en-US" sz="3200" b="1" u="sng" dirty="0">
                <a:solidFill>
                  <a:srgbClr val="000000"/>
                </a:solidFill>
              </a:rPr>
              <a:t>maximum</a:t>
            </a:r>
            <a:r>
              <a:rPr lang="en-US" altLang="en-US" sz="3200" u="sng" dirty="0">
                <a:solidFill>
                  <a:srgbClr val="000000"/>
                </a:solidFill>
              </a:rPr>
              <a:t> of </a:t>
            </a:r>
            <a:r>
              <a:rPr lang="en-US" altLang="en-US" sz="3200" i="1" u="sng" dirty="0">
                <a:solidFill>
                  <a:srgbClr val="000000"/>
                </a:solidFill>
              </a:rPr>
              <a:t>only</a:t>
            </a:r>
            <a:r>
              <a:rPr lang="en-US" altLang="en-US" sz="3200" u="sng" dirty="0">
                <a:solidFill>
                  <a:srgbClr val="000000"/>
                </a:solidFill>
              </a:rPr>
              <a:t> 20 comparisons</a:t>
            </a:r>
            <a:r>
              <a:rPr lang="en-US" altLang="en-US" sz="3200" dirty="0">
                <a:solidFill>
                  <a:srgbClr val="000000"/>
                </a:solidFill>
              </a:rPr>
              <a:t> to find the search key.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An array of </a:t>
            </a:r>
            <a:r>
              <a:rPr lang="en-US" altLang="en-US" sz="3200" u="sng" dirty="0">
                <a:solidFill>
                  <a:srgbClr val="000000"/>
                </a:solidFill>
              </a:rPr>
              <a:t>one billion elements</a:t>
            </a:r>
            <a:r>
              <a:rPr lang="en-US" altLang="en-US" sz="3200" dirty="0">
                <a:solidFill>
                  <a:srgbClr val="000000"/>
                </a:solidFill>
              </a:rPr>
              <a:t> takes a </a:t>
            </a:r>
            <a:r>
              <a:rPr lang="en-US" altLang="en-US" sz="3200" u="sng" dirty="0">
                <a:solidFill>
                  <a:srgbClr val="000000"/>
                </a:solidFill>
              </a:rPr>
              <a:t>maximum of </a:t>
            </a:r>
            <a:r>
              <a:rPr lang="en-US" altLang="en-US" sz="3200" i="1" u="sng" dirty="0">
                <a:solidFill>
                  <a:srgbClr val="000000"/>
                </a:solidFill>
              </a:rPr>
              <a:t>only</a:t>
            </a:r>
            <a:r>
              <a:rPr lang="en-US" altLang="en-US" sz="3200" u="sng" dirty="0">
                <a:solidFill>
                  <a:srgbClr val="000000"/>
                </a:solidFill>
              </a:rPr>
              <a:t> 30 comparisons</a:t>
            </a:r>
            <a:r>
              <a:rPr lang="en-US" altLang="en-US" sz="3200" dirty="0">
                <a:solidFill>
                  <a:srgbClr val="000000"/>
                </a:solidFill>
              </a:rPr>
              <a:t> to find the search key.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This is a tremendous increase in performance over the </a:t>
            </a:r>
            <a:r>
              <a:rPr lang="en-US" altLang="en-US" sz="3200" u="sng" dirty="0">
                <a:solidFill>
                  <a:srgbClr val="000000"/>
                </a:solidFill>
              </a:rPr>
              <a:t>linear search</a:t>
            </a:r>
            <a:r>
              <a:rPr lang="en-US" altLang="en-US" sz="3200" dirty="0">
                <a:solidFill>
                  <a:srgbClr val="000000"/>
                </a:solidFill>
              </a:rPr>
              <a:t> that required comparing the search key to an </a:t>
            </a:r>
            <a:r>
              <a:rPr lang="en-US" altLang="en-US" sz="3200" u="sng" dirty="0">
                <a:solidFill>
                  <a:srgbClr val="000000"/>
                </a:solidFill>
              </a:rPr>
              <a:t>average of half of the array elements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200" dirty="0">
                <a:solidFill>
                  <a:srgbClr val="000000"/>
                </a:solidFill>
              </a:rPr>
              <a:t>For a </a:t>
            </a:r>
            <a:r>
              <a:rPr lang="en-US" altLang="en-US" sz="3200" u="sng" dirty="0">
                <a:solidFill>
                  <a:srgbClr val="000000"/>
                </a:solidFill>
              </a:rPr>
              <a:t>one-billion-element array</a:t>
            </a:r>
            <a:r>
              <a:rPr lang="tr-TR" altLang="en-US" sz="3200" dirty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this is a </a:t>
            </a:r>
            <a:r>
              <a:rPr lang="en-US" altLang="en-US" sz="3200" u="sng" dirty="0">
                <a:solidFill>
                  <a:srgbClr val="000000"/>
                </a:solidFill>
              </a:rPr>
              <a:t>difference</a:t>
            </a:r>
            <a:r>
              <a:rPr lang="en-US" altLang="en-US" sz="3200" dirty="0">
                <a:solidFill>
                  <a:srgbClr val="000000"/>
                </a:solidFill>
              </a:rPr>
              <a:t> between an </a:t>
            </a:r>
            <a:r>
              <a:rPr lang="en-US" altLang="en-US" sz="3200" u="sng" dirty="0">
                <a:solidFill>
                  <a:srgbClr val="000000"/>
                </a:solidFill>
              </a:rPr>
              <a:t>average of 500 million comparisons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and a </a:t>
            </a:r>
            <a:r>
              <a:rPr lang="en-US" altLang="en-US" sz="3200" u="sng" dirty="0">
                <a:solidFill>
                  <a:srgbClr val="000000"/>
                </a:solidFill>
              </a:rPr>
              <a:t>maximum of 30 comparisons</a:t>
            </a:r>
            <a:r>
              <a:rPr lang="en-US" altLang="en-US" sz="3200" dirty="0">
                <a:solidFill>
                  <a:srgbClr val="000000"/>
                </a:solidFill>
              </a:rPr>
              <a:t>!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48609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676" y="160410"/>
            <a:ext cx="10515600" cy="4127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50531" name="Text Placeholder 2"/>
          <p:cNvSpPr>
            <a:spLocks noGrp="1"/>
          </p:cNvSpPr>
          <p:nvPr>
            <p:ph type="body" idx="1"/>
          </p:nvPr>
        </p:nvSpPr>
        <p:spPr>
          <a:xfrm>
            <a:off x="101220" y="805219"/>
            <a:ext cx="11922456" cy="558510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maximum comparisons</a:t>
            </a:r>
            <a:r>
              <a:rPr lang="en-US" altLang="en-US" dirty="0">
                <a:solidFill>
                  <a:srgbClr val="000000"/>
                </a:solidFill>
              </a:rPr>
              <a:t> for any array can be determined by </a:t>
            </a:r>
            <a:r>
              <a:rPr lang="en-US" altLang="en-US" u="sng" dirty="0">
                <a:solidFill>
                  <a:srgbClr val="000000"/>
                </a:solidFill>
              </a:rPr>
              <a:t>finding the first power of 2 greater than the number of array elements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Figure 6.19 presents the </a:t>
            </a:r>
            <a:r>
              <a:rPr lang="en-US" altLang="en-US" i="1" u="sng" dirty="0">
                <a:solidFill>
                  <a:srgbClr val="000000"/>
                </a:solidFill>
              </a:rPr>
              <a:t>iterative</a:t>
            </a:r>
            <a:r>
              <a:rPr lang="en-US" altLang="en-US" u="sng" dirty="0">
                <a:solidFill>
                  <a:srgbClr val="000000"/>
                </a:solidFill>
              </a:rPr>
              <a:t> version</a:t>
            </a:r>
            <a:r>
              <a:rPr lang="en-US" altLang="en-US" dirty="0">
                <a:solidFill>
                  <a:srgbClr val="000000"/>
                </a:solidFill>
              </a:rPr>
              <a:t> of function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binarySearch</a:t>
            </a:r>
            <a:endParaRPr lang="en-US" altLang="en-US" b="1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 function receives </a:t>
            </a:r>
            <a:r>
              <a:rPr lang="en-US" altLang="en-US" u="sng" dirty="0">
                <a:solidFill>
                  <a:srgbClr val="000000"/>
                </a:solidFill>
              </a:rPr>
              <a:t>four arguments</a:t>
            </a:r>
            <a:r>
              <a:rPr lang="en-US" altLang="en-US" dirty="0">
                <a:solidFill>
                  <a:srgbClr val="000000"/>
                </a:solidFill>
              </a:rPr>
              <a:t>—</a:t>
            </a:r>
            <a:endParaRPr lang="tr-TR" altLang="en-US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an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integer array b </a:t>
            </a:r>
            <a:r>
              <a:rPr lang="en-US" altLang="en-US" sz="2800" dirty="0">
                <a:solidFill>
                  <a:srgbClr val="000000"/>
                </a:solidFill>
              </a:rPr>
              <a:t>to be searched,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an integer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searchKey</a:t>
            </a:r>
            <a:r>
              <a:rPr lang="en-US" altLang="en-US" sz="2800" dirty="0">
                <a:solidFill>
                  <a:srgbClr val="000000"/>
                </a:solidFill>
              </a:rPr>
              <a:t>, </a:t>
            </a:r>
            <a:endParaRPr lang="tr-TR" altLang="en-US" sz="28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low array index </a:t>
            </a:r>
            <a:endParaRPr lang="tr-TR" altLang="en-US" sz="28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lvl="1" algn="just"/>
            <a:r>
              <a:rPr lang="en-US" altLang="en-US" sz="2800" dirty="0">
                <a:solidFill>
                  <a:srgbClr val="000000"/>
                </a:solidFill>
              </a:rPr>
              <a:t>and the 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high array index</a:t>
            </a:r>
            <a:r>
              <a:rPr lang="en-US" altLang="en-US" sz="2800" dirty="0">
                <a:solidFill>
                  <a:srgbClr val="000000"/>
                </a:solidFill>
              </a:rPr>
              <a:t> (these define the portion of the array to be searched).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If the search key does </a:t>
            </a:r>
            <a:r>
              <a:rPr lang="en-US" altLang="en-US" i="1" u="sng" dirty="0">
                <a:solidFill>
                  <a:srgbClr val="000000"/>
                </a:solidFill>
              </a:rPr>
              <a:t>not</a:t>
            </a:r>
            <a:r>
              <a:rPr lang="en-US" altLang="en-US" u="sng" dirty="0">
                <a:solidFill>
                  <a:srgbClr val="000000"/>
                </a:solidFill>
              </a:rPr>
              <a:t> match the middle element of a subarray</a:t>
            </a:r>
            <a:r>
              <a:rPr lang="en-US" altLang="en-US" dirty="0">
                <a:solidFill>
                  <a:srgbClr val="000000"/>
                </a:solidFill>
              </a:rPr>
              <a:t>, the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low</a:t>
            </a:r>
            <a:r>
              <a:rPr lang="en-US" altLang="en-US" b="1" dirty="0">
                <a:solidFill>
                  <a:srgbClr val="000000"/>
                </a:solidFill>
              </a:rPr>
              <a:t> index</a:t>
            </a:r>
            <a:r>
              <a:rPr lang="en-US" altLang="en-US" dirty="0">
                <a:solidFill>
                  <a:srgbClr val="000000"/>
                </a:solidFill>
              </a:rPr>
              <a:t> or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high</a:t>
            </a:r>
            <a:r>
              <a:rPr lang="en-US" altLang="en-US" b="1" dirty="0">
                <a:solidFill>
                  <a:srgbClr val="000000"/>
                </a:solidFill>
              </a:rPr>
              <a:t> index</a:t>
            </a:r>
            <a:r>
              <a:rPr lang="en-US" altLang="en-US" dirty="0">
                <a:solidFill>
                  <a:srgbClr val="000000"/>
                </a:solidFill>
              </a:rPr>
              <a:t> is modified so that a </a:t>
            </a:r>
            <a:r>
              <a:rPr lang="en-US" altLang="en-US" u="sng" dirty="0">
                <a:solidFill>
                  <a:srgbClr val="000000"/>
                </a:solidFill>
              </a:rPr>
              <a:t>smaller subarray</a:t>
            </a:r>
            <a:r>
              <a:rPr lang="en-US" altLang="en-US" dirty="0">
                <a:solidFill>
                  <a:srgbClr val="000000"/>
                </a:solidFill>
              </a:rPr>
              <a:t> can be searched.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38</a:t>
            </a:fld>
            <a:endParaRPr lang="en-US" altLang="en-US" dirty="0"/>
          </a:p>
        </p:txBody>
      </p:sp>
      <p:pic>
        <p:nvPicPr>
          <p:cNvPr id="6" name="Picture 5" descr="chtp8_06_Page_67"/>
          <p:cNvPicPr>
            <a:picLocks noGrp="1" noChangeAspect="1"/>
          </p:cNvPicPr>
          <p:nvPr isPhoto="1"/>
        </p:nvPicPr>
        <p:blipFill rotWithShape="1"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65" b="69751"/>
          <a:stretch/>
        </p:blipFill>
        <p:spPr>
          <a:xfrm>
            <a:off x="203676" y="6127198"/>
            <a:ext cx="11150124" cy="27432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61773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68" y="174057"/>
            <a:ext cx="10515600" cy="45374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6.10  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Searching Arrays (Cont.)</a:t>
            </a:r>
          </a:p>
        </p:txBody>
      </p:sp>
      <p:sp>
        <p:nvSpPr>
          <p:cNvPr id="151555" name="Text Placeholder 2"/>
          <p:cNvSpPr>
            <a:spLocks noGrp="1"/>
          </p:cNvSpPr>
          <p:nvPr>
            <p:ph type="body" idx="1"/>
          </p:nvPr>
        </p:nvSpPr>
        <p:spPr>
          <a:xfrm>
            <a:off x="114868" y="711507"/>
            <a:ext cx="11963401" cy="5827405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</a:rPr>
              <a:t>The program uses an array of </a:t>
            </a:r>
            <a:r>
              <a:rPr lang="en-US" altLang="en-US" sz="2700" u="sng" dirty="0">
                <a:solidFill>
                  <a:srgbClr val="000000"/>
                </a:solidFill>
              </a:rPr>
              <a:t>15 elements</a:t>
            </a:r>
            <a:r>
              <a:rPr lang="en-US" altLang="en-US" sz="2700" dirty="0">
                <a:solidFill>
                  <a:srgbClr val="000000"/>
                </a:solidFill>
              </a:rPr>
              <a:t>. The </a:t>
            </a:r>
            <a:r>
              <a:rPr lang="en-US" altLang="en-US" sz="2700" u="sng" dirty="0">
                <a:solidFill>
                  <a:srgbClr val="000000"/>
                </a:solidFill>
              </a:rPr>
              <a:t>first power of 2 greater</a:t>
            </a:r>
            <a:r>
              <a:rPr lang="en-US" altLang="en-US" sz="2700" dirty="0">
                <a:solidFill>
                  <a:srgbClr val="000000"/>
                </a:solidFill>
              </a:rPr>
              <a:t> than the </a:t>
            </a:r>
            <a:r>
              <a:rPr lang="en-US" altLang="en-US" sz="2700" u="sng" dirty="0">
                <a:solidFill>
                  <a:srgbClr val="000000"/>
                </a:solidFill>
              </a:rPr>
              <a:t>number of elements</a:t>
            </a:r>
            <a:r>
              <a:rPr lang="en-US" altLang="en-US" sz="2700" dirty="0">
                <a:solidFill>
                  <a:srgbClr val="000000"/>
                </a:solidFill>
              </a:rPr>
              <a:t> in this array is </a:t>
            </a:r>
            <a:r>
              <a:rPr lang="en-US" altLang="en-US" sz="2700" b="1" dirty="0">
                <a:solidFill>
                  <a:srgbClr val="000000"/>
                </a:solidFill>
              </a:rPr>
              <a:t>16 (2</a:t>
            </a:r>
            <a:r>
              <a:rPr lang="en-US" altLang="en-US" sz="2700" b="1" baseline="30000" dirty="0">
                <a:solidFill>
                  <a:srgbClr val="000000"/>
                </a:solidFill>
              </a:rPr>
              <a:t>4</a:t>
            </a:r>
            <a:r>
              <a:rPr lang="en-US" altLang="en-US" sz="2700" b="1" dirty="0">
                <a:solidFill>
                  <a:srgbClr val="000000"/>
                </a:solidFill>
              </a:rPr>
              <a:t>)</a:t>
            </a:r>
            <a:r>
              <a:rPr lang="en-US" altLang="en-US" sz="2700" dirty="0">
                <a:solidFill>
                  <a:srgbClr val="000000"/>
                </a:solidFill>
              </a:rPr>
              <a:t>, so </a:t>
            </a:r>
            <a:r>
              <a:rPr lang="en-US" altLang="en-US" sz="2700" u="sng" dirty="0">
                <a:solidFill>
                  <a:srgbClr val="000000"/>
                </a:solidFill>
              </a:rPr>
              <a:t>no more than 4 comparisons</a:t>
            </a:r>
            <a:r>
              <a:rPr lang="en-US" altLang="en-US" sz="2700" dirty="0">
                <a:solidFill>
                  <a:srgbClr val="000000"/>
                </a:solidFill>
              </a:rPr>
              <a:t> are required to find the search key.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The program uses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700" dirty="0">
                <a:solidFill>
                  <a:srgbClr val="000000"/>
                </a:solidFill>
              </a:rPr>
              <a:t>function </a:t>
            </a:r>
            <a:r>
              <a:rPr lang="en-US" alt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printHeader</a:t>
            </a:r>
            <a:r>
              <a:rPr lang="en-US" altLang="en-US" sz="2700" dirty="0">
                <a:solidFill>
                  <a:srgbClr val="000000"/>
                </a:solidFill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</a:rPr>
              <a:t>output the array indices</a:t>
            </a:r>
            <a:r>
              <a:rPr lang="en-US" altLang="en-US" sz="2700" dirty="0">
                <a:solidFill>
                  <a:srgbClr val="000000"/>
                </a:solidFill>
              </a:rPr>
              <a:t>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700" dirty="0">
                <a:solidFill>
                  <a:srgbClr val="000000"/>
                </a:solidFill>
              </a:rPr>
              <a:t>and function </a:t>
            </a:r>
            <a:r>
              <a:rPr lang="en-US" alt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printRow</a:t>
            </a:r>
            <a:r>
              <a:rPr lang="en-US" altLang="en-US" sz="2700" dirty="0">
                <a:solidFill>
                  <a:srgbClr val="000000"/>
                </a:solidFill>
              </a:rPr>
              <a:t> to </a:t>
            </a:r>
            <a:r>
              <a:rPr lang="en-US" altLang="en-US" sz="2700" u="sng" dirty="0">
                <a:solidFill>
                  <a:srgbClr val="000000"/>
                </a:solidFill>
              </a:rPr>
              <a:t>output each subarray during the binary search process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The </a:t>
            </a:r>
            <a:r>
              <a:rPr lang="en-US" altLang="en-US" sz="2700" u="sng" dirty="0">
                <a:solidFill>
                  <a:srgbClr val="000000"/>
                </a:solidFill>
              </a:rPr>
              <a:t>middle element in each subarray</a:t>
            </a:r>
            <a:r>
              <a:rPr lang="en-US" altLang="en-US" sz="2700" dirty="0">
                <a:solidFill>
                  <a:srgbClr val="000000"/>
                </a:solidFill>
              </a:rPr>
              <a:t> is marked with an asterisk (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2700" dirty="0">
                <a:solidFill>
                  <a:srgbClr val="000000"/>
                </a:solidFill>
              </a:rPr>
              <a:t>) to indicate the </a:t>
            </a:r>
            <a:r>
              <a:rPr lang="en-US" altLang="en-US" sz="2700" u="sng" dirty="0">
                <a:solidFill>
                  <a:srgbClr val="000000"/>
                </a:solidFill>
              </a:rPr>
              <a:t>element to which the search key is compared</a:t>
            </a:r>
            <a:r>
              <a:rPr lang="en-US" altLang="en-US" sz="27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858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187705"/>
            <a:ext cx="10515600" cy="52198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Defining Arrays</a:t>
            </a:r>
          </a:p>
        </p:txBody>
      </p:sp>
      <p:sp>
        <p:nvSpPr>
          <p:cNvPr id="21507" name="Text Placeholder 2"/>
          <p:cNvSpPr>
            <a:spLocks noGrp="1"/>
          </p:cNvSpPr>
          <p:nvPr>
            <p:ph type="body" idx="1"/>
          </p:nvPr>
        </p:nvSpPr>
        <p:spPr>
          <a:xfrm>
            <a:off x="196755" y="859806"/>
            <a:ext cx="11758684" cy="5738837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Arrays </a:t>
            </a:r>
            <a:r>
              <a:rPr lang="en-US" altLang="en-US" sz="3000" u="sng" dirty="0">
                <a:solidFill>
                  <a:srgbClr val="000000"/>
                </a:solidFill>
              </a:rPr>
              <a:t>occupy space in memory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You specify the </a:t>
            </a:r>
            <a:r>
              <a:rPr lang="en-US" altLang="en-US" sz="3000" u="sng" dirty="0">
                <a:solidFill>
                  <a:srgbClr val="000000"/>
                </a:solidFill>
              </a:rPr>
              <a:t>type of each element</a:t>
            </a:r>
            <a:r>
              <a:rPr lang="en-US" altLang="en-US" sz="3000" dirty="0">
                <a:solidFill>
                  <a:srgbClr val="000000"/>
                </a:solidFill>
              </a:rPr>
              <a:t> and the </a:t>
            </a:r>
            <a:r>
              <a:rPr lang="en-US" altLang="en-US" sz="3000" u="sng" dirty="0">
                <a:solidFill>
                  <a:srgbClr val="000000"/>
                </a:solidFill>
              </a:rPr>
              <a:t>number of elements</a:t>
            </a:r>
            <a:r>
              <a:rPr lang="en-US" altLang="en-US" sz="3000" dirty="0">
                <a:solidFill>
                  <a:srgbClr val="000000"/>
                </a:solidFill>
              </a:rPr>
              <a:t> each array requires so that the computer may </a:t>
            </a:r>
            <a:r>
              <a:rPr lang="en-US" altLang="en-US" sz="3000" u="sng" dirty="0">
                <a:solidFill>
                  <a:srgbClr val="000000"/>
                </a:solidFill>
              </a:rPr>
              <a:t>reserve the appropriate amount of memory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The following </a:t>
            </a:r>
            <a:r>
              <a:rPr lang="en-US" altLang="en-US" sz="3000" b="1" dirty="0">
                <a:solidFill>
                  <a:srgbClr val="000000"/>
                </a:solidFill>
              </a:rPr>
              <a:t>definition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</a:rPr>
              <a:t>reserves 12 elements</a:t>
            </a:r>
            <a:r>
              <a:rPr lang="en-US" altLang="en-US" sz="3000" dirty="0">
                <a:solidFill>
                  <a:srgbClr val="000000"/>
                </a:solidFill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</a:rPr>
              <a:t>integer array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en-US" altLang="en-US" sz="3000" dirty="0">
                <a:solidFill>
                  <a:srgbClr val="000000"/>
                </a:solidFill>
              </a:rPr>
              <a:t>, which has indices in the </a:t>
            </a:r>
            <a:r>
              <a:rPr lang="en-US" altLang="en-US" sz="3000" u="sng" dirty="0">
                <a:solidFill>
                  <a:srgbClr val="000000"/>
                </a:solidFill>
              </a:rPr>
              <a:t>range 0-11</a:t>
            </a:r>
            <a:r>
              <a:rPr lang="en-US" altLang="en-US" sz="3000" dirty="0">
                <a:solidFill>
                  <a:srgbClr val="000000"/>
                </a:solidFill>
              </a:rPr>
              <a:t>.</a:t>
            </a:r>
          </a:p>
          <a:p>
            <a:pPr marL="914400" lvl="2" indent="0" algn="ctr" eaLnBrk="1" hangingPunct="1">
              <a:buNone/>
            </a:pP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c[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12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  <a:endParaRPr lang="tr-TR" altLang="en-US" sz="3000" b="1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tr-TR" altLang="en-US" sz="3000" dirty="0">
                <a:solidFill>
                  <a:srgbClr val="000000"/>
                </a:solidFill>
              </a:rPr>
              <a:t>following </a:t>
            </a:r>
            <a:r>
              <a:rPr lang="en-US" altLang="en-US" sz="3000" b="1" dirty="0">
                <a:solidFill>
                  <a:srgbClr val="000000"/>
                </a:solidFill>
              </a:rPr>
              <a:t>definition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</a:rPr>
              <a:t>reserves 100 elements</a:t>
            </a:r>
            <a:r>
              <a:rPr lang="en-US" altLang="en-US" sz="3000" dirty="0">
                <a:solidFill>
                  <a:srgbClr val="000000"/>
                </a:solidFill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</a:rPr>
              <a:t>integer array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b</a:t>
            </a:r>
            <a:r>
              <a:rPr lang="en-US" altLang="en-US" sz="3000" dirty="0">
                <a:solidFill>
                  <a:srgbClr val="000000"/>
                </a:solidFill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</a:rPr>
              <a:t>27 elements</a:t>
            </a:r>
            <a:r>
              <a:rPr lang="en-US" altLang="en-US" sz="3000" dirty="0">
                <a:solidFill>
                  <a:srgbClr val="000000"/>
                </a:solidFill>
              </a:rPr>
              <a:t> for </a:t>
            </a:r>
            <a:r>
              <a:rPr lang="en-US" altLang="en-US" sz="3000" u="sng" dirty="0">
                <a:solidFill>
                  <a:srgbClr val="000000"/>
                </a:solidFill>
              </a:rPr>
              <a:t>integer array </a:t>
            </a:r>
            <a:r>
              <a:rPr lang="en-US" altLang="en-US" sz="3000" u="sng" dirty="0">
                <a:solidFill>
                  <a:srgbClr val="000000"/>
                </a:solidFill>
                <a:latin typeface="Consolas" panose="020B0609020204030204" pitchFamily="49" charset="0"/>
              </a:rPr>
              <a:t>x</a:t>
            </a:r>
            <a:r>
              <a:rPr lang="en-US" altLang="en-US" sz="3000" dirty="0">
                <a:solidFill>
                  <a:srgbClr val="000000"/>
                </a:solidFill>
              </a:rPr>
              <a:t>.</a:t>
            </a:r>
            <a:r>
              <a:rPr lang="tr-TR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dirty="0">
                <a:solidFill>
                  <a:srgbClr val="000000"/>
                </a:solidFill>
              </a:rPr>
              <a:t>These arrays have indices in the ranges 0–99 and 0–26, respectively.</a:t>
            </a:r>
          </a:p>
          <a:p>
            <a:pPr marL="914400" lvl="2" indent="0" algn="ctr">
              <a:buNone/>
            </a:pP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b[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100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], x[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27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Arrays may contain other data types. </a:t>
            </a:r>
          </a:p>
          <a:p>
            <a:pPr algn="just"/>
            <a:r>
              <a:rPr lang="en-US" altLang="en-US" sz="3000" u="sng" dirty="0">
                <a:solidFill>
                  <a:srgbClr val="000000"/>
                </a:solidFill>
              </a:rPr>
              <a:t>Character strings</a:t>
            </a:r>
            <a:r>
              <a:rPr lang="en-US" altLang="en-US" sz="3000" dirty="0">
                <a:solidFill>
                  <a:srgbClr val="000000"/>
                </a:solidFill>
              </a:rPr>
              <a:t> and their </a:t>
            </a:r>
            <a:r>
              <a:rPr lang="en-US" altLang="en-US" sz="3000" u="sng" dirty="0">
                <a:solidFill>
                  <a:srgbClr val="000000"/>
                </a:solidFill>
              </a:rPr>
              <a:t>similarity to arrays</a:t>
            </a:r>
            <a:r>
              <a:rPr lang="en-US" altLang="en-US" sz="3000" dirty="0">
                <a:solidFill>
                  <a:srgbClr val="000000"/>
                </a:solidFill>
              </a:rPr>
              <a:t> are discussed in Chapter 8. The </a:t>
            </a:r>
            <a:r>
              <a:rPr lang="en-US" altLang="en-US" sz="3000" u="sng" dirty="0">
                <a:solidFill>
                  <a:srgbClr val="000000"/>
                </a:solidFill>
              </a:rPr>
              <a:t>relationship between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u="sng" dirty="0">
                <a:solidFill>
                  <a:srgbClr val="000000"/>
                </a:solidFill>
              </a:rPr>
              <a:t>pointers and arrays</a:t>
            </a:r>
            <a:r>
              <a:rPr lang="en-US" altLang="en-US" sz="3000" dirty="0">
                <a:solidFill>
                  <a:srgbClr val="000000"/>
                </a:solidFill>
              </a:rPr>
              <a:t> is discussed in Chapter 7.</a:t>
            </a:r>
          </a:p>
          <a:p>
            <a:pPr marL="914400" lvl="2" indent="0" eaLnBrk="1" hangingPunct="1">
              <a:buNone/>
            </a:pPr>
            <a:endParaRPr lang="tr-TR" altLang="en-US" b="1" dirty="0">
              <a:solidFill>
                <a:srgbClr val="0000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5061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41" y="212231"/>
            <a:ext cx="10515600" cy="753991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Multidimensional Arrays</a:t>
            </a:r>
          </a:p>
        </p:txBody>
      </p:sp>
      <p:sp>
        <p:nvSpPr>
          <p:cNvPr id="161795" name="Text Placeholder 2"/>
          <p:cNvSpPr>
            <a:spLocks noGrp="1"/>
          </p:cNvSpPr>
          <p:nvPr>
            <p:ph type="body" idx="1"/>
          </p:nvPr>
        </p:nvSpPr>
        <p:spPr>
          <a:xfrm>
            <a:off x="142163" y="1293363"/>
            <a:ext cx="11908809" cy="4916369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Arrays in C can have multiple indices.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A common use of </a:t>
            </a:r>
            <a:r>
              <a:rPr lang="en-US" altLang="en-US" sz="3200" dirty="0">
                <a:solidFill>
                  <a:srgbClr val="0000FF"/>
                </a:solidFill>
              </a:rPr>
              <a:t>multidimensional arrays</a:t>
            </a:r>
            <a:r>
              <a:rPr lang="en-US" altLang="en-US" sz="3200" dirty="0">
                <a:solidFill>
                  <a:srgbClr val="000000"/>
                </a:solidFill>
              </a:rPr>
              <a:t> is to represent </a:t>
            </a:r>
            <a:r>
              <a:rPr lang="en-US" altLang="en-US" sz="3200" dirty="0">
                <a:solidFill>
                  <a:srgbClr val="0000FF"/>
                </a:solidFill>
              </a:rPr>
              <a:t>tables </a:t>
            </a:r>
            <a:r>
              <a:rPr lang="en-US" altLang="en-US" sz="3200" dirty="0">
                <a:solidFill>
                  <a:srgbClr val="000000"/>
                </a:solidFill>
              </a:rPr>
              <a:t>of values consisting of information arranged in </a:t>
            </a:r>
            <a:r>
              <a:rPr lang="en-US" altLang="en-US" sz="3200" i="1" u="sng" dirty="0">
                <a:solidFill>
                  <a:srgbClr val="000000"/>
                </a:solidFill>
              </a:rPr>
              <a:t>rows</a:t>
            </a:r>
            <a:r>
              <a:rPr lang="en-US" altLang="en-US" sz="3200" u="sng" dirty="0">
                <a:solidFill>
                  <a:srgbClr val="000000"/>
                </a:solidFill>
              </a:rPr>
              <a:t> and </a:t>
            </a:r>
            <a:r>
              <a:rPr lang="en-US" altLang="en-US" sz="3200" i="1" u="sng" dirty="0">
                <a:solidFill>
                  <a:srgbClr val="000000"/>
                </a:solidFill>
              </a:rPr>
              <a:t>columns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To identify a particular table element, we </a:t>
            </a:r>
            <a:r>
              <a:rPr lang="en-US" altLang="en-US" sz="3200" b="1" dirty="0">
                <a:solidFill>
                  <a:srgbClr val="000000"/>
                </a:solidFill>
              </a:rPr>
              <a:t>must specify two indices</a:t>
            </a:r>
            <a:r>
              <a:rPr lang="en-US" altLang="en-US" sz="3200" dirty="0">
                <a:solidFill>
                  <a:srgbClr val="000000"/>
                </a:solidFill>
              </a:rPr>
              <a:t>: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The </a:t>
            </a:r>
            <a:r>
              <a:rPr lang="en-US" altLang="en-US" sz="3200" u="sng" dirty="0">
                <a:solidFill>
                  <a:srgbClr val="000000"/>
                </a:solidFill>
              </a:rPr>
              <a:t>first</a:t>
            </a:r>
            <a:r>
              <a:rPr lang="en-US" altLang="en-US" sz="3200" dirty="0">
                <a:solidFill>
                  <a:srgbClr val="000000"/>
                </a:solidFill>
              </a:rPr>
              <a:t> (by convention) identifies the </a:t>
            </a:r>
            <a:r>
              <a:rPr lang="en-US" altLang="en-US" sz="3200" u="sng" dirty="0">
                <a:solidFill>
                  <a:srgbClr val="000000"/>
                </a:solidFill>
              </a:rPr>
              <a:t>element’s </a:t>
            </a:r>
            <a:r>
              <a:rPr lang="en-US" altLang="en-US" sz="3200" i="1" u="sng" dirty="0">
                <a:solidFill>
                  <a:srgbClr val="000000"/>
                </a:solidFill>
              </a:rPr>
              <a:t>row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200" dirty="0">
                <a:solidFill>
                  <a:srgbClr val="000000"/>
                </a:solidFill>
              </a:rPr>
              <a:t>and the </a:t>
            </a:r>
            <a:r>
              <a:rPr lang="en-US" altLang="en-US" sz="3200" u="sng" dirty="0">
                <a:solidFill>
                  <a:srgbClr val="000000"/>
                </a:solidFill>
              </a:rPr>
              <a:t>second</a:t>
            </a:r>
            <a:r>
              <a:rPr lang="en-US" altLang="en-US" sz="3200" dirty="0">
                <a:solidFill>
                  <a:srgbClr val="000000"/>
                </a:solidFill>
              </a:rPr>
              <a:t> (by convention) identifies the </a:t>
            </a:r>
            <a:r>
              <a:rPr lang="en-US" altLang="en-US" sz="3200" u="sng" dirty="0">
                <a:solidFill>
                  <a:srgbClr val="000000"/>
                </a:solidFill>
              </a:rPr>
              <a:t>element’s </a:t>
            </a:r>
            <a:r>
              <a:rPr lang="en-US" altLang="en-US" sz="3200" i="1" u="sng" dirty="0">
                <a:solidFill>
                  <a:srgbClr val="000000"/>
                </a:solidFill>
              </a:rPr>
              <a:t>column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Tables or arrays that </a:t>
            </a:r>
            <a:r>
              <a:rPr lang="en-US" altLang="en-US" sz="3200" u="sng" dirty="0">
                <a:solidFill>
                  <a:srgbClr val="000000"/>
                </a:solidFill>
              </a:rPr>
              <a:t>require two indices</a:t>
            </a:r>
            <a:r>
              <a:rPr lang="en-US" altLang="en-US" sz="3200" dirty="0">
                <a:solidFill>
                  <a:srgbClr val="000000"/>
                </a:solidFill>
              </a:rPr>
              <a:t> to identify a particular element are called </a:t>
            </a:r>
            <a:r>
              <a:rPr lang="en-US" altLang="en-US" sz="3200" dirty="0">
                <a:solidFill>
                  <a:srgbClr val="0000FF"/>
                </a:solidFill>
              </a:rPr>
              <a:t>two-dimensional arrays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  <a:endParaRPr lang="tr-TR" altLang="en-US" sz="3200" dirty="0">
              <a:solidFill>
                <a:srgbClr val="000000"/>
              </a:solidFill>
            </a:endParaRPr>
          </a:p>
          <a:p>
            <a:r>
              <a:rPr lang="en-US" altLang="en-US" sz="3200" dirty="0">
                <a:solidFill>
                  <a:srgbClr val="000000"/>
                </a:solidFill>
              </a:rPr>
              <a:t>Multidimensional arrays can have </a:t>
            </a:r>
            <a:r>
              <a:rPr lang="en-US" altLang="en-US" sz="3200" u="sng" dirty="0">
                <a:solidFill>
                  <a:srgbClr val="000000"/>
                </a:solidFill>
              </a:rPr>
              <a:t>more than two indices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33928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51" y="242295"/>
            <a:ext cx="10515600" cy="658457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64867" name="Text Placeholder 2"/>
          <p:cNvSpPr>
            <a:spLocks noGrp="1"/>
          </p:cNvSpPr>
          <p:nvPr>
            <p:ph type="body" idx="1"/>
          </p:nvPr>
        </p:nvSpPr>
        <p:spPr>
          <a:xfrm>
            <a:off x="224051" y="1047702"/>
            <a:ext cx="11826922" cy="240518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sz="2700" u="sng" dirty="0">
                <a:solidFill>
                  <a:srgbClr val="000000"/>
                </a:solidFill>
              </a:rPr>
              <a:t>Every element</a:t>
            </a:r>
            <a:r>
              <a:rPr lang="en-US" altLang="en-US" sz="2700" dirty="0">
                <a:solidFill>
                  <a:srgbClr val="000000"/>
                </a:solidFill>
              </a:rPr>
              <a:t> in array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2700" dirty="0">
                <a:solidFill>
                  <a:srgbClr val="000000"/>
                </a:solidFill>
              </a:rPr>
              <a:t> is identified by an element name of the form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][j]</a:t>
            </a:r>
            <a:r>
              <a:rPr lang="en-US" altLang="en-US" sz="2700" dirty="0">
                <a:solidFill>
                  <a:srgbClr val="000000"/>
                </a:solidFill>
              </a:rPr>
              <a:t>;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2700" dirty="0">
                <a:solidFill>
                  <a:srgbClr val="000000"/>
                </a:solidFill>
              </a:rPr>
              <a:t> is the </a:t>
            </a:r>
            <a:r>
              <a:rPr lang="en-US" altLang="en-US" sz="2700" u="sng" dirty="0">
                <a:solidFill>
                  <a:srgbClr val="000000"/>
                </a:solidFill>
              </a:rPr>
              <a:t>name of the array</a:t>
            </a:r>
            <a:r>
              <a:rPr lang="en-US" altLang="en-US" sz="2700" dirty="0">
                <a:solidFill>
                  <a:srgbClr val="000000"/>
                </a:solidFill>
              </a:rPr>
              <a:t>, </a:t>
            </a:r>
            <a:endParaRPr lang="tr-TR" altLang="en-US" sz="27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700" dirty="0">
                <a:solidFill>
                  <a:srgbClr val="000000"/>
                </a:solidFill>
              </a:rPr>
              <a:t>and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700" dirty="0">
                <a:solidFill>
                  <a:srgbClr val="000000"/>
                </a:solidFill>
              </a:rPr>
              <a:t> and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j</a:t>
            </a:r>
            <a:r>
              <a:rPr lang="en-US" altLang="en-US" sz="2700" dirty="0">
                <a:solidFill>
                  <a:srgbClr val="000000"/>
                </a:solidFill>
              </a:rPr>
              <a:t> are the </a:t>
            </a:r>
            <a:r>
              <a:rPr lang="en-US" altLang="en-US" sz="2700" u="sng" dirty="0">
                <a:solidFill>
                  <a:srgbClr val="000000"/>
                </a:solidFill>
              </a:rPr>
              <a:t>indices that uniquely identify each element</a:t>
            </a:r>
            <a:r>
              <a:rPr lang="en-US" altLang="en-US" sz="2700" dirty="0">
                <a:solidFill>
                  <a:srgbClr val="000000"/>
                </a:solidFill>
              </a:rPr>
              <a:t> in </a:t>
            </a:r>
            <a:r>
              <a:rPr lang="en-US" alt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2700" dirty="0">
                <a:solidFill>
                  <a:srgbClr val="000000"/>
                </a:solidFill>
              </a:rPr>
              <a:t>The names of the elements in </a:t>
            </a:r>
            <a:r>
              <a:rPr lang="en-US" altLang="en-US" sz="2700" b="1" dirty="0">
                <a:solidFill>
                  <a:srgbClr val="000000"/>
                </a:solidFill>
              </a:rPr>
              <a:t>row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700" dirty="0">
                <a:solidFill>
                  <a:srgbClr val="000000"/>
                </a:solidFill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</a:rPr>
              <a:t>all have a first index of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700" dirty="0">
                <a:solidFill>
                  <a:srgbClr val="000000"/>
                </a:solidFill>
              </a:rPr>
              <a:t>; the names of the elements in </a:t>
            </a:r>
            <a:r>
              <a:rPr lang="en-US" altLang="en-US" sz="2700" b="1" dirty="0">
                <a:solidFill>
                  <a:srgbClr val="000000"/>
                </a:solidFill>
              </a:rPr>
              <a:t>column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700" dirty="0">
                <a:solidFill>
                  <a:srgbClr val="000000"/>
                </a:solidFill>
              </a:rPr>
              <a:t> all have a </a:t>
            </a:r>
            <a:r>
              <a:rPr lang="en-US" altLang="en-US" sz="2700" u="sng" dirty="0">
                <a:solidFill>
                  <a:srgbClr val="000000"/>
                </a:solidFill>
              </a:rPr>
              <a:t>second index of </a:t>
            </a:r>
            <a:r>
              <a:rPr lang="en-US" altLang="en-US" sz="2700" u="sng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685380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938" y="201351"/>
            <a:ext cx="10515600" cy="67210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Multidimensional Arrays (Cont.)</a:t>
            </a:r>
          </a:p>
        </p:txBody>
      </p:sp>
      <p:sp>
        <p:nvSpPr>
          <p:cNvPr id="166915" name="Text Placeholder 2"/>
          <p:cNvSpPr>
            <a:spLocks noGrp="1"/>
          </p:cNvSpPr>
          <p:nvPr>
            <p:ph type="body" idx="1"/>
          </p:nvPr>
        </p:nvSpPr>
        <p:spPr>
          <a:xfrm>
            <a:off x="114869" y="1170535"/>
            <a:ext cx="11922456" cy="4779892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A multidimensional array can be </a:t>
            </a:r>
            <a:r>
              <a:rPr lang="en-US" altLang="en-US" u="sng" dirty="0">
                <a:solidFill>
                  <a:srgbClr val="000000"/>
                </a:solidFill>
              </a:rPr>
              <a:t>initialized when it’s defined</a:t>
            </a:r>
            <a:r>
              <a:rPr lang="en-US" altLang="en-US" dirty="0">
                <a:solidFill>
                  <a:srgbClr val="000000"/>
                </a:solidFill>
              </a:rPr>
              <a:t>, much like a one-dimensional array.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For example, a two-dimensional array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00"/>
                </a:solidFill>
              </a:rPr>
              <a:t>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b[2][2]</a:t>
            </a:r>
            <a:r>
              <a:rPr lang="en-US" altLang="en-US" dirty="0">
                <a:solidFill>
                  <a:srgbClr val="000000"/>
                </a:solidFill>
              </a:rPr>
              <a:t> could be </a:t>
            </a:r>
            <a:r>
              <a:rPr lang="en-US" altLang="en-US" u="sng" dirty="0">
                <a:solidFill>
                  <a:srgbClr val="000000"/>
                </a:solidFill>
              </a:rPr>
              <a:t>defined and initialized</a:t>
            </a:r>
            <a:r>
              <a:rPr lang="en-US" altLang="en-US" dirty="0">
                <a:solidFill>
                  <a:srgbClr val="000000"/>
                </a:solidFill>
              </a:rPr>
              <a:t> with</a:t>
            </a:r>
          </a:p>
          <a:p>
            <a:pPr marL="914400" lvl="2" indent="0" algn="ctr" eaLnBrk="1" hangingPunct="1"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b[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{{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}, 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}};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values are </a:t>
            </a:r>
            <a:r>
              <a:rPr lang="en-US" altLang="en-US" u="sng" dirty="0">
                <a:solidFill>
                  <a:srgbClr val="000000"/>
                </a:solidFill>
              </a:rPr>
              <a:t>grouped by row in braces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values in the </a:t>
            </a:r>
            <a:r>
              <a:rPr lang="en-US" altLang="en-US" u="sng" dirty="0">
                <a:solidFill>
                  <a:srgbClr val="000000"/>
                </a:solidFill>
              </a:rPr>
              <a:t>first set of braces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initialize </a:t>
            </a:r>
            <a:r>
              <a:rPr lang="en-US" altLang="en-US" b="1" u="sng" dirty="0">
                <a:solidFill>
                  <a:srgbClr val="000000"/>
                </a:solidFill>
              </a:rPr>
              <a:t>row 0</a:t>
            </a:r>
            <a:r>
              <a:rPr lang="en-US" altLang="en-US" dirty="0">
                <a:solidFill>
                  <a:srgbClr val="000000"/>
                </a:solidFill>
              </a:rPr>
              <a:t> and the values in the </a:t>
            </a:r>
            <a:r>
              <a:rPr lang="en-US" altLang="en-US" u="sng" dirty="0">
                <a:solidFill>
                  <a:srgbClr val="000000"/>
                </a:solidFill>
              </a:rPr>
              <a:t>second set of braces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initialize </a:t>
            </a:r>
            <a:r>
              <a:rPr lang="en-US" altLang="en-US" b="1" u="sng" dirty="0">
                <a:solidFill>
                  <a:srgbClr val="000000"/>
                </a:solidFill>
              </a:rPr>
              <a:t>row 1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So, the </a:t>
            </a:r>
            <a:r>
              <a:rPr lang="en-US" altLang="en-US" u="sng" dirty="0">
                <a:solidFill>
                  <a:srgbClr val="000000"/>
                </a:solidFill>
              </a:rPr>
              <a:t>values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u="sng" dirty="0">
                <a:solidFill>
                  <a:srgbClr val="000000"/>
                </a:solidFill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u="sng" dirty="0">
                <a:solidFill>
                  <a:srgbClr val="000000"/>
                </a:solidFill>
              </a:rPr>
              <a:t> initialize</a:t>
            </a:r>
            <a:r>
              <a:rPr lang="en-US" altLang="en-US" dirty="0">
                <a:solidFill>
                  <a:srgbClr val="000000"/>
                </a:solidFill>
              </a:rPr>
              <a:t> elements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b[0][0]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b[0][1]</a:t>
            </a:r>
            <a:r>
              <a:rPr lang="en-US" altLang="en-US" dirty="0">
                <a:solidFill>
                  <a:srgbClr val="000000"/>
                </a:solidFill>
              </a:rPr>
              <a:t>, respectively, and the </a:t>
            </a:r>
            <a:r>
              <a:rPr lang="en-US" altLang="en-US" u="sng" dirty="0">
                <a:solidFill>
                  <a:srgbClr val="000000"/>
                </a:solidFill>
              </a:rPr>
              <a:t>values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3</a:t>
            </a:r>
            <a:r>
              <a:rPr lang="en-US" altLang="en-US" u="sng" dirty="0">
                <a:solidFill>
                  <a:srgbClr val="000000"/>
                </a:solidFill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4</a:t>
            </a:r>
            <a:r>
              <a:rPr lang="en-US" altLang="en-US" u="sng" dirty="0">
                <a:solidFill>
                  <a:srgbClr val="000000"/>
                </a:solidFill>
              </a:rPr>
              <a:t> initialize</a:t>
            </a:r>
            <a:r>
              <a:rPr lang="en-US" altLang="en-US" dirty="0">
                <a:solidFill>
                  <a:srgbClr val="000000"/>
                </a:solidFill>
              </a:rPr>
              <a:t> elements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b[1][0]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b[1][1]</a:t>
            </a:r>
            <a:r>
              <a:rPr lang="en-US" altLang="en-US" dirty="0">
                <a:solidFill>
                  <a:srgbClr val="000000"/>
                </a:solidFill>
              </a:rPr>
              <a:t>, respectively. </a:t>
            </a:r>
          </a:p>
        </p:txBody>
      </p:sp>
      <p:sp>
        <p:nvSpPr>
          <p:cNvPr id="161796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1793532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160409"/>
            <a:ext cx="10515600" cy="68575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67939" name="Text Placeholder 2"/>
          <p:cNvSpPr>
            <a:spLocks noGrp="1"/>
          </p:cNvSpPr>
          <p:nvPr>
            <p:ph type="body" idx="1"/>
          </p:nvPr>
        </p:nvSpPr>
        <p:spPr>
          <a:xfrm>
            <a:off x="122830" y="846162"/>
            <a:ext cx="11941791" cy="3111689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If there are </a:t>
            </a:r>
            <a:r>
              <a:rPr lang="en-US" altLang="en-US" u="sng" dirty="0">
                <a:solidFill>
                  <a:srgbClr val="000000"/>
                </a:solidFill>
              </a:rPr>
              <a:t>not enough initializers</a:t>
            </a:r>
            <a:r>
              <a:rPr lang="en-US" altLang="en-US" dirty="0">
                <a:solidFill>
                  <a:srgbClr val="000000"/>
                </a:solidFill>
              </a:rPr>
              <a:t> for a </a:t>
            </a:r>
            <a:r>
              <a:rPr lang="en-US" altLang="en-US" u="sng" dirty="0">
                <a:solidFill>
                  <a:srgbClr val="000000"/>
                </a:solidFill>
              </a:rPr>
              <a:t>given row</a:t>
            </a:r>
            <a:r>
              <a:rPr lang="en-US" altLang="en-US" dirty="0">
                <a:solidFill>
                  <a:srgbClr val="000000"/>
                </a:solidFill>
              </a:rPr>
              <a:t>, the </a:t>
            </a:r>
            <a:r>
              <a:rPr lang="en-US" altLang="en-US" u="sng" dirty="0">
                <a:solidFill>
                  <a:srgbClr val="000000"/>
                </a:solidFill>
              </a:rPr>
              <a:t>remaining elements</a:t>
            </a:r>
            <a:r>
              <a:rPr lang="en-US" altLang="en-US" dirty="0">
                <a:solidFill>
                  <a:srgbClr val="000000"/>
                </a:solidFill>
              </a:rPr>
              <a:t> of that row are </a:t>
            </a:r>
            <a:r>
              <a:rPr lang="en-US" altLang="en-US" u="sng" dirty="0">
                <a:solidFill>
                  <a:srgbClr val="000000"/>
                </a:solidFill>
              </a:rPr>
              <a:t>initialized to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Thus,</a:t>
            </a:r>
          </a:p>
          <a:p>
            <a:pPr marL="914400" lvl="2" indent="0" algn="ctr" eaLnBrk="1" hangingPunct="1">
              <a:buNone/>
            </a:pPr>
            <a:r>
              <a:rPr lang="en-U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b[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{{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}, {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}};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would initialize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b[0][0]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b[0][1]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b[1][0]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b[1][1]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4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Figure 6.21 demonstrates </a:t>
            </a:r>
            <a:r>
              <a:rPr lang="en-US" altLang="en-US" u="sng" dirty="0">
                <a:solidFill>
                  <a:srgbClr val="000000"/>
                </a:solidFill>
              </a:rPr>
              <a:t>defining and initializing two-dimensional arrays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14308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460" y="133113"/>
            <a:ext cx="10515600" cy="79493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2035" name="Text Placeholder 2"/>
          <p:cNvSpPr>
            <a:spLocks noGrp="1"/>
          </p:cNvSpPr>
          <p:nvPr>
            <p:ph type="body" idx="1"/>
          </p:nvPr>
        </p:nvSpPr>
        <p:spPr>
          <a:xfrm>
            <a:off x="169460" y="1105137"/>
            <a:ext cx="11881512" cy="3957851"/>
          </a:xfrm>
        </p:spPr>
        <p:txBody>
          <a:bodyPr>
            <a:normAutofit fontScale="85000" lnSpcReduction="20000"/>
          </a:bodyPr>
          <a:lstStyle/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</a:rPr>
              <a:t>The program defines three arrays of </a:t>
            </a:r>
            <a:r>
              <a:rPr lang="en-US" altLang="en-US" sz="3500" u="sng" dirty="0">
                <a:solidFill>
                  <a:srgbClr val="000000"/>
                </a:solidFill>
              </a:rPr>
              <a:t>two rows and three columns</a:t>
            </a:r>
            <a:r>
              <a:rPr lang="en-US" altLang="en-US" sz="3500" dirty="0">
                <a:solidFill>
                  <a:srgbClr val="000000"/>
                </a:solidFill>
              </a:rPr>
              <a:t> (six elements each). </a:t>
            </a:r>
          </a:p>
          <a:p>
            <a:pPr algn="just" eaLnBrk="1" hangingPunct="1"/>
            <a:r>
              <a:rPr lang="en-US" altLang="en-US" sz="3500" dirty="0">
                <a:solidFill>
                  <a:srgbClr val="000000"/>
                </a:solidFill>
              </a:rPr>
              <a:t>The definition of </a:t>
            </a:r>
            <a:r>
              <a:rPr lang="en-US" altLang="en-US" sz="3500" b="1" dirty="0">
                <a:solidFill>
                  <a:srgbClr val="000000"/>
                </a:solidFill>
                <a:latin typeface="Consolas" panose="020B0609020204030204" pitchFamily="49" charset="0"/>
              </a:rPr>
              <a:t>array1</a:t>
            </a:r>
            <a:r>
              <a:rPr lang="en-US" altLang="en-US" sz="3500" dirty="0">
                <a:solidFill>
                  <a:srgbClr val="000000"/>
                </a:solidFill>
              </a:rPr>
              <a:t> provides </a:t>
            </a:r>
            <a:r>
              <a:rPr lang="en-US" altLang="en-US" sz="3500" u="sng" dirty="0">
                <a:solidFill>
                  <a:srgbClr val="000000"/>
                </a:solidFill>
              </a:rPr>
              <a:t>six initializers</a:t>
            </a:r>
            <a:r>
              <a:rPr lang="en-US" altLang="en-US" sz="3500" dirty="0">
                <a:solidFill>
                  <a:srgbClr val="000000"/>
                </a:solidFill>
              </a:rPr>
              <a:t> in </a:t>
            </a:r>
            <a:r>
              <a:rPr lang="en-US" altLang="en-US" sz="3500" u="sng" dirty="0">
                <a:solidFill>
                  <a:srgbClr val="000000"/>
                </a:solidFill>
              </a:rPr>
              <a:t>two </a:t>
            </a:r>
            <a:r>
              <a:rPr lang="en-US" altLang="en-US" sz="3500" u="sng" dirty="0" err="1">
                <a:solidFill>
                  <a:srgbClr val="000000"/>
                </a:solidFill>
              </a:rPr>
              <a:t>sublists</a:t>
            </a:r>
            <a:r>
              <a:rPr lang="tr-TR" altLang="en-US" sz="3500" dirty="0">
                <a:solidFill>
                  <a:srgbClr val="000000"/>
                </a:solidFill>
              </a:rPr>
              <a:t>:</a:t>
            </a:r>
            <a:r>
              <a:rPr lang="en-US" altLang="en-US" sz="3500" dirty="0">
                <a:solidFill>
                  <a:srgbClr val="000000"/>
                </a:solidFill>
              </a:rPr>
              <a:t> </a:t>
            </a:r>
          </a:p>
          <a:p>
            <a:pPr lvl="1" algn="just"/>
            <a:r>
              <a:rPr lang="en-US" altLang="en-US" sz="3500" dirty="0">
                <a:solidFill>
                  <a:srgbClr val="000000"/>
                </a:solidFill>
              </a:rPr>
              <a:t>The </a:t>
            </a:r>
            <a:r>
              <a:rPr lang="en-US" altLang="en-US" sz="3500" u="sng" dirty="0">
                <a:solidFill>
                  <a:srgbClr val="000000"/>
                </a:solidFill>
              </a:rPr>
              <a:t>first </a:t>
            </a:r>
            <a:r>
              <a:rPr lang="en-US" altLang="en-US" sz="3500" u="sng" dirty="0" err="1">
                <a:solidFill>
                  <a:srgbClr val="000000"/>
                </a:solidFill>
              </a:rPr>
              <a:t>sublist</a:t>
            </a:r>
            <a:r>
              <a:rPr lang="en-US" altLang="en-US" sz="3500" dirty="0">
                <a:solidFill>
                  <a:srgbClr val="000000"/>
                </a:solidFill>
              </a:rPr>
              <a:t> initializes </a:t>
            </a:r>
            <a:r>
              <a:rPr lang="en-US" altLang="en-US" sz="3500" b="1" i="1" dirty="0">
                <a:solidFill>
                  <a:srgbClr val="000000"/>
                </a:solidFill>
              </a:rPr>
              <a:t>row 0</a:t>
            </a:r>
            <a:r>
              <a:rPr lang="en-US" altLang="en-US" sz="3500" i="1" dirty="0">
                <a:solidFill>
                  <a:srgbClr val="000000"/>
                </a:solidFill>
              </a:rPr>
              <a:t> </a:t>
            </a:r>
            <a:r>
              <a:rPr lang="en-US" altLang="en-US" sz="3500" dirty="0">
                <a:solidFill>
                  <a:srgbClr val="000000"/>
                </a:solidFill>
              </a:rPr>
              <a:t>of the array to the </a:t>
            </a:r>
            <a:r>
              <a:rPr lang="en-US" altLang="en-US" sz="3500" u="sng" dirty="0">
                <a:solidFill>
                  <a:srgbClr val="000000"/>
                </a:solidFill>
              </a:rPr>
              <a:t>values 1, 2 and 3</a:t>
            </a:r>
            <a:r>
              <a:rPr lang="en-US" altLang="en-US" sz="3500" dirty="0">
                <a:solidFill>
                  <a:srgbClr val="000000"/>
                </a:solidFill>
              </a:rPr>
              <a:t>; </a:t>
            </a:r>
            <a:endParaRPr lang="tr-TR" altLang="en-US" sz="35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500" dirty="0">
                <a:solidFill>
                  <a:srgbClr val="000000"/>
                </a:solidFill>
              </a:rPr>
              <a:t>and the </a:t>
            </a:r>
            <a:r>
              <a:rPr lang="en-US" altLang="en-US" sz="3500" u="sng" dirty="0">
                <a:solidFill>
                  <a:srgbClr val="000000"/>
                </a:solidFill>
              </a:rPr>
              <a:t>second </a:t>
            </a:r>
            <a:r>
              <a:rPr lang="en-US" altLang="en-US" sz="3500" u="sng" dirty="0" err="1">
                <a:solidFill>
                  <a:srgbClr val="000000"/>
                </a:solidFill>
              </a:rPr>
              <a:t>sublist</a:t>
            </a:r>
            <a:r>
              <a:rPr lang="en-US" altLang="en-US" sz="3500" dirty="0">
                <a:solidFill>
                  <a:srgbClr val="000000"/>
                </a:solidFill>
              </a:rPr>
              <a:t> initializes </a:t>
            </a:r>
            <a:r>
              <a:rPr lang="en-US" altLang="en-US" sz="3500" b="1" i="1" dirty="0">
                <a:solidFill>
                  <a:srgbClr val="000000"/>
                </a:solidFill>
              </a:rPr>
              <a:t>row 1</a:t>
            </a:r>
            <a:r>
              <a:rPr lang="en-US" altLang="en-US" sz="3500" i="1" dirty="0">
                <a:solidFill>
                  <a:srgbClr val="000000"/>
                </a:solidFill>
              </a:rPr>
              <a:t> </a:t>
            </a:r>
            <a:r>
              <a:rPr lang="en-US" altLang="en-US" sz="3500" dirty="0">
                <a:solidFill>
                  <a:srgbClr val="000000"/>
                </a:solidFill>
              </a:rPr>
              <a:t>of the array to the </a:t>
            </a:r>
            <a:r>
              <a:rPr lang="en-US" altLang="en-US" sz="3500" u="sng" dirty="0">
                <a:solidFill>
                  <a:srgbClr val="000000"/>
                </a:solidFill>
              </a:rPr>
              <a:t>values 4, 5 and 6</a:t>
            </a:r>
            <a:r>
              <a:rPr lang="en-US" altLang="en-US" sz="3500" dirty="0">
                <a:solidFill>
                  <a:srgbClr val="000000"/>
                </a:solidFill>
              </a:rPr>
              <a:t>.</a:t>
            </a:r>
            <a:endParaRPr lang="tr-TR" altLang="en-US" sz="35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sz="3500" dirty="0">
                <a:solidFill>
                  <a:srgbClr val="000000"/>
                </a:solidFill>
              </a:rPr>
              <a:t>If the </a:t>
            </a:r>
            <a:r>
              <a:rPr lang="en-US" altLang="en-US" sz="3500" u="sng" dirty="0">
                <a:solidFill>
                  <a:srgbClr val="000000"/>
                </a:solidFill>
              </a:rPr>
              <a:t>braces around each </a:t>
            </a:r>
            <a:r>
              <a:rPr lang="en-US" altLang="en-US" sz="3500" u="sng" dirty="0" err="1">
                <a:solidFill>
                  <a:srgbClr val="000000"/>
                </a:solidFill>
              </a:rPr>
              <a:t>sublist</a:t>
            </a:r>
            <a:r>
              <a:rPr lang="en-US" altLang="en-US" sz="3500" u="sng" dirty="0">
                <a:solidFill>
                  <a:srgbClr val="000000"/>
                </a:solidFill>
              </a:rPr>
              <a:t> are </a:t>
            </a:r>
            <a:r>
              <a:rPr lang="en-US" altLang="en-US" sz="3500" b="1" i="1" u="sng" dirty="0">
                <a:solidFill>
                  <a:srgbClr val="000000"/>
                </a:solidFill>
              </a:rPr>
              <a:t>removed</a:t>
            </a:r>
            <a:r>
              <a:rPr lang="en-US" altLang="en-US" sz="3500" dirty="0">
                <a:solidFill>
                  <a:srgbClr val="000000"/>
                </a:solidFill>
              </a:rPr>
              <a:t> from the </a:t>
            </a:r>
            <a:r>
              <a:rPr lang="en-US" altLang="en-US" sz="3500" dirty="0">
                <a:solidFill>
                  <a:srgbClr val="000000"/>
                </a:solidFill>
                <a:latin typeface="Consolas" panose="020B0609020204030204" pitchFamily="49" charset="0"/>
              </a:rPr>
              <a:t>array1</a:t>
            </a:r>
            <a:r>
              <a:rPr lang="en-US" altLang="en-US" sz="3500" dirty="0">
                <a:solidFill>
                  <a:srgbClr val="000000"/>
                </a:solidFill>
              </a:rPr>
              <a:t> initializer list,</a:t>
            </a:r>
            <a:endParaRPr lang="tr-TR" altLang="en-US" sz="3500" dirty="0">
              <a:solidFill>
                <a:srgbClr val="000000"/>
              </a:solidFill>
            </a:endParaRPr>
          </a:p>
          <a:p>
            <a:pPr lvl="1" algn="just">
              <a:lnSpc>
                <a:spcPct val="80000"/>
              </a:lnSpc>
            </a:pPr>
            <a:r>
              <a:rPr lang="en-US" altLang="en-US" sz="3500" dirty="0">
                <a:solidFill>
                  <a:srgbClr val="000000"/>
                </a:solidFill>
              </a:rPr>
              <a:t>the compiler </a:t>
            </a:r>
            <a:r>
              <a:rPr lang="en-US" altLang="en-US" sz="3500" u="sng" dirty="0">
                <a:solidFill>
                  <a:srgbClr val="000000"/>
                </a:solidFill>
              </a:rPr>
              <a:t>initializes the elements of the first row</a:t>
            </a:r>
            <a:r>
              <a:rPr lang="en-US" altLang="en-US" sz="3500" dirty="0">
                <a:solidFill>
                  <a:srgbClr val="000000"/>
                </a:solidFill>
              </a:rPr>
              <a:t> </a:t>
            </a:r>
            <a:r>
              <a:rPr lang="en-US" altLang="en-US" sz="3500" b="1" u="sng" dirty="0">
                <a:solidFill>
                  <a:srgbClr val="000000"/>
                </a:solidFill>
              </a:rPr>
              <a:t>followed by</a:t>
            </a:r>
            <a:r>
              <a:rPr lang="en-US" altLang="en-US" sz="3500" dirty="0">
                <a:solidFill>
                  <a:srgbClr val="000000"/>
                </a:solidFill>
              </a:rPr>
              <a:t> the </a:t>
            </a:r>
            <a:r>
              <a:rPr lang="en-US" altLang="en-US" sz="3500" u="sng" dirty="0">
                <a:solidFill>
                  <a:srgbClr val="000000"/>
                </a:solidFill>
              </a:rPr>
              <a:t>elements of the second row</a:t>
            </a:r>
            <a:r>
              <a:rPr lang="en-US" altLang="en-US" sz="3500" dirty="0">
                <a:solidFill>
                  <a:srgbClr val="000000"/>
                </a:solidFill>
              </a:rPr>
              <a:t>. </a:t>
            </a:r>
          </a:p>
          <a:p>
            <a:pPr lvl="1" algn="just"/>
            <a:endParaRPr lang="en-US" altLang="en-US" sz="3100" b="1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844626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289" y="255943"/>
            <a:ext cx="10515600" cy="658457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3059" name="Text Placeholder 2"/>
          <p:cNvSpPr>
            <a:spLocks noGrp="1"/>
          </p:cNvSpPr>
          <p:nvPr>
            <p:ph type="body" idx="1"/>
          </p:nvPr>
        </p:nvSpPr>
        <p:spPr>
          <a:xfrm>
            <a:off x="183107" y="1255595"/>
            <a:ext cx="11867865" cy="2279176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definition of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array2</a:t>
            </a:r>
            <a:r>
              <a:rPr lang="en-US" altLang="en-US" sz="3000" dirty="0">
                <a:solidFill>
                  <a:srgbClr val="000000"/>
                </a:solidFill>
              </a:rPr>
              <a:t> provides five initializers.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initializers are </a:t>
            </a:r>
            <a:r>
              <a:rPr lang="en-US" altLang="en-US" sz="3000" u="sng" dirty="0">
                <a:solidFill>
                  <a:srgbClr val="000000"/>
                </a:solidFill>
              </a:rPr>
              <a:t>assigned to the first row</a:t>
            </a:r>
            <a:r>
              <a:rPr lang="en-US" altLang="en-US" sz="3000" dirty="0">
                <a:solidFill>
                  <a:srgbClr val="000000"/>
                </a:solidFill>
              </a:rPr>
              <a:t>, </a:t>
            </a:r>
            <a:r>
              <a:rPr lang="en-US" altLang="en-US" sz="3000" u="sng" dirty="0">
                <a:solidFill>
                  <a:srgbClr val="000000"/>
                </a:solidFill>
              </a:rPr>
              <a:t>then the second row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Any elements that do </a:t>
            </a:r>
            <a:r>
              <a:rPr lang="en-US" altLang="en-US" sz="3000" u="sng" dirty="0">
                <a:solidFill>
                  <a:srgbClr val="000000"/>
                </a:solidFill>
              </a:rPr>
              <a:t>not have an explicit initializer</a:t>
            </a:r>
            <a:r>
              <a:rPr lang="en-US" altLang="en-US" sz="3000" dirty="0">
                <a:solidFill>
                  <a:srgbClr val="000000"/>
                </a:solidFill>
              </a:rPr>
              <a:t> are </a:t>
            </a:r>
            <a:r>
              <a:rPr lang="en-US" altLang="en-US" sz="3000" b="1" u="sng" dirty="0">
                <a:solidFill>
                  <a:srgbClr val="000000"/>
                </a:solidFill>
              </a:rPr>
              <a:t>initialized to zero</a:t>
            </a:r>
            <a:r>
              <a:rPr lang="en-US" altLang="en-US" sz="3000" dirty="0">
                <a:solidFill>
                  <a:srgbClr val="000000"/>
                </a:solidFill>
              </a:rPr>
              <a:t> </a:t>
            </a:r>
            <a:r>
              <a:rPr lang="en-US" altLang="en-US" sz="3000" b="1" u="sng" dirty="0">
                <a:solidFill>
                  <a:srgbClr val="000000"/>
                </a:solidFill>
              </a:rPr>
              <a:t>automatically</a:t>
            </a:r>
            <a:r>
              <a:rPr lang="en-US" altLang="en-US" sz="3000" dirty="0">
                <a:solidFill>
                  <a:srgbClr val="000000"/>
                </a:solidFill>
              </a:rPr>
              <a:t>, so 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array2[1][2]</a:t>
            </a:r>
            <a:r>
              <a:rPr lang="en-US" altLang="en-US" sz="3000" dirty="0">
                <a:solidFill>
                  <a:srgbClr val="000000"/>
                </a:solidFill>
              </a:rPr>
              <a:t> is </a:t>
            </a:r>
            <a:r>
              <a:rPr lang="en-US" altLang="en-US" sz="3000" u="sng" dirty="0">
                <a:solidFill>
                  <a:srgbClr val="000000"/>
                </a:solidFill>
              </a:rPr>
              <a:t>initialized to 0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definition of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array3</a:t>
            </a:r>
            <a:r>
              <a:rPr lang="en-US" altLang="en-US" sz="3000" dirty="0">
                <a:solidFill>
                  <a:srgbClr val="000000"/>
                </a:solidFill>
              </a:rPr>
              <a:t> provides </a:t>
            </a:r>
            <a:r>
              <a:rPr lang="en-US" altLang="en-US" sz="3000" u="sng" dirty="0">
                <a:solidFill>
                  <a:srgbClr val="000000"/>
                </a:solidFill>
              </a:rPr>
              <a:t>three initializers in two </a:t>
            </a:r>
            <a:r>
              <a:rPr lang="en-US" altLang="en-US" sz="3000" u="sng" dirty="0" err="1">
                <a:solidFill>
                  <a:srgbClr val="000000"/>
                </a:solidFill>
              </a:rPr>
              <a:t>sublists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293652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03" y="215001"/>
            <a:ext cx="10515600" cy="83587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4083" name="Text Placeholder 2"/>
          <p:cNvSpPr>
            <a:spLocks noGrp="1"/>
          </p:cNvSpPr>
          <p:nvPr>
            <p:ph type="body" idx="1"/>
          </p:nvPr>
        </p:nvSpPr>
        <p:spPr>
          <a:xfrm>
            <a:off x="210403" y="1050879"/>
            <a:ext cx="11826922" cy="43513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 err="1">
                <a:solidFill>
                  <a:srgbClr val="000000"/>
                </a:solidFill>
              </a:rPr>
              <a:t>sublist</a:t>
            </a:r>
            <a:r>
              <a:rPr lang="en-US" altLang="en-US" sz="2500" dirty="0">
                <a:solidFill>
                  <a:srgbClr val="000000"/>
                </a:solidFill>
              </a:rPr>
              <a:t> for the first row </a:t>
            </a:r>
            <a:r>
              <a:rPr lang="en-US" altLang="en-US" sz="2500" i="1" u="sng" dirty="0">
                <a:solidFill>
                  <a:srgbClr val="000000"/>
                </a:solidFill>
              </a:rPr>
              <a:t>explicitly</a:t>
            </a:r>
            <a:r>
              <a:rPr lang="en-US" altLang="en-US" sz="2500" u="sng" dirty="0">
                <a:solidFill>
                  <a:srgbClr val="000000"/>
                </a:solidFill>
              </a:rPr>
              <a:t> initializes the first two elements</a:t>
            </a:r>
            <a:r>
              <a:rPr lang="en-US" altLang="en-US" sz="2500" dirty="0">
                <a:solidFill>
                  <a:srgbClr val="000000"/>
                </a:solidFill>
              </a:rPr>
              <a:t> of the </a:t>
            </a:r>
            <a:r>
              <a:rPr lang="en-US" altLang="en-US" sz="2500" u="sng" dirty="0">
                <a:solidFill>
                  <a:srgbClr val="000000"/>
                </a:solidFill>
              </a:rPr>
              <a:t>first row</a:t>
            </a:r>
            <a:r>
              <a:rPr lang="en-US" altLang="en-US" sz="2500" dirty="0">
                <a:solidFill>
                  <a:srgbClr val="000000"/>
                </a:solidFill>
              </a:rPr>
              <a:t> to </a:t>
            </a:r>
            <a:r>
              <a:rPr lang="en-US" altLang="en-US" sz="2500" b="1" dirty="0">
                <a:solidFill>
                  <a:srgbClr val="000000"/>
                </a:solidFill>
              </a:rPr>
              <a:t>1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b="1" dirty="0">
                <a:solidFill>
                  <a:srgbClr val="000000"/>
                </a:solidFill>
              </a:rPr>
              <a:t>2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third element</a:t>
            </a:r>
            <a:r>
              <a:rPr lang="en-US" altLang="en-US" sz="2500" dirty="0">
                <a:solidFill>
                  <a:srgbClr val="000000"/>
                </a:solidFill>
              </a:rPr>
              <a:t> is </a:t>
            </a:r>
            <a:r>
              <a:rPr lang="en-US" altLang="en-US" sz="2500" u="sng" dirty="0">
                <a:solidFill>
                  <a:srgbClr val="000000"/>
                </a:solidFill>
              </a:rPr>
              <a:t>initialized to </a:t>
            </a:r>
            <a:r>
              <a:rPr lang="en-US" altLang="en-US" sz="2500" i="1" u="sng" dirty="0">
                <a:solidFill>
                  <a:srgbClr val="000000"/>
                </a:solidFill>
              </a:rPr>
              <a:t>zero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dirty="0" err="1">
                <a:solidFill>
                  <a:srgbClr val="000000"/>
                </a:solidFill>
              </a:rPr>
              <a:t>sublist</a:t>
            </a:r>
            <a:r>
              <a:rPr lang="en-US" altLang="en-US" sz="2500" dirty="0">
                <a:solidFill>
                  <a:srgbClr val="000000"/>
                </a:solidFill>
              </a:rPr>
              <a:t> for the second row </a:t>
            </a:r>
            <a:r>
              <a:rPr lang="en-US" altLang="en-US" sz="2500" u="sng" dirty="0">
                <a:solidFill>
                  <a:srgbClr val="000000"/>
                </a:solidFill>
              </a:rPr>
              <a:t>explicitly initializes the first element</a:t>
            </a:r>
            <a:r>
              <a:rPr lang="en-US" altLang="en-US" sz="2500" dirty="0">
                <a:solidFill>
                  <a:srgbClr val="000000"/>
                </a:solidFill>
              </a:rPr>
              <a:t> to </a:t>
            </a:r>
            <a:r>
              <a:rPr lang="en-US" altLang="en-US" sz="2500" b="1" dirty="0">
                <a:solidFill>
                  <a:srgbClr val="000000"/>
                </a:solidFill>
              </a:rPr>
              <a:t>4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last two elements</a:t>
            </a:r>
            <a:r>
              <a:rPr lang="en-US" altLang="en-US" sz="2500" dirty="0">
                <a:solidFill>
                  <a:srgbClr val="000000"/>
                </a:solidFill>
              </a:rPr>
              <a:t> are </a:t>
            </a:r>
            <a:r>
              <a:rPr lang="en-US" altLang="en-US" sz="2500" u="sng" dirty="0">
                <a:solidFill>
                  <a:srgbClr val="000000"/>
                </a:solidFill>
              </a:rPr>
              <a:t>initialized to </a:t>
            </a:r>
            <a:r>
              <a:rPr lang="en-US" altLang="en-US" sz="2500" i="1" u="sng" dirty="0">
                <a:solidFill>
                  <a:srgbClr val="000000"/>
                </a:solidFill>
              </a:rPr>
              <a:t>zero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program calls </a:t>
            </a:r>
            <a:r>
              <a:rPr lang="en-US" altLang="en-US" sz="2500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altLang="en-US" sz="2500" dirty="0">
                <a:solidFill>
                  <a:srgbClr val="000000"/>
                </a:solidFill>
              </a:rPr>
              <a:t> to output each array’s elements.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function definition</a:t>
            </a:r>
            <a:r>
              <a:rPr lang="en-US" altLang="en-US" sz="2500" dirty="0">
                <a:solidFill>
                  <a:srgbClr val="000000"/>
                </a:solidFill>
              </a:rPr>
              <a:t> specifies the array parameter as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const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 a[][3]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When we receive a </a:t>
            </a:r>
            <a:r>
              <a:rPr lang="en-US" altLang="en-US" sz="2500" u="sng" dirty="0">
                <a:solidFill>
                  <a:srgbClr val="000000"/>
                </a:solidFill>
              </a:rPr>
              <a:t>one-dimensional array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</a:rPr>
              <a:t>as a parameter</a:t>
            </a:r>
            <a:r>
              <a:rPr lang="en-US" altLang="en-US" sz="2500" dirty="0">
                <a:solidFill>
                  <a:srgbClr val="000000"/>
                </a:solidFill>
              </a:rPr>
              <a:t>, the array </a:t>
            </a:r>
            <a:r>
              <a:rPr lang="en-US" altLang="en-US" sz="2500" u="sng" dirty="0">
                <a:solidFill>
                  <a:srgbClr val="000000"/>
                </a:solidFill>
              </a:rPr>
              <a:t>brackets are </a:t>
            </a:r>
            <a:r>
              <a:rPr lang="en-US" altLang="en-US" sz="2500" i="1" u="sng" dirty="0">
                <a:solidFill>
                  <a:srgbClr val="000000"/>
                </a:solidFill>
              </a:rPr>
              <a:t>empty</a:t>
            </a:r>
            <a:r>
              <a:rPr lang="en-US" altLang="en-US" sz="2500" dirty="0">
                <a:solidFill>
                  <a:srgbClr val="000000"/>
                </a:solidFill>
              </a:rPr>
              <a:t> in the function’s parameter list.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73234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07" y="219300"/>
            <a:ext cx="10515600" cy="749692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5107" name="Text Placeholder 2"/>
          <p:cNvSpPr>
            <a:spLocks noGrp="1"/>
          </p:cNvSpPr>
          <p:nvPr>
            <p:ph type="body" idx="1"/>
          </p:nvPr>
        </p:nvSpPr>
        <p:spPr>
          <a:xfrm>
            <a:off x="142163" y="1102293"/>
            <a:ext cx="11895162" cy="5254055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</a:t>
            </a:r>
            <a:r>
              <a:rPr lang="en-US" altLang="en-US" sz="3000" b="1" u="sng" dirty="0">
                <a:solidFill>
                  <a:srgbClr val="000000"/>
                </a:solidFill>
              </a:rPr>
              <a:t>first index</a:t>
            </a:r>
            <a:r>
              <a:rPr lang="en-US" altLang="en-US" sz="3000" u="sng" dirty="0">
                <a:solidFill>
                  <a:srgbClr val="000000"/>
                </a:solidFill>
              </a:rPr>
              <a:t> of a multidimensional array</a:t>
            </a:r>
            <a:r>
              <a:rPr lang="en-US" altLang="en-US" sz="3000" dirty="0">
                <a:solidFill>
                  <a:srgbClr val="000000"/>
                </a:solidFill>
              </a:rPr>
              <a:t> is </a:t>
            </a:r>
            <a:r>
              <a:rPr lang="en-US" altLang="en-US" sz="3000" u="sng" dirty="0">
                <a:solidFill>
                  <a:srgbClr val="000000"/>
                </a:solidFill>
              </a:rPr>
              <a:t>not required either</a:t>
            </a:r>
            <a:r>
              <a:rPr lang="en-US" altLang="en-US" sz="3000" dirty="0">
                <a:solidFill>
                  <a:srgbClr val="000000"/>
                </a:solidFill>
              </a:rPr>
              <a:t>,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3000" dirty="0">
                <a:solidFill>
                  <a:srgbClr val="000000"/>
                </a:solidFill>
              </a:rPr>
              <a:t>but </a:t>
            </a:r>
            <a:r>
              <a:rPr lang="en-US" altLang="en-US" sz="3000" u="sng" dirty="0">
                <a:solidFill>
                  <a:srgbClr val="000000"/>
                </a:solidFill>
              </a:rPr>
              <a:t>all </a:t>
            </a:r>
            <a:r>
              <a:rPr lang="en-US" altLang="en-US" sz="3000" b="1" u="sng" dirty="0">
                <a:solidFill>
                  <a:srgbClr val="000000"/>
                </a:solidFill>
              </a:rPr>
              <a:t>subsequent indices</a:t>
            </a:r>
            <a:r>
              <a:rPr lang="en-US" altLang="en-US" sz="3000" u="sng" dirty="0">
                <a:solidFill>
                  <a:srgbClr val="000000"/>
                </a:solidFill>
              </a:rPr>
              <a:t> are required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The compiler </a:t>
            </a:r>
            <a:r>
              <a:rPr lang="en-US" altLang="en-US" sz="3000" u="sng" dirty="0">
                <a:solidFill>
                  <a:srgbClr val="000000"/>
                </a:solidFill>
              </a:rPr>
              <a:t>uses these indices</a:t>
            </a:r>
            <a:r>
              <a:rPr lang="en-US" altLang="en-US" sz="3000" dirty="0">
                <a:solidFill>
                  <a:srgbClr val="000000"/>
                </a:solidFill>
              </a:rPr>
              <a:t> to </a:t>
            </a:r>
            <a:r>
              <a:rPr lang="en-US" altLang="en-US" sz="3000" u="sng" dirty="0">
                <a:solidFill>
                  <a:srgbClr val="000000"/>
                </a:solidFill>
              </a:rPr>
              <a:t>determine the locations in memory</a:t>
            </a:r>
            <a:r>
              <a:rPr lang="en-US" altLang="en-US" sz="3000" dirty="0">
                <a:solidFill>
                  <a:srgbClr val="000000"/>
                </a:solidFill>
              </a:rPr>
              <a:t> of elements in multidimensional arrays.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u="sng" dirty="0">
                <a:solidFill>
                  <a:srgbClr val="000000"/>
                </a:solidFill>
              </a:rPr>
              <a:t>All array elements</a:t>
            </a:r>
            <a:r>
              <a:rPr lang="en-US" altLang="en-US" sz="3000" dirty="0">
                <a:solidFill>
                  <a:srgbClr val="000000"/>
                </a:solidFill>
              </a:rPr>
              <a:t> are stored </a:t>
            </a:r>
            <a:r>
              <a:rPr lang="en-US" altLang="en-US" sz="3000" b="1" u="sng" dirty="0">
                <a:solidFill>
                  <a:srgbClr val="000000"/>
                </a:solidFill>
              </a:rPr>
              <a:t>consecutively</a:t>
            </a:r>
            <a:r>
              <a:rPr lang="en-US" altLang="en-US" sz="3000" u="sng" dirty="0">
                <a:solidFill>
                  <a:srgbClr val="000000"/>
                </a:solidFill>
              </a:rPr>
              <a:t> in memory</a:t>
            </a:r>
            <a:r>
              <a:rPr lang="en-US" altLang="en-US" sz="3000" dirty="0">
                <a:solidFill>
                  <a:srgbClr val="000000"/>
                </a:solidFill>
              </a:rPr>
              <a:t> regardless of the number of indices.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In a </a:t>
            </a:r>
            <a:r>
              <a:rPr lang="en-US" altLang="en-US" sz="3000" u="sng" dirty="0">
                <a:solidFill>
                  <a:srgbClr val="000000"/>
                </a:solidFill>
              </a:rPr>
              <a:t>two-dimensional array</a:t>
            </a:r>
            <a:r>
              <a:rPr lang="en-US" altLang="en-US" sz="3000" dirty="0">
                <a:solidFill>
                  <a:srgbClr val="000000"/>
                </a:solidFill>
              </a:rPr>
              <a:t>, the </a:t>
            </a:r>
            <a:r>
              <a:rPr lang="en-US" altLang="en-US" sz="3000" u="sng" dirty="0">
                <a:solidFill>
                  <a:srgbClr val="000000"/>
                </a:solidFill>
              </a:rPr>
              <a:t>first row</a:t>
            </a:r>
            <a:r>
              <a:rPr lang="en-US" altLang="en-US" sz="3000" dirty="0">
                <a:solidFill>
                  <a:srgbClr val="000000"/>
                </a:solidFill>
              </a:rPr>
              <a:t> is stored in memory </a:t>
            </a:r>
            <a:r>
              <a:rPr lang="en-US" altLang="en-US" sz="3000" u="sng" dirty="0">
                <a:solidFill>
                  <a:srgbClr val="000000"/>
                </a:solidFill>
              </a:rPr>
              <a:t>followed by</a:t>
            </a:r>
            <a:r>
              <a:rPr lang="en-US" altLang="en-US" sz="3000" dirty="0">
                <a:solidFill>
                  <a:srgbClr val="000000"/>
                </a:solidFill>
              </a:rPr>
              <a:t> the </a:t>
            </a:r>
            <a:r>
              <a:rPr lang="en-US" altLang="en-US" sz="3000" u="sng" dirty="0">
                <a:solidFill>
                  <a:srgbClr val="000000"/>
                </a:solidFill>
              </a:rPr>
              <a:t>second row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3000" dirty="0">
                <a:solidFill>
                  <a:srgbClr val="000000"/>
                </a:solidFill>
              </a:rPr>
              <a:t>Providing the </a:t>
            </a:r>
            <a:r>
              <a:rPr lang="en-US" altLang="en-US" sz="3000" u="sng" dirty="0">
                <a:solidFill>
                  <a:srgbClr val="000000"/>
                </a:solidFill>
              </a:rPr>
              <a:t>index values in a parameter declaration</a:t>
            </a:r>
            <a:r>
              <a:rPr lang="en-US" altLang="en-US" sz="3000" dirty="0">
                <a:solidFill>
                  <a:srgbClr val="000000"/>
                </a:solidFill>
              </a:rPr>
              <a:t> enables the compiler to tell the function </a:t>
            </a:r>
            <a:r>
              <a:rPr lang="en-US" altLang="en-US" sz="3000" u="sng" dirty="0">
                <a:solidFill>
                  <a:srgbClr val="000000"/>
                </a:solidFill>
              </a:rPr>
              <a:t>how to locate an element</a:t>
            </a:r>
            <a:r>
              <a:rPr lang="en-US" altLang="en-US" sz="3000" dirty="0">
                <a:solidFill>
                  <a:srgbClr val="000000"/>
                </a:solidFill>
              </a:rPr>
              <a:t> in the array. </a:t>
            </a:r>
          </a:p>
        </p:txBody>
      </p:sp>
      <p:sp>
        <p:nvSpPr>
          <p:cNvPr id="169988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5034135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94" y="144986"/>
            <a:ext cx="10515600" cy="767639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6131" name="Text Placeholder 2"/>
          <p:cNvSpPr>
            <a:spLocks noGrp="1"/>
          </p:cNvSpPr>
          <p:nvPr>
            <p:ph type="body" idx="1"/>
          </p:nvPr>
        </p:nvSpPr>
        <p:spPr>
          <a:xfrm>
            <a:off x="169459" y="953569"/>
            <a:ext cx="11799627" cy="435133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In a </a:t>
            </a:r>
            <a:r>
              <a:rPr lang="en-US" altLang="en-US" u="sng" dirty="0">
                <a:solidFill>
                  <a:srgbClr val="000000"/>
                </a:solidFill>
              </a:rPr>
              <a:t>two-dimensional array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b="1" i="1" u="sng" dirty="0">
                <a:solidFill>
                  <a:srgbClr val="000000"/>
                </a:solidFill>
              </a:rPr>
              <a:t>each row</a:t>
            </a:r>
            <a:r>
              <a:rPr lang="en-US" altLang="en-US" dirty="0">
                <a:solidFill>
                  <a:srgbClr val="000000"/>
                </a:solidFill>
              </a:rPr>
              <a:t> is basically a </a:t>
            </a:r>
            <a:r>
              <a:rPr lang="en-US" altLang="en-US" b="1" i="1" u="sng" dirty="0">
                <a:solidFill>
                  <a:srgbClr val="000000"/>
                </a:solidFill>
              </a:rPr>
              <a:t>one-dimensional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To </a:t>
            </a:r>
            <a:r>
              <a:rPr lang="en-US" altLang="en-US" u="sng" dirty="0">
                <a:solidFill>
                  <a:srgbClr val="000000"/>
                </a:solidFill>
              </a:rPr>
              <a:t>locate an element</a:t>
            </a:r>
            <a:r>
              <a:rPr lang="en-US" altLang="en-US" dirty="0">
                <a:solidFill>
                  <a:srgbClr val="000000"/>
                </a:solidFill>
              </a:rPr>
              <a:t> in a particular </a:t>
            </a:r>
            <a:r>
              <a:rPr lang="en-US" altLang="en-US" u="sng" dirty="0">
                <a:solidFill>
                  <a:srgbClr val="000000"/>
                </a:solidFill>
              </a:rPr>
              <a:t>row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endParaRPr lang="tr-TR" altLang="en-US" dirty="0">
              <a:solidFill>
                <a:srgbClr val="000000"/>
              </a:solidFill>
            </a:endParaRPr>
          </a:p>
          <a:p>
            <a:pPr lvl="1"/>
            <a:r>
              <a:rPr lang="en-US" altLang="en-US" sz="2800" dirty="0">
                <a:solidFill>
                  <a:srgbClr val="000000"/>
                </a:solidFill>
              </a:rPr>
              <a:t>the compiler must know </a:t>
            </a:r>
            <a:r>
              <a:rPr lang="en-US" altLang="en-US" sz="2800" i="1" u="sng" dirty="0">
                <a:solidFill>
                  <a:srgbClr val="000000"/>
                </a:solidFill>
              </a:rPr>
              <a:t>how many elements are in each row</a:t>
            </a:r>
            <a:r>
              <a:rPr lang="en-US" altLang="en-US" sz="2800" i="1" dirty="0">
                <a:solidFill>
                  <a:srgbClr val="000000"/>
                </a:solidFill>
              </a:rPr>
              <a:t> </a:t>
            </a:r>
            <a:r>
              <a:rPr lang="en-US" altLang="en-US" sz="2800" dirty="0">
                <a:solidFill>
                  <a:srgbClr val="000000"/>
                </a:solidFill>
              </a:rPr>
              <a:t>so that it can </a:t>
            </a:r>
            <a:r>
              <a:rPr lang="en-US" altLang="en-US" sz="2800" u="sng" dirty="0">
                <a:solidFill>
                  <a:srgbClr val="000000"/>
                </a:solidFill>
              </a:rPr>
              <a:t>skip</a:t>
            </a:r>
            <a:r>
              <a:rPr lang="en-US" altLang="en-US" sz="2800" dirty="0">
                <a:solidFill>
                  <a:srgbClr val="000000"/>
                </a:solidFill>
              </a:rPr>
              <a:t> the proper number of memory locations when accessing the array.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Thus, when accessing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a[1][2]</a:t>
            </a:r>
            <a:r>
              <a:rPr lang="en-US" altLang="en-US" dirty="0">
                <a:solidFill>
                  <a:srgbClr val="000000"/>
                </a:solidFill>
              </a:rPr>
              <a:t> in our example, the compiler knows to </a:t>
            </a:r>
            <a:r>
              <a:rPr lang="en-US" altLang="en-US" u="sng" dirty="0">
                <a:solidFill>
                  <a:srgbClr val="000000"/>
                </a:solidFill>
              </a:rPr>
              <a:t>skip the three elements of the first row</a:t>
            </a:r>
            <a:r>
              <a:rPr lang="en-US" altLang="en-US" dirty="0">
                <a:solidFill>
                  <a:srgbClr val="000000"/>
                </a:solidFill>
              </a:rPr>
              <a:t> to get to the </a:t>
            </a:r>
            <a:r>
              <a:rPr lang="en-US" altLang="en-US" u="sng" dirty="0">
                <a:solidFill>
                  <a:srgbClr val="000000"/>
                </a:solidFill>
              </a:rPr>
              <a:t>second row (row 1)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Then, the compiler </a:t>
            </a:r>
            <a:r>
              <a:rPr lang="en-US" altLang="en-US" u="sng" dirty="0">
                <a:solidFill>
                  <a:srgbClr val="000000"/>
                </a:solidFill>
              </a:rPr>
              <a:t>accesses element 2</a:t>
            </a:r>
            <a:r>
              <a:rPr lang="en-US" altLang="en-US" dirty="0">
                <a:solidFill>
                  <a:srgbClr val="000000"/>
                </a:solidFill>
              </a:rPr>
              <a:t> of that row.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67919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289" y="269591"/>
            <a:ext cx="10515600" cy="6994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7155" name="Text Placeholder 2"/>
          <p:cNvSpPr>
            <a:spLocks noGrp="1"/>
          </p:cNvSpPr>
          <p:nvPr>
            <p:ph type="body" idx="1"/>
          </p:nvPr>
        </p:nvSpPr>
        <p:spPr>
          <a:xfrm>
            <a:off x="128517" y="1197829"/>
            <a:ext cx="11908808" cy="5240409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Many common </a:t>
            </a:r>
            <a:r>
              <a:rPr lang="en-US" altLang="en-US" u="sng" dirty="0">
                <a:solidFill>
                  <a:srgbClr val="000000"/>
                </a:solidFill>
              </a:rPr>
              <a:t>array manipulations</a:t>
            </a:r>
            <a:r>
              <a:rPr lang="en-US" altLang="en-US" dirty="0">
                <a:solidFill>
                  <a:srgbClr val="000000"/>
                </a:solidFill>
              </a:rPr>
              <a:t> use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iteration statements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For example, the following statement </a:t>
            </a:r>
            <a:r>
              <a:rPr lang="en-US" altLang="en-US" u="sng" dirty="0">
                <a:solidFill>
                  <a:srgbClr val="000000"/>
                </a:solidFill>
              </a:rPr>
              <a:t>sets all the elements</a:t>
            </a:r>
            <a:r>
              <a:rPr lang="en-US" altLang="en-US" dirty="0">
                <a:solidFill>
                  <a:srgbClr val="000000"/>
                </a:solidFill>
              </a:rPr>
              <a:t> in </a:t>
            </a:r>
            <a:r>
              <a:rPr lang="en-US" altLang="en-US" u="sng" dirty="0">
                <a:solidFill>
                  <a:srgbClr val="000000"/>
                </a:solidFill>
              </a:rPr>
              <a:t>row 2</a:t>
            </a:r>
            <a:r>
              <a:rPr lang="en-US" altLang="en-US" dirty="0">
                <a:solidFill>
                  <a:srgbClr val="000000"/>
                </a:solidFill>
              </a:rPr>
              <a:t> of array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</a:rPr>
              <a:t> in Fig. 6.20 </a:t>
            </a:r>
            <a:r>
              <a:rPr lang="en-US" altLang="en-US" u="sng" dirty="0">
                <a:solidFill>
                  <a:srgbClr val="000000"/>
                </a:solidFill>
              </a:rPr>
              <a:t>to zero</a:t>
            </a:r>
            <a:r>
              <a:rPr lang="en-US" altLang="en-US" dirty="0">
                <a:solidFill>
                  <a:srgbClr val="000000"/>
                </a:solidFill>
              </a:rPr>
              <a:t>:</a:t>
            </a:r>
          </a:p>
          <a:p>
            <a:pPr marL="914400" lvl="2" indent="0" eaLnBrk="1" hangingPunct="1">
              <a:buNone/>
            </a:pPr>
            <a:r>
              <a:rPr lang="es-ES" altLang="en-US" sz="28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s-E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s-E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s-E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s-E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&lt;= </a:t>
            </a:r>
            <a:r>
              <a:rPr lang="es-E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++</a:t>
            </a:r>
            <a:r>
              <a:rPr lang="es-E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b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a[</a:t>
            </a:r>
            <a:r>
              <a:rPr lang="es-E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es-E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s-E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s-E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 </a:t>
            </a:r>
            <a:r>
              <a:rPr lang="en-US" altLang="en-US" u="sng" dirty="0">
                <a:solidFill>
                  <a:srgbClr val="000000"/>
                </a:solidFill>
              </a:rPr>
              <a:t>specified row 2</a:t>
            </a:r>
            <a:r>
              <a:rPr lang="en-US" altLang="en-US" dirty="0">
                <a:solidFill>
                  <a:srgbClr val="000000"/>
                </a:solidFill>
              </a:rPr>
              <a:t>, so the </a:t>
            </a:r>
            <a:r>
              <a:rPr lang="en-US" altLang="en-US" u="sng" dirty="0">
                <a:solidFill>
                  <a:srgbClr val="000000"/>
                </a:solidFill>
              </a:rPr>
              <a:t>first index is always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</a:rPr>
              <a:t>. 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loop</a:t>
            </a:r>
            <a:r>
              <a:rPr lang="en-US" altLang="en-US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</a:rPr>
              <a:t>varies only the second index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r>
              <a:rPr lang="en-US" altLang="en-US" dirty="0">
                <a:solidFill>
                  <a:srgbClr val="000000"/>
                </a:solidFill>
              </a:rPr>
              <a:t>The preceding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is equivalent to the </a:t>
            </a:r>
            <a:r>
              <a:rPr lang="en-US" altLang="en-US" u="sng" dirty="0">
                <a:solidFill>
                  <a:srgbClr val="000000"/>
                </a:solidFill>
              </a:rPr>
              <a:t>assignment statements</a:t>
            </a:r>
            <a:r>
              <a:rPr lang="en-US" altLang="en-US" dirty="0">
                <a:solidFill>
                  <a:srgbClr val="000000"/>
                </a:solidFill>
              </a:rPr>
              <a:t>:</a:t>
            </a:r>
          </a:p>
          <a:p>
            <a:pPr lvl="2"/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pt-BR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b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a[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pt-BR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pt-BR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9802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85" y="146761"/>
            <a:ext cx="10515600" cy="767639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30723" name="Text Placeholder 2"/>
          <p:cNvSpPr>
            <a:spLocks noGrp="1"/>
          </p:cNvSpPr>
          <p:nvPr>
            <p:ph type="body" idx="1"/>
          </p:nvPr>
        </p:nvSpPr>
        <p:spPr>
          <a:xfrm>
            <a:off x="219691" y="914399"/>
            <a:ext cx="11854218" cy="5807076"/>
          </a:xfrm>
        </p:spPr>
        <p:txBody>
          <a:bodyPr>
            <a:normAutofit fontScale="92500" lnSpcReduction="10000"/>
          </a:bodyPr>
          <a:lstStyle/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If there are </a:t>
            </a:r>
            <a:r>
              <a:rPr lang="en-US" altLang="en-US" sz="3000" i="1" u="sng" dirty="0">
                <a:solidFill>
                  <a:srgbClr val="000000"/>
                </a:solidFill>
              </a:rPr>
              <a:t>fewer</a:t>
            </a:r>
            <a:r>
              <a:rPr lang="en-US" altLang="en-US" sz="3000" u="sng" dirty="0">
                <a:solidFill>
                  <a:srgbClr val="000000"/>
                </a:solidFill>
              </a:rPr>
              <a:t> initializers</a:t>
            </a:r>
            <a:r>
              <a:rPr lang="en-US" altLang="en-US" sz="3000" dirty="0">
                <a:solidFill>
                  <a:srgbClr val="000000"/>
                </a:solidFill>
              </a:rPr>
              <a:t> than </a:t>
            </a:r>
            <a:r>
              <a:rPr lang="en-US" altLang="en-US" sz="3000" u="sng" dirty="0">
                <a:solidFill>
                  <a:srgbClr val="000000"/>
                </a:solidFill>
              </a:rPr>
              <a:t>elements in the array</a:t>
            </a:r>
            <a:r>
              <a:rPr lang="en-US" altLang="en-US" sz="3000" dirty="0">
                <a:solidFill>
                  <a:srgbClr val="000000"/>
                </a:solidFill>
              </a:rPr>
              <a:t>, the </a:t>
            </a:r>
            <a:r>
              <a:rPr lang="en-US" altLang="en-US" sz="3000" u="sng" dirty="0">
                <a:solidFill>
                  <a:srgbClr val="000000"/>
                </a:solidFill>
              </a:rPr>
              <a:t>remaining elements are initialized to </a:t>
            </a:r>
            <a:r>
              <a:rPr lang="en-US" altLang="en-US" sz="3000" b="1" u="sng" dirty="0">
                <a:solidFill>
                  <a:srgbClr val="000000"/>
                </a:solidFill>
              </a:rPr>
              <a:t>zero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For example, the elements of the array </a:t>
            </a: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n</a:t>
            </a:r>
            <a:r>
              <a:rPr lang="en-US" altLang="en-US" sz="3000" dirty="0">
                <a:solidFill>
                  <a:srgbClr val="000000"/>
                </a:solidFill>
              </a:rPr>
              <a:t> in Fig. 6.3 could have been </a:t>
            </a:r>
            <a:r>
              <a:rPr lang="en-US" altLang="en-US" sz="3000" u="sng" dirty="0">
                <a:solidFill>
                  <a:srgbClr val="000000"/>
                </a:solidFill>
              </a:rPr>
              <a:t>initialized to zero</a:t>
            </a:r>
            <a:r>
              <a:rPr lang="en-US" altLang="en-US" sz="3000" dirty="0">
                <a:solidFill>
                  <a:srgbClr val="000000"/>
                </a:solidFill>
              </a:rPr>
              <a:t> as follows: </a:t>
            </a:r>
          </a:p>
          <a:p>
            <a:pPr marL="630238" lvl="2" indent="0" algn="just">
              <a:buNone/>
            </a:pPr>
            <a:r>
              <a:rPr lang="en-US" altLang="en-US" sz="3000" dirty="0">
                <a:solidFill>
                  <a:srgbClr val="000000"/>
                </a:solidFill>
                <a:latin typeface="Consolas" panose="020B0609020204030204" pitchFamily="49" charset="0"/>
              </a:rPr>
              <a:t>// initializes entire array to zeros</a:t>
            </a:r>
            <a:endParaRPr lang="en-US" altLang="en-US" sz="3000" dirty="0">
              <a:solidFill>
                <a:srgbClr val="0000FF"/>
              </a:solidFill>
              <a:latin typeface="Consolas" panose="020B0609020204030204" pitchFamily="49" charset="0"/>
            </a:endParaRPr>
          </a:p>
          <a:p>
            <a:pPr marL="630238" lvl="2" indent="0" algn="just">
              <a:buNone/>
            </a:pPr>
            <a:r>
              <a:rPr lang="en-US" altLang="en-US" sz="3000" b="1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 n[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10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] = {</a:t>
            </a:r>
            <a:r>
              <a:rPr lang="en-US" altLang="en-US" sz="30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3000" b="1" dirty="0">
                <a:solidFill>
                  <a:srgbClr val="000000"/>
                </a:solidFill>
                <a:latin typeface="Consolas" panose="020B0609020204030204" pitchFamily="49" charset="0"/>
              </a:rPr>
              <a:t>}; </a:t>
            </a:r>
          </a:p>
          <a:p>
            <a:pPr algn="just" eaLnBrk="1" hangingPunct="1"/>
            <a:r>
              <a:rPr lang="en-US" altLang="en-US" sz="3000" dirty="0">
                <a:solidFill>
                  <a:srgbClr val="000000"/>
                </a:solidFill>
              </a:rPr>
              <a:t>This </a:t>
            </a:r>
            <a:r>
              <a:rPr lang="en-US" altLang="en-US" sz="3000" b="1" i="1" u="sng" dirty="0">
                <a:solidFill>
                  <a:srgbClr val="000000"/>
                </a:solidFill>
              </a:rPr>
              <a:t>explicitly</a:t>
            </a:r>
            <a:r>
              <a:rPr lang="en-US" altLang="en-US" sz="3000" u="sng" dirty="0">
                <a:solidFill>
                  <a:srgbClr val="000000"/>
                </a:solidFill>
              </a:rPr>
              <a:t> initializes the first element to zero</a:t>
            </a:r>
            <a:r>
              <a:rPr lang="en-US" altLang="en-US" sz="3000" dirty="0">
                <a:solidFill>
                  <a:srgbClr val="000000"/>
                </a:solidFill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</a:rPr>
              <a:t>initializes the remaining nine elements to zero</a:t>
            </a:r>
            <a:r>
              <a:rPr lang="en-US" altLang="en-US" sz="3000" dirty="0">
                <a:solidFill>
                  <a:srgbClr val="000000"/>
                </a:solidFill>
              </a:rPr>
              <a:t> because there are </a:t>
            </a:r>
            <a:r>
              <a:rPr lang="en-US" altLang="en-US" sz="3000" u="sng" dirty="0">
                <a:solidFill>
                  <a:srgbClr val="000000"/>
                </a:solidFill>
              </a:rPr>
              <a:t>fewer initializers</a:t>
            </a:r>
            <a:r>
              <a:rPr lang="en-US" altLang="en-US" sz="3000" dirty="0">
                <a:solidFill>
                  <a:srgbClr val="000000"/>
                </a:solidFill>
              </a:rPr>
              <a:t> than there are elements in the array. </a:t>
            </a:r>
            <a:endParaRPr lang="tr-TR" altLang="en-US" sz="30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It’s important to remember that arrays are </a:t>
            </a:r>
            <a:r>
              <a:rPr lang="en-US" altLang="en-US" sz="3000" u="sng" dirty="0">
                <a:solidFill>
                  <a:srgbClr val="000000"/>
                </a:solidFill>
              </a:rPr>
              <a:t>not automatically initialized to zero</a:t>
            </a:r>
            <a:r>
              <a:rPr lang="en-US" altLang="en-US" sz="3000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You must </a:t>
            </a:r>
            <a:r>
              <a:rPr lang="en-US" altLang="en-US" sz="3000" u="sng" dirty="0">
                <a:solidFill>
                  <a:srgbClr val="000000"/>
                </a:solidFill>
              </a:rPr>
              <a:t>at least initialize the first element to zero</a:t>
            </a:r>
            <a:r>
              <a:rPr lang="en-US" altLang="en-US" sz="3000" dirty="0">
                <a:solidFill>
                  <a:srgbClr val="000000"/>
                </a:solidFill>
              </a:rPr>
              <a:t> for the remaining elements to be automatically </a:t>
            </a:r>
            <a:r>
              <a:rPr lang="tr-TR" altLang="en-US" sz="3000" dirty="0">
                <a:solidFill>
                  <a:srgbClr val="000000"/>
                </a:solidFill>
              </a:rPr>
              <a:t>initialized to </a:t>
            </a:r>
            <a:r>
              <a:rPr lang="en-US" altLang="en-US" sz="3000" dirty="0">
                <a:solidFill>
                  <a:srgbClr val="000000"/>
                </a:solidFill>
              </a:rPr>
              <a:t>zero. </a:t>
            </a:r>
          </a:p>
          <a:p>
            <a:pPr algn="just"/>
            <a:r>
              <a:rPr lang="en-US" altLang="en-US" sz="3000" dirty="0">
                <a:solidFill>
                  <a:srgbClr val="000000"/>
                </a:solidFill>
              </a:rPr>
              <a:t>Array elements are </a:t>
            </a:r>
            <a:r>
              <a:rPr lang="en-US" altLang="en-US" sz="3000" u="sng" dirty="0">
                <a:solidFill>
                  <a:srgbClr val="000000"/>
                </a:solidFill>
              </a:rPr>
              <a:t>initialized before program</a:t>
            </a:r>
            <a:r>
              <a:rPr lang="en-US" altLang="en-US" sz="3000" dirty="0">
                <a:solidFill>
                  <a:srgbClr val="000000"/>
                </a:solidFill>
              </a:rPr>
              <a:t> startup for </a:t>
            </a: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static arrays</a:t>
            </a:r>
            <a:r>
              <a:rPr lang="en-US" altLang="en-US" sz="3000" dirty="0">
                <a:solidFill>
                  <a:srgbClr val="000000"/>
                </a:solidFill>
              </a:rPr>
              <a:t> and </a:t>
            </a:r>
            <a:r>
              <a:rPr lang="en-US" altLang="en-US" sz="3000" u="sng" dirty="0">
                <a:solidFill>
                  <a:srgbClr val="000000"/>
                </a:solidFill>
              </a:rPr>
              <a:t>at runtime</a:t>
            </a:r>
            <a:r>
              <a:rPr lang="en-US" altLang="en-US" sz="3000" dirty="0">
                <a:solidFill>
                  <a:srgbClr val="000000"/>
                </a:solidFill>
              </a:rPr>
              <a:t> for </a:t>
            </a:r>
            <a:r>
              <a:rPr lang="en-US" altLang="en-US" sz="3000" b="1" dirty="0">
                <a:solidFill>
                  <a:srgbClr val="0000FF"/>
                </a:solidFill>
                <a:latin typeface="Consolas" panose="020B0609020204030204" pitchFamily="49" charset="0"/>
              </a:rPr>
              <a:t>automatic arrays</a:t>
            </a:r>
            <a:r>
              <a:rPr lang="en-US" altLang="en-US" sz="3000" dirty="0">
                <a:solidFill>
                  <a:srgbClr val="000000"/>
                </a:solidFill>
              </a:rPr>
              <a:t>.</a:t>
            </a:r>
          </a:p>
          <a:p>
            <a:pPr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63030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5" y="187704"/>
            <a:ext cx="10515600" cy="5492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9203" name="Text Placeholder 2"/>
          <p:cNvSpPr>
            <a:spLocks noGrp="1"/>
          </p:cNvSpPr>
          <p:nvPr>
            <p:ph type="body" idx="1"/>
          </p:nvPr>
        </p:nvSpPr>
        <p:spPr>
          <a:xfrm>
            <a:off x="101219" y="956978"/>
            <a:ext cx="11867867" cy="5619371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following </a:t>
            </a:r>
            <a:r>
              <a:rPr lang="en-US" altLang="en-US" u="sng" dirty="0">
                <a:solidFill>
                  <a:srgbClr val="000000"/>
                </a:solidFill>
              </a:rPr>
              <a:t>nested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determines the </a:t>
            </a:r>
            <a:r>
              <a:rPr lang="en-US" altLang="en-US" u="sng" dirty="0">
                <a:solidFill>
                  <a:srgbClr val="000000"/>
                </a:solidFill>
              </a:rPr>
              <a:t>total of all the elements in array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lvl="2" eaLnBrk="1" hangingPunct="1"/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total =</a:t>
            </a:r>
            <a:r>
              <a:rPr lang="en-US" altLang="en-US" sz="28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pPr lvl="2"/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800" b="1" dirty="0" err="1">
                <a:solidFill>
                  <a:srgbClr val="128AFF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row 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row &lt;=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++row)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800" b="1" dirty="0" err="1">
                <a:solidFill>
                  <a:srgbClr val="128AFF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column 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column &lt;=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3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++column)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total += a[row][column];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totals the elements of the array </a:t>
            </a:r>
            <a:r>
              <a:rPr lang="en-US" altLang="en-US" u="sng" dirty="0">
                <a:solidFill>
                  <a:srgbClr val="000000"/>
                </a:solidFill>
              </a:rPr>
              <a:t>one row at a time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  <a:endParaRPr lang="tr-TR" altLang="en-US" dirty="0">
              <a:solidFill>
                <a:srgbClr val="000000"/>
              </a:solidFill>
            </a:endParaRP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outer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begins by setting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dirty="0">
                <a:solidFill>
                  <a:srgbClr val="000000"/>
                </a:solidFill>
              </a:rPr>
              <a:t> (i.e., the </a:t>
            </a:r>
            <a:r>
              <a:rPr lang="en-US" altLang="en-US" b="1" dirty="0">
                <a:solidFill>
                  <a:srgbClr val="000000"/>
                </a:solidFill>
              </a:rPr>
              <a:t>row index</a:t>
            </a:r>
            <a:r>
              <a:rPr lang="en-US" altLang="en-US" dirty="0">
                <a:solidFill>
                  <a:srgbClr val="000000"/>
                </a:solidFill>
              </a:rPr>
              <a:t>) to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 so that the </a:t>
            </a:r>
            <a:r>
              <a:rPr lang="en-US" altLang="en-US" u="sng" dirty="0">
                <a:solidFill>
                  <a:srgbClr val="000000"/>
                </a:solidFill>
              </a:rPr>
              <a:t>elements of that row</a:t>
            </a:r>
            <a:r>
              <a:rPr lang="en-US" altLang="en-US" dirty="0">
                <a:solidFill>
                  <a:srgbClr val="000000"/>
                </a:solidFill>
              </a:rPr>
              <a:t> may be </a:t>
            </a:r>
            <a:r>
              <a:rPr lang="en-US" altLang="en-US" u="sng" dirty="0">
                <a:solidFill>
                  <a:srgbClr val="000000"/>
                </a:solidFill>
              </a:rPr>
              <a:t>totaled by the inner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outer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then </a:t>
            </a:r>
            <a:r>
              <a:rPr lang="en-US" altLang="en-US" u="sng" dirty="0">
                <a:solidFill>
                  <a:srgbClr val="000000"/>
                </a:solidFill>
              </a:rPr>
              <a:t>increments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u="sng" dirty="0">
                <a:solidFill>
                  <a:srgbClr val="000000"/>
                </a:solidFill>
              </a:rPr>
              <a:t>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, so the elements of that row can be totaled.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Then, the </a:t>
            </a:r>
            <a:r>
              <a:rPr lang="en-US" altLang="en-US" u="sng" dirty="0">
                <a:solidFill>
                  <a:srgbClr val="000000"/>
                </a:solidFill>
              </a:rPr>
              <a:t>outer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</a:t>
            </a:r>
            <a:r>
              <a:rPr lang="en-US" altLang="en-US" u="sng" dirty="0">
                <a:solidFill>
                  <a:srgbClr val="000000"/>
                </a:solidFill>
              </a:rPr>
              <a:t>increments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row</a:t>
            </a:r>
            <a:r>
              <a:rPr lang="en-US" altLang="en-US" u="sng" dirty="0">
                <a:solidFill>
                  <a:srgbClr val="000000"/>
                </a:solidFill>
              </a:rPr>
              <a:t> to </a:t>
            </a:r>
            <a:r>
              <a:rPr lang="en-US" altLang="en-US" b="1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</a:rPr>
              <a:t>, so the elements of the third row can be totaled. </a:t>
            </a:r>
          </a:p>
          <a:p>
            <a:pPr algn="just"/>
            <a:r>
              <a:rPr lang="en-US" altLang="en-US" dirty="0">
                <a:solidFill>
                  <a:srgbClr val="000000"/>
                </a:solidFill>
              </a:rPr>
              <a:t>When the </a:t>
            </a:r>
            <a:r>
              <a:rPr lang="en-US" altLang="en-US" u="sng" dirty="0">
                <a:solidFill>
                  <a:srgbClr val="000000"/>
                </a:solidFill>
              </a:rPr>
              <a:t>nested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statement terminates</a:t>
            </a:r>
            <a:r>
              <a:rPr lang="en-US" altLang="en-US" dirty="0">
                <a:solidFill>
                  <a:srgbClr val="000000"/>
                </a:solidFill>
              </a:rPr>
              <a:t>, total contains the </a:t>
            </a:r>
            <a:r>
              <a:rPr lang="en-US" altLang="en-US" u="sng" dirty="0">
                <a:solidFill>
                  <a:srgbClr val="000000"/>
                </a:solidFill>
              </a:rPr>
              <a:t>sum of all the elements</a:t>
            </a:r>
            <a:r>
              <a:rPr lang="en-US" altLang="en-US" dirty="0">
                <a:solidFill>
                  <a:srgbClr val="000000"/>
                </a:solidFill>
              </a:rPr>
              <a:t> in the array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</a:p>
          <a:p>
            <a:pPr algn="just" eaLnBrk="1" hangingPunct="1"/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5041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528" y="228648"/>
            <a:ext cx="10515600" cy="726696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76131" name="Text Placeholder 2"/>
          <p:cNvSpPr>
            <a:spLocks noGrp="1"/>
          </p:cNvSpPr>
          <p:nvPr>
            <p:ph type="body" idx="1"/>
          </p:nvPr>
        </p:nvSpPr>
        <p:spPr>
          <a:xfrm>
            <a:off x="155811" y="1074998"/>
            <a:ext cx="11895161" cy="5544166"/>
          </a:xfrm>
        </p:spPr>
        <p:txBody>
          <a:bodyPr>
            <a:normAutofit/>
          </a:bodyPr>
          <a:lstStyle/>
          <a:p>
            <a:pPr marL="109537" indent="0" algn="just">
              <a:buNone/>
              <a:defRPr/>
            </a:pPr>
            <a:r>
              <a:rPr lang="en-US" sz="2700" b="1" i="1" dirty="0">
                <a:solidFill>
                  <a:srgbClr val="000000"/>
                </a:solidFill>
              </a:rPr>
              <a:t>Two-</a:t>
            </a:r>
            <a:r>
              <a:rPr lang="en-US" sz="2700" b="1" i="1" dirty="0" err="1">
                <a:solidFill>
                  <a:srgbClr val="000000"/>
                </a:solidFill>
              </a:rPr>
              <a:t>Dimensonal</a:t>
            </a:r>
            <a:r>
              <a:rPr lang="en-US" sz="2700" b="1" i="1" dirty="0">
                <a:solidFill>
                  <a:srgbClr val="000000"/>
                </a:solidFill>
              </a:rPr>
              <a:t> Array Manipulations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</a:rPr>
              <a:t>Figure 6.22 performs several other </a:t>
            </a:r>
            <a:r>
              <a:rPr lang="en-US" sz="2700" u="sng" dirty="0">
                <a:solidFill>
                  <a:srgbClr val="000000"/>
                </a:solidFill>
              </a:rPr>
              <a:t>common array manipulations</a:t>
            </a:r>
            <a:r>
              <a:rPr lang="en-US" sz="2700" dirty="0">
                <a:solidFill>
                  <a:srgbClr val="000000"/>
                </a:solidFill>
              </a:rPr>
              <a:t> on </a:t>
            </a:r>
            <a:r>
              <a:rPr lang="en-US" sz="2700" b="1" dirty="0">
                <a:solidFill>
                  <a:srgbClr val="000000"/>
                </a:solidFill>
              </a:rPr>
              <a:t>3-by-4 array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dirty="0" err="1">
                <a:solidFill>
                  <a:srgbClr val="000000"/>
                </a:solidFill>
                <a:latin typeface="Consolas" panose="020B0609020204030204" pitchFamily="49" charset="0"/>
              </a:rPr>
              <a:t>studentGrades</a:t>
            </a:r>
            <a:r>
              <a:rPr lang="en-US" sz="2700" dirty="0">
                <a:solidFill>
                  <a:srgbClr val="000000"/>
                </a:solidFill>
              </a:rPr>
              <a:t> using </a:t>
            </a:r>
            <a:r>
              <a:rPr lang="en-US" sz="2700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sz="2700" dirty="0">
                <a:solidFill>
                  <a:srgbClr val="000000"/>
                </a:solidFill>
              </a:rPr>
              <a:t> statements. </a:t>
            </a:r>
          </a:p>
          <a:p>
            <a:pPr algn="just" eaLnBrk="1" hangingPunct="1">
              <a:defRPr/>
            </a:pPr>
            <a:r>
              <a:rPr lang="en-US" sz="2700" u="sng" dirty="0">
                <a:solidFill>
                  <a:srgbClr val="000000"/>
                </a:solidFill>
              </a:rPr>
              <a:t>Each row</a:t>
            </a:r>
            <a:r>
              <a:rPr lang="en-US" sz="2700" dirty="0">
                <a:solidFill>
                  <a:srgbClr val="000000"/>
                </a:solidFill>
              </a:rPr>
              <a:t> of the array </a:t>
            </a:r>
            <a:r>
              <a:rPr lang="en-US" sz="2700" u="sng" dirty="0">
                <a:solidFill>
                  <a:srgbClr val="000000"/>
                </a:solidFill>
              </a:rPr>
              <a:t>represents a student</a:t>
            </a:r>
            <a:r>
              <a:rPr lang="en-US" sz="2700" dirty="0">
                <a:solidFill>
                  <a:srgbClr val="000000"/>
                </a:solidFill>
              </a:rPr>
              <a:t> and </a:t>
            </a:r>
            <a:r>
              <a:rPr lang="en-US" sz="2700" u="sng" dirty="0">
                <a:solidFill>
                  <a:srgbClr val="000000"/>
                </a:solidFill>
              </a:rPr>
              <a:t>each column</a:t>
            </a:r>
            <a:r>
              <a:rPr lang="en-US" sz="2700" dirty="0">
                <a:solidFill>
                  <a:srgbClr val="000000"/>
                </a:solidFill>
              </a:rPr>
              <a:t> </a:t>
            </a:r>
            <a:r>
              <a:rPr lang="en-US" sz="2700" u="sng" dirty="0">
                <a:solidFill>
                  <a:srgbClr val="000000"/>
                </a:solidFill>
              </a:rPr>
              <a:t>represents a grade</a:t>
            </a:r>
            <a:r>
              <a:rPr lang="en-US" sz="2700" dirty="0">
                <a:solidFill>
                  <a:srgbClr val="000000"/>
                </a:solidFill>
              </a:rPr>
              <a:t> on one of the four exams the students took during the semester. 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</a:rPr>
              <a:t>The </a:t>
            </a:r>
            <a:r>
              <a:rPr lang="en-US" sz="2700" u="sng" dirty="0">
                <a:solidFill>
                  <a:srgbClr val="000000"/>
                </a:solidFill>
              </a:rPr>
              <a:t>array manipulations</a:t>
            </a:r>
            <a:r>
              <a:rPr lang="en-US" sz="2700" dirty="0">
                <a:solidFill>
                  <a:srgbClr val="000000"/>
                </a:solidFill>
              </a:rPr>
              <a:t> are performed by </a:t>
            </a:r>
            <a:r>
              <a:rPr lang="en-US" sz="2700" u="sng" dirty="0">
                <a:solidFill>
                  <a:srgbClr val="000000"/>
                </a:solidFill>
              </a:rPr>
              <a:t>four functions</a:t>
            </a:r>
            <a:r>
              <a:rPr lang="en-US" sz="27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defRPr/>
            </a:pPr>
            <a:r>
              <a:rPr lang="en-US" sz="2700" dirty="0">
                <a:solidFill>
                  <a:srgbClr val="000000"/>
                </a:solidFill>
              </a:rPr>
              <a:t>Function </a:t>
            </a:r>
            <a:r>
              <a:rPr 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minimum</a:t>
            </a:r>
            <a:r>
              <a:rPr lang="en-US" sz="2700" dirty="0">
                <a:solidFill>
                  <a:srgbClr val="000000"/>
                </a:solidFill>
              </a:rPr>
              <a:t> determines the </a:t>
            </a:r>
            <a:r>
              <a:rPr lang="en-US" sz="2700" u="sng" dirty="0">
                <a:solidFill>
                  <a:srgbClr val="000000"/>
                </a:solidFill>
              </a:rPr>
              <a:t>lowest grade of any student</a:t>
            </a:r>
            <a:r>
              <a:rPr lang="en-US" sz="2700" dirty="0">
                <a:solidFill>
                  <a:srgbClr val="000000"/>
                </a:solidFill>
              </a:rPr>
              <a:t> for the semester. </a:t>
            </a:r>
            <a:endParaRPr lang="tr-TR" sz="2700" dirty="0">
              <a:solidFill>
                <a:srgbClr val="000000"/>
              </a:solidFill>
            </a:endParaRP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Function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maximum</a:t>
            </a:r>
            <a:r>
              <a:rPr lang="en-US" altLang="en-US" sz="2700" dirty="0">
                <a:solidFill>
                  <a:srgbClr val="000000"/>
                </a:solidFill>
              </a:rPr>
              <a:t> determines the </a:t>
            </a:r>
            <a:r>
              <a:rPr lang="en-US" altLang="en-US" sz="2700" u="sng" dirty="0">
                <a:solidFill>
                  <a:srgbClr val="000000"/>
                </a:solidFill>
              </a:rPr>
              <a:t>highest grade of any student</a:t>
            </a:r>
            <a:r>
              <a:rPr lang="en-US" altLang="en-US" sz="2700" dirty="0">
                <a:solidFill>
                  <a:srgbClr val="000000"/>
                </a:solidFill>
              </a:rPr>
              <a:t> for the semester.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Function </a:t>
            </a:r>
            <a:r>
              <a:rPr lang="en-US" altLang="en-US" sz="2700" b="1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700" dirty="0">
                <a:solidFill>
                  <a:srgbClr val="000000"/>
                </a:solidFill>
              </a:rPr>
              <a:t> determines a </a:t>
            </a:r>
            <a:r>
              <a:rPr lang="en-US" altLang="en-US" sz="2700" u="sng" dirty="0">
                <a:solidFill>
                  <a:srgbClr val="000000"/>
                </a:solidFill>
              </a:rPr>
              <a:t>particular student’s semester average</a:t>
            </a:r>
            <a:r>
              <a:rPr lang="en-US" altLang="en-US" sz="2700" dirty="0">
                <a:solidFill>
                  <a:srgbClr val="000000"/>
                </a:solidFill>
              </a:rPr>
              <a:t>. </a:t>
            </a:r>
          </a:p>
          <a:p>
            <a:pPr algn="just"/>
            <a:r>
              <a:rPr lang="en-US" altLang="en-US" sz="2700" dirty="0">
                <a:solidFill>
                  <a:srgbClr val="000000"/>
                </a:solidFill>
              </a:rPr>
              <a:t>Function </a:t>
            </a:r>
            <a:r>
              <a:rPr lang="en-US" altLang="en-US" sz="27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altLang="en-US" sz="2700" dirty="0">
                <a:solidFill>
                  <a:srgbClr val="000000"/>
                </a:solidFill>
              </a:rPr>
              <a:t> </a:t>
            </a:r>
            <a:r>
              <a:rPr lang="en-US" altLang="en-US" sz="2700" u="sng" dirty="0">
                <a:solidFill>
                  <a:srgbClr val="000000"/>
                </a:solidFill>
              </a:rPr>
              <a:t>outputs</a:t>
            </a:r>
            <a:r>
              <a:rPr lang="en-US" altLang="en-US" sz="2700" dirty="0">
                <a:solidFill>
                  <a:srgbClr val="000000"/>
                </a:solidFill>
              </a:rPr>
              <a:t> the two-dimensional array in a neat, </a:t>
            </a:r>
            <a:r>
              <a:rPr lang="en-US" altLang="en-US" sz="2700" u="sng" dirty="0">
                <a:solidFill>
                  <a:srgbClr val="000000"/>
                </a:solidFill>
              </a:rPr>
              <a:t>tabular format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defRPr/>
            </a:pP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4315612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08" y="187704"/>
            <a:ext cx="10515600" cy="767639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90467" name="Text Placeholder 2"/>
          <p:cNvSpPr>
            <a:spLocks noGrp="1"/>
          </p:cNvSpPr>
          <p:nvPr>
            <p:ph type="body" idx="1"/>
          </p:nvPr>
        </p:nvSpPr>
        <p:spPr>
          <a:xfrm>
            <a:off x="183107" y="1088645"/>
            <a:ext cx="11895161" cy="563283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Functions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minimum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maximum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printArray</a:t>
            </a:r>
            <a:r>
              <a:rPr lang="en-US" altLang="en-US" dirty="0">
                <a:solidFill>
                  <a:srgbClr val="000000"/>
                </a:solidFill>
              </a:rPr>
              <a:t> each receive </a:t>
            </a:r>
            <a:r>
              <a:rPr lang="en-US" altLang="en-US" u="sng" dirty="0">
                <a:solidFill>
                  <a:srgbClr val="000000"/>
                </a:solidFill>
              </a:rPr>
              <a:t>three arguments</a:t>
            </a:r>
            <a:r>
              <a:rPr lang="en-US" altLang="en-US" dirty="0">
                <a:solidFill>
                  <a:srgbClr val="000000"/>
                </a:solidFill>
              </a:rPr>
              <a:t>—the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studentGrades</a:t>
            </a:r>
            <a:r>
              <a:rPr lang="en-US" altLang="en-US" dirty="0">
                <a:solidFill>
                  <a:srgbClr val="000000"/>
                </a:solidFill>
              </a:rPr>
              <a:t> array (called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grades</a:t>
            </a:r>
            <a:r>
              <a:rPr lang="en-US" altLang="en-US" dirty="0">
                <a:solidFill>
                  <a:srgbClr val="000000"/>
                </a:solidFill>
              </a:rPr>
              <a:t> in each function), the </a:t>
            </a:r>
            <a:r>
              <a:rPr lang="en-US" altLang="en-US" b="1" dirty="0">
                <a:solidFill>
                  <a:srgbClr val="000000"/>
                </a:solidFill>
              </a:rPr>
              <a:t>number of students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u="sng" dirty="0">
                <a:solidFill>
                  <a:srgbClr val="000000"/>
                </a:solidFill>
              </a:rPr>
              <a:t>rows</a:t>
            </a:r>
            <a:r>
              <a:rPr lang="en-US" altLang="en-US" dirty="0">
                <a:solidFill>
                  <a:srgbClr val="000000"/>
                </a:solidFill>
              </a:rPr>
              <a:t> of the array) and the </a:t>
            </a:r>
            <a:r>
              <a:rPr lang="en-US" altLang="en-US" b="1" dirty="0">
                <a:solidFill>
                  <a:srgbClr val="000000"/>
                </a:solidFill>
              </a:rPr>
              <a:t>number of exams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u="sng" dirty="0">
                <a:solidFill>
                  <a:srgbClr val="000000"/>
                </a:solidFill>
              </a:rPr>
              <a:t>columns</a:t>
            </a:r>
            <a:r>
              <a:rPr lang="en-US" altLang="en-US" dirty="0">
                <a:solidFill>
                  <a:srgbClr val="000000"/>
                </a:solidFill>
              </a:rPr>
              <a:t> of the array).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Each function </a:t>
            </a:r>
            <a:r>
              <a:rPr lang="en-US" altLang="en-US" u="sng" dirty="0">
                <a:solidFill>
                  <a:srgbClr val="000000"/>
                </a:solidFill>
              </a:rPr>
              <a:t>loops through array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grades</a:t>
            </a:r>
            <a:r>
              <a:rPr lang="en-US" altLang="en-US" dirty="0">
                <a:solidFill>
                  <a:srgbClr val="000000"/>
                </a:solidFill>
              </a:rPr>
              <a:t> using </a:t>
            </a:r>
            <a:r>
              <a:rPr lang="en-US" altLang="en-US" u="sng" dirty="0">
                <a:solidFill>
                  <a:srgbClr val="000000"/>
                </a:solidFill>
              </a:rPr>
              <a:t>nested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u="sng" dirty="0">
                <a:solidFill>
                  <a:srgbClr val="000000"/>
                </a:solidFill>
              </a:rPr>
              <a:t> statements</a:t>
            </a:r>
            <a:r>
              <a:rPr lang="en-US" altLang="en-US" dirty="0">
                <a:solidFill>
                  <a:srgbClr val="000000"/>
                </a:solidFill>
              </a:rPr>
              <a:t>.</a:t>
            </a:r>
            <a:endParaRPr lang="tr-TR" altLang="en-US" dirty="0">
              <a:solidFill>
                <a:srgbClr val="000000"/>
              </a:solidFill>
            </a:endParaRPr>
          </a:p>
          <a:p>
            <a:r>
              <a:rPr lang="en-US" altLang="en-US" dirty="0">
                <a:solidFill>
                  <a:srgbClr val="000000"/>
                </a:solidFill>
              </a:rPr>
              <a:t>The following </a:t>
            </a:r>
            <a:r>
              <a:rPr lang="en-US" altLang="en-US" u="sng" dirty="0">
                <a:solidFill>
                  <a:srgbClr val="000000"/>
                </a:solidFill>
              </a:rPr>
              <a:t>nested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statement is from the function 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minimum</a:t>
            </a:r>
            <a:r>
              <a:rPr lang="en-US" altLang="en-US" dirty="0">
                <a:solidFill>
                  <a:srgbClr val="000000"/>
                </a:solidFill>
              </a:rPr>
              <a:t> definition:</a:t>
            </a:r>
          </a:p>
          <a:p>
            <a:pPr marL="914400" lvl="2" indent="0">
              <a:buNone/>
            </a:pPr>
            <a:r>
              <a:rPr lang="en-US" altLang="en-US" sz="2800" dirty="0">
                <a:solidFill>
                  <a:srgbClr val="00BF00"/>
                </a:solidFill>
                <a:latin typeface="Consolas" panose="020B0609020204030204" pitchFamily="49" charset="0"/>
              </a:rPr>
              <a:t>// loop through rows of grades</a:t>
            </a:r>
            <a:br>
              <a:rPr lang="en-US" altLang="en-US" sz="2800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pupils; ++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  <a:t>// loop through columns of grades</a:t>
            </a:r>
            <a:b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j = </a:t>
            </a:r>
            <a:r>
              <a:rPr lang="en-US" altLang="en-US" sz="2800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; j &lt; tests; ++j)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sz="2800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(grades[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][j] &lt;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lowGrade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lowGrade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= grades[</a:t>
            </a:r>
            <a:r>
              <a:rPr lang="en-US" altLang="en-US" sz="28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][j];</a:t>
            </a:r>
            <a:b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   }</a:t>
            </a:r>
            <a:b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br>
              <a:rPr lang="en-US" altLang="en-US" sz="2800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sz="2800" b="1" dirty="0">
              <a:solidFill>
                <a:srgbClr val="00BF00"/>
              </a:solidFill>
              <a:latin typeface="Consolas" panose="020B0609020204030204" pitchFamily="49" charset="0"/>
            </a:endParaRPr>
          </a:p>
          <a:p>
            <a:pPr marL="0" indent="0" algn="just" eaLnBrk="1" hangingPunct="1">
              <a:buNone/>
            </a:pP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6141562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051" y="187704"/>
            <a:ext cx="10515600" cy="53562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92515" name="Text Placeholder 2"/>
          <p:cNvSpPr>
            <a:spLocks noGrp="1"/>
          </p:cNvSpPr>
          <p:nvPr>
            <p:ph type="body" idx="1"/>
          </p:nvPr>
        </p:nvSpPr>
        <p:spPr>
          <a:xfrm>
            <a:off x="122832" y="844501"/>
            <a:ext cx="11881514" cy="5876974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outer for</a:t>
            </a:r>
            <a:r>
              <a:rPr lang="en-US" altLang="en-US" sz="2600" dirty="0">
                <a:solidFill>
                  <a:srgbClr val="000000"/>
                </a:solidFill>
              </a:rPr>
              <a:t> statement begins by setting </a:t>
            </a:r>
            <a:r>
              <a:rPr lang="en-US" altLang="en-US" sz="2600" dirty="0" err="1">
                <a:solidFill>
                  <a:srgbClr val="000000"/>
                </a:solidFill>
              </a:rPr>
              <a:t>i</a:t>
            </a:r>
            <a:r>
              <a:rPr lang="en-US" altLang="en-US" sz="2600" dirty="0">
                <a:solidFill>
                  <a:srgbClr val="000000"/>
                </a:solidFill>
              </a:rPr>
              <a:t> (i.e., the </a:t>
            </a:r>
            <a:r>
              <a:rPr lang="en-US" altLang="en-US" sz="2600" u="sng" dirty="0">
                <a:solidFill>
                  <a:srgbClr val="000000"/>
                </a:solidFill>
              </a:rPr>
              <a:t>row index</a:t>
            </a:r>
            <a:r>
              <a:rPr lang="en-US" altLang="en-US" sz="2600" dirty="0">
                <a:solidFill>
                  <a:srgbClr val="000000"/>
                </a:solidFill>
              </a:rPr>
              <a:t>) to </a:t>
            </a:r>
            <a:r>
              <a:rPr lang="en-US" altLang="en-US" sz="2600" b="1" dirty="0">
                <a:solidFill>
                  <a:srgbClr val="000000"/>
                </a:solidFill>
              </a:rPr>
              <a:t>0</a:t>
            </a:r>
            <a:r>
              <a:rPr lang="en-US" altLang="en-US" sz="2600" dirty="0">
                <a:solidFill>
                  <a:srgbClr val="000000"/>
                </a:solidFill>
              </a:rPr>
              <a:t> so that the elements of that row (i.e., the </a:t>
            </a:r>
            <a:r>
              <a:rPr lang="en-US" altLang="en-US" sz="2600" u="sng" dirty="0">
                <a:solidFill>
                  <a:srgbClr val="000000"/>
                </a:solidFill>
              </a:rPr>
              <a:t>grades of the first student</a:t>
            </a:r>
            <a:r>
              <a:rPr lang="en-US" altLang="en-US" sz="2600" dirty="0">
                <a:solidFill>
                  <a:srgbClr val="000000"/>
                </a:solidFill>
              </a:rPr>
              <a:t>) can be </a:t>
            </a:r>
            <a:r>
              <a:rPr lang="en-US" altLang="en-US" sz="2600" u="sng" dirty="0">
                <a:solidFill>
                  <a:srgbClr val="000000"/>
                </a:solidFill>
              </a:rPr>
              <a:t>compared</a:t>
            </a:r>
            <a:r>
              <a:rPr lang="en-US" altLang="en-US" sz="2600" dirty="0">
                <a:solidFill>
                  <a:srgbClr val="000000"/>
                </a:solidFill>
              </a:rPr>
              <a:t> to variable </a:t>
            </a:r>
            <a:r>
              <a:rPr lang="en-US" altLang="en-US" sz="26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600" dirty="0">
                <a:solidFill>
                  <a:srgbClr val="000000"/>
                </a:solidFill>
              </a:rPr>
              <a:t> in the body of the </a:t>
            </a:r>
            <a:r>
              <a:rPr lang="en-US" altLang="en-US" sz="2600" u="sng" dirty="0">
                <a:solidFill>
                  <a:srgbClr val="000000"/>
                </a:solidFill>
              </a:rPr>
              <a:t>inner for statement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inner for</a:t>
            </a:r>
            <a:r>
              <a:rPr lang="en-US" altLang="en-US" sz="2600" dirty="0">
                <a:solidFill>
                  <a:srgbClr val="000000"/>
                </a:solidFill>
              </a:rPr>
              <a:t> statement </a:t>
            </a:r>
            <a:r>
              <a:rPr lang="en-US" altLang="en-US" sz="2600" u="sng" dirty="0">
                <a:solidFill>
                  <a:srgbClr val="000000"/>
                </a:solidFill>
              </a:rPr>
              <a:t>loops through the four grades</a:t>
            </a:r>
            <a:r>
              <a:rPr lang="en-US" altLang="en-US" sz="2600" dirty="0">
                <a:solidFill>
                  <a:srgbClr val="000000"/>
                </a:solidFill>
              </a:rPr>
              <a:t> of a </a:t>
            </a:r>
            <a:r>
              <a:rPr lang="en-US" altLang="en-US" sz="2600" u="sng" dirty="0">
                <a:solidFill>
                  <a:srgbClr val="000000"/>
                </a:solidFill>
              </a:rPr>
              <a:t>particular row</a:t>
            </a:r>
            <a:r>
              <a:rPr lang="en-US" altLang="en-US" sz="2600" dirty="0">
                <a:solidFill>
                  <a:srgbClr val="000000"/>
                </a:solidFill>
              </a:rPr>
              <a:t> and </a:t>
            </a:r>
            <a:r>
              <a:rPr lang="en-US" altLang="en-US" sz="2600" u="sng" dirty="0">
                <a:solidFill>
                  <a:srgbClr val="000000"/>
                </a:solidFill>
              </a:rPr>
              <a:t>compares</a:t>
            </a:r>
            <a:r>
              <a:rPr lang="en-US" altLang="en-US" sz="2600" dirty="0">
                <a:solidFill>
                  <a:srgbClr val="000000"/>
                </a:solidFill>
              </a:rPr>
              <a:t> each grade to </a:t>
            </a:r>
            <a:r>
              <a:rPr lang="en-US" altLang="en-US" sz="26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If a grade is </a:t>
            </a:r>
            <a:r>
              <a:rPr lang="en-US" altLang="en-US" sz="2600" u="sng" dirty="0">
                <a:solidFill>
                  <a:srgbClr val="000000"/>
                </a:solidFill>
              </a:rPr>
              <a:t>less than </a:t>
            </a:r>
            <a:r>
              <a:rPr lang="en-US" altLang="en-US" sz="2600" u="sng" dirty="0" err="1">
                <a:solidFill>
                  <a:srgbClr val="000000"/>
                </a:solidFill>
              </a:rPr>
              <a:t>lowGrade</a:t>
            </a:r>
            <a:r>
              <a:rPr lang="en-US" altLang="en-US" sz="2600" dirty="0">
                <a:solidFill>
                  <a:srgbClr val="000000"/>
                </a:solidFill>
              </a:rPr>
              <a:t>, </a:t>
            </a:r>
            <a:r>
              <a:rPr lang="en-US" altLang="en-US" sz="26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600" dirty="0">
                <a:solidFill>
                  <a:srgbClr val="000000"/>
                </a:solidFill>
              </a:rPr>
              <a:t> is </a:t>
            </a:r>
            <a:r>
              <a:rPr lang="en-US" altLang="en-US" sz="2600" u="sng" dirty="0">
                <a:solidFill>
                  <a:srgbClr val="000000"/>
                </a:solidFill>
              </a:rPr>
              <a:t>set to that grade</a:t>
            </a:r>
            <a:r>
              <a:rPr lang="en-US" altLang="en-US" sz="2600" dirty="0">
                <a:solidFill>
                  <a:srgbClr val="000000"/>
                </a:solidFill>
              </a:rPr>
              <a:t>. 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outer for</a:t>
            </a:r>
            <a:r>
              <a:rPr lang="en-US" altLang="en-US" sz="2600" dirty="0">
                <a:solidFill>
                  <a:srgbClr val="000000"/>
                </a:solidFill>
              </a:rPr>
              <a:t> statement then </a:t>
            </a:r>
            <a:r>
              <a:rPr lang="en-US" altLang="en-US" sz="2600" u="sng" dirty="0">
                <a:solidFill>
                  <a:srgbClr val="000000"/>
                </a:solidFill>
              </a:rPr>
              <a:t>increments the row index to 1</a:t>
            </a:r>
            <a:r>
              <a:rPr lang="en-US" altLang="en-US" sz="2600" dirty="0">
                <a:solidFill>
                  <a:srgbClr val="000000"/>
                </a:solidFill>
              </a:rPr>
              <a:t>. The elements of that row are </a:t>
            </a:r>
            <a:r>
              <a:rPr lang="en-US" altLang="en-US" sz="2600" u="sng" dirty="0">
                <a:solidFill>
                  <a:srgbClr val="000000"/>
                </a:solidFill>
              </a:rPr>
              <a:t>compared</a:t>
            </a:r>
            <a:r>
              <a:rPr lang="en-US" altLang="en-US" sz="2600" dirty="0">
                <a:solidFill>
                  <a:srgbClr val="000000"/>
                </a:solidFill>
              </a:rPr>
              <a:t> to variable </a:t>
            </a:r>
            <a:r>
              <a:rPr lang="en-US" altLang="en-US" sz="26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  <a:endParaRPr lang="tr-TR" altLang="en-US" sz="2600" dirty="0">
              <a:solidFill>
                <a:srgbClr val="000000"/>
              </a:solidFill>
            </a:endParaRPr>
          </a:p>
          <a:p>
            <a:pPr marL="914400" lvl="2" indent="0">
              <a:buNone/>
            </a:pPr>
            <a: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  <a:t>// loop through rows of grades</a:t>
            </a:r>
            <a:br>
              <a:rPr lang="en-US" altLang="en-US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&lt; pupils; ++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  <a:t>// loop through columns of grades</a:t>
            </a:r>
            <a:b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size_t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j = </a:t>
            </a:r>
            <a:r>
              <a:rPr lang="en-US" altLang="en-US" b="1" dirty="0">
                <a:solidFill>
                  <a:srgbClr val="128AFF"/>
                </a:solidFill>
                <a:latin typeface="Consolas" panose="020B0609020204030204" pitchFamily="49" charset="0"/>
              </a:rPr>
              <a:t>0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; j &lt; tests; ++j)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alt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(grades[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][j] &lt;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lowGrade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     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lowGrade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= grades[</a:t>
            </a:r>
            <a:r>
              <a:rPr lang="en-US" altLang="en-US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][j];</a:t>
            </a:r>
            <a:b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   }</a:t>
            </a:r>
            <a:b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   }</a:t>
            </a:r>
            <a:br>
              <a:rPr lang="en-US" altLang="en-US" b="1" dirty="0">
                <a:solidFill>
                  <a:srgbClr val="00BF00"/>
                </a:solidFill>
                <a:latin typeface="Consolas" panose="020B0609020204030204" pitchFamily="49" charset="0"/>
              </a:rPr>
            </a:br>
            <a:r>
              <a:rPr lang="en-US" altLang="en-US" b="1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altLang="en-US" b="1" dirty="0">
              <a:solidFill>
                <a:srgbClr val="00BF00"/>
              </a:solidFill>
              <a:latin typeface="Consolas" panose="020B0609020204030204" pitchFamily="49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2398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07" y="160409"/>
            <a:ext cx="10515600" cy="53562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93539" name="Text Placeholder 2"/>
          <p:cNvSpPr>
            <a:spLocks noGrp="1"/>
          </p:cNvSpPr>
          <p:nvPr>
            <p:ph type="body" idx="1"/>
          </p:nvPr>
        </p:nvSpPr>
        <p:spPr>
          <a:xfrm>
            <a:off x="183107" y="747449"/>
            <a:ext cx="11867866" cy="5851194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b="1" u="sng" dirty="0">
                <a:solidFill>
                  <a:srgbClr val="000000"/>
                </a:solidFill>
              </a:rPr>
              <a:t>outer for</a:t>
            </a:r>
            <a:r>
              <a:rPr lang="en-US" altLang="en-US" sz="2500" dirty="0">
                <a:solidFill>
                  <a:srgbClr val="000000"/>
                </a:solidFill>
              </a:rPr>
              <a:t> statement then </a:t>
            </a:r>
            <a:r>
              <a:rPr lang="en-US" altLang="en-US" sz="2500" u="sng" dirty="0">
                <a:solidFill>
                  <a:srgbClr val="000000"/>
                </a:solidFill>
              </a:rPr>
              <a:t>increments</a:t>
            </a:r>
            <a:r>
              <a:rPr lang="en-US" altLang="en-US" sz="2500" dirty="0">
                <a:solidFill>
                  <a:srgbClr val="000000"/>
                </a:solidFill>
              </a:rPr>
              <a:t> the </a:t>
            </a:r>
            <a:r>
              <a:rPr lang="en-US" altLang="en-US" sz="2500" u="sng" dirty="0">
                <a:solidFill>
                  <a:srgbClr val="000000"/>
                </a:solidFill>
              </a:rPr>
              <a:t>row index to 2</a:t>
            </a:r>
            <a:r>
              <a:rPr lang="en-US" altLang="en-US" sz="2500" dirty="0">
                <a:solidFill>
                  <a:srgbClr val="000000"/>
                </a:solidFill>
              </a:rPr>
              <a:t>. The elements of that row are </a:t>
            </a:r>
            <a:r>
              <a:rPr lang="en-US" altLang="en-US" sz="2500" u="sng" dirty="0">
                <a:solidFill>
                  <a:srgbClr val="000000"/>
                </a:solidFill>
              </a:rPr>
              <a:t>compared</a:t>
            </a:r>
            <a:r>
              <a:rPr lang="en-US" altLang="en-US" sz="2500" dirty="0">
                <a:solidFill>
                  <a:srgbClr val="000000"/>
                </a:solidFill>
              </a:rPr>
              <a:t> to variable </a:t>
            </a:r>
            <a:r>
              <a:rPr lang="en-US" altLang="en-US" sz="25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When execution of the </a:t>
            </a:r>
            <a:r>
              <a:rPr lang="en-US" altLang="en-US" sz="2500" i="1" u="sng" dirty="0">
                <a:solidFill>
                  <a:srgbClr val="000000"/>
                </a:solidFill>
              </a:rPr>
              <a:t>nested</a:t>
            </a:r>
            <a:r>
              <a:rPr lang="en-US" altLang="en-US" sz="2500" u="sng" dirty="0">
                <a:solidFill>
                  <a:srgbClr val="000000"/>
                </a:solidFill>
              </a:rPr>
              <a:t> statement is complete</a:t>
            </a:r>
            <a:r>
              <a:rPr lang="en-US" altLang="en-US" sz="2500" dirty="0">
                <a:solidFill>
                  <a:srgbClr val="000000"/>
                </a:solidFill>
              </a:rPr>
              <a:t>, </a:t>
            </a:r>
            <a:r>
              <a:rPr lang="en-US" altLang="en-US" sz="2500" b="1" dirty="0" err="1">
                <a:solidFill>
                  <a:srgbClr val="000000"/>
                </a:solidFill>
              </a:rPr>
              <a:t>lowGrade</a:t>
            </a:r>
            <a:r>
              <a:rPr lang="en-US" altLang="en-US" sz="2500" dirty="0">
                <a:solidFill>
                  <a:srgbClr val="000000"/>
                </a:solidFill>
              </a:rPr>
              <a:t> contains the </a:t>
            </a:r>
            <a:r>
              <a:rPr lang="en-US" altLang="en-US" sz="2500" b="1" u="sng" dirty="0">
                <a:solidFill>
                  <a:srgbClr val="000000"/>
                </a:solidFill>
              </a:rPr>
              <a:t>smallest grade</a:t>
            </a:r>
            <a:r>
              <a:rPr lang="en-US" altLang="en-US" sz="2500" u="sng" dirty="0">
                <a:solidFill>
                  <a:srgbClr val="000000"/>
                </a:solidFill>
              </a:rPr>
              <a:t> in the two-dimensional array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Function </a:t>
            </a:r>
            <a:r>
              <a:rPr lang="en-US" altLang="en-US" sz="2500" u="sng" dirty="0">
                <a:solidFill>
                  <a:srgbClr val="000000"/>
                </a:solidFill>
              </a:rPr>
              <a:t>maximum</a:t>
            </a:r>
            <a:r>
              <a:rPr lang="en-US" altLang="en-US" sz="2500" dirty="0">
                <a:solidFill>
                  <a:srgbClr val="000000"/>
                </a:solidFill>
              </a:rPr>
              <a:t> works </a:t>
            </a:r>
            <a:r>
              <a:rPr lang="en-US" altLang="en-US" sz="2500" u="sng" dirty="0">
                <a:solidFill>
                  <a:srgbClr val="000000"/>
                </a:solidFill>
              </a:rPr>
              <a:t>similarly to function minimum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Function </a:t>
            </a:r>
            <a:r>
              <a:rPr lang="en-US" altLang="en-US" sz="2500" b="1" dirty="0">
                <a:solidFill>
                  <a:srgbClr val="000000"/>
                </a:solidFill>
              </a:rPr>
              <a:t>average</a:t>
            </a:r>
            <a:r>
              <a:rPr lang="en-US" altLang="en-US" sz="2500" dirty="0">
                <a:solidFill>
                  <a:srgbClr val="000000"/>
                </a:solidFill>
              </a:rPr>
              <a:t> takes </a:t>
            </a:r>
            <a:r>
              <a:rPr lang="en-US" altLang="en-US" sz="2500" u="sng" dirty="0">
                <a:solidFill>
                  <a:srgbClr val="000000"/>
                </a:solidFill>
              </a:rPr>
              <a:t>two arguments</a:t>
            </a:r>
            <a:r>
              <a:rPr lang="en-US" altLang="en-US" sz="2500" dirty="0">
                <a:solidFill>
                  <a:srgbClr val="000000"/>
                </a:solidFill>
              </a:rPr>
              <a:t>—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500" dirty="0">
                <a:solidFill>
                  <a:srgbClr val="000000"/>
                </a:solidFill>
              </a:rPr>
              <a:t>a </a:t>
            </a:r>
            <a:r>
              <a:rPr lang="en-US" altLang="en-US" sz="2500" b="1" u="sng" dirty="0">
                <a:solidFill>
                  <a:srgbClr val="000000"/>
                </a:solidFill>
              </a:rPr>
              <a:t>one-dimensional array</a:t>
            </a:r>
            <a:r>
              <a:rPr lang="en-US" altLang="en-US" sz="2500" dirty="0">
                <a:solidFill>
                  <a:srgbClr val="000000"/>
                </a:solidFill>
              </a:rPr>
              <a:t> of test results for a </a:t>
            </a:r>
            <a:r>
              <a:rPr lang="en-US" altLang="en-US" sz="2500" u="sng" dirty="0">
                <a:solidFill>
                  <a:srgbClr val="000000"/>
                </a:solidFill>
              </a:rPr>
              <a:t>particular student</a:t>
            </a:r>
            <a:r>
              <a:rPr lang="en-US" altLang="en-US" sz="2500" dirty="0">
                <a:solidFill>
                  <a:srgbClr val="000000"/>
                </a:solidFill>
              </a:rPr>
              <a:t> called </a:t>
            </a:r>
            <a:r>
              <a:rPr lang="en-US" altLang="en-US" sz="2500" b="1" dirty="0" err="1">
                <a:solidFill>
                  <a:srgbClr val="000000"/>
                </a:solidFill>
              </a:rPr>
              <a:t>setOfGrades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lvl="1" algn="just"/>
            <a:r>
              <a:rPr lang="en-US" altLang="en-US" sz="2500" dirty="0">
                <a:solidFill>
                  <a:srgbClr val="000000"/>
                </a:solidFill>
              </a:rPr>
              <a:t>and the </a:t>
            </a:r>
            <a:r>
              <a:rPr lang="en-US" altLang="en-US" sz="2500" u="sng" dirty="0">
                <a:solidFill>
                  <a:srgbClr val="000000"/>
                </a:solidFill>
              </a:rPr>
              <a:t>number of test results</a:t>
            </a:r>
            <a:r>
              <a:rPr lang="en-US" altLang="en-US" sz="2500" dirty="0">
                <a:solidFill>
                  <a:srgbClr val="000000"/>
                </a:solidFill>
              </a:rPr>
              <a:t> in the array. </a:t>
            </a:r>
            <a:endParaRPr lang="tr-TR" altLang="en-US" sz="2500" dirty="0">
              <a:solidFill>
                <a:srgbClr val="000000"/>
              </a:solidFill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087325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7" y="187705"/>
            <a:ext cx="10515600" cy="617514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6.11  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Multidimensional Arrays (Cont.)</a:t>
            </a:r>
          </a:p>
        </p:txBody>
      </p:sp>
      <p:sp>
        <p:nvSpPr>
          <p:cNvPr id="194563" name="Text Placeholder 2"/>
          <p:cNvSpPr>
            <a:spLocks noGrp="1"/>
          </p:cNvSpPr>
          <p:nvPr>
            <p:ph type="body" idx="1"/>
          </p:nvPr>
        </p:nvSpPr>
        <p:spPr>
          <a:xfrm>
            <a:off x="155811" y="870280"/>
            <a:ext cx="11908809" cy="3210399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When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600" dirty="0">
                <a:solidFill>
                  <a:srgbClr val="000000"/>
                </a:solidFill>
              </a:rPr>
              <a:t> is called, the </a:t>
            </a:r>
            <a:r>
              <a:rPr lang="en-US" altLang="en-US" sz="2600" u="sng" dirty="0">
                <a:solidFill>
                  <a:srgbClr val="000000"/>
                </a:solidFill>
              </a:rPr>
              <a:t>first argument</a:t>
            </a:r>
            <a:r>
              <a:rPr lang="en-US" altLang="en-US" sz="2600" dirty="0">
                <a:solidFill>
                  <a:srgbClr val="000000"/>
                </a:solidFill>
              </a:rPr>
              <a:t>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studentGrades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[student]</a:t>
            </a:r>
            <a:r>
              <a:rPr lang="en-US" altLang="en-US" sz="2600" dirty="0">
                <a:solidFill>
                  <a:srgbClr val="000000"/>
                </a:solidFill>
              </a:rPr>
              <a:t> is passed.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This causes 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address of one row</a:t>
            </a:r>
            <a:r>
              <a:rPr lang="en-US" altLang="en-US" sz="2600" dirty="0">
                <a:solidFill>
                  <a:srgbClr val="000000"/>
                </a:solidFill>
              </a:rPr>
              <a:t> of the two-dimensional array to be </a:t>
            </a:r>
            <a:r>
              <a:rPr lang="en-US" altLang="en-US" sz="2600" u="sng" dirty="0">
                <a:solidFill>
                  <a:srgbClr val="000000"/>
                </a:solidFill>
              </a:rPr>
              <a:t>passed to </a:t>
            </a:r>
            <a:r>
              <a:rPr lang="en-US" altLang="en-US" sz="2600" u="sng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The argument </a:t>
            </a:r>
            <a:r>
              <a:rPr lang="en-US" altLang="en-US" sz="26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studentGrades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[1]</a:t>
            </a:r>
            <a:r>
              <a:rPr lang="en-US" altLang="en-US" sz="2600" dirty="0">
                <a:solidFill>
                  <a:srgbClr val="000000"/>
                </a:solidFill>
              </a:rPr>
              <a:t> is 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starting address of row 1</a:t>
            </a:r>
            <a:r>
              <a:rPr lang="en-US" altLang="en-US" sz="2600" dirty="0">
                <a:solidFill>
                  <a:srgbClr val="000000"/>
                </a:solidFill>
              </a:rPr>
              <a:t> of the array.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Remember that a </a:t>
            </a:r>
            <a:r>
              <a:rPr lang="en-US" altLang="en-US" sz="2600" u="sng" dirty="0">
                <a:solidFill>
                  <a:srgbClr val="000000"/>
                </a:solidFill>
              </a:rPr>
              <a:t>two-dimensional array</a:t>
            </a:r>
            <a:r>
              <a:rPr lang="en-US" altLang="en-US" sz="2600" dirty="0">
                <a:solidFill>
                  <a:srgbClr val="000000"/>
                </a:solidFill>
              </a:rPr>
              <a:t> is basically an </a:t>
            </a:r>
            <a:r>
              <a:rPr lang="en-US" altLang="en-US" sz="2600" u="sng" dirty="0">
                <a:solidFill>
                  <a:srgbClr val="000000"/>
                </a:solidFill>
              </a:rPr>
              <a:t>array of one-dimensional arrays</a:t>
            </a:r>
            <a:r>
              <a:rPr lang="en-US" altLang="en-US" sz="2600" dirty="0">
                <a:solidFill>
                  <a:srgbClr val="000000"/>
                </a:solidFill>
              </a:rPr>
              <a:t> and that 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name of a one-dimensional array</a:t>
            </a:r>
            <a:r>
              <a:rPr lang="en-US" altLang="en-US" sz="2600" dirty="0">
                <a:solidFill>
                  <a:srgbClr val="000000"/>
                </a:solidFill>
              </a:rPr>
              <a:t> is the </a:t>
            </a:r>
            <a:r>
              <a:rPr lang="en-US" altLang="en-US" sz="2600" b="1" u="sng" dirty="0">
                <a:solidFill>
                  <a:srgbClr val="000000"/>
                </a:solidFill>
              </a:rPr>
              <a:t>address of the array in memory</a:t>
            </a:r>
            <a:r>
              <a:rPr lang="en-US" altLang="en-US" sz="26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600" dirty="0">
                <a:solidFill>
                  <a:srgbClr val="000000"/>
                </a:solidFill>
              </a:rPr>
              <a:t>Function </a:t>
            </a:r>
            <a:r>
              <a:rPr lang="en-US" altLang="en-US" sz="2600" b="1" dirty="0">
                <a:solidFill>
                  <a:srgbClr val="000000"/>
                </a:solidFill>
                <a:latin typeface="Consolas" panose="020B0609020204030204" pitchFamily="49" charset="0"/>
              </a:rPr>
              <a:t>average</a:t>
            </a:r>
            <a:r>
              <a:rPr lang="en-US" altLang="en-US" sz="2600" dirty="0">
                <a:solidFill>
                  <a:srgbClr val="000000"/>
                </a:solidFill>
              </a:rPr>
              <a:t> calculates the </a:t>
            </a:r>
            <a:r>
              <a:rPr lang="en-US" altLang="en-US" sz="2600" u="sng" dirty="0">
                <a:solidFill>
                  <a:srgbClr val="000000"/>
                </a:solidFill>
              </a:rPr>
              <a:t>sum of the array elements</a:t>
            </a:r>
            <a:r>
              <a:rPr lang="en-US" altLang="en-US" sz="2600" dirty="0">
                <a:solidFill>
                  <a:srgbClr val="000000"/>
                </a:solidFill>
              </a:rPr>
              <a:t>, divides the total by the number of test results and returns the floating-point result.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820032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94" y="215001"/>
            <a:ext cx="10515600" cy="59021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Variable-Length Arrays</a:t>
            </a:r>
          </a:p>
        </p:txBody>
      </p:sp>
      <p:sp>
        <p:nvSpPr>
          <p:cNvPr id="195587" name="Text Placeholder 2"/>
          <p:cNvSpPr>
            <a:spLocks noGrp="1"/>
          </p:cNvSpPr>
          <p:nvPr>
            <p:ph type="body" idx="1"/>
          </p:nvPr>
        </p:nvSpPr>
        <p:spPr>
          <a:xfrm>
            <a:off x="155811" y="993111"/>
            <a:ext cx="11881513" cy="5585111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In early versions of C, all </a:t>
            </a:r>
            <a:r>
              <a:rPr lang="en-US" altLang="en-US" sz="3200" u="sng" dirty="0">
                <a:solidFill>
                  <a:srgbClr val="000000"/>
                </a:solidFill>
              </a:rPr>
              <a:t>arrays had constant size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But what if you </a:t>
            </a:r>
            <a:r>
              <a:rPr lang="en-US" altLang="en-US" sz="3200" u="sng" dirty="0">
                <a:solidFill>
                  <a:srgbClr val="000000"/>
                </a:solidFill>
              </a:rPr>
              <a:t>don’t know an array’s size</a:t>
            </a:r>
            <a:r>
              <a:rPr lang="en-US" altLang="en-US" sz="3200" dirty="0">
                <a:solidFill>
                  <a:srgbClr val="000000"/>
                </a:solidFill>
              </a:rPr>
              <a:t> at </a:t>
            </a:r>
            <a:r>
              <a:rPr lang="en-US" altLang="en-US" sz="3200" u="sng" dirty="0">
                <a:solidFill>
                  <a:srgbClr val="000000"/>
                </a:solidFill>
              </a:rPr>
              <a:t>compilation time</a:t>
            </a:r>
            <a:r>
              <a:rPr lang="en-US" altLang="en-US" sz="3200" dirty="0">
                <a:solidFill>
                  <a:srgbClr val="000000"/>
                </a:solidFill>
              </a:rPr>
              <a:t>?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To handle this, you’d have to use </a:t>
            </a:r>
            <a:r>
              <a:rPr lang="en-US" altLang="en-US" sz="3200" b="1" dirty="0">
                <a:solidFill>
                  <a:srgbClr val="0000FF"/>
                </a:solidFill>
              </a:rPr>
              <a:t>dynamic memory allocation</a:t>
            </a:r>
            <a:r>
              <a:rPr lang="tr-TR" altLang="en-US" sz="3200" b="1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3200" dirty="0">
                <a:solidFill>
                  <a:srgbClr val="000000"/>
                </a:solidFill>
              </a:rPr>
              <a:t>with </a:t>
            </a:r>
            <a:r>
              <a:rPr lang="en-US" altLang="en-US" sz="3200" b="1" dirty="0" err="1">
                <a:solidFill>
                  <a:srgbClr val="0000FF"/>
                </a:solidFill>
              </a:rPr>
              <a:t>malloc</a:t>
            </a:r>
            <a:r>
              <a:rPr lang="en-US" altLang="en-US" sz="3200" dirty="0">
                <a:solidFill>
                  <a:srgbClr val="000000"/>
                </a:solidFill>
              </a:rPr>
              <a:t> and related functions.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The C standard allows you to </a:t>
            </a:r>
            <a:r>
              <a:rPr lang="en-US" altLang="en-US" sz="3200" u="sng" dirty="0">
                <a:solidFill>
                  <a:srgbClr val="000000"/>
                </a:solidFill>
              </a:rPr>
              <a:t>handle arrays of unknown size</a:t>
            </a:r>
            <a:r>
              <a:rPr lang="en-US" altLang="en-US" sz="3200" dirty="0">
                <a:solidFill>
                  <a:srgbClr val="000000"/>
                </a:solidFill>
              </a:rPr>
              <a:t> using </a:t>
            </a:r>
            <a:r>
              <a:rPr lang="en-US" altLang="en-US" sz="3200" b="1" u="sng" dirty="0">
                <a:solidFill>
                  <a:srgbClr val="000000"/>
                </a:solidFill>
              </a:rPr>
              <a:t>variable-length arrays</a:t>
            </a:r>
            <a:r>
              <a:rPr lang="en-US" altLang="en-US" sz="3200" dirty="0">
                <a:solidFill>
                  <a:srgbClr val="000000"/>
                </a:solidFill>
              </a:rPr>
              <a:t> </a:t>
            </a:r>
            <a:r>
              <a:rPr lang="en-US" altLang="en-US" sz="3200" b="1" u="sng" dirty="0">
                <a:solidFill>
                  <a:srgbClr val="000000"/>
                </a:solidFill>
              </a:rPr>
              <a:t>(VLAs)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These are </a:t>
            </a:r>
            <a:r>
              <a:rPr lang="en-US" altLang="en-US" sz="3200" u="sng" dirty="0">
                <a:solidFill>
                  <a:srgbClr val="000000"/>
                </a:solidFill>
              </a:rPr>
              <a:t>not arrays</a:t>
            </a:r>
            <a:r>
              <a:rPr lang="en-US" altLang="en-US" sz="3200" dirty="0">
                <a:solidFill>
                  <a:srgbClr val="000000"/>
                </a:solidFill>
              </a:rPr>
              <a:t> whose size can change—that would </a:t>
            </a:r>
            <a:r>
              <a:rPr lang="en-US" altLang="en-US" sz="3200" u="sng" dirty="0">
                <a:solidFill>
                  <a:srgbClr val="000000"/>
                </a:solidFill>
              </a:rPr>
              <a:t>compromise the integrity of nearby locations in memory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  <a:endParaRPr lang="tr-TR" altLang="en-US" sz="32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A </a:t>
            </a:r>
            <a:r>
              <a:rPr lang="en-US" altLang="en-US" sz="3200" b="1" dirty="0">
                <a:solidFill>
                  <a:srgbClr val="0000FF"/>
                </a:solidFill>
              </a:rPr>
              <a:t>variable-length array</a:t>
            </a:r>
            <a:r>
              <a:rPr lang="en-US" altLang="en-US" sz="3200" dirty="0">
                <a:solidFill>
                  <a:srgbClr val="0000FF"/>
                </a:solidFill>
              </a:rPr>
              <a:t> </a:t>
            </a:r>
            <a:r>
              <a:rPr lang="en-US" altLang="en-US" sz="3200" dirty="0">
                <a:solidFill>
                  <a:srgbClr val="000000"/>
                </a:solidFill>
              </a:rPr>
              <a:t>is an array whose </a:t>
            </a:r>
            <a:r>
              <a:rPr lang="en-US" altLang="en-US" sz="3200" u="sng" dirty="0">
                <a:solidFill>
                  <a:srgbClr val="000000"/>
                </a:solidFill>
              </a:rPr>
              <a:t>length, or size, is defined</a:t>
            </a:r>
            <a:r>
              <a:rPr lang="en-US" altLang="en-US" sz="3200" dirty="0">
                <a:solidFill>
                  <a:srgbClr val="000000"/>
                </a:solidFill>
              </a:rPr>
              <a:t> in terms of an </a:t>
            </a:r>
            <a:r>
              <a:rPr lang="en-US" altLang="en-US" sz="3200" u="sng" dirty="0">
                <a:solidFill>
                  <a:srgbClr val="000000"/>
                </a:solidFill>
              </a:rPr>
              <a:t>expression evaluated at execution time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en-US" altLang="en-US" sz="3200" dirty="0">
                <a:solidFill>
                  <a:srgbClr val="000000"/>
                </a:solidFill>
              </a:rPr>
              <a:t>The program of Fig. 6.23 </a:t>
            </a:r>
            <a:r>
              <a:rPr lang="en-US" altLang="en-US" sz="3200" u="sng" dirty="0">
                <a:solidFill>
                  <a:srgbClr val="000000"/>
                </a:solidFill>
              </a:rPr>
              <a:t>declares and prints several VLAs</a:t>
            </a:r>
            <a:r>
              <a:rPr lang="en-US" altLang="en-US" sz="3200" dirty="0">
                <a:solidFill>
                  <a:srgbClr val="000000"/>
                </a:solidFill>
              </a:rPr>
              <a:t>.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7600612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347" y="228648"/>
            <a:ext cx="10515600" cy="59021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Variable-Length Arrays (Cont.)</a:t>
            </a:r>
          </a:p>
        </p:txBody>
      </p:sp>
      <p:sp>
        <p:nvSpPr>
          <p:cNvPr id="202755" name="Text Placeholder 2"/>
          <p:cNvSpPr>
            <a:spLocks noGrp="1"/>
          </p:cNvSpPr>
          <p:nvPr>
            <p:ph type="body" idx="1"/>
          </p:nvPr>
        </p:nvSpPr>
        <p:spPr>
          <a:xfrm>
            <a:off x="205854" y="993112"/>
            <a:ext cx="11790527" cy="435133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First, we </a:t>
            </a:r>
            <a:r>
              <a:rPr lang="en-US" altLang="en-US" sz="2500" u="sng" dirty="0">
                <a:solidFill>
                  <a:srgbClr val="000000"/>
                </a:solidFill>
              </a:rPr>
              <a:t>prompt the user</a:t>
            </a:r>
            <a:r>
              <a:rPr lang="en-US" altLang="en-US" sz="2500" dirty="0">
                <a:solidFill>
                  <a:srgbClr val="000000"/>
                </a:solidFill>
              </a:rPr>
              <a:t> for the </a:t>
            </a:r>
            <a:r>
              <a:rPr lang="en-US" altLang="en-US" sz="2500" u="sng" dirty="0">
                <a:solidFill>
                  <a:srgbClr val="000000"/>
                </a:solidFill>
              </a:rPr>
              <a:t>desired sizes</a:t>
            </a:r>
            <a:r>
              <a:rPr lang="en-US" altLang="en-US" sz="2500" dirty="0">
                <a:solidFill>
                  <a:srgbClr val="000000"/>
                </a:solidFill>
              </a:rPr>
              <a:t> for a </a:t>
            </a:r>
            <a:r>
              <a:rPr lang="en-US" altLang="en-US" sz="2500" u="sng" dirty="0">
                <a:solidFill>
                  <a:srgbClr val="000000"/>
                </a:solidFill>
              </a:rPr>
              <a:t>one-dimensional</a:t>
            </a:r>
            <a:r>
              <a:rPr lang="en-US" altLang="en-US" sz="2500" dirty="0">
                <a:solidFill>
                  <a:srgbClr val="000000"/>
                </a:solidFill>
              </a:rPr>
              <a:t> array and </a:t>
            </a:r>
            <a:r>
              <a:rPr lang="en-US" altLang="en-US" sz="2500" u="sng" dirty="0">
                <a:solidFill>
                  <a:srgbClr val="000000"/>
                </a:solidFill>
              </a:rPr>
              <a:t>two two-dimensional</a:t>
            </a:r>
            <a:r>
              <a:rPr lang="en-US" altLang="en-US" sz="2500" dirty="0">
                <a:solidFill>
                  <a:srgbClr val="000000"/>
                </a:solidFill>
              </a:rPr>
              <a:t> arrays 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Next we </a:t>
            </a:r>
            <a:r>
              <a:rPr lang="en-US" altLang="en-US" sz="2500" u="sng" dirty="0">
                <a:solidFill>
                  <a:srgbClr val="000000"/>
                </a:solidFill>
              </a:rPr>
              <a:t>declare VLAs of the appropriate size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This is </a:t>
            </a:r>
            <a:r>
              <a:rPr lang="en-US" altLang="en-US" sz="2500" u="sng" dirty="0">
                <a:solidFill>
                  <a:srgbClr val="000000"/>
                </a:solidFill>
              </a:rPr>
              <a:t>valid as long as</a:t>
            </a:r>
            <a:r>
              <a:rPr lang="en-US" altLang="en-US" sz="2500" dirty="0">
                <a:solidFill>
                  <a:srgbClr val="000000"/>
                </a:solidFill>
              </a:rPr>
              <a:t> the variables representing the </a:t>
            </a:r>
            <a:r>
              <a:rPr lang="en-US" altLang="en-US" sz="2500" u="sng" dirty="0">
                <a:solidFill>
                  <a:srgbClr val="000000"/>
                </a:solidFill>
              </a:rPr>
              <a:t>array sizes are of an integral type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After declaring the arrays, we use the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500" dirty="0">
                <a:solidFill>
                  <a:srgbClr val="000000"/>
                </a:solidFill>
              </a:rPr>
              <a:t> operator to </a:t>
            </a:r>
            <a:r>
              <a:rPr lang="en-US" altLang="en-US" sz="2500" u="sng" dirty="0">
                <a:solidFill>
                  <a:srgbClr val="000000"/>
                </a:solidFill>
              </a:rPr>
              <a:t>make sure that</a:t>
            </a:r>
            <a:r>
              <a:rPr lang="en-US" altLang="en-US" sz="2500" dirty="0">
                <a:solidFill>
                  <a:srgbClr val="000000"/>
                </a:solidFill>
              </a:rPr>
              <a:t> our VLA is of the </a:t>
            </a:r>
            <a:r>
              <a:rPr lang="en-US" altLang="en-US" sz="2500" u="sng" dirty="0">
                <a:solidFill>
                  <a:srgbClr val="000000"/>
                </a:solidFill>
              </a:rPr>
              <a:t>proper length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In early versions of C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500" dirty="0">
                <a:solidFill>
                  <a:srgbClr val="000000"/>
                </a:solidFill>
              </a:rPr>
              <a:t> was always a compile-time operation, but when </a:t>
            </a:r>
            <a:r>
              <a:rPr lang="en-US" altLang="en-US" sz="2500" u="sng" dirty="0">
                <a:solidFill>
                  <a:srgbClr val="000000"/>
                </a:solidFill>
              </a:rPr>
              <a:t>applied to a VLA</a:t>
            </a:r>
            <a:r>
              <a:rPr lang="en-US" altLang="en-US" sz="2500" dirty="0">
                <a:solidFill>
                  <a:srgbClr val="000000"/>
                </a:solidFill>
              </a:rPr>
              <a:t>,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500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</a:rPr>
              <a:t>operates at runtime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00740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68" y="63098"/>
            <a:ext cx="10515600" cy="609896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Variable-Length Arrays (Cont.)</a:t>
            </a:r>
          </a:p>
        </p:txBody>
      </p:sp>
      <p:sp>
        <p:nvSpPr>
          <p:cNvPr id="203779" name="Text Placeholder 2"/>
          <p:cNvSpPr>
            <a:spLocks noGrp="1"/>
          </p:cNvSpPr>
          <p:nvPr>
            <p:ph type="body" idx="1"/>
          </p:nvPr>
        </p:nvSpPr>
        <p:spPr>
          <a:xfrm>
            <a:off x="114868" y="672994"/>
            <a:ext cx="11977047" cy="435133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output window</a:t>
            </a:r>
            <a:r>
              <a:rPr lang="en-US" altLang="en-US" sz="2500" dirty="0">
                <a:solidFill>
                  <a:srgbClr val="000000"/>
                </a:solidFill>
              </a:rPr>
              <a:t> shows that the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sizeof</a:t>
            </a:r>
            <a:r>
              <a:rPr lang="en-US" altLang="en-US" sz="2500" dirty="0">
                <a:solidFill>
                  <a:srgbClr val="000000"/>
                </a:solidFill>
              </a:rPr>
              <a:t> operator </a:t>
            </a:r>
            <a:r>
              <a:rPr lang="en-US" altLang="en-US" sz="2500" u="sng" dirty="0">
                <a:solidFill>
                  <a:srgbClr val="000000"/>
                </a:solidFill>
              </a:rPr>
              <a:t>returns a </a:t>
            </a:r>
            <a:r>
              <a:rPr lang="en-US" altLang="en-US" sz="2500" b="1" u="sng" dirty="0">
                <a:solidFill>
                  <a:srgbClr val="000000"/>
                </a:solidFill>
              </a:rPr>
              <a:t>size of 24 bytes</a:t>
            </a:r>
            <a:r>
              <a:rPr lang="en-US" altLang="en-US" sz="2500" dirty="0">
                <a:solidFill>
                  <a:srgbClr val="000000"/>
                </a:solidFill>
              </a:rPr>
              <a:t>—four times that of the number we entered because the </a:t>
            </a:r>
            <a:r>
              <a:rPr lang="en-US" altLang="en-US" sz="2500" u="sng" dirty="0">
                <a:solidFill>
                  <a:srgbClr val="000000"/>
                </a:solidFill>
              </a:rPr>
              <a:t>size of an </a:t>
            </a:r>
            <a:r>
              <a:rPr lang="en-US" altLang="en-US" sz="2400" b="1" u="sng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2500" dirty="0">
                <a:solidFill>
                  <a:srgbClr val="000000"/>
                </a:solidFill>
              </a:rPr>
              <a:t> on our machine is </a:t>
            </a:r>
            <a:r>
              <a:rPr lang="en-US" altLang="en-US" sz="2500" b="1" u="sng" dirty="0">
                <a:solidFill>
                  <a:srgbClr val="000000"/>
                </a:solidFill>
              </a:rPr>
              <a:t>4 bytes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Next we </a:t>
            </a:r>
            <a:r>
              <a:rPr lang="en-US" altLang="en-US" sz="2500" u="sng" dirty="0">
                <a:solidFill>
                  <a:srgbClr val="000000"/>
                </a:solidFill>
              </a:rPr>
              <a:t>assign values</a:t>
            </a:r>
            <a:r>
              <a:rPr lang="en-US" altLang="en-US" sz="2500" dirty="0">
                <a:solidFill>
                  <a:srgbClr val="000000"/>
                </a:solidFill>
              </a:rPr>
              <a:t> to the elements of our VLAs.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We use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 &lt; </a:t>
            </a:r>
            <a:r>
              <a:rPr lang="en-US" altLang="en-US" sz="2400" b="1" dirty="0" err="1">
                <a:solidFill>
                  <a:srgbClr val="000000"/>
                </a:solidFill>
                <a:latin typeface="Consolas" panose="020B0609020204030204" pitchFamily="49" charset="0"/>
              </a:rPr>
              <a:t>arraySize</a:t>
            </a:r>
            <a:r>
              <a:rPr lang="en-US" altLang="en-US" sz="2500" dirty="0">
                <a:solidFill>
                  <a:srgbClr val="000000"/>
                </a:solidFill>
              </a:rPr>
              <a:t> as our </a:t>
            </a:r>
            <a:r>
              <a:rPr lang="en-US" altLang="en-US" sz="2500" u="sng" dirty="0">
                <a:solidFill>
                  <a:srgbClr val="000000"/>
                </a:solidFill>
              </a:rPr>
              <a:t>loop-continuation condition</a:t>
            </a:r>
            <a:r>
              <a:rPr lang="en-US" altLang="en-US" sz="2500" dirty="0">
                <a:solidFill>
                  <a:srgbClr val="000000"/>
                </a:solidFill>
              </a:rPr>
              <a:t> when </a:t>
            </a:r>
            <a:r>
              <a:rPr lang="en-US" altLang="en-US" sz="2500" u="sng" dirty="0">
                <a:solidFill>
                  <a:srgbClr val="000000"/>
                </a:solidFill>
              </a:rPr>
              <a:t>filling the one-dimensional array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As with </a:t>
            </a:r>
            <a:r>
              <a:rPr lang="en-US" altLang="en-US" sz="2500" u="sng" dirty="0">
                <a:solidFill>
                  <a:srgbClr val="000000"/>
                </a:solidFill>
              </a:rPr>
              <a:t>fixed-length arrays</a:t>
            </a:r>
            <a:r>
              <a:rPr lang="en-US" altLang="en-US" sz="2500" dirty="0">
                <a:solidFill>
                  <a:srgbClr val="000000"/>
                </a:solidFill>
              </a:rPr>
              <a:t>, there is </a:t>
            </a:r>
            <a:r>
              <a:rPr lang="en-US" altLang="en-US" sz="2500" u="sng" dirty="0">
                <a:solidFill>
                  <a:srgbClr val="000000"/>
                </a:solidFill>
              </a:rPr>
              <a:t>no protection</a:t>
            </a:r>
            <a:r>
              <a:rPr lang="en-US" altLang="en-US" sz="2500" dirty="0">
                <a:solidFill>
                  <a:srgbClr val="000000"/>
                </a:solidFill>
              </a:rPr>
              <a:t> against stepping </a:t>
            </a:r>
            <a:r>
              <a:rPr lang="en-US" altLang="en-US" sz="2500" u="sng" dirty="0">
                <a:solidFill>
                  <a:srgbClr val="000000"/>
                </a:solidFill>
              </a:rPr>
              <a:t>outside the array bounds</a:t>
            </a:r>
            <a:r>
              <a:rPr lang="en-US" altLang="en-US" sz="2500" dirty="0">
                <a:solidFill>
                  <a:srgbClr val="000000"/>
                </a:solidFill>
              </a:rPr>
              <a:t>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Function </a:t>
            </a:r>
            <a:r>
              <a:rPr lang="en-US" altLang="en-US" sz="2400" dirty="0">
                <a:solidFill>
                  <a:srgbClr val="000000"/>
                </a:solidFill>
                <a:latin typeface="Consolas" panose="020B0609020204030204" pitchFamily="49" charset="0"/>
              </a:rPr>
              <a:t>print1DArray</a:t>
            </a:r>
            <a:r>
              <a:rPr lang="en-US" altLang="en-US" sz="2500" dirty="0">
                <a:solidFill>
                  <a:srgbClr val="000000"/>
                </a:solidFill>
              </a:rPr>
              <a:t> takes a one-dimensional VLA. </a:t>
            </a:r>
          </a:p>
          <a:p>
            <a:pPr eaLnBrk="1" hangingPunct="1">
              <a:lnSpc>
                <a:spcPct val="80000"/>
              </a:lnSpc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7377472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755" y="174057"/>
            <a:ext cx="10515600" cy="740344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Variable-Length Arrays (Cont.)</a:t>
            </a:r>
          </a:p>
        </p:txBody>
      </p:sp>
      <p:sp>
        <p:nvSpPr>
          <p:cNvPr id="204803" name="Text Placeholder 2"/>
          <p:cNvSpPr>
            <a:spLocks noGrp="1"/>
          </p:cNvSpPr>
          <p:nvPr>
            <p:ph type="body" idx="1"/>
          </p:nvPr>
        </p:nvSpPr>
        <p:spPr>
          <a:xfrm>
            <a:off x="101221" y="914400"/>
            <a:ext cx="11963400" cy="3630303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syntax for </a:t>
            </a:r>
            <a:r>
              <a:rPr lang="en-US" altLang="en-US" sz="2500" u="sng" dirty="0">
                <a:solidFill>
                  <a:srgbClr val="000000"/>
                </a:solidFill>
              </a:rPr>
              <a:t>passing VLAs as parameters to functions</a:t>
            </a:r>
            <a:r>
              <a:rPr lang="en-US" altLang="en-US" sz="2500" dirty="0">
                <a:solidFill>
                  <a:srgbClr val="000000"/>
                </a:solidFill>
              </a:rPr>
              <a:t> is the same as with a </a:t>
            </a:r>
            <a:r>
              <a:rPr lang="en-US" altLang="en-US" sz="2500" u="sng" dirty="0">
                <a:solidFill>
                  <a:srgbClr val="000000"/>
                </a:solidFill>
              </a:rPr>
              <a:t>normal, fixed-length array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We use the </a:t>
            </a:r>
            <a:r>
              <a:rPr lang="en-US" altLang="en-US" sz="2500" u="sng" dirty="0">
                <a:solidFill>
                  <a:srgbClr val="000000"/>
                </a:solidFill>
              </a:rPr>
              <a:t>variable 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size</a:t>
            </a:r>
            <a:r>
              <a:rPr lang="en-US" altLang="en-US" sz="2500" dirty="0">
                <a:solidFill>
                  <a:srgbClr val="000000"/>
                </a:solidFill>
              </a:rPr>
              <a:t> in the </a:t>
            </a:r>
            <a:r>
              <a:rPr lang="en-US" altLang="en-US" sz="2500" u="sng" dirty="0">
                <a:solidFill>
                  <a:srgbClr val="000000"/>
                </a:solidFill>
              </a:rPr>
              <a:t>declaration of the array parameter</a:t>
            </a:r>
            <a:r>
              <a:rPr lang="en-US" altLang="en-US" sz="2500" dirty="0">
                <a:solidFill>
                  <a:srgbClr val="000000"/>
                </a:solidFill>
              </a:rPr>
              <a:t>, but </a:t>
            </a:r>
            <a:r>
              <a:rPr lang="en-US" altLang="en-US" sz="2500" u="sng" dirty="0">
                <a:solidFill>
                  <a:srgbClr val="000000"/>
                </a:solidFill>
              </a:rPr>
              <a:t>no checking is performed</a:t>
            </a:r>
            <a:r>
              <a:rPr lang="en-US" altLang="en-US" sz="2500" dirty="0">
                <a:solidFill>
                  <a:srgbClr val="000000"/>
                </a:solidFill>
              </a:rPr>
              <a:t> other than the variable being defined and of integral type—it’s purely documentation for the programmer.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Function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print2DArray</a:t>
            </a:r>
            <a:r>
              <a:rPr lang="en-US" altLang="en-US" sz="2500" dirty="0">
                <a:solidFill>
                  <a:srgbClr val="000000"/>
                </a:solidFill>
              </a:rPr>
              <a:t> takes a </a:t>
            </a:r>
            <a:r>
              <a:rPr lang="en-US" altLang="en-US" sz="2500" u="sng" dirty="0">
                <a:solidFill>
                  <a:srgbClr val="000000"/>
                </a:solidFill>
              </a:rPr>
              <a:t>variable-length two-dimensional array</a:t>
            </a:r>
            <a:r>
              <a:rPr lang="en-US" altLang="en-US" sz="2500" dirty="0">
                <a:solidFill>
                  <a:srgbClr val="000000"/>
                </a:solidFill>
              </a:rPr>
              <a:t> and </a:t>
            </a:r>
            <a:r>
              <a:rPr lang="en-US" altLang="en-US" sz="2500" u="sng" dirty="0">
                <a:solidFill>
                  <a:srgbClr val="000000"/>
                </a:solidFill>
              </a:rPr>
              <a:t>displays</a:t>
            </a:r>
            <a:r>
              <a:rPr lang="en-US" altLang="en-US" sz="2500" dirty="0">
                <a:solidFill>
                  <a:srgbClr val="000000"/>
                </a:solidFill>
              </a:rPr>
              <a:t> it to the screen.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Recall from Section 6.9 that, </a:t>
            </a:r>
            <a:r>
              <a:rPr lang="en-US" altLang="en-US" sz="2500" u="sng" dirty="0">
                <a:solidFill>
                  <a:srgbClr val="000000"/>
                </a:solidFill>
              </a:rPr>
              <a:t>all but the first index</a:t>
            </a:r>
            <a:r>
              <a:rPr lang="en-US" altLang="en-US" sz="2500" dirty="0">
                <a:solidFill>
                  <a:srgbClr val="000000"/>
                </a:solidFill>
              </a:rPr>
              <a:t> of a </a:t>
            </a:r>
            <a:r>
              <a:rPr lang="en-US" altLang="en-US" sz="2500" u="sng" dirty="0">
                <a:solidFill>
                  <a:srgbClr val="000000"/>
                </a:solidFill>
              </a:rPr>
              <a:t>multidimensional array</a:t>
            </a:r>
            <a:r>
              <a:rPr lang="en-US" altLang="en-US" sz="2500" dirty="0">
                <a:solidFill>
                  <a:srgbClr val="000000"/>
                </a:solidFill>
              </a:rPr>
              <a:t> must be </a:t>
            </a:r>
            <a:r>
              <a:rPr lang="en-US" altLang="en-US" sz="2500" u="sng" dirty="0">
                <a:solidFill>
                  <a:srgbClr val="000000"/>
                </a:solidFill>
              </a:rPr>
              <a:t>specified when declaring a function parameter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189444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59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46988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742" y="136524"/>
            <a:ext cx="10515600" cy="72682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50179" name="Text Placeholder 2"/>
          <p:cNvSpPr>
            <a:spLocks noGrp="1"/>
          </p:cNvSpPr>
          <p:nvPr>
            <p:ph type="body" idx="1"/>
          </p:nvPr>
        </p:nvSpPr>
        <p:spPr>
          <a:xfrm>
            <a:off x="171389" y="946736"/>
            <a:ext cx="11857854" cy="4351338"/>
          </a:xfrm>
        </p:spPr>
        <p:txBody>
          <a:bodyPr>
            <a:normAutofit/>
          </a:bodyPr>
          <a:lstStyle/>
          <a:p>
            <a:pPr marL="109537" indent="0"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Using Arrays to Summarize Survey Results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Our next example uses arrays to summarize the results of data collected in a survey.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Consider the problem statement. </a:t>
            </a:r>
          </a:p>
          <a:p>
            <a:pPr lvl="1"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Forty students were asked to </a:t>
            </a:r>
            <a:r>
              <a:rPr lang="en-US" u="sng" dirty="0">
                <a:solidFill>
                  <a:srgbClr val="000000"/>
                </a:solidFill>
              </a:rPr>
              <a:t>rate the quality of the food</a:t>
            </a:r>
            <a:r>
              <a:rPr lang="en-US" dirty="0">
                <a:solidFill>
                  <a:srgbClr val="000000"/>
                </a:solidFill>
              </a:rPr>
              <a:t> in the student cafeteria on a </a:t>
            </a:r>
            <a:r>
              <a:rPr lang="en-US" u="sng" dirty="0">
                <a:solidFill>
                  <a:srgbClr val="000000"/>
                </a:solidFill>
              </a:rPr>
              <a:t>scale of 1 to 10</a:t>
            </a:r>
            <a:r>
              <a:rPr lang="en-US" dirty="0">
                <a:solidFill>
                  <a:srgbClr val="000000"/>
                </a:solidFill>
              </a:rPr>
              <a:t> (1 means awful and 10 means excellent). Place the </a:t>
            </a:r>
            <a:r>
              <a:rPr lang="en-US" u="sng" dirty="0">
                <a:solidFill>
                  <a:srgbClr val="000000"/>
                </a:solidFill>
              </a:rPr>
              <a:t>40 responses in an integer array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u="sng" dirty="0">
                <a:solidFill>
                  <a:srgbClr val="000000"/>
                </a:solidFill>
              </a:rPr>
              <a:t>summarize the results</a:t>
            </a:r>
            <a:r>
              <a:rPr lang="en-US" dirty="0">
                <a:solidFill>
                  <a:srgbClr val="000000"/>
                </a:solidFill>
              </a:rPr>
              <a:t> of the poll.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This is a typical array application (see Fig. 6.7). </a:t>
            </a:r>
          </a:p>
          <a:p>
            <a:pPr algn="just" eaLnBrk="1" hangingPunct="1">
              <a:defRPr/>
            </a:pPr>
            <a:r>
              <a:rPr lang="en-US" dirty="0">
                <a:solidFill>
                  <a:srgbClr val="000000"/>
                </a:solidFill>
              </a:rPr>
              <a:t>We wish to summarize the </a:t>
            </a:r>
            <a:r>
              <a:rPr lang="en-US" u="sng" dirty="0">
                <a:solidFill>
                  <a:srgbClr val="000000"/>
                </a:solidFill>
              </a:rPr>
              <a:t>number of responses of each type</a:t>
            </a:r>
            <a:r>
              <a:rPr lang="en-US" dirty="0">
                <a:solidFill>
                  <a:srgbClr val="000000"/>
                </a:solidFill>
              </a:rPr>
              <a:t> (i.e., 1 through 10). </a:t>
            </a:r>
          </a:p>
        </p:txBody>
      </p:sp>
      <p:sp>
        <p:nvSpPr>
          <p:cNvPr id="50180" name="Footer Placeholder 3"/>
          <p:cNvSpPr>
            <a:spLocks noGrp="1"/>
          </p:cNvSpPr>
          <p:nvPr>
            <p:ph type="ftr" sz="quarter" idx="11"/>
          </p:nvPr>
        </p:nvSpPr>
        <p:spPr bwMode="auto"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Lucida Sans Unicod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Lucida Sans Unicod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Lucida Sans Unicode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© 2016 Pearson Education, Ltd. All rights reserved.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06362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08" y="117690"/>
            <a:ext cx="10515600" cy="508331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6.12  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Variable-Length Arrays (Cont.)</a:t>
            </a:r>
          </a:p>
        </p:txBody>
      </p:sp>
      <p:sp>
        <p:nvSpPr>
          <p:cNvPr id="205827" name="Text Placeholder 2"/>
          <p:cNvSpPr>
            <a:spLocks noGrp="1"/>
          </p:cNvSpPr>
          <p:nvPr>
            <p:ph type="body" idx="1"/>
          </p:nvPr>
        </p:nvSpPr>
        <p:spPr>
          <a:xfrm>
            <a:off x="183108" y="684262"/>
            <a:ext cx="11799626" cy="435133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same </a:t>
            </a:r>
            <a:r>
              <a:rPr lang="en-US" altLang="en-US" sz="2500" u="sng" dirty="0">
                <a:solidFill>
                  <a:srgbClr val="000000"/>
                </a:solidFill>
              </a:rPr>
              <a:t>restriction holds true for VLAs</a:t>
            </a:r>
            <a:r>
              <a:rPr lang="en-US" altLang="en-US" sz="2500" dirty="0">
                <a:solidFill>
                  <a:srgbClr val="000000"/>
                </a:solidFill>
              </a:rPr>
              <a:t>, except that the </a:t>
            </a:r>
            <a:r>
              <a:rPr lang="en-US" altLang="en-US" sz="2500" u="sng" dirty="0">
                <a:solidFill>
                  <a:srgbClr val="000000"/>
                </a:solidFill>
              </a:rPr>
              <a:t>sizes can be specified by variables</a:t>
            </a:r>
            <a:r>
              <a:rPr lang="en-US" alt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The </a:t>
            </a:r>
            <a:r>
              <a:rPr lang="en-US" altLang="en-US" sz="2500" u="sng" dirty="0">
                <a:solidFill>
                  <a:srgbClr val="000000"/>
                </a:solidFill>
              </a:rPr>
              <a:t>initial value</a:t>
            </a:r>
            <a:r>
              <a:rPr lang="en-US" altLang="en-US" sz="2500" dirty="0">
                <a:solidFill>
                  <a:srgbClr val="000000"/>
                </a:solidFill>
              </a:rPr>
              <a:t> of 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col</a:t>
            </a:r>
            <a:r>
              <a:rPr lang="en-US" altLang="en-US" sz="2500" dirty="0">
                <a:solidFill>
                  <a:srgbClr val="000000"/>
                </a:solidFill>
              </a:rPr>
              <a:t> passed to the function is used to </a:t>
            </a:r>
            <a:r>
              <a:rPr lang="en-US" altLang="en-US" sz="2500" u="sng" dirty="0">
                <a:solidFill>
                  <a:srgbClr val="000000"/>
                </a:solidFill>
              </a:rPr>
              <a:t>convert from two-dimensional indices to offsets</a:t>
            </a:r>
            <a:r>
              <a:rPr lang="en-US" altLang="en-US" sz="2500" dirty="0">
                <a:solidFill>
                  <a:srgbClr val="000000"/>
                </a:solidFill>
              </a:rPr>
              <a:t> into the </a:t>
            </a:r>
            <a:r>
              <a:rPr lang="en-US" altLang="en-US" sz="2500" u="sng" dirty="0">
                <a:solidFill>
                  <a:srgbClr val="000000"/>
                </a:solidFill>
              </a:rPr>
              <a:t>contiguous memory the array is stored</a:t>
            </a:r>
            <a:r>
              <a:rPr lang="en-US" altLang="en-US" sz="2500" dirty="0">
                <a:solidFill>
                  <a:srgbClr val="000000"/>
                </a:solidFill>
              </a:rPr>
              <a:t> in, just as with a fixed-size array. </a:t>
            </a:r>
          </a:p>
          <a:p>
            <a:pPr algn="just" eaLnBrk="1" hangingPunct="1">
              <a:lnSpc>
                <a:spcPct val="80000"/>
              </a:lnSpc>
            </a:pPr>
            <a:r>
              <a:rPr lang="en-US" altLang="en-US" sz="2500" u="sng" dirty="0">
                <a:solidFill>
                  <a:srgbClr val="000000"/>
                </a:solidFill>
              </a:rPr>
              <a:t>Changing the value of </a:t>
            </a:r>
            <a:r>
              <a:rPr lang="en-US" altLang="en-US" sz="2400" u="sng" dirty="0">
                <a:solidFill>
                  <a:srgbClr val="000000"/>
                </a:solidFill>
                <a:latin typeface="Consolas" panose="020B0609020204030204" pitchFamily="49" charset="0"/>
              </a:rPr>
              <a:t>col</a:t>
            </a:r>
            <a:r>
              <a:rPr lang="en-US" altLang="en-US" sz="2400" u="sng" dirty="0">
                <a:solidFill>
                  <a:srgbClr val="000000"/>
                </a:solidFill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</a:rPr>
              <a:t>inside the function</a:t>
            </a:r>
            <a:r>
              <a:rPr lang="en-US" altLang="en-US" sz="2500" dirty="0">
                <a:solidFill>
                  <a:srgbClr val="000000"/>
                </a:solidFill>
              </a:rPr>
              <a:t> will </a:t>
            </a:r>
            <a:r>
              <a:rPr lang="en-US" altLang="en-US" sz="2500" u="sng" dirty="0">
                <a:solidFill>
                  <a:srgbClr val="000000"/>
                </a:solidFill>
              </a:rPr>
              <a:t>not cause any changes</a:t>
            </a:r>
            <a:r>
              <a:rPr lang="en-US" altLang="en-US" sz="2500" dirty="0">
                <a:solidFill>
                  <a:srgbClr val="000000"/>
                </a:solidFill>
              </a:rPr>
              <a:t> to the </a:t>
            </a:r>
            <a:r>
              <a:rPr lang="en-US" altLang="en-US" sz="2500" u="sng" dirty="0">
                <a:solidFill>
                  <a:srgbClr val="000000"/>
                </a:solidFill>
              </a:rPr>
              <a:t>indexin</a:t>
            </a:r>
            <a:r>
              <a:rPr lang="en-US" altLang="en-US" sz="2500" dirty="0">
                <a:solidFill>
                  <a:srgbClr val="000000"/>
                </a:solidFill>
              </a:rPr>
              <a:t>g, but </a:t>
            </a:r>
            <a:r>
              <a:rPr lang="en-US" altLang="en-US" sz="2500" u="sng" dirty="0">
                <a:solidFill>
                  <a:srgbClr val="000000"/>
                </a:solidFill>
              </a:rPr>
              <a:t>passing an incorrect value</a:t>
            </a:r>
            <a:r>
              <a:rPr lang="en-US" altLang="en-US" sz="2500" dirty="0">
                <a:solidFill>
                  <a:srgbClr val="000000"/>
                </a:solidFill>
              </a:rPr>
              <a:t> to the function will.</a:t>
            </a:r>
          </a:p>
          <a:p>
            <a:pPr eaLnBrk="1" hangingPunct="1">
              <a:lnSpc>
                <a:spcPct val="80000"/>
              </a:lnSpc>
            </a:pPr>
            <a:endParaRPr lang="en-US" altLang="en-US" sz="25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60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047550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699" y="228649"/>
            <a:ext cx="10515600" cy="71304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Secure C Programming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698" y="1047703"/>
            <a:ext cx="11745035" cy="5673772"/>
          </a:xfrm>
        </p:spPr>
        <p:txBody>
          <a:bodyPr>
            <a:normAutofit/>
          </a:bodyPr>
          <a:lstStyle/>
          <a:p>
            <a:pPr marL="109537" indent="0" algn="just">
              <a:lnSpc>
                <a:spcPct val="80000"/>
              </a:lnSpc>
              <a:buNone/>
              <a:defRPr/>
            </a:pPr>
            <a:r>
              <a:rPr lang="en-US" sz="2500" b="1" i="1" dirty="0">
                <a:solidFill>
                  <a:srgbClr val="000000"/>
                </a:solidFill>
              </a:rPr>
              <a:t>Bounds Checking for Array Indices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It’s important to ensure that </a:t>
            </a:r>
            <a:r>
              <a:rPr lang="en-US" sz="2500" u="sng" dirty="0">
                <a:solidFill>
                  <a:srgbClr val="000000"/>
                </a:solidFill>
              </a:rPr>
              <a:t>every index you use to acces</a:t>
            </a:r>
            <a:r>
              <a:rPr lang="en-US" sz="2500" dirty="0">
                <a:solidFill>
                  <a:srgbClr val="000000"/>
                </a:solidFill>
              </a:rPr>
              <a:t>s an array element is </a:t>
            </a:r>
            <a:r>
              <a:rPr lang="en-US" sz="2500" u="sng" dirty="0">
                <a:solidFill>
                  <a:srgbClr val="000000"/>
                </a:solidFill>
              </a:rPr>
              <a:t>within the array’s bounds</a:t>
            </a:r>
            <a:r>
              <a:rPr lang="en-US" sz="2500" dirty="0">
                <a:solidFill>
                  <a:srgbClr val="000000"/>
                </a:solidFill>
              </a:rPr>
              <a:t>—that is, </a:t>
            </a:r>
            <a:r>
              <a:rPr lang="en-US" sz="2500" u="sng" dirty="0">
                <a:solidFill>
                  <a:srgbClr val="000000"/>
                </a:solidFill>
              </a:rPr>
              <a:t>greater than or equal to 0</a:t>
            </a:r>
            <a:r>
              <a:rPr lang="en-US" sz="2500" dirty="0">
                <a:solidFill>
                  <a:srgbClr val="000000"/>
                </a:solidFill>
              </a:rPr>
              <a:t> and </a:t>
            </a:r>
            <a:r>
              <a:rPr lang="en-US" sz="2500" u="sng" dirty="0">
                <a:solidFill>
                  <a:srgbClr val="000000"/>
                </a:solidFill>
              </a:rPr>
              <a:t>less than the number of array elements</a:t>
            </a:r>
            <a:r>
              <a:rPr 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A </a:t>
            </a:r>
            <a:r>
              <a:rPr lang="en-US" sz="2500" u="sng" dirty="0">
                <a:solidFill>
                  <a:srgbClr val="000000"/>
                </a:solidFill>
              </a:rPr>
              <a:t>two-dimensional array’s</a:t>
            </a:r>
            <a:r>
              <a:rPr lang="en-US" sz="2500" dirty="0">
                <a:solidFill>
                  <a:srgbClr val="000000"/>
                </a:solidFill>
              </a:rPr>
              <a:t> row and column indices must be </a:t>
            </a:r>
            <a:r>
              <a:rPr lang="en-US" sz="2500" u="sng" dirty="0">
                <a:solidFill>
                  <a:srgbClr val="000000"/>
                </a:solidFill>
              </a:rPr>
              <a:t>greater than or equal to 0</a:t>
            </a:r>
            <a:r>
              <a:rPr lang="en-US" sz="2500" dirty="0">
                <a:solidFill>
                  <a:srgbClr val="000000"/>
                </a:solidFill>
              </a:rPr>
              <a:t> and </a:t>
            </a:r>
            <a:r>
              <a:rPr lang="en-US" sz="2500" u="sng" dirty="0">
                <a:solidFill>
                  <a:srgbClr val="000000"/>
                </a:solidFill>
              </a:rPr>
              <a:t>less than the numbers of rows and columns</a:t>
            </a:r>
            <a:r>
              <a:rPr lang="en-US" sz="2500" dirty="0">
                <a:solidFill>
                  <a:srgbClr val="000000"/>
                </a:solidFill>
              </a:rPr>
              <a:t>, respectively.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Allowing programs to </a:t>
            </a:r>
            <a:r>
              <a:rPr lang="en-US" sz="2500" u="sng" dirty="0">
                <a:solidFill>
                  <a:srgbClr val="000000"/>
                </a:solidFill>
              </a:rPr>
              <a:t>read from or write to array elements outside the bounds</a:t>
            </a:r>
            <a:r>
              <a:rPr lang="en-US" sz="2500" dirty="0">
                <a:solidFill>
                  <a:srgbClr val="000000"/>
                </a:solidFill>
              </a:rPr>
              <a:t> of arrays are common </a:t>
            </a:r>
            <a:r>
              <a:rPr lang="en-US" sz="2500" u="sng" dirty="0">
                <a:solidFill>
                  <a:srgbClr val="000000"/>
                </a:solidFill>
              </a:rPr>
              <a:t>security flaws</a:t>
            </a:r>
            <a:r>
              <a:rPr lang="en-US" sz="2500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sz="2500" dirty="0">
                <a:solidFill>
                  <a:srgbClr val="000000"/>
                </a:solidFill>
              </a:rPr>
              <a:t>Reading from </a:t>
            </a:r>
            <a:r>
              <a:rPr lang="en-US" sz="2500" u="sng" dirty="0">
                <a:solidFill>
                  <a:srgbClr val="000000"/>
                </a:solidFill>
              </a:rPr>
              <a:t>out-of-bounds array elements</a:t>
            </a:r>
            <a:r>
              <a:rPr lang="en-US" sz="2500" dirty="0">
                <a:solidFill>
                  <a:srgbClr val="000000"/>
                </a:solidFill>
              </a:rPr>
              <a:t> can cause a program to </a:t>
            </a:r>
            <a:r>
              <a:rPr lang="en-US" sz="2500" u="sng" dirty="0">
                <a:solidFill>
                  <a:srgbClr val="000000"/>
                </a:solidFill>
              </a:rPr>
              <a:t>crash</a:t>
            </a:r>
            <a:r>
              <a:rPr lang="en-US" sz="2500" dirty="0">
                <a:solidFill>
                  <a:srgbClr val="000000"/>
                </a:solidFill>
              </a:rPr>
              <a:t> or even appear to execute correctly while </a:t>
            </a:r>
            <a:r>
              <a:rPr lang="en-US" sz="2500" u="sng" dirty="0">
                <a:solidFill>
                  <a:srgbClr val="000000"/>
                </a:solidFill>
              </a:rPr>
              <a:t>using bad data</a:t>
            </a:r>
            <a:r>
              <a:rPr lang="en-US" sz="2500" dirty="0">
                <a:solidFill>
                  <a:srgbClr val="000000"/>
                </a:solidFill>
              </a:rPr>
              <a:t>. </a:t>
            </a:r>
            <a:endParaRPr lang="tr-TR" sz="25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Writing to an </a:t>
            </a:r>
            <a:r>
              <a:rPr lang="en-US" altLang="en-US" sz="2500" u="sng" dirty="0">
                <a:solidFill>
                  <a:srgbClr val="000000"/>
                </a:solidFill>
              </a:rPr>
              <a:t>out-of-bounds element</a:t>
            </a:r>
            <a:r>
              <a:rPr lang="en-US" altLang="en-US" sz="2500" dirty="0">
                <a:solidFill>
                  <a:srgbClr val="000000"/>
                </a:solidFill>
              </a:rPr>
              <a:t> (known as a </a:t>
            </a:r>
            <a:r>
              <a:rPr lang="en-US" altLang="en-US" sz="2500" i="1" dirty="0">
                <a:solidFill>
                  <a:srgbClr val="000000"/>
                </a:solidFill>
              </a:rPr>
              <a:t>buffer overflow</a:t>
            </a:r>
            <a:r>
              <a:rPr lang="en-US" altLang="en-US" sz="2500" dirty="0">
                <a:solidFill>
                  <a:srgbClr val="000000"/>
                </a:solidFill>
              </a:rPr>
              <a:t>) can corrupt a program’s data in memory, </a:t>
            </a:r>
            <a:r>
              <a:rPr lang="en-US" altLang="en-US" sz="2500" u="sng" dirty="0">
                <a:solidFill>
                  <a:srgbClr val="000000"/>
                </a:solidFill>
              </a:rPr>
              <a:t>crash a program</a:t>
            </a:r>
            <a:r>
              <a:rPr lang="en-US" altLang="en-US" sz="2500" dirty="0">
                <a:solidFill>
                  <a:srgbClr val="000000"/>
                </a:solidFill>
              </a:rPr>
              <a:t> and allow </a:t>
            </a:r>
            <a:r>
              <a:rPr lang="en-US" altLang="en-US" sz="2500" u="sng" dirty="0">
                <a:solidFill>
                  <a:srgbClr val="000000"/>
                </a:solidFill>
              </a:rPr>
              <a:t>attackers to exploit the system</a:t>
            </a:r>
            <a:r>
              <a:rPr lang="en-US" altLang="en-US" sz="2500" dirty="0">
                <a:solidFill>
                  <a:srgbClr val="000000"/>
                </a:solidFill>
              </a:rPr>
              <a:t> and execute their own code. </a:t>
            </a:r>
          </a:p>
          <a:p>
            <a:pPr algn="just">
              <a:lnSpc>
                <a:spcPct val="80000"/>
              </a:lnSpc>
            </a:pPr>
            <a:r>
              <a:rPr lang="en-US" altLang="en-US" sz="2500" dirty="0">
                <a:solidFill>
                  <a:srgbClr val="000000"/>
                </a:solidFill>
              </a:rPr>
              <a:t>As we stated in the chapter, </a:t>
            </a:r>
            <a:r>
              <a:rPr lang="en-US" altLang="en-US" sz="2500" i="1" dirty="0">
                <a:solidFill>
                  <a:srgbClr val="000000"/>
                </a:solidFill>
              </a:rPr>
              <a:t>C provides </a:t>
            </a:r>
            <a:r>
              <a:rPr lang="en-US" altLang="en-US" sz="2500" i="1" u="sng" dirty="0">
                <a:solidFill>
                  <a:srgbClr val="000000"/>
                </a:solidFill>
              </a:rPr>
              <a:t>no automatic bounds checking for arrays</a:t>
            </a:r>
            <a:r>
              <a:rPr lang="en-US" altLang="en-US" sz="2500" dirty="0">
                <a:solidFill>
                  <a:srgbClr val="000000"/>
                </a:solidFill>
              </a:rPr>
              <a:t>, so you must provide your own. 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en-US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61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591969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08" y="201352"/>
            <a:ext cx="10515600" cy="658457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6.13  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 Secure C Programming (Cont.)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3108" y="979463"/>
            <a:ext cx="11895161" cy="5376885"/>
          </a:xfrm>
        </p:spPr>
        <p:txBody>
          <a:bodyPr>
            <a:normAutofit/>
          </a:bodyPr>
          <a:lstStyle/>
          <a:p>
            <a:pPr marL="109537" indent="0">
              <a:lnSpc>
                <a:spcPct val="80000"/>
              </a:lnSpc>
              <a:buNone/>
              <a:defRPr/>
            </a:pPr>
            <a:r>
              <a:rPr lang="en-US" b="1" i="1" dirty="0">
                <a:solidFill>
                  <a:srgbClr val="000000"/>
                </a:solidFill>
              </a:rPr>
              <a:t>Don’t Use Strings Read from the User as Format-Control Strings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en-US" dirty="0">
                <a:solidFill>
                  <a:srgbClr val="000000"/>
                </a:solidFill>
              </a:rPr>
              <a:t>You might have noticed that we never use single-argument </a:t>
            </a:r>
            <a:r>
              <a:rPr lang="en-US" dirty="0" err="1">
                <a:solidFill>
                  <a:srgbClr val="000000"/>
                </a:solidFill>
              </a:rPr>
              <a:t>printfs</a:t>
            </a:r>
            <a:r>
              <a:rPr lang="en-US" dirty="0">
                <a:solidFill>
                  <a:srgbClr val="000000"/>
                </a:solidFill>
              </a:rPr>
              <a:t>. Instead we use one of the following forms: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When we need to output a </a:t>
            </a:r>
            <a:r>
              <a:rPr lang="en-US" sz="2800" b="1" dirty="0">
                <a:solidFill>
                  <a:srgbClr val="000000"/>
                </a:solidFill>
              </a:rPr>
              <a:t>'\n'</a:t>
            </a:r>
            <a:r>
              <a:rPr lang="en-US" sz="2800" dirty="0">
                <a:solidFill>
                  <a:srgbClr val="000000"/>
                </a:solidFill>
              </a:rPr>
              <a:t> after the string, we </a:t>
            </a:r>
            <a:r>
              <a:rPr lang="en-US" sz="2800" u="sng" dirty="0">
                <a:solidFill>
                  <a:srgbClr val="000000"/>
                </a:solidFill>
              </a:rPr>
              <a:t>use function </a:t>
            </a:r>
            <a:r>
              <a:rPr lang="en-US" sz="2800" b="1" u="sng" dirty="0">
                <a:solidFill>
                  <a:srgbClr val="000000"/>
                </a:solidFill>
              </a:rPr>
              <a:t>puts</a:t>
            </a:r>
            <a:r>
              <a:rPr lang="en-US" sz="2800" dirty="0">
                <a:solidFill>
                  <a:srgbClr val="000000"/>
                </a:solidFill>
              </a:rPr>
              <a:t> (which </a:t>
            </a:r>
            <a:r>
              <a:rPr lang="en-US" sz="2800" u="sng" dirty="0">
                <a:solidFill>
                  <a:srgbClr val="000000"/>
                </a:solidFill>
              </a:rPr>
              <a:t>automatically outputs a '\n'</a:t>
            </a:r>
            <a:r>
              <a:rPr lang="en-US" sz="2800" dirty="0">
                <a:solidFill>
                  <a:srgbClr val="000000"/>
                </a:solidFill>
              </a:rPr>
              <a:t> after its single string argument), as in </a:t>
            </a:r>
          </a:p>
          <a:p>
            <a:pPr marL="365125" lvl="1" indent="0" algn="ctr">
              <a:lnSpc>
                <a:spcPct val="80000"/>
              </a:lnSpc>
              <a:buNone/>
              <a:defRPr/>
            </a:pPr>
            <a:r>
              <a:rPr lang="en-US" sz="2800" dirty="0">
                <a:solidFill>
                  <a:srgbClr val="000000"/>
                </a:solidFill>
              </a:rPr>
              <a:t>   puts(</a:t>
            </a:r>
            <a:r>
              <a:rPr lang="en-US" sz="2800" dirty="0">
                <a:solidFill>
                  <a:srgbClr val="0070C0"/>
                </a:solidFill>
              </a:rPr>
              <a:t>"Welcome to C!"</a:t>
            </a:r>
            <a:r>
              <a:rPr lang="en-US" sz="2800" dirty="0">
                <a:solidFill>
                  <a:srgbClr val="000000"/>
                </a:solidFill>
              </a:rPr>
              <a:t>);</a:t>
            </a:r>
          </a:p>
          <a:p>
            <a:pPr lvl="1" algn="just" eaLnBrk="1" hangingPunct="1">
              <a:lnSpc>
                <a:spcPct val="80000"/>
              </a:lnSpc>
              <a:defRPr/>
            </a:pPr>
            <a:r>
              <a:rPr lang="en-US" sz="2800" dirty="0">
                <a:solidFill>
                  <a:srgbClr val="000000"/>
                </a:solidFill>
              </a:rPr>
              <a:t>When we need the </a:t>
            </a:r>
            <a:r>
              <a:rPr lang="en-US" sz="2800" u="sng" dirty="0">
                <a:solidFill>
                  <a:srgbClr val="000000"/>
                </a:solidFill>
              </a:rPr>
              <a:t>cursor to remain on the same line</a:t>
            </a:r>
            <a:r>
              <a:rPr lang="en-US" sz="2800" dirty="0">
                <a:solidFill>
                  <a:srgbClr val="000000"/>
                </a:solidFill>
              </a:rPr>
              <a:t> as the string, we use function </a:t>
            </a:r>
            <a:r>
              <a:rPr lang="en-US" sz="2800" dirty="0" err="1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, as in </a:t>
            </a:r>
          </a:p>
          <a:p>
            <a:pPr marL="603250" lvl="2" indent="0" algn="ctr">
              <a:lnSpc>
                <a:spcPct val="80000"/>
              </a:lnSpc>
              <a:buNone/>
              <a:defRPr/>
            </a:pPr>
            <a:r>
              <a:rPr lang="en-US" sz="2800" dirty="0">
                <a:solidFill>
                  <a:srgbClr val="000000"/>
                </a:solidFill>
              </a:rPr>
              <a:t>     </a:t>
            </a:r>
            <a:r>
              <a:rPr lang="en-US" sz="2800" dirty="0" err="1">
                <a:solidFill>
                  <a:srgbClr val="000000"/>
                </a:solidFill>
              </a:rPr>
              <a:t>printf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dirty="0">
                <a:solidFill>
                  <a:srgbClr val="0070C0"/>
                </a:solidFill>
              </a:rPr>
              <a:t>"%s"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>
                <a:solidFill>
                  <a:srgbClr val="0070C0"/>
                </a:solidFill>
              </a:rPr>
              <a:t>"Enter first integer: ")</a:t>
            </a:r>
            <a:r>
              <a:rPr lang="en-US" sz="2800" dirty="0">
                <a:solidFill>
                  <a:srgbClr val="000000"/>
                </a:solidFill>
              </a:rPr>
              <a:t>;</a:t>
            </a:r>
            <a:endParaRPr lang="tr-TR" sz="2800" dirty="0">
              <a:solidFill>
                <a:srgbClr val="000000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Because we were displaying </a:t>
            </a:r>
            <a:r>
              <a:rPr lang="en-US" altLang="en-US" b="1" i="1" u="sng" dirty="0">
                <a:solidFill>
                  <a:srgbClr val="000000"/>
                </a:solidFill>
              </a:rPr>
              <a:t>string literals</a:t>
            </a:r>
            <a:r>
              <a:rPr lang="en-US" altLang="en-US" dirty="0">
                <a:solidFill>
                  <a:srgbClr val="000000"/>
                </a:solidFill>
              </a:rPr>
              <a:t>, we certainly could have used the </a:t>
            </a:r>
            <a:r>
              <a:rPr lang="en-US" altLang="en-US" u="sng" dirty="0">
                <a:solidFill>
                  <a:srgbClr val="000000"/>
                </a:solidFill>
              </a:rPr>
              <a:t>one-argument form of </a:t>
            </a:r>
            <a:r>
              <a:rPr lang="en-US" altLang="en-US" u="sng" dirty="0" err="1">
                <a:solidFill>
                  <a:srgbClr val="000000"/>
                </a:solidFill>
              </a:rPr>
              <a:t>printf</a:t>
            </a:r>
            <a:r>
              <a:rPr lang="en-US" altLang="en-US" dirty="0">
                <a:solidFill>
                  <a:srgbClr val="000000"/>
                </a:solidFill>
              </a:rPr>
              <a:t>, as in</a:t>
            </a:r>
          </a:p>
          <a:p>
            <a:pPr marL="603250" lvl="2" indent="0" algn="ctr">
              <a:lnSpc>
                <a:spcPct val="80000"/>
              </a:lnSpc>
              <a:buNone/>
            </a:pPr>
            <a:r>
              <a:rPr lang="en-US" altLang="en-US" sz="2800" dirty="0" err="1">
                <a:solidFill>
                  <a:srgbClr val="000000"/>
                </a:solidFill>
              </a:rPr>
              <a:t>printf</a:t>
            </a:r>
            <a:r>
              <a:rPr lang="en-US" altLang="en-US" sz="2800" dirty="0">
                <a:solidFill>
                  <a:srgbClr val="000000"/>
                </a:solidFill>
              </a:rPr>
              <a:t>(</a:t>
            </a:r>
            <a:r>
              <a:rPr lang="en-US" altLang="en-US" sz="2800" dirty="0">
                <a:solidFill>
                  <a:srgbClr val="0070C0"/>
                </a:solidFill>
              </a:rPr>
              <a:t>"Welcome to C!\n")</a:t>
            </a:r>
            <a:r>
              <a:rPr lang="en-US" altLang="en-US" sz="2800" dirty="0">
                <a:solidFill>
                  <a:srgbClr val="000000"/>
                </a:solidFill>
              </a:rPr>
              <a:t>;</a:t>
            </a:r>
          </a:p>
          <a:p>
            <a:pPr marL="603250" lvl="2" indent="0" algn="ctr">
              <a:lnSpc>
                <a:spcPct val="80000"/>
              </a:lnSpc>
              <a:buNone/>
            </a:pPr>
            <a:r>
              <a:rPr lang="en-US" altLang="en-US" sz="2800" dirty="0" err="1">
                <a:solidFill>
                  <a:srgbClr val="000000"/>
                </a:solidFill>
              </a:rPr>
              <a:t>printf</a:t>
            </a:r>
            <a:r>
              <a:rPr lang="en-US" altLang="en-US" sz="2800" dirty="0">
                <a:solidFill>
                  <a:srgbClr val="000000"/>
                </a:solidFill>
              </a:rPr>
              <a:t>(</a:t>
            </a:r>
            <a:r>
              <a:rPr lang="en-US" altLang="en-US" sz="2800" dirty="0">
                <a:solidFill>
                  <a:srgbClr val="0070C0"/>
                </a:solidFill>
              </a:rPr>
              <a:t>"Enter first integer: ")</a:t>
            </a:r>
            <a:r>
              <a:rPr lang="en-US" altLang="en-US" sz="2800" dirty="0">
                <a:solidFill>
                  <a:srgbClr val="000000"/>
                </a:solidFill>
              </a:rPr>
              <a:t>;</a:t>
            </a:r>
          </a:p>
          <a:p>
            <a:pPr marL="603250" lvl="2" indent="0">
              <a:lnSpc>
                <a:spcPct val="80000"/>
              </a:lnSpc>
              <a:buNone/>
              <a:defRPr/>
            </a:pPr>
            <a:endParaRPr lang="en-US" sz="2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500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62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8075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030" y="205328"/>
            <a:ext cx="10515600" cy="629174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51203" name="Text Placeholder 2"/>
          <p:cNvSpPr>
            <a:spLocks noGrp="1"/>
          </p:cNvSpPr>
          <p:nvPr>
            <p:ph type="body" idx="1"/>
          </p:nvPr>
        </p:nvSpPr>
        <p:spPr>
          <a:xfrm>
            <a:off x="154619" y="955614"/>
            <a:ext cx="11865746" cy="435133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array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</a:t>
            </a:r>
            <a:r>
              <a:rPr lang="en-US" altLang="en-US" dirty="0">
                <a:solidFill>
                  <a:srgbClr val="000000"/>
                </a:solidFill>
              </a:rPr>
              <a:t> is a </a:t>
            </a:r>
            <a:r>
              <a:rPr lang="en-US" altLang="en-US" u="sng" dirty="0">
                <a:solidFill>
                  <a:srgbClr val="000000"/>
                </a:solidFill>
              </a:rPr>
              <a:t>40-element array</a:t>
            </a:r>
            <a:r>
              <a:rPr lang="en-US" altLang="en-US" dirty="0">
                <a:solidFill>
                  <a:srgbClr val="000000"/>
                </a:solidFill>
              </a:rPr>
              <a:t> of the </a:t>
            </a:r>
            <a:r>
              <a:rPr lang="en-US" altLang="en-US" u="sng" dirty="0">
                <a:solidFill>
                  <a:srgbClr val="000000"/>
                </a:solidFill>
              </a:rPr>
              <a:t>students’ responses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 use an </a:t>
            </a:r>
            <a:r>
              <a:rPr lang="en-US" altLang="en-US" u="sng" dirty="0">
                <a:solidFill>
                  <a:srgbClr val="000000"/>
                </a:solidFill>
              </a:rPr>
              <a:t>11-element array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u="sng" dirty="0">
                <a:solidFill>
                  <a:srgbClr val="000000"/>
                </a:solidFill>
              </a:rPr>
              <a:t>count the number of occurrences</a:t>
            </a:r>
            <a:r>
              <a:rPr lang="en-US" altLang="en-US" dirty="0">
                <a:solidFill>
                  <a:srgbClr val="000000"/>
                </a:solidFill>
              </a:rPr>
              <a:t> of </a:t>
            </a:r>
            <a:r>
              <a:rPr lang="en-US" altLang="en-US" u="sng" dirty="0">
                <a:solidFill>
                  <a:srgbClr val="000000"/>
                </a:solidFill>
              </a:rPr>
              <a:t>each response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We </a:t>
            </a:r>
            <a:r>
              <a:rPr lang="en-US" altLang="en-US" u="sng" dirty="0">
                <a:solidFill>
                  <a:srgbClr val="000000"/>
                </a:solidFill>
              </a:rPr>
              <a:t>ignore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frequency[0]</a:t>
            </a:r>
            <a:r>
              <a:rPr lang="en-US" altLang="en-US" dirty="0">
                <a:solidFill>
                  <a:srgbClr val="000000"/>
                </a:solidFill>
              </a:rPr>
              <a:t> because it’s logical to have </a:t>
            </a:r>
            <a:r>
              <a:rPr lang="en-US" altLang="en-US" u="sng" dirty="0">
                <a:solidFill>
                  <a:srgbClr val="000000"/>
                </a:solidFill>
              </a:rPr>
              <a:t>response 1 increment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frequency[1]</a:t>
            </a:r>
            <a:r>
              <a:rPr lang="en-US" altLang="en-US" dirty="0">
                <a:solidFill>
                  <a:srgbClr val="000000"/>
                </a:solidFill>
              </a:rPr>
              <a:t> rather than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frequency[0]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This allows us to use </a:t>
            </a:r>
            <a:r>
              <a:rPr lang="en-US" altLang="en-US" u="sng" dirty="0">
                <a:solidFill>
                  <a:srgbClr val="000000"/>
                </a:solidFill>
              </a:rPr>
              <a:t>each response</a:t>
            </a:r>
            <a:r>
              <a:rPr lang="en-US" altLang="en-US" dirty="0">
                <a:solidFill>
                  <a:srgbClr val="000000"/>
                </a:solidFill>
              </a:rPr>
              <a:t> directly </a:t>
            </a:r>
            <a:r>
              <a:rPr lang="en-US" altLang="en-US" u="sng" dirty="0">
                <a:solidFill>
                  <a:srgbClr val="000000"/>
                </a:solidFill>
              </a:rPr>
              <a:t>as the index in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</a:t>
            </a:r>
            <a:r>
              <a:rPr lang="en-US" altLang="en-US" u="sng" dirty="0">
                <a:solidFill>
                  <a:srgbClr val="000000"/>
                </a:solidFill>
              </a:rPr>
              <a:t>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4178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86" y="136524"/>
            <a:ext cx="10515600" cy="83336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57347" name="Text Placeholder 2"/>
          <p:cNvSpPr>
            <a:spLocks noGrp="1"/>
          </p:cNvSpPr>
          <p:nvPr>
            <p:ph type="body" idx="1"/>
          </p:nvPr>
        </p:nvSpPr>
        <p:spPr>
          <a:xfrm>
            <a:off x="207886" y="969884"/>
            <a:ext cx="11776228" cy="4351338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for</a:t>
            </a:r>
            <a:r>
              <a:rPr lang="en-US" altLang="en-US" dirty="0">
                <a:solidFill>
                  <a:srgbClr val="000000"/>
                </a:solidFill>
              </a:rPr>
              <a:t> loop takes the responses </a:t>
            </a:r>
            <a:r>
              <a:rPr lang="en-US" altLang="en-US" u="sng" dirty="0">
                <a:solidFill>
                  <a:srgbClr val="000000"/>
                </a:solidFill>
              </a:rPr>
              <a:t>one at a time from the array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</a:t>
            </a:r>
            <a:r>
              <a:rPr lang="en-US" altLang="en-US" dirty="0">
                <a:solidFill>
                  <a:srgbClr val="000000"/>
                </a:solidFill>
              </a:rPr>
              <a:t> and </a:t>
            </a:r>
            <a:r>
              <a:rPr lang="en-US" altLang="en-US" u="sng" dirty="0">
                <a:solidFill>
                  <a:srgbClr val="000000"/>
                </a:solidFill>
              </a:rPr>
              <a:t>increments one of the 10 counters</a:t>
            </a:r>
            <a:r>
              <a:rPr lang="en-US" altLang="en-US" dirty="0">
                <a:solidFill>
                  <a:srgbClr val="000000"/>
                </a:solidFill>
              </a:rPr>
              <a:t> (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frequency[1]</a:t>
            </a:r>
            <a:r>
              <a:rPr lang="en-US" altLang="en-US" dirty="0">
                <a:solidFill>
                  <a:srgbClr val="000000"/>
                </a:solidFill>
              </a:rPr>
              <a:t> to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frequency[10]</a:t>
            </a:r>
            <a:r>
              <a:rPr lang="en-US" altLang="en-US" dirty="0">
                <a:solidFill>
                  <a:srgbClr val="000000"/>
                </a:solidFill>
              </a:rPr>
              <a:t>) in the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</a:t>
            </a:r>
            <a:r>
              <a:rPr lang="en-US" altLang="en-US" u="sng" dirty="0">
                <a:solidFill>
                  <a:srgbClr val="000000"/>
                </a:solidFill>
              </a:rPr>
              <a:t> array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/>
            <a:r>
              <a:rPr lang="en-US" altLang="en-US" dirty="0">
                <a:solidFill>
                  <a:srgbClr val="000000"/>
                </a:solidFill>
              </a:rPr>
              <a:t>The </a:t>
            </a:r>
            <a:r>
              <a:rPr lang="en-US" altLang="en-US" u="sng" dirty="0">
                <a:solidFill>
                  <a:srgbClr val="000000"/>
                </a:solidFill>
              </a:rPr>
              <a:t>key statement</a:t>
            </a:r>
            <a:r>
              <a:rPr lang="en-US" altLang="en-US" dirty="0">
                <a:solidFill>
                  <a:srgbClr val="000000"/>
                </a:solidFill>
              </a:rPr>
              <a:t> in the loop is</a:t>
            </a:r>
          </a:p>
          <a:p>
            <a:pPr marL="914400" lvl="2" indent="0" algn="ctr" eaLnBrk="1" hangingPunct="1"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++frequency[responses[answer]];</a:t>
            </a:r>
          </a:p>
          <a:p>
            <a:pPr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which </a:t>
            </a:r>
            <a:r>
              <a:rPr lang="en-US" altLang="en-US" u="sng" dirty="0">
                <a:solidFill>
                  <a:srgbClr val="000000"/>
                </a:solidFill>
              </a:rPr>
              <a:t>increments the appropriate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frequency</a:t>
            </a:r>
            <a:r>
              <a:rPr lang="en-US" altLang="en-US" u="sng" dirty="0">
                <a:solidFill>
                  <a:srgbClr val="000000"/>
                </a:solidFill>
              </a:rPr>
              <a:t> counter</a:t>
            </a:r>
            <a:r>
              <a:rPr lang="en-US" altLang="en-US" dirty="0">
                <a:solidFill>
                  <a:srgbClr val="000000"/>
                </a:solidFill>
              </a:rPr>
              <a:t> depending on the value of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responses[answer]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1398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130" y="136524"/>
            <a:ext cx="10515600" cy="66468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24B5A1"/>
                </a:solidFill>
                <a:latin typeface="Calibri" panose="020F0502020204030204" pitchFamily="34" charset="0"/>
              </a:rPr>
              <a:t>6.4  </a:t>
            </a:r>
            <a:r>
              <a:rPr lang="en-US" dirty="0">
                <a:solidFill>
                  <a:srgbClr val="3380E6"/>
                </a:solidFill>
                <a:latin typeface="Calibri" panose="020F0502020204030204" pitchFamily="34" charset="0"/>
              </a:rPr>
              <a:t>Array Examples (Cont.) </a:t>
            </a:r>
          </a:p>
        </p:txBody>
      </p:sp>
      <p:sp>
        <p:nvSpPr>
          <p:cNvPr id="58371" name="Text Placeholder 2"/>
          <p:cNvSpPr>
            <a:spLocks noGrp="1"/>
          </p:cNvSpPr>
          <p:nvPr>
            <p:ph type="body" idx="1"/>
          </p:nvPr>
        </p:nvSpPr>
        <p:spPr>
          <a:xfrm>
            <a:off x="190130" y="937858"/>
            <a:ext cx="11812480" cy="4351338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When the counter variable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answer</a:t>
            </a:r>
            <a:r>
              <a:rPr lang="en-US" altLang="en-US" u="sng" dirty="0">
                <a:solidFill>
                  <a:srgbClr val="000000"/>
                </a:solidFill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0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responses[answer]</a:t>
            </a:r>
            <a:r>
              <a:rPr lang="en-US" altLang="en-US" u="sng" dirty="0">
                <a:solidFill>
                  <a:srgbClr val="000000"/>
                </a:solidFill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, so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++frequency[responses[answer]];</a:t>
            </a:r>
            <a:r>
              <a:rPr lang="en-US" altLang="en-US" dirty="0">
                <a:solidFill>
                  <a:srgbClr val="000000"/>
                </a:solidFill>
              </a:rPr>
              <a:t> is interpreted as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++frequency[</a:t>
            </a:r>
            <a:r>
              <a:rPr lang="en-US" altLang="en-US" sz="2400" b="1" dirty="0">
                <a:solidFill>
                  <a:srgbClr val="128AFF"/>
                </a:solidFill>
                <a:latin typeface="Consolas" panose="020B0609020204030204" pitchFamily="49" charset="0"/>
              </a:rPr>
              <a:t>1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which </a:t>
            </a:r>
            <a:r>
              <a:rPr lang="en-US" altLang="en-US" u="sng" dirty="0">
                <a:solidFill>
                  <a:srgbClr val="000000"/>
                </a:solidFill>
              </a:rPr>
              <a:t>increments array element one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en-US" dirty="0">
                <a:solidFill>
                  <a:srgbClr val="000000"/>
                </a:solidFill>
              </a:rPr>
              <a:t>When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answer</a:t>
            </a:r>
            <a:r>
              <a:rPr lang="en-US" altLang="en-US" u="sng" dirty="0">
                <a:solidFill>
                  <a:srgbClr val="000000"/>
                </a:solidFill>
              </a:rPr>
              <a:t> is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1</a:t>
            </a:r>
            <a:r>
              <a:rPr lang="en-US" altLang="en-US" dirty="0">
                <a:solidFill>
                  <a:srgbClr val="000000"/>
                </a:solidFill>
              </a:rPr>
              <a:t>,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responses[</a:t>
            </a:r>
            <a:r>
              <a:rPr lang="en-US" altLang="en-US" u="sng" dirty="0">
                <a:solidFill>
                  <a:srgbClr val="000000"/>
                </a:solidFill>
              </a:rPr>
              <a:t>a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nswer]</a:t>
            </a:r>
            <a:r>
              <a:rPr lang="en-US" altLang="en-US" u="sng" dirty="0">
                <a:solidFill>
                  <a:srgbClr val="000000"/>
                </a:solidFill>
              </a:rPr>
              <a:t> is </a:t>
            </a:r>
            <a:r>
              <a:rPr lang="tr-TR" altLang="en-US" u="sng" dirty="0" err="1">
                <a:solidFill>
                  <a:srgbClr val="000000"/>
                </a:solidFill>
              </a:rPr>
              <a:t>equal</a:t>
            </a:r>
            <a:r>
              <a:rPr lang="tr-TR" altLang="en-US" u="sng" dirty="0">
                <a:solidFill>
                  <a:srgbClr val="000000"/>
                </a:solidFill>
              </a:rPr>
              <a:t> </a:t>
            </a:r>
            <a:r>
              <a:rPr lang="tr-TR" altLang="en-US" u="sng" dirty="0" err="1">
                <a:solidFill>
                  <a:srgbClr val="000000"/>
                </a:solidFill>
              </a:rPr>
              <a:t>to</a:t>
            </a:r>
            <a:r>
              <a:rPr lang="tr-TR" altLang="en-US" u="sng" dirty="0">
                <a:solidFill>
                  <a:srgbClr val="000000"/>
                </a:solidFill>
              </a:rPr>
              <a:t> </a:t>
            </a:r>
            <a:r>
              <a:rPr lang="en-US" altLang="en-US" u="sng" dirty="0">
                <a:solidFill>
                  <a:srgbClr val="000000"/>
                </a:solidFill>
                <a:latin typeface="Consolas" panose="020B0609020204030204" pitchFamily="49" charset="0"/>
              </a:rPr>
              <a:t>2</a:t>
            </a:r>
            <a:r>
              <a:rPr lang="en-US" altLang="en-US" dirty="0">
                <a:solidFill>
                  <a:srgbClr val="000000"/>
                </a:solidFill>
              </a:rPr>
              <a:t>, so </a:t>
            </a:r>
            <a:r>
              <a:rPr lang="en-US" altLang="en-US" dirty="0">
                <a:solidFill>
                  <a:srgbClr val="000000"/>
                </a:solidFill>
                <a:latin typeface="Consolas" panose="020B0609020204030204" pitchFamily="49" charset="0"/>
              </a:rPr>
              <a:t>++frequency[responses[answer]];</a:t>
            </a:r>
            <a:r>
              <a:rPr lang="en-US" altLang="en-US" dirty="0">
                <a:solidFill>
                  <a:srgbClr val="000000"/>
                </a:solidFill>
              </a:rPr>
              <a:t> is interpreted as</a:t>
            </a:r>
          </a:p>
          <a:p>
            <a:pPr marL="914400" lvl="2" indent="0" algn="ctr" eaLnBrk="1" hangingPunct="1">
              <a:lnSpc>
                <a:spcPct val="90000"/>
              </a:lnSpc>
              <a:buNone/>
            </a:pP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++frequency[</a:t>
            </a:r>
            <a:r>
              <a:rPr lang="en-US" altLang="en-US" sz="2400" b="1" dirty="0">
                <a:solidFill>
                  <a:srgbClr val="128AFF"/>
                </a:solidFill>
                <a:latin typeface="Consolas" panose="020B0609020204030204" pitchFamily="49" charset="0"/>
              </a:rPr>
              <a:t>2</a:t>
            </a:r>
            <a:r>
              <a:rPr lang="en-US" altLang="en-US" sz="2400" b="1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pPr algn="just" eaLnBrk="1" hangingPunct="1">
              <a:lnSpc>
                <a:spcPct val="90000"/>
              </a:lnSpc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0000"/>
                </a:solidFill>
              </a:rPr>
              <a:t>	which </a:t>
            </a:r>
            <a:r>
              <a:rPr lang="en-US" altLang="en-US" u="sng" dirty="0">
                <a:solidFill>
                  <a:srgbClr val="000000"/>
                </a:solidFill>
              </a:rPr>
              <a:t>increments array element two</a:t>
            </a:r>
            <a:r>
              <a:rPr lang="en-US" alt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260F9-BB4F-4CE9-AC41-67D1D70293A4}" type="slidenum">
              <a:rPr lang="en-US" altLang="en-US" smtClean="0"/>
              <a:pPr/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639010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41821&quot;&gt;&lt;object type=&quot;3&quot; unique_id=&quot;41822&quot;&gt;&lt;property id=&quot;20148&quot; value=&quot;5&quot;/&gt;&lt;property id=&quot;20300&quot; value=&quot;Slide 1 - &amp;quot;Chapter 6 Arrays&amp;quot;&quot;/&gt;&lt;property id=&quot;20307&quot; value=&quot;347&quot;/&gt;&lt;/object&gt;&lt;object type=&quot;3&quot; unique_id=&quot;41823&quot;&gt;&lt;property id=&quot;20148&quot; value=&quot;5&quot;/&gt;&lt;property id=&quot;20300&quot; value=&quot;Slide 2&quot;/&gt;&lt;property id=&quot;20307&quot; value=&quot;258&quot;/&gt;&lt;/object&gt;&lt;object type=&quot;3&quot; unique_id=&quot;41824&quot;&gt;&lt;property id=&quot;20148&quot; value=&quot;5&quot;/&gt;&lt;property id=&quot;20300&quot; value=&quot;Slide 3&quot;/&gt;&lt;property id=&quot;20307&quot; value=&quot;259&quot;/&gt;&lt;/object&gt;&lt;object type=&quot;3&quot; unique_id=&quot;41825&quot;&gt;&lt;property id=&quot;20148&quot; value=&quot;5&quot;/&gt;&lt;property id=&quot;20300&quot; value=&quot;Slide 4&quot;/&gt;&lt;property id=&quot;20307&quot; value=&quot;260&quot;/&gt;&lt;/object&gt;&lt;object type=&quot;3&quot; unique_id=&quot;41826&quot;&gt;&lt;property id=&quot;20148&quot; value=&quot;5&quot;/&gt;&lt;property id=&quot;20300&quot; value=&quot;Slide 5 - &amp;quot;6.1  Introduction&amp;quot;&quot;/&gt;&lt;property id=&quot;20307&quot; value=&quot;348&quot;/&gt;&lt;/object&gt;&lt;object type=&quot;3&quot; unique_id=&quot;41827&quot;&gt;&lt;property id=&quot;20148&quot; value=&quot;5&quot;/&gt;&lt;property id=&quot;20300&quot; value=&quot;Slide 6 - &amp;quot;6.2  Arrays&amp;quot;&quot;/&gt;&lt;property id=&quot;20307&quot; value=&quot;349&quot;/&gt;&lt;/object&gt;&lt;object type=&quot;3&quot; unique_id=&quot;41828&quot;&gt;&lt;property id=&quot;20148&quot; value=&quot;5&quot;/&gt;&lt;property id=&quot;20300&quot; value=&quot;Slide 7&quot;/&gt;&lt;property id=&quot;20307&quot; value=&quot;261&quot;/&gt;&lt;/object&gt;&lt;object type=&quot;3&quot; unique_id=&quot;41829&quot;&gt;&lt;property id=&quot;20148&quot; value=&quot;5&quot;/&gt;&lt;property id=&quot;20300&quot; value=&quot;Slide 8 - &amp;quot;6.2  Arrays (Cont.)&amp;quot;&quot;/&gt;&lt;property id=&quot;20307&quot; value=&quot;350&quot;/&gt;&lt;/object&gt;&lt;object type=&quot;3&quot; unique_id=&quot;41830&quot;&gt;&lt;property id=&quot;20148&quot; value=&quot;5&quot;/&gt;&lt;property id=&quot;20300&quot; value=&quot;Slide 9 - &amp;quot;6.2  Arrays (Cont.)&amp;quot;&quot;/&gt;&lt;property id=&quot;20307&quot; value=&quot;351&quot;/&gt;&lt;/object&gt;&lt;object type=&quot;3&quot; unique_id=&quot;41831&quot;&gt;&lt;property id=&quot;20148&quot; value=&quot;5&quot;/&gt;&lt;property id=&quot;20300&quot; value=&quot;Slide 10 - &amp;quot;6.2  Arrays (Cont.)&amp;quot;&quot;/&gt;&lt;property id=&quot;20307&quot; value=&quot;352&quot;/&gt;&lt;/object&gt;&lt;object type=&quot;3&quot; unique_id=&quot;41832&quot;&gt;&lt;property id=&quot;20148&quot; value=&quot;5&quot;/&gt;&lt;property id=&quot;20300&quot; value=&quot;Slide 11 - &amp;quot;6.2  Arrays (Cont.)&amp;quot;&quot;/&gt;&lt;property id=&quot;20307&quot; value=&quot;353&quot;/&gt;&lt;/object&gt;&lt;object type=&quot;3&quot; unique_id=&quot;41833&quot;&gt;&lt;property id=&quot;20148&quot; value=&quot;5&quot;/&gt;&lt;property id=&quot;20300&quot; value=&quot;Slide 12&quot;/&gt;&lt;property id=&quot;20307&quot; value=&quot;262&quot;/&gt;&lt;/object&gt;&lt;object type=&quot;3&quot; unique_id=&quot;41834&quot;&gt;&lt;property id=&quot;20148&quot; value=&quot;5&quot;/&gt;&lt;property id=&quot;20300&quot; value=&quot;Slide 13 - &amp;quot;6.3  Defining Arrays&amp;quot;&quot;/&gt;&lt;property id=&quot;20307&quot; value=&quot;354&quot;/&gt;&lt;/object&gt;&lt;object type=&quot;3&quot; unique_id=&quot;41835&quot;&gt;&lt;property id=&quot;20148&quot; value=&quot;5&quot;/&gt;&lt;property id=&quot;20300&quot; value=&quot;Slide 14 - &amp;quot;6.3  Defining Arrays (Cont.)&amp;quot;&quot;/&gt;&lt;property id=&quot;20307&quot; value=&quot;355&quot;/&gt;&lt;/object&gt;&lt;object type=&quot;3&quot; unique_id=&quot;41836&quot;&gt;&lt;property id=&quot;20148&quot; value=&quot;5&quot;/&gt;&lt;property id=&quot;20300&quot; value=&quot;Slide 15 - &amp;quot;6.4  Array Examples &amp;quot;&quot;/&gt;&lt;property id=&quot;20307&quot; value=&quot;356&quot;/&gt;&lt;/object&gt;&lt;object type=&quot;3&quot; unique_id=&quot;41837&quot;&gt;&lt;property id=&quot;20148&quot; value=&quot;5&quot;/&gt;&lt;property id=&quot;20300&quot; value=&quot;Slide 16&quot;/&gt;&lt;property id=&quot;20307&quot; value=&quot;263&quot;/&gt;&lt;/object&gt;&lt;object type=&quot;3&quot; unique_id=&quot;41838&quot;&gt;&lt;property id=&quot;20148&quot; value=&quot;5&quot;/&gt;&lt;property id=&quot;20300&quot; value=&quot;Slide 17&quot;/&gt;&lt;property id=&quot;20307&quot; value=&quot;264&quot;/&gt;&lt;/object&gt;&lt;object type=&quot;3&quot; unique_id=&quot;41839&quot;&gt;&lt;property id=&quot;20148&quot; value=&quot;5&quot;/&gt;&lt;property id=&quot;20300&quot; value=&quot;Slide 18 - &amp;quot;6.4  Array Examples (Cont.) &amp;quot;&quot;/&gt;&lt;property id=&quot;20307&quot; value=&quot;357&quot;/&gt;&lt;/object&gt;&lt;object type=&quot;3&quot; unique_id=&quot;41840&quot;&gt;&lt;property id=&quot;20148&quot; value=&quot;5&quot;/&gt;&lt;property id=&quot;20300&quot; value=&quot;Slide 19 - &amp;quot;6.4  Array Examples (Cont.) &amp;quot;&quot;/&gt;&lt;property id=&quot;20307&quot; value=&quot;358&quot;/&gt;&lt;/object&gt;&lt;object type=&quot;3&quot; unique_id=&quot;41841&quot;&gt;&lt;property id=&quot;20148&quot; value=&quot;5&quot;/&gt;&lt;property id=&quot;20300&quot; value=&quot;Slide 20&quot;/&gt;&lt;property id=&quot;20307&quot; value=&quot;265&quot;/&gt;&lt;/object&gt;&lt;object type=&quot;3&quot; unique_id=&quot;41842&quot;&gt;&lt;property id=&quot;20148&quot; value=&quot;5&quot;/&gt;&lt;property id=&quot;20300&quot; value=&quot;Slide 21&quot;/&gt;&lt;property id=&quot;20307&quot; value=&quot;266&quot;/&gt;&lt;/object&gt;&lt;object type=&quot;3&quot; unique_id=&quot;41843&quot;&gt;&lt;property id=&quot;20148&quot; value=&quot;5&quot;/&gt;&lt;property id=&quot;20300&quot; value=&quot;Slide 22 - &amp;quot;6.4  Array Examples (Cont.) &amp;quot;&quot;/&gt;&lt;property id=&quot;20307&quot; value=&quot;359&quot;/&gt;&lt;/object&gt;&lt;object type=&quot;3&quot; unique_id=&quot;41844&quot;&gt;&lt;property id=&quot;20148&quot; value=&quot;5&quot;/&gt;&lt;property id=&quot;20300&quot; value=&quot;Slide 23 - &amp;quot;6.4  Array Examples (Cont.) &amp;quot;&quot;/&gt;&lt;property id=&quot;20307&quot; value=&quot;360&quot;/&gt;&lt;/object&gt;&lt;object type=&quot;3&quot; unique_id=&quot;41845&quot;&gt;&lt;property id=&quot;20148&quot; value=&quot;5&quot;/&gt;&lt;property id=&quot;20300&quot; value=&quot;Slide 24&quot;/&gt;&lt;property id=&quot;20307&quot; value=&quot;267&quot;/&gt;&lt;/object&gt;&lt;object type=&quot;3&quot; unique_id=&quot;41846&quot;&gt;&lt;property id=&quot;20148&quot; value=&quot;5&quot;/&gt;&lt;property id=&quot;20300&quot; value=&quot;Slide 25 - &amp;quot;6.4  Array Examples (Cont.) &amp;quot;&quot;/&gt;&lt;property id=&quot;20307&quot; value=&quot;361&quot;/&gt;&lt;/object&gt;&lt;object type=&quot;3&quot; unique_id=&quot;41847&quot;&gt;&lt;property id=&quot;20148&quot; value=&quot;5&quot;/&gt;&lt;property id=&quot;20300&quot; value=&quot;Slide 26&quot;/&gt;&lt;property id=&quot;20307&quot; value=&quot;268&quot;/&gt;&lt;/object&gt;&lt;object type=&quot;3&quot; unique_id=&quot;41848&quot;&gt;&lt;property id=&quot;20148&quot; value=&quot;5&quot;/&gt;&lt;property id=&quot;20300&quot; value=&quot;Slide 27 - &amp;quot;6.4  Array Examples (Cont.) &amp;quot;&quot;/&gt;&lt;property id=&quot;20307&quot; value=&quot;362&quot;/&gt;&lt;/object&gt;&lt;object type=&quot;3&quot; unique_id=&quot;41849&quot;&gt;&lt;property id=&quot;20148&quot; value=&quot;5&quot;/&gt;&lt;property id=&quot;20300&quot; value=&quot;Slide 28 - &amp;quot;6.4  Array Examples (Cont.) &amp;quot;&quot;/&gt;&lt;property id=&quot;20307&quot; value=&quot;363&quot;/&gt;&lt;/object&gt;&lt;object type=&quot;3&quot; unique_id=&quot;41850&quot;&gt;&lt;property id=&quot;20148&quot; value=&quot;5&quot;/&gt;&lt;property id=&quot;20300&quot; value=&quot;Slide 29&quot;/&gt;&lt;property id=&quot;20307&quot; value=&quot;269&quot;/&gt;&lt;/object&gt;&lt;object type=&quot;3&quot; unique_id=&quot;41851&quot;&gt;&lt;property id=&quot;20148&quot; value=&quot;5&quot;/&gt;&lt;property id=&quot;20300&quot; value=&quot;Slide 30&quot;/&gt;&lt;property id=&quot;20307&quot; value=&quot;270&quot;/&gt;&lt;/object&gt;&lt;object type=&quot;3&quot; unique_id=&quot;41852&quot;&gt;&lt;property id=&quot;20148&quot; value=&quot;5&quot;/&gt;&lt;property id=&quot;20300&quot; value=&quot;Slide 31 - &amp;quot;6.4  Array Examples (Cont.) &amp;quot;&quot;/&gt;&lt;property id=&quot;20307&quot; value=&quot;364&quot;/&gt;&lt;/object&gt;&lt;object type=&quot;3&quot; unique_id=&quot;41853&quot;&gt;&lt;property id=&quot;20148&quot; value=&quot;5&quot;/&gt;&lt;property id=&quot;20300&quot; value=&quot;Slide 32 - &amp;quot;6.4  Array Examples (Cont.) &amp;quot;&quot;/&gt;&lt;property id=&quot;20307&quot; value=&quot;365&quot;/&gt;&lt;/object&gt;&lt;object type=&quot;3&quot; unique_id=&quot;41854&quot;&gt;&lt;property id=&quot;20148&quot; value=&quot;5&quot;/&gt;&lt;property id=&quot;20300&quot; value=&quot;Slide 33&quot;/&gt;&lt;property id=&quot;20307&quot; value=&quot;271&quot;/&gt;&lt;/object&gt;&lt;object type=&quot;3&quot; unique_id=&quot;41855&quot;&gt;&lt;property id=&quot;20148&quot; value=&quot;5&quot;/&gt;&lt;property id=&quot;20300&quot; value=&quot;Slide 34 - &amp;quot;6.4  Array Examples (Cont.) &amp;quot;&quot;/&gt;&lt;property id=&quot;20307&quot; value=&quot;366&quot;/&gt;&lt;/object&gt;&lt;object type=&quot;3&quot; unique_id=&quot;41856&quot;&gt;&lt;property id=&quot;20148&quot; value=&quot;5&quot;/&gt;&lt;property id=&quot;20300&quot; value=&quot;Slide 35&quot;/&gt;&lt;property id=&quot;20307&quot; value=&quot;272&quot;/&gt;&lt;/object&gt;&lt;object type=&quot;3&quot; unique_id=&quot;41857&quot;&gt;&lt;property id=&quot;20148&quot; value=&quot;5&quot;/&gt;&lt;property id=&quot;20300&quot; value=&quot;Slide 36&quot;/&gt;&lt;property id=&quot;20307&quot; value=&quot;273&quot;/&gt;&lt;/object&gt;&lt;object type=&quot;3&quot; unique_id=&quot;41858&quot;&gt;&lt;property id=&quot;20148&quot; value=&quot;5&quot;/&gt;&lt;property id=&quot;20300&quot; value=&quot;Slide 37&quot;/&gt;&lt;property id=&quot;20307&quot; value=&quot;274&quot;/&gt;&lt;/object&gt;&lt;object type=&quot;3&quot; unique_id=&quot;41859&quot;&gt;&lt;property id=&quot;20148&quot; value=&quot;5&quot;/&gt;&lt;property id=&quot;20300&quot; value=&quot;Slide 38&quot;/&gt;&lt;property id=&quot;20307&quot; value=&quot;275&quot;/&gt;&lt;/object&gt;&lt;object type=&quot;3&quot; unique_id=&quot;41860&quot;&gt;&lt;property id=&quot;20148&quot; value=&quot;5&quot;/&gt;&lt;property id=&quot;20300&quot; value=&quot;Slide 39 - &amp;quot;6.4  Array Examples (Cont.) &amp;quot;&quot;/&gt;&lt;property id=&quot;20307&quot; value=&quot;367&quot;/&gt;&lt;/object&gt;&lt;object type=&quot;3&quot; unique_id=&quot;41861&quot;&gt;&lt;property id=&quot;20148&quot; value=&quot;5&quot;/&gt;&lt;property id=&quot;20300&quot; value=&quot;Slide 40&quot;/&gt;&lt;property id=&quot;20307&quot; value=&quot;276&quot;/&gt;&lt;/object&gt;&lt;object type=&quot;3&quot; unique_id=&quot;41862&quot;&gt;&lt;property id=&quot;20148&quot; value=&quot;5&quot;/&gt;&lt;property id=&quot;20300&quot; value=&quot;Slide 41&quot;/&gt;&lt;property id=&quot;20307&quot; value=&quot;277&quot;/&gt;&lt;/object&gt;&lt;object type=&quot;3&quot; unique_id=&quot;41863&quot;&gt;&lt;property id=&quot;20148&quot; value=&quot;5&quot;/&gt;&lt;property id=&quot;20300&quot; value=&quot;Slide 42&quot;/&gt;&lt;property id=&quot;20307&quot; value=&quot;278&quot;/&gt;&lt;/object&gt;&lt;object type=&quot;3&quot; unique_id=&quot;41864&quot;&gt;&lt;property id=&quot;20148&quot; value=&quot;5&quot;/&gt;&lt;property id=&quot;20300&quot; value=&quot;Slide 43 - &amp;quot;6.4  Array Examples (Cont.) &amp;quot;&quot;/&gt;&lt;property id=&quot;20307&quot; value=&quot;368&quot;/&gt;&lt;/object&gt;&lt;object type=&quot;3&quot; unique_id=&quot;41865&quot;&gt;&lt;property id=&quot;20148&quot; value=&quot;5&quot;/&gt;&lt;property id=&quot;20300&quot; value=&quot;Slide 44 - &amp;quot;6.4  Array Examples (Cont.) &amp;quot;&quot;/&gt;&lt;property id=&quot;20307&quot; value=&quot;369&quot;/&gt;&lt;/object&gt;&lt;object type=&quot;3&quot; unique_id=&quot;41866&quot;&gt;&lt;property id=&quot;20148&quot; value=&quot;5&quot;/&gt;&lt;property id=&quot;20300&quot; value=&quot;Slide 45&quot;/&gt;&lt;property id=&quot;20307&quot; value=&quot;279&quot;/&gt;&lt;/object&gt;&lt;object type=&quot;3&quot; unique_id=&quot;41867&quot;&gt;&lt;property id=&quot;20148&quot; value=&quot;5&quot;/&gt;&lt;property id=&quot;20300&quot; value=&quot;Slide 46&quot;/&gt;&lt;property id=&quot;20307&quot; value=&quot;280&quot;/&gt;&lt;/object&gt;&lt;object type=&quot;3&quot; unique_id=&quot;41868&quot;&gt;&lt;property id=&quot;20148&quot; value=&quot;5&quot;/&gt;&lt;property id=&quot;20300&quot; value=&quot;Slide 47 - &amp;quot;6.4  Array Examples (Cont.) &amp;quot;&quot;/&gt;&lt;property id=&quot;20307&quot; value=&quot;370&quot;/&gt;&lt;/object&gt;&lt;object type=&quot;3&quot; unique_id=&quot;41869&quot;&gt;&lt;property id=&quot;20148&quot; value=&quot;5&quot;/&gt;&lt;property id=&quot;20300&quot; value=&quot;Slide 48 - &amp;quot;6.4  Array Examples (Cont.) &amp;quot;&quot;/&gt;&lt;property id=&quot;20307&quot; value=&quot;371&quot;/&gt;&lt;/object&gt;&lt;object type=&quot;3&quot; unique_id=&quot;41870&quot;&gt;&lt;property id=&quot;20148&quot; value=&quot;5&quot;/&gt;&lt;property id=&quot;20300&quot; value=&quot;Slide 49 - &amp;quot;6.4  Array Examples (Cont.) &amp;quot;&quot;/&gt;&lt;property id=&quot;20307&quot; value=&quot;372&quot;/&gt;&lt;/object&gt;&lt;object type=&quot;3&quot; unique_id=&quot;41871&quot;&gt;&lt;property id=&quot;20148&quot; value=&quot;5&quot;/&gt;&lt;property id=&quot;20300&quot; value=&quot;Slide 50 - &amp;quot;6.4  Array Examples (Cont.) &amp;quot;&quot;/&gt;&lt;property id=&quot;20307&quot; value=&quot;373&quot;/&gt;&lt;/object&gt;&lt;object type=&quot;3&quot; unique_id=&quot;41872&quot;&gt;&lt;property id=&quot;20148&quot; value=&quot;5&quot;/&gt;&lt;property id=&quot;20300&quot; value=&quot;Slide 51&quot;/&gt;&lt;property id=&quot;20307&quot; value=&quot;281&quot;/&gt;&lt;/object&gt;&lt;object type=&quot;3&quot; unique_id=&quot;41873&quot;&gt;&lt;property id=&quot;20148&quot; value=&quot;5&quot;/&gt;&lt;property id=&quot;20300&quot; value=&quot;Slide 52&quot;/&gt;&lt;property id=&quot;20307&quot; value=&quot;282&quot;/&gt;&lt;/object&gt;&lt;object type=&quot;3&quot; unique_id=&quot;41874&quot;&gt;&lt;property id=&quot;20148&quot; value=&quot;5&quot;/&gt;&lt;property id=&quot;20300&quot; value=&quot;Slide 53&quot;/&gt;&lt;property id=&quot;20307&quot; value=&quot;283&quot;/&gt;&lt;/object&gt;&lt;object type=&quot;3&quot; unique_id=&quot;41875&quot;&gt;&lt;property id=&quot;20148&quot; value=&quot;5&quot;/&gt;&lt;property id=&quot;20300&quot; value=&quot;Slide 54 - &amp;quot;6.4  Array Examples (Cont.) &amp;quot;&quot;/&gt;&lt;property id=&quot;20307&quot; value=&quot;374&quot;/&gt;&lt;/object&gt;&lt;object type=&quot;3&quot; unique_id=&quot;41876&quot;&gt;&lt;property id=&quot;20148&quot; value=&quot;5&quot;/&gt;&lt;property id=&quot;20300&quot; value=&quot;Slide 55&quot;/&gt;&lt;property id=&quot;20307&quot; value=&quot;284&quot;/&gt;&lt;/object&gt;&lt;object type=&quot;3&quot; unique_id=&quot;41877&quot;&gt;&lt;property id=&quot;20148&quot; value=&quot;5&quot;/&gt;&lt;property id=&quot;20300&quot; value=&quot;Slide 56&quot;/&gt;&lt;property id=&quot;20307&quot; value=&quot;285&quot;/&gt;&lt;/object&gt;&lt;object type=&quot;3&quot; unique_id=&quot;41878&quot;&gt;&lt;property id=&quot;20148&quot; value=&quot;5&quot;/&gt;&lt;property id=&quot;20300&quot; value=&quot;Slide 57 - &amp;quot;6.4  Array Examples (Cont.) &amp;quot;&quot;/&gt;&lt;property id=&quot;20307&quot; value=&quot;375&quot;/&gt;&lt;/object&gt;&lt;object type=&quot;3&quot; unique_id=&quot;41879&quot;&gt;&lt;property id=&quot;20148&quot; value=&quot;5&quot;/&gt;&lt;property id=&quot;20300&quot; value=&quot;Slide 58&quot;/&gt;&lt;property id=&quot;20307&quot; value=&quot;286&quot;/&gt;&lt;/object&gt;&lt;object type=&quot;3&quot; unique_id=&quot;41880&quot;&gt;&lt;property id=&quot;20148&quot; value=&quot;5&quot;/&gt;&lt;property id=&quot;20300&quot; value=&quot;Slide 59&quot;/&gt;&lt;property id=&quot;20307&quot; value=&quot;287&quot;/&gt;&lt;/object&gt;&lt;object type=&quot;3&quot; unique_id=&quot;41881&quot;&gt;&lt;property id=&quot;20148&quot; value=&quot;5&quot;/&gt;&lt;property id=&quot;20300&quot; value=&quot;Slide 60 - &amp;quot;6.5  Using Character Arrays to Store and Manipulate Strings &amp;quot;&quot;/&gt;&lt;property id=&quot;20307&quot; value=&quot;376&quot;/&gt;&lt;/object&gt;&lt;object type=&quot;3&quot; unique_id=&quot;41882&quot;&gt;&lt;property id=&quot;20148&quot; value=&quot;5&quot;/&gt;&lt;property id=&quot;20300&quot; value=&quot;Slide 61 - &amp;quot;6.5  Using Character Arrays to Store and Manipulate Strings &amp;quot;&quot;/&gt;&lt;property id=&quot;20307&quot; value=&quot;377&quot;/&gt;&lt;/object&gt;&lt;object type=&quot;3&quot; unique_id=&quot;41883&quot;&gt;&lt;property id=&quot;20148&quot; value=&quot;5&quot;/&gt;&lt;property id=&quot;20300&quot; value=&quot;Slide 62 - &amp;quot;6.5  Using Character Arrays to Store and Manipulate Strings &amp;quot;&quot;/&gt;&lt;property id=&quot;20307&quot; value=&quot;378&quot;/&gt;&lt;/object&gt;&lt;object type=&quot;3&quot; unique_id=&quot;41884&quot;&gt;&lt;property id=&quot;20148&quot; value=&quot;5&quot;/&gt;&lt;property id=&quot;20300&quot; value=&quot;Slide 63 - &amp;quot;6.5  Using Character Arrays to Store and Manipulate Strings &amp;quot;&quot;/&gt;&lt;property id=&quot;20307&quot; value=&quot;379&quot;/&gt;&lt;/object&gt;&lt;object type=&quot;3&quot; unique_id=&quot;41885&quot;&gt;&lt;property id=&quot;20148&quot; value=&quot;5&quot;/&gt;&lt;property id=&quot;20300&quot; value=&quot;Slide 64 - &amp;quot;6.5  Using Character Arrays to Store and Manipulate Strings &amp;quot;&quot;/&gt;&lt;property id=&quot;20307&quot; value=&quot;380&quot;/&gt;&lt;/object&gt;&lt;object type=&quot;3&quot; unique_id=&quot;41886&quot;&gt;&lt;property id=&quot;20148&quot; value=&quot;5&quot;/&gt;&lt;property id=&quot;20300&quot; value=&quot;Slide 65 - &amp;quot;6.5  Using Character Arrays to Store and Manipulate Strings &amp;quot;&quot;/&gt;&lt;property id=&quot;20307&quot; value=&quot;381&quot;/&gt;&lt;/object&gt;&lt;object type=&quot;3&quot; unique_id=&quot;41887&quot;&gt;&lt;property id=&quot;20148&quot; value=&quot;5&quot;/&gt;&lt;property id=&quot;20300&quot; value=&quot;Slide 66 - &amp;quot;6.5  Using Character Arrays to Store and Manipulate Strings &amp;quot;&quot;/&gt;&lt;property id=&quot;20307&quot; value=&quot;382&quot;/&gt;&lt;/object&gt;&lt;object type=&quot;3&quot; unique_id=&quot;41888&quot;&gt;&lt;property id=&quot;20148&quot; value=&quot;5&quot;/&gt;&lt;property id=&quot;20300&quot; value=&quot;Slide 67 - &amp;quot;6.5  Using Character Arrays to Store and Manipulate Strings &amp;quot;&quot;/&gt;&lt;property id=&quot;20307&quot; value=&quot;383&quot;/&gt;&lt;/object&gt;&lt;object type=&quot;3&quot; unique_id=&quot;41889&quot;&gt;&lt;property id=&quot;20148&quot; value=&quot;5&quot;/&gt;&lt;property id=&quot;20300&quot; value=&quot;Slide 68&quot;/&gt;&lt;property id=&quot;20307&quot; value=&quot;288&quot;/&gt;&lt;/object&gt;&lt;object type=&quot;3&quot; unique_id=&quot;41890&quot;&gt;&lt;property id=&quot;20148&quot; value=&quot;5&quot;/&gt;&lt;property id=&quot;20300&quot; value=&quot;Slide 69&quot;/&gt;&lt;property id=&quot;20307&quot; value=&quot;289&quot;/&gt;&lt;/object&gt;&lt;object type=&quot;3&quot; unique_id=&quot;41891&quot;&gt;&lt;property id=&quot;20148&quot; value=&quot;5&quot;/&gt;&lt;property id=&quot;20300&quot; value=&quot;Slide 70 - &amp;quot;6.6  Static Local Arrays and Automatic Local Arrays&amp;quot;&quot;/&gt;&lt;property id=&quot;20307&quot; value=&quot;384&quot;/&gt;&lt;/object&gt;&lt;object type=&quot;3&quot; unique_id=&quot;41892&quot;&gt;&lt;property id=&quot;20148&quot; value=&quot;5&quot;/&gt;&lt;property id=&quot;20300&quot; value=&quot;Slide 71&quot;/&gt;&lt;property id=&quot;20307&quot; value=&quot;290&quot;/&gt;&lt;/object&gt;&lt;object type=&quot;3&quot; unique_id=&quot;41893&quot;&gt;&lt;property id=&quot;20148&quot; value=&quot;5&quot;/&gt;&lt;property id=&quot;20300&quot; value=&quot;Slide 72 - &amp;quot;6.6  Static Local Arrays and Automatic Local Arrays&amp;quot;&quot;/&gt;&lt;property id=&quot;20307&quot; value=&quot;385&quot;/&gt;&lt;/object&gt;&lt;object type=&quot;3&quot; unique_id=&quot;41894&quot;&gt;&lt;property id=&quot;20148&quot; value=&quot;5&quot;/&gt;&lt;property id=&quot;20300&quot; value=&quot;Slide 73 - &amp;quot;6.6  Static Local Arrays and Automatic Local Arrays&amp;quot;&quot;/&gt;&lt;property id=&quot;20307&quot; value=&quot;386&quot;/&gt;&lt;/object&gt;&lt;object type=&quot;3&quot; unique_id=&quot;41895&quot;&gt;&lt;property id=&quot;20148&quot; value=&quot;5&quot;/&gt;&lt;property id=&quot;20300&quot; value=&quot;Slide 74&quot;/&gt;&lt;property id=&quot;20307&quot; value=&quot;291&quot;/&gt;&lt;/object&gt;&lt;object type=&quot;3&quot; unique_id=&quot;41896&quot;&gt;&lt;property id=&quot;20148&quot; value=&quot;5&quot;/&gt;&lt;property id=&quot;20300&quot; value=&quot;Slide 75&quot;/&gt;&lt;property id=&quot;20307&quot; value=&quot;292&quot;/&gt;&lt;/object&gt;&lt;object type=&quot;3&quot; unique_id=&quot;41897&quot;&gt;&lt;property id=&quot;20148&quot; value=&quot;5&quot;/&gt;&lt;property id=&quot;20300&quot; value=&quot;Slide 76&quot;/&gt;&lt;property id=&quot;20307&quot; value=&quot;293&quot;/&gt;&lt;/object&gt;&lt;object type=&quot;3&quot; unique_id=&quot;41898&quot;&gt;&lt;property id=&quot;20148&quot; value=&quot;5&quot;/&gt;&lt;property id=&quot;20300&quot; value=&quot;Slide 77&quot;/&gt;&lt;property id=&quot;20307&quot; value=&quot;294&quot;/&gt;&lt;/object&gt;&lt;object type=&quot;3&quot; unique_id=&quot;41899&quot;&gt;&lt;property id=&quot;20148&quot; value=&quot;5&quot;/&gt;&lt;property id=&quot;20300&quot; value=&quot;Slide 78&quot;/&gt;&lt;property id=&quot;20307&quot; value=&quot;295&quot;/&gt;&lt;/object&gt;&lt;object type=&quot;3&quot; unique_id=&quot;41900&quot;&gt;&lt;property id=&quot;20148&quot; value=&quot;5&quot;/&gt;&lt;property id=&quot;20300&quot; value=&quot;Slide 79 - &amp;quot;6.7  Passing Arrays to Functions&amp;quot;&quot;/&gt;&lt;property id=&quot;20307&quot; value=&quot;387&quot;/&gt;&lt;/object&gt;&lt;object type=&quot;3&quot; unique_id=&quot;41901&quot;&gt;&lt;property id=&quot;20148&quot; value=&quot;5&quot;/&gt;&lt;property id=&quot;20300&quot; value=&quot;Slide 80 - &amp;quot;6.7  Passing Arrays to Functions (Cont.)&amp;quot;&quot;/&gt;&lt;property id=&quot;20307&quot; value=&quot;388&quot;/&gt;&lt;/object&gt;&lt;object type=&quot;3&quot; unique_id=&quot;41902&quot;&gt;&lt;property id=&quot;20148&quot; value=&quot;5&quot;/&gt;&lt;property id=&quot;20300&quot; value=&quot;Slide 81 - &amp;quot;6.7  Passing Arrays to Functions (Cont.)&amp;quot;&quot;/&gt;&lt;property id=&quot;20307&quot; value=&quot;389&quot;/&gt;&lt;/object&gt;&lt;object type=&quot;3&quot; unique_id=&quot;41903&quot;&gt;&lt;property id=&quot;20148&quot; value=&quot;5&quot;/&gt;&lt;property id=&quot;20300&quot; value=&quot;Slide 82 - &amp;quot;6.7  Passing Arrays to Functions (Cont.)&amp;quot;&quot;/&gt;&lt;property id=&quot;20307&quot; value=&quot;390&quot;/&gt;&lt;/object&gt;&lt;object type=&quot;3&quot; unique_id=&quot;41904&quot;&gt;&lt;property id=&quot;20148&quot; value=&quot;5&quot;/&gt;&lt;property id=&quot;20300&quot; value=&quot;Slide 83&quot;/&gt;&lt;property id=&quot;20307&quot; value=&quot;296&quot;/&gt;&lt;/object&gt;&lt;object type=&quot;3&quot; unique_id=&quot;41905&quot;&gt;&lt;property id=&quot;20148&quot; value=&quot;5&quot;/&gt;&lt;property id=&quot;20300&quot; value=&quot;Slide 84&quot;/&gt;&lt;property id=&quot;20307&quot; value=&quot;297&quot;/&gt;&lt;/object&gt;&lt;object type=&quot;3&quot; unique_id=&quot;41906&quot;&gt;&lt;property id=&quot;20148&quot; value=&quot;5&quot;/&gt;&lt;property id=&quot;20300&quot; value=&quot;Slide 85&quot;/&gt;&lt;property id=&quot;20307&quot; value=&quot;298&quot;/&gt;&lt;/object&gt;&lt;object type=&quot;3&quot; unique_id=&quot;41907&quot;&gt;&lt;property id=&quot;20148&quot; value=&quot;5&quot;/&gt;&lt;property id=&quot;20300&quot; value=&quot;Slide 86 - &amp;quot;6.7  Passing Arrays to Functions (Cont.)&amp;quot;&quot;/&gt;&lt;property id=&quot;20307&quot; value=&quot;391&quot;/&gt;&lt;/object&gt;&lt;object type=&quot;3&quot; unique_id=&quot;41908&quot;&gt;&lt;property id=&quot;20148&quot; value=&quot;5&quot;/&gt;&lt;property id=&quot;20300&quot; value=&quot;Slide 87 - &amp;quot;6.7  Passing Arrays to Functions (Cont.)&amp;quot;&quot;/&gt;&lt;property id=&quot;20307&quot; value=&quot;392&quot;/&gt;&lt;/object&gt;&lt;object type=&quot;3&quot; unique_id=&quot;41909&quot;&gt;&lt;property id=&quot;20148&quot; value=&quot;5&quot;/&gt;&lt;property id=&quot;20300&quot; value=&quot;Slide 88 - &amp;quot;6.7  Passing Arrays to Functions (Cont.)&amp;quot;&quot;/&gt;&lt;property id=&quot;20307&quot; value=&quot;393&quot;/&gt;&lt;/object&gt;&lt;object type=&quot;3&quot; unique_id=&quot;41910&quot;&gt;&lt;property id=&quot;20148&quot; value=&quot;5&quot;/&gt;&lt;property id=&quot;20300&quot; value=&quot;Slide 89 - &amp;quot;6.7  Passing Arrays to Functions (Cont.)&amp;quot;&quot;/&gt;&lt;property id=&quot;20307&quot; value=&quot;394&quot;/&gt;&lt;/object&gt;&lt;object type=&quot;3&quot; unique_id=&quot;41911&quot;&gt;&lt;property id=&quot;20148&quot; value=&quot;5&quot;/&gt;&lt;property id=&quot;20300&quot; value=&quot;Slide 90 - &amp;quot;6.7  Passing Arrays to Functions (Cont.)&amp;quot;&quot;/&gt;&lt;property id=&quot;20307&quot; value=&quot;395&quot;/&gt;&lt;/object&gt;&lt;object type=&quot;3&quot; unique_id=&quot;41912&quot;&gt;&lt;property id=&quot;20148&quot; value=&quot;5&quot;/&gt;&lt;property id=&quot;20300&quot; value=&quot;Slide 91 - &amp;quot;6.7  Passing Arrays to Functions (Cont.)&amp;quot;&quot;/&gt;&lt;property id=&quot;20307&quot; value=&quot;396&quot;/&gt;&lt;/object&gt;&lt;object type=&quot;3&quot; unique_id=&quot;41913&quot;&gt;&lt;property id=&quot;20148&quot; value=&quot;5&quot;/&gt;&lt;property id=&quot;20300&quot; value=&quot;Slide 92&quot;/&gt;&lt;property id=&quot;20307&quot; value=&quot;299&quot;/&gt;&lt;/object&gt;&lt;object type=&quot;3&quot; unique_id=&quot;41914&quot;&gt;&lt;property id=&quot;20148&quot; value=&quot;5&quot;/&gt;&lt;property id=&quot;20300&quot; value=&quot;Slide 93&quot;/&gt;&lt;property id=&quot;20307&quot; value=&quot;300&quot;/&gt;&lt;/object&gt;&lt;object type=&quot;3&quot; unique_id=&quot;41915&quot;&gt;&lt;property id=&quot;20148&quot; value=&quot;5&quot;/&gt;&lt;property id=&quot;20300&quot; value=&quot;Slide 94&quot;/&gt;&lt;property id=&quot;20307&quot; value=&quot;301&quot;/&gt;&lt;/object&gt;&lt;object type=&quot;3&quot; unique_id=&quot;41916&quot;&gt;&lt;property id=&quot;20148&quot; value=&quot;5&quot;/&gt;&lt;property id=&quot;20300&quot; value=&quot;Slide 95&quot;/&gt;&lt;property id=&quot;20307&quot; value=&quot;302&quot;/&gt;&lt;/object&gt;&lt;object type=&quot;3&quot; unique_id=&quot;41917&quot;&gt;&lt;property id=&quot;20148&quot; value=&quot;5&quot;/&gt;&lt;property id=&quot;20300&quot; value=&quot;Slide 96&quot;/&gt;&lt;property id=&quot;20307&quot; value=&quot;303&quot;/&gt;&lt;/object&gt;&lt;object type=&quot;3&quot; unique_id=&quot;41918&quot;&gt;&lt;property id=&quot;20148&quot; value=&quot;5&quot;/&gt;&lt;property id=&quot;20300&quot; value=&quot;Slide 97 - &amp;quot;6.7  Passing Arrays to Functions (Cont.)&amp;quot;&quot;/&gt;&lt;property id=&quot;20307&quot; value=&quot;397&quot;/&gt;&lt;/object&gt;&lt;object type=&quot;3&quot; unique_id=&quot;41919&quot;&gt;&lt;property id=&quot;20148&quot; value=&quot;5&quot;/&gt;&lt;property id=&quot;20300&quot; value=&quot;Slide 98&quot;/&gt;&lt;property id=&quot;20307&quot; value=&quot;304&quot;/&gt;&lt;/object&gt;&lt;object type=&quot;3&quot; unique_id=&quot;41920&quot;&gt;&lt;property id=&quot;20148&quot; value=&quot;5&quot;/&gt;&lt;property id=&quot;20300&quot; value=&quot;Slide 99 - &amp;quot;6.8  Sorting Arrays&amp;quot;&quot;/&gt;&lt;property id=&quot;20307&quot; value=&quot;398&quot;/&gt;&lt;/object&gt;&lt;object type=&quot;3&quot; unique_id=&quot;41921&quot;&gt;&lt;property id=&quot;20148&quot; value=&quot;5&quot;/&gt;&lt;property id=&quot;20300&quot; value=&quot;Slide 100&quot;/&gt;&lt;property id=&quot;20307&quot; value=&quot;305&quot;/&gt;&lt;/object&gt;&lt;object type=&quot;3&quot; unique_id=&quot;41922&quot;&gt;&lt;property id=&quot;20148&quot; value=&quot;5&quot;/&gt;&lt;property id=&quot;20300&quot; value=&quot;Slide 101 - &amp;quot;6.8  Sorting Arrays&amp;quot;&quot;/&gt;&lt;property id=&quot;20307&quot; value=&quot;399&quot;/&gt;&lt;/object&gt;&lt;object type=&quot;3&quot; unique_id=&quot;41923&quot;&gt;&lt;property id=&quot;20148&quot; value=&quot;5&quot;/&gt;&lt;property id=&quot;20300&quot; value=&quot;Slide 102 - &amp;quot;6.8  Sorting Arrays&amp;quot;&quot;/&gt;&lt;property id=&quot;20307&quot; value=&quot;400&quot;/&gt;&lt;/object&gt;&lt;object type=&quot;3&quot; unique_id=&quot;41924&quot;&gt;&lt;property id=&quot;20148&quot; value=&quot;5&quot;/&gt;&lt;property id=&quot;20300&quot; value=&quot;Slide 103&quot;/&gt;&lt;property id=&quot;20307&quot; value=&quot;306&quot;/&gt;&lt;/object&gt;&lt;object type=&quot;3&quot; unique_id=&quot;41925&quot;&gt;&lt;property id=&quot;20148&quot; value=&quot;5&quot;/&gt;&lt;property id=&quot;20300&quot; value=&quot;Slide 104&quot;/&gt;&lt;property id=&quot;20307&quot; value=&quot;307&quot;/&gt;&lt;/object&gt;&lt;object type=&quot;3&quot; unique_id=&quot;41926&quot;&gt;&lt;property id=&quot;20148&quot; value=&quot;5&quot;/&gt;&lt;property id=&quot;20300&quot; value=&quot;Slide 105&quot;/&gt;&lt;property id=&quot;20307&quot; value=&quot;308&quot;/&gt;&lt;/object&gt;&lt;object type=&quot;3&quot; unique_id=&quot;41927&quot;&gt;&lt;property id=&quot;20148&quot; value=&quot;5&quot;/&gt;&lt;property id=&quot;20300&quot; value=&quot;Slide 106 - &amp;quot;6.8  Sorting Arrays&amp;quot;&quot;/&gt;&lt;property id=&quot;20307&quot; value=&quot;401&quot;/&gt;&lt;/object&gt;&lt;object type=&quot;3&quot; unique_id=&quot;41928&quot;&gt;&lt;property id=&quot;20148&quot; value=&quot;5&quot;/&gt;&lt;property id=&quot;20300&quot; value=&quot;Slide 107 - &amp;quot;6.8  Sorting Arrays&amp;quot;&quot;/&gt;&lt;property id=&quot;20307&quot; value=&quot;402&quot;/&gt;&lt;/object&gt;&lt;object type=&quot;3&quot; unique_id=&quot;41929&quot;&gt;&lt;property id=&quot;20148&quot; value=&quot;5&quot;/&gt;&lt;property id=&quot;20300&quot; value=&quot;Slide 108 - &amp;quot;6.8  Sorting Arrays&amp;quot;&quot;/&gt;&lt;property id=&quot;20307&quot; value=&quot;403&quot;/&gt;&lt;/object&gt;&lt;object type=&quot;3&quot; unique_id=&quot;41930&quot;&gt;&lt;property id=&quot;20148&quot; value=&quot;5&quot;/&gt;&lt;property id=&quot;20300&quot; value=&quot;Slide 109 - &amp;quot;6.8  Sorting Arrays&amp;quot;&quot;/&gt;&lt;property id=&quot;20307&quot; value=&quot;404&quot;/&gt;&lt;/object&gt;&lt;object type=&quot;3&quot; unique_id=&quot;41931&quot;&gt;&lt;property id=&quot;20148&quot; value=&quot;5&quot;/&gt;&lt;property id=&quot;20300&quot; value=&quot;Slide 110 - &amp;quot;6.9  Case Study: Computing Mean, Median and Mode Using Arrays&amp;quot;&quot;/&gt;&lt;property id=&quot;20307&quot; value=&quot;405&quot;/&gt;&lt;/object&gt;&lt;object type=&quot;3&quot; unique_id=&quot;41932&quot;&gt;&lt;property id=&quot;20148&quot; value=&quot;5&quot;/&gt;&lt;property id=&quot;20300&quot; value=&quot;Slide 111&quot;/&gt;&lt;property id=&quot;20307&quot; value=&quot;309&quot;/&gt;&lt;/object&gt;&lt;object type=&quot;3&quot; unique_id=&quot;41933&quot;&gt;&lt;property id=&quot;20148&quot; value=&quot;5&quot;/&gt;&lt;property id=&quot;20300&quot; value=&quot;Slide 112&quot;/&gt;&lt;property id=&quot;20307&quot; value=&quot;310&quot;/&gt;&lt;/object&gt;&lt;object type=&quot;3&quot; unique_id=&quot;41934&quot;&gt;&lt;property id=&quot;20148&quot; value=&quot;5&quot;/&gt;&lt;property id=&quot;20300&quot; value=&quot;Slide 113&quot;/&gt;&lt;property id=&quot;20307&quot; value=&quot;311&quot;/&gt;&lt;/object&gt;&lt;object type=&quot;3&quot; unique_id=&quot;41935&quot;&gt;&lt;property id=&quot;20148&quot; value=&quot;5&quot;/&gt;&lt;property id=&quot;20300&quot; value=&quot;Slide 114&quot;/&gt;&lt;property id=&quot;20307&quot; value=&quot;312&quot;/&gt;&lt;/object&gt;&lt;object type=&quot;3&quot; unique_id=&quot;41936&quot;&gt;&lt;property id=&quot;20148&quot; value=&quot;5&quot;/&gt;&lt;property id=&quot;20300&quot; value=&quot;Slide 115&quot;/&gt;&lt;property id=&quot;20307&quot; value=&quot;313&quot;/&gt;&lt;/object&gt;&lt;object type=&quot;3&quot; unique_id=&quot;41937&quot;&gt;&lt;property id=&quot;20148&quot; value=&quot;5&quot;/&gt;&lt;property id=&quot;20300&quot; value=&quot;Slide 116&quot;/&gt;&lt;property id=&quot;20307&quot; value=&quot;314&quot;/&gt;&lt;/object&gt;&lt;object type=&quot;3&quot; unique_id=&quot;41938&quot;&gt;&lt;property id=&quot;20148&quot; value=&quot;5&quot;/&gt;&lt;property id=&quot;20300&quot; value=&quot;Slide 117&quot;/&gt;&lt;property id=&quot;20307&quot; value=&quot;315&quot;/&gt;&lt;/object&gt;&lt;object type=&quot;3&quot; unique_id=&quot;41939&quot;&gt;&lt;property id=&quot;20148&quot; value=&quot;5&quot;/&gt;&lt;property id=&quot;20300&quot; value=&quot;Slide 118&quot;/&gt;&lt;property id=&quot;20307&quot; value=&quot;316&quot;/&gt;&lt;/object&gt;&lt;object type=&quot;3&quot; unique_id=&quot;41940&quot;&gt;&lt;property id=&quot;20148&quot; value=&quot;5&quot;/&gt;&lt;property id=&quot;20300&quot; value=&quot;Slide 119&quot;/&gt;&lt;property id=&quot;20307&quot; value=&quot;317&quot;/&gt;&lt;/object&gt;&lt;object type=&quot;3&quot; unique_id=&quot;41941&quot;&gt;&lt;property id=&quot;20148&quot; value=&quot;5&quot;/&gt;&lt;property id=&quot;20300&quot; value=&quot;Slide 120&quot;/&gt;&lt;property id=&quot;20307&quot; value=&quot;318&quot;/&gt;&lt;/object&gt;&lt;object type=&quot;3&quot; unique_id=&quot;41942&quot;&gt;&lt;property id=&quot;20148&quot; value=&quot;5&quot;/&gt;&lt;property id=&quot;20300&quot; value=&quot;Slide 121&quot;/&gt;&lt;property id=&quot;20307&quot; value=&quot;319&quot;/&gt;&lt;/object&gt;&lt;object type=&quot;3&quot; unique_id=&quot;41943&quot;&gt;&lt;property id=&quot;20148&quot; value=&quot;5&quot;/&gt;&lt;property id=&quot;20300&quot; value=&quot;Slide 122 - &amp;quot;6.9  Case Study: Computing Mean, Median and Mode Using Arrays&amp;quot;&quot;/&gt;&lt;property id=&quot;20307&quot; value=&quot;406&quot;/&gt;&lt;/object&gt;&lt;object type=&quot;3&quot; unique_id=&quot;41944&quot;&gt;&lt;property id=&quot;20148&quot; value=&quot;5&quot;/&gt;&lt;property id=&quot;20300&quot; value=&quot;Slide 123 - &amp;quot;6.9  Case Study: Computing Mean, Median and Mode Using Arrays (Cont.)&amp;quot;&quot;/&gt;&lt;property id=&quot;20307&quot; value=&quot;407&quot;/&gt;&lt;/object&gt;&lt;object type=&quot;3&quot; unique_id=&quot;41945&quot;&gt;&lt;property id=&quot;20148&quot; value=&quot;5&quot;/&gt;&lt;property id=&quot;20300&quot; value=&quot;Slide 124 - &amp;quot;6.9  Case Study: Computing Mean, Median and Mode Using Arrays (Cont.)&amp;quot;&quot;/&gt;&lt;property id=&quot;20307&quot; value=&quot;408&quot;/&gt;&lt;/object&gt;&lt;object type=&quot;3&quot; unique_id=&quot;41946&quot;&gt;&lt;property id=&quot;20148&quot; value=&quot;5&quot;/&gt;&lt;property id=&quot;20300&quot; value=&quot;Slide 125 - &amp;quot;6.10  Searching Arrays&amp;quot;&quot;/&gt;&lt;property id=&quot;20307&quot; value=&quot;409&quot;/&gt;&lt;/object&gt;&lt;object type=&quot;3&quot; unique_id=&quot;41947&quot;&gt;&lt;property id=&quot;20148&quot; value=&quot;5&quot;/&gt;&lt;property id=&quot;20300&quot; value=&quot;Slide 126 - &amp;quot;6.10  Searching Arrays (Cont.)&amp;quot;&quot;/&gt;&lt;property id=&quot;20307&quot; value=&quot;410&quot;/&gt;&lt;/object&gt;&lt;object type=&quot;3&quot; unique_id=&quot;41948&quot;&gt;&lt;property id=&quot;20148&quot; value=&quot;5&quot;/&gt;&lt;property id=&quot;20300&quot; value=&quot;Slide 127&quot;/&gt;&lt;property id=&quot;20307&quot; value=&quot;320&quot;/&gt;&lt;/object&gt;&lt;object type=&quot;3&quot; unique_id=&quot;41949&quot;&gt;&lt;property id=&quot;20148&quot; value=&quot;5&quot;/&gt;&lt;property id=&quot;20300&quot; value=&quot;Slide 128&quot;/&gt;&lt;property id=&quot;20307&quot; value=&quot;321&quot;/&gt;&lt;/object&gt;&lt;object type=&quot;3&quot; unique_id=&quot;41950&quot;&gt;&lt;property id=&quot;20148&quot; value=&quot;5&quot;/&gt;&lt;property id=&quot;20300&quot; value=&quot;Slide 129&quot;/&gt;&lt;property id=&quot;20307&quot; value=&quot;322&quot;/&gt;&lt;/object&gt;&lt;object type=&quot;3&quot; unique_id=&quot;41951&quot;&gt;&lt;property id=&quot;20148&quot; value=&quot;5&quot;/&gt;&lt;property id=&quot;20300&quot; value=&quot;Slide 130 - &amp;quot;6.10  Searching Arrays (Cont.)&amp;quot;&quot;/&gt;&lt;property id=&quot;20307&quot; value=&quot;411&quot;/&gt;&lt;/object&gt;&lt;object type=&quot;3&quot; unique_id=&quot;41952&quot;&gt;&lt;property id=&quot;20148&quot; value=&quot;5&quot;/&gt;&lt;property id=&quot;20300&quot; value=&quot;Slide 131 - &amp;quot;6.10  Searching Arrays (Cont.)&amp;quot;&quot;/&gt;&lt;property id=&quot;20307&quot; value=&quot;412&quot;/&gt;&lt;/object&gt;&lt;object type=&quot;3&quot; unique_id=&quot;41953&quot;&gt;&lt;property id=&quot;20148&quot; value=&quot;5&quot;/&gt;&lt;property id=&quot;20300&quot; value=&quot;Slide 132 - &amp;quot;6.10  Searching Arrays (Cont.)&amp;quot;&quot;/&gt;&lt;property id=&quot;20307&quot; value=&quot;413&quot;/&gt;&lt;/object&gt;&lt;object type=&quot;3&quot; unique_id=&quot;41954&quot;&gt;&lt;property id=&quot;20148&quot; value=&quot;5&quot;/&gt;&lt;property id=&quot;20300&quot; value=&quot;Slide 133 - &amp;quot;6.10  Searching Arrays (Cont.)&amp;quot;&quot;/&gt;&lt;property id=&quot;20307&quot; value=&quot;414&quot;/&gt;&lt;/object&gt;&lt;object type=&quot;3&quot; unique_id=&quot;41955&quot;&gt;&lt;property id=&quot;20148&quot; value=&quot;5&quot;/&gt;&lt;property id=&quot;20300&quot; value=&quot;Slide 134 - &amp;quot;6.10  Searching Arrays (Cont.)&amp;quot;&quot;/&gt;&lt;property id=&quot;20307&quot; value=&quot;415&quot;/&gt;&lt;/object&gt;&lt;object type=&quot;3&quot; unique_id=&quot;41956&quot;&gt;&lt;property id=&quot;20148&quot; value=&quot;5&quot;/&gt;&lt;property id=&quot;20300&quot; value=&quot;Slide 135 - &amp;quot;6.10  Searching Arrays (Cont.)&amp;quot;&quot;/&gt;&lt;property id=&quot;20307&quot; value=&quot;416&quot;/&gt;&lt;/object&gt;&lt;object type=&quot;3&quot; unique_id=&quot;41957&quot;&gt;&lt;property id=&quot;20148&quot; value=&quot;5&quot;/&gt;&lt;property id=&quot;20300&quot; value=&quot;Slide 136 - &amp;quot;6.10  Searching Arrays (Cont.)&amp;quot;&quot;/&gt;&lt;property id=&quot;20307&quot; value=&quot;417&quot;/&gt;&lt;/object&gt;&lt;object type=&quot;3&quot; unique_id=&quot;41958&quot;&gt;&lt;property id=&quot;20148&quot; value=&quot;5&quot;/&gt;&lt;property id=&quot;20300&quot; value=&quot;Slide 137&quot;/&gt;&lt;property id=&quot;20307&quot; value=&quot;323&quot;/&gt;&lt;/object&gt;&lt;object type=&quot;3&quot; unique_id=&quot;41959&quot;&gt;&lt;property id=&quot;20148&quot; value=&quot;5&quot;/&gt;&lt;property id=&quot;20300&quot; value=&quot;Slide 138&quot;/&gt;&lt;property id=&quot;20307&quot; value=&quot;324&quot;/&gt;&lt;/object&gt;&lt;object type=&quot;3&quot; unique_id=&quot;41960&quot;&gt;&lt;property id=&quot;20148&quot; value=&quot;5&quot;/&gt;&lt;property id=&quot;20300&quot; value=&quot;Slide 139&quot;/&gt;&lt;property id=&quot;20307&quot; value=&quot;325&quot;/&gt;&lt;/object&gt;&lt;object type=&quot;3&quot; unique_id=&quot;41961&quot;&gt;&lt;property id=&quot;20148&quot; value=&quot;5&quot;/&gt;&lt;property id=&quot;20300&quot; value=&quot;Slide 140&quot;/&gt;&lt;property id=&quot;20307&quot; value=&quot;326&quot;/&gt;&lt;/object&gt;&lt;object type=&quot;3&quot; unique_id=&quot;41962&quot;&gt;&lt;property id=&quot;20148&quot; value=&quot;5&quot;/&gt;&lt;property id=&quot;20300&quot; value=&quot;Slide 141&quot;/&gt;&lt;property id=&quot;20307&quot; value=&quot;327&quot;/&gt;&lt;/object&gt;&lt;object type=&quot;3&quot; unique_id=&quot;41963&quot;&gt;&lt;property id=&quot;20148&quot; value=&quot;5&quot;/&gt;&lt;property id=&quot;20300&quot; value=&quot;Slide 142&quot;/&gt;&lt;property id=&quot;20307&quot; value=&quot;328&quot;/&gt;&lt;/object&gt;&lt;object type=&quot;3&quot; unique_id=&quot;41964&quot;&gt;&lt;property id=&quot;20148&quot; value=&quot;5&quot;/&gt;&lt;property id=&quot;20300&quot; value=&quot;Slide 143&quot;/&gt;&lt;property id=&quot;20307&quot; value=&quot;329&quot;/&gt;&lt;/object&gt;&lt;object type=&quot;3&quot; unique_id=&quot;41965&quot;&gt;&lt;property id=&quot;20148&quot; value=&quot;5&quot;/&gt;&lt;property id=&quot;20300&quot; value=&quot;Slide 144 - &amp;quot;6.11  Multidimensional Arrays&amp;quot;&quot;/&gt;&lt;property id=&quot;20307&quot; value=&quot;418&quot;/&gt;&lt;/object&gt;&lt;object type=&quot;3&quot; unique_id=&quot;41966&quot;&gt;&lt;property id=&quot;20148&quot; value=&quot;5&quot;/&gt;&lt;property id=&quot;20300&quot; value=&quot;Slide 145 - &amp;quot;6.11   Multidimensional Arrays (Cont.)&amp;quot;&quot;/&gt;&lt;property id=&quot;20307&quot; value=&quot;419&quot;/&gt;&lt;/object&gt;&lt;object type=&quot;3&quot; unique_id=&quot;41967&quot;&gt;&lt;property id=&quot;20148&quot; value=&quot;5&quot;/&gt;&lt;property id=&quot;20300&quot; value=&quot;Slide 146&quot;/&gt;&lt;property id=&quot;20307&quot; value=&quot;330&quot;/&gt;&lt;/object&gt;&lt;object type=&quot;3&quot; unique_id=&quot;41968&quot;&gt;&lt;property id=&quot;20148&quot; value=&quot;5&quot;/&gt;&lt;property id=&quot;20300&quot; value=&quot;Slide 147 - &amp;quot;6.11   Multidimensional Arrays (Cont.)&amp;quot;&quot;/&gt;&lt;property id=&quot;20307&quot; value=&quot;420&quot;/&gt;&lt;/object&gt;&lt;object type=&quot;3&quot; unique_id=&quot;41969&quot;&gt;&lt;property id=&quot;20148&quot; value=&quot;5&quot;/&gt;&lt;property id=&quot;20300&quot; value=&quot;Slide 148&quot;/&gt;&lt;property id=&quot;20307&quot; value=&quot;331&quot;/&gt;&lt;/object&gt;&lt;object type=&quot;3&quot; unique_id=&quot;41970&quot;&gt;&lt;property id=&quot;20148&quot; value=&quot;5&quot;/&gt;&lt;property id=&quot;20300&quot; value=&quot;Slide 149 - &amp;quot;6.11  Multidimensional Arrays (Cont.)&amp;quot;&quot;/&gt;&lt;property id=&quot;20307&quot; value=&quot;421&quot;/&gt;&lt;/object&gt;&lt;object type=&quot;3&quot; unique_id=&quot;41971&quot;&gt;&lt;property id=&quot;20148&quot; value=&quot;5&quot;/&gt;&lt;property id=&quot;20300&quot; value=&quot;Slide 150 - &amp;quot;6.11   Multidimensional Arrays (Cont.)&amp;quot;&quot;/&gt;&lt;property id=&quot;20307&quot; value=&quot;422&quot;/&gt;&lt;/object&gt;&lt;object type=&quot;3&quot; unique_id=&quot;41972&quot;&gt;&lt;property id=&quot;20148&quot; value=&quot;5&quot;/&gt;&lt;property id=&quot;20300&quot; value=&quot;Slide 151&quot;/&gt;&lt;property id=&quot;20307&quot; value=&quot;332&quot;/&gt;&lt;/object&gt;&lt;object type=&quot;3&quot; unique_id=&quot;41973&quot;&gt;&lt;property id=&quot;20148&quot; value=&quot;5&quot;/&gt;&lt;property id=&quot;20300&quot; value=&quot;Slide 152&quot;/&gt;&lt;property id=&quot;20307&quot; value=&quot;333&quot;/&gt;&lt;/object&gt;&lt;object type=&quot;3&quot; unique_id=&quot;41974&quot;&gt;&lt;property id=&quot;20148&quot; value=&quot;5&quot;/&gt;&lt;property id=&quot;20300&quot; value=&quot;Slide 153 - &amp;quot;6.11   Multidimensional Arrays (Cont.)&amp;quot;&quot;/&gt;&lt;property id=&quot;20307&quot; value=&quot;423&quot;/&gt;&lt;/object&gt;&lt;object type=&quot;3&quot; unique_id=&quot;41975&quot;&gt;&lt;property id=&quot;20148&quot; value=&quot;5&quot;/&gt;&lt;property id=&quot;20300&quot; value=&quot;Slide 154 - &amp;quot;6.11   Multidimensional Arrays (Cont.)&amp;quot;&quot;/&gt;&lt;property id=&quot;20307&quot; value=&quot;424&quot;/&gt;&lt;/object&gt;&lt;object type=&quot;3&quot; unique_id=&quot;41976&quot;&gt;&lt;property id=&quot;20148&quot; value=&quot;5&quot;/&gt;&lt;property id=&quot;20300&quot; value=&quot;Slide 155 - &amp;quot;6.11   Multidimensional Arrays (Cont.)&amp;quot;&quot;/&gt;&lt;property id=&quot;20307&quot; value=&quot;425&quot;/&gt;&lt;/object&gt;&lt;object type=&quot;3&quot; unique_id=&quot;41977&quot;&gt;&lt;property id=&quot;20148&quot; value=&quot;5&quot;/&gt;&lt;property id=&quot;20300&quot; value=&quot;Slide 156 - &amp;quot;6.11  Multidimensional Arrays (Cont.)&amp;quot;&quot;/&gt;&lt;property id=&quot;20307&quot; value=&quot;426&quot;/&gt;&lt;/object&gt;&lt;object type=&quot;3&quot; unique_id=&quot;41978&quot;&gt;&lt;property id=&quot;20148&quot; value=&quot;5&quot;/&gt;&lt;property id=&quot;20300&quot; value=&quot;Slide 157 - &amp;quot;6.11   Multidimensional Arrays (Cont.)&amp;quot;&quot;/&gt;&lt;property id=&quot;20307&quot; value=&quot;427&quot;/&gt;&lt;/object&gt;&lt;object type=&quot;3&quot; unique_id=&quot;41979&quot;&gt;&lt;property id=&quot;20148&quot; value=&quot;5&quot;/&gt;&lt;property id=&quot;20300&quot; value=&quot;Slide 158 - &amp;quot;6.11   Multidimensional Arrays (Cont.)&amp;quot;&quot;/&gt;&lt;property id=&quot;20307&quot; value=&quot;428&quot;/&gt;&lt;/object&gt;&lt;object type=&quot;3&quot; unique_id=&quot;41980&quot;&gt;&lt;property id=&quot;20148&quot; value=&quot;5&quot;/&gt;&lt;property id=&quot;20300&quot; value=&quot;Slide 159 - &amp;quot;6.11   Multidimensional Arrays (Cont.)&amp;quot;&quot;/&gt;&lt;property id=&quot;20307&quot; value=&quot;429&quot;/&gt;&lt;/object&gt;&lt;object type=&quot;3&quot; unique_id=&quot;41981&quot;&gt;&lt;property id=&quot;20148&quot; value=&quot;5&quot;/&gt;&lt;property id=&quot;20300&quot; value=&quot;Slide 160 - &amp;quot;6.11   Multidimensional Arrays (Cont.)&amp;quot;&quot;/&gt;&lt;property id=&quot;20307&quot; value=&quot;430&quot;/&gt;&lt;/object&gt;&lt;object type=&quot;3&quot; unique_id=&quot;41982&quot;&gt;&lt;property id=&quot;20148&quot; value=&quot;5&quot;/&gt;&lt;property id=&quot;20300&quot; value=&quot;Slide 161 - &amp;quot;6.11  Multidimensional Arrays (Cont.)&amp;quot;&quot;/&gt;&lt;property id=&quot;20307&quot; value=&quot;431&quot;/&gt;&lt;/object&gt;&lt;object type=&quot;3&quot; unique_id=&quot;41983&quot;&gt;&lt;property id=&quot;20148&quot; value=&quot;5&quot;/&gt;&lt;property id=&quot;20300&quot; value=&quot;Slide 162 - &amp;quot;6.11   Multidimensional Arrays (Cont.)&amp;quot;&quot;/&gt;&lt;property id=&quot;20307&quot; value=&quot;432&quot;/&gt;&lt;/object&gt;&lt;object type=&quot;3&quot; unique_id=&quot;41984&quot;&gt;&lt;property id=&quot;20148&quot; value=&quot;5&quot;/&gt;&lt;property id=&quot;20300&quot; value=&quot;Slide 163 - &amp;quot;6.11   Multidimensional Arrays (Cont.)&amp;quot;&quot;/&gt;&lt;property id=&quot;20307&quot; value=&quot;433&quot;/&gt;&lt;/object&gt;&lt;object type=&quot;3&quot; unique_id=&quot;41985&quot;&gt;&lt;property id=&quot;20148&quot; value=&quot;5&quot;/&gt;&lt;property id=&quot;20300&quot; value=&quot;Slide 164&quot;/&gt;&lt;property id=&quot;20307&quot; value=&quot;334&quot;/&gt;&lt;/object&gt;&lt;object type=&quot;3&quot; unique_id=&quot;41986&quot;&gt;&lt;property id=&quot;20148&quot; value=&quot;5&quot;/&gt;&lt;property id=&quot;20300&quot; value=&quot;Slide 165&quot;/&gt;&lt;property id=&quot;20307&quot; value=&quot;335&quot;/&gt;&lt;/object&gt;&lt;object type=&quot;3&quot; unique_id=&quot;41987&quot;&gt;&lt;property id=&quot;20148&quot; value=&quot;5&quot;/&gt;&lt;property id=&quot;20300&quot; value=&quot;Slide 166&quot;/&gt;&lt;property id=&quot;20307&quot; value=&quot;336&quot;/&gt;&lt;/object&gt;&lt;object type=&quot;3&quot; unique_id=&quot;41988&quot;&gt;&lt;property id=&quot;20148&quot; value=&quot;5&quot;/&gt;&lt;property id=&quot;20300&quot; value=&quot;Slide 167&quot;/&gt;&lt;property id=&quot;20307&quot; value=&quot;337&quot;/&gt;&lt;/object&gt;&lt;object type=&quot;3&quot; unique_id=&quot;41989&quot;&gt;&lt;property id=&quot;20148&quot; value=&quot;5&quot;/&gt;&lt;property id=&quot;20300&quot; value=&quot;Slide 168&quot;/&gt;&lt;property id=&quot;20307&quot; value=&quot;338&quot;/&gt;&lt;/object&gt;&lt;object type=&quot;3&quot; unique_id=&quot;41990&quot;&gt;&lt;property id=&quot;20148&quot; value=&quot;5&quot;/&gt;&lt;property id=&quot;20300&quot; value=&quot;Slide 169&quot;/&gt;&lt;property id=&quot;20307&quot; value=&quot;339&quot;/&gt;&lt;/object&gt;&lt;object type=&quot;3&quot; unique_id=&quot;41991&quot;&gt;&lt;property id=&quot;20148&quot; value=&quot;5&quot;/&gt;&lt;property id=&quot;20300&quot; value=&quot;Slide 170&quot;/&gt;&lt;property id=&quot;20307&quot; value=&quot;340&quot;/&gt;&lt;/object&gt;&lt;object type=&quot;3&quot; unique_id=&quot;41992&quot;&gt;&lt;property id=&quot;20148&quot; value=&quot;5&quot;/&gt;&lt;property id=&quot;20300&quot; value=&quot;Slide 171 - &amp;quot;6.11   Multidimensional Arrays (Cont.)&amp;quot;&quot;/&gt;&lt;property id=&quot;20307&quot; value=&quot;434&quot;/&gt;&lt;/object&gt;&lt;object type=&quot;3&quot; unique_id=&quot;41993&quot;&gt;&lt;property id=&quot;20148&quot; value=&quot;5&quot;/&gt;&lt;property id=&quot;20300&quot; value=&quot;Slide 172 - &amp;quot;6.11   Multidimensional Arrays (Cont.)&amp;quot;&quot;/&gt;&lt;property id=&quot;20307&quot; value=&quot;435&quot;/&gt;&lt;/object&gt;&lt;object type=&quot;3&quot; unique_id=&quot;41994&quot;&gt;&lt;property id=&quot;20148&quot; value=&quot;5&quot;/&gt;&lt;property id=&quot;20300&quot; value=&quot;Slide 173 - &amp;quot;6.11   Multidimensional Arrays (Cont.)&amp;quot;&quot;/&gt;&lt;property id=&quot;20307&quot; value=&quot;436&quot;/&gt;&lt;/object&gt;&lt;object type=&quot;3&quot; unique_id=&quot;41995&quot;&gt;&lt;property id=&quot;20148&quot; value=&quot;5&quot;/&gt;&lt;property id=&quot;20300&quot; value=&quot;Slide 174 - &amp;quot;6.11  Multidimensional Arrays (Cont.)&amp;quot;&quot;/&gt;&lt;property id=&quot;20307&quot; value=&quot;437&quot;/&gt;&lt;/object&gt;&lt;object type=&quot;3&quot; unique_id=&quot;41996&quot;&gt;&lt;property id=&quot;20148&quot; value=&quot;5&quot;/&gt;&lt;property id=&quot;20300&quot; value=&quot;Slide 175 - &amp;quot;6.11   Multidimensional Arrays (Cont.)&amp;quot;&quot;/&gt;&lt;property id=&quot;20307&quot; value=&quot;438&quot;/&gt;&lt;/object&gt;&lt;object type=&quot;3&quot; unique_id=&quot;41997&quot;&gt;&lt;property id=&quot;20148&quot; value=&quot;5&quot;/&gt;&lt;property id=&quot;20300&quot; value=&quot;Slide 176 - &amp;quot;6.12   Variable-Length Arrays&amp;quot;&quot;/&gt;&lt;property id=&quot;20307&quot; value=&quot;439&quot;/&gt;&lt;/object&gt;&lt;object type=&quot;3&quot; unique_id=&quot;41998&quot;&gt;&lt;property id=&quot;20148&quot; value=&quot;5&quot;/&gt;&lt;property id=&quot;20300&quot; value=&quot;Slide 177 - &amp;quot;6.12   Variable-Length Arrays (Cont.)&amp;quot;&quot;/&gt;&lt;property id=&quot;20307&quot; value=&quot;440&quot;/&gt;&lt;/object&gt;&lt;object type=&quot;3&quot; unique_id=&quot;41999&quot;&gt;&lt;property id=&quot;20148&quot; value=&quot;5&quot;/&gt;&lt;property id=&quot;20300&quot; value=&quot;Slide 178&quot;/&gt;&lt;property id=&quot;20307&quot; value=&quot;341&quot;/&gt;&lt;/object&gt;&lt;object type=&quot;3&quot; unique_id=&quot;42000&quot;&gt;&lt;property id=&quot;20148&quot; value=&quot;5&quot;/&gt;&lt;property id=&quot;20300&quot; value=&quot;Slide 179&quot;/&gt;&lt;property id=&quot;20307&quot; value=&quot;342&quot;/&gt;&lt;/object&gt;&lt;object type=&quot;3&quot; unique_id=&quot;42001&quot;&gt;&lt;property id=&quot;20148&quot; value=&quot;5&quot;/&gt;&lt;property id=&quot;20300&quot; value=&quot;Slide 180&quot;/&gt;&lt;property id=&quot;20307&quot; value=&quot;343&quot;/&gt;&lt;/object&gt;&lt;object type=&quot;3&quot; unique_id=&quot;42002&quot;&gt;&lt;property id=&quot;20148&quot; value=&quot;5&quot;/&gt;&lt;property id=&quot;20300&quot; value=&quot;Slide 181&quot;/&gt;&lt;property id=&quot;20307&quot; value=&quot;344&quot;/&gt;&lt;/object&gt;&lt;object type=&quot;3&quot; unique_id=&quot;42003&quot;&gt;&lt;property id=&quot;20148&quot; value=&quot;5&quot;/&gt;&lt;property id=&quot;20300&quot; value=&quot;Slide 182&quot;/&gt;&lt;property id=&quot;20307&quot; value=&quot;345&quot;/&gt;&lt;/object&gt;&lt;object type=&quot;3&quot; unique_id=&quot;42004&quot;&gt;&lt;property id=&quot;20148&quot; value=&quot;5&quot;/&gt;&lt;property id=&quot;20300&quot; value=&quot;Slide 183 - &amp;quot;6.12   Variable-Length Arrays (Cont.)&amp;quot;&quot;/&gt;&lt;property id=&quot;20307&quot; value=&quot;441&quot;/&gt;&lt;/object&gt;&lt;object type=&quot;3&quot; unique_id=&quot;42005&quot;&gt;&lt;property id=&quot;20148&quot; value=&quot;5&quot;/&gt;&lt;property id=&quot;20300&quot; value=&quot;Slide 184 - &amp;quot;6.12   Variable-Length Arrays (Cont.)&amp;quot;&quot;/&gt;&lt;property id=&quot;20307&quot; value=&quot;442&quot;/&gt;&lt;/object&gt;&lt;object type=&quot;3&quot; unique_id=&quot;42006&quot;&gt;&lt;property id=&quot;20148&quot; value=&quot;5&quot;/&gt;&lt;property id=&quot;20300&quot; value=&quot;Slide 185 - &amp;quot;6.12   Variable-Length Arrays (Cont.)&amp;quot;&quot;/&gt;&lt;property id=&quot;20307&quot; value=&quot;443&quot;/&gt;&lt;/object&gt;&lt;object type=&quot;3&quot; unique_id=&quot;42007&quot;&gt;&lt;property id=&quot;20148&quot; value=&quot;5&quot;/&gt;&lt;property id=&quot;20300&quot; value=&quot;Slide 186 - &amp;quot;6.12   Variable-Length Arrays (Cont.)&amp;quot;&quot;/&gt;&lt;property id=&quot;20307&quot; value=&quot;444&quot;/&gt;&lt;/object&gt;&lt;object type=&quot;3&quot; unique_id=&quot;42008&quot;&gt;&lt;property id=&quot;20148&quot; value=&quot;5&quot;/&gt;&lt;property id=&quot;20300&quot; value=&quot;Slide 187 - &amp;quot;6.13   Secure C Programming&amp;quot;&quot;/&gt;&lt;property id=&quot;20307&quot; value=&quot;445&quot;/&gt;&lt;/object&gt;&lt;object type=&quot;3&quot; unique_id=&quot;42009&quot;&gt;&lt;property id=&quot;20148&quot; value=&quot;5&quot;/&gt;&lt;property id=&quot;20300&quot; value=&quot;Slide 188 - &amp;quot;6.13   Secure C Programming (Cont.)&amp;quot;&quot;/&gt;&lt;property id=&quot;20307&quot; value=&quot;446&quot;/&gt;&lt;/object&gt;&lt;object type=&quot;3&quot; unique_id=&quot;42010&quot;&gt;&lt;property id=&quot;20148&quot; value=&quot;5&quot;/&gt;&lt;property id=&quot;20300&quot; value=&quot;Slide 189 - &amp;quot;6.13   Secure C Programming (Cont.)&amp;quot;&quot;/&gt;&lt;property id=&quot;20307&quot; value=&quot;447&quot;/&gt;&lt;/object&gt;&lt;object type=&quot;3&quot; unique_id=&quot;42011&quot;&gt;&lt;property id=&quot;20148&quot; value=&quot;5&quot;/&gt;&lt;property id=&quot;20300&quot; value=&quot;Slide 190 - &amp;quot;6.13   Secure C Programming (Cont.)&amp;quot;&quot;/&gt;&lt;property id=&quot;20307&quot; value=&quot;448&quot;/&gt;&lt;/object&gt;&lt;object type=&quot;3&quot; unique_id=&quot;42012&quot;&gt;&lt;property id=&quot;20148&quot; value=&quot;5&quot;/&gt;&lt;property id=&quot;20300&quot; value=&quot;Slide 191 - &amp;quot;6.13   Secure C Programming (Cont.)&amp;quot;&quot;/&gt;&lt;property id=&quot;20307&quot; value=&quot;449&quot;/&gt;&lt;/object&gt;&lt;object type=&quot;3&quot; unique_id=&quot;42013&quot;&gt;&lt;property id=&quot;20148&quot; value=&quot;5&quot;/&gt;&lt;property id=&quot;20300&quot; value=&quot;Slide 192 - &amp;quot;6.13   Secure C Programming (Cont.)&amp;quot;&quot;/&gt;&lt;property id=&quot;20307&quot; value=&quot;450&quot;/&gt;&lt;/object&gt;&lt;object type=&quot;3&quot; unique_id=&quot;42014&quot;&gt;&lt;property id=&quot;20148&quot; value=&quot;5&quot;/&gt;&lt;property id=&quot;20300&quot; value=&quot;Slide 193 - &amp;quot;6.13   Secure C Programming (Cont.)&amp;quot;&quot;/&gt;&lt;property id=&quot;20307&quot; value=&quot;451&quot;/&gt;&lt;/object&gt;&lt;object type=&quot;3&quot; unique_id=&quot;42015&quot;&gt;&lt;property id=&quot;20148&quot; value=&quot;5&quot;/&gt;&lt;property id=&quot;20300&quot; value=&quot;Slide 194 - &amp;quot;6.13   Secure C Programming (Cont.)&amp;quot;&quot;/&gt;&lt;property id=&quot;20307&quot; value=&quot;452&quot;/&gt;&lt;/object&gt;&lt;object type=&quot;3&quot; unique_id=&quot;42016&quot;&gt;&lt;property id=&quot;20148&quot; value=&quot;5&quot;/&gt;&lt;property id=&quot;20300&quot; value=&quot;Slide 195 - &amp;quot;6.13   Secure C Programming (Cont.)&amp;quot;&quot;/&gt;&lt;property id=&quot;20307&quot; value=&quot;453&quot;/&gt;&lt;/object&gt;&lt;object type=&quot;3&quot; unique_id=&quot;42017&quot;&gt;&lt;property id=&quot;20148&quot; value=&quot;5&quot;/&gt;&lt;property id=&quot;20300&quot; value=&quot;Slide 196&quot;/&gt;&lt;property id=&quot;20307&quot; value=&quot;346&quot;/&gt;&lt;/object&gt;&lt;/object&gt;&lt;object type=&quot;8&quot; unique_id=&quot;4221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2321</TotalTime>
  <Words>7212</Words>
  <Application>Microsoft Office PowerPoint</Application>
  <PresentationFormat>Geniş ekran</PresentationFormat>
  <Paragraphs>524</Paragraphs>
  <Slides>62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62</vt:i4>
      </vt:variant>
    </vt:vector>
  </HeadingPairs>
  <TitlesOfParts>
    <vt:vector size="70" baseType="lpstr">
      <vt:lpstr>Arial</vt:lpstr>
      <vt:lpstr>Calibri</vt:lpstr>
      <vt:lpstr>Calibri Light</vt:lpstr>
      <vt:lpstr>Consolas</vt:lpstr>
      <vt:lpstr>Lucida Sans Unicode</vt:lpstr>
      <vt:lpstr>LucidaSansTypewriter</vt:lpstr>
      <vt:lpstr>Wingdings 3</vt:lpstr>
      <vt:lpstr>Office Theme</vt:lpstr>
      <vt:lpstr>Chapter 6 Arrays</vt:lpstr>
      <vt:lpstr>6.1  Introduction</vt:lpstr>
      <vt:lpstr>6.2  Arrays (Cont.)</vt:lpstr>
      <vt:lpstr>6.3  Defining Arrays</vt:lpstr>
      <vt:lpstr>6.4  Array Examples (Cont.) </vt:lpstr>
      <vt:lpstr>6.4  Array Examples (Cont.) </vt:lpstr>
      <vt:lpstr>6.4  Array Examples (Cont.) </vt:lpstr>
      <vt:lpstr>6.4  Array Examples (Cont.) </vt:lpstr>
      <vt:lpstr>6.4  Array Examples (Cont.) </vt:lpstr>
      <vt:lpstr>6.4  Array Examples (Cont.) </vt:lpstr>
      <vt:lpstr>6.4  Array Examples (Cont.) </vt:lpstr>
      <vt:lpstr>6.5  Using Character Arrays to Store and Manipulate Strings </vt:lpstr>
      <vt:lpstr>6.5  Using Character Arrays to Store and Manipulate Strings </vt:lpstr>
      <vt:lpstr>6.5  Using Character Arrays to Store and Manipulate Strings </vt:lpstr>
      <vt:lpstr>6.5  Using Character Arrays to Store and Manipulate Strings </vt:lpstr>
      <vt:lpstr>6.5  Using Character Arrays to Store and Manipulate Strings </vt:lpstr>
      <vt:lpstr>6.5  Using Character Arrays to Store and Manipulate Strings </vt:lpstr>
      <vt:lpstr>6.6  Static Local Arrays and Automatic Local Arrays</vt:lpstr>
      <vt:lpstr>6.6  Static Local Arrays and Automatic Local Arrays</vt:lpstr>
      <vt:lpstr>6.6  Static Local Arrays and Automatic Local Arrays</vt:lpstr>
      <vt:lpstr>6.7  Passing Arrays to Functions</vt:lpstr>
      <vt:lpstr>6.7  Passing Arrays to Functions (Cont.)</vt:lpstr>
      <vt:lpstr>6.7  Passing Arrays to Functions (Cont.)</vt:lpstr>
      <vt:lpstr>6.7  Passing Arrays to Functions (Cont.)</vt:lpstr>
      <vt:lpstr>6.7  Passing Arrays to Functions (Cont.)</vt:lpstr>
      <vt:lpstr>6.7  Passing Arrays to Functions (Cont.)</vt:lpstr>
      <vt:lpstr>6.8  Sorting Arrays</vt:lpstr>
      <vt:lpstr>6.8  Sorting Arrays</vt:lpstr>
      <vt:lpstr>6.8  Sorting Arrays</vt:lpstr>
      <vt:lpstr>6.8  Sorting Arrays</vt:lpstr>
      <vt:lpstr>6.8  Sorting Arrays</vt:lpstr>
      <vt:lpstr>6.9  Case Study: Computing Mean, Median and Mode Using Arrays</vt:lpstr>
      <vt:lpstr>6.10  Searching Arrays</vt:lpstr>
      <vt:lpstr>6.10  Searching Arrays (Cont.)</vt:lpstr>
      <vt:lpstr>6.10  Searching Arrays (Cont.)</vt:lpstr>
      <vt:lpstr>6.10  Searching Arrays (Cont.)</vt:lpstr>
      <vt:lpstr>6.10  Searching Arrays (Cont.)</vt:lpstr>
      <vt:lpstr>6.10  Searching Arrays (Cont.)</vt:lpstr>
      <vt:lpstr>6.10  Searching Arrays (Cont.)</vt:lpstr>
      <vt:lpstr>6.11  Multidimensional Arrays</vt:lpstr>
      <vt:lpstr>6.11   Multidimensional Arrays (Cont.)</vt:lpstr>
      <vt:lpstr>6.11  Multidimensional Arrays (Cont.)</vt:lpstr>
      <vt:lpstr>6.11   Multidimensional Arrays (Cont.)</vt:lpstr>
      <vt:lpstr>6.11   Multidimensional Arrays (Cont.)</vt:lpstr>
      <vt:lpstr>6.11   Multidimensional Arrays (Cont.)</vt:lpstr>
      <vt:lpstr>6.11   Multidimensional Arrays (Cont.)</vt:lpstr>
      <vt:lpstr>6.11  Multidimensional Arrays (Cont.)</vt:lpstr>
      <vt:lpstr>6.11   Multidimensional Arrays (Cont.)</vt:lpstr>
      <vt:lpstr>6.11   Multidimensional Arrays (Cont.)</vt:lpstr>
      <vt:lpstr>6.11   Multidimensional Arrays (Cont.)</vt:lpstr>
      <vt:lpstr>6.11   Multidimensional Arrays (Cont.)</vt:lpstr>
      <vt:lpstr>6.11   Multidimensional Arrays (Cont.)</vt:lpstr>
      <vt:lpstr>6.11   Multidimensional Arrays (Cont.)</vt:lpstr>
      <vt:lpstr>6.11  Multidimensional Arrays (Cont.)</vt:lpstr>
      <vt:lpstr>6.11   Multidimensional Arrays (Cont.)</vt:lpstr>
      <vt:lpstr>6.12   Variable-Length Arrays</vt:lpstr>
      <vt:lpstr>6.12   Variable-Length Arrays (Cont.)</vt:lpstr>
      <vt:lpstr>6.12   Variable-Length Arrays (Cont.)</vt:lpstr>
      <vt:lpstr>6.12   Variable-Length Arrays (Cont.)</vt:lpstr>
      <vt:lpstr>6.12   Variable-Length Arrays (Cont.)</vt:lpstr>
      <vt:lpstr>6.13   Secure C Programming</vt:lpstr>
      <vt:lpstr>6.13   Secure C Programming (Cont.)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Arrays</dc:title>
  <dc:creator>Paul</dc:creator>
  <cp:lastModifiedBy>irem</cp:lastModifiedBy>
  <cp:revision>133</cp:revision>
  <dcterms:created xsi:type="dcterms:W3CDTF">2015-05-16T15:53:45Z</dcterms:created>
  <dcterms:modified xsi:type="dcterms:W3CDTF">2022-10-05T12:35:48Z</dcterms:modified>
</cp:coreProperties>
</file>