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FA04D5-0287-44C4-A62D-8DBCAE36646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390647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FA04D5-0287-44C4-A62D-8DBCAE36646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3909276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FA04D5-0287-44C4-A62D-8DBCAE36646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2901667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09600" y="1600200"/>
            <a:ext cx="5384800" cy="4495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0"/>
            <a:ext cx="5384800" cy="4495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7"/>
          <p:cNvSpPr>
            <a:spLocks noGrp="1" noChangeArrowheads="1"/>
          </p:cNvSpPr>
          <p:nvPr>
            <p:ph type="dt" sz="half" idx="10"/>
          </p:nvPr>
        </p:nvSpPr>
        <p:spPr/>
        <p:txBody>
          <a:bodyPr/>
          <a:lstStyle>
            <a:lvl1pPr>
              <a:defRPr/>
            </a:lvl1pPr>
          </a:lstStyle>
          <a:p>
            <a:pPr>
              <a:defRPr/>
            </a:pPr>
            <a:endParaRPr lang="tr-TR"/>
          </a:p>
        </p:txBody>
      </p:sp>
      <p:sp>
        <p:nvSpPr>
          <p:cNvPr id="6" name="Rectangle 8"/>
          <p:cNvSpPr>
            <a:spLocks noGrp="1" noChangeArrowheads="1"/>
          </p:cNvSpPr>
          <p:nvPr>
            <p:ph type="ftr" sz="quarter" idx="11"/>
          </p:nvPr>
        </p:nvSpPr>
        <p:spPr/>
        <p:txBody>
          <a:bodyPr/>
          <a:lstStyle>
            <a:lvl1pPr>
              <a:defRPr/>
            </a:lvl1pPr>
          </a:lstStyle>
          <a:p>
            <a:pPr>
              <a:defRPr/>
            </a:pPr>
            <a:endParaRPr lang="tr-TR"/>
          </a:p>
        </p:txBody>
      </p:sp>
      <p:sp>
        <p:nvSpPr>
          <p:cNvPr id="7" name="Rectangle 9"/>
          <p:cNvSpPr>
            <a:spLocks noGrp="1" noChangeArrowheads="1"/>
          </p:cNvSpPr>
          <p:nvPr>
            <p:ph type="sldNum" sz="quarter" idx="12"/>
          </p:nvPr>
        </p:nvSpPr>
        <p:spPr/>
        <p:txBody>
          <a:bodyPr/>
          <a:lstStyle>
            <a:lvl1pPr>
              <a:defRPr/>
            </a:lvl1pPr>
          </a:lstStyle>
          <a:p>
            <a:pPr>
              <a:defRPr/>
            </a:pPr>
            <a:fld id="{CA282306-58F9-4B54-B5D2-35238DCE55EB}" type="slidenum">
              <a:rPr lang="tr-TR" altLang="tr-TR"/>
              <a:pPr>
                <a:defRPr/>
              </a:pPr>
              <a:t>‹#›</a:t>
            </a:fld>
            <a:endParaRPr lang="tr-TR" altLang="tr-TR"/>
          </a:p>
        </p:txBody>
      </p:sp>
    </p:spTree>
    <p:extLst>
      <p:ext uri="{BB962C8B-B14F-4D97-AF65-F5344CB8AC3E}">
        <p14:creationId xmlns:p14="http://schemas.microsoft.com/office/powerpoint/2010/main" val="29230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FA04D5-0287-44C4-A62D-8DBCAE36646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352248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FA04D5-0287-44C4-A62D-8DBCAE36646B}" type="datetimeFigureOut">
              <a:rPr lang="tr-TR" smtClean="0"/>
              <a:t>12.12.2019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393998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FA04D5-0287-44C4-A62D-8DBCAE36646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208415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FA04D5-0287-44C4-A62D-8DBCAE36646B}" type="datetimeFigureOut">
              <a:rPr lang="tr-TR" smtClean="0"/>
              <a:t>12.12.2019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423963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FA04D5-0287-44C4-A62D-8DBCAE36646B}" type="datetimeFigureOut">
              <a:rPr lang="tr-TR" smtClean="0"/>
              <a:t>12.12.2019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97507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FA04D5-0287-44C4-A62D-8DBCAE36646B}" type="datetimeFigureOut">
              <a:rPr lang="tr-TR" smtClean="0"/>
              <a:t>12.12.2019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07265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FA04D5-0287-44C4-A62D-8DBCAE36646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80290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FA04D5-0287-44C4-A62D-8DBCAE36646B}" type="datetimeFigureOut">
              <a:rPr lang="tr-TR" smtClean="0"/>
              <a:t>12.12.2019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129177-7994-4DA9-986D-8A482592CE1D}" type="slidenum">
              <a:rPr lang="tr-TR" smtClean="0"/>
              <a:t>‹#›</a:t>
            </a:fld>
            <a:endParaRPr lang="tr-TR"/>
          </a:p>
        </p:txBody>
      </p:sp>
    </p:spTree>
    <p:extLst>
      <p:ext uri="{BB962C8B-B14F-4D97-AF65-F5344CB8AC3E}">
        <p14:creationId xmlns:p14="http://schemas.microsoft.com/office/powerpoint/2010/main" val="149731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FA04D5-0287-44C4-A62D-8DBCAE36646B}" type="datetimeFigureOut">
              <a:rPr lang="tr-TR" smtClean="0"/>
              <a:t>12.12.2019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29177-7994-4DA9-986D-8A482592CE1D}" type="slidenum">
              <a:rPr lang="tr-TR" smtClean="0"/>
              <a:t>‹#›</a:t>
            </a:fld>
            <a:endParaRPr lang="tr-TR"/>
          </a:p>
        </p:txBody>
      </p:sp>
    </p:spTree>
    <p:extLst>
      <p:ext uri="{BB962C8B-B14F-4D97-AF65-F5344CB8AC3E}">
        <p14:creationId xmlns:p14="http://schemas.microsoft.com/office/powerpoint/2010/main" val="3295497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r-TR" altLang="tr-TR" b="1" smtClean="0"/>
              <a:t>BOTANİK ÖZELLİKLERİ</a:t>
            </a:r>
          </a:p>
        </p:txBody>
      </p:sp>
      <p:sp>
        <p:nvSpPr>
          <p:cNvPr id="20483" name="Rectangle 3"/>
          <p:cNvSpPr>
            <a:spLocks noGrp="1" noChangeArrowheads="1"/>
          </p:cNvSpPr>
          <p:nvPr>
            <p:ph type="body" sz="half" idx="1"/>
          </p:nvPr>
        </p:nvSpPr>
        <p:spPr bwMode="auto">
          <a:xfrm>
            <a:off x="1547814" y="1181101"/>
            <a:ext cx="8491537" cy="4924425"/>
          </a:xfrm>
        </p:spPr>
        <p:txBody>
          <a:bodyPr wrap="square" numCol="1" anchor="t" anchorCtr="0" compatLnSpc="1">
            <a:prstTxWarp prst="textNoShape">
              <a:avLst/>
            </a:prstTxWarp>
          </a:bodyPr>
          <a:lstStyle/>
          <a:p>
            <a:pPr>
              <a:lnSpc>
                <a:spcPct val="80000"/>
              </a:lnSpc>
            </a:pPr>
            <a:r>
              <a:rPr lang="tr-TR" altLang="tr-TR" sz="2400" b="1"/>
              <a:t>Morfolojisi</a:t>
            </a:r>
          </a:p>
          <a:p>
            <a:pPr>
              <a:lnSpc>
                <a:spcPct val="80000"/>
              </a:lnSpc>
              <a:buFont typeface="Wingdings" panose="05000000000000000000" pitchFamily="2" charset="2"/>
              <a:buNone/>
            </a:pPr>
            <a:endParaRPr lang="tr-TR" altLang="tr-TR" sz="2400" b="1"/>
          </a:p>
          <a:p>
            <a:pPr algn="just">
              <a:lnSpc>
                <a:spcPct val="80000"/>
              </a:lnSpc>
              <a:buFont typeface="Wingdings" panose="05000000000000000000" pitchFamily="2" charset="2"/>
              <a:buNone/>
            </a:pPr>
            <a:r>
              <a:rPr lang="tr-TR" altLang="tr-TR" sz="2400" b="1"/>
              <a:t>	Mantarlar, yüksek bitkilerdeki gibi  kök, gövde, yaprak ve çiçeklere sahip değildirler. Bununla birlikte, şapkalı mantarda da toprak altı ve toprak üstünde gelişen iki farklı kısım belirlenmiştir. Toprak altı kısmını oluşturan ve mantarın beslenmesine, besin maddeleriyle suyun topraktan alınışına hizmet eden organlar olan </a:t>
            </a:r>
            <a:r>
              <a:rPr lang="tr-TR" altLang="tr-TR" sz="2400" b="1">
                <a:solidFill>
                  <a:schemeClr val="hlink"/>
                </a:solidFill>
              </a:rPr>
              <a:t>miseller</a:t>
            </a:r>
            <a:r>
              <a:rPr lang="tr-TR" altLang="tr-TR" sz="2400" b="1"/>
              <a:t>, yüksek bitkilerdeki köklerin görevini üstlenmişlerdir. </a:t>
            </a:r>
          </a:p>
        </p:txBody>
      </p:sp>
      <p:sp>
        <p:nvSpPr>
          <p:cNvPr id="2" name="Slayt Numarası Yer Tutucusu 1"/>
          <p:cNvSpPr>
            <a:spLocks noGrp="1"/>
          </p:cNvSpPr>
          <p:nvPr>
            <p:ph type="sldNum" sz="quarter" idx="12"/>
          </p:nvPr>
        </p:nvSpPr>
        <p:spPr/>
        <p:txBody>
          <a:bodyPr/>
          <a:lstStyle/>
          <a:p>
            <a:pPr>
              <a:defRPr/>
            </a:pPr>
            <a:fld id="{68DABFE4-1C9A-4161-84E5-2CC1300A0E46}" type="slidenum">
              <a:rPr lang="tr-TR" altLang="tr-TR"/>
              <a:pPr>
                <a:defRPr/>
              </a:pPr>
              <a:t>1</a:t>
            </a:fld>
            <a:endParaRPr lang="tr-TR" altLang="tr-TR"/>
          </a:p>
        </p:txBody>
      </p:sp>
    </p:spTree>
    <p:extLst>
      <p:ext uri="{BB962C8B-B14F-4D97-AF65-F5344CB8AC3E}">
        <p14:creationId xmlns:p14="http://schemas.microsoft.com/office/powerpoint/2010/main" val="570103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randombar(horizontal)">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randombar(horizontal)">
                                      <p:cBhvr>
                                        <p:cTn id="12" dur="500"/>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randombar(horizontal)">
                                      <p:cBhvr>
                                        <p:cTn id="17" dur="50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utoUpdateAnimBg="0"/>
      <p:bldP spid="20483"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4294967295"/>
          </p:nvPr>
        </p:nvSpPr>
        <p:spPr bwMode="auto">
          <a:xfrm>
            <a:off x="1919288" y="692150"/>
            <a:ext cx="8229600" cy="449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a:t>   </a:t>
            </a:r>
            <a:r>
              <a:rPr lang="tr-TR" altLang="tr-TR" u="sng"/>
              <a:t>Sekonder miseller </a:t>
            </a:r>
            <a:r>
              <a:rPr lang="tr-TR" altLang="tr-TR" u="sng">
                <a:solidFill>
                  <a:srgbClr val="FF0000"/>
                </a:solidFill>
              </a:rPr>
              <a:t>çevre koşullarına </a:t>
            </a:r>
            <a:r>
              <a:rPr lang="tr-TR" altLang="tr-TR" u="sng"/>
              <a:t>karşı oldukça </a:t>
            </a:r>
            <a:r>
              <a:rPr lang="tr-TR" altLang="tr-TR" u="sng">
                <a:solidFill>
                  <a:srgbClr val="FF0000"/>
                </a:solidFill>
              </a:rPr>
              <a:t>dayanıklıdırlar</a:t>
            </a:r>
            <a:r>
              <a:rPr lang="tr-TR" altLang="tr-TR" u="sng"/>
              <a:t>. Uzun yıllar boyunca toprakta ve ağaçlarda kalabilir ve yaşayabilirler. Vegetatif çoğalma yeteneğinde olmaları nedeniyle mantarların çoğaltılmasında kullanılmaktadırlar. Koşullar, gelişmelerine elverişli olmadığı an dinlenme haline geçer ve elverişli olduğunda yeniden aktif hale dönerek gelişebilirler. Böylece çok uzun yıllar doğada yaşayabilirler.</a:t>
            </a:r>
          </a:p>
        </p:txBody>
      </p:sp>
      <p:sp>
        <p:nvSpPr>
          <p:cNvPr id="2" name="Slayt Numarası Yer Tutucusu 1"/>
          <p:cNvSpPr>
            <a:spLocks noGrp="1"/>
          </p:cNvSpPr>
          <p:nvPr>
            <p:ph type="sldNum" sz="quarter" idx="12"/>
          </p:nvPr>
        </p:nvSpPr>
        <p:spPr/>
        <p:txBody>
          <a:bodyPr/>
          <a:lstStyle/>
          <a:p>
            <a:pPr>
              <a:defRPr/>
            </a:pPr>
            <a:fld id="{4D46F8C4-7607-43FB-ACE3-31E471305670}" type="slidenum">
              <a:rPr lang="tr-TR" altLang="tr-TR"/>
              <a:pPr>
                <a:defRPr/>
              </a:pPr>
              <a:t>10</a:t>
            </a:fld>
            <a:endParaRPr lang="tr-TR" altLang="tr-TR"/>
          </a:p>
        </p:txBody>
      </p:sp>
    </p:spTree>
    <p:extLst>
      <p:ext uri="{BB962C8B-B14F-4D97-AF65-F5344CB8AC3E}">
        <p14:creationId xmlns:p14="http://schemas.microsoft.com/office/powerpoint/2010/main" val="3872420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4294967295"/>
          </p:nvPr>
        </p:nvSpPr>
        <p:spPr bwMode="auto">
          <a:xfrm>
            <a:off x="1847850" y="765175"/>
            <a:ext cx="8229600" cy="449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80000"/>
              </a:lnSpc>
              <a:buFont typeface="Wingdings" panose="05000000000000000000" pitchFamily="2" charset="2"/>
              <a:buNone/>
            </a:pPr>
            <a:r>
              <a:rPr lang="tr-TR" altLang="tr-TR"/>
              <a:t>   Sekonder miseller, mantarın üzerinde geliştiği besin ortamı veya toprağın içine yayılarak gelişir, mantarın besin ve su gereksinmesini karşılarlar. Sekonder misellerin yoğunlaşması sonucunda mantarın </a:t>
            </a:r>
            <a:r>
              <a:rPr lang="tr-TR" altLang="tr-TR">
                <a:solidFill>
                  <a:schemeClr val="hlink"/>
                </a:solidFill>
              </a:rPr>
              <a:t>toprak üstü organları yani karpofor</a:t>
            </a:r>
            <a:r>
              <a:rPr lang="tr-TR" altLang="tr-TR"/>
              <a:t> meydana gelir. Bazı yazarlar, bu yeni oluşuma tersiyer miselyum adı da vermektedirler. Bize göre karpofor, hem anatomik açıdan, hem de işlevleri açısından misellerden farklı olduğu için, artık misel sayılamaz. Bu nedenlerden dolayı bazı araştırıcılara göre  karpoforun tersiyer misel olarak adlandırılması doğru bulunmamaktadır.</a:t>
            </a:r>
          </a:p>
        </p:txBody>
      </p:sp>
      <p:sp>
        <p:nvSpPr>
          <p:cNvPr id="2" name="Slayt Numarası Yer Tutucusu 1"/>
          <p:cNvSpPr>
            <a:spLocks noGrp="1"/>
          </p:cNvSpPr>
          <p:nvPr>
            <p:ph type="sldNum" sz="quarter" idx="12"/>
          </p:nvPr>
        </p:nvSpPr>
        <p:spPr/>
        <p:txBody>
          <a:bodyPr/>
          <a:lstStyle/>
          <a:p>
            <a:pPr>
              <a:defRPr/>
            </a:pPr>
            <a:fld id="{0889B006-538C-4318-889D-F0B36A6B1F90}" type="slidenum">
              <a:rPr lang="tr-TR" altLang="tr-TR"/>
              <a:pPr>
                <a:defRPr/>
              </a:pPr>
              <a:t>11</a:t>
            </a:fld>
            <a:endParaRPr lang="tr-TR" altLang="tr-TR"/>
          </a:p>
        </p:txBody>
      </p:sp>
    </p:spTree>
    <p:extLst>
      <p:ext uri="{BB962C8B-B14F-4D97-AF65-F5344CB8AC3E}">
        <p14:creationId xmlns:p14="http://schemas.microsoft.com/office/powerpoint/2010/main" val="659613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dissolve">
                                      <p:cBhvr>
                                        <p:cTn id="7" dur="500"/>
                                        <p:tgtEl>
                                          <p:spTgt spid="286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tr-TR" altLang="tr-TR" b="1" smtClean="0"/>
              <a:t>Karpofor (Sap ve Şapka)</a:t>
            </a:r>
          </a:p>
        </p:txBody>
      </p:sp>
      <p:sp>
        <p:nvSpPr>
          <p:cNvPr id="29699" name="Rectangle 3"/>
          <p:cNvSpPr>
            <a:spLocks noGrp="1" noChangeArrowheads="1"/>
          </p:cNvSpPr>
          <p:nvPr>
            <p:ph type="body" idx="1"/>
          </p:nvPr>
        </p:nvSpPr>
        <p:spPr bwMode="auto">
          <a:xfrm>
            <a:off x="1981200" y="1600201"/>
            <a:ext cx="7786688" cy="2333625"/>
          </a:xfrm>
        </p:spPr>
        <p:txBody>
          <a:bodyPr wrap="square" numCol="1" anchor="t" anchorCtr="0" compatLnSpc="1">
            <a:prstTxWarp prst="textNoShape">
              <a:avLst/>
            </a:prstTxWarp>
          </a:bodyPr>
          <a:lstStyle/>
          <a:p>
            <a:pPr>
              <a:lnSpc>
                <a:spcPct val="80000"/>
              </a:lnSpc>
              <a:buFont typeface="Wingdings" panose="05000000000000000000" pitchFamily="2" charset="2"/>
              <a:buNone/>
            </a:pPr>
            <a:r>
              <a:rPr lang="tr-TR" altLang="tr-TR"/>
              <a:t>   Yemeklik mantarın sebze olarak tüketilen kısımları karpoforlarıdır. Karpofor, sap ve şapka olmak üzere iki ana bölümden oluşur. Sap ve şapkanın şekli, rengi, iriliği ile tat ve kokusu yemeklik mantar türlerine göre çok farklılık gösterir. </a:t>
            </a:r>
          </a:p>
        </p:txBody>
      </p:sp>
      <p:sp>
        <p:nvSpPr>
          <p:cNvPr id="2" name="Slayt Numarası Yer Tutucusu 1"/>
          <p:cNvSpPr>
            <a:spLocks noGrp="1"/>
          </p:cNvSpPr>
          <p:nvPr>
            <p:ph type="sldNum" sz="quarter" idx="12"/>
          </p:nvPr>
        </p:nvSpPr>
        <p:spPr/>
        <p:txBody>
          <a:bodyPr/>
          <a:lstStyle/>
          <a:p>
            <a:pPr>
              <a:defRPr/>
            </a:pPr>
            <a:fld id="{D129F49E-E95A-4510-9146-9AD17B8B006D}" type="slidenum">
              <a:rPr lang="tr-TR" altLang="tr-TR"/>
              <a:pPr>
                <a:defRPr/>
              </a:pPr>
              <a:t>12</a:t>
            </a:fld>
            <a:endParaRPr lang="tr-TR" altLang="tr-TR"/>
          </a:p>
        </p:txBody>
      </p:sp>
    </p:spTree>
    <p:extLst>
      <p:ext uri="{BB962C8B-B14F-4D97-AF65-F5344CB8AC3E}">
        <p14:creationId xmlns:p14="http://schemas.microsoft.com/office/powerpoint/2010/main" val="2342380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 calcmode="lin" valueType="num">
                                      <p:cBhvr>
                                        <p:cTn id="13" dur="500" fill="hold"/>
                                        <p:tgtEl>
                                          <p:spTgt spid="2969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9699">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endParaRPr lang="tr-TR" altLang="tr-TR" smtClean="0"/>
          </a:p>
        </p:txBody>
      </p:sp>
      <p:sp>
        <p:nvSpPr>
          <p:cNvPr id="41987" name="Rectangle 3"/>
          <p:cNvSpPr>
            <a:spLocks noGrp="1" noChangeArrowheads="1"/>
          </p:cNvSpPr>
          <p:nvPr>
            <p:ph type="body" idx="1"/>
          </p:nvPr>
        </p:nvSpPr>
        <p:spPr bwMode="auto">
          <a:xfrm>
            <a:off x="1981200" y="1585913"/>
            <a:ext cx="8229600" cy="4495800"/>
          </a:xfrm>
        </p:spPr>
        <p:txBody>
          <a:bodyPr wrap="square" numCol="1" anchor="t" anchorCtr="0" compatLnSpc="1">
            <a:prstTxWarp prst="textNoShape">
              <a:avLst/>
            </a:prstTxWarp>
            <a:normAutofit lnSpcReduction="10000"/>
          </a:bodyPr>
          <a:lstStyle/>
          <a:p>
            <a:pPr algn="just">
              <a:buFont typeface="Wingdings" panose="05000000000000000000" pitchFamily="2" charset="2"/>
              <a:buNone/>
            </a:pPr>
            <a:r>
              <a:rPr lang="tr-TR" altLang="tr-TR" smtClean="0"/>
              <a:t>   Kültür mantarı Agaricus bisporusta sap ve şapka simetrik olarak gelişir. Olgun mantarda silindirik yapıdaki sap kısmının üzerinde, kesiti hilal şeklinde olan açık şemsiye biçimindeki şapka kısmı yer alır.</a:t>
            </a:r>
          </a:p>
          <a:p>
            <a:pPr algn="just">
              <a:buFont typeface="Arial" panose="020B0604020202020204" pitchFamily="34" charset="0"/>
              <a:buNone/>
            </a:pPr>
            <a:r>
              <a:rPr lang="tr-TR" altLang="tr-TR" smtClean="0"/>
              <a:t> Sap ve şapka esas olarak iyice gelişmiş ve yeterli maddelerini toplamış olan sekonder misellerin yoğunlaşması, birleşmesi sonucu meydana gelir. Yoğunlaşma sırasında, sekonder misellerin belli yerlerinde önce toplu iğne başı büyüklüğünde noktalar halinde oluşumlar belirir. Giderek irileşen oluşumlar daha sonra sap ve şapka kısımlarının belirginleştiği </a:t>
            </a:r>
            <a:r>
              <a:rPr lang="tr-TR" altLang="tr-TR" smtClean="0">
                <a:solidFill>
                  <a:srgbClr val="FF0000"/>
                </a:solidFill>
              </a:rPr>
              <a:t>primordium</a:t>
            </a:r>
            <a:r>
              <a:rPr lang="tr-TR" altLang="tr-TR" smtClean="0"/>
              <a:t>lar haline dönerler </a:t>
            </a:r>
          </a:p>
        </p:txBody>
      </p:sp>
      <p:sp>
        <p:nvSpPr>
          <p:cNvPr id="2" name="Slayt Numarası Yer Tutucusu 1"/>
          <p:cNvSpPr>
            <a:spLocks noGrp="1"/>
          </p:cNvSpPr>
          <p:nvPr>
            <p:ph type="sldNum" sz="quarter" idx="12"/>
          </p:nvPr>
        </p:nvSpPr>
        <p:spPr/>
        <p:txBody>
          <a:bodyPr/>
          <a:lstStyle/>
          <a:p>
            <a:pPr>
              <a:defRPr/>
            </a:pPr>
            <a:fld id="{7502CD81-DFF2-41A4-9907-7FB73A3C287A}" type="slidenum">
              <a:rPr lang="tr-TR" altLang="tr-TR"/>
              <a:pPr>
                <a:defRPr/>
              </a:pPr>
              <a:t>13</a:t>
            </a:fld>
            <a:endParaRPr lang="tr-TR" altLang="tr-TR"/>
          </a:p>
        </p:txBody>
      </p:sp>
    </p:spTree>
    <p:extLst>
      <p:ext uri="{BB962C8B-B14F-4D97-AF65-F5344CB8AC3E}">
        <p14:creationId xmlns:p14="http://schemas.microsoft.com/office/powerpoint/2010/main" val="2678270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ChangeArrowheads="1"/>
          </p:cNvSpPr>
          <p:nvPr>
            <p:ph type="body" idx="4294967295"/>
          </p:nvPr>
        </p:nvSpPr>
        <p:spPr bwMode="auto">
          <a:xfrm>
            <a:off x="2135188" y="549276"/>
            <a:ext cx="8229600" cy="56880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a:t>   Esas olarak şapka ve sapın yapıtaşı da hiflerdir. Hiflerin, şapka ile sapın birleştiği yerden değişik yönlere doğru farklı biçimlerde gelişmesi sonucunda toprak üstü kısımları belirginleşmeye başlar. Sapı meydana getiren hiflerin gelişmesi eksene paralel yönde olur. Böylece sap kısmı silindirik yapı kazanır. Buna karşılık üst taraftaki hifler, birleşme noktasından çevreye doğru değişik yönlerde gelişirler. Hiflerin değişik yönlere doğru büyümesi şapka kısmının açık bir şemsiye görünümü kazanmasına neden olur (HEİM 1969). </a:t>
            </a:r>
          </a:p>
        </p:txBody>
      </p:sp>
      <p:sp>
        <p:nvSpPr>
          <p:cNvPr id="2" name="Slayt Numarası Yer Tutucusu 1"/>
          <p:cNvSpPr>
            <a:spLocks noGrp="1"/>
          </p:cNvSpPr>
          <p:nvPr>
            <p:ph type="sldNum" sz="quarter" idx="12"/>
          </p:nvPr>
        </p:nvSpPr>
        <p:spPr/>
        <p:txBody>
          <a:bodyPr/>
          <a:lstStyle/>
          <a:p>
            <a:pPr>
              <a:defRPr/>
            </a:pPr>
            <a:fld id="{C1628601-0FEA-482B-9091-C4F48E1E276E}" type="slidenum">
              <a:rPr lang="tr-TR" altLang="tr-TR"/>
              <a:pPr>
                <a:defRPr/>
              </a:pPr>
              <a:t>14</a:t>
            </a:fld>
            <a:endParaRPr lang="tr-TR" altLang="tr-TR"/>
          </a:p>
        </p:txBody>
      </p:sp>
    </p:spTree>
    <p:extLst>
      <p:ext uri="{BB962C8B-B14F-4D97-AF65-F5344CB8AC3E}">
        <p14:creationId xmlns:p14="http://schemas.microsoft.com/office/powerpoint/2010/main" val="18206161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type="body" idx="4294967295"/>
          </p:nvPr>
        </p:nvSpPr>
        <p:spPr bwMode="auto">
          <a:xfrm>
            <a:off x="1524000" y="476250"/>
            <a:ext cx="8820150" cy="554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sz="2400"/>
              <a:t>    </a:t>
            </a:r>
            <a:r>
              <a:rPr lang="tr-TR" altLang="tr-TR" sz="2400" b="1"/>
              <a:t>Gelişmenin başlangıcında, yani karpofor primordium halinde iken sap ve şapkanın çapları birbirine eşittir. Ancak, gelişme döneminde şapka kısmı, sapa göre daha hızlı büyüdüğü için, genişler ve düğme şeklini alır. </a:t>
            </a:r>
          </a:p>
          <a:p>
            <a:pPr algn="just">
              <a:lnSpc>
                <a:spcPct val="80000"/>
              </a:lnSpc>
              <a:buFont typeface="Wingdings" panose="05000000000000000000" pitchFamily="2" charset="2"/>
              <a:buNone/>
            </a:pPr>
            <a:r>
              <a:rPr lang="tr-TR" altLang="tr-TR" sz="2400" b="1"/>
              <a:t>    Düğme safhasında şapkanın kenarı ile sap arasında </a:t>
            </a:r>
            <a:r>
              <a:rPr lang="tr-TR" altLang="tr-TR" sz="2400" b="1">
                <a:solidFill>
                  <a:schemeClr val="hlink"/>
                </a:solidFill>
              </a:rPr>
              <a:t>iç zar (velum partiale)</a:t>
            </a:r>
            <a:r>
              <a:rPr lang="tr-TR" altLang="tr-TR" sz="2400" b="1"/>
              <a:t> adı verilen bir zar bulunur. Şapkanın hızlı gelişmesine ayak uyduramayan iç zar daha sonra yırtılır. </a:t>
            </a:r>
          </a:p>
          <a:p>
            <a:pPr algn="just">
              <a:lnSpc>
                <a:spcPct val="80000"/>
              </a:lnSpc>
              <a:buFont typeface="Wingdings" panose="05000000000000000000" pitchFamily="2" charset="2"/>
              <a:buNone/>
            </a:pPr>
            <a:r>
              <a:rPr lang="tr-TR" altLang="tr-TR" sz="2400" b="1"/>
              <a:t>   Olgun mantarlarda sap üzerinde daire şeklinde görünen parça, iç zarın yırtılmasıyla sapın üzerinde kalan artıktır. Bu kalıntıya </a:t>
            </a:r>
            <a:r>
              <a:rPr lang="tr-TR" altLang="tr-TR" sz="2400" b="1">
                <a:solidFill>
                  <a:schemeClr val="hlink"/>
                </a:solidFill>
              </a:rPr>
              <a:t>annulus </a:t>
            </a:r>
            <a:r>
              <a:rPr lang="tr-TR" altLang="tr-TR" sz="2400" b="1"/>
              <a:t>adı verilir. Agaricus bisporusta annulus çoğunlukla çabucak kaybolur. Diğer bazı türlerde gelişmenin tüm aşamalarında belirgin olarak kalır. Yine aynı zarın diğer ucu da şapkanın kenarında bir artık bırakır. Bu ikinci artığa ise </a:t>
            </a:r>
            <a:r>
              <a:rPr lang="tr-TR" altLang="tr-TR" sz="2400" b="1">
                <a:solidFill>
                  <a:schemeClr val="hlink"/>
                </a:solidFill>
              </a:rPr>
              <a:t>kortina</a:t>
            </a:r>
            <a:r>
              <a:rPr lang="tr-TR" altLang="tr-TR" sz="2400" b="1"/>
              <a:t> adı verilmektedir.</a:t>
            </a:r>
          </a:p>
          <a:p>
            <a:pPr algn="just">
              <a:lnSpc>
                <a:spcPct val="80000"/>
              </a:lnSpc>
              <a:buFont typeface="Wingdings" panose="05000000000000000000" pitchFamily="2" charset="2"/>
              <a:buNone/>
            </a:pPr>
            <a:r>
              <a:rPr lang="tr-TR" altLang="tr-TR" sz="2400" b="1"/>
              <a:t>	</a:t>
            </a:r>
          </a:p>
        </p:txBody>
      </p:sp>
      <p:sp>
        <p:nvSpPr>
          <p:cNvPr id="2" name="Slayt Numarası Yer Tutucusu 1"/>
          <p:cNvSpPr>
            <a:spLocks noGrp="1"/>
          </p:cNvSpPr>
          <p:nvPr>
            <p:ph type="sldNum" sz="quarter" idx="12"/>
          </p:nvPr>
        </p:nvSpPr>
        <p:spPr/>
        <p:txBody>
          <a:bodyPr/>
          <a:lstStyle/>
          <a:p>
            <a:pPr>
              <a:defRPr/>
            </a:pPr>
            <a:fld id="{3DAAEEAF-C5AB-4B60-9F52-AC19B53DF3C4}" type="slidenum">
              <a:rPr lang="tr-TR" altLang="tr-TR"/>
              <a:pPr>
                <a:defRPr/>
              </a:pPr>
              <a:t>15</a:t>
            </a:fld>
            <a:endParaRPr lang="tr-TR" altLang="tr-TR"/>
          </a:p>
        </p:txBody>
      </p:sp>
    </p:spTree>
    <p:extLst>
      <p:ext uri="{BB962C8B-B14F-4D97-AF65-F5344CB8AC3E}">
        <p14:creationId xmlns:p14="http://schemas.microsoft.com/office/powerpoint/2010/main" val="778520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dissolve">
                                      <p:cBhvr>
                                        <p:cTn id="7" dur="500"/>
                                        <p:tgtEl>
                                          <p:spTgt spid="32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dissolve">
                                      <p:cBhvr>
                                        <p:cTn id="12" dur="500"/>
                                        <p:tgtEl>
                                          <p:spTgt spid="327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Effect transition="in" filter="dissolve">
                                      <p:cBhvr>
                                        <p:cTn id="17" dur="500"/>
                                        <p:tgtEl>
                                          <p:spTgt spid="327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2771">
                                            <p:txEl>
                                              <p:pRg st="3" end="3"/>
                                            </p:txEl>
                                          </p:spTgt>
                                        </p:tgtEl>
                                        <p:attrNameLst>
                                          <p:attrName>style.visibility</p:attrName>
                                        </p:attrNameLst>
                                      </p:cBhvr>
                                      <p:to>
                                        <p:strVal val="visible"/>
                                      </p:to>
                                    </p:set>
                                    <p:animEffect transition="in" filter="dissolve">
                                      <p:cBhvr>
                                        <p:cTn id="22" dur="500"/>
                                        <p:tgtEl>
                                          <p:spTgt spid="32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type="body" idx="4294967295"/>
          </p:nvPr>
        </p:nvSpPr>
        <p:spPr bwMode="auto">
          <a:xfrm>
            <a:off x="1919288" y="549275"/>
            <a:ext cx="8229600" cy="449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smtClean="0"/>
              <a:t>  Genç devrede sap ve şapkayı kaplayan bir de </a:t>
            </a:r>
            <a:r>
              <a:rPr lang="tr-TR" altLang="tr-TR" smtClean="0">
                <a:solidFill>
                  <a:schemeClr val="hlink"/>
                </a:solidFill>
              </a:rPr>
              <a:t>dış zar (velum universale)</a:t>
            </a:r>
            <a:r>
              <a:rPr lang="tr-TR" altLang="tr-TR" smtClean="0"/>
              <a:t> mevcuttur. Dış zar da gelişmeye ayak uyduramadığından yırtılır ve bir kısmı sap, diğer bir kısım da şapkanın üzerinde kalır. Şapka üzerinde kalan kısım, mantar iyice irileştiğinde çatlar ve kurak atmosferde pullar şeklinde görünür.</a:t>
            </a:r>
          </a:p>
          <a:p>
            <a:pPr>
              <a:buFont typeface="Arial" panose="020B0604020202020204" pitchFamily="34" charset="0"/>
              <a:buNone/>
            </a:pPr>
            <a:r>
              <a:rPr lang="tr-TR" altLang="tr-TR" smtClean="0"/>
              <a:t> Şapkanın alt yüzünde mantarın üreme organları bulunmaktadır. Lamel adı verilen ve genç dönemde pembe, ileri devrelerde kahverengine dönüşen bu organların şapka içinde oluşumu, gelişmenin düğme safhasında gerçekleşir.</a:t>
            </a:r>
          </a:p>
        </p:txBody>
      </p:sp>
      <p:sp>
        <p:nvSpPr>
          <p:cNvPr id="2" name="Slayt Numarası Yer Tutucusu 1"/>
          <p:cNvSpPr>
            <a:spLocks noGrp="1"/>
          </p:cNvSpPr>
          <p:nvPr>
            <p:ph type="sldNum" sz="quarter" idx="12"/>
          </p:nvPr>
        </p:nvSpPr>
        <p:spPr/>
        <p:txBody>
          <a:bodyPr/>
          <a:lstStyle/>
          <a:p>
            <a:pPr>
              <a:defRPr/>
            </a:pPr>
            <a:fld id="{E3B553D4-5DDD-4930-8FE2-B6ADD632922F}" type="slidenum">
              <a:rPr lang="tr-TR" altLang="tr-TR"/>
              <a:pPr>
                <a:defRPr/>
              </a:pPr>
              <a:t>16</a:t>
            </a:fld>
            <a:endParaRPr lang="tr-TR" altLang="tr-TR"/>
          </a:p>
        </p:txBody>
      </p:sp>
    </p:spTree>
    <p:extLst>
      <p:ext uri="{BB962C8B-B14F-4D97-AF65-F5344CB8AC3E}">
        <p14:creationId xmlns:p14="http://schemas.microsoft.com/office/powerpoint/2010/main" val="3904788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dissolve">
                                      <p:cBhvr>
                                        <p:cTn id="7" dur="500"/>
                                        <p:tgtEl>
                                          <p:spTgt spid="337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dissolve">
                                      <p:cBhvr>
                                        <p:cTn id="12" dur="500"/>
                                        <p:tgtEl>
                                          <p:spTgt spid="337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type="body" idx="4294967295"/>
          </p:nvPr>
        </p:nvSpPr>
        <p:spPr bwMode="auto">
          <a:xfrm>
            <a:off x="1919288" y="549276"/>
            <a:ext cx="8229600" cy="5256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smtClean="0"/>
              <a:t>   Düğme safhasından sonra şapka kısmı ile birlikte sap da gelişmeye başlar ve bir miktar uzar. Gelişmenin son safhasında, sap gelişmesi tekrar yavaşlar ve durur; buna karşılık şapka gelişmesine devam eder ve şemsiye şeklinde açılır. </a:t>
            </a:r>
          </a:p>
          <a:p>
            <a:pPr>
              <a:buFont typeface="Wingdings" panose="05000000000000000000" pitchFamily="2" charset="2"/>
              <a:buNone/>
            </a:pPr>
            <a:endParaRPr lang="tr-TR" altLang="tr-TR" smtClean="0"/>
          </a:p>
          <a:p>
            <a:pPr>
              <a:buFont typeface="Wingdings" panose="05000000000000000000" pitchFamily="2" charset="2"/>
              <a:buNone/>
            </a:pPr>
            <a:r>
              <a:rPr lang="tr-TR" altLang="tr-TR" smtClean="0"/>
              <a:t>   Şapka genellikle saman sarısına yakın beyaz renktedir. Bazı çeşitlerde renk krem veya açık kahverengi olabilir.</a:t>
            </a:r>
          </a:p>
        </p:txBody>
      </p:sp>
      <p:sp>
        <p:nvSpPr>
          <p:cNvPr id="2" name="Slayt Numarası Yer Tutucusu 1"/>
          <p:cNvSpPr>
            <a:spLocks noGrp="1"/>
          </p:cNvSpPr>
          <p:nvPr>
            <p:ph type="sldNum" sz="quarter" idx="12"/>
          </p:nvPr>
        </p:nvSpPr>
        <p:spPr/>
        <p:txBody>
          <a:bodyPr/>
          <a:lstStyle/>
          <a:p>
            <a:pPr>
              <a:defRPr/>
            </a:pPr>
            <a:fld id="{D23684AF-4FBE-47E4-8200-41FB76726A9E}" type="slidenum">
              <a:rPr lang="tr-TR" altLang="tr-TR"/>
              <a:pPr>
                <a:defRPr/>
              </a:pPr>
              <a:t>17</a:t>
            </a:fld>
            <a:endParaRPr lang="tr-TR" altLang="tr-TR"/>
          </a:p>
        </p:txBody>
      </p:sp>
    </p:spTree>
    <p:extLst>
      <p:ext uri="{BB962C8B-B14F-4D97-AF65-F5344CB8AC3E}">
        <p14:creationId xmlns:p14="http://schemas.microsoft.com/office/powerpoint/2010/main" val="3447236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randombar(horizontal)">
                                      <p:cBhvr>
                                        <p:cTn id="7" dur="500"/>
                                        <p:tgtEl>
                                          <p:spTgt spid="35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5843">
                                            <p:txEl>
                                              <p:pRg st="2" end="2"/>
                                            </p:txEl>
                                          </p:spTgt>
                                        </p:tgtEl>
                                        <p:attrNameLst>
                                          <p:attrName>style.visibility</p:attrName>
                                        </p:attrNameLst>
                                      </p:cBhvr>
                                      <p:to>
                                        <p:strVal val="visible"/>
                                      </p:to>
                                    </p:set>
                                    <p:animEffect transition="in" filter="randombar(horizontal)">
                                      <p:cBhvr>
                                        <p:cTn id="12" dur="500"/>
                                        <p:tgtEl>
                                          <p:spTgt spid="358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type="body" sz="half" idx="4294967295"/>
          </p:nvPr>
        </p:nvSpPr>
        <p:spPr bwMode="auto">
          <a:xfrm>
            <a:off x="1524001" y="404814"/>
            <a:ext cx="8893175" cy="5691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a:t>   </a:t>
            </a:r>
            <a:r>
              <a:rPr lang="tr-TR" altLang="tr-TR">
                <a:solidFill>
                  <a:schemeClr val="hlink"/>
                </a:solidFill>
              </a:rPr>
              <a:t>Şapka kısmının boyuna kesiti</a:t>
            </a:r>
            <a:r>
              <a:rPr lang="tr-TR" altLang="tr-TR"/>
              <a:t> incelendiğinde birbirinden farklı üç kısım ayırdedilir. Bu kısımlar, saptan kenarlara ve yukarı doğru gelişmiş olan </a:t>
            </a:r>
            <a:r>
              <a:rPr lang="tr-TR" altLang="tr-TR">
                <a:solidFill>
                  <a:schemeClr val="hlink"/>
                </a:solidFill>
              </a:rPr>
              <a:t>etli kısım</a:t>
            </a:r>
            <a:r>
              <a:rPr lang="tr-TR" altLang="tr-TR"/>
              <a:t>, bu etli kısmın altında yer alan </a:t>
            </a:r>
            <a:r>
              <a:rPr lang="tr-TR" altLang="tr-TR">
                <a:solidFill>
                  <a:schemeClr val="hlink"/>
                </a:solidFill>
              </a:rPr>
              <a:t>lameller </a:t>
            </a:r>
            <a:r>
              <a:rPr lang="tr-TR" altLang="tr-TR"/>
              <a:t>ve etli kısmı üstten çevreleyen </a:t>
            </a:r>
            <a:r>
              <a:rPr lang="tr-TR" altLang="tr-TR">
                <a:solidFill>
                  <a:schemeClr val="hlink"/>
                </a:solidFill>
              </a:rPr>
              <a:t>epidermis </a:t>
            </a:r>
            <a:r>
              <a:rPr lang="tr-TR" altLang="tr-TR"/>
              <a:t>dokusudur.</a:t>
            </a:r>
          </a:p>
        </p:txBody>
      </p:sp>
      <p:sp>
        <p:nvSpPr>
          <p:cNvPr id="2" name="Slayt Numarası Yer Tutucusu 1"/>
          <p:cNvSpPr>
            <a:spLocks noGrp="1"/>
          </p:cNvSpPr>
          <p:nvPr>
            <p:ph type="sldNum" sz="quarter" idx="12"/>
          </p:nvPr>
        </p:nvSpPr>
        <p:spPr/>
        <p:txBody>
          <a:bodyPr/>
          <a:lstStyle/>
          <a:p>
            <a:pPr>
              <a:defRPr/>
            </a:pPr>
            <a:fld id="{1B0CDD1D-CF92-4661-BEC2-14C4B7F15497}" type="slidenum">
              <a:rPr lang="tr-TR" altLang="tr-TR"/>
              <a:pPr>
                <a:defRPr/>
              </a:pPr>
              <a:t>18</a:t>
            </a:fld>
            <a:endParaRPr lang="tr-TR" altLang="tr-TR"/>
          </a:p>
        </p:txBody>
      </p:sp>
    </p:spTree>
    <p:extLst>
      <p:ext uri="{BB962C8B-B14F-4D97-AF65-F5344CB8AC3E}">
        <p14:creationId xmlns:p14="http://schemas.microsoft.com/office/powerpoint/2010/main" val="24522960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p:cTn id="7" dur="5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686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ChangeArrowheads="1"/>
          </p:cNvSpPr>
          <p:nvPr>
            <p:ph type="body" idx="4294967295"/>
          </p:nvPr>
        </p:nvSpPr>
        <p:spPr bwMode="auto">
          <a:xfrm>
            <a:off x="1774825" y="476251"/>
            <a:ext cx="8229600" cy="6048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a:t>   Koruyucu epidermis dokusu meyve etini muhafaza etme görevini üstlenmiş olup, yüzeye paralel olarak sıralanmış birbirine benzeyen hiflerin sıkışmasıyla meydana gelmiştir.</a:t>
            </a:r>
          </a:p>
          <a:p>
            <a:pPr>
              <a:lnSpc>
                <a:spcPct val="80000"/>
              </a:lnSpc>
              <a:buFont typeface="Wingdings" panose="05000000000000000000" pitchFamily="2" charset="2"/>
              <a:buNone/>
            </a:pPr>
            <a:endParaRPr lang="tr-TR" altLang="tr-TR"/>
          </a:p>
          <a:p>
            <a:pPr>
              <a:lnSpc>
                <a:spcPct val="80000"/>
              </a:lnSpc>
              <a:buFont typeface="Wingdings" panose="05000000000000000000" pitchFamily="2" charset="2"/>
              <a:buNone/>
            </a:pPr>
            <a:r>
              <a:rPr lang="tr-TR" altLang="tr-TR"/>
              <a:t>   </a:t>
            </a:r>
            <a:r>
              <a:rPr lang="tr-TR" altLang="tr-TR">
                <a:solidFill>
                  <a:schemeClr val="hlink"/>
                </a:solidFill>
              </a:rPr>
              <a:t>Meyve eti kısmı</a:t>
            </a:r>
            <a:r>
              <a:rPr lang="tr-TR" altLang="tr-TR"/>
              <a:t>, değişikliğe uğrayarak farklılaşmış hiflerden oluşmaktadır. Bu hiflerden bir kısmı </a:t>
            </a:r>
            <a:r>
              <a:rPr lang="tr-TR" altLang="tr-TR">
                <a:solidFill>
                  <a:schemeClr val="hlink"/>
                </a:solidFill>
              </a:rPr>
              <a:t>yapısal hifler (fondamental hifler)</a:t>
            </a:r>
            <a:r>
              <a:rPr lang="tr-TR" altLang="tr-TR"/>
              <a:t> olup iri, uzun ve geniş yapıdaki serbest hücrelerden meydana gelmişlerdir. Diğerleri ise bağlantıyı sağlayan </a:t>
            </a:r>
            <a:r>
              <a:rPr lang="tr-TR" altLang="tr-TR">
                <a:solidFill>
                  <a:schemeClr val="hlink"/>
                </a:solidFill>
              </a:rPr>
              <a:t>bağlayıcı hifler (konnektif hifler)</a:t>
            </a:r>
            <a:r>
              <a:rPr lang="tr-TR" altLang="tr-TR"/>
              <a:t> ile yüksek bir aktiviteye sahip olan, renksiz veya açık renkli </a:t>
            </a:r>
            <a:r>
              <a:rPr lang="tr-TR" altLang="tr-TR">
                <a:solidFill>
                  <a:schemeClr val="hlink"/>
                </a:solidFill>
              </a:rPr>
              <a:t>üretken veya doğurgan hiflerdir (generatris hifler).</a:t>
            </a:r>
            <a:r>
              <a:rPr lang="tr-TR" altLang="tr-TR"/>
              <a:t> Generatris hifler üreme organlarının bulunduğu himenyumun oluşumuna da hizmet ederler (HEİM 1969). </a:t>
            </a:r>
          </a:p>
        </p:txBody>
      </p:sp>
      <p:sp>
        <p:nvSpPr>
          <p:cNvPr id="2" name="Slayt Numarası Yer Tutucusu 1"/>
          <p:cNvSpPr>
            <a:spLocks noGrp="1"/>
          </p:cNvSpPr>
          <p:nvPr>
            <p:ph type="sldNum" sz="quarter" idx="12"/>
          </p:nvPr>
        </p:nvSpPr>
        <p:spPr/>
        <p:txBody>
          <a:bodyPr/>
          <a:lstStyle/>
          <a:p>
            <a:pPr>
              <a:defRPr/>
            </a:pPr>
            <a:fld id="{AF1D0E5C-BDDC-4704-8BEB-C79E50C73F9E}" type="slidenum">
              <a:rPr lang="tr-TR" altLang="tr-TR"/>
              <a:pPr>
                <a:defRPr/>
              </a:pPr>
              <a:t>19</a:t>
            </a:fld>
            <a:endParaRPr lang="tr-TR" altLang="tr-TR"/>
          </a:p>
        </p:txBody>
      </p:sp>
    </p:spTree>
    <p:extLst>
      <p:ext uri="{BB962C8B-B14F-4D97-AF65-F5344CB8AC3E}">
        <p14:creationId xmlns:p14="http://schemas.microsoft.com/office/powerpoint/2010/main" val="25849514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randombar(horizontal)">
                                      <p:cBhvr>
                                        <p:cTn id="7" dur="500"/>
                                        <p:tgtEl>
                                          <p:spTgt spid="378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7891">
                                            <p:txEl>
                                              <p:pRg st="2" end="2"/>
                                            </p:txEl>
                                          </p:spTgt>
                                        </p:tgtEl>
                                        <p:attrNameLst>
                                          <p:attrName>style.visibility</p:attrName>
                                        </p:attrNameLst>
                                      </p:cBhvr>
                                      <p:to>
                                        <p:strVal val="visible"/>
                                      </p:to>
                                    </p:set>
                                    <p:animEffect transition="in" filter="randombar(horizontal)">
                                      <p:cBhvr>
                                        <p:cTn id="12" dur="500"/>
                                        <p:tgtEl>
                                          <p:spTgt spid="378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ChangeArrowheads="1"/>
          </p:cNvSpPr>
          <p:nvPr>
            <p:ph type="body" sz="half" idx="4294967295"/>
          </p:nvPr>
        </p:nvSpPr>
        <p:spPr bwMode="auto">
          <a:xfrm>
            <a:off x="1703388" y="1208089"/>
            <a:ext cx="8496300" cy="5330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80000"/>
              </a:lnSpc>
              <a:buFont typeface="Wingdings" panose="05000000000000000000" pitchFamily="2" charset="2"/>
              <a:buNone/>
            </a:pPr>
            <a:r>
              <a:rPr lang="tr-TR" altLang="tr-TR" sz="2400"/>
              <a:t>   </a:t>
            </a:r>
            <a:r>
              <a:rPr lang="tr-TR" altLang="tr-TR" sz="2400" b="1"/>
              <a:t>Toprak üstü kısmında ise </a:t>
            </a:r>
            <a:r>
              <a:rPr lang="tr-TR" altLang="tr-TR" sz="2400" b="1">
                <a:solidFill>
                  <a:schemeClr val="hlink"/>
                </a:solidFill>
              </a:rPr>
              <a:t>sap</a:t>
            </a:r>
            <a:r>
              <a:rPr lang="tr-TR" altLang="tr-TR" sz="2400" b="1"/>
              <a:t> ve </a:t>
            </a:r>
            <a:r>
              <a:rPr lang="tr-TR" altLang="tr-TR" sz="2400" b="1">
                <a:solidFill>
                  <a:schemeClr val="hlink"/>
                </a:solidFill>
              </a:rPr>
              <a:t>şapka</a:t>
            </a:r>
            <a:r>
              <a:rPr lang="tr-TR" altLang="tr-TR" sz="2400" b="1"/>
              <a:t> olarak iki bölüm bulunmaktadır. Genellikle sap üzerinde halka veya yaka olarak adlandırılan bir oluşum vardır. Toprak üstü organların tümüne </a:t>
            </a:r>
            <a:r>
              <a:rPr lang="tr-TR" altLang="tr-TR" sz="2400" b="1">
                <a:solidFill>
                  <a:schemeClr val="hlink"/>
                </a:solidFill>
              </a:rPr>
              <a:t>karpofor veya basidiokarp</a:t>
            </a:r>
            <a:r>
              <a:rPr lang="tr-TR" altLang="tr-TR" sz="2400" b="1"/>
              <a:t> adı verilmektedir. Karpofor, yemeklik mantarların tüketilen, sebze olarak değerlendirilen kısımlarıdır.</a:t>
            </a:r>
          </a:p>
          <a:p>
            <a:pPr>
              <a:lnSpc>
                <a:spcPct val="80000"/>
              </a:lnSpc>
              <a:buFont typeface="Wingdings" panose="05000000000000000000" pitchFamily="2" charset="2"/>
              <a:buNone/>
            </a:pPr>
            <a:r>
              <a:rPr lang="tr-TR" altLang="tr-TR" sz="2400"/>
              <a:t>	</a:t>
            </a:r>
            <a:endParaRPr lang="tr-TR" altLang="tr-TR" sz="2400" b="1"/>
          </a:p>
        </p:txBody>
      </p:sp>
      <p:sp>
        <p:nvSpPr>
          <p:cNvPr id="2" name="Slayt Numarası Yer Tutucusu 1"/>
          <p:cNvSpPr>
            <a:spLocks noGrp="1"/>
          </p:cNvSpPr>
          <p:nvPr>
            <p:ph type="sldNum" sz="quarter" idx="12"/>
          </p:nvPr>
        </p:nvSpPr>
        <p:spPr/>
        <p:txBody>
          <a:bodyPr/>
          <a:lstStyle/>
          <a:p>
            <a:pPr>
              <a:defRPr/>
            </a:pPr>
            <a:fld id="{537289EF-AAAA-4F7C-842D-8F4BB6B2FBF2}" type="slidenum">
              <a:rPr lang="tr-TR" altLang="tr-TR"/>
              <a:pPr>
                <a:defRPr/>
              </a:pPr>
              <a:t>2</a:t>
            </a:fld>
            <a:endParaRPr lang="tr-TR" altLang="tr-TR"/>
          </a:p>
        </p:txBody>
      </p:sp>
    </p:spTree>
    <p:extLst>
      <p:ext uri="{BB962C8B-B14F-4D97-AF65-F5344CB8AC3E}">
        <p14:creationId xmlns:p14="http://schemas.microsoft.com/office/powerpoint/2010/main" val="41748292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dissolve">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dissolv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ChangeArrowheads="1"/>
          </p:cNvSpPr>
          <p:nvPr>
            <p:ph type="body" sz="half" idx="4294967295"/>
          </p:nvPr>
        </p:nvSpPr>
        <p:spPr bwMode="auto">
          <a:xfrm>
            <a:off x="1524000" y="981076"/>
            <a:ext cx="8515350" cy="51149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buFont typeface="Wingdings" panose="05000000000000000000" pitchFamily="2" charset="2"/>
              <a:buNone/>
            </a:pPr>
            <a:r>
              <a:rPr lang="tr-TR" altLang="tr-TR" sz="2400"/>
              <a:t>   Şapkanın alt yüzünde bulunan lameller mantarların üremesinden sorumlu </a:t>
            </a:r>
            <a:r>
              <a:rPr lang="tr-TR" altLang="tr-TR" sz="2400">
                <a:solidFill>
                  <a:srgbClr val="FF0000"/>
                </a:solidFill>
              </a:rPr>
              <a:t>himenyumu taşıyan organlardır. </a:t>
            </a:r>
            <a:r>
              <a:rPr lang="tr-TR" altLang="tr-TR" sz="2400"/>
              <a:t>Lameller merkezden çevreye radyal olarak doğrusal yönde uzanırlar. Lamellerin her iki yüzü üzerinde yer alan himenyum tabakası yüzeye dik olarak sıralanmış bir dizi hücreden meydana gelmiştir.  </a:t>
            </a:r>
          </a:p>
        </p:txBody>
      </p:sp>
      <p:sp>
        <p:nvSpPr>
          <p:cNvPr id="2" name="Slayt Numarası Yer Tutucusu 1"/>
          <p:cNvSpPr>
            <a:spLocks noGrp="1"/>
          </p:cNvSpPr>
          <p:nvPr>
            <p:ph type="sldNum" sz="quarter" idx="12"/>
          </p:nvPr>
        </p:nvSpPr>
        <p:spPr/>
        <p:txBody>
          <a:bodyPr/>
          <a:lstStyle/>
          <a:p>
            <a:pPr>
              <a:defRPr/>
            </a:pPr>
            <a:fld id="{883802F8-4BD9-450D-877C-FA39CBF62F1A}" type="slidenum">
              <a:rPr lang="tr-TR" altLang="tr-TR"/>
              <a:pPr>
                <a:defRPr/>
              </a:pPr>
              <a:t>20</a:t>
            </a:fld>
            <a:endParaRPr lang="tr-TR" altLang="tr-TR"/>
          </a:p>
        </p:txBody>
      </p:sp>
    </p:spTree>
    <p:extLst>
      <p:ext uri="{BB962C8B-B14F-4D97-AF65-F5344CB8AC3E}">
        <p14:creationId xmlns:p14="http://schemas.microsoft.com/office/powerpoint/2010/main" val="37329950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randombar(horizontal)">
                                      <p:cBhvr>
                                        <p:cTn id="7"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tr-TR" altLang="tr-TR" b="1" smtClean="0"/>
              <a:t>Sporlar</a:t>
            </a:r>
          </a:p>
        </p:txBody>
      </p:sp>
      <p:sp>
        <p:nvSpPr>
          <p:cNvPr id="39939" name="Rectangle 3"/>
          <p:cNvSpPr>
            <a:spLocks noGrp="1" noChangeArrowheads="1"/>
          </p:cNvSpPr>
          <p:nvPr>
            <p:ph type="body" idx="1"/>
          </p:nvPr>
        </p:nvSpPr>
        <p:spPr bwMode="auto">
          <a:xfrm>
            <a:off x="1670051" y="1473201"/>
            <a:ext cx="8518525" cy="4968875"/>
          </a:xfrm>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sz="2400"/>
              <a:t>   </a:t>
            </a:r>
            <a:r>
              <a:rPr lang="tr-TR" altLang="tr-TR" sz="2400" b="1"/>
              <a:t>Kültür mantarının sporları morumsu kahverengi renklidir. Şapkanın açılmasından sonra, lameller üzerindeki basidiumlarda sporlar oluşur ve olgunlaşır. Olgun bir mantar şapkası beyaz bir kağıt üzerine yerleştirilir ve 8-10 saat bekletilirse şapkanın altında lamellerin durumunu yansıtan koyu renkli izler belirir. İşte bu izler dökülen sporların meydana getirdiği izlerdir. Sporların oluşum süreleri aslında sadece 40 dakikadır. Ancak bu sürenin sonunda 7 saat süren bir olgunlaşma dönemi vardır. Sporlar ilk iki saat renksizdirler, bunu izleyen iki saatte pigmentler oluşur, daha sonra üç saatlik dinlenme dönemini geçiren sporlar olgunlaşmış halde lamelleri terk ederler (ESSETE 1964): </a:t>
            </a:r>
          </a:p>
        </p:txBody>
      </p:sp>
      <p:sp>
        <p:nvSpPr>
          <p:cNvPr id="2" name="Slayt Numarası Yer Tutucusu 1"/>
          <p:cNvSpPr>
            <a:spLocks noGrp="1"/>
          </p:cNvSpPr>
          <p:nvPr>
            <p:ph type="sldNum" sz="quarter" idx="12"/>
          </p:nvPr>
        </p:nvSpPr>
        <p:spPr/>
        <p:txBody>
          <a:bodyPr/>
          <a:lstStyle/>
          <a:p>
            <a:pPr>
              <a:defRPr/>
            </a:pPr>
            <a:fld id="{65FF7F88-0FF1-4D92-9CA0-129C255BF8F1}" type="slidenum">
              <a:rPr lang="tr-TR" altLang="tr-TR"/>
              <a:pPr>
                <a:defRPr/>
              </a:pPr>
              <a:t>21</a:t>
            </a:fld>
            <a:endParaRPr lang="tr-TR" altLang="tr-TR"/>
          </a:p>
        </p:txBody>
      </p:sp>
    </p:spTree>
    <p:extLst>
      <p:ext uri="{BB962C8B-B14F-4D97-AF65-F5344CB8AC3E}">
        <p14:creationId xmlns:p14="http://schemas.microsoft.com/office/powerpoint/2010/main" val="1794726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p:cTn id="7" dur="500" fill="hold"/>
                                        <p:tgtEl>
                                          <p:spTgt spid="39938"/>
                                        </p:tgtEl>
                                        <p:attrNameLst>
                                          <p:attrName>ppt_w</p:attrName>
                                        </p:attrNameLst>
                                      </p:cBhvr>
                                      <p:tavLst>
                                        <p:tav tm="0">
                                          <p:val>
                                            <p:fltVal val="0"/>
                                          </p:val>
                                        </p:tav>
                                        <p:tav tm="100000">
                                          <p:val>
                                            <p:strVal val="#ppt_w"/>
                                          </p:val>
                                        </p:tav>
                                      </p:tavLst>
                                    </p:anim>
                                    <p:anim calcmode="lin" valueType="num">
                                      <p:cBhvr>
                                        <p:cTn id="8" dur="500" fill="hold"/>
                                        <p:tgtEl>
                                          <p:spTgt spid="3993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p:cTn id="13" dur="500" fill="hold"/>
                                        <p:tgtEl>
                                          <p:spTgt spid="3993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9939">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sz="half" idx="4294967295"/>
          </p:nvPr>
        </p:nvSpPr>
        <p:spPr bwMode="auto">
          <a:xfrm>
            <a:off x="1774825" y="765176"/>
            <a:ext cx="8497888" cy="540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buFont typeface="Wingdings" panose="05000000000000000000" pitchFamily="2" charset="2"/>
              <a:buNone/>
            </a:pPr>
            <a:r>
              <a:rPr lang="tr-TR" altLang="tr-TR" sz="2400">
                <a:solidFill>
                  <a:schemeClr val="hlink"/>
                </a:solidFill>
              </a:rPr>
              <a:t>    Himenyum </a:t>
            </a:r>
            <a:r>
              <a:rPr lang="tr-TR" altLang="tr-TR" sz="2400"/>
              <a:t>tabakasının altında lamelin ortasına doğru yuvarlak şekilli </a:t>
            </a:r>
            <a:r>
              <a:rPr lang="tr-TR" altLang="tr-TR" sz="2400">
                <a:solidFill>
                  <a:schemeClr val="hlink"/>
                </a:solidFill>
              </a:rPr>
              <a:t>himenyum altı hücreleri</a:t>
            </a:r>
            <a:r>
              <a:rPr lang="tr-TR" altLang="tr-TR" sz="2400"/>
              <a:t> ve içte de uzun şekilli </a:t>
            </a:r>
            <a:r>
              <a:rPr lang="tr-TR" altLang="tr-TR" sz="2400">
                <a:solidFill>
                  <a:schemeClr val="hlink"/>
                </a:solidFill>
              </a:rPr>
              <a:t>trama </a:t>
            </a:r>
            <a:r>
              <a:rPr lang="tr-TR" altLang="tr-TR" sz="2400"/>
              <a:t>hücreleri yer almaktadır. Önceleri ince uzun olan basidium hücreleri zamanla şişkinleşerek lobut biçimini alırlar. Mantarın üreme birimi olan sporlar işte bu basidiumlar üzerinde oluşur. </a:t>
            </a:r>
          </a:p>
          <a:p>
            <a:pPr algn="just"/>
            <a:endParaRPr lang="tr-TR" altLang="tr-TR" sz="2400"/>
          </a:p>
        </p:txBody>
      </p:sp>
      <p:sp>
        <p:nvSpPr>
          <p:cNvPr id="2" name="Slayt Numarası Yer Tutucusu 1"/>
          <p:cNvSpPr>
            <a:spLocks noGrp="1"/>
          </p:cNvSpPr>
          <p:nvPr>
            <p:ph type="sldNum" sz="quarter" idx="12"/>
          </p:nvPr>
        </p:nvSpPr>
        <p:spPr/>
        <p:txBody>
          <a:bodyPr/>
          <a:lstStyle/>
          <a:p>
            <a:pPr>
              <a:defRPr/>
            </a:pPr>
            <a:fld id="{4F1FF2A7-E8D9-4907-9BBC-B11E0D1AB386}" type="slidenum">
              <a:rPr lang="tr-TR" altLang="tr-TR"/>
              <a:pPr>
                <a:defRPr/>
              </a:pPr>
              <a:t>22</a:t>
            </a:fld>
            <a:endParaRPr lang="tr-TR" altLang="tr-TR"/>
          </a:p>
        </p:txBody>
      </p:sp>
    </p:spTree>
    <p:extLst>
      <p:ext uri="{BB962C8B-B14F-4D97-AF65-F5344CB8AC3E}">
        <p14:creationId xmlns:p14="http://schemas.microsoft.com/office/powerpoint/2010/main" val="26569105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body" idx="4294967295"/>
          </p:nvPr>
        </p:nvSpPr>
        <p:spPr bwMode="auto">
          <a:xfrm>
            <a:off x="1919288" y="1052513"/>
            <a:ext cx="8229600" cy="449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a:t>   Ovale yakın yuvarlak şekilli olan sporların uzun yanlarının çapları 7-10 mikron kısa çapları 5-6 mikron’dur. Üzerleri düzdür ve çim borusunun çıkışına yardım eden por, fazla belirgin değildir (HEİM 1969). Her bir şapka </a:t>
            </a:r>
            <a:r>
              <a:rPr lang="tr-TR" altLang="tr-TR">
                <a:solidFill>
                  <a:srgbClr val="FF0000"/>
                </a:solidFill>
              </a:rPr>
              <a:t>6-7 milyar </a:t>
            </a:r>
            <a:r>
              <a:rPr lang="tr-TR" altLang="tr-TR"/>
              <a:t>kadar spor meydana getirir (ESSETTE 1964). Sporlar genellikle iki çekirdeklidir. Fakat bazen 1-4 çekirdek taşıyan sporlara da rastlanmaktadır. Mantar sporları basidiumlar üzerinde oluştuğu için bunlara basidiospor adı veriler. </a:t>
            </a:r>
          </a:p>
        </p:txBody>
      </p:sp>
      <p:sp>
        <p:nvSpPr>
          <p:cNvPr id="2" name="Slayt Numarası Yer Tutucusu 1"/>
          <p:cNvSpPr>
            <a:spLocks noGrp="1"/>
          </p:cNvSpPr>
          <p:nvPr>
            <p:ph type="sldNum" sz="quarter" idx="12"/>
          </p:nvPr>
        </p:nvSpPr>
        <p:spPr/>
        <p:txBody>
          <a:bodyPr/>
          <a:lstStyle/>
          <a:p>
            <a:pPr>
              <a:defRPr/>
            </a:pPr>
            <a:fld id="{862D60AB-30F3-4AB0-8615-CF6EE2A1AEFD}" type="slidenum">
              <a:rPr lang="tr-TR" altLang="tr-TR"/>
              <a:pPr>
                <a:defRPr/>
              </a:pPr>
              <a:t>23</a:t>
            </a:fld>
            <a:endParaRPr lang="tr-TR" altLang="tr-TR"/>
          </a:p>
        </p:txBody>
      </p:sp>
    </p:spTree>
    <p:extLst>
      <p:ext uri="{BB962C8B-B14F-4D97-AF65-F5344CB8AC3E}">
        <p14:creationId xmlns:p14="http://schemas.microsoft.com/office/powerpoint/2010/main" val="3447207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tr-TR" altLang="tr-TR" b="1" smtClean="0"/>
              <a:t>Biyolojisi</a:t>
            </a:r>
          </a:p>
        </p:txBody>
      </p:sp>
      <p:sp>
        <p:nvSpPr>
          <p:cNvPr id="41987" name="Rectangle 3"/>
          <p:cNvSpPr>
            <a:spLocks noGrp="1" noChangeArrowheads="1"/>
          </p:cNvSpPr>
          <p:nvPr>
            <p:ph type="body" idx="1"/>
          </p:nvPr>
        </p:nvSpPr>
        <p:spPr bwMode="auto"/>
        <p:txBody>
          <a:bodyPr wrap="square" numCol="1" anchor="t" anchorCtr="0" compatLnSpc="1">
            <a:prstTxWarp prst="textNoShape">
              <a:avLst/>
            </a:prstTxWarp>
          </a:bodyPr>
          <a:lstStyle/>
          <a:p>
            <a:pPr>
              <a:buFont typeface="Wingdings" panose="05000000000000000000" pitchFamily="2" charset="2"/>
              <a:buNone/>
            </a:pPr>
            <a:r>
              <a:rPr lang="tr-TR" altLang="tr-TR"/>
              <a:t>   Mantarların morfolojik yapıları diğer bitkilerden oldukça farklı olduğu gibi biyolojileri ve üreme sistemleri de yüksek bitkilere benzemez. Mantarlarda çiçekli bitkilerdekine eşdeğer erkek ve dişi organlar yoktur. Çoğalma ve üreme </a:t>
            </a:r>
            <a:r>
              <a:rPr lang="tr-TR" altLang="tr-TR">
                <a:solidFill>
                  <a:schemeClr val="hlink"/>
                </a:solidFill>
              </a:rPr>
              <a:t>basidiumlar </a:t>
            </a:r>
            <a:r>
              <a:rPr lang="tr-TR" altLang="tr-TR"/>
              <a:t>üzerinde oluşan </a:t>
            </a:r>
            <a:r>
              <a:rPr lang="tr-TR" altLang="tr-TR">
                <a:solidFill>
                  <a:schemeClr val="hlink"/>
                </a:solidFill>
              </a:rPr>
              <a:t>basidiosporlar </a:t>
            </a:r>
            <a:r>
              <a:rPr lang="tr-TR" altLang="tr-TR"/>
              <a:t>yoluyla gerçekleşir. Bu eşeyli çoğalmanın dışında bir de misellerin parçalanması ve gelişmesiyle meydana gelen vegetatif çoğalma söz konusudur.</a:t>
            </a:r>
          </a:p>
        </p:txBody>
      </p:sp>
      <p:sp>
        <p:nvSpPr>
          <p:cNvPr id="2" name="Slayt Numarası Yer Tutucusu 1"/>
          <p:cNvSpPr>
            <a:spLocks noGrp="1"/>
          </p:cNvSpPr>
          <p:nvPr>
            <p:ph type="sldNum" sz="quarter" idx="12"/>
          </p:nvPr>
        </p:nvSpPr>
        <p:spPr/>
        <p:txBody>
          <a:bodyPr/>
          <a:lstStyle/>
          <a:p>
            <a:pPr>
              <a:defRPr/>
            </a:pPr>
            <a:fld id="{E8EBFD47-607D-4598-B14A-07EF9809E1D6}" type="slidenum">
              <a:rPr lang="tr-TR" altLang="tr-TR"/>
              <a:pPr>
                <a:defRPr/>
              </a:pPr>
              <a:t>24</a:t>
            </a:fld>
            <a:endParaRPr lang="tr-TR" altLang="tr-TR"/>
          </a:p>
        </p:txBody>
      </p:sp>
    </p:spTree>
    <p:extLst>
      <p:ext uri="{BB962C8B-B14F-4D97-AF65-F5344CB8AC3E}">
        <p14:creationId xmlns:p14="http://schemas.microsoft.com/office/powerpoint/2010/main" val="19169811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ppt_w</p:attrName>
                                        </p:attrNameLst>
                                      </p:cBhvr>
                                      <p:tavLst>
                                        <p:tav tm="0">
                                          <p:val>
                                            <p:fltVal val="0"/>
                                          </p:val>
                                        </p:tav>
                                        <p:tav tm="100000">
                                          <p:val>
                                            <p:strVal val="#ppt_w"/>
                                          </p:val>
                                        </p:tav>
                                      </p:tavLst>
                                    </p:anim>
                                    <p:anim calcmode="lin" valueType="num">
                                      <p:cBhvr>
                                        <p:cTn id="8" dur="500" fill="hold"/>
                                        <p:tgtEl>
                                          <p:spTgt spid="4198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1987">
                                            <p:txEl>
                                              <p:pRg st="0" end="0"/>
                                            </p:txEl>
                                          </p:spTgt>
                                        </p:tgtEl>
                                        <p:attrNameLst>
                                          <p:attrName>style.visibility</p:attrName>
                                        </p:attrNameLst>
                                      </p:cBhvr>
                                      <p:to>
                                        <p:strVal val="visible"/>
                                      </p:to>
                                    </p:set>
                                    <p:anim calcmode="lin" valueType="num">
                                      <p:cBhvr>
                                        <p:cTn id="13"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4198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type="body" idx="4294967295"/>
          </p:nvPr>
        </p:nvSpPr>
        <p:spPr bwMode="auto">
          <a:xfrm>
            <a:off x="1774825" y="476251"/>
            <a:ext cx="8229600" cy="5040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a:t>   Mantarlarda vegetatif çoğaltma da mevcuttur. Vegetatif çoğaltma, misellerin geliştirilmesi ile yapılır. Sekonder miselyum parçaları ayrılıp elverişli ortamlar üzerine  aşılandıklarında hızla gelişerek  yine sekonder miselyumu meydana getirebilirler. Çünkü hücreler içindeki her iki çekirdek ayrı ayrı mitoz bölünmeye uğramakta ve böylece yine iki çekirdekli dikaryotik yeni hücreler meydana getirmektedir. </a:t>
            </a:r>
            <a:r>
              <a:rPr lang="tr-TR" altLang="tr-TR">
                <a:solidFill>
                  <a:srgbClr val="FF0000"/>
                </a:solidFill>
              </a:rPr>
              <a:t>Pratikte mantar yetiştiriciliğinde tohumluk olarak kullanılan misellerin çoğaltılması, elde bulunan sekonder misellerin uygun besin ortamları üzerinde üretilmesiyle yapılır. </a:t>
            </a:r>
          </a:p>
        </p:txBody>
      </p:sp>
      <p:sp>
        <p:nvSpPr>
          <p:cNvPr id="2" name="Slayt Numarası Yer Tutucusu 1"/>
          <p:cNvSpPr>
            <a:spLocks noGrp="1"/>
          </p:cNvSpPr>
          <p:nvPr>
            <p:ph type="sldNum" sz="quarter" idx="12"/>
          </p:nvPr>
        </p:nvSpPr>
        <p:spPr/>
        <p:txBody>
          <a:bodyPr/>
          <a:lstStyle/>
          <a:p>
            <a:pPr>
              <a:defRPr/>
            </a:pPr>
            <a:fld id="{7D97C1B0-D2DA-44B4-92EF-85EF80631FD3}" type="slidenum">
              <a:rPr lang="tr-TR" altLang="tr-TR"/>
              <a:pPr>
                <a:defRPr/>
              </a:pPr>
              <a:t>25</a:t>
            </a:fld>
            <a:endParaRPr lang="tr-TR" altLang="tr-TR"/>
          </a:p>
        </p:txBody>
      </p:sp>
    </p:spTree>
    <p:extLst>
      <p:ext uri="{BB962C8B-B14F-4D97-AF65-F5344CB8AC3E}">
        <p14:creationId xmlns:p14="http://schemas.microsoft.com/office/powerpoint/2010/main" val="1044574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randombar(horizontal)">
                                      <p:cBhvr>
                                        <p:cTn id="7" dur="500"/>
                                        <p:tgtEl>
                                          <p:spTgt spid="430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3" name="Rectangle 3"/>
          <p:cNvSpPr>
            <a:spLocks noGrp="1" noChangeArrowheads="1"/>
          </p:cNvSpPr>
          <p:nvPr>
            <p:ph type="body" sz="half" idx="4294967295"/>
          </p:nvPr>
        </p:nvSpPr>
        <p:spPr bwMode="auto">
          <a:xfrm>
            <a:off x="1524001" y="620714"/>
            <a:ext cx="8748713" cy="5475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sz="2400" b="1"/>
              <a:t>   Şapkanın alt kısmında lameller yer almaktadır. Lameller şapkanın sapa bağlandığı orta kısımdan kenarlara doğru ışınsal biçimde uzanır. Genç dönemde şapkanın altı kapalı olduğu için lameller görünmez. Gelişme ilerledikçe, şapka irileşir ve kenarları saptan uzaklaşmaya başlar. Bu devreden itibaren lamelleri görmek mümkündür. </a:t>
            </a:r>
          </a:p>
          <a:p>
            <a:pPr algn="just">
              <a:lnSpc>
                <a:spcPct val="80000"/>
              </a:lnSpc>
            </a:pPr>
            <a:endParaRPr lang="tr-TR" altLang="tr-TR" sz="2400"/>
          </a:p>
        </p:txBody>
      </p:sp>
      <p:sp>
        <p:nvSpPr>
          <p:cNvPr id="2" name="Slayt Numarası Yer Tutucusu 1"/>
          <p:cNvSpPr>
            <a:spLocks noGrp="1"/>
          </p:cNvSpPr>
          <p:nvPr>
            <p:ph type="sldNum" sz="quarter" idx="12"/>
          </p:nvPr>
        </p:nvSpPr>
        <p:spPr/>
        <p:txBody>
          <a:bodyPr/>
          <a:lstStyle/>
          <a:p>
            <a:pPr>
              <a:defRPr/>
            </a:pPr>
            <a:fld id="{AEC29B10-750E-4F42-A128-94EDE00F0348}" type="slidenum">
              <a:rPr lang="tr-TR" altLang="tr-TR"/>
              <a:pPr>
                <a:defRPr/>
              </a:pPr>
              <a:t>3</a:t>
            </a:fld>
            <a:endParaRPr lang="tr-TR" altLang="tr-TR"/>
          </a:p>
        </p:txBody>
      </p:sp>
    </p:spTree>
    <p:extLst>
      <p:ext uri="{BB962C8B-B14F-4D97-AF65-F5344CB8AC3E}">
        <p14:creationId xmlns:p14="http://schemas.microsoft.com/office/powerpoint/2010/main" val="17042068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randombar(horizontal)">
                                      <p:cBhvr>
                                        <p:cTn id="7" dur="500"/>
                                        <p:tgtEl>
                                          <p:spTgt spid="563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r-TR" altLang="tr-TR" b="1" smtClean="0"/>
              <a:t>Hifler</a:t>
            </a:r>
          </a:p>
        </p:txBody>
      </p:sp>
      <p:sp>
        <p:nvSpPr>
          <p:cNvPr id="22531" name="Rectangle 3"/>
          <p:cNvSpPr>
            <a:spLocks noGrp="1" noChangeArrowheads="1"/>
          </p:cNvSpPr>
          <p:nvPr>
            <p:ph type="body" idx="1"/>
          </p:nvPr>
        </p:nvSpPr>
        <p:spPr bwMode="auto">
          <a:xfrm>
            <a:off x="1847850" y="1473200"/>
            <a:ext cx="8229600" cy="4495800"/>
          </a:xfrm>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sz="2400"/>
              <a:t>    </a:t>
            </a:r>
            <a:r>
              <a:rPr lang="tr-TR" altLang="tr-TR" sz="2400" b="1"/>
              <a:t>Mantarların vegetatif kısımlarının tümü hif adı verilen mikroskopik yapılardan meydana gelmiştir. Hifler tüp şeklinde iplikçiklerdir. Genel olarak sporların çimlenmesiyle oluşurlar ve orta duvarla bölünmüş birçok hücreden meydana gelirler. Ascomycetes sınıfındaki mantarlarda orta duvar açıktır ve plazma ile hücre çekirdeğinin geçişine izin verir. Hücreler arasındaki bu açıklığa </a:t>
            </a:r>
            <a:r>
              <a:rPr lang="tr-TR" altLang="tr-TR" sz="2400" b="1">
                <a:solidFill>
                  <a:schemeClr val="hlink"/>
                </a:solidFill>
              </a:rPr>
              <a:t>septum</a:t>
            </a:r>
            <a:r>
              <a:rPr lang="tr-TR" altLang="tr-TR" sz="2400" b="1"/>
              <a:t> adı verilir. Buna karşılık yemeklik mantarların içine girdiği Basidiomycetes sınıfında ise, aynı açıklık yine mevcut olmakla birlikte, hücre membranının engellenmesi nedeniyle çekirdeğin hücreden hücreye geçişi söz konusu değildir (ESSER ve KUENEN 1967).</a:t>
            </a:r>
          </a:p>
        </p:txBody>
      </p:sp>
      <p:sp>
        <p:nvSpPr>
          <p:cNvPr id="2" name="Slayt Numarası Yer Tutucusu 1"/>
          <p:cNvSpPr>
            <a:spLocks noGrp="1"/>
          </p:cNvSpPr>
          <p:nvPr>
            <p:ph type="sldNum" sz="quarter" idx="12"/>
          </p:nvPr>
        </p:nvSpPr>
        <p:spPr/>
        <p:txBody>
          <a:bodyPr/>
          <a:lstStyle/>
          <a:p>
            <a:pPr>
              <a:defRPr/>
            </a:pPr>
            <a:fld id="{84321DE8-7E88-4FE4-AD8E-E86344AFDF17}" type="slidenum">
              <a:rPr lang="tr-TR" altLang="tr-TR"/>
              <a:pPr>
                <a:defRPr/>
              </a:pPr>
              <a:t>4</a:t>
            </a:fld>
            <a:endParaRPr lang="tr-TR" altLang="tr-TR"/>
          </a:p>
        </p:txBody>
      </p:sp>
    </p:spTree>
    <p:extLst>
      <p:ext uri="{BB962C8B-B14F-4D97-AF65-F5344CB8AC3E}">
        <p14:creationId xmlns:p14="http://schemas.microsoft.com/office/powerpoint/2010/main" val="3139698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randombar(horizontal)">
                                      <p:cBhvr>
                                        <p:cTn id="7" dur="5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randombar(horizontal)">
                                      <p:cBhvr>
                                        <p:cTn id="12" dur="500"/>
                                        <p:tgtEl>
                                          <p:spTgt spid="225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type="body" idx="4294967295"/>
          </p:nvPr>
        </p:nvSpPr>
        <p:spPr bwMode="auto">
          <a:xfrm>
            <a:off x="1524000" y="549276"/>
            <a:ext cx="8820150" cy="5400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lnSpc>
                <a:spcPct val="80000"/>
              </a:lnSpc>
              <a:buFont typeface="Wingdings" panose="05000000000000000000" pitchFamily="2" charset="2"/>
              <a:buNone/>
            </a:pPr>
            <a:r>
              <a:rPr lang="tr-TR" altLang="tr-TR"/>
              <a:t>   Hif hücrelerinin çeperlerinin yapısında esas olarak kitin vardır. Kitinden başka sellüloz, lignin ve diğer bazı organik bileşikler de bulunur. Hücre çeperinin bileşimi, hücrelerin yaşına, çevre koşullarına, sıcaklığa, ortamın pH’sına ve besin ortamının yapısına göre farklılık gösterebilir. Hücrelerin içi protoplazma ile doludur. Stoplazma mantarın aktif ve canlı maddesini oluşturur. Renksiz ve saydam olup, vizkoziteye sahip bir sıvıdır. Esas olarak lipidik granüller ile çubuk şeklinde oluşumlar içerir. Hücre içinde stoplazma ile birlikte vakuoller bulunur. Vakuoller hem hücrenin gaz alış verişini düzenler, hem de stoplazmanın artıklarını barındırır(ESSETTE 1964).</a:t>
            </a:r>
          </a:p>
        </p:txBody>
      </p:sp>
      <p:sp>
        <p:nvSpPr>
          <p:cNvPr id="2" name="Slayt Numarası Yer Tutucusu 1"/>
          <p:cNvSpPr>
            <a:spLocks noGrp="1"/>
          </p:cNvSpPr>
          <p:nvPr>
            <p:ph type="sldNum" sz="quarter" idx="12"/>
          </p:nvPr>
        </p:nvSpPr>
        <p:spPr/>
        <p:txBody>
          <a:bodyPr/>
          <a:lstStyle/>
          <a:p>
            <a:pPr>
              <a:defRPr/>
            </a:pPr>
            <a:fld id="{7B1A1F5A-A51D-42A8-881A-4AE832696F34}" type="slidenum">
              <a:rPr lang="tr-TR" altLang="tr-TR"/>
              <a:pPr>
                <a:defRPr/>
              </a:pPr>
              <a:t>5</a:t>
            </a:fld>
            <a:endParaRPr lang="tr-TR" altLang="tr-TR"/>
          </a:p>
        </p:txBody>
      </p:sp>
    </p:spTree>
    <p:extLst>
      <p:ext uri="{BB962C8B-B14F-4D97-AF65-F5344CB8AC3E}">
        <p14:creationId xmlns:p14="http://schemas.microsoft.com/office/powerpoint/2010/main" val="14876327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randombar(horizontal)">
                                      <p:cBhvr>
                                        <p:cTn id="7" dur="500"/>
                                        <p:tgtEl>
                                          <p:spTgt spid="23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type="body" idx="4294967295"/>
          </p:nvPr>
        </p:nvSpPr>
        <p:spPr bwMode="auto">
          <a:xfrm>
            <a:off x="2025650" y="333376"/>
            <a:ext cx="8185150" cy="35274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buFont typeface="Wingdings" panose="05000000000000000000" pitchFamily="2" charset="2"/>
              <a:buNone/>
            </a:pPr>
            <a:r>
              <a:rPr lang="tr-TR" altLang="tr-TR" sz="2400"/>
              <a:t>   Hücrelerde, çekirdek (nukleus) ve çekirdekçik (nukleolus) bulunur. Kültür mantarının hücrelerinde normalde iki çekirdek vardır. Bazı mantarlarda mitoz bölünme esnasında çekirdekçik kaybolabilir. Hif büyümesi, hücre bölünmesiyle gerçekleşir. Hücre bölünmesiyle gelişen hifler, çatallanarak ve ışınsal biçimde büyürler. Mantarın misel, karpofor gibi somatik kısımları, renksiz olan bu hiflerin birbiriyle birleşmesi ve doku haline gelmesi sonucunda meydana gelir (ARDA 1980).</a:t>
            </a:r>
          </a:p>
        </p:txBody>
      </p:sp>
      <p:sp>
        <p:nvSpPr>
          <p:cNvPr id="2" name="Slayt Numarası Yer Tutucusu 1"/>
          <p:cNvSpPr>
            <a:spLocks noGrp="1"/>
          </p:cNvSpPr>
          <p:nvPr>
            <p:ph type="sldNum" sz="quarter" idx="12"/>
          </p:nvPr>
        </p:nvSpPr>
        <p:spPr/>
        <p:txBody>
          <a:bodyPr/>
          <a:lstStyle/>
          <a:p>
            <a:pPr>
              <a:defRPr/>
            </a:pPr>
            <a:fld id="{E0A26926-A8F5-408E-944D-151BA9BA32BF}" type="slidenum">
              <a:rPr lang="tr-TR" altLang="tr-TR"/>
              <a:pPr>
                <a:defRPr/>
              </a:pPr>
              <a:t>6</a:t>
            </a:fld>
            <a:endParaRPr lang="tr-TR" altLang="tr-TR"/>
          </a:p>
        </p:txBody>
      </p:sp>
    </p:spTree>
    <p:extLst>
      <p:ext uri="{BB962C8B-B14F-4D97-AF65-F5344CB8AC3E}">
        <p14:creationId xmlns:p14="http://schemas.microsoft.com/office/powerpoint/2010/main" val="2620638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randombar(horizontal)">
                                      <p:cBhvr>
                                        <p:cTn id="7" dur="500"/>
                                        <p:tgtEl>
                                          <p:spTgt spid="245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tr-TR" altLang="tr-TR" b="1" smtClean="0"/>
              <a:t>Miseller</a:t>
            </a:r>
          </a:p>
        </p:txBody>
      </p:sp>
      <p:sp>
        <p:nvSpPr>
          <p:cNvPr id="46083" name="Rectangle 3"/>
          <p:cNvSpPr>
            <a:spLocks noGrp="1" noChangeArrowheads="1"/>
          </p:cNvSpPr>
          <p:nvPr>
            <p:ph type="body" idx="1"/>
          </p:nvPr>
        </p:nvSpPr>
        <p:spPr bwMode="auto">
          <a:xfrm>
            <a:off x="1981201" y="1422401"/>
            <a:ext cx="8291513" cy="3700463"/>
          </a:xfrm>
        </p:spPr>
        <p:txBody>
          <a:bodyPr wrap="square" numCol="1" anchor="t" anchorCtr="0" compatLnSpc="1">
            <a:prstTxWarp prst="textNoShape">
              <a:avLst/>
            </a:prstTxWarp>
          </a:bodyPr>
          <a:lstStyle/>
          <a:p>
            <a:pPr algn="just">
              <a:buFont typeface="Wingdings" panose="05000000000000000000" pitchFamily="2" charset="2"/>
              <a:buNone/>
            </a:pPr>
            <a:r>
              <a:rPr lang="tr-TR" altLang="tr-TR" sz="2400"/>
              <a:t>   Miseller mantarın beslenmesine yardım eden ve yüksek bitkilerdeki köklerin görevini yapan organlardır. Ayrıca misellerin, mantarların çoğalmasında da rolleri vardır. Hiflerin birleşmesiyle oluşan genç misellere primer misel adı verilir. </a:t>
            </a:r>
          </a:p>
        </p:txBody>
      </p:sp>
      <p:sp>
        <p:nvSpPr>
          <p:cNvPr id="2" name="Slayt Numarası Yer Tutucusu 1"/>
          <p:cNvSpPr>
            <a:spLocks noGrp="1"/>
          </p:cNvSpPr>
          <p:nvPr>
            <p:ph type="sldNum" sz="quarter" idx="12"/>
          </p:nvPr>
        </p:nvSpPr>
        <p:spPr/>
        <p:txBody>
          <a:bodyPr/>
          <a:lstStyle/>
          <a:p>
            <a:pPr>
              <a:defRPr/>
            </a:pPr>
            <a:fld id="{8DAE1B12-D7B5-4FA5-8330-B24B3833CA64}" type="slidenum">
              <a:rPr lang="tr-TR" altLang="tr-TR"/>
              <a:pPr>
                <a:defRPr/>
              </a:pPr>
              <a:t>7</a:t>
            </a:fld>
            <a:endParaRPr lang="tr-TR" altLang="tr-TR"/>
          </a:p>
        </p:txBody>
      </p:sp>
    </p:spTree>
    <p:extLst>
      <p:ext uri="{BB962C8B-B14F-4D97-AF65-F5344CB8AC3E}">
        <p14:creationId xmlns:p14="http://schemas.microsoft.com/office/powerpoint/2010/main" val="339290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randombar(horizontal)">
                                      <p:cBhvr>
                                        <p:cTn id="7" dur="500"/>
                                        <p:tgtEl>
                                          <p:spTgt spid="46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randombar(horizontal)">
                                      <p:cBhvr>
                                        <p:cTn id="12" dur="500"/>
                                        <p:tgtEl>
                                          <p:spTgt spid="460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Unvan 1"/>
          <p:cNvSpPr>
            <a:spLocks noGrp="1"/>
          </p:cNvSpPr>
          <p:nvPr>
            <p:ph type="title"/>
          </p:nvPr>
        </p:nvSpPr>
        <p:spPr/>
        <p:txBody>
          <a:bodyPr/>
          <a:lstStyle/>
          <a:p>
            <a:endParaRPr lang="tr-TR" altLang="tr-TR" smtClean="0"/>
          </a:p>
        </p:txBody>
      </p:sp>
      <p:sp>
        <p:nvSpPr>
          <p:cNvPr id="36867" name="İçerik Yer Tutucusu 2"/>
          <p:cNvSpPr>
            <a:spLocks noGrp="1"/>
          </p:cNvSpPr>
          <p:nvPr>
            <p:ph idx="1"/>
          </p:nvPr>
        </p:nvSpPr>
        <p:spPr bwMode="auto"/>
        <p:txBody>
          <a:bodyPr wrap="square" numCol="1" anchor="t" anchorCtr="0" compatLnSpc="1">
            <a:prstTxWarp prst="textNoShape">
              <a:avLst/>
            </a:prstTxWarp>
          </a:bodyPr>
          <a:lstStyle/>
          <a:p>
            <a:pPr algn="just"/>
            <a:r>
              <a:rPr lang="tr-TR" altLang="tr-TR" u="sng">
                <a:solidFill>
                  <a:schemeClr val="hlink"/>
                </a:solidFill>
              </a:rPr>
              <a:t>Primer miseller</a:t>
            </a:r>
            <a:r>
              <a:rPr lang="tr-TR" altLang="tr-TR" u="sng"/>
              <a:t> oldukça basittir ve çevre koşularına karşı duyarlıdır. Başlangıçta hücre, orta duvarına sahip değildir.</a:t>
            </a:r>
            <a:r>
              <a:rPr lang="tr-TR" altLang="tr-TR"/>
              <a:t> Primer  miselyum hücreleri, basidiumdaki spor sayısına göre tek veya çift çekirdek taşıyabilir. Kültür mantarında çekirdek sayısı genellikle ikidir, fakat tek çekirdekli de olabilir.</a:t>
            </a:r>
          </a:p>
          <a:p>
            <a:pPr algn="just"/>
            <a:endParaRPr lang="tr-TR" altLang="tr-TR"/>
          </a:p>
        </p:txBody>
      </p:sp>
      <p:sp>
        <p:nvSpPr>
          <p:cNvPr id="4" name="Slayt Numarası Yer Tutucusu 3"/>
          <p:cNvSpPr>
            <a:spLocks noGrp="1"/>
          </p:cNvSpPr>
          <p:nvPr>
            <p:ph type="sldNum" sz="quarter" idx="12"/>
          </p:nvPr>
        </p:nvSpPr>
        <p:spPr/>
        <p:txBody>
          <a:bodyPr/>
          <a:lstStyle/>
          <a:p>
            <a:pPr>
              <a:defRPr/>
            </a:pPr>
            <a:fld id="{1EEDF8F6-2E18-4D19-ABC3-369E3F4B46E0}" type="slidenum">
              <a:rPr lang="tr-TR" altLang="tr-TR"/>
              <a:pPr>
                <a:defRPr/>
              </a:pPr>
              <a:t>8</a:t>
            </a:fld>
            <a:endParaRPr lang="tr-TR" altLang="tr-TR"/>
          </a:p>
        </p:txBody>
      </p:sp>
    </p:spTree>
    <p:extLst>
      <p:ext uri="{BB962C8B-B14F-4D97-AF65-F5344CB8AC3E}">
        <p14:creationId xmlns:p14="http://schemas.microsoft.com/office/powerpoint/2010/main" val="17062088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4294967295"/>
          </p:nvPr>
        </p:nvSpPr>
        <p:spPr bwMode="auto">
          <a:xfrm>
            <a:off x="2063750" y="692151"/>
            <a:ext cx="7488238" cy="3097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Wingdings" panose="05000000000000000000" pitchFamily="2" charset="2"/>
              <a:buNone/>
            </a:pPr>
            <a:r>
              <a:rPr lang="tr-TR" altLang="tr-TR" sz="2400"/>
              <a:t>   Primer misellerin birleşmesiyle </a:t>
            </a:r>
            <a:r>
              <a:rPr lang="tr-TR" altLang="tr-TR" sz="2400">
                <a:solidFill>
                  <a:schemeClr val="hlink"/>
                </a:solidFill>
              </a:rPr>
              <a:t>sekonder miseller</a:t>
            </a:r>
            <a:r>
              <a:rPr lang="tr-TR" altLang="tr-TR" sz="2400"/>
              <a:t> meydana gelir. Sekonder miseller tipik olarak iki çekirdekli hücrelere sahiptir ve bu hücreler birbirinden hücrelerarası orta duvarla ayrılmıştır. Bununla birlikte kültür mantarı Agaricus bisporusta sekonder misellerdeki çekirdek sayısı sabit değildir. Zaman zaman farklılık gösterebilir (LELLEY ve SCHMAUS 1976).</a:t>
            </a:r>
          </a:p>
        </p:txBody>
      </p:sp>
      <p:sp>
        <p:nvSpPr>
          <p:cNvPr id="2" name="Slayt Numarası Yer Tutucusu 1"/>
          <p:cNvSpPr>
            <a:spLocks noGrp="1"/>
          </p:cNvSpPr>
          <p:nvPr>
            <p:ph type="sldNum" sz="quarter" idx="12"/>
          </p:nvPr>
        </p:nvSpPr>
        <p:spPr/>
        <p:txBody>
          <a:bodyPr/>
          <a:lstStyle/>
          <a:p>
            <a:pPr>
              <a:defRPr/>
            </a:pPr>
            <a:fld id="{FB9CF828-7B44-4BE1-ADBA-3707DE4FF5C1}" type="slidenum">
              <a:rPr lang="tr-TR" altLang="tr-TR"/>
              <a:pPr>
                <a:defRPr/>
              </a:pPr>
              <a:t>9</a:t>
            </a:fld>
            <a:endParaRPr lang="tr-TR" altLang="tr-TR"/>
          </a:p>
        </p:txBody>
      </p:sp>
    </p:spTree>
    <p:extLst>
      <p:ext uri="{BB962C8B-B14F-4D97-AF65-F5344CB8AC3E}">
        <p14:creationId xmlns:p14="http://schemas.microsoft.com/office/powerpoint/2010/main" val="24723204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500"/>
                                        <p:tgtEl>
                                          <p:spTgt spid="266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1660</Words>
  <Application>Microsoft Office PowerPoint</Application>
  <PresentationFormat>Geniş ekran</PresentationFormat>
  <Paragraphs>68</Paragraphs>
  <Slides>25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Arial</vt:lpstr>
      <vt:lpstr>Calibri</vt:lpstr>
      <vt:lpstr>Calibri Light</vt:lpstr>
      <vt:lpstr>Wingdings</vt:lpstr>
      <vt:lpstr>Office Teması</vt:lpstr>
      <vt:lpstr>BOTANİK ÖZELLİKLERİ</vt:lpstr>
      <vt:lpstr>PowerPoint Sunusu</vt:lpstr>
      <vt:lpstr>PowerPoint Sunusu</vt:lpstr>
      <vt:lpstr>Hifler</vt:lpstr>
      <vt:lpstr>PowerPoint Sunusu</vt:lpstr>
      <vt:lpstr>PowerPoint Sunusu</vt:lpstr>
      <vt:lpstr>Miseller</vt:lpstr>
      <vt:lpstr>PowerPoint Sunusu</vt:lpstr>
      <vt:lpstr>PowerPoint Sunusu</vt:lpstr>
      <vt:lpstr>PowerPoint Sunusu</vt:lpstr>
      <vt:lpstr>PowerPoint Sunusu</vt:lpstr>
      <vt:lpstr>Karpofor (Sap ve Şapka)</vt:lpstr>
      <vt:lpstr>PowerPoint Sunusu</vt:lpstr>
      <vt:lpstr>PowerPoint Sunusu</vt:lpstr>
      <vt:lpstr>PowerPoint Sunusu</vt:lpstr>
      <vt:lpstr>PowerPoint Sunusu</vt:lpstr>
      <vt:lpstr>PowerPoint Sunusu</vt:lpstr>
      <vt:lpstr>PowerPoint Sunusu</vt:lpstr>
      <vt:lpstr>PowerPoint Sunusu</vt:lpstr>
      <vt:lpstr>PowerPoint Sunusu</vt:lpstr>
      <vt:lpstr>Sporlar</vt:lpstr>
      <vt:lpstr>PowerPoint Sunusu</vt:lpstr>
      <vt:lpstr>PowerPoint Sunusu</vt:lpstr>
      <vt:lpstr>Biyolojisi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BOTANİK ÖZELLİKLERİ</dc:title>
  <dc:creator>Müdür Yardımcısı</dc:creator>
  <cp:lastModifiedBy>Müdür Yardımcısı</cp:lastModifiedBy>
  <cp:revision>1</cp:revision>
  <dcterms:created xsi:type="dcterms:W3CDTF">2019-12-12T11:24:37Z</dcterms:created>
  <dcterms:modified xsi:type="dcterms:W3CDTF">2019-12-12T11:24:41Z</dcterms:modified>
</cp:coreProperties>
</file>