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3.12.2018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3.12.2018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3.12.2018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3</a:t>
            </a:r>
          </a:p>
          <a:p>
            <a:pPr marL="0" indent="0">
              <a:buNone/>
            </a:pPr>
            <a:r>
              <a:rPr lang="tr-TR" dirty="0"/>
              <a:t>PERIODIC SIGNALS AND AVERAGE POWER,</a:t>
            </a:r>
          </a:p>
          <a:p>
            <a:pPr marL="0" indent="0">
              <a:buNone/>
            </a:pPr>
            <a:r>
              <a:rPr lang="tr-TR" dirty="0"/>
              <a:t>FOURIER SERIES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8B52B87-3512-43D7-94FD-5570CEAB2B2E}"/>
              </a:ext>
            </a:extLst>
          </p:cNvPr>
          <p:cNvSpPr/>
          <p:nvPr/>
        </p:nvSpPr>
        <p:spPr>
          <a:xfrm>
            <a:off x="1042571" y="1812738"/>
            <a:ext cx="106315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Sinusoids and phasors are members of the general class of </a:t>
            </a:r>
            <a:r>
              <a:rPr lang="en-US" sz="2800" i="1" dirty="0"/>
              <a:t>periodic signals.</a:t>
            </a:r>
            <a:endParaRPr lang="tr-TR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DF82C4E7-262F-4F25-86AE-C04EC18B8540}"/>
                  </a:ext>
                </a:extLst>
              </p:cNvPr>
              <p:cNvSpPr txBox="1"/>
              <p:nvPr/>
            </p:nvSpPr>
            <p:spPr>
              <a:xfrm>
                <a:off x="4629220" y="3117973"/>
                <a:ext cx="293356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DF82C4E7-262F-4F25-86AE-C04EC18B85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9220" y="3117973"/>
                <a:ext cx="2933560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105FA1B8-1DF6-4981-85B3-B64C3544240F}"/>
                  </a:ext>
                </a:extLst>
              </p:cNvPr>
              <p:cNvSpPr/>
              <p:nvPr/>
            </p:nvSpPr>
            <p:spPr>
              <a:xfrm>
                <a:off x="918283" y="4231505"/>
                <a:ext cx="78409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dirty="0"/>
                  <a:t>is the fundamental signal period</a:t>
                </a:r>
                <a:r>
                  <a:rPr lang="tr-TR" sz="2800" dirty="0"/>
                  <a:t>,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tr-TR" sz="2800" i="1" dirty="0"/>
                  <a:t> </a:t>
                </a:r>
                <a:r>
                  <a:rPr lang="tr-TR" sz="2800" dirty="0"/>
                  <a:t>is </a:t>
                </a:r>
                <a:r>
                  <a:rPr lang="tr-TR" sz="2800" dirty="0" err="1"/>
                  <a:t>any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integer</a:t>
                </a:r>
                <a:r>
                  <a:rPr lang="tr-TR" sz="2800" dirty="0"/>
                  <a:t>. </a:t>
                </a:r>
              </a:p>
            </p:txBody>
          </p:sp>
        </mc:Choice>
        <mc:Fallback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105FA1B8-1DF6-4981-85B3-B64C354424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283" y="4231505"/>
                <a:ext cx="7840993" cy="523220"/>
              </a:xfrm>
              <a:prstGeom prst="rect">
                <a:avLst/>
              </a:prstGeom>
              <a:blipFill>
                <a:blip r:embed="rId3"/>
                <a:stretch>
                  <a:fillRect t="-10465" r="-700" b="-325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585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314436D-91F1-458E-8581-2460871323A2}"/>
              </a:ext>
            </a:extLst>
          </p:cNvPr>
          <p:cNvSpPr/>
          <p:nvPr/>
        </p:nvSpPr>
        <p:spPr>
          <a:xfrm>
            <a:off x="1042570" y="1516733"/>
            <a:ext cx="102764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Given any time function </a:t>
            </a:r>
            <a:r>
              <a:rPr lang="en-US" sz="2800" i="1" dirty="0"/>
              <a:t>v</a:t>
            </a:r>
            <a:r>
              <a:rPr lang="en-US" sz="2800" dirty="0"/>
              <a:t>(</a:t>
            </a:r>
            <a:r>
              <a:rPr lang="en-US" sz="2800" i="1" dirty="0"/>
              <a:t>t</a:t>
            </a:r>
            <a:r>
              <a:rPr lang="en-US" sz="2800" dirty="0"/>
              <a:t>), its </a:t>
            </a:r>
            <a:r>
              <a:rPr lang="en-US" sz="2800" b="1" dirty="0"/>
              <a:t>average value </a:t>
            </a:r>
            <a:r>
              <a:rPr lang="en-US" sz="2800" dirty="0"/>
              <a:t>over all time is defined as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264D5495-21A4-4F26-B230-B7F6EAF1D5C3}"/>
                  </a:ext>
                </a:extLst>
              </p:cNvPr>
              <p:cNvSpPr txBox="1"/>
              <p:nvPr/>
            </p:nvSpPr>
            <p:spPr>
              <a:xfrm>
                <a:off x="3975547" y="2635527"/>
                <a:ext cx="4240905" cy="10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  <m:nary>
                            <m:nary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d>
                                <m:d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264D5495-21A4-4F26-B230-B7F6EAF1D5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547" y="2635527"/>
                <a:ext cx="4240905" cy="10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5934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7802D5C4-48E0-424A-A077-5B5E8A08242B}"/>
                  </a:ext>
                </a:extLst>
              </p:cNvPr>
              <p:cNvSpPr/>
              <p:nvPr/>
            </p:nvSpPr>
            <p:spPr>
              <a:xfrm>
                <a:off x="1042571" y="1511397"/>
                <a:ext cx="9696635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In the case of a </a:t>
                </a:r>
                <a:r>
                  <a:rPr lang="en-US" sz="2800" b="1" dirty="0"/>
                  <a:t>periodic </a:t>
                </a:r>
                <a:r>
                  <a:rPr lang="en-US" sz="2800" dirty="0"/>
                  <a:t>signal, the average over any interval of</a:t>
                </a:r>
              </a:p>
              <a:p>
                <a:r>
                  <a:rPr lang="tr-TR" sz="2800" dirty="0" err="1"/>
                  <a:t>duration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tr-TR" sz="2800" dirty="0"/>
                  <a:t> is </a:t>
                </a:r>
                <a:r>
                  <a:rPr lang="tr-TR" sz="2800" dirty="0" err="1"/>
                  <a:t>defined</a:t>
                </a:r>
                <a:r>
                  <a:rPr lang="tr-TR" sz="2800" dirty="0"/>
                  <a:t> as</a:t>
                </a: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7802D5C4-48E0-424A-A077-5B5E8A0824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571" y="1511397"/>
                <a:ext cx="9696635" cy="954107"/>
              </a:xfrm>
              <a:prstGeom prst="rect">
                <a:avLst/>
              </a:prstGeom>
              <a:blipFill>
                <a:blip r:embed="rId2"/>
                <a:stretch>
                  <a:fillRect l="-1257" t="-6410" b="-179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10D27E52-703B-4B7C-81E3-C9D6B07E7615}"/>
                  </a:ext>
                </a:extLst>
              </p:cNvPr>
              <p:cNvSpPr txBox="1"/>
              <p:nvPr/>
            </p:nvSpPr>
            <p:spPr>
              <a:xfrm>
                <a:off x="4159893" y="2654423"/>
                <a:ext cx="3872214" cy="12967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tr-TR" sz="280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>
                            <m:f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fName>
                        <m:e>
                          <m:nary>
                            <m:nary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  <m:sup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p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d>
                                <m:d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tr-TR" sz="2800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10D27E52-703B-4B7C-81E3-C9D6B07E76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893" y="2654423"/>
                <a:ext cx="3872214" cy="12967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8043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5F262A2-1617-4348-8BB8-1A7265C87483}"/>
              </a:ext>
            </a:extLst>
          </p:cNvPr>
          <p:cNvSpPr/>
          <p:nvPr/>
        </p:nvSpPr>
        <p:spPr>
          <a:xfrm>
            <a:off x="1042570" y="1436834"/>
            <a:ext cx="9441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T</a:t>
            </a:r>
            <a:r>
              <a:rPr lang="en-US" sz="2800" dirty="0"/>
              <a:t>he </a:t>
            </a:r>
            <a:r>
              <a:rPr lang="en-US" sz="2800" b="1" dirty="0"/>
              <a:t>average power </a:t>
            </a:r>
            <a:r>
              <a:rPr lang="en-US" sz="2800" dirty="0"/>
              <a:t>associated with an</a:t>
            </a:r>
            <a:r>
              <a:rPr lang="tr-TR" sz="2800" dirty="0"/>
              <a:t> </a:t>
            </a:r>
            <a:r>
              <a:rPr lang="tr-TR" sz="2800" dirty="0" err="1"/>
              <a:t>arbitrary</a:t>
            </a:r>
            <a:r>
              <a:rPr lang="tr-TR" sz="2800" dirty="0"/>
              <a:t> </a:t>
            </a:r>
            <a:r>
              <a:rPr lang="tr-TR" sz="2800" dirty="0" err="1"/>
              <a:t>periodic</a:t>
            </a:r>
            <a:r>
              <a:rPr lang="tr-TR" sz="2800" dirty="0"/>
              <a:t> </a:t>
            </a:r>
            <a:r>
              <a:rPr lang="tr-TR" sz="2800" dirty="0" err="1"/>
              <a:t>signal</a:t>
            </a:r>
            <a:r>
              <a:rPr lang="tr-TR" sz="2800" dirty="0"/>
              <a:t> is </a:t>
            </a:r>
            <a:r>
              <a:rPr lang="tr-TR" sz="2800" dirty="0" err="1"/>
              <a:t>defined</a:t>
            </a:r>
            <a:r>
              <a:rPr lang="tr-TR" sz="2800" dirty="0"/>
              <a:t> 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F8173FF9-850C-45B3-BC7E-4C5CED1B5A87}"/>
                  </a:ext>
                </a:extLst>
              </p:cNvPr>
              <p:cNvSpPr txBox="1"/>
              <p:nvPr/>
            </p:nvSpPr>
            <p:spPr>
              <a:xfrm>
                <a:off x="3416003" y="2409234"/>
                <a:ext cx="5359993" cy="10197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>
                            <m:f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fName>
                        <m:e>
                          <m:nary>
                            <m:nary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  <m:sup>
                              <m:sSub>
                                <m:sSubPr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p>
                            <m:e>
                              <m:sSup>
                                <m:sSup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F8173FF9-850C-45B3-BC7E-4C5CED1B5A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003" y="2409234"/>
                <a:ext cx="5359993" cy="10197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9561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63B6D355-F218-4003-B9BB-5D226BF64DC3}"/>
              </a:ext>
            </a:extLst>
          </p:cNvPr>
          <p:cNvSpPr/>
          <p:nvPr/>
        </p:nvSpPr>
        <p:spPr>
          <a:xfrm>
            <a:off x="1042571" y="1371146"/>
            <a:ext cx="5838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As a specific example take the sinusoid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Metin kutusu 6">
                <a:extLst>
                  <a:ext uri="{FF2B5EF4-FFF2-40B4-BE49-F238E27FC236}">
                    <a16:creationId xmlns:a16="http://schemas.microsoft.com/office/drawing/2014/main" id="{AE1E2A8F-C6D7-4174-AAB3-4629E1ADEAE5}"/>
                  </a:ext>
                </a:extLst>
              </p:cNvPr>
              <p:cNvSpPr txBox="1"/>
              <p:nvPr/>
            </p:nvSpPr>
            <p:spPr>
              <a:xfrm>
                <a:off x="4314999" y="2343705"/>
                <a:ext cx="35620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+∅)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7" name="Metin kutusu 6">
                <a:extLst>
                  <a:ext uri="{FF2B5EF4-FFF2-40B4-BE49-F238E27FC236}">
                    <a16:creationId xmlns:a16="http://schemas.microsoft.com/office/drawing/2014/main" id="{AE1E2A8F-C6D7-4174-AAB3-4629E1ADEA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999" y="2343705"/>
                <a:ext cx="356200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ikdörtgen 7">
            <a:extLst>
              <a:ext uri="{FF2B5EF4-FFF2-40B4-BE49-F238E27FC236}">
                <a16:creationId xmlns:a16="http://schemas.microsoft.com/office/drawing/2014/main" id="{66696B00-8E83-4522-B75E-F3252236DD12}"/>
              </a:ext>
            </a:extLst>
          </p:cNvPr>
          <p:cNvSpPr/>
          <p:nvPr/>
        </p:nvSpPr>
        <p:spPr>
          <a:xfrm>
            <a:off x="1042571" y="2872992"/>
            <a:ext cx="16369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which</a:t>
            </a:r>
            <a:r>
              <a:rPr lang="tr-TR" sz="2800" dirty="0"/>
              <a:t> has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Dikdörtgen 8">
                <a:extLst>
                  <a:ext uri="{FF2B5EF4-FFF2-40B4-BE49-F238E27FC236}">
                    <a16:creationId xmlns:a16="http://schemas.microsoft.com/office/drawing/2014/main" id="{FB213546-9F51-413A-96A6-689056DE4FA3}"/>
                  </a:ext>
                </a:extLst>
              </p:cNvPr>
              <p:cNvSpPr/>
              <p:nvPr/>
            </p:nvSpPr>
            <p:spPr>
              <a:xfrm>
                <a:off x="4450164" y="3429000"/>
                <a:ext cx="3291670" cy="761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0        P 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9" name="Dikdörtgen 8">
                <a:extLst>
                  <a:ext uri="{FF2B5EF4-FFF2-40B4-BE49-F238E27FC236}">
                    <a16:creationId xmlns:a16="http://schemas.microsoft.com/office/drawing/2014/main" id="{FB213546-9F51-413A-96A6-689056DE4F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164" y="3429000"/>
                <a:ext cx="3291670" cy="761875"/>
              </a:xfrm>
              <a:prstGeom prst="rect">
                <a:avLst/>
              </a:prstGeom>
              <a:blipFill>
                <a:blip r:embed="rId3"/>
                <a:stretch>
                  <a:fillRect b="-1048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4457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27251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Fourier</a:t>
            </a:r>
            <a:r>
              <a:rPr lang="tr-TR" sz="3600" dirty="0">
                <a:latin typeface="+mj-lt"/>
              </a:rPr>
              <a:t>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C341086C-ECEA-4FF2-801A-38943CAB022F}"/>
                  </a:ext>
                </a:extLst>
              </p:cNvPr>
              <p:cNvSpPr/>
              <p:nvPr/>
            </p:nvSpPr>
            <p:spPr>
              <a:xfrm>
                <a:off x="1042570" y="1369355"/>
                <a:ext cx="10409623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Let </a:t>
                </a:r>
                <a:r>
                  <a:rPr lang="en-US" sz="2800" i="1" dirty="0"/>
                  <a:t>v</a:t>
                </a:r>
                <a:r>
                  <a:rPr lang="en-US" sz="2800" dirty="0"/>
                  <a:t>(</a:t>
                </a:r>
                <a:r>
                  <a:rPr lang="en-US" sz="2800" i="1" dirty="0"/>
                  <a:t>t</a:t>
                </a:r>
                <a:r>
                  <a:rPr lang="en-US" sz="2800" dirty="0"/>
                  <a:t>) be a power signal with period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=1/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dirty="0"/>
                  <a:t>. Its exponential Fourier series</a:t>
                </a:r>
                <a:r>
                  <a:rPr lang="tr-TR" sz="2800" dirty="0"/>
                  <a:t> </a:t>
                </a:r>
                <a:r>
                  <a:rPr lang="tr-TR" sz="2800" dirty="0" err="1"/>
                  <a:t>expansion</a:t>
                </a:r>
                <a:r>
                  <a:rPr lang="tr-TR" sz="2800" dirty="0"/>
                  <a:t> is</a:t>
                </a: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C341086C-ECEA-4FF2-801A-38943CAB02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570" y="1369355"/>
                <a:ext cx="10409623" cy="954107"/>
              </a:xfrm>
              <a:prstGeom prst="rect">
                <a:avLst/>
              </a:prstGeom>
              <a:blipFill>
                <a:blip r:embed="rId2"/>
                <a:stretch>
                  <a:fillRect l="-1171" t="-6410" b="-179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C92E0CBB-B1E0-4B33-B3E4-43AB6CF75523}"/>
                  </a:ext>
                </a:extLst>
              </p:cNvPr>
              <p:cNvSpPr txBox="1"/>
              <p:nvPr/>
            </p:nvSpPr>
            <p:spPr>
              <a:xfrm>
                <a:off x="3130637" y="2698811"/>
                <a:ext cx="5930726" cy="1174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e>
                      </m:nary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=0, 1, 2,…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C92E0CBB-B1E0-4B33-B3E4-43AB6CF755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637" y="2698811"/>
                <a:ext cx="5930726" cy="11748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91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27251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Fourier</a:t>
            </a:r>
            <a:r>
              <a:rPr lang="tr-TR" sz="3600" dirty="0">
                <a:latin typeface="+mj-lt"/>
              </a:rPr>
              <a:t> Series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DAB6AFE-3916-4C54-A122-63EC944D0820}"/>
              </a:ext>
            </a:extLst>
          </p:cNvPr>
          <p:cNvSpPr/>
          <p:nvPr/>
        </p:nvSpPr>
        <p:spPr>
          <a:xfrm>
            <a:off x="1042571" y="1353390"/>
            <a:ext cx="64672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series coefficients are related to </a:t>
            </a:r>
            <a:r>
              <a:rPr lang="en-US" sz="2800" i="1" dirty="0"/>
              <a:t>v</a:t>
            </a:r>
            <a:r>
              <a:rPr lang="en-US" sz="2800" dirty="0"/>
              <a:t>(</a:t>
            </a:r>
            <a:r>
              <a:rPr lang="en-US" sz="2800" i="1" dirty="0"/>
              <a:t>t</a:t>
            </a:r>
            <a:r>
              <a:rPr lang="en-US" sz="2800" dirty="0"/>
              <a:t>) by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54460980-F206-4157-AA76-EE5925DF3249}"/>
                  </a:ext>
                </a:extLst>
              </p:cNvPr>
              <p:cNvSpPr txBox="1"/>
              <p:nvPr/>
            </p:nvSpPr>
            <p:spPr>
              <a:xfrm>
                <a:off x="3812426" y="2521697"/>
                <a:ext cx="4567148" cy="6712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nary>
                      <m:nary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p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dt</m:t>
                    </m:r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54460980-F206-4157-AA76-EE5925DF3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426" y="2521697"/>
                <a:ext cx="4567148" cy="6712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2D0B4F5B-6384-48AD-BEDC-20BF8AC439BC}"/>
                  </a:ext>
                </a:extLst>
              </p:cNvPr>
              <p:cNvSpPr/>
              <p:nvPr/>
            </p:nvSpPr>
            <p:spPr>
              <a:xfrm>
                <a:off x="1042571" y="3857767"/>
                <a:ext cx="7920117" cy="5371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equals the average of the product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2D0B4F5B-6384-48AD-BEDC-20BF8AC439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571" y="3857767"/>
                <a:ext cx="7920117" cy="537135"/>
              </a:xfrm>
              <a:prstGeom prst="rect">
                <a:avLst/>
              </a:prstGeom>
              <a:blipFill>
                <a:blip r:embed="rId3"/>
                <a:stretch>
                  <a:fillRect l="-1540" t="-7955" b="-3295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18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410</Words>
  <Application>Microsoft Office PowerPoint</Application>
  <PresentationFormat>Geniş ekran</PresentationFormat>
  <Paragraphs>50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80</cp:revision>
  <dcterms:created xsi:type="dcterms:W3CDTF">2018-07-07T11:05:27Z</dcterms:created>
  <dcterms:modified xsi:type="dcterms:W3CDTF">2018-12-03T13:54:05Z</dcterms:modified>
</cp:coreProperties>
</file>