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95" r:id="rId4"/>
    <p:sldId id="301" r:id="rId5"/>
    <p:sldId id="296" r:id="rId6"/>
    <p:sldId id="297" r:id="rId7"/>
    <p:sldId id="298" r:id="rId8"/>
    <p:sldId id="299" r:id="rId9"/>
    <p:sldId id="300" r:id="rId10"/>
    <p:sldId id="290"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a:t>
            </a:r>
            <a:r>
              <a:rPr lang="tr-TR" dirty="0" smtClean="0"/>
              <a:t>Soydan</a:t>
            </a:r>
          </a:p>
          <a:p>
            <a:r>
              <a:rPr lang="tr-TR" dirty="0" smtClean="0"/>
              <a:t>Ankara Üniversitesi Eğitim Bilimleri Fakültesi Eğitim </a:t>
            </a:r>
            <a:r>
              <a:rPr lang="tr-TR" dirty="0" smtClean="0"/>
              <a:t>Yönetimi Anabilim Dalı</a:t>
            </a:r>
            <a:endParaRPr lang="tr-TR" dirty="0" smtClean="0"/>
          </a:p>
        </p:txBody>
      </p:sp>
      <p:sp>
        <p:nvSpPr>
          <p:cNvPr id="2" name="1 Başlık"/>
          <p:cNvSpPr>
            <a:spLocks noGrp="1"/>
          </p:cNvSpPr>
          <p:nvPr>
            <p:ph type="ctrTitle"/>
          </p:nvPr>
        </p:nvSpPr>
        <p:spPr/>
        <p:txBody>
          <a:bodyPr>
            <a:normAutofit/>
          </a:bodyPr>
          <a:lstStyle/>
          <a:p>
            <a:r>
              <a:rPr lang="tr-TR" sz="2200" b="1" dirty="0" smtClean="0"/>
              <a:t>Eğitim Ekonomisi Dersi Notları – </a:t>
            </a:r>
            <a:r>
              <a:rPr lang="tr-TR" sz="2200" b="1" dirty="0" smtClean="0"/>
              <a:t>9</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sz="2700" dirty="0" smtClean="0">
                <a:solidFill>
                  <a:srgbClr val="FF0000"/>
                </a:solidFill>
              </a:rPr>
              <a:t>Sosyal devlet</a:t>
            </a:r>
            <a:endParaRPr lang="tr-TR" sz="2700" dirty="0"/>
          </a:p>
        </p:txBody>
      </p:sp>
      <p:sp>
        <p:nvSpPr>
          <p:cNvPr id="3" name="İçerik Yer Tutucusu 2"/>
          <p:cNvSpPr>
            <a:spLocks noGrp="1"/>
          </p:cNvSpPr>
          <p:nvPr>
            <p:ph sz="quarter" idx="1"/>
          </p:nvPr>
        </p:nvSpPr>
        <p:spPr/>
        <p:txBody>
          <a:bodyPr/>
          <a:lstStyle/>
          <a:p>
            <a:r>
              <a:rPr lang="tr-TR" dirty="0" smtClean="0">
                <a:solidFill>
                  <a:srgbClr val="FF0000"/>
                </a:solidFill>
              </a:rPr>
              <a:t>Anayasal hüküm: </a:t>
            </a:r>
            <a:r>
              <a:rPr lang="tr-TR" dirty="0" smtClean="0"/>
              <a:t>«Türkiye </a:t>
            </a:r>
            <a:r>
              <a:rPr lang="tr-TR" dirty="0"/>
              <a:t>Cumhuriyeti, toplumun huzuru, millî dayanışma ve adalet anlayışı içinde, insan haklarına saygılı, Atatürk milliyetçiliğine bağlı, başlangıçta belirtilen temel ilkelere dayanan, </a:t>
            </a:r>
            <a:r>
              <a:rPr lang="tr-TR" dirty="0">
                <a:solidFill>
                  <a:srgbClr val="0070C0"/>
                </a:solidFill>
              </a:rPr>
              <a:t>demokratik, lâik ve sosyal bir hukuk Devleti</a:t>
            </a:r>
            <a:r>
              <a:rPr lang="tr-TR" dirty="0"/>
              <a:t>dir</a:t>
            </a:r>
            <a:r>
              <a:rPr lang="tr-TR" dirty="0" smtClean="0"/>
              <a:t>. (md.2)»</a:t>
            </a:r>
          </a:p>
          <a:p>
            <a:r>
              <a:rPr lang="tr-TR" dirty="0" smtClean="0">
                <a:solidFill>
                  <a:srgbClr val="FF0000"/>
                </a:solidFill>
              </a:rPr>
              <a:t>Tanım:</a:t>
            </a:r>
            <a:r>
              <a:rPr lang="tr-TR" dirty="0" smtClean="0"/>
              <a:t> Ekonomik</a:t>
            </a:r>
            <a:r>
              <a:rPr lang="tr-TR" dirty="0"/>
              <a:t>, sosyal, kültürel bakımdan, vatandaşın insanca yaşayabilmesi için gerekli olan tedbirleri alan, sosyal barış ve sosyal adaleti sağlamak amacıyla sosyal ve ekonomik hayata müdahaleyi gerekli gören </a:t>
            </a:r>
            <a:r>
              <a:rPr lang="tr-TR" dirty="0" smtClean="0"/>
              <a:t>devlet.</a:t>
            </a:r>
            <a:r>
              <a:rPr lang="tr-TR" dirty="0"/>
              <a:t> </a:t>
            </a:r>
          </a:p>
          <a:p>
            <a:endParaRPr lang="tr-TR" dirty="0"/>
          </a:p>
        </p:txBody>
      </p:sp>
    </p:spTree>
    <p:extLst>
      <p:ext uri="{BB962C8B-B14F-4D97-AF65-F5344CB8AC3E}">
        <p14:creationId xmlns:p14="http://schemas.microsoft.com/office/powerpoint/2010/main" val="3834658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smtClean="0">
                <a:solidFill>
                  <a:srgbClr val="FF0000"/>
                </a:solidFill>
              </a:rPr>
              <a:t>Nasıl bir finansman modeli/yaklaşımı sorusuna yanıt aramayı sürdürüyoruz…</a:t>
            </a:r>
            <a:endParaRPr lang="tr-TR" sz="2400" dirty="0">
              <a:solidFill>
                <a:srgbClr val="FF0000"/>
              </a:solidFill>
            </a:endParaRPr>
          </a:p>
        </p:txBody>
      </p:sp>
      <p:sp>
        <p:nvSpPr>
          <p:cNvPr id="3" name="İçerik Yer Tutucusu 2"/>
          <p:cNvSpPr>
            <a:spLocks noGrp="1"/>
          </p:cNvSpPr>
          <p:nvPr>
            <p:ph sz="quarter" idx="1"/>
          </p:nvPr>
        </p:nvSpPr>
        <p:spPr/>
        <p:txBody>
          <a:bodyPr>
            <a:normAutofit fontScale="92500" lnSpcReduction="20000"/>
          </a:bodyPr>
          <a:lstStyle/>
          <a:p>
            <a:pPr>
              <a:buFont typeface="Arial" panose="020B0604020202020204" pitchFamily="34" charset="0"/>
              <a:buChar char="•"/>
            </a:pPr>
            <a:r>
              <a:rPr lang="tr-TR" dirty="0" smtClean="0">
                <a:solidFill>
                  <a:srgbClr val="FF0000"/>
                </a:solidFill>
              </a:rPr>
              <a:t>Kamu Hizmeti: </a:t>
            </a:r>
            <a:r>
              <a:rPr lang="tr-TR" dirty="0" smtClean="0">
                <a:solidFill>
                  <a:srgbClr val="0070C0"/>
                </a:solidFill>
              </a:rPr>
              <a:t>Devletin</a:t>
            </a:r>
            <a:r>
              <a:rPr lang="tr-TR" dirty="0" smtClean="0"/>
              <a:t> (bakanlıklara bağlı hizmet birimlerinin, belediye gibi yerel yönetimlerin, üniversite, okul gibi kamu kurum ve kuruluşlarının) </a:t>
            </a:r>
            <a:r>
              <a:rPr lang="tr-TR" dirty="0" smtClean="0">
                <a:solidFill>
                  <a:srgbClr val="00B050"/>
                </a:solidFill>
              </a:rPr>
              <a:t>halkın ortak ve zorunlu ihtiyaçlarını</a:t>
            </a:r>
            <a:r>
              <a:rPr lang="tr-TR" dirty="0" smtClean="0"/>
              <a:t>, </a:t>
            </a:r>
            <a:r>
              <a:rPr lang="tr-TR" dirty="0" smtClean="0">
                <a:solidFill>
                  <a:srgbClr val="7030A0"/>
                </a:solidFill>
              </a:rPr>
              <a:t>ilke olarak piyasa ilişkileri dışına çıkarak</a:t>
            </a:r>
            <a:r>
              <a:rPr lang="tr-TR" dirty="0" smtClean="0">
                <a:solidFill>
                  <a:srgbClr val="0070C0"/>
                </a:solidFill>
              </a:rPr>
              <a:t> </a:t>
            </a:r>
            <a:r>
              <a:rPr lang="tr-TR" dirty="0" smtClean="0"/>
              <a:t>karşılaması. </a:t>
            </a:r>
          </a:p>
          <a:p>
            <a:pPr>
              <a:buFont typeface="Arial" panose="020B0604020202020204" pitchFamily="34" charset="0"/>
              <a:buChar char="•"/>
            </a:pPr>
            <a:r>
              <a:rPr lang="tr-TR" dirty="0" smtClean="0">
                <a:solidFill>
                  <a:srgbClr val="00B050"/>
                </a:solidFill>
              </a:rPr>
              <a:t>Yani devletin toplumun yararı (kamu yararı) için mal ve hizmet üretip   sunması.</a:t>
            </a:r>
          </a:p>
          <a:p>
            <a:r>
              <a:rPr lang="tr-TR" dirty="0" smtClean="0">
                <a:solidFill>
                  <a:srgbClr val="FF0000"/>
                </a:solidFill>
              </a:rPr>
              <a:t>Temel kamu hizmetleri</a:t>
            </a:r>
          </a:p>
          <a:p>
            <a:pPr marL="0" indent="0">
              <a:buNone/>
            </a:pPr>
            <a:r>
              <a:rPr lang="tr-TR" dirty="0"/>
              <a:t> </a:t>
            </a:r>
            <a:r>
              <a:rPr lang="tr-TR" dirty="0" smtClean="0"/>
              <a:t>1. Eğitim</a:t>
            </a:r>
          </a:p>
          <a:p>
            <a:pPr marL="0" indent="0">
              <a:buNone/>
            </a:pPr>
            <a:r>
              <a:rPr lang="tr-TR" dirty="0" smtClean="0"/>
              <a:t> 2. Sağlık</a:t>
            </a:r>
          </a:p>
          <a:p>
            <a:pPr marL="0" indent="0">
              <a:buNone/>
            </a:pPr>
            <a:r>
              <a:rPr lang="tr-TR" dirty="0"/>
              <a:t> </a:t>
            </a:r>
            <a:r>
              <a:rPr lang="tr-TR" dirty="0" smtClean="0"/>
              <a:t>3. Sosyal güvenlik</a:t>
            </a:r>
          </a:p>
          <a:p>
            <a:pPr marL="0" indent="0">
              <a:buNone/>
            </a:pPr>
            <a:r>
              <a:rPr lang="tr-TR" dirty="0"/>
              <a:t> </a:t>
            </a:r>
            <a:r>
              <a:rPr lang="tr-TR" dirty="0" smtClean="0"/>
              <a:t>4. Alt yapı hizmetleri </a:t>
            </a:r>
          </a:p>
          <a:p>
            <a:pPr marL="0" indent="0">
              <a:buNone/>
            </a:pPr>
            <a:r>
              <a:rPr lang="tr-TR" dirty="0"/>
              <a:t> </a:t>
            </a:r>
            <a:r>
              <a:rPr lang="tr-TR" dirty="0" smtClean="0"/>
              <a:t>5. Belediye hizmetleri</a:t>
            </a:r>
          </a:p>
          <a:p>
            <a:pPr marL="0" indent="0">
              <a:buNone/>
            </a:pPr>
            <a:r>
              <a:rPr lang="tr-TR" dirty="0"/>
              <a:t> </a:t>
            </a:r>
            <a:r>
              <a:rPr lang="tr-TR" dirty="0" smtClean="0"/>
              <a:t>….</a:t>
            </a:r>
          </a:p>
        </p:txBody>
      </p:sp>
    </p:spTree>
    <p:extLst>
      <p:ext uri="{BB962C8B-B14F-4D97-AF65-F5344CB8AC3E}">
        <p14:creationId xmlns:p14="http://schemas.microsoft.com/office/powerpoint/2010/main" val="118064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solidFill>
                  <a:srgbClr val="FF0000"/>
                </a:solidFill>
              </a:rPr>
              <a:t>Konsolide devlet bütçesinin kaynağı nedir?</a:t>
            </a:r>
          </a:p>
          <a:p>
            <a:pPr marL="0" indent="0">
              <a:buNone/>
            </a:pPr>
            <a:r>
              <a:rPr lang="tr-TR" dirty="0" smtClean="0"/>
              <a:t>1. Vergiler (gelir vergisi, kurumlar vergisi, tüketim vergileri, servet vergisi…)</a:t>
            </a:r>
          </a:p>
          <a:p>
            <a:pPr marL="0" indent="0">
              <a:buNone/>
            </a:pPr>
            <a:r>
              <a:rPr lang="tr-TR" dirty="0" smtClean="0"/>
              <a:t>2. Harç ve cezalar</a:t>
            </a:r>
          </a:p>
          <a:p>
            <a:pPr marL="0" indent="0">
              <a:buNone/>
            </a:pPr>
            <a:r>
              <a:rPr lang="tr-TR" dirty="0" smtClean="0"/>
              <a:t>3. Devletin ekonomik faaliyetleri ile elde ettiği gelirler</a:t>
            </a:r>
          </a:p>
          <a:p>
            <a:pPr marL="0" indent="0">
              <a:buNone/>
            </a:pPr>
            <a:r>
              <a:rPr lang="tr-TR" dirty="0" smtClean="0"/>
              <a:t>4. Borçlanma</a:t>
            </a:r>
            <a:endParaRPr lang="tr-TR" dirty="0"/>
          </a:p>
        </p:txBody>
      </p:sp>
    </p:spTree>
    <p:extLst>
      <p:ext uri="{BB962C8B-B14F-4D97-AF65-F5344CB8AC3E}">
        <p14:creationId xmlns:p14="http://schemas.microsoft.com/office/powerpoint/2010/main" val="314588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Haklar</a:t>
            </a:r>
            <a:endParaRPr lang="tr-TR" sz="2400" dirty="0">
              <a:solidFill>
                <a:srgbClr val="FF0000"/>
              </a:solidFill>
            </a:endParaRPr>
          </a:p>
        </p:txBody>
      </p:sp>
      <p:sp>
        <p:nvSpPr>
          <p:cNvPr id="3" name="İçerik Yer Tutucusu 2"/>
          <p:cNvSpPr>
            <a:spLocks noGrp="1"/>
          </p:cNvSpPr>
          <p:nvPr>
            <p:ph sz="quarter" idx="1"/>
          </p:nvPr>
        </p:nvSpPr>
        <p:spPr/>
        <p:txBody>
          <a:bodyPr>
            <a:normAutofit fontScale="92500" lnSpcReduction="20000"/>
          </a:bodyPr>
          <a:lstStyle/>
          <a:p>
            <a:pPr marL="0" indent="0">
              <a:buNone/>
            </a:pPr>
            <a:r>
              <a:rPr lang="tr-TR" dirty="0" smtClean="0">
                <a:solidFill>
                  <a:srgbClr val="FF0000"/>
                </a:solidFill>
              </a:rPr>
              <a:t>Hak nedir?</a:t>
            </a:r>
          </a:p>
          <a:p>
            <a:pPr marL="0" indent="0">
              <a:buNone/>
            </a:pPr>
            <a:r>
              <a:rPr lang="tr-TR" dirty="0" smtClean="0"/>
              <a:t>Hak </a:t>
            </a:r>
            <a:r>
              <a:rPr lang="tr-TR" dirty="0"/>
              <a:t>(</a:t>
            </a:r>
            <a:r>
              <a:rPr lang="tr-TR" i="1" dirty="0" err="1" smtClean="0"/>
              <a:t>right</a:t>
            </a:r>
            <a:r>
              <a:rPr lang="tr-TR" dirty="0" smtClean="0"/>
              <a:t>), </a:t>
            </a:r>
            <a:r>
              <a:rPr lang="tr-TR" dirty="0"/>
              <a:t>hürriyetin somutlaştırılmış biçimidir. </a:t>
            </a:r>
            <a:r>
              <a:rPr lang="tr-TR" dirty="0" smtClean="0"/>
              <a:t>Eğer </a:t>
            </a:r>
            <a:r>
              <a:rPr lang="tr-TR" dirty="0"/>
              <a:t>bir kişinin, bir konuda hakkı var ise, devletten veya diğer kişilerden onun yerine getirilmesini “isteme </a:t>
            </a:r>
            <a:r>
              <a:rPr lang="tr-TR" dirty="0" err="1"/>
              <a:t>yetkisi”ne</a:t>
            </a:r>
            <a:r>
              <a:rPr lang="tr-TR" dirty="0"/>
              <a:t> </a:t>
            </a:r>
            <a:r>
              <a:rPr lang="tr-TR" dirty="0" smtClean="0"/>
              <a:t>sahip </a:t>
            </a:r>
            <a:r>
              <a:rPr lang="tr-TR" dirty="0"/>
              <a:t>demektir. </a:t>
            </a:r>
            <a:r>
              <a:rPr lang="tr-TR" dirty="0" smtClean="0"/>
              <a:t>Yani hak, kişilere </a:t>
            </a:r>
            <a:r>
              <a:rPr lang="tr-TR" dirty="0"/>
              <a:t>hukuk düzeni tarafından verilen bir irade kudreti, bir isteme </a:t>
            </a:r>
            <a:r>
              <a:rPr lang="tr-TR" dirty="0" smtClean="0"/>
              <a:t>yetkisidir. </a:t>
            </a:r>
          </a:p>
          <a:p>
            <a:pPr marL="0" indent="0">
              <a:buNone/>
            </a:pPr>
            <a:r>
              <a:rPr lang="tr-TR" dirty="0" err="1" smtClean="0">
                <a:solidFill>
                  <a:srgbClr val="FF0000"/>
                </a:solidFill>
              </a:rPr>
              <a:t>Georg</a:t>
            </a:r>
            <a:r>
              <a:rPr lang="tr-TR" dirty="0" smtClean="0">
                <a:solidFill>
                  <a:srgbClr val="FF0000"/>
                </a:solidFill>
              </a:rPr>
              <a:t> </a:t>
            </a:r>
            <a:r>
              <a:rPr lang="tr-TR" dirty="0" err="1" smtClean="0">
                <a:solidFill>
                  <a:srgbClr val="FF0000"/>
                </a:solidFill>
              </a:rPr>
              <a:t>Jellinek’in</a:t>
            </a:r>
            <a:r>
              <a:rPr lang="tr-TR" dirty="0" smtClean="0">
                <a:solidFill>
                  <a:srgbClr val="FF0000"/>
                </a:solidFill>
              </a:rPr>
              <a:t> klasik haklar sınıflaması:</a:t>
            </a:r>
          </a:p>
          <a:p>
            <a:pPr marL="0" indent="0">
              <a:buNone/>
            </a:pPr>
            <a:r>
              <a:rPr lang="tr-TR" dirty="0" smtClean="0"/>
              <a:t>  1.</a:t>
            </a:r>
            <a:r>
              <a:rPr lang="tr-TR" dirty="0" smtClean="0">
                <a:solidFill>
                  <a:srgbClr val="0070C0"/>
                </a:solidFill>
              </a:rPr>
              <a:t>Negatif statü hakları </a:t>
            </a:r>
            <a:r>
              <a:rPr lang="tr-TR" dirty="0" smtClean="0"/>
              <a:t>(Kişisel haklar)- Yaşama, düşünce ve ifade, din ve inanç, mülkiyet gibi haklar.</a:t>
            </a:r>
          </a:p>
          <a:p>
            <a:pPr marL="0" indent="0">
              <a:buNone/>
            </a:pPr>
            <a:r>
              <a:rPr lang="tr-TR" dirty="0" smtClean="0"/>
              <a:t>  2.</a:t>
            </a:r>
            <a:r>
              <a:rPr lang="tr-TR" dirty="0" smtClean="0">
                <a:solidFill>
                  <a:srgbClr val="0070C0"/>
                </a:solidFill>
              </a:rPr>
              <a:t>Pozitif statü hakları </a:t>
            </a:r>
            <a:r>
              <a:rPr lang="tr-TR" dirty="0" smtClean="0"/>
              <a:t>(Sosyal haklar) – Eğitim, sağlık, sosyal güvenlik hakları, çalışma hakkı, konut hakkı gibi.</a:t>
            </a:r>
          </a:p>
          <a:p>
            <a:pPr marL="0" indent="0">
              <a:buNone/>
            </a:pPr>
            <a:r>
              <a:rPr lang="tr-TR" dirty="0" smtClean="0"/>
              <a:t>  3. </a:t>
            </a:r>
            <a:r>
              <a:rPr lang="tr-TR" dirty="0" smtClean="0">
                <a:solidFill>
                  <a:srgbClr val="0070C0"/>
                </a:solidFill>
              </a:rPr>
              <a:t>Aktif Statü Hakları ya da Katılma hakları </a:t>
            </a:r>
            <a:r>
              <a:rPr lang="tr-TR" dirty="0" smtClean="0"/>
              <a:t>(Siyasal haklar) – Seçme ve seçilme, siyasal parti kurma, siyasal partilere üye olma, dilekçe hakları gibi.</a:t>
            </a:r>
          </a:p>
          <a:p>
            <a:endParaRPr lang="tr-TR" dirty="0"/>
          </a:p>
        </p:txBody>
      </p:sp>
    </p:spTree>
    <p:extLst>
      <p:ext uri="{BB962C8B-B14F-4D97-AF65-F5344CB8AC3E}">
        <p14:creationId xmlns:p14="http://schemas.microsoft.com/office/powerpoint/2010/main" val="4036678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Eğitim Hakkı</a:t>
            </a:r>
            <a:endParaRPr lang="tr-TR" sz="2400" dirty="0">
              <a:solidFill>
                <a:srgbClr val="FF0000"/>
              </a:solidFill>
            </a:endParaRPr>
          </a:p>
        </p:txBody>
      </p:sp>
      <p:sp>
        <p:nvSpPr>
          <p:cNvPr id="3" name="İçerik Yer Tutucusu 2"/>
          <p:cNvSpPr>
            <a:spLocks noGrp="1"/>
          </p:cNvSpPr>
          <p:nvPr>
            <p:ph sz="quarter" idx="1"/>
          </p:nvPr>
        </p:nvSpPr>
        <p:spPr/>
        <p:txBody>
          <a:bodyPr>
            <a:normAutofit/>
          </a:bodyPr>
          <a:lstStyle/>
          <a:p>
            <a:pPr algn="just"/>
            <a:r>
              <a:rPr lang="tr-TR" dirty="0"/>
              <a:t>Gerek </a:t>
            </a:r>
            <a:r>
              <a:rPr lang="tr-TR" dirty="0">
                <a:solidFill>
                  <a:srgbClr val="00B0F0"/>
                </a:solidFill>
              </a:rPr>
              <a:t>İnsan Hakları Evrensel </a:t>
            </a:r>
            <a:r>
              <a:rPr lang="tr-TR" dirty="0" smtClean="0">
                <a:solidFill>
                  <a:srgbClr val="00B0F0"/>
                </a:solidFill>
              </a:rPr>
              <a:t>Beyannamesi (1948)</a:t>
            </a:r>
            <a:r>
              <a:rPr lang="tr-TR" dirty="0" smtClean="0"/>
              <a:t>, </a:t>
            </a:r>
            <a:r>
              <a:rPr lang="tr-TR" dirty="0">
                <a:solidFill>
                  <a:srgbClr val="00B050"/>
                </a:solidFill>
              </a:rPr>
              <a:t>Avrupa İnsan Hakları </a:t>
            </a:r>
            <a:r>
              <a:rPr lang="tr-TR" dirty="0" smtClean="0">
                <a:solidFill>
                  <a:srgbClr val="00B050"/>
                </a:solidFill>
              </a:rPr>
              <a:t>Sözleşmesi (1950), Çocuk Hakları Sözleşmesi (1989)</a:t>
            </a:r>
            <a:r>
              <a:rPr lang="tr-TR" dirty="0" smtClean="0"/>
              <a:t> </a:t>
            </a:r>
            <a:r>
              <a:rPr lang="tr-TR" dirty="0"/>
              <a:t>gibi uluslar arası metinlerde gerekse ulusal mevzuatımızda; </a:t>
            </a:r>
            <a:r>
              <a:rPr lang="tr-TR" dirty="0" smtClean="0">
                <a:solidFill>
                  <a:srgbClr val="FF0000"/>
                </a:solidFill>
              </a:rPr>
              <a:t>Anayasa (1982) </a:t>
            </a:r>
            <a:r>
              <a:rPr lang="tr-TR" dirty="0"/>
              <a:t>ve </a:t>
            </a:r>
            <a:r>
              <a:rPr lang="tr-TR" dirty="0">
                <a:solidFill>
                  <a:srgbClr val="0070C0"/>
                </a:solidFill>
              </a:rPr>
              <a:t>Milli Eğitim Temel </a:t>
            </a:r>
            <a:r>
              <a:rPr lang="tr-TR" dirty="0" smtClean="0">
                <a:solidFill>
                  <a:srgbClr val="0070C0"/>
                </a:solidFill>
              </a:rPr>
              <a:t>Kanunu (1973)</a:t>
            </a:r>
            <a:r>
              <a:rPr lang="tr-TR" dirty="0" smtClean="0"/>
              <a:t>’</a:t>
            </a:r>
            <a:r>
              <a:rPr lang="tr-TR" dirty="0" err="1" smtClean="0"/>
              <a:t>nda</a:t>
            </a:r>
            <a:r>
              <a:rPr lang="tr-TR" dirty="0"/>
              <a:t>, eğitim </a:t>
            </a:r>
            <a:r>
              <a:rPr lang="tr-TR" dirty="0" smtClean="0"/>
              <a:t>hakkı, düzenlenmiştir</a:t>
            </a:r>
            <a:r>
              <a:rPr lang="tr-TR" dirty="0"/>
              <a:t>.</a:t>
            </a:r>
          </a:p>
          <a:p>
            <a:pPr algn="just"/>
            <a:r>
              <a:rPr lang="tr-TR" dirty="0">
                <a:solidFill>
                  <a:srgbClr val="FF0000"/>
                </a:solidFill>
              </a:rPr>
              <a:t>İnsan Hakları Evrensel Beyannamesi</a:t>
            </a:r>
            <a:r>
              <a:rPr lang="tr-TR" dirty="0"/>
              <a:t>’nin 26. maddesi eğitim hakkı ile ilgilidir. </a:t>
            </a:r>
            <a:r>
              <a:rPr lang="tr-TR" dirty="0" err="1"/>
              <a:t>Beyanname’ye</a:t>
            </a:r>
            <a:r>
              <a:rPr lang="tr-TR" dirty="0"/>
              <a:t> göre, “herkes eğitim hakkına sahiptir […] eğitim, en azından ilk ve temel eğitim aşamasında parasızdır […] eğitim insan kişiliğini tam geliştirmeye ve insan haklarıyla temel özgürlüklere saygıyı güçlendirmeye yönelik olmalıdır</a:t>
            </a:r>
            <a:r>
              <a:rPr lang="tr-TR" dirty="0" smtClean="0"/>
              <a:t>.”</a:t>
            </a:r>
            <a:endParaRPr lang="tr-TR" dirty="0"/>
          </a:p>
        </p:txBody>
      </p:sp>
    </p:spTree>
    <p:extLst>
      <p:ext uri="{BB962C8B-B14F-4D97-AF65-F5344CB8AC3E}">
        <p14:creationId xmlns:p14="http://schemas.microsoft.com/office/powerpoint/2010/main" val="201157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endParaRPr lang="tr-TR" dirty="0" smtClean="0"/>
          </a:p>
          <a:p>
            <a:pPr algn="just"/>
            <a:r>
              <a:rPr lang="tr-TR" dirty="0" smtClean="0">
                <a:solidFill>
                  <a:srgbClr val="FF0000"/>
                </a:solidFill>
              </a:rPr>
              <a:t>Avrupa </a:t>
            </a:r>
            <a:r>
              <a:rPr lang="tr-TR" dirty="0">
                <a:solidFill>
                  <a:srgbClr val="FF0000"/>
                </a:solidFill>
              </a:rPr>
              <a:t>İnsan Hakları Sözleşmesi </a:t>
            </a:r>
            <a:r>
              <a:rPr lang="tr-TR" dirty="0"/>
              <a:t>1. Ek Protokolü’nün 2. maddesine göre ise, “hiç kimse eğitim hakkından yoksun bırakılamaz. Devlet, eğitim ve öğretim alanında yükleneceği görevlerin yerine getirilmesinde, ana ve babanın bu eğitim ve öğretimin kendi dini ve felsefi inançlarına göre yapılmasını sağlama haklarına saygı gösterir.”</a:t>
            </a:r>
          </a:p>
          <a:p>
            <a:endParaRPr lang="tr-TR" dirty="0"/>
          </a:p>
        </p:txBody>
      </p:sp>
    </p:spTree>
    <p:extLst>
      <p:ext uri="{BB962C8B-B14F-4D97-AF65-F5344CB8AC3E}">
        <p14:creationId xmlns:p14="http://schemas.microsoft.com/office/powerpoint/2010/main" val="1216318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smtClean="0">
                <a:solidFill>
                  <a:srgbClr val="FF0000"/>
                </a:solidFill>
              </a:rPr>
              <a:t>Çocuk Hakları Sözleşmesi</a:t>
            </a:r>
            <a:r>
              <a:rPr lang="tr-TR" dirty="0" smtClean="0"/>
              <a:t>’ne göre,</a:t>
            </a:r>
          </a:p>
          <a:p>
            <a:pPr marL="0" indent="0">
              <a:buNone/>
            </a:pPr>
            <a:r>
              <a:rPr lang="tr-TR" dirty="0" smtClean="0"/>
              <a:t>- </a:t>
            </a:r>
            <a:r>
              <a:rPr lang="tr-TR" dirty="0">
                <a:solidFill>
                  <a:srgbClr val="0070C0"/>
                </a:solidFill>
              </a:rPr>
              <a:t>Çocuklara ücretsiz zorunlu eğitim sağlamak</a:t>
            </a:r>
            <a:r>
              <a:rPr lang="tr-TR" dirty="0"/>
              <a:t>,</a:t>
            </a:r>
            <a:br>
              <a:rPr lang="tr-TR" dirty="0"/>
            </a:br>
            <a:r>
              <a:rPr lang="tr-TR" dirty="0"/>
              <a:t>- </a:t>
            </a:r>
            <a:r>
              <a:rPr lang="tr-TR" dirty="0">
                <a:solidFill>
                  <a:srgbClr val="0070C0"/>
                </a:solidFill>
              </a:rPr>
              <a:t>Ortaöğretimi genel ve mesleki olmak üzere </a:t>
            </a:r>
            <a:r>
              <a:rPr lang="tr-TR" dirty="0"/>
              <a:t>çeşitli biçimlerde örgütleyerek </a:t>
            </a:r>
            <a:r>
              <a:rPr lang="tr-TR" dirty="0">
                <a:solidFill>
                  <a:srgbClr val="0070C0"/>
                </a:solidFill>
              </a:rPr>
              <a:t>tüm çocuklara açık bulundurmak</a:t>
            </a:r>
            <a:r>
              <a:rPr lang="tr-TR" dirty="0"/>
              <a:t>,</a:t>
            </a:r>
            <a:br>
              <a:rPr lang="tr-TR" dirty="0"/>
            </a:br>
            <a:r>
              <a:rPr lang="tr-TR" dirty="0"/>
              <a:t>- Uygun bütün araçları kullanarak </a:t>
            </a:r>
            <a:r>
              <a:rPr lang="tr-TR" dirty="0">
                <a:solidFill>
                  <a:srgbClr val="0070C0"/>
                </a:solidFill>
              </a:rPr>
              <a:t>yüksek öğrenimi </a:t>
            </a:r>
            <a:r>
              <a:rPr lang="tr-TR" dirty="0"/>
              <a:t>yetenekleri doğrultusunda </a:t>
            </a:r>
            <a:r>
              <a:rPr lang="tr-TR" dirty="0">
                <a:solidFill>
                  <a:srgbClr val="0070C0"/>
                </a:solidFill>
              </a:rPr>
              <a:t>tüm çocuklara açık duruma getirmek</a:t>
            </a:r>
            <a:r>
              <a:rPr lang="tr-TR" dirty="0"/>
              <a:t>,</a:t>
            </a:r>
            <a:br>
              <a:rPr lang="tr-TR" dirty="0"/>
            </a:br>
            <a:r>
              <a:rPr lang="tr-TR" dirty="0"/>
              <a:t>- Eğitim ve meslek seçimine ilişkin bilgi ve rehberliği bütün çocuklara ulaştırmak,</a:t>
            </a:r>
            <a:br>
              <a:rPr lang="tr-TR" dirty="0"/>
            </a:br>
            <a:r>
              <a:rPr lang="tr-TR" dirty="0"/>
              <a:t>- Okulu terk oranlarını azaltmak,</a:t>
            </a:r>
            <a:br>
              <a:rPr lang="tr-TR" dirty="0"/>
            </a:br>
            <a:r>
              <a:rPr lang="tr-TR" dirty="0"/>
              <a:t>- </a:t>
            </a:r>
            <a:r>
              <a:rPr lang="tr-TR" dirty="0">
                <a:solidFill>
                  <a:srgbClr val="000000"/>
                </a:solidFill>
                <a:latin typeface="Perpetua" panose="02020502060401020303" pitchFamily="18" charset="0"/>
              </a:rPr>
              <a:t>Okul</a:t>
            </a:r>
            <a:r>
              <a:rPr lang="tr-TR" dirty="0"/>
              <a:t> disiplininin çocuğun onur ve saygınlığı ile bağdaşır biçimde uygulanmasını </a:t>
            </a:r>
            <a:r>
              <a:rPr lang="tr-TR" dirty="0" smtClean="0"/>
              <a:t>sağlamak, devletin sorumluluğudur.</a:t>
            </a:r>
            <a:endParaRPr lang="tr-TR" dirty="0"/>
          </a:p>
        </p:txBody>
      </p:sp>
    </p:spTree>
    <p:extLst>
      <p:ext uri="{BB962C8B-B14F-4D97-AF65-F5344CB8AC3E}">
        <p14:creationId xmlns:p14="http://schemas.microsoft.com/office/powerpoint/2010/main" val="2654484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endParaRPr lang="tr-TR" dirty="0" smtClean="0"/>
          </a:p>
          <a:p>
            <a:pPr algn="just"/>
            <a:endParaRPr lang="tr-TR" dirty="0"/>
          </a:p>
          <a:p>
            <a:pPr algn="just"/>
            <a:r>
              <a:rPr lang="tr-TR" dirty="0" smtClean="0">
                <a:solidFill>
                  <a:srgbClr val="FF0000"/>
                </a:solidFill>
              </a:rPr>
              <a:t>Anayasa</a:t>
            </a:r>
            <a:r>
              <a:rPr lang="tr-TR" dirty="0" smtClean="0"/>
              <a:t>’nın </a:t>
            </a:r>
            <a:r>
              <a:rPr lang="tr-TR" dirty="0"/>
              <a:t>“Eğitim ve Öğrenim Hakkı ve Ödevi” başlıklı 42. maddesinde kimsenin, eğitim ve öğrenim hakkından yoksun bırakılamayacağı ve devletin, maddî imkânlardan yoksun başarılı öğrencilerin, öğrenimlerini sürdürebilmeleri amacı ile burslar ve başka yollarla gerekli yardımları yapacağı belirtilmiştir</a:t>
            </a:r>
            <a:r>
              <a:rPr lang="tr-TR" dirty="0" smtClean="0"/>
              <a:t>.</a:t>
            </a:r>
          </a:p>
          <a:p>
            <a:pPr algn="just"/>
            <a:endParaRPr lang="tr-TR" dirty="0"/>
          </a:p>
          <a:p>
            <a:endParaRPr lang="tr-TR" dirty="0"/>
          </a:p>
        </p:txBody>
      </p:sp>
    </p:spTree>
    <p:extLst>
      <p:ext uri="{BB962C8B-B14F-4D97-AF65-F5344CB8AC3E}">
        <p14:creationId xmlns:p14="http://schemas.microsoft.com/office/powerpoint/2010/main" val="400219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pPr algn="just"/>
            <a:r>
              <a:rPr lang="tr-TR" dirty="0">
                <a:solidFill>
                  <a:srgbClr val="FF0000"/>
                </a:solidFill>
              </a:rPr>
              <a:t>Milli Eğitim Temel Kanunu</a:t>
            </a:r>
            <a:r>
              <a:rPr lang="tr-TR" dirty="0"/>
              <a:t>’na göre ise, temel eğitim görmek her Türk vatandaşının hakkıdır. Eğitim kurumları, dil, ırk, cinsiyet ve din ayrımı gözetilmeksizin herkese açıktır. Eğitimde hiçbir kişiye, aileye, zümreye veya sınıfa ayrıcalık tanınamaz (m.4). </a:t>
            </a:r>
            <a:r>
              <a:rPr lang="tr-TR" dirty="0">
                <a:solidFill>
                  <a:srgbClr val="0070C0"/>
                </a:solidFill>
              </a:rPr>
              <a:t>Eğitimde herkese fırsat ve imkan eşitliği sağlanır. Temel eğitim kurumlarından sonraki eğitim kurumlarından vatandaşlar ilgi, istidat ve yetenekleri ölçüsünde yararlanırlar (m.7). </a:t>
            </a:r>
            <a:r>
              <a:rPr lang="tr-TR" dirty="0"/>
              <a:t>Özel eğitime ve korunmaya muhtaç çocukları yetiştirmek için özel önlemler alınır (m.8). Temel eğitimini tamamlayan ve orta öğretime girmeye hak kazanmış olan her öğrenci, ortaöğretime devam etmek ve ortaöğretim imkânlarından ilgi, istidat ve yetenekleri ölçüsünde yararlanmak hakkına sahiptir (m.27). Ayrıca kanunda </a:t>
            </a:r>
            <a:r>
              <a:rPr lang="tr-TR" dirty="0">
                <a:solidFill>
                  <a:srgbClr val="0070C0"/>
                </a:solidFill>
              </a:rPr>
              <a:t>Türk Milli Eğitimi’nin temel ilkeleri eğitim hakkı, genellik ve eşitlik</a:t>
            </a:r>
            <a:r>
              <a:rPr lang="tr-TR" dirty="0"/>
              <a:t>, </a:t>
            </a:r>
            <a:r>
              <a:rPr lang="tr-TR" dirty="0">
                <a:solidFill>
                  <a:srgbClr val="0070C0"/>
                </a:solidFill>
              </a:rPr>
              <a:t>ferdin ve toplumun ihtiyaçları</a:t>
            </a:r>
            <a:r>
              <a:rPr lang="tr-TR" dirty="0"/>
              <a:t>, yöneltme, fırsat ve imkân eşitliği, süreklilik, Atatürk inkılap ve ilkeleri ve Atatürk milliyetçiliği, demokrasi eğitimi, laiklik, bilimsellik, </a:t>
            </a:r>
            <a:r>
              <a:rPr lang="tr-TR" dirty="0" err="1"/>
              <a:t>planlılık</a:t>
            </a:r>
            <a:r>
              <a:rPr lang="tr-TR" dirty="0"/>
              <a:t>, karma eğitim, okul ve ailenin işbirliği ve her yerde eğitim olmak üzere on dört başlık altında toplanmıştır.</a:t>
            </a:r>
          </a:p>
          <a:p>
            <a:endParaRPr lang="tr-TR" dirty="0"/>
          </a:p>
        </p:txBody>
      </p:sp>
    </p:spTree>
    <p:extLst>
      <p:ext uri="{BB962C8B-B14F-4D97-AF65-F5344CB8AC3E}">
        <p14:creationId xmlns:p14="http://schemas.microsoft.com/office/powerpoint/2010/main" val="10245800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706</TotalTime>
  <Words>741</Words>
  <Application>Microsoft Office PowerPoint</Application>
  <PresentationFormat>Ekran Gösterisi (4:3)</PresentationFormat>
  <Paragraphs>40</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Franklin Gothic Book</vt:lpstr>
      <vt:lpstr>Perpetua</vt:lpstr>
      <vt:lpstr>Wingdings 2</vt:lpstr>
      <vt:lpstr>Hisse Senedi</vt:lpstr>
      <vt:lpstr>Eğitim Ekonomisi Dersi Notları – 9</vt:lpstr>
      <vt:lpstr>Nasıl bir finansman modeli/yaklaşımı sorusuna yanıt aramayı sürdürüyoruz…</vt:lpstr>
      <vt:lpstr>PowerPoint Sunusu</vt:lpstr>
      <vt:lpstr>Haklar</vt:lpstr>
      <vt:lpstr>Eğitim Hakkı</vt:lpstr>
      <vt:lpstr>PowerPoint Sunusu</vt:lpstr>
      <vt:lpstr>PowerPoint Sunusu</vt:lpstr>
      <vt:lpstr>PowerPoint Sunusu</vt:lpstr>
      <vt:lpstr>PowerPoint Sunusu</vt:lpstr>
      <vt:lpstr>  Sosyal devlet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176</cp:revision>
  <dcterms:created xsi:type="dcterms:W3CDTF">2014-05-05T08:01:07Z</dcterms:created>
  <dcterms:modified xsi:type="dcterms:W3CDTF">2018-11-15T11:26:15Z</dcterms:modified>
</cp:coreProperties>
</file>