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  <p:sldId id="265" r:id="rId12"/>
    <p:sldId id="266" r:id="rId13"/>
    <p:sldId id="267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3139613-7AEC-4E9A-A1AA-B575C2F2300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36F3E02-40ED-4E09-9635-142169F1620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smtClean="0"/>
              <a:t>Cinsiyet ve Kültür </a:t>
            </a:r>
            <a:br>
              <a:rPr lang="tr-TR" b="1" dirty="0" smtClean="0"/>
            </a:b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	              </a:t>
            </a:r>
            <a:r>
              <a:rPr lang="tr-TR" dirty="0" smtClean="0">
                <a:solidFill>
                  <a:schemeClr val="tx1"/>
                </a:solidFill>
              </a:rPr>
              <a:t>2020-2021 </a:t>
            </a:r>
            <a:r>
              <a:rPr lang="tr-TR" dirty="0" smtClean="0">
                <a:solidFill>
                  <a:schemeClr val="tx1"/>
                </a:solidFill>
              </a:rPr>
              <a:t>Güz Dönemi 	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                    </a:t>
            </a:r>
            <a:r>
              <a:rPr lang="tr-TR" dirty="0" err="1" smtClean="0">
                <a:solidFill>
                  <a:schemeClr val="tx1"/>
                </a:solidFill>
              </a:rPr>
              <a:t>Doç.Dr</a:t>
            </a:r>
            <a:r>
              <a:rPr lang="tr-TR" dirty="0" smtClean="0">
                <a:solidFill>
                  <a:schemeClr val="tx1"/>
                </a:solidFill>
              </a:rPr>
              <a:t>. Melike </a:t>
            </a:r>
            <a:r>
              <a:rPr lang="tr-TR" dirty="0" smtClean="0">
                <a:solidFill>
                  <a:schemeClr val="tx1"/>
                </a:solidFill>
              </a:rPr>
              <a:t>Kaplan 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4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Amerika bu yıllarda, savaş halinde olduğu Japonya ile ilgili, Japon kültürü üzerine çalışmalar yaptırmıştır. Antropolog </a:t>
            </a:r>
            <a:r>
              <a:rPr lang="tr-TR" dirty="0" err="1" smtClean="0"/>
              <a:t>Ruth</a:t>
            </a:r>
            <a:r>
              <a:rPr lang="tr-TR" dirty="0" smtClean="0"/>
              <a:t> Benedict, “Krizantem ve Kılıç” adlı kitabını, Japonya üzerine yaptığı çalışmalarından sonra yazdı. Bu kitap, ulusal karakter çalışmalarının ilk ve önemli örneklerinden biridir.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9583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Benedict’in</a:t>
            </a:r>
            <a:r>
              <a:rPr lang="tr-TR" dirty="0"/>
              <a:t> çalışmalarından biri de, kültüre bakışını daha net biçimde anlattığı “Kültür Örüntüleri” </a:t>
            </a:r>
            <a:r>
              <a:rPr lang="tr-TR" dirty="0" err="1"/>
              <a:t>dir</a:t>
            </a:r>
            <a:r>
              <a:rPr lang="tr-TR" dirty="0"/>
              <a:t> (</a:t>
            </a:r>
            <a:r>
              <a:rPr lang="tr-TR" i="1" dirty="0" err="1"/>
              <a:t>Patterns</a:t>
            </a:r>
            <a:r>
              <a:rPr lang="tr-TR" i="1" dirty="0"/>
              <a:t> of </a:t>
            </a:r>
            <a:r>
              <a:rPr lang="tr-TR" i="1" dirty="0" err="1"/>
              <a:t>Culture</a:t>
            </a:r>
            <a:r>
              <a:rPr lang="tr-TR" dirty="0"/>
              <a:t>).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Ona </a:t>
            </a:r>
            <a:r>
              <a:rPr lang="tr-TR" dirty="0"/>
              <a:t>göre, </a:t>
            </a:r>
            <a:r>
              <a:rPr lang="tr-TR" dirty="0">
                <a:solidFill>
                  <a:schemeClr val="accent2"/>
                </a:solidFill>
              </a:rPr>
              <a:t>kültürü meydana getiren unsurlar ilişki içindedir. Unsurlardan birini anlayabilmek için, diğerleriyle olan ilişkisine bakmak gerekir </a:t>
            </a:r>
            <a:r>
              <a:rPr lang="tr-TR" dirty="0"/>
              <a:t>(</a:t>
            </a:r>
            <a:r>
              <a:rPr lang="tr-TR" dirty="0" err="1"/>
              <a:t>Benedict</a:t>
            </a:r>
            <a:r>
              <a:rPr lang="tr-TR" dirty="0"/>
              <a:t>, 1998).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277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Benedict’in</a:t>
            </a:r>
            <a:r>
              <a:rPr lang="tr-TR" dirty="0"/>
              <a:t>, kültür ve toplumsal cinsiyet ilişkisi bağlamında antropolojiye en önemli katkısı, psikoloji ve antropolojiyi birbirine yakınlaştırmasıdır. 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Kültür ve kişilik ile ilgili çalışmaları ve psikolojinin kavram ve yöntemlerini sistematik olarak kullanan antropolojik araştırmaları kapsayan “psikolojik antropoloji” ile ilgili detaylı bilgi için </a:t>
            </a:r>
            <a:r>
              <a:rPr lang="tr-TR" dirty="0">
                <a:solidFill>
                  <a:schemeClr val="accent2"/>
                </a:solidFill>
              </a:rPr>
              <a:t>bkz.:  </a:t>
            </a:r>
            <a:r>
              <a:rPr lang="tr-TR" dirty="0" err="1">
                <a:solidFill>
                  <a:schemeClr val="accent2"/>
                </a:solidFill>
              </a:rPr>
              <a:t>Bock</a:t>
            </a:r>
            <a:r>
              <a:rPr lang="tr-TR" dirty="0">
                <a:solidFill>
                  <a:schemeClr val="accent2"/>
                </a:solidFill>
              </a:rPr>
              <a:t>, 2001.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028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>
                <a:solidFill>
                  <a:schemeClr val="accent2"/>
                </a:solidFill>
              </a:rPr>
              <a:t>Margaret</a:t>
            </a:r>
            <a:r>
              <a:rPr lang="tr-TR" dirty="0" smtClean="0">
                <a:solidFill>
                  <a:schemeClr val="accent2"/>
                </a:solidFill>
              </a:rPr>
              <a:t> </a:t>
            </a:r>
            <a:r>
              <a:rPr lang="tr-TR" dirty="0" err="1">
                <a:solidFill>
                  <a:schemeClr val="accent2"/>
                </a:solidFill>
              </a:rPr>
              <a:t>Mead</a:t>
            </a:r>
            <a:r>
              <a:rPr lang="tr-TR" dirty="0">
                <a:solidFill>
                  <a:schemeClr val="accent2"/>
                </a:solidFill>
              </a:rPr>
              <a:t>, </a:t>
            </a:r>
            <a:r>
              <a:rPr lang="tr-TR" dirty="0"/>
              <a:t>“</a:t>
            </a:r>
            <a:r>
              <a:rPr lang="tr-TR" dirty="0" err="1"/>
              <a:t>Samoa’da</a:t>
            </a:r>
            <a:r>
              <a:rPr lang="tr-TR" dirty="0"/>
              <a:t> Büyümek” (</a:t>
            </a:r>
            <a:r>
              <a:rPr lang="tr-TR" i="1" dirty="0" err="1"/>
              <a:t>Coming</a:t>
            </a:r>
            <a:r>
              <a:rPr lang="tr-TR" i="1" dirty="0"/>
              <a:t> of </a:t>
            </a:r>
            <a:r>
              <a:rPr lang="tr-TR" i="1" dirty="0" err="1"/>
              <a:t>Age</a:t>
            </a:r>
            <a:r>
              <a:rPr lang="tr-TR" i="1" dirty="0"/>
              <a:t> in </a:t>
            </a:r>
            <a:r>
              <a:rPr lang="tr-TR" i="1" dirty="0" err="1"/>
              <a:t>Samoa</a:t>
            </a:r>
            <a:r>
              <a:rPr lang="tr-TR" dirty="0"/>
              <a:t>) adlı çalışmasında cinsiyet kimliklerinin oluşumu üzerinde durmaktadır.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Mead</a:t>
            </a:r>
            <a:r>
              <a:rPr lang="tr-TR" dirty="0"/>
              <a:t>, Yeni Gine’de yaptığı çalışmalarının sonucunda, aynı ada üzerindeki üç kabilede birbirinden son derece farklı cinsiyet rolleri tespit etmiştir. 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Mead’in</a:t>
            </a:r>
            <a:r>
              <a:rPr lang="tr-TR" dirty="0" smtClean="0"/>
              <a:t> </a:t>
            </a:r>
            <a:r>
              <a:rPr lang="tr-TR" dirty="0"/>
              <a:t>“Üç İlkel Toplulukta Cinsiyet ve Mizaç” (</a:t>
            </a:r>
            <a:r>
              <a:rPr lang="tr-TR" i="1" dirty="0" err="1"/>
              <a:t>Sex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Temperament</a:t>
            </a:r>
            <a:r>
              <a:rPr lang="tr-TR" i="1" dirty="0"/>
              <a:t> in </a:t>
            </a:r>
            <a:r>
              <a:rPr lang="tr-TR" i="1" dirty="0" err="1"/>
              <a:t>Three</a:t>
            </a:r>
            <a:r>
              <a:rPr lang="tr-TR" i="1" dirty="0"/>
              <a:t> </a:t>
            </a:r>
            <a:r>
              <a:rPr lang="tr-TR" i="1" dirty="0" err="1"/>
              <a:t>Primitive</a:t>
            </a:r>
            <a:r>
              <a:rPr lang="tr-TR" i="1" dirty="0"/>
              <a:t> </a:t>
            </a:r>
            <a:r>
              <a:rPr lang="tr-TR" i="1" dirty="0" err="1"/>
              <a:t>Society</a:t>
            </a:r>
            <a:r>
              <a:rPr lang="tr-TR" dirty="0"/>
              <a:t>) adlı çalışması, Yeni Gine’de cinsiyet üzerine yaptığı araştırmalarını yazdığı kitabıdır (</a:t>
            </a:r>
            <a:r>
              <a:rPr lang="tr-TR" dirty="0" err="1"/>
              <a:t>Mead</a:t>
            </a:r>
            <a:r>
              <a:rPr lang="tr-TR" dirty="0"/>
              <a:t>, 1935). </a:t>
            </a:r>
          </a:p>
        </p:txBody>
      </p:sp>
    </p:spTree>
    <p:extLst>
      <p:ext uri="{BB962C8B-B14F-4D97-AF65-F5344CB8AC3E}">
        <p14:creationId xmlns:p14="http://schemas.microsoft.com/office/powerpoint/2010/main" val="73473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Amerika’da bu çalışmalar sürerken, Columbia Üniversitesi’nde kültür-kişilik seminerleri, </a:t>
            </a:r>
            <a:r>
              <a:rPr lang="tr-TR" dirty="0" err="1"/>
              <a:t>Ralph</a:t>
            </a:r>
            <a:r>
              <a:rPr lang="tr-TR" dirty="0"/>
              <a:t> </a:t>
            </a:r>
            <a:r>
              <a:rPr lang="tr-TR" dirty="0" err="1"/>
              <a:t>Linton</a:t>
            </a:r>
            <a:r>
              <a:rPr lang="tr-TR" dirty="0"/>
              <a:t> önderliğinde sürmektedir.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191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seminerlerde, </a:t>
            </a:r>
            <a:r>
              <a:rPr lang="tr-TR" dirty="0" err="1" smtClean="0"/>
              <a:t>Ralph</a:t>
            </a:r>
            <a:r>
              <a:rPr lang="tr-TR" dirty="0" smtClean="0"/>
              <a:t> </a:t>
            </a:r>
            <a:r>
              <a:rPr lang="tr-TR" dirty="0" err="1" smtClean="0"/>
              <a:t>Linton</a:t>
            </a:r>
            <a:r>
              <a:rPr lang="tr-TR" dirty="0" smtClean="0"/>
              <a:t> tarafından geliştirilen “temel kişilik yapısı” kavramı şekillenir. Kavram, belirli bir kültür içinde yaşayan insanların ortak deneyimlerine dayalı kişilik özellikleri şeklinde tanımlanmaktadır. Daha sonra, tekil deneyimleri </a:t>
            </a:r>
            <a:r>
              <a:rPr lang="tr-TR" dirty="0" err="1" smtClean="0"/>
              <a:t>gözardı</a:t>
            </a:r>
            <a:r>
              <a:rPr lang="tr-TR" dirty="0" smtClean="0"/>
              <a:t> ettiği için eleştirilen bu kavram, o dönemdeki kültürel analizlerde kullanılmıştır.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20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>
            <a:normAutofit/>
          </a:bodyPr>
          <a:lstStyle/>
          <a:p>
            <a:r>
              <a:rPr lang="tr-TR" dirty="0" smtClean="0"/>
              <a:t>“Toplumsal Cinsiyet” Konularının Gelişimi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İlk toplumbilimci ve antropologlar, aile ve akrabalık kurumlarını genel evrim kuramı doğrultusunda açıklamaya girişmişlerdir.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827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3195787"/>
          </a:xfrm>
        </p:spPr>
        <p:txBody>
          <a:bodyPr>
            <a:normAutofit/>
          </a:bodyPr>
          <a:lstStyle/>
          <a:p>
            <a:r>
              <a:rPr lang="tr-TR" b="1" dirty="0" smtClean="0"/>
              <a:t>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75656" y="1484784"/>
            <a:ext cx="6400800" cy="4896544"/>
          </a:xfrm>
        </p:spPr>
        <p:txBody>
          <a:bodyPr>
            <a:noAutofit/>
          </a:bodyPr>
          <a:lstStyle/>
          <a:p>
            <a:endParaRPr lang="tr-TR" sz="2400" dirty="0" smtClean="0">
              <a:solidFill>
                <a:schemeClr val="tx1"/>
              </a:solidFill>
              <a:cs typeface="Arial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cs typeface="Arial" pitchFamily="34" charset="0"/>
              </a:rPr>
              <a:t>Buna </a:t>
            </a:r>
            <a:r>
              <a:rPr lang="tr-TR" sz="2400" dirty="0">
                <a:solidFill>
                  <a:schemeClr val="tx1"/>
                </a:solidFill>
                <a:cs typeface="Arial" pitchFamily="34" charset="0"/>
              </a:rPr>
              <a:t>göre, </a:t>
            </a:r>
            <a:r>
              <a:rPr lang="tr-TR" sz="2400" u="sng" dirty="0">
                <a:solidFill>
                  <a:schemeClr val="tx1"/>
                </a:solidFill>
                <a:cs typeface="Arial" pitchFamily="34" charset="0"/>
              </a:rPr>
              <a:t>evlilik ve aile kurumu ilkel sürü yaşamından, çok eşlilik ve tek eşliliğe doğru </a:t>
            </a:r>
            <a:r>
              <a:rPr lang="tr-TR" sz="2400" dirty="0" err="1">
                <a:solidFill>
                  <a:schemeClr val="tx1"/>
                </a:solidFill>
                <a:cs typeface="Arial" pitchFamily="34" charset="0"/>
              </a:rPr>
              <a:t>evrilerek</a:t>
            </a:r>
            <a:r>
              <a:rPr lang="tr-TR" sz="2400" dirty="0">
                <a:solidFill>
                  <a:schemeClr val="tx1"/>
                </a:solidFill>
                <a:cs typeface="Arial" pitchFamily="34" charset="0"/>
              </a:rPr>
              <a:t> bugünkü şeklini almıştır. Akrabalık ilişkileri sistemi de </a:t>
            </a:r>
            <a:r>
              <a:rPr lang="tr-TR" sz="2400" dirty="0" err="1">
                <a:solidFill>
                  <a:schemeClr val="tx1"/>
                </a:solidFill>
                <a:cs typeface="Arial" pitchFamily="34" charset="0"/>
              </a:rPr>
              <a:t>anasoy</a:t>
            </a:r>
            <a:r>
              <a:rPr lang="tr-TR" sz="2400" dirty="0">
                <a:solidFill>
                  <a:schemeClr val="tx1"/>
                </a:solidFill>
                <a:cs typeface="Arial" pitchFamily="34" charset="0"/>
              </a:rPr>
              <a:t> zinciriyle başlayarak </a:t>
            </a:r>
            <a:r>
              <a:rPr lang="tr-TR" sz="2400" dirty="0" err="1">
                <a:solidFill>
                  <a:schemeClr val="tx1"/>
                </a:solidFill>
                <a:cs typeface="Arial" pitchFamily="34" charset="0"/>
              </a:rPr>
              <a:t>babasoy</a:t>
            </a:r>
            <a:r>
              <a:rPr lang="tr-TR" sz="2400" dirty="0">
                <a:solidFill>
                  <a:schemeClr val="tx1"/>
                </a:solidFill>
                <a:cs typeface="Arial" pitchFamily="34" charset="0"/>
              </a:rPr>
              <a:t> zincirine ve ataerkilliğe geçiş sürecini izlemiştir.</a:t>
            </a:r>
          </a:p>
        </p:txBody>
      </p:sp>
    </p:spTree>
    <p:extLst>
      <p:ext uri="{BB962C8B-B14F-4D97-AF65-F5344CB8AC3E}">
        <p14:creationId xmlns:p14="http://schemas.microsoft.com/office/powerpoint/2010/main" val="2284277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1850’lerden 1870’lere kadar, yaklaşık 30 yıl süren alan araştırmaları sonucu “Eski Toplum”u yazan L. H. Morgan, evrimin tüm insanlık için evrensel olduğunu savunur.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Her </a:t>
            </a:r>
            <a:r>
              <a:rPr lang="tr-TR" dirty="0"/>
              <a:t>toplumun şu üç aşamadan geçtiğini söyler: </a:t>
            </a:r>
            <a:endParaRPr lang="tr-TR" dirty="0" smtClean="0"/>
          </a:p>
          <a:p>
            <a:r>
              <a:rPr lang="tr-TR" u="sng" dirty="0" smtClean="0">
                <a:solidFill>
                  <a:schemeClr val="accent2"/>
                </a:solidFill>
              </a:rPr>
              <a:t>1</a:t>
            </a:r>
            <a:r>
              <a:rPr lang="tr-TR" u="sng" dirty="0">
                <a:solidFill>
                  <a:schemeClr val="accent2"/>
                </a:solidFill>
              </a:rPr>
              <a:t>. Yabanıllık 2. Barbarlık 3. Uygarlık. </a:t>
            </a:r>
          </a:p>
        </p:txBody>
      </p:sp>
    </p:spTree>
    <p:extLst>
      <p:ext uri="{BB962C8B-B14F-4D97-AF65-F5344CB8AC3E}">
        <p14:creationId xmlns:p14="http://schemas.microsoft.com/office/powerpoint/2010/main" val="294647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      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Morgan’a 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göre, </a:t>
            </a:r>
            <a:r>
              <a:rPr lang="tr-TR" sz="40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soy örgütlenmesinin temelinde evlilik 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vardır. </a:t>
            </a:r>
            <a:endParaRPr lang="tr-TR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4000" dirty="0" smtClean="0">
                <a:latin typeface="Arial" pitchFamily="34" charset="0"/>
                <a:cs typeface="Arial" pitchFamily="34" charset="0"/>
              </a:rPr>
              <a:t>	Evlilik 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de “cinsiyete dayalı toplumsal örgütlenme” fikrini getirir. </a:t>
            </a:r>
            <a:endParaRPr lang="tr-TR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40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tr-TR" sz="4000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4000" dirty="0" smtClean="0">
                <a:latin typeface="Arial" pitchFamily="34" charset="0"/>
                <a:cs typeface="Arial" pitchFamily="34" charset="0"/>
              </a:rPr>
              <a:t>    Toplumların </a:t>
            </a:r>
            <a:r>
              <a:rPr lang="tr-TR" sz="4000" dirty="0">
                <a:latin typeface="Arial" pitchFamily="34" charset="0"/>
                <a:cs typeface="Arial" pitchFamily="34" charset="0"/>
              </a:rPr>
              <a:t>gelişmelerinde bu örgütlenme biçimi önemlidir. Yönetim ve devlet fikrinin gelişmesinde kan yakınlığını temel alan soy örgütlenmesi vardır. </a:t>
            </a:r>
            <a:endParaRPr lang="tr-TR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tr-TR" sz="4000" dirty="0"/>
          </a:p>
          <a:p>
            <a:pPr>
              <a:buNone/>
            </a:pPr>
            <a:r>
              <a:rPr lang="tr-TR" sz="4000" dirty="0" smtClean="0"/>
              <a:t>.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65756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Bilimsel sosyalizmin kurucusu olarak anılan </a:t>
            </a:r>
            <a:r>
              <a:rPr lang="tr-TR" dirty="0" err="1" smtClean="0"/>
              <a:t>Marx</a:t>
            </a:r>
            <a:r>
              <a:rPr lang="tr-TR" dirty="0" smtClean="0"/>
              <a:t> ve Engels gibi kuramcıların üzerinde durduğu devletin ve ailenin kökenleri soruları, Morgan’dan etkilenerek biçimlenmiştir.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1884 yılında </a:t>
            </a:r>
            <a:r>
              <a:rPr lang="tr-TR" dirty="0" smtClean="0">
                <a:solidFill>
                  <a:schemeClr val="accent2"/>
                </a:solidFill>
              </a:rPr>
              <a:t>“Ailenin, Özel Mülkiyetin ve Devletin Kökeni”</a:t>
            </a:r>
            <a:r>
              <a:rPr lang="tr-TR" dirty="0" smtClean="0"/>
              <a:t> adlı kitabında Engels (1992)  kan bağı üzerine kurulmuş eski toplumun, zamanla toplumsal sınıfların çatıştığı topluma dönüştüğünü vurgular.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08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Değişen toplum düzeni, “burjuva </a:t>
            </a:r>
            <a:r>
              <a:rPr lang="tr-TR" dirty="0" err="1"/>
              <a:t>sınıfı”nın</a:t>
            </a:r>
            <a:r>
              <a:rPr lang="tr-TR" dirty="0"/>
              <a:t> ortaya çıkmasına neden olmuştur. Bu anlayışa göre, evlilik bir sözleşmedir; bir sınıf sözleşmesi. İnsan hakkı, “burjuva”ya aittir, “</a:t>
            </a:r>
            <a:r>
              <a:rPr lang="tr-TR" dirty="0" err="1"/>
              <a:t>proleterya”ya</a:t>
            </a:r>
            <a:r>
              <a:rPr lang="tr-TR" dirty="0"/>
              <a:t> değil.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819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Morgan, savlarını destekleyen bulguları Avustralya yerlilerinden örnekler vererek savunmuştur.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Franz </a:t>
            </a:r>
            <a:r>
              <a:rPr lang="tr-TR" dirty="0" err="1"/>
              <a:t>Boas</a:t>
            </a:r>
            <a:r>
              <a:rPr lang="tr-TR" dirty="0"/>
              <a:t> </a:t>
            </a:r>
            <a:r>
              <a:rPr lang="tr-TR" dirty="0" smtClean="0"/>
              <a:t> ile birlikte 1930’larda </a:t>
            </a:r>
            <a:r>
              <a:rPr lang="tr-TR" dirty="0"/>
              <a:t>kültür-kişilik ilişkileri üzerine çalışmalar başlamıştır. Bu çalışmalar içinde “politik” bir </a:t>
            </a:r>
            <a:r>
              <a:rPr lang="tr-TR" dirty="0" err="1"/>
              <a:t>arkaplan</a:t>
            </a:r>
            <a:r>
              <a:rPr lang="tr-TR" dirty="0"/>
              <a:t> gözden kaçmamaktadır. </a:t>
            </a:r>
          </a:p>
        </p:txBody>
      </p:sp>
    </p:spTree>
    <p:extLst>
      <p:ext uri="{BB962C8B-B14F-4D97-AF65-F5344CB8AC3E}">
        <p14:creationId xmlns:p14="http://schemas.microsoft.com/office/powerpoint/2010/main" val="283215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II. Dünya Savaşı sırasında pek çok antropolog, uzak kültürler üzerine araştırma teknikleri geliştirmekte, ulusal karakter çalışmaları konusuna yoğunlaşmaktaydı.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499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22</TotalTime>
  <Words>552</Words>
  <Application>Microsoft Office PowerPoint</Application>
  <PresentationFormat>Ekran Gösterisi (4:3)</PresentationFormat>
  <Paragraphs>43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Cumba</vt:lpstr>
      <vt:lpstr>Cinsiyet ve Kültür   </vt:lpstr>
      <vt:lpstr>“Toplumsal Cinsiyet” Konularının Gelişimi </vt:lpstr>
      <vt:lpstr>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3</cp:revision>
  <dcterms:created xsi:type="dcterms:W3CDTF">2020-10-01T16:40:26Z</dcterms:created>
  <dcterms:modified xsi:type="dcterms:W3CDTF">2020-10-01T17:03:04Z</dcterms:modified>
</cp:coreProperties>
</file>