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1"/>
  </p:notesMasterIdLst>
  <p:handoutMasterIdLst>
    <p:handoutMasterId r:id="rId22"/>
  </p:handoutMasterIdLst>
  <p:sldIdLst>
    <p:sldId id="256" r:id="rId2"/>
    <p:sldId id="332" r:id="rId3"/>
    <p:sldId id="333" r:id="rId4"/>
    <p:sldId id="331" r:id="rId5"/>
    <p:sldId id="330" r:id="rId6"/>
    <p:sldId id="334" r:id="rId7"/>
    <p:sldId id="335" r:id="rId8"/>
    <p:sldId id="336" r:id="rId9"/>
    <p:sldId id="337" r:id="rId10"/>
    <p:sldId id="338" r:id="rId11"/>
    <p:sldId id="339" r:id="rId12"/>
    <p:sldId id="340" r:id="rId13"/>
    <p:sldId id="341" r:id="rId14"/>
    <p:sldId id="342" r:id="rId15"/>
    <p:sldId id="343" r:id="rId16"/>
    <p:sldId id="344" r:id="rId17"/>
    <p:sldId id="345" r:id="rId18"/>
    <p:sldId id="346" r:id="rId19"/>
    <p:sldId id="347"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33" autoAdjust="0"/>
    <p:restoredTop sz="94660"/>
  </p:normalViewPr>
  <p:slideViewPr>
    <p:cSldViewPr>
      <p:cViewPr varScale="1">
        <p:scale>
          <a:sx n="108" d="100"/>
          <a:sy n="108" d="100"/>
        </p:scale>
        <p:origin x="1716"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26.02.2020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2/26/2020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10</a:t>
            </a:fld>
            <a:endParaRPr lang="en-US"/>
          </a:p>
        </p:txBody>
      </p:sp>
    </p:spTree>
    <p:extLst>
      <p:ext uri="{BB962C8B-B14F-4D97-AF65-F5344CB8AC3E}">
        <p14:creationId xmlns:p14="http://schemas.microsoft.com/office/powerpoint/2010/main" val="4013464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11</a:t>
            </a:fld>
            <a:endParaRPr lang="en-US"/>
          </a:p>
        </p:txBody>
      </p:sp>
    </p:spTree>
    <p:extLst>
      <p:ext uri="{BB962C8B-B14F-4D97-AF65-F5344CB8AC3E}">
        <p14:creationId xmlns:p14="http://schemas.microsoft.com/office/powerpoint/2010/main" val="28216526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12</a:t>
            </a:fld>
            <a:endParaRPr lang="en-US"/>
          </a:p>
        </p:txBody>
      </p:sp>
    </p:spTree>
    <p:extLst>
      <p:ext uri="{BB962C8B-B14F-4D97-AF65-F5344CB8AC3E}">
        <p14:creationId xmlns:p14="http://schemas.microsoft.com/office/powerpoint/2010/main" val="19423142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13</a:t>
            </a:fld>
            <a:endParaRPr lang="en-US"/>
          </a:p>
        </p:txBody>
      </p:sp>
    </p:spTree>
    <p:extLst>
      <p:ext uri="{BB962C8B-B14F-4D97-AF65-F5344CB8AC3E}">
        <p14:creationId xmlns:p14="http://schemas.microsoft.com/office/powerpoint/2010/main" val="42837641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14</a:t>
            </a:fld>
            <a:endParaRPr lang="en-US"/>
          </a:p>
        </p:txBody>
      </p:sp>
    </p:spTree>
    <p:extLst>
      <p:ext uri="{BB962C8B-B14F-4D97-AF65-F5344CB8AC3E}">
        <p14:creationId xmlns:p14="http://schemas.microsoft.com/office/powerpoint/2010/main" val="36100348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15</a:t>
            </a:fld>
            <a:endParaRPr lang="en-US"/>
          </a:p>
        </p:txBody>
      </p:sp>
    </p:spTree>
    <p:extLst>
      <p:ext uri="{BB962C8B-B14F-4D97-AF65-F5344CB8AC3E}">
        <p14:creationId xmlns:p14="http://schemas.microsoft.com/office/powerpoint/2010/main" val="22432865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16</a:t>
            </a:fld>
            <a:endParaRPr lang="en-US"/>
          </a:p>
        </p:txBody>
      </p:sp>
    </p:spTree>
    <p:extLst>
      <p:ext uri="{BB962C8B-B14F-4D97-AF65-F5344CB8AC3E}">
        <p14:creationId xmlns:p14="http://schemas.microsoft.com/office/powerpoint/2010/main" val="29097363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17</a:t>
            </a:fld>
            <a:endParaRPr lang="en-US"/>
          </a:p>
        </p:txBody>
      </p:sp>
    </p:spTree>
    <p:extLst>
      <p:ext uri="{BB962C8B-B14F-4D97-AF65-F5344CB8AC3E}">
        <p14:creationId xmlns:p14="http://schemas.microsoft.com/office/powerpoint/2010/main" val="365503804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18</a:t>
            </a:fld>
            <a:endParaRPr lang="en-US"/>
          </a:p>
        </p:txBody>
      </p:sp>
    </p:spTree>
    <p:extLst>
      <p:ext uri="{BB962C8B-B14F-4D97-AF65-F5344CB8AC3E}">
        <p14:creationId xmlns:p14="http://schemas.microsoft.com/office/powerpoint/2010/main" val="215872592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19</a:t>
            </a:fld>
            <a:endParaRPr lang="en-US"/>
          </a:p>
        </p:txBody>
      </p:sp>
    </p:spTree>
    <p:extLst>
      <p:ext uri="{BB962C8B-B14F-4D97-AF65-F5344CB8AC3E}">
        <p14:creationId xmlns:p14="http://schemas.microsoft.com/office/powerpoint/2010/main" val="37944775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2</a:t>
            </a:fld>
            <a:endParaRPr lang="en-US"/>
          </a:p>
        </p:txBody>
      </p:sp>
    </p:spTree>
    <p:extLst>
      <p:ext uri="{BB962C8B-B14F-4D97-AF65-F5344CB8AC3E}">
        <p14:creationId xmlns:p14="http://schemas.microsoft.com/office/powerpoint/2010/main" val="35458092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3</a:t>
            </a:fld>
            <a:endParaRPr lang="en-US"/>
          </a:p>
        </p:txBody>
      </p:sp>
    </p:spTree>
    <p:extLst>
      <p:ext uri="{BB962C8B-B14F-4D97-AF65-F5344CB8AC3E}">
        <p14:creationId xmlns:p14="http://schemas.microsoft.com/office/powerpoint/2010/main" val="32427194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4</a:t>
            </a:fld>
            <a:endParaRPr lang="en-US"/>
          </a:p>
        </p:txBody>
      </p:sp>
    </p:spTree>
    <p:extLst>
      <p:ext uri="{BB962C8B-B14F-4D97-AF65-F5344CB8AC3E}">
        <p14:creationId xmlns:p14="http://schemas.microsoft.com/office/powerpoint/2010/main" val="36043546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5</a:t>
            </a:fld>
            <a:endParaRPr lang="en-US"/>
          </a:p>
        </p:txBody>
      </p:sp>
    </p:spTree>
    <p:extLst>
      <p:ext uri="{BB962C8B-B14F-4D97-AF65-F5344CB8AC3E}">
        <p14:creationId xmlns:p14="http://schemas.microsoft.com/office/powerpoint/2010/main" val="32221097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6</a:t>
            </a:fld>
            <a:endParaRPr lang="en-US"/>
          </a:p>
        </p:txBody>
      </p:sp>
    </p:spTree>
    <p:extLst>
      <p:ext uri="{BB962C8B-B14F-4D97-AF65-F5344CB8AC3E}">
        <p14:creationId xmlns:p14="http://schemas.microsoft.com/office/powerpoint/2010/main" val="29128512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7</a:t>
            </a:fld>
            <a:endParaRPr lang="en-US"/>
          </a:p>
        </p:txBody>
      </p:sp>
    </p:spTree>
    <p:extLst>
      <p:ext uri="{BB962C8B-B14F-4D97-AF65-F5344CB8AC3E}">
        <p14:creationId xmlns:p14="http://schemas.microsoft.com/office/powerpoint/2010/main" val="32572951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8</a:t>
            </a:fld>
            <a:endParaRPr lang="en-US"/>
          </a:p>
        </p:txBody>
      </p:sp>
    </p:spTree>
    <p:extLst>
      <p:ext uri="{BB962C8B-B14F-4D97-AF65-F5344CB8AC3E}">
        <p14:creationId xmlns:p14="http://schemas.microsoft.com/office/powerpoint/2010/main" val="11841042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9</a:t>
            </a:fld>
            <a:endParaRPr lang="en-US"/>
          </a:p>
        </p:txBody>
      </p:sp>
    </p:spTree>
    <p:extLst>
      <p:ext uri="{BB962C8B-B14F-4D97-AF65-F5344CB8AC3E}">
        <p14:creationId xmlns:p14="http://schemas.microsoft.com/office/powerpoint/2010/main" val="20006150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26.02.2020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26.02.2020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26.02.2020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26.02.2020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26.02.2020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26.02.2020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07704" y="1556792"/>
            <a:ext cx="6172200" cy="3888432"/>
          </a:xfrm>
        </p:spPr>
        <p:txBody>
          <a:bodyPr>
            <a:normAutofit fontScale="90000"/>
          </a:bodyPr>
          <a:lstStyle/>
          <a:p>
            <a:pPr algn="ct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HİN 203 Eskiçağ Hint tarihi</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13. hafta</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a:solidFill>
                  <a:schemeClr val="accent2">
                    <a:lumMod val="75000"/>
                  </a:schemeClr>
                </a:solidFill>
                <a:effectLst>
                  <a:outerShdw blurRad="38100" dist="38100" dir="2700000" algn="tl">
                    <a:srgbClr val="000000">
                      <a:alpha val="43137"/>
                    </a:srgbClr>
                  </a:outerShdw>
                </a:effectLst>
                <a:latin typeface="Comic Sans MS" pitchFamily="66" charset="0"/>
              </a:rPr>
              <a:t>Şişunaga</a:t>
            </a: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ve </a:t>
            </a:r>
            <a:r>
              <a:rPr lang="tr-TR" sz="2700" dirty="0" err="1">
                <a:solidFill>
                  <a:schemeClr val="accent2">
                    <a:lumMod val="75000"/>
                  </a:schemeClr>
                </a:solidFill>
                <a:effectLst>
                  <a:outerShdw blurRad="38100" dist="38100" dir="2700000" algn="tl">
                    <a:srgbClr val="000000">
                      <a:alpha val="43137"/>
                    </a:srgbClr>
                  </a:outerShdw>
                </a:effectLst>
                <a:latin typeface="Comic Sans MS" pitchFamily="66" charset="0"/>
              </a:rPr>
              <a:t>nanda</a:t>
            </a: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hanedanlıkları</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rPr>
            </a:br>
            <a:br>
              <a:rPr lang="tr-TR" dirty="0">
                <a:effectLst>
                  <a:outerShdw blurRad="38100" dist="38100" dir="2700000" algn="tl">
                    <a:srgbClr val="000000">
                      <a:alpha val="43137"/>
                    </a:srgbClr>
                  </a:outerShdw>
                </a:effectLst>
              </a:rPr>
            </a:br>
            <a:br>
              <a:rPr lang="tr-TR" sz="1600" dirty="0">
                <a:solidFill>
                  <a:schemeClr val="tx1"/>
                </a:solidFill>
              </a:rPr>
            </a:br>
            <a:br>
              <a:rPr lang="tr-TR" sz="1600" dirty="0">
                <a:solidFill>
                  <a:schemeClr val="tx1"/>
                </a:solidFill>
              </a:rPr>
            </a:br>
            <a:br>
              <a:rPr lang="tr-TR" sz="1600" dirty="0">
                <a:solidFill>
                  <a:schemeClr val="tx1"/>
                </a:solidFill>
              </a:rPr>
            </a:br>
            <a:br>
              <a:rPr lang="tr-TR" sz="1600" dirty="0">
                <a:solidFill>
                  <a:schemeClr val="tx1"/>
                </a:solidFill>
              </a:rPr>
            </a:br>
            <a:endParaRPr lang="tr-TR" sz="1600" dirty="0">
              <a:solidFill>
                <a:schemeClr val="tx1"/>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Doğu Dilleri ve Edebiyatları Bölümü</a:t>
            </a:r>
          </a:p>
          <a:p>
            <a:pPr algn="r"/>
            <a:r>
              <a:rPr lang="tr-TR"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Ancak Buddhist metinlerde, </a:t>
            </a:r>
            <a:r>
              <a:rPr lang="tr-TR" dirty="0" err="1"/>
              <a:t>Nanda</a:t>
            </a:r>
            <a:r>
              <a:rPr lang="tr-TR" dirty="0"/>
              <a:t> krallarının artarda tahta geçen kardeşler oldukları ifade edilir. </a:t>
            </a:r>
            <a:r>
              <a:rPr lang="tr-TR" i="1" dirty="0" err="1"/>
              <a:t>Māhabodhivamşa</a:t>
            </a:r>
            <a:r>
              <a:rPr lang="tr-TR" dirty="0" err="1"/>
              <a:t>’ya</a:t>
            </a:r>
            <a:r>
              <a:rPr lang="tr-TR" dirty="0"/>
              <a:t> göre sözü edilen </a:t>
            </a:r>
            <a:r>
              <a:rPr lang="tr-TR" dirty="0" err="1"/>
              <a:t>Nanda</a:t>
            </a:r>
            <a:r>
              <a:rPr lang="tr-TR" dirty="0"/>
              <a:t> krallarının isimleri; </a:t>
            </a:r>
            <a:r>
              <a:rPr lang="tr-TR" dirty="0" err="1"/>
              <a:t>Ugrasena</a:t>
            </a:r>
            <a:r>
              <a:rPr lang="tr-TR" dirty="0"/>
              <a:t>, </a:t>
            </a:r>
            <a:r>
              <a:rPr lang="tr-TR" dirty="0" err="1"/>
              <a:t>Panduka</a:t>
            </a:r>
            <a:r>
              <a:rPr lang="tr-TR" dirty="0"/>
              <a:t>, </a:t>
            </a:r>
            <a:r>
              <a:rPr lang="tr-TR" dirty="0" err="1"/>
              <a:t>Pandugati</a:t>
            </a:r>
            <a:r>
              <a:rPr lang="tr-TR" dirty="0"/>
              <a:t>, </a:t>
            </a:r>
            <a:r>
              <a:rPr lang="tr-TR" dirty="0" err="1"/>
              <a:t>Bhūtapāla</a:t>
            </a:r>
            <a:r>
              <a:rPr lang="tr-TR" dirty="0"/>
              <a:t>, </a:t>
            </a:r>
            <a:r>
              <a:rPr lang="tr-TR" dirty="0" err="1"/>
              <a:t>Rāshtrapāla</a:t>
            </a:r>
            <a:r>
              <a:rPr lang="tr-TR" dirty="0"/>
              <a:t>, </a:t>
            </a:r>
            <a:r>
              <a:rPr lang="tr-TR" dirty="0" err="1"/>
              <a:t>Govishānaka</a:t>
            </a:r>
            <a:r>
              <a:rPr lang="tr-TR" dirty="0"/>
              <a:t>, </a:t>
            </a:r>
            <a:r>
              <a:rPr lang="tr-TR" dirty="0" err="1"/>
              <a:t>Daşasiddhaka</a:t>
            </a:r>
            <a:r>
              <a:rPr lang="tr-TR" dirty="0"/>
              <a:t>, </a:t>
            </a:r>
            <a:r>
              <a:rPr lang="tr-TR" dirty="0" err="1"/>
              <a:t>Kaivarta</a:t>
            </a:r>
            <a:r>
              <a:rPr lang="tr-TR" dirty="0"/>
              <a:t> ve </a:t>
            </a:r>
            <a:r>
              <a:rPr lang="tr-TR" dirty="0" err="1"/>
              <a:t>Dhana’dır</a:t>
            </a:r>
            <a:r>
              <a:rPr lang="tr-TR" dirty="0"/>
              <a:t>. </a:t>
            </a: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1897963150"/>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Tahminen MÖ 364-324 yılları arasında hüküm sürdüğü düşünülen </a:t>
            </a:r>
            <a:r>
              <a:rPr lang="tr-TR" dirty="0" err="1"/>
              <a:t>Nanda</a:t>
            </a:r>
            <a:r>
              <a:rPr lang="tr-TR" dirty="0"/>
              <a:t> </a:t>
            </a:r>
            <a:r>
              <a:rPr lang="tr-TR" dirty="0" err="1"/>
              <a:t>Hanedanlığı’nın</a:t>
            </a:r>
            <a:r>
              <a:rPr lang="tr-TR" dirty="0"/>
              <a:t>, kurucusu olarak addedilen ilk kralı ise </a:t>
            </a:r>
            <a:r>
              <a:rPr lang="tr-TR" dirty="0" err="1"/>
              <a:t>Ugrasena’dır</a:t>
            </a:r>
            <a:r>
              <a:rPr lang="tr-TR" dirty="0"/>
              <a:t>. Efsaneye göre, bir sınır bölgesi koruyucusuyken (</a:t>
            </a:r>
            <a:r>
              <a:rPr lang="tr-TR" dirty="0" err="1"/>
              <a:t>paççhanta-vāsika</a:t>
            </a:r>
            <a:r>
              <a:rPr lang="tr-TR" dirty="0"/>
              <a:t>), eşkıyaların eline düşmüş ve sonra da onlardan biri haline gelerek liderleri olmuştur.</a:t>
            </a: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3723663679"/>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Otorite zayıflığından yararlanarak, yasa dışı kaba gücünü kullanan </a:t>
            </a:r>
            <a:r>
              <a:rPr lang="tr-TR" dirty="0" err="1"/>
              <a:t>Ugrasena</a:t>
            </a:r>
            <a:r>
              <a:rPr lang="tr-TR" dirty="0"/>
              <a:t>, komşu krallıkları tehdit etmiş ve kendisine karşı koyamayanların topraklarına el koyarak hem maddi gücünü arttırmış hem de sınırlarını genişletmiştir. </a:t>
            </a:r>
            <a:r>
              <a:rPr lang="tr-TR" dirty="0" err="1"/>
              <a:t>Ugrasena’dan</a:t>
            </a:r>
            <a:r>
              <a:rPr lang="tr-TR" dirty="0"/>
              <a:t> sonra tahta geçen ve hakkında, en fazla bilgi sahibi olduğumuz </a:t>
            </a:r>
            <a:r>
              <a:rPr lang="tr-TR" dirty="0" err="1"/>
              <a:t>Nanda</a:t>
            </a:r>
            <a:r>
              <a:rPr lang="tr-TR" dirty="0"/>
              <a:t> kralı </a:t>
            </a:r>
            <a:r>
              <a:rPr lang="tr-TR" dirty="0" err="1"/>
              <a:t>Mahāpadma</a:t>
            </a:r>
            <a:r>
              <a:rPr lang="tr-TR" dirty="0"/>
              <a:t>, zorba bir kral olarak tanınmaktadır. </a:t>
            </a: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1956128532"/>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Kuzey Hindistan’da var olan diğer krallara karşı elde ettiği zaferlerle bilinir. Onun öncelikle Kuzey Hindistan’ın büyük bir bölümünü, sonrasında da Orta Hindistan’ın bir bölümü ile Doğu Hindistan’da </a:t>
            </a:r>
            <a:r>
              <a:rPr lang="tr-TR" dirty="0" err="1"/>
              <a:t>Kalinga’ya</a:t>
            </a:r>
            <a:r>
              <a:rPr lang="tr-TR" dirty="0"/>
              <a:t> kadar uzanan büyük bir alanda egemen olduğu kaydedilmiştir. </a:t>
            </a:r>
            <a:r>
              <a:rPr lang="tr-TR" dirty="0" err="1"/>
              <a:t>Nandalar’dan</a:t>
            </a:r>
            <a:r>
              <a:rPr lang="tr-TR" dirty="0"/>
              <a:t> sonra gelen </a:t>
            </a:r>
            <a:r>
              <a:rPr lang="tr-TR" dirty="0" err="1"/>
              <a:t>Mauryalar</a:t>
            </a:r>
            <a:r>
              <a:rPr lang="tr-TR" dirty="0"/>
              <a:t> onu, “ülkeyi bir şemsiye altında toplayan” ya da “dünyanın hâkimi” anlamlarına gelen unvanlarla anmışlardır.</a:t>
            </a:r>
          </a:p>
          <a:p>
            <a:pPr marL="0" indent="0" algn="ctr">
              <a:buNone/>
            </a:pPr>
            <a:endParaRPr lang="tr-TR" dirty="0"/>
          </a:p>
          <a:p>
            <a:pPr algn="ctr"/>
            <a:endParaRPr lang="tr-TR"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1337339921"/>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Geleneksel görüş </a:t>
            </a:r>
            <a:r>
              <a:rPr lang="tr-TR" dirty="0" err="1"/>
              <a:t>Mahāpadma’yı</a:t>
            </a:r>
            <a:r>
              <a:rPr lang="tr-TR" dirty="0"/>
              <a:t> ikinci </a:t>
            </a:r>
            <a:r>
              <a:rPr lang="tr-TR" dirty="0" err="1"/>
              <a:t>Paraşurāma</a:t>
            </a:r>
            <a:r>
              <a:rPr lang="tr-TR" dirty="0"/>
              <a:t> olarak tanımlamaktadır. O, Hindistan’da egemen olan </a:t>
            </a:r>
            <a:r>
              <a:rPr lang="tr-TR" dirty="0" err="1"/>
              <a:t>Kshatriya</a:t>
            </a:r>
            <a:r>
              <a:rPr lang="tr-TR" dirty="0"/>
              <a:t> sınıfının siyasi üstünlüğünü sona erdirmiş ve Hint tarihinin ilk büyük imparatoru unvanını almıştır. </a:t>
            </a:r>
            <a:r>
              <a:rPr lang="tr-TR" dirty="0" err="1"/>
              <a:t>Purāṇalarda</a:t>
            </a:r>
            <a:r>
              <a:rPr lang="tr-TR" dirty="0"/>
              <a:t> siyasal varlıklarını sonlandırarak topraklarının </a:t>
            </a:r>
            <a:r>
              <a:rPr lang="tr-TR" dirty="0" err="1"/>
              <a:t>Nanda</a:t>
            </a:r>
            <a:r>
              <a:rPr lang="tr-TR" dirty="0"/>
              <a:t> Hanedanlığının yönetimine geçtiği aktarılan </a:t>
            </a:r>
            <a:r>
              <a:rPr lang="tr-TR" dirty="0" err="1"/>
              <a:t>Kshatriya</a:t>
            </a:r>
            <a:r>
              <a:rPr lang="tr-TR" dirty="0"/>
              <a:t> krallıkları adlarının </a:t>
            </a:r>
            <a:r>
              <a:rPr lang="tr-TR" dirty="0" err="1"/>
              <a:t>Aikshvākus</a:t>
            </a:r>
            <a:r>
              <a:rPr lang="tr-TR" dirty="0"/>
              <a:t>, </a:t>
            </a:r>
            <a:r>
              <a:rPr lang="tr-TR" dirty="0" err="1"/>
              <a:t>Pançala</a:t>
            </a:r>
            <a:r>
              <a:rPr lang="tr-TR" dirty="0"/>
              <a:t>, </a:t>
            </a:r>
            <a:r>
              <a:rPr lang="tr-TR" dirty="0" err="1"/>
              <a:t>Kaşī</a:t>
            </a:r>
            <a:r>
              <a:rPr lang="tr-TR" dirty="0"/>
              <a:t>, </a:t>
            </a:r>
            <a:r>
              <a:rPr lang="tr-TR" dirty="0" err="1"/>
              <a:t>Hainaya</a:t>
            </a:r>
            <a:r>
              <a:rPr lang="tr-TR" dirty="0"/>
              <a:t>, </a:t>
            </a:r>
            <a:r>
              <a:rPr lang="tr-TR" dirty="0" err="1"/>
              <a:t>Kalinga</a:t>
            </a:r>
            <a:r>
              <a:rPr lang="tr-TR" dirty="0"/>
              <a:t>, </a:t>
            </a:r>
            <a:r>
              <a:rPr lang="tr-TR" dirty="0" err="1"/>
              <a:t>Aşrama</a:t>
            </a:r>
            <a:r>
              <a:rPr lang="tr-TR" dirty="0"/>
              <a:t>, Kuru, </a:t>
            </a:r>
            <a:r>
              <a:rPr lang="tr-TR" dirty="0" err="1"/>
              <a:t>Maithila</a:t>
            </a:r>
            <a:r>
              <a:rPr lang="tr-TR" dirty="0"/>
              <a:t>, </a:t>
            </a:r>
            <a:r>
              <a:rPr lang="tr-TR" dirty="0" err="1"/>
              <a:t>Şūrasena</a:t>
            </a:r>
            <a:r>
              <a:rPr lang="tr-TR" dirty="0"/>
              <a:t> ve </a:t>
            </a:r>
            <a:r>
              <a:rPr lang="tr-TR" dirty="0" err="1"/>
              <a:t>Vītihotra</a:t>
            </a:r>
            <a:r>
              <a:rPr lang="tr-TR" dirty="0"/>
              <a:t> olduğu aktarılmaktadır.  </a:t>
            </a:r>
          </a:p>
          <a:p>
            <a:pPr algn="ctr"/>
            <a:endParaRPr lang="tr-TR"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3960591849"/>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err="1"/>
              <a:t>Cain</a:t>
            </a:r>
            <a:r>
              <a:rPr lang="tr-TR" dirty="0"/>
              <a:t> geleneğe ait bir </a:t>
            </a:r>
            <a:r>
              <a:rPr lang="tr-TR" dirty="0" err="1"/>
              <a:t>Tīrthamkara</a:t>
            </a:r>
            <a:r>
              <a:rPr lang="tr-TR" dirty="0"/>
              <a:t> heykelini başkentine getirttiği aktarılan </a:t>
            </a:r>
            <a:r>
              <a:rPr lang="tr-TR" dirty="0" err="1"/>
              <a:t>Mahāpadma’nın</a:t>
            </a:r>
            <a:r>
              <a:rPr lang="tr-TR" dirty="0"/>
              <a:t>, idaresi altındaki bölgelerde de </a:t>
            </a:r>
            <a:r>
              <a:rPr lang="tr-TR" dirty="0" err="1"/>
              <a:t>Cainist</a:t>
            </a:r>
            <a:r>
              <a:rPr lang="tr-TR" dirty="0"/>
              <a:t> yerel yöneticileri görevlendirildiği bilinmektedir. Oldukça geniş sınırlara ulaşarak büyük bir imparatorluk halinde gelen </a:t>
            </a:r>
            <a:r>
              <a:rPr lang="tr-TR" dirty="0" err="1"/>
              <a:t>Nandalar’ın</a:t>
            </a:r>
            <a:r>
              <a:rPr lang="tr-TR" dirty="0"/>
              <a:t> ordusunun gücü ve sürekliliği ise, insafsızca topladıkları vergiler ve yağmaladıkları komşuları ile ilişkilendirilmektedir. </a:t>
            </a: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3912098567"/>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Büyük İskender Hindistan’a geldiğinde de işte bu büyük </a:t>
            </a:r>
            <a:r>
              <a:rPr lang="tr-TR" dirty="0" err="1"/>
              <a:t>Nanda</a:t>
            </a:r>
            <a:r>
              <a:rPr lang="tr-TR" dirty="0"/>
              <a:t> ordusuyla karşılaşmış ve Yunanlı yazar </a:t>
            </a:r>
            <a:r>
              <a:rPr lang="tr-TR" dirty="0" err="1"/>
              <a:t>Curtius</a:t>
            </a:r>
            <a:r>
              <a:rPr lang="tr-TR" dirty="0"/>
              <a:t>, </a:t>
            </a:r>
            <a:r>
              <a:rPr lang="tr-TR" dirty="0" err="1"/>
              <a:t>Nandalar’ın</a:t>
            </a:r>
            <a:r>
              <a:rPr lang="tr-TR" dirty="0"/>
              <a:t> iki yüz bin süvari, iki bin savaş arabası, üç ya da dört bin filden oluşan büyük bir ordu ile devasa bir servetin sahibi olduklarını ifade etmektedir. </a:t>
            </a: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2471343049"/>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err="1"/>
              <a:t>Mahāpadma’dan</a:t>
            </a:r>
            <a:r>
              <a:rPr lang="tr-TR" dirty="0"/>
              <a:t> sonra da yedi </a:t>
            </a:r>
            <a:r>
              <a:rPr lang="tr-TR" dirty="0" err="1"/>
              <a:t>Nanda</a:t>
            </a:r>
            <a:r>
              <a:rPr lang="tr-TR" dirty="0"/>
              <a:t> kralı daha tahta geçmiş; ancak özellikle İskender’in Hindistan’ı istila edip çekilmesinden sonra gelişen yeni siyasi durum, son </a:t>
            </a:r>
            <a:r>
              <a:rPr lang="tr-TR" dirty="0" err="1"/>
              <a:t>Nanda’nın</a:t>
            </a:r>
            <a:r>
              <a:rPr lang="tr-TR" dirty="0"/>
              <a:t> da yaklaşık olarak MÖ 322-321’de tahtan indirilmesine sebep olmuştur.  İskender, </a:t>
            </a:r>
            <a:r>
              <a:rPr lang="tr-TR" dirty="0" err="1"/>
              <a:t>Pencab</a:t>
            </a:r>
            <a:r>
              <a:rPr lang="tr-TR" dirty="0"/>
              <a:t> üzerinden gelerek etkisini her geçen gün daha etkin bir şekilde hissettirirken, Kuzey Hindistan’ın doğusuna </a:t>
            </a:r>
            <a:r>
              <a:rPr lang="tr-TR" dirty="0" err="1"/>
              <a:t>Nanda</a:t>
            </a:r>
            <a:r>
              <a:rPr lang="tr-TR" dirty="0"/>
              <a:t> Hanedanlığı kralı </a:t>
            </a:r>
            <a:r>
              <a:rPr lang="tr-TR" dirty="0" err="1"/>
              <a:t>Dhanananda</a:t>
            </a:r>
            <a:r>
              <a:rPr lang="tr-TR" dirty="0"/>
              <a:t> hükmetmekteydi.</a:t>
            </a: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2533351004"/>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İskender’in istilasından ne denli etkilendiği ya da durdurmak için herhangi bir adım atıp atmadığı konusunda ise maalesef herhangi bir bilgimiz bulunmamaktadır. Ancak İskender’in Hindistan’dan çekilmesinin sebebini, ordusu içerisinde çıkan isyanlara bağlayan çoğu tarihçinin aksine, eski Yunan tarihçisi </a:t>
            </a:r>
            <a:r>
              <a:rPr lang="tr-TR" dirty="0" err="1"/>
              <a:t>Curtius</a:t>
            </a:r>
            <a:r>
              <a:rPr lang="tr-TR" dirty="0"/>
              <a:t>, bu askeri ayaklanmanın sebebini, İskender’in ordularını yıldıran </a:t>
            </a:r>
            <a:r>
              <a:rPr lang="tr-TR" dirty="0" err="1"/>
              <a:t>Nanda</a:t>
            </a:r>
            <a:r>
              <a:rPr lang="tr-TR" dirty="0"/>
              <a:t> güçlerine bağlamaktadır. </a:t>
            </a: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190981182"/>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Bu bilgiyi destekleyen başka herhangi bir kaydın olmaması, bu bilginin güvenirliliğini sorgulatsa da kesin olan bir şey var ki; İskender </a:t>
            </a:r>
            <a:r>
              <a:rPr lang="tr-TR" dirty="0" err="1"/>
              <a:t>Nandalar’ın</a:t>
            </a:r>
            <a:r>
              <a:rPr lang="tr-TR" dirty="0"/>
              <a:t> egemenlik sürdüğü sahanın yönetimini ele geçirememiştir. Ancak sonunda gücünü gitgide kaybeden </a:t>
            </a:r>
            <a:r>
              <a:rPr lang="tr-TR" dirty="0" err="1"/>
              <a:t>Nanda</a:t>
            </a:r>
            <a:r>
              <a:rPr lang="tr-TR" dirty="0"/>
              <a:t> kralı, </a:t>
            </a:r>
            <a:r>
              <a:rPr lang="tr-TR" dirty="0" err="1"/>
              <a:t>Maurya</a:t>
            </a:r>
            <a:r>
              <a:rPr lang="tr-TR" dirty="0"/>
              <a:t> kralı tarafından tahttan indirilmiş ve Hindistan’da yeni bir dönem başlamıştır.</a:t>
            </a:r>
          </a:p>
          <a:p>
            <a:pPr marL="0" indent="0" algn="ctr">
              <a:buNone/>
            </a:pPr>
            <a:endParaRPr lang="tr-TR" dirty="0"/>
          </a:p>
          <a:p>
            <a:pPr algn="ctr"/>
            <a:endParaRPr lang="tr-TR"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1079067249"/>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err="1"/>
              <a:t>Purāṇik</a:t>
            </a:r>
            <a:r>
              <a:rPr lang="tr-TR" dirty="0"/>
              <a:t> anlatımlara göre, zayıflayan </a:t>
            </a:r>
            <a:r>
              <a:rPr lang="tr-TR" dirty="0" err="1"/>
              <a:t>Magadha</a:t>
            </a:r>
            <a:r>
              <a:rPr lang="tr-TR" dirty="0"/>
              <a:t> İmparatorluğunun topraklarını ele geçirmek isteyen </a:t>
            </a:r>
            <a:r>
              <a:rPr lang="tr-TR" dirty="0" err="1"/>
              <a:t>Pradyotalar</a:t>
            </a:r>
            <a:r>
              <a:rPr lang="tr-TR" dirty="0"/>
              <a:t>, </a:t>
            </a:r>
            <a:r>
              <a:rPr lang="tr-TR" dirty="0" err="1"/>
              <a:t>Şişunāga</a:t>
            </a:r>
            <a:r>
              <a:rPr lang="tr-TR" dirty="0"/>
              <a:t> olarak anılan güçlü bir kral tarafından mağlup edilmiştir. Sonraları ise kendisinden, </a:t>
            </a:r>
            <a:r>
              <a:rPr lang="tr-TR" dirty="0" err="1"/>
              <a:t>Şişunāga</a:t>
            </a:r>
            <a:r>
              <a:rPr lang="tr-TR" dirty="0"/>
              <a:t> Hanedanlığının kurucusu olarak bahsedilecek olan kral </a:t>
            </a:r>
            <a:r>
              <a:rPr lang="tr-TR" dirty="0" err="1"/>
              <a:t>Şişunāga</a:t>
            </a:r>
            <a:r>
              <a:rPr lang="tr-TR" dirty="0"/>
              <a:t> ve aynı sülaleden yaklaşık on farklı kral, MÖ 430-364 yılları arasında </a:t>
            </a:r>
            <a:r>
              <a:rPr lang="tr-TR" dirty="0" err="1"/>
              <a:t>Magadha’nın</a:t>
            </a:r>
            <a:r>
              <a:rPr lang="tr-TR" dirty="0"/>
              <a:t> yönetimini ele geçirmiştir.</a:t>
            </a: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3172687"/>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err="1"/>
              <a:t>Şişunāga</a:t>
            </a:r>
            <a:r>
              <a:rPr lang="tr-TR" dirty="0"/>
              <a:t>, </a:t>
            </a:r>
            <a:r>
              <a:rPr lang="tr-TR" dirty="0" err="1"/>
              <a:t>Girivraca’yı</a:t>
            </a:r>
            <a:r>
              <a:rPr lang="tr-TR" dirty="0"/>
              <a:t> hanedanlığının başkenti yapmış, oğlunu da </a:t>
            </a:r>
            <a:r>
              <a:rPr lang="tr-TR" dirty="0" err="1"/>
              <a:t>Vārānasi’nin</a:t>
            </a:r>
            <a:r>
              <a:rPr lang="tr-TR" dirty="0"/>
              <a:t> yöneticisi, valisi olarak tayin etmiştir. Şüphesiz ki saltanatının en önemli siyasi başarısı </a:t>
            </a:r>
            <a:r>
              <a:rPr lang="tr-TR" dirty="0" err="1"/>
              <a:t>Avanti’de</a:t>
            </a:r>
            <a:r>
              <a:rPr lang="tr-TR" dirty="0"/>
              <a:t> hüküm sürmekte olup gözü daima </a:t>
            </a:r>
            <a:r>
              <a:rPr lang="tr-TR" dirty="0" err="1"/>
              <a:t>Magadha</a:t>
            </a:r>
            <a:r>
              <a:rPr lang="tr-TR" dirty="0"/>
              <a:t> topraklarında olan </a:t>
            </a:r>
            <a:r>
              <a:rPr lang="tr-TR" dirty="0" err="1"/>
              <a:t>Pradyotalara</a:t>
            </a:r>
            <a:r>
              <a:rPr lang="tr-TR" dirty="0"/>
              <a:t> karşı kazandığı zaferdir. Böylelikle önce </a:t>
            </a:r>
            <a:r>
              <a:rPr lang="tr-TR" dirty="0" err="1"/>
              <a:t>Avanti’yi</a:t>
            </a:r>
            <a:r>
              <a:rPr lang="tr-TR" dirty="0"/>
              <a:t>, sonrasında da Vatsa ve </a:t>
            </a:r>
            <a:r>
              <a:rPr lang="tr-TR" dirty="0" err="1"/>
              <a:t>Koşala’yı</a:t>
            </a:r>
            <a:r>
              <a:rPr lang="tr-TR" dirty="0"/>
              <a:t> da hanedanlık topraklarına katmıştır. </a:t>
            </a:r>
          </a:p>
          <a:p>
            <a:pPr algn="ctr"/>
            <a:endParaRPr lang="tr-TR"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668178978"/>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err="1"/>
              <a:t>Şişunāga’dan</a:t>
            </a:r>
            <a:r>
              <a:rPr lang="tr-TR" dirty="0"/>
              <a:t> sonra yerine oğlu </a:t>
            </a:r>
            <a:r>
              <a:rPr lang="tr-TR" dirty="0" err="1"/>
              <a:t>Kālāşoka</a:t>
            </a:r>
            <a:r>
              <a:rPr lang="tr-TR" dirty="0"/>
              <a:t> ya da </a:t>
            </a:r>
            <a:r>
              <a:rPr lang="tr-TR" dirty="0" err="1"/>
              <a:t>Purāṇik</a:t>
            </a:r>
            <a:r>
              <a:rPr lang="tr-TR" dirty="0"/>
              <a:t> gelenekteki adıyla </a:t>
            </a:r>
            <a:r>
              <a:rPr lang="tr-TR" dirty="0" err="1"/>
              <a:t>Kākavarni</a:t>
            </a:r>
            <a:r>
              <a:rPr lang="tr-TR" dirty="0"/>
              <a:t> geçmiştir. Onun hükümdarlığı döneminde ikinci büyük Buddhist konseyin toplandığı bilinmektedir. </a:t>
            </a:r>
            <a:r>
              <a:rPr lang="tr-TR" dirty="0" err="1"/>
              <a:t>Bāna’nın</a:t>
            </a:r>
            <a:r>
              <a:rPr lang="tr-TR" dirty="0"/>
              <a:t> </a:t>
            </a:r>
            <a:r>
              <a:rPr lang="tr-TR" i="1" dirty="0" err="1"/>
              <a:t>Harşaçarita</a:t>
            </a:r>
            <a:r>
              <a:rPr lang="tr-TR" i="1" dirty="0"/>
              <a:t> </a:t>
            </a:r>
            <a:r>
              <a:rPr lang="tr-TR" dirty="0"/>
              <a:t>(MÖ 7. yüzyıl)</a:t>
            </a:r>
            <a:r>
              <a:rPr lang="tr-TR" i="1" dirty="0"/>
              <a:t> </a:t>
            </a:r>
            <a:r>
              <a:rPr lang="tr-TR" dirty="0"/>
              <a:t>adlı eserinde </a:t>
            </a:r>
            <a:r>
              <a:rPr lang="tr-TR" dirty="0" err="1"/>
              <a:t>Kālāvarni</a:t>
            </a:r>
            <a:r>
              <a:rPr lang="tr-TR" dirty="0"/>
              <a:t> </a:t>
            </a:r>
            <a:r>
              <a:rPr lang="tr-TR" dirty="0" err="1"/>
              <a:t>Şişunāga</a:t>
            </a:r>
            <a:r>
              <a:rPr lang="tr-TR" dirty="0"/>
              <a:t> isimli kralın, boğazına saplanan bir hançerle öldürüldüğü aktarılmaktadır. </a:t>
            </a: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3875675160"/>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i="1" dirty="0" err="1"/>
              <a:t>Mahāvamşa</a:t>
            </a:r>
            <a:r>
              <a:rPr lang="tr-TR" dirty="0" err="1"/>
              <a:t>’da</a:t>
            </a:r>
            <a:r>
              <a:rPr lang="tr-TR" dirty="0"/>
              <a:t> kralı öldürenin, on oğlundan biri olan </a:t>
            </a:r>
            <a:r>
              <a:rPr lang="tr-TR" dirty="0" err="1"/>
              <a:t>Nandivardhana</a:t>
            </a:r>
            <a:r>
              <a:rPr lang="tr-TR" dirty="0"/>
              <a:t> olduğu ileri sürülmektedir. Onun da yaklaşık on yıl süreyle </a:t>
            </a:r>
            <a:r>
              <a:rPr lang="tr-TR" dirty="0" err="1"/>
              <a:t>Şişunāga</a:t>
            </a:r>
            <a:r>
              <a:rPr lang="tr-TR" dirty="0"/>
              <a:t> Hanedanlığının dokuzuncu kralı olarak tahtta kaldığı aktarılmaktadır.</a:t>
            </a: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3739845102"/>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 </a:t>
            </a:r>
            <a:r>
              <a:rPr lang="tr-TR" dirty="0" err="1"/>
              <a:t>Şişunāgalar</a:t>
            </a:r>
            <a:r>
              <a:rPr lang="tr-TR" dirty="0"/>
              <a:t> tarafından yönetilen </a:t>
            </a:r>
            <a:r>
              <a:rPr lang="tr-TR" dirty="0" err="1"/>
              <a:t>Magadha’nın</a:t>
            </a:r>
            <a:r>
              <a:rPr lang="tr-TR" dirty="0"/>
              <a:t> yerini, yaklaşık olarak dördüncü yüzyılın ortalarında Kuzey Hindistan’ın büyük bir bölümünde egemen olan </a:t>
            </a:r>
            <a:r>
              <a:rPr lang="tr-TR" dirty="0" err="1"/>
              <a:t>Nandalar</a:t>
            </a:r>
            <a:r>
              <a:rPr lang="tr-TR" dirty="0"/>
              <a:t> almıştır. </a:t>
            </a:r>
            <a:r>
              <a:rPr lang="tr-TR" dirty="0" err="1"/>
              <a:t>Nandaların</a:t>
            </a:r>
            <a:r>
              <a:rPr lang="tr-TR" dirty="0"/>
              <a:t> soyu ile ilgili anlatılagelen efsanelerde ilk </a:t>
            </a:r>
            <a:r>
              <a:rPr lang="tr-TR" dirty="0" err="1"/>
              <a:t>Nanda’nın</a:t>
            </a:r>
            <a:r>
              <a:rPr lang="tr-TR" dirty="0"/>
              <a:t>, </a:t>
            </a:r>
            <a:r>
              <a:rPr lang="tr-TR" dirty="0" err="1"/>
              <a:t>Şudra</a:t>
            </a:r>
            <a:r>
              <a:rPr lang="tr-TR" dirty="0"/>
              <a:t> kastına mensup bir kadından doğduğu aktarılmaktadır.</a:t>
            </a: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262474609"/>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Diğer bir efsanede ise </a:t>
            </a:r>
            <a:r>
              <a:rPr lang="tr-TR" dirty="0" err="1"/>
              <a:t>Nanda</a:t>
            </a:r>
            <a:r>
              <a:rPr lang="tr-TR" dirty="0"/>
              <a:t> soyu, bir berber tarafından hamile bırakılan bir hayat kadının oğluna dayandığı ifade edilir. Yunan yazar </a:t>
            </a:r>
            <a:r>
              <a:rPr lang="tr-TR" dirty="0" err="1"/>
              <a:t>Curtius</a:t>
            </a:r>
            <a:r>
              <a:rPr lang="tr-TR" dirty="0"/>
              <a:t> ise, İskender’in çağdaşı olan ve </a:t>
            </a:r>
            <a:r>
              <a:rPr lang="tr-TR" dirty="0" err="1"/>
              <a:t>Magadha’da</a:t>
            </a:r>
            <a:r>
              <a:rPr lang="tr-TR" dirty="0"/>
              <a:t> hükmeden yakışıklı </a:t>
            </a:r>
            <a:r>
              <a:rPr lang="tr-TR" dirty="0" err="1"/>
              <a:t>Nanda</a:t>
            </a:r>
            <a:r>
              <a:rPr lang="tr-TR" dirty="0"/>
              <a:t> kralının; aslında bir berberin oğlu olduğu ve soylu bir kraliçenin kalbini kazandıktan sonra büyük </a:t>
            </a:r>
            <a:r>
              <a:rPr lang="tr-TR" dirty="0" err="1"/>
              <a:t>Nanda</a:t>
            </a:r>
            <a:r>
              <a:rPr lang="tr-TR" dirty="0"/>
              <a:t> kralı olarak anılmaya başlandığını ifade etmektedir. </a:t>
            </a:r>
          </a:p>
          <a:p>
            <a:pPr algn="ctr"/>
            <a:r>
              <a:rPr lang="tr-TR" dirty="0"/>
              <a:t> </a:t>
            </a:r>
          </a:p>
          <a:p>
            <a:pPr algn="ctr"/>
            <a:endParaRPr lang="tr-TR"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3832074621"/>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Kaynaklarda </a:t>
            </a:r>
            <a:r>
              <a:rPr lang="tr-TR" dirty="0" err="1"/>
              <a:t>Nanda</a:t>
            </a:r>
            <a:r>
              <a:rPr lang="tr-TR" dirty="0"/>
              <a:t> Hanedanlığının ilk kralının kim olduğu konusunda farklı varsayımlar ortaya atılmaktadır. </a:t>
            </a:r>
            <a:r>
              <a:rPr lang="tr-TR" dirty="0" err="1"/>
              <a:t>Purāṇalar</a:t>
            </a:r>
            <a:r>
              <a:rPr lang="tr-TR" dirty="0"/>
              <a:t>, </a:t>
            </a:r>
            <a:r>
              <a:rPr lang="tr-TR" dirty="0" err="1"/>
              <a:t>Mahāpadma’nın</a:t>
            </a:r>
            <a:r>
              <a:rPr lang="tr-TR" dirty="0"/>
              <a:t> adından sıkça bahsetse de muhtemelen bu durumun sebebi, </a:t>
            </a:r>
            <a:r>
              <a:rPr lang="tr-TR" dirty="0" err="1"/>
              <a:t>Nanda</a:t>
            </a:r>
            <a:r>
              <a:rPr lang="tr-TR" dirty="0"/>
              <a:t> Hanedanlığının ilk kralı olmasından ziyade, askeri gücünden ve çok varlıklı olmasından ileri gelmektedir. </a:t>
            </a: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1466288635"/>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i="1" dirty="0" err="1"/>
              <a:t>Māhabodhivamşa</a:t>
            </a:r>
            <a:r>
              <a:rPr lang="tr-TR" dirty="0" err="1"/>
              <a:t>’ya</a:t>
            </a:r>
            <a:r>
              <a:rPr lang="tr-TR" dirty="0"/>
              <a:t> göre </a:t>
            </a:r>
            <a:r>
              <a:rPr lang="tr-TR" dirty="0" err="1"/>
              <a:t>Nandaların</a:t>
            </a:r>
            <a:r>
              <a:rPr lang="tr-TR" dirty="0"/>
              <a:t> ilk kralı </a:t>
            </a:r>
            <a:r>
              <a:rPr lang="tr-TR" dirty="0" err="1"/>
              <a:t>Ugrasena’dır</a:t>
            </a:r>
            <a:r>
              <a:rPr lang="tr-TR" dirty="0"/>
              <a:t>. Ayrıca diğer kaynaklarda olduğu gibi dokuz farklı </a:t>
            </a:r>
            <a:r>
              <a:rPr lang="tr-TR" dirty="0" err="1"/>
              <a:t>Nanda</a:t>
            </a:r>
            <a:r>
              <a:rPr lang="tr-TR" dirty="0"/>
              <a:t> kralının tahta geçmiş olduğu aktarılmaktadır. </a:t>
            </a:r>
            <a:r>
              <a:rPr lang="tr-TR" dirty="0" err="1"/>
              <a:t>Purāṇalarda</a:t>
            </a:r>
            <a:r>
              <a:rPr lang="tr-TR" dirty="0"/>
              <a:t> bu kralların ilki baba ve diğerleri oğulları olan bir silsileyi meydana getirdiği ileri sürülmektedir. </a:t>
            </a: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3507195539"/>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1275</TotalTime>
  <Words>1040</Words>
  <Application>Microsoft Office PowerPoint</Application>
  <PresentationFormat>Ekran Gösterisi (4:3)</PresentationFormat>
  <Paragraphs>63</Paragraphs>
  <Slides>19</Slides>
  <Notes>19</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19</vt:i4>
      </vt:variant>
    </vt:vector>
  </HeadingPairs>
  <TitlesOfParts>
    <vt:vector size="25" baseType="lpstr">
      <vt:lpstr>Calibri</vt:lpstr>
      <vt:lpstr>Century Schoolbook</vt:lpstr>
      <vt:lpstr>Comic Sans MS</vt:lpstr>
      <vt:lpstr>Wingdings</vt:lpstr>
      <vt:lpstr>Wingdings 2</vt:lpstr>
      <vt:lpstr>Oriel</vt:lpstr>
      <vt:lpstr>                     HİN 203 Eskiçağ Hint tarihi  13. hafta  Şişunaga ve nanda hanedanlıkları       </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121</cp:revision>
  <dcterms:created xsi:type="dcterms:W3CDTF">2014-11-21T09:52:05Z</dcterms:created>
  <dcterms:modified xsi:type="dcterms:W3CDTF">2020-02-26T17:33:18Z</dcterms:modified>
</cp:coreProperties>
</file>