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9" r:id="rId5"/>
    <p:sldId id="260" r:id="rId6"/>
    <p:sldId id="264" r:id="rId7"/>
    <p:sldId id="265" r:id="rId8"/>
    <p:sldId id="261" r:id="rId9"/>
    <p:sldId id="263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43" autoAdjust="0"/>
  </p:normalViewPr>
  <p:slideViewPr>
    <p:cSldViewPr>
      <p:cViewPr varScale="1">
        <p:scale>
          <a:sx n="60" d="100"/>
          <a:sy n="60" d="100"/>
        </p:scale>
        <p:origin x="126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3C0F11-E42E-4068-8F63-74989214E81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5AF931E6-40F0-4B41-A5B3-78B97A3A009C}">
      <dgm:prSet custT="1"/>
      <dgm:spPr/>
      <dgm:t>
        <a:bodyPr/>
        <a:lstStyle/>
        <a:p>
          <a:pPr rtl="0"/>
          <a:r>
            <a:rPr lang="tr-TR" sz="4000" smtClean="0"/>
            <a:t>Kaynak gösterme</a:t>
          </a:r>
          <a:endParaRPr lang="tr-TR" sz="4000"/>
        </a:p>
      </dgm:t>
    </dgm:pt>
    <dgm:pt modelId="{2483D41B-EBEC-4226-8CCE-5A8553AF7673}" type="parTrans" cxnId="{B1640E91-0513-42EB-A169-D0EE72639A36}">
      <dgm:prSet/>
      <dgm:spPr/>
      <dgm:t>
        <a:bodyPr/>
        <a:lstStyle/>
        <a:p>
          <a:endParaRPr lang="tr-TR"/>
        </a:p>
      </dgm:t>
    </dgm:pt>
    <dgm:pt modelId="{E1A231DA-9B26-437D-B14D-A41AD485D44B}" type="sibTrans" cxnId="{B1640E91-0513-42EB-A169-D0EE72639A36}">
      <dgm:prSet/>
      <dgm:spPr/>
      <dgm:t>
        <a:bodyPr/>
        <a:lstStyle/>
        <a:p>
          <a:endParaRPr lang="tr-TR"/>
        </a:p>
      </dgm:t>
    </dgm:pt>
    <dgm:pt modelId="{DBBF9CC3-EB48-4B38-9B7F-7D82FC378B89}">
      <dgm:prSet custT="1"/>
      <dgm:spPr/>
      <dgm:t>
        <a:bodyPr/>
        <a:lstStyle/>
        <a:p>
          <a:pPr rtl="0"/>
          <a:r>
            <a:rPr lang="tr-TR" sz="4000" smtClean="0"/>
            <a:t>APA</a:t>
          </a:r>
          <a:endParaRPr lang="tr-TR" sz="4000"/>
        </a:p>
      </dgm:t>
    </dgm:pt>
    <dgm:pt modelId="{EFA73297-B157-4EA3-89DC-E7EC258630CB}" type="parTrans" cxnId="{7A6A8E8D-E5A2-40A7-BD43-C3D74507380F}">
      <dgm:prSet/>
      <dgm:spPr/>
      <dgm:t>
        <a:bodyPr/>
        <a:lstStyle/>
        <a:p>
          <a:endParaRPr lang="tr-TR" sz="4000"/>
        </a:p>
      </dgm:t>
    </dgm:pt>
    <dgm:pt modelId="{3971D8F4-8671-468E-BC2B-800B61B15E6B}" type="sibTrans" cxnId="{7A6A8E8D-E5A2-40A7-BD43-C3D74507380F}">
      <dgm:prSet/>
      <dgm:spPr/>
      <dgm:t>
        <a:bodyPr/>
        <a:lstStyle/>
        <a:p>
          <a:endParaRPr lang="tr-TR"/>
        </a:p>
      </dgm:t>
    </dgm:pt>
    <dgm:pt modelId="{4D29F557-C7ED-4F9C-B1A0-07010FD03F3C}">
      <dgm:prSet custT="1"/>
      <dgm:spPr/>
      <dgm:t>
        <a:bodyPr/>
        <a:lstStyle/>
        <a:p>
          <a:pPr rtl="0"/>
          <a:r>
            <a:rPr lang="tr-TR" sz="4000" smtClean="0"/>
            <a:t>MLA</a:t>
          </a:r>
          <a:endParaRPr lang="tr-TR" sz="4000"/>
        </a:p>
      </dgm:t>
    </dgm:pt>
    <dgm:pt modelId="{7A207D22-5D38-4734-8995-BB4BB12D708D}" type="parTrans" cxnId="{6E22BA7A-D3D4-4A92-88C9-14BA1C006320}">
      <dgm:prSet/>
      <dgm:spPr/>
      <dgm:t>
        <a:bodyPr/>
        <a:lstStyle/>
        <a:p>
          <a:endParaRPr lang="tr-TR" sz="4000"/>
        </a:p>
      </dgm:t>
    </dgm:pt>
    <dgm:pt modelId="{24647825-10EE-4EFF-9945-29077E312141}" type="sibTrans" cxnId="{6E22BA7A-D3D4-4A92-88C9-14BA1C006320}">
      <dgm:prSet/>
      <dgm:spPr/>
      <dgm:t>
        <a:bodyPr/>
        <a:lstStyle/>
        <a:p>
          <a:endParaRPr lang="tr-TR"/>
        </a:p>
      </dgm:t>
    </dgm:pt>
    <dgm:pt modelId="{19FF5FA7-FAF8-4510-A516-7B5DB23F8016}">
      <dgm:prSet custT="1"/>
      <dgm:spPr/>
      <dgm:t>
        <a:bodyPr/>
        <a:lstStyle/>
        <a:p>
          <a:r>
            <a:rPr lang="tr-TR" sz="4000" dirty="0" smtClean="0"/>
            <a:t>Chicago</a:t>
          </a:r>
          <a:endParaRPr lang="tr-TR" sz="4000" dirty="0"/>
        </a:p>
      </dgm:t>
    </dgm:pt>
    <dgm:pt modelId="{70148481-F0EB-4C85-91FA-9C8D8E5C1E63}" type="parTrans" cxnId="{524C1743-0231-4AC1-AE81-05546F096F8F}">
      <dgm:prSet/>
      <dgm:spPr/>
      <dgm:t>
        <a:bodyPr/>
        <a:lstStyle/>
        <a:p>
          <a:endParaRPr lang="tr-TR"/>
        </a:p>
      </dgm:t>
    </dgm:pt>
    <dgm:pt modelId="{DFED1AC4-0C57-482B-AAB7-B38B3B5603FA}" type="sibTrans" cxnId="{524C1743-0231-4AC1-AE81-05546F096F8F}">
      <dgm:prSet/>
      <dgm:spPr/>
      <dgm:t>
        <a:bodyPr/>
        <a:lstStyle/>
        <a:p>
          <a:endParaRPr lang="tr-TR"/>
        </a:p>
      </dgm:t>
    </dgm:pt>
    <dgm:pt modelId="{252A2DB5-0B7E-488F-BE90-11B15767EA78}" type="pres">
      <dgm:prSet presAssocID="{FF3C0F11-E42E-4068-8F63-74989214E81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1475AD87-BE59-48CE-BE98-3843A44ECEB1}" type="pres">
      <dgm:prSet presAssocID="{5AF931E6-40F0-4B41-A5B3-78B97A3A009C}" presName="hierRoot1" presStyleCnt="0">
        <dgm:presLayoutVars>
          <dgm:hierBranch val="init"/>
        </dgm:presLayoutVars>
      </dgm:prSet>
      <dgm:spPr/>
    </dgm:pt>
    <dgm:pt modelId="{16FED301-256A-4B69-895D-7FD97B17A26F}" type="pres">
      <dgm:prSet presAssocID="{5AF931E6-40F0-4B41-A5B3-78B97A3A009C}" presName="rootComposite1" presStyleCnt="0"/>
      <dgm:spPr/>
    </dgm:pt>
    <dgm:pt modelId="{54E96157-0FF2-4CC5-A75B-53F73300CEA3}" type="pres">
      <dgm:prSet presAssocID="{5AF931E6-40F0-4B41-A5B3-78B97A3A009C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2A8FFAB-60F4-4FCE-9521-CC5BC3844F2B}" type="pres">
      <dgm:prSet presAssocID="{5AF931E6-40F0-4B41-A5B3-78B97A3A009C}" presName="rootConnector1" presStyleLbl="node1" presStyleIdx="0" presStyleCnt="0"/>
      <dgm:spPr/>
      <dgm:t>
        <a:bodyPr/>
        <a:lstStyle/>
        <a:p>
          <a:endParaRPr lang="tr-TR"/>
        </a:p>
      </dgm:t>
    </dgm:pt>
    <dgm:pt modelId="{FEC0F97F-D2B2-4B20-ADDE-821B47F3DA98}" type="pres">
      <dgm:prSet presAssocID="{5AF931E6-40F0-4B41-A5B3-78B97A3A009C}" presName="hierChild2" presStyleCnt="0"/>
      <dgm:spPr/>
    </dgm:pt>
    <dgm:pt modelId="{A55A6A41-1EE9-411D-901B-6DD06EE90666}" type="pres">
      <dgm:prSet presAssocID="{EFA73297-B157-4EA3-89DC-E7EC258630CB}" presName="Name37" presStyleLbl="parChTrans1D2" presStyleIdx="0" presStyleCnt="3"/>
      <dgm:spPr/>
      <dgm:t>
        <a:bodyPr/>
        <a:lstStyle/>
        <a:p>
          <a:endParaRPr lang="tr-TR"/>
        </a:p>
      </dgm:t>
    </dgm:pt>
    <dgm:pt modelId="{16561F1E-5E62-4E1E-BF89-85473429BD89}" type="pres">
      <dgm:prSet presAssocID="{DBBF9CC3-EB48-4B38-9B7F-7D82FC378B89}" presName="hierRoot2" presStyleCnt="0">
        <dgm:presLayoutVars>
          <dgm:hierBranch val="init"/>
        </dgm:presLayoutVars>
      </dgm:prSet>
      <dgm:spPr/>
    </dgm:pt>
    <dgm:pt modelId="{E26AC679-37C6-4CDD-8B9C-0E2D0E3FFF3F}" type="pres">
      <dgm:prSet presAssocID="{DBBF9CC3-EB48-4B38-9B7F-7D82FC378B89}" presName="rootComposite" presStyleCnt="0"/>
      <dgm:spPr/>
    </dgm:pt>
    <dgm:pt modelId="{35899B24-3FD6-43C0-9043-2C226C00309A}" type="pres">
      <dgm:prSet presAssocID="{DBBF9CC3-EB48-4B38-9B7F-7D82FC378B89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CEEED90-6384-4988-8965-34EA724D9A33}" type="pres">
      <dgm:prSet presAssocID="{DBBF9CC3-EB48-4B38-9B7F-7D82FC378B89}" presName="rootConnector" presStyleLbl="node2" presStyleIdx="0" presStyleCnt="3"/>
      <dgm:spPr/>
      <dgm:t>
        <a:bodyPr/>
        <a:lstStyle/>
        <a:p>
          <a:endParaRPr lang="tr-TR"/>
        </a:p>
      </dgm:t>
    </dgm:pt>
    <dgm:pt modelId="{A9C8E9E3-9ED2-4F49-BDEC-0E4EFF0D5E07}" type="pres">
      <dgm:prSet presAssocID="{DBBF9CC3-EB48-4B38-9B7F-7D82FC378B89}" presName="hierChild4" presStyleCnt="0"/>
      <dgm:spPr/>
    </dgm:pt>
    <dgm:pt modelId="{536D712A-A2BF-4CD0-853D-80B1C632883A}" type="pres">
      <dgm:prSet presAssocID="{DBBF9CC3-EB48-4B38-9B7F-7D82FC378B89}" presName="hierChild5" presStyleCnt="0"/>
      <dgm:spPr/>
    </dgm:pt>
    <dgm:pt modelId="{BB9FE1DB-5E99-4D34-96C3-196E7E5DBFB6}" type="pres">
      <dgm:prSet presAssocID="{7A207D22-5D38-4734-8995-BB4BB12D708D}" presName="Name37" presStyleLbl="parChTrans1D2" presStyleIdx="1" presStyleCnt="3"/>
      <dgm:spPr/>
      <dgm:t>
        <a:bodyPr/>
        <a:lstStyle/>
        <a:p>
          <a:endParaRPr lang="tr-TR"/>
        </a:p>
      </dgm:t>
    </dgm:pt>
    <dgm:pt modelId="{0FDB2BAB-5FA0-42F4-9064-8C06317767B2}" type="pres">
      <dgm:prSet presAssocID="{4D29F557-C7ED-4F9C-B1A0-07010FD03F3C}" presName="hierRoot2" presStyleCnt="0">
        <dgm:presLayoutVars>
          <dgm:hierBranch val="init"/>
        </dgm:presLayoutVars>
      </dgm:prSet>
      <dgm:spPr/>
    </dgm:pt>
    <dgm:pt modelId="{84C15411-3318-4B49-B904-A56563FC69A2}" type="pres">
      <dgm:prSet presAssocID="{4D29F557-C7ED-4F9C-B1A0-07010FD03F3C}" presName="rootComposite" presStyleCnt="0"/>
      <dgm:spPr/>
    </dgm:pt>
    <dgm:pt modelId="{E8A82910-CE46-4FC5-B1B7-D44568DEAF67}" type="pres">
      <dgm:prSet presAssocID="{4D29F557-C7ED-4F9C-B1A0-07010FD03F3C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BC98A7C-053F-4798-A17E-8550DD5516B0}" type="pres">
      <dgm:prSet presAssocID="{4D29F557-C7ED-4F9C-B1A0-07010FD03F3C}" presName="rootConnector" presStyleLbl="node2" presStyleIdx="1" presStyleCnt="3"/>
      <dgm:spPr/>
      <dgm:t>
        <a:bodyPr/>
        <a:lstStyle/>
        <a:p>
          <a:endParaRPr lang="tr-TR"/>
        </a:p>
      </dgm:t>
    </dgm:pt>
    <dgm:pt modelId="{E0C25859-6096-4A0E-9C77-9F72AA83C433}" type="pres">
      <dgm:prSet presAssocID="{4D29F557-C7ED-4F9C-B1A0-07010FD03F3C}" presName="hierChild4" presStyleCnt="0"/>
      <dgm:spPr/>
    </dgm:pt>
    <dgm:pt modelId="{1190923F-155F-4587-9B21-F9C5E3CF0E53}" type="pres">
      <dgm:prSet presAssocID="{4D29F557-C7ED-4F9C-B1A0-07010FD03F3C}" presName="hierChild5" presStyleCnt="0"/>
      <dgm:spPr/>
    </dgm:pt>
    <dgm:pt modelId="{138AEF55-A090-4762-8369-C4431DAA7E62}" type="pres">
      <dgm:prSet presAssocID="{70148481-F0EB-4C85-91FA-9C8D8E5C1E63}" presName="Name37" presStyleLbl="parChTrans1D2" presStyleIdx="2" presStyleCnt="3"/>
      <dgm:spPr/>
      <dgm:t>
        <a:bodyPr/>
        <a:lstStyle/>
        <a:p>
          <a:endParaRPr lang="tr-TR"/>
        </a:p>
      </dgm:t>
    </dgm:pt>
    <dgm:pt modelId="{AF941DE0-8147-4D01-A765-1906FA318F36}" type="pres">
      <dgm:prSet presAssocID="{19FF5FA7-FAF8-4510-A516-7B5DB23F8016}" presName="hierRoot2" presStyleCnt="0">
        <dgm:presLayoutVars>
          <dgm:hierBranch val="init"/>
        </dgm:presLayoutVars>
      </dgm:prSet>
      <dgm:spPr/>
    </dgm:pt>
    <dgm:pt modelId="{0F303D17-4CCD-4ABB-AEB9-7A994B78BCAD}" type="pres">
      <dgm:prSet presAssocID="{19FF5FA7-FAF8-4510-A516-7B5DB23F8016}" presName="rootComposite" presStyleCnt="0"/>
      <dgm:spPr/>
    </dgm:pt>
    <dgm:pt modelId="{CEDE1D75-8656-4FC3-8449-08B04996DBE0}" type="pres">
      <dgm:prSet presAssocID="{19FF5FA7-FAF8-4510-A516-7B5DB23F8016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D04E0B2-D870-4269-A4B6-3FF22063A3F9}" type="pres">
      <dgm:prSet presAssocID="{19FF5FA7-FAF8-4510-A516-7B5DB23F8016}" presName="rootConnector" presStyleLbl="node2" presStyleIdx="2" presStyleCnt="3"/>
      <dgm:spPr/>
      <dgm:t>
        <a:bodyPr/>
        <a:lstStyle/>
        <a:p>
          <a:endParaRPr lang="tr-TR"/>
        </a:p>
      </dgm:t>
    </dgm:pt>
    <dgm:pt modelId="{D5B671E8-9439-40BA-8D9A-3FD4565B1413}" type="pres">
      <dgm:prSet presAssocID="{19FF5FA7-FAF8-4510-A516-7B5DB23F8016}" presName="hierChild4" presStyleCnt="0"/>
      <dgm:spPr/>
    </dgm:pt>
    <dgm:pt modelId="{F1FA4BB4-8B71-4DD1-AE5B-E2994DAE2AF0}" type="pres">
      <dgm:prSet presAssocID="{19FF5FA7-FAF8-4510-A516-7B5DB23F8016}" presName="hierChild5" presStyleCnt="0"/>
      <dgm:spPr/>
    </dgm:pt>
    <dgm:pt modelId="{A27BB02D-BB93-451E-B2E6-5DE54F873552}" type="pres">
      <dgm:prSet presAssocID="{5AF931E6-40F0-4B41-A5B3-78B97A3A009C}" presName="hierChild3" presStyleCnt="0"/>
      <dgm:spPr/>
    </dgm:pt>
  </dgm:ptLst>
  <dgm:cxnLst>
    <dgm:cxn modelId="{524C1743-0231-4AC1-AE81-05546F096F8F}" srcId="{5AF931E6-40F0-4B41-A5B3-78B97A3A009C}" destId="{19FF5FA7-FAF8-4510-A516-7B5DB23F8016}" srcOrd="2" destOrd="0" parTransId="{70148481-F0EB-4C85-91FA-9C8D8E5C1E63}" sibTransId="{DFED1AC4-0C57-482B-AAB7-B38B3B5603FA}"/>
    <dgm:cxn modelId="{7A6A8E8D-E5A2-40A7-BD43-C3D74507380F}" srcId="{5AF931E6-40F0-4B41-A5B3-78B97A3A009C}" destId="{DBBF9CC3-EB48-4B38-9B7F-7D82FC378B89}" srcOrd="0" destOrd="0" parTransId="{EFA73297-B157-4EA3-89DC-E7EC258630CB}" sibTransId="{3971D8F4-8671-468E-BC2B-800B61B15E6B}"/>
    <dgm:cxn modelId="{6D08DC25-7C73-4F96-9141-2518101B3745}" type="presOf" srcId="{5AF931E6-40F0-4B41-A5B3-78B97A3A009C}" destId="{54E96157-0FF2-4CC5-A75B-53F73300CEA3}" srcOrd="0" destOrd="0" presId="urn:microsoft.com/office/officeart/2005/8/layout/orgChart1"/>
    <dgm:cxn modelId="{F8FC240F-E668-4E08-B402-2A10F1907DA3}" type="presOf" srcId="{EFA73297-B157-4EA3-89DC-E7EC258630CB}" destId="{A55A6A41-1EE9-411D-901B-6DD06EE90666}" srcOrd="0" destOrd="0" presId="urn:microsoft.com/office/officeart/2005/8/layout/orgChart1"/>
    <dgm:cxn modelId="{B1640E91-0513-42EB-A169-D0EE72639A36}" srcId="{FF3C0F11-E42E-4068-8F63-74989214E819}" destId="{5AF931E6-40F0-4B41-A5B3-78B97A3A009C}" srcOrd="0" destOrd="0" parTransId="{2483D41B-EBEC-4226-8CCE-5A8553AF7673}" sibTransId="{E1A231DA-9B26-437D-B14D-A41AD485D44B}"/>
    <dgm:cxn modelId="{A1197F02-BFAB-4B29-8774-5E5D14A0FBA2}" type="presOf" srcId="{4D29F557-C7ED-4F9C-B1A0-07010FD03F3C}" destId="{E8A82910-CE46-4FC5-B1B7-D44568DEAF67}" srcOrd="0" destOrd="0" presId="urn:microsoft.com/office/officeart/2005/8/layout/orgChart1"/>
    <dgm:cxn modelId="{F0FB7663-1528-442C-B56E-7A7460E2C860}" type="presOf" srcId="{DBBF9CC3-EB48-4B38-9B7F-7D82FC378B89}" destId="{5CEEED90-6384-4988-8965-34EA724D9A33}" srcOrd="1" destOrd="0" presId="urn:microsoft.com/office/officeart/2005/8/layout/orgChart1"/>
    <dgm:cxn modelId="{ABBD548E-C072-432F-96A5-10E513742880}" type="presOf" srcId="{19FF5FA7-FAF8-4510-A516-7B5DB23F8016}" destId="{0D04E0B2-D870-4269-A4B6-3FF22063A3F9}" srcOrd="1" destOrd="0" presId="urn:microsoft.com/office/officeart/2005/8/layout/orgChart1"/>
    <dgm:cxn modelId="{7037ACFE-5C8E-4E72-9DA2-D13391E40B2B}" type="presOf" srcId="{19FF5FA7-FAF8-4510-A516-7B5DB23F8016}" destId="{CEDE1D75-8656-4FC3-8449-08B04996DBE0}" srcOrd="0" destOrd="0" presId="urn:microsoft.com/office/officeart/2005/8/layout/orgChart1"/>
    <dgm:cxn modelId="{FF2E3510-1D4B-4B3B-B38F-4FE9530E7B0B}" type="presOf" srcId="{DBBF9CC3-EB48-4B38-9B7F-7D82FC378B89}" destId="{35899B24-3FD6-43C0-9043-2C226C00309A}" srcOrd="0" destOrd="0" presId="urn:microsoft.com/office/officeart/2005/8/layout/orgChart1"/>
    <dgm:cxn modelId="{66A81B3E-BA6D-4748-AF80-29DCDCF43572}" type="presOf" srcId="{FF3C0F11-E42E-4068-8F63-74989214E819}" destId="{252A2DB5-0B7E-488F-BE90-11B15767EA78}" srcOrd="0" destOrd="0" presId="urn:microsoft.com/office/officeart/2005/8/layout/orgChart1"/>
    <dgm:cxn modelId="{6E22BA7A-D3D4-4A92-88C9-14BA1C006320}" srcId="{5AF931E6-40F0-4B41-A5B3-78B97A3A009C}" destId="{4D29F557-C7ED-4F9C-B1A0-07010FD03F3C}" srcOrd="1" destOrd="0" parTransId="{7A207D22-5D38-4734-8995-BB4BB12D708D}" sibTransId="{24647825-10EE-4EFF-9945-29077E312141}"/>
    <dgm:cxn modelId="{4C82DA4C-36D2-4E97-B6B3-C60B184F938C}" type="presOf" srcId="{4D29F557-C7ED-4F9C-B1A0-07010FD03F3C}" destId="{CBC98A7C-053F-4798-A17E-8550DD5516B0}" srcOrd="1" destOrd="0" presId="urn:microsoft.com/office/officeart/2005/8/layout/orgChart1"/>
    <dgm:cxn modelId="{3257717F-624F-4094-84EC-420DF857A5D9}" type="presOf" srcId="{5AF931E6-40F0-4B41-A5B3-78B97A3A009C}" destId="{12A8FFAB-60F4-4FCE-9521-CC5BC3844F2B}" srcOrd="1" destOrd="0" presId="urn:microsoft.com/office/officeart/2005/8/layout/orgChart1"/>
    <dgm:cxn modelId="{EB53C3EA-3BE1-4A89-BBB6-C7597679BFE2}" type="presOf" srcId="{7A207D22-5D38-4734-8995-BB4BB12D708D}" destId="{BB9FE1DB-5E99-4D34-96C3-196E7E5DBFB6}" srcOrd="0" destOrd="0" presId="urn:microsoft.com/office/officeart/2005/8/layout/orgChart1"/>
    <dgm:cxn modelId="{2D2E241E-A0E0-44BC-800C-9DAAA6488F42}" type="presOf" srcId="{70148481-F0EB-4C85-91FA-9C8D8E5C1E63}" destId="{138AEF55-A090-4762-8369-C4431DAA7E62}" srcOrd="0" destOrd="0" presId="urn:microsoft.com/office/officeart/2005/8/layout/orgChart1"/>
    <dgm:cxn modelId="{86F5A772-4DAA-4838-BEF7-823E3CB819E9}" type="presParOf" srcId="{252A2DB5-0B7E-488F-BE90-11B15767EA78}" destId="{1475AD87-BE59-48CE-BE98-3843A44ECEB1}" srcOrd="0" destOrd="0" presId="urn:microsoft.com/office/officeart/2005/8/layout/orgChart1"/>
    <dgm:cxn modelId="{65A6A3AC-13E0-43D9-A9AB-334E0BA20B32}" type="presParOf" srcId="{1475AD87-BE59-48CE-BE98-3843A44ECEB1}" destId="{16FED301-256A-4B69-895D-7FD97B17A26F}" srcOrd="0" destOrd="0" presId="urn:microsoft.com/office/officeart/2005/8/layout/orgChart1"/>
    <dgm:cxn modelId="{19CDC9A8-7038-4C8F-8628-2633216034A6}" type="presParOf" srcId="{16FED301-256A-4B69-895D-7FD97B17A26F}" destId="{54E96157-0FF2-4CC5-A75B-53F73300CEA3}" srcOrd="0" destOrd="0" presId="urn:microsoft.com/office/officeart/2005/8/layout/orgChart1"/>
    <dgm:cxn modelId="{9F08362E-C3D7-4510-88E5-7DCEAC2F8E78}" type="presParOf" srcId="{16FED301-256A-4B69-895D-7FD97B17A26F}" destId="{12A8FFAB-60F4-4FCE-9521-CC5BC3844F2B}" srcOrd="1" destOrd="0" presId="urn:microsoft.com/office/officeart/2005/8/layout/orgChart1"/>
    <dgm:cxn modelId="{50D7D955-C45F-4800-B7B5-6416890ACE31}" type="presParOf" srcId="{1475AD87-BE59-48CE-BE98-3843A44ECEB1}" destId="{FEC0F97F-D2B2-4B20-ADDE-821B47F3DA98}" srcOrd="1" destOrd="0" presId="urn:microsoft.com/office/officeart/2005/8/layout/orgChart1"/>
    <dgm:cxn modelId="{84274AE2-FD1E-47F1-87E5-3F67F3797779}" type="presParOf" srcId="{FEC0F97F-D2B2-4B20-ADDE-821B47F3DA98}" destId="{A55A6A41-1EE9-411D-901B-6DD06EE90666}" srcOrd="0" destOrd="0" presId="urn:microsoft.com/office/officeart/2005/8/layout/orgChart1"/>
    <dgm:cxn modelId="{E4527D2B-D6A3-488C-9749-7107344A2023}" type="presParOf" srcId="{FEC0F97F-D2B2-4B20-ADDE-821B47F3DA98}" destId="{16561F1E-5E62-4E1E-BF89-85473429BD89}" srcOrd="1" destOrd="0" presId="urn:microsoft.com/office/officeart/2005/8/layout/orgChart1"/>
    <dgm:cxn modelId="{27F01F38-87C1-40FE-86EA-64AF788E6F18}" type="presParOf" srcId="{16561F1E-5E62-4E1E-BF89-85473429BD89}" destId="{E26AC679-37C6-4CDD-8B9C-0E2D0E3FFF3F}" srcOrd="0" destOrd="0" presId="urn:microsoft.com/office/officeart/2005/8/layout/orgChart1"/>
    <dgm:cxn modelId="{F09B3FD7-2E79-4821-BC38-8EDC95D13D82}" type="presParOf" srcId="{E26AC679-37C6-4CDD-8B9C-0E2D0E3FFF3F}" destId="{35899B24-3FD6-43C0-9043-2C226C00309A}" srcOrd="0" destOrd="0" presId="urn:microsoft.com/office/officeart/2005/8/layout/orgChart1"/>
    <dgm:cxn modelId="{61B79493-AD42-4D1D-9AEB-30AB20528CDC}" type="presParOf" srcId="{E26AC679-37C6-4CDD-8B9C-0E2D0E3FFF3F}" destId="{5CEEED90-6384-4988-8965-34EA724D9A33}" srcOrd="1" destOrd="0" presId="urn:microsoft.com/office/officeart/2005/8/layout/orgChart1"/>
    <dgm:cxn modelId="{FC8F3D85-FE5F-4BD3-937A-3B57D5C801BA}" type="presParOf" srcId="{16561F1E-5E62-4E1E-BF89-85473429BD89}" destId="{A9C8E9E3-9ED2-4F49-BDEC-0E4EFF0D5E07}" srcOrd="1" destOrd="0" presId="urn:microsoft.com/office/officeart/2005/8/layout/orgChart1"/>
    <dgm:cxn modelId="{5AB8187E-1FF0-41C5-9F37-76A9798740F3}" type="presParOf" srcId="{16561F1E-5E62-4E1E-BF89-85473429BD89}" destId="{536D712A-A2BF-4CD0-853D-80B1C632883A}" srcOrd="2" destOrd="0" presId="urn:microsoft.com/office/officeart/2005/8/layout/orgChart1"/>
    <dgm:cxn modelId="{3AD05D41-F480-4110-8BC0-856D6F0D7FDF}" type="presParOf" srcId="{FEC0F97F-D2B2-4B20-ADDE-821B47F3DA98}" destId="{BB9FE1DB-5E99-4D34-96C3-196E7E5DBFB6}" srcOrd="2" destOrd="0" presId="urn:microsoft.com/office/officeart/2005/8/layout/orgChart1"/>
    <dgm:cxn modelId="{22BFDC94-3118-44DE-B21A-5E175DD1C835}" type="presParOf" srcId="{FEC0F97F-D2B2-4B20-ADDE-821B47F3DA98}" destId="{0FDB2BAB-5FA0-42F4-9064-8C06317767B2}" srcOrd="3" destOrd="0" presId="urn:microsoft.com/office/officeart/2005/8/layout/orgChart1"/>
    <dgm:cxn modelId="{5B5B20FC-DE08-426A-857D-BE9874165E25}" type="presParOf" srcId="{0FDB2BAB-5FA0-42F4-9064-8C06317767B2}" destId="{84C15411-3318-4B49-B904-A56563FC69A2}" srcOrd="0" destOrd="0" presId="urn:microsoft.com/office/officeart/2005/8/layout/orgChart1"/>
    <dgm:cxn modelId="{6DC614EB-4B87-48E3-B474-8B3264CE7645}" type="presParOf" srcId="{84C15411-3318-4B49-B904-A56563FC69A2}" destId="{E8A82910-CE46-4FC5-B1B7-D44568DEAF67}" srcOrd="0" destOrd="0" presId="urn:microsoft.com/office/officeart/2005/8/layout/orgChart1"/>
    <dgm:cxn modelId="{5BC92335-15D5-4C2D-B40F-43CCB7571215}" type="presParOf" srcId="{84C15411-3318-4B49-B904-A56563FC69A2}" destId="{CBC98A7C-053F-4798-A17E-8550DD5516B0}" srcOrd="1" destOrd="0" presId="urn:microsoft.com/office/officeart/2005/8/layout/orgChart1"/>
    <dgm:cxn modelId="{A52DCF1A-3BF8-4746-9FCB-092F14DFEC5D}" type="presParOf" srcId="{0FDB2BAB-5FA0-42F4-9064-8C06317767B2}" destId="{E0C25859-6096-4A0E-9C77-9F72AA83C433}" srcOrd="1" destOrd="0" presId="urn:microsoft.com/office/officeart/2005/8/layout/orgChart1"/>
    <dgm:cxn modelId="{A50F8D97-6F95-46D3-949F-EDD49CB6B7B7}" type="presParOf" srcId="{0FDB2BAB-5FA0-42F4-9064-8C06317767B2}" destId="{1190923F-155F-4587-9B21-F9C5E3CF0E53}" srcOrd="2" destOrd="0" presId="urn:microsoft.com/office/officeart/2005/8/layout/orgChart1"/>
    <dgm:cxn modelId="{77ED98AA-2E48-4483-AD12-9C04E2F469AD}" type="presParOf" srcId="{FEC0F97F-D2B2-4B20-ADDE-821B47F3DA98}" destId="{138AEF55-A090-4762-8369-C4431DAA7E62}" srcOrd="4" destOrd="0" presId="urn:microsoft.com/office/officeart/2005/8/layout/orgChart1"/>
    <dgm:cxn modelId="{8590D9D1-8A0C-4E9B-AA54-9115BE85FAA6}" type="presParOf" srcId="{FEC0F97F-D2B2-4B20-ADDE-821B47F3DA98}" destId="{AF941DE0-8147-4D01-A765-1906FA318F36}" srcOrd="5" destOrd="0" presId="urn:microsoft.com/office/officeart/2005/8/layout/orgChart1"/>
    <dgm:cxn modelId="{FB29CBC2-A666-4298-A38F-03B2C49D580A}" type="presParOf" srcId="{AF941DE0-8147-4D01-A765-1906FA318F36}" destId="{0F303D17-4CCD-4ABB-AEB9-7A994B78BCAD}" srcOrd="0" destOrd="0" presId="urn:microsoft.com/office/officeart/2005/8/layout/orgChart1"/>
    <dgm:cxn modelId="{2E9881E5-59ED-4FB6-8DAB-0FD45A5F74C7}" type="presParOf" srcId="{0F303D17-4CCD-4ABB-AEB9-7A994B78BCAD}" destId="{CEDE1D75-8656-4FC3-8449-08B04996DBE0}" srcOrd="0" destOrd="0" presId="urn:microsoft.com/office/officeart/2005/8/layout/orgChart1"/>
    <dgm:cxn modelId="{E21FC170-ECF0-4A9F-9FD2-51A2A390D0A4}" type="presParOf" srcId="{0F303D17-4CCD-4ABB-AEB9-7A994B78BCAD}" destId="{0D04E0B2-D870-4269-A4B6-3FF22063A3F9}" srcOrd="1" destOrd="0" presId="urn:microsoft.com/office/officeart/2005/8/layout/orgChart1"/>
    <dgm:cxn modelId="{1A1ECEAC-8410-4CCD-945F-838B57EAA842}" type="presParOf" srcId="{AF941DE0-8147-4D01-A765-1906FA318F36}" destId="{D5B671E8-9439-40BA-8D9A-3FD4565B1413}" srcOrd="1" destOrd="0" presId="urn:microsoft.com/office/officeart/2005/8/layout/orgChart1"/>
    <dgm:cxn modelId="{2F2665D7-19FF-4BC7-BC83-970F66A7AE9C}" type="presParOf" srcId="{AF941DE0-8147-4D01-A765-1906FA318F36}" destId="{F1FA4BB4-8B71-4DD1-AE5B-E2994DAE2AF0}" srcOrd="2" destOrd="0" presId="urn:microsoft.com/office/officeart/2005/8/layout/orgChart1"/>
    <dgm:cxn modelId="{0ABBDA85-BDBD-452A-ABBD-9507096622E3}" type="presParOf" srcId="{1475AD87-BE59-48CE-BE98-3843A44ECEB1}" destId="{A27BB02D-BB93-451E-B2E6-5DE54F87355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thenticate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tr-TR" b="1" dirty="0">
                <a:latin typeface="Constantia" panose="02030602050306030303" pitchFamily="18" charset="0"/>
              </a:rPr>
              <a:t>ANT332 FİZİK ANTROPOLOJİDE ARAŞTIRMA YÖNTEM VE TEKNİKLERİ</a:t>
            </a:r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err="1">
                <a:latin typeface="Constantia" panose="02030602050306030303" pitchFamily="18" charset="0"/>
              </a:rPr>
              <a:t>Prof</a:t>
            </a:r>
            <a:r>
              <a:rPr lang="en-AU" dirty="0" err="1" smtClean="0">
                <a:latin typeface="Constantia" panose="02030602050306030303" pitchFamily="18" charset="0"/>
              </a:rPr>
              <a:t>.</a:t>
            </a:r>
            <a:r>
              <a:rPr lang="tr-TR" dirty="0" smtClean="0">
                <a:latin typeface="Constantia" panose="02030602050306030303" pitchFamily="18" charset="0"/>
              </a:rPr>
              <a:t> </a:t>
            </a:r>
            <a:r>
              <a:rPr lang="en-AU" dirty="0" err="1" smtClean="0">
                <a:latin typeface="Constantia" panose="02030602050306030303" pitchFamily="18" charset="0"/>
              </a:rPr>
              <a:t>Dr</a:t>
            </a:r>
            <a:r>
              <a:rPr lang="en-AU" dirty="0" err="1">
                <a:latin typeface="Constantia" panose="02030602050306030303" pitchFamily="18" charset="0"/>
              </a:rPr>
              <a:t>.</a:t>
            </a:r>
            <a:r>
              <a:rPr lang="en-AU" dirty="0">
                <a:latin typeface="Constantia" panose="02030602050306030303" pitchFamily="18" charset="0"/>
              </a:rPr>
              <a:t> Başak KOCA ÖZER</a:t>
            </a:r>
            <a:endParaRPr lang="tr-TR" dirty="0">
              <a:latin typeface="Constantia" panose="02030602050306030303" pitchFamily="18" charset="0"/>
            </a:endParaRPr>
          </a:p>
          <a:p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3203848" y="4941168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dirty="0" smtClean="0">
                <a:latin typeface="Constantia" panose="02030602050306030303" pitchFamily="18" charset="0"/>
              </a:rPr>
              <a:t>XIII</a:t>
            </a:r>
            <a:r>
              <a:rPr lang="tr-TR" sz="2800" dirty="0" smtClean="0">
                <a:latin typeface="Constantia" panose="02030602050306030303" pitchFamily="18" charset="0"/>
              </a:rPr>
              <a:t>. HAFTA</a:t>
            </a:r>
            <a:endParaRPr lang="tr-TR" sz="2800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7443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>
                <a:latin typeface="Constantia" panose="02030602050306030303" pitchFamily="18" charset="0"/>
              </a:rPr>
              <a:t>Genel yazım kuralları</a:t>
            </a:r>
            <a:endParaRPr lang="tr-TR" dirty="0">
              <a:latin typeface="Constantia" panose="02030602050306030303" pitchFamily="18" charset="0"/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412126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62163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>
                <a:latin typeface="Constantia" panose="02030602050306030303" pitchFamily="18" charset="0"/>
              </a:rPr>
              <a:t>Kaynak gösterme</a:t>
            </a:r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onstantia" panose="02030602050306030303" pitchFamily="18" charset="0"/>
              </a:rPr>
              <a:t>Çok yazarlı</a:t>
            </a:r>
          </a:p>
          <a:p>
            <a:r>
              <a:rPr lang="tr-TR" dirty="0" smtClean="0">
                <a:latin typeface="Constantia" panose="02030602050306030303" pitchFamily="18" charset="0"/>
              </a:rPr>
              <a:t>Süreli yayın</a:t>
            </a:r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115616" y="3263016"/>
            <a:ext cx="7200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 err="1">
                <a:solidFill>
                  <a:srgbClr val="505050"/>
                </a:solidFill>
                <a:latin typeface="proxima-nova"/>
              </a:rPr>
              <a:t>Fernández-Manzanal</a:t>
            </a:r>
            <a:r>
              <a:rPr lang="tr-TR" dirty="0">
                <a:solidFill>
                  <a:srgbClr val="505050"/>
                </a:solidFill>
                <a:latin typeface="proxima-nova"/>
              </a:rPr>
              <a:t>, R., </a:t>
            </a:r>
            <a:r>
              <a:rPr lang="tr-TR" dirty="0" err="1">
                <a:solidFill>
                  <a:srgbClr val="505050"/>
                </a:solidFill>
                <a:latin typeface="proxima-nova"/>
              </a:rPr>
              <a:t>Rodríguez-Barreiro</a:t>
            </a:r>
            <a:r>
              <a:rPr lang="tr-TR" dirty="0">
                <a:solidFill>
                  <a:srgbClr val="505050"/>
                </a:solidFill>
                <a:latin typeface="proxima-nova"/>
              </a:rPr>
              <a:t>, L., </a:t>
            </a:r>
            <a:r>
              <a:rPr lang="tr-TR" dirty="0" smtClean="0">
                <a:solidFill>
                  <a:srgbClr val="505050"/>
                </a:solidFill>
                <a:latin typeface="proxima-nova"/>
              </a:rPr>
              <a:t>ve </a:t>
            </a:r>
            <a:r>
              <a:rPr lang="tr-TR" dirty="0" err="1">
                <a:solidFill>
                  <a:srgbClr val="505050"/>
                </a:solidFill>
                <a:latin typeface="proxima-nova"/>
              </a:rPr>
              <a:t>Carrasquer</a:t>
            </a:r>
            <a:r>
              <a:rPr lang="tr-TR" dirty="0">
                <a:solidFill>
                  <a:srgbClr val="505050"/>
                </a:solidFill>
                <a:latin typeface="proxima-nova"/>
              </a:rPr>
              <a:t>, J. (2007). Evaluation of </a:t>
            </a:r>
            <a:r>
              <a:rPr lang="tr-TR" dirty="0" err="1">
                <a:solidFill>
                  <a:srgbClr val="505050"/>
                </a:solidFill>
                <a:latin typeface="proxima-nova"/>
              </a:rPr>
              <a:t>environmental</a:t>
            </a:r>
            <a:r>
              <a:rPr lang="tr-TR" dirty="0">
                <a:solidFill>
                  <a:srgbClr val="505050"/>
                </a:solidFill>
                <a:latin typeface="proxima-nova"/>
              </a:rPr>
              <a:t> </a:t>
            </a:r>
            <a:r>
              <a:rPr lang="tr-TR" dirty="0" err="1">
                <a:solidFill>
                  <a:srgbClr val="505050"/>
                </a:solidFill>
                <a:latin typeface="proxima-nova"/>
              </a:rPr>
              <a:t>attitudes</a:t>
            </a:r>
            <a:r>
              <a:rPr lang="tr-TR" dirty="0">
                <a:solidFill>
                  <a:srgbClr val="505050"/>
                </a:solidFill>
                <a:latin typeface="proxima-nova"/>
              </a:rPr>
              <a:t>: Analysis </a:t>
            </a:r>
            <a:r>
              <a:rPr lang="tr-TR" dirty="0" err="1">
                <a:solidFill>
                  <a:srgbClr val="505050"/>
                </a:solidFill>
                <a:latin typeface="proxima-nova"/>
              </a:rPr>
              <a:t>and</a:t>
            </a:r>
            <a:r>
              <a:rPr lang="tr-TR" dirty="0">
                <a:solidFill>
                  <a:srgbClr val="505050"/>
                </a:solidFill>
                <a:latin typeface="proxima-nova"/>
              </a:rPr>
              <a:t> </a:t>
            </a:r>
            <a:r>
              <a:rPr lang="tr-TR" dirty="0" err="1">
                <a:solidFill>
                  <a:srgbClr val="505050"/>
                </a:solidFill>
                <a:latin typeface="proxima-nova"/>
              </a:rPr>
              <a:t>results</a:t>
            </a:r>
            <a:r>
              <a:rPr lang="tr-TR" dirty="0">
                <a:solidFill>
                  <a:srgbClr val="505050"/>
                </a:solidFill>
                <a:latin typeface="proxima-nova"/>
              </a:rPr>
              <a:t> of a </a:t>
            </a:r>
            <a:r>
              <a:rPr lang="tr-TR" dirty="0" err="1">
                <a:solidFill>
                  <a:srgbClr val="505050"/>
                </a:solidFill>
                <a:latin typeface="proxima-nova"/>
              </a:rPr>
              <a:t>scale</a:t>
            </a:r>
            <a:r>
              <a:rPr lang="tr-TR" dirty="0">
                <a:solidFill>
                  <a:srgbClr val="505050"/>
                </a:solidFill>
                <a:latin typeface="proxima-nova"/>
              </a:rPr>
              <a:t> </a:t>
            </a:r>
            <a:r>
              <a:rPr lang="tr-TR" dirty="0" err="1">
                <a:solidFill>
                  <a:srgbClr val="505050"/>
                </a:solidFill>
                <a:latin typeface="proxima-nova"/>
              </a:rPr>
              <a:t>applied</a:t>
            </a:r>
            <a:r>
              <a:rPr lang="tr-TR" dirty="0">
                <a:solidFill>
                  <a:srgbClr val="505050"/>
                </a:solidFill>
                <a:latin typeface="proxima-nova"/>
              </a:rPr>
              <a:t> </a:t>
            </a:r>
            <a:r>
              <a:rPr lang="tr-TR" dirty="0" err="1">
                <a:solidFill>
                  <a:srgbClr val="505050"/>
                </a:solidFill>
                <a:latin typeface="proxima-nova"/>
              </a:rPr>
              <a:t>to</a:t>
            </a:r>
            <a:r>
              <a:rPr lang="tr-TR" dirty="0">
                <a:solidFill>
                  <a:srgbClr val="505050"/>
                </a:solidFill>
                <a:latin typeface="proxima-nova"/>
              </a:rPr>
              <a:t> </a:t>
            </a:r>
            <a:r>
              <a:rPr lang="tr-TR" dirty="0" err="1">
                <a:solidFill>
                  <a:srgbClr val="505050"/>
                </a:solidFill>
                <a:latin typeface="proxima-nova"/>
              </a:rPr>
              <a:t>university</a:t>
            </a:r>
            <a:r>
              <a:rPr lang="tr-TR" dirty="0">
                <a:solidFill>
                  <a:srgbClr val="505050"/>
                </a:solidFill>
                <a:latin typeface="proxima-nova"/>
              </a:rPr>
              <a:t> </a:t>
            </a:r>
            <a:r>
              <a:rPr lang="tr-TR" dirty="0" err="1">
                <a:solidFill>
                  <a:srgbClr val="505050"/>
                </a:solidFill>
                <a:latin typeface="proxima-nova"/>
              </a:rPr>
              <a:t>students</a:t>
            </a:r>
            <a:r>
              <a:rPr lang="tr-TR" dirty="0">
                <a:solidFill>
                  <a:srgbClr val="505050"/>
                </a:solidFill>
                <a:latin typeface="proxima-nova"/>
              </a:rPr>
              <a:t>. </a:t>
            </a:r>
            <a:r>
              <a:rPr lang="tr-TR" i="1" dirty="0" err="1">
                <a:solidFill>
                  <a:srgbClr val="505050"/>
                </a:solidFill>
                <a:latin typeface="proxima-nova"/>
              </a:rPr>
              <a:t>Science</a:t>
            </a:r>
            <a:r>
              <a:rPr lang="tr-TR" i="1" dirty="0">
                <a:solidFill>
                  <a:srgbClr val="505050"/>
                </a:solidFill>
                <a:latin typeface="proxima-nova"/>
              </a:rPr>
              <a:t> </a:t>
            </a:r>
            <a:r>
              <a:rPr lang="tr-TR" i="1" dirty="0" err="1">
                <a:solidFill>
                  <a:srgbClr val="505050"/>
                </a:solidFill>
                <a:latin typeface="proxima-nova"/>
              </a:rPr>
              <a:t>Education</a:t>
            </a:r>
            <a:r>
              <a:rPr lang="tr-TR" dirty="0">
                <a:solidFill>
                  <a:srgbClr val="505050"/>
                </a:solidFill>
                <a:latin typeface="proxima-nova"/>
              </a:rPr>
              <a:t>, 91(6), 988–1009. doi:10.1002/sce.20218</a:t>
            </a:r>
            <a:endParaRPr lang="tr-TR" b="0" i="0" dirty="0">
              <a:solidFill>
                <a:srgbClr val="505050"/>
              </a:solidFill>
              <a:effectLst/>
              <a:latin typeface="proxima-nova"/>
            </a:endParaRPr>
          </a:p>
        </p:txBody>
      </p:sp>
    </p:spTree>
    <p:extLst>
      <p:ext uri="{BB962C8B-B14F-4D97-AF65-F5344CB8AC3E}">
        <p14:creationId xmlns:p14="http://schemas.microsoft.com/office/powerpoint/2010/main" val="3056419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>
                <a:latin typeface="Constantia" panose="02030602050306030303" pitchFamily="18" charset="0"/>
              </a:rPr>
              <a:t>Kaynak gösterme</a:t>
            </a:r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onstantia" panose="02030602050306030303" pitchFamily="18" charset="0"/>
              </a:rPr>
              <a:t>Tek yazarlı</a:t>
            </a:r>
          </a:p>
          <a:p>
            <a:r>
              <a:rPr lang="tr-TR" dirty="0" smtClean="0">
                <a:latin typeface="Constantia" panose="02030602050306030303" pitchFamily="18" charset="0"/>
              </a:rPr>
              <a:t>Kitap</a:t>
            </a:r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2710136" y="3212976"/>
            <a:ext cx="59766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solidFill>
                  <a:srgbClr val="505050"/>
                </a:solidFill>
                <a:latin typeface="proxima-nova"/>
              </a:rPr>
              <a:t>Hawking, S. W. (1998). </a:t>
            </a:r>
            <a:r>
              <a:rPr lang="en-US" i="1" dirty="0">
                <a:solidFill>
                  <a:srgbClr val="505050"/>
                </a:solidFill>
                <a:latin typeface="proxima-nova"/>
              </a:rPr>
              <a:t>A brief history of time: From the big bang to black holes</a:t>
            </a:r>
            <a:r>
              <a:rPr lang="en-US" dirty="0">
                <a:solidFill>
                  <a:srgbClr val="505050"/>
                </a:solidFill>
                <a:latin typeface="proxima-nova"/>
              </a:rPr>
              <a:t> (10th ed.). New York: Bantam Doubleday Dell Publishing Group.</a:t>
            </a:r>
            <a:endParaRPr lang="en-US" b="0" i="0" dirty="0">
              <a:solidFill>
                <a:srgbClr val="505050"/>
              </a:solidFill>
              <a:effectLst/>
              <a:latin typeface="proxima-nova"/>
            </a:endParaRPr>
          </a:p>
        </p:txBody>
      </p:sp>
    </p:spTree>
    <p:extLst>
      <p:ext uri="{BB962C8B-B14F-4D97-AF65-F5344CB8AC3E}">
        <p14:creationId xmlns:p14="http://schemas.microsoft.com/office/powerpoint/2010/main" val="690496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>
                <a:latin typeface="Constantia" panose="02030602050306030303" pitchFamily="18" charset="0"/>
              </a:rPr>
              <a:t>Kaynak gösterme</a:t>
            </a:r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2314600" cy="4525963"/>
          </a:xfrm>
        </p:spPr>
        <p:txBody>
          <a:bodyPr/>
          <a:lstStyle/>
          <a:p>
            <a:r>
              <a:rPr lang="tr-TR" dirty="0" smtClean="0">
                <a:latin typeface="Constantia" panose="02030602050306030303" pitchFamily="18" charset="0"/>
              </a:rPr>
              <a:t>Çok yazarlı</a:t>
            </a:r>
          </a:p>
          <a:p>
            <a:r>
              <a:rPr lang="tr-TR" dirty="0" smtClean="0">
                <a:latin typeface="Constantia" panose="02030602050306030303" pitchFamily="18" charset="0"/>
              </a:rPr>
              <a:t>Editörlü kitapta bölüm</a:t>
            </a:r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2483768" y="3124517"/>
            <a:ext cx="597666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solidFill>
                  <a:srgbClr val="333333"/>
                </a:solidFill>
                <a:latin typeface="Arial" panose="020B0604020202020204" pitchFamily="34" charset="0"/>
              </a:rPr>
              <a:t>McKenzie, H., </a:t>
            </a:r>
            <a:r>
              <a:rPr lang="en-US" dirty="0" err="1">
                <a:solidFill>
                  <a:srgbClr val="333333"/>
                </a:solidFill>
                <a:latin typeface="Arial" panose="020B0604020202020204" pitchFamily="34" charset="0"/>
              </a:rPr>
              <a:t>Boughton</a:t>
            </a:r>
            <a:r>
              <a:rPr lang="en-US" dirty="0">
                <a:solidFill>
                  <a:srgbClr val="333333"/>
                </a:solidFill>
                <a:latin typeface="Arial" panose="020B0604020202020204" pitchFamily="34" charset="0"/>
              </a:rPr>
              <a:t>, M., Hayes, L., </a:t>
            </a:r>
            <a:r>
              <a:rPr lang="tr-TR" dirty="0" smtClean="0">
                <a:solidFill>
                  <a:srgbClr val="333333"/>
                </a:solidFill>
                <a:latin typeface="Arial" panose="020B0604020202020204" pitchFamily="34" charset="0"/>
              </a:rPr>
              <a:t>ve</a:t>
            </a:r>
            <a:r>
              <a:rPr lang="en-US" dirty="0" smtClean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en-US" dirty="0">
                <a:solidFill>
                  <a:srgbClr val="333333"/>
                </a:solidFill>
                <a:latin typeface="Arial" panose="020B0604020202020204" pitchFamily="34" charset="0"/>
              </a:rPr>
              <a:t>Forsyth, S. (2008). Explaining the complexities and value of nursing practice and knowledge. </a:t>
            </a:r>
            <a:r>
              <a:rPr lang="en-US" dirty="0" smtClean="0">
                <a:solidFill>
                  <a:srgbClr val="333333"/>
                </a:solidFill>
                <a:latin typeface="Arial" panose="020B0604020202020204" pitchFamily="34" charset="0"/>
              </a:rPr>
              <a:t>I</a:t>
            </a:r>
            <a:r>
              <a:rPr lang="en-US" dirty="0">
                <a:solidFill>
                  <a:srgbClr val="333333"/>
                </a:solidFill>
                <a:latin typeface="Arial" panose="020B0604020202020204" pitchFamily="34" charset="0"/>
              </a:rPr>
              <a:t>. Morley </a:t>
            </a:r>
            <a:r>
              <a:rPr lang="tr-TR" dirty="0" smtClean="0">
                <a:solidFill>
                  <a:srgbClr val="333333"/>
                </a:solidFill>
                <a:latin typeface="Arial" panose="020B0604020202020204" pitchFamily="34" charset="0"/>
              </a:rPr>
              <a:t>ve</a:t>
            </a:r>
            <a:r>
              <a:rPr lang="en-US" dirty="0" smtClean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en-US" dirty="0">
                <a:solidFill>
                  <a:srgbClr val="333333"/>
                </a:solidFill>
                <a:latin typeface="Arial" panose="020B0604020202020204" pitchFamily="34" charset="0"/>
              </a:rPr>
              <a:t>M. Crouch (</a:t>
            </a:r>
            <a:r>
              <a:rPr lang="en-US" dirty="0" smtClean="0">
                <a:solidFill>
                  <a:srgbClr val="333333"/>
                </a:solidFill>
                <a:latin typeface="Arial" panose="020B0604020202020204" pitchFamily="34" charset="0"/>
              </a:rPr>
              <a:t>Ed</a:t>
            </a:r>
            <a:r>
              <a:rPr lang="tr-TR" dirty="0" smtClean="0">
                <a:solidFill>
                  <a:srgbClr val="333333"/>
                </a:solidFill>
                <a:latin typeface="Arial" panose="020B0604020202020204" pitchFamily="34" charset="0"/>
              </a:rPr>
              <a:t>t</a:t>
            </a:r>
            <a:r>
              <a:rPr lang="en-US" dirty="0" smtClean="0">
                <a:solidFill>
                  <a:srgbClr val="333333"/>
                </a:solidFill>
                <a:latin typeface="Arial" panose="020B0604020202020204" pitchFamily="34" charset="0"/>
              </a:rPr>
              <a:t>.),</a:t>
            </a:r>
            <a:r>
              <a:rPr lang="en-US" dirty="0">
                <a:solidFill>
                  <a:srgbClr val="333333"/>
                </a:solidFill>
                <a:latin typeface="Arial" panose="020B0604020202020204" pitchFamily="34" charset="0"/>
              </a:rPr>
              <a:t> </a:t>
            </a:r>
            <a:r>
              <a:rPr lang="en-US" i="1" dirty="0">
                <a:solidFill>
                  <a:srgbClr val="333333"/>
                </a:solidFill>
                <a:latin typeface="Arial" panose="020B0604020202020204" pitchFamily="34" charset="0"/>
              </a:rPr>
              <a:t>Knowledge as value: Illumination through critical prisms</a:t>
            </a:r>
            <a:r>
              <a:rPr lang="en-US" dirty="0">
                <a:solidFill>
                  <a:srgbClr val="333333"/>
                </a:solidFill>
                <a:latin typeface="Arial" panose="020B0604020202020204" pitchFamily="34" charset="0"/>
              </a:rPr>
              <a:t> (pp. 209-224). Amsterdam, Netherlands: </a:t>
            </a:r>
            <a:r>
              <a:rPr lang="en-US" dirty="0" err="1">
                <a:solidFill>
                  <a:srgbClr val="333333"/>
                </a:solidFill>
                <a:latin typeface="Arial" panose="020B0604020202020204" pitchFamily="34" charset="0"/>
              </a:rPr>
              <a:t>Rodopi</a:t>
            </a:r>
            <a:r>
              <a:rPr lang="en-US" dirty="0">
                <a:solidFill>
                  <a:srgbClr val="333333"/>
                </a:solidFill>
                <a:latin typeface="Arial" panose="020B0604020202020204" pitchFamily="34" charset="0"/>
              </a:rPr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33163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onstantia" panose="02030602050306030303" pitchFamily="18" charset="0"/>
              </a:rPr>
              <a:t>Resmi rapor</a:t>
            </a:r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5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>
                <a:latin typeface="Constantia" panose="02030602050306030303" pitchFamily="18" charset="0"/>
              </a:rPr>
              <a:t>Kaynak gösterme</a:t>
            </a:r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2195736" y="2847518"/>
            <a:ext cx="64008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33333"/>
                </a:solidFill>
                <a:latin typeface="Arial" panose="020B0604020202020204" pitchFamily="34" charset="0"/>
              </a:rPr>
              <a:t>Australian Institute of Health and Welfare. (2018). </a:t>
            </a:r>
            <a:r>
              <a:rPr lang="en-US" i="1" dirty="0">
                <a:solidFill>
                  <a:srgbClr val="333333"/>
                </a:solidFill>
                <a:latin typeface="Arial" panose="020B0604020202020204" pitchFamily="34" charset="0"/>
              </a:rPr>
              <a:t>Physical activity across the life stages</a:t>
            </a:r>
            <a:r>
              <a:rPr lang="en-US" dirty="0">
                <a:solidFill>
                  <a:srgbClr val="333333"/>
                </a:solidFill>
                <a:latin typeface="Arial" panose="020B0604020202020204" pitchFamily="34" charset="0"/>
              </a:rPr>
              <a:t>. Canberra, Australia: Author.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en-US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33333"/>
                </a:solidFill>
                <a:latin typeface="Arial" panose="020B0604020202020204" pitchFamily="34" charset="0"/>
              </a:rPr>
              <a:t>Australian Institute of Health and Welfare. (2018). </a:t>
            </a:r>
            <a:r>
              <a:rPr lang="en-US" i="1" dirty="0">
                <a:solidFill>
                  <a:srgbClr val="333333"/>
                </a:solidFill>
                <a:latin typeface="Arial" panose="020B0604020202020204" pitchFamily="34" charset="0"/>
              </a:rPr>
              <a:t>Physical activity across the life stages</a:t>
            </a:r>
            <a:r>
              <a:rPr lang="en-US" dirty="0">
                <a:solidFill>
                  <a:srgbClr val="333333"/>
                </a:solidFill>
                <a:latin typeface="Arial" panose="020B0604020202020204" pitchFamily="34" charset="0"/>
              </a:rPr>
              <a:t>.  Retrieved from https://www.aihw.gov.au/reports/physical-activity/physical-activity-across-the-life-stages/contents/table-of-contents</a:t>
            </a:r>
            <a:endParaRPr lang="en-US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73482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onstantia" panose="02030602050306030303" pitchFamily="18" charset="0"/>
              </a:rPr>
              <a:t>Web sitesi</a:t>
            </a:r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5" name="Unvan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tr-TR" dirty="0" smtClean="0">
                <a:latin typeface="Constantia" panose="02030602050306030303" pitchFamily="18" charset="0"/>
              </a:rPr>
              <a:t>Kaynak gösterme</a:t>
            </a:r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2153444" y="2924944"/>
            <a:ext cx="653447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>
                <a:solidFill>
                  <a:srgbClr val="333333"/>
                </a:solidFill>
                <a:latin typeface="Times New Roman" panose="02020603050405020304" pitchFamily="18" charset="0"/>
              </a:rPr>
              <a:t>NARANGOA, L. (2000), </a:t>
            </a:r>
            <a:r>
              <a:rPr lang="tr-TR" i="1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Japan’s</a:t>
            </a:r>
            <a:r>
              <a:rPr lang="tr-TR" i="1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tr-TR" i="1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Modernization</a:t>
            </a:r>
            <a:r>
              <a:rPr lang="tr-TR" i="1" dirty="0">
                <a:solidFill>
                  <a:srgbClr val="333333"/>
                </a:solidFill>
                <a:latin typeface="Times New Roman" panose="02020603050405020304" pitchFamily="18" charset="0"/>
              </a:rPr>
              <a:t>: </a:t>
            </a:r>
            <a:r>
              <a:rPr lang="tr-TR" i="1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The</a:t>
            </a:r>
            <a:r>
              <a:rPr lang="tr-TR" i="1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tr-TR" i="1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Iwakura</a:t>
            </a:r>
            <a:r>
              <a:rPr lang="tr-TR" i="1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tr-TR" i="1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Mission</a:t>
            </a:r>
            <a:r>
              <a:rPr lang="tr-TR" i="1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tr-TR" i="1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to</a:t>
            </a:r>
            <a:r>
              <a:rPr lang="tr-TR" i="1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tr-TR" i="1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Scandinavia</a:t>
            </a:r>
            <a:r>
              <a:rPr lang="tr-TR" i="1" dirty="0">
                <a:solidFill>
                  <a:srgbClr val="333333"/>
                </a:solidFill>
                <a:latin typeface="Times New Roman" panose="02020603050405020304" pitchFamily="18" charset="0"/>
              </a:rPr>
              <a:t> in 1873,</a:t>
            </a:r>
            <a:r>
              <a:rPr lang="tr-TR" dirty="0">
                <a:solidFill>
                  <a:srgbClr val="333333"/>
                </a:solidFill>
                <a:latin typeface="Times New Roman" panose="02020603050405020304" pitchFamily="18" charset="0"/>
              </a:rPr>
              <a:t> 18 Şubat 2017 tarihinde Aarhus Üniversitesi: </a:t>
            </a:r>
            <a:r>
              <a:rPr lang="tr-TR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http</a:t>
            </a:r>
            <a:r>
              <a:rPr lang="tr-TR" dirty="0">
                <a:solidFill>
                  <a:srgbClr val="333333"/>
                </a:solidFill>
                <a:latin typeface="Times New Roman" panose="02020603050405020304" pitchFamily="18" charset="0"/>
              </a:rPr>
              <a:t>://kontur.au.dk/fileadmin/www.kontur.au.dk/OLD_ISSUES/pdf/kontur_02/li_narangoa.pdf adresinden alındı.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05223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>
                <a:latin typeface="Constantia" panose="02030602050306030303" pitchFamily="18" charset="0"/>
              </a:rPr>
              <a:t>Metin içi gönderme</a:t>
            </a:r>
            <a:endParaRPr lang="tr-TR" dirty="0">
              <a:latin typeface="Constantia" panose="02030602050306030303" pitchFamily="18" charset="0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037" y="1268760"/>
            <a:ext cx="8543925" cy="4991100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5868144" y="6381328"/>
            <a:ext cx="297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(Şencan ve Doğan, 2017)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396796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>
                <a:latin typeface="Constantia" panose="02030602050306030303" pitchFamily="18" charset="0"/>
              </a:rPr>
              <a:t>Telif hakkı</a:t>
            </a:r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onstantia" panose="02030602050306030303" pitchFamily="18" charset="0"/>
              </a:rPr>
              <a:t>İntihal 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Kasıtlı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Kasıtsız</a:t>
            </a:r>
          </a:p>
          <a:p>
            <a:endParaRPr lang="tr-TR" dirty="0" smtClean="0">
              <a:latin typeface="Constantia" panose="02030602050306030303" pitchFamily="18" charset="0"/>
            </a:endParaRPr>
          </a:p>
          <a:p>
            <a:r>
              <a:rPr lang="tr-TR" dirty="0" smtClean="0">
                <a:latin typeface="Constantia" panose="02030602050306030303" pitchFamily="18" charset="0"/>
              </a:rPr>
              <a:t>İntihal programları</a:t>
            </a:r>
          </a:p>
          <a:p>
            <a:pPr lvl="1"/>
            <a:r>
              <a:rPr lang="tr-TR" dirty="0" err="1" smtClean="0">
                <a:latin typeface="Constantia" panose="02030602050306030303" pitchFamily="18" charset="0"/>
              </a:rPr>
              <a:t>Turnitin</a:t>
            </a:r>
            <a:endParaRPr lang="tr-TR" dirty="0" smtClean="0">
              <a:latin typeface="Constantia" panose="02030602050306030303" pitchFamily="18" charset="0"/>
            </a:endParaRPr>
          </a:p>
          <a:p>
            <a:pPr lvl="1"/>
            <a:r>
              <a:rPr lang="tr-TR" dirty="0">
                <a:latin typeface="Constantia" panose="02030602050306030303" pitchFamily="18" charset="0"/>
              </a:rPr>
              <a:t> </a:t>
            </a:r>
            <a:r>
              <a:rPr lang="tr-TR" dirty="0" err="1">
                <a:latin typeface="Constantia" panose="02030602050306030303" pitchFamily="18" charset="0"/>
                <a:hlinkClick r:id="rId2"/>
              </a:rPr>
              <a:t>iThenticate</a:t>
            </a:r>
            <a:endParaRPr lang="tr-TR" dirty="0" smtClean="0">
              <a:latin typeface="Constantia" panose="02030602050306030303" pitchFamily="18" charset="0"/>
            </a:endParaRPr>
          </a:p>
          <a:p>
            <a:pPr lvl="1"/>
            <a:endParaRPr lang="tr-TR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9558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131</Words>
  <Application>Microsoft Office PowerPoint</Application>
  <PresentationFormat>Ekran Gösterisi (4:3)</PresentationFormat>
  <Paragraphs>38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Arial</vt:lpstr>
      <vt:lpstr>Calibri</vt:lpstr>
      <vt:lpstr>Constantia</vt:lpstr>
      <vt:lpstr>proxima-nova</vt:lpstr>
      <vt:lpstr>Times New Roman</vt:lpstr>
      <vt:lpstr>Ofis Teması</vt:lpstr>
      <vt:lpstr>ANT332 FİZİK ANTROPOLOJİDE ARAŞTIRMA YÖNTEM VE TEKNİKLERİ</vt:lpstr>
      <vt:lpstr>Genel yazım kuralları</vt:lpstr>
      <vt:lpstr>Kaynak gösterme</vt:lpstr>
      <vt:lpstr>Kaynak gösterme</vt:lpstr>
      <vt:lpstr>Kaynak gösterme</vt:lpstr>
      <vt:lpstr>Kaynak gösterme</vt:lpstr>
      <vt:lpstr>Kaynak gösterme</vt:lpstr>
      <vt:lpstr>Metin içi gönderme</vt:lpstr>
      <vt:lpstr>Telif hakkı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ANT332 FİZİK ANTROPOLOJİDE ARAŞTIRMA YÖNTEM VE TEKNİKLERİ</dc:title>
  <dc:creator>basak koca ozer</dc:creator>
  <cp:lastModifiedBy>Başak</cp:lastModifiedBy>
  <cp:revision>16</cp:revision>
  <dcterms:created xsi:type="dcterms:W3CDTF">2017-11-15T09:57:15Z</dcterms:created>
  <dcterms:modified xsi:type="dcterms:W3CDTF">2020-02-07T09:43:08Z</dcterms:modified>
</cp:coreProperties>
</file>