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A227199-75DF-49FE-BC70-2DBDAF57C9A7}"/>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4C4BF101-1CD3-4A1A-BE60-86800451A82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0A5CC092-13BF-4A4F-B8BB-5CDFE67D1891}"/>
              </a:ext>
            </a:extLst>
          </p:cNvPr>
          <p:cNvSpPr>
            <a:spLocks noGrp="1"/>
          </p:cNvSpPr>
          <p:nvPr>
            <p:ph type="dt" sz="half" idx="10"/>
          </p:nvPr>
        </p:nvSpPr>
        <p:spPr/>
        <p:txBody>
          <a:bodyPr/>
          <a:lstStyle/>
          <a:p>
            <a:fld id="{29DBA214-7A95-4B6D-9661-300BFC89BB58}" type="datetimeFigureOut">
              <a:rPr lang="tr-TR" smtClean="0"/>
              <a:t>17.04.2020</a:t>
            </a:fld>
            <a:endParaRPr lang="tr-TR"/>
          </a:p>
        </p:txBody>
      </p:sp>
      <p:sp>
        <p:nvSpPr>
          <p:cNvPr id="5" name="Alt Bilgi Yer Tutucusu 4">
            <a:extLst>
              <a:ext uri="{FF2B5EF4-FFF2-40B4-BE49-F238E27FC236}">
                <a16:creationId xmlns:a16="http://schemas.microsoft.com/office/drawing/2014/main" id="{E3FA6618-642F-4A03-ABAC-9666F78AA2E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130DBA0-415C-43AE-A102-BD4E08704AD2}"/>
              </a:ext>
            </a:extLst>
          </p:cNvPr>
          <p:cNvSpPr>
            <a:spLocks noGrp="1"/>
          </p:cNvSpPr>
          <p:nvPr>
            <p:ph type="sldNum" sz="quarter" idx="12"/>
          </p:nvPr>
        </p:nvSpPr>
        <p:spPr/>
        <p:txBody>
          <a:bodyPr/>
          <a:lstStyle/>
          <a:p>
            <a:fld id="{3CAD14A8-05AE-4F58-ABAF-0A116B333D79}" type="slidenum">
              <a:rPr lang="tr-TR" smtClean="0"/>
              <a:t>‹#›</a:t>
            </a:fld>
            <a:endParaRPr lang="tr-TR"/>
          </a:p>
        </p:txBody>
      </p:sp>
    </p:spTree>
    <p:extLst>
      <p:ext uri="{BB962C8B-B14F-4D97-AF65-F5344CB8AC3E}">
        <p14:creationId xmlns:p14="http://schemas.microsoft.com/office/powerpoint/2010/main" val="31788098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28EDFA4-F120-4785-BAAE-9AA1016A326B}"/>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809E7B12-AA70-4961-A989-D30634D7D0D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3D09FF6-3342-497A-A5B9-DBD6456B1FFC}"/>
              </a:ext>
            </a:extLst>
          </p:cNvPr>
          <p:cNvSpPr>
            <a:spLocks noGrp="1"/>
          </p:cNvSpPr>
          <p:nvPr>
            <p:ph type="dt" sz="half" idx="10"/>
          </p:nvPr>
        </p:nvSpPr>
        <p:spPr/>
        <p:txBody>
          <a:bodyPr/>
          <a:lstStyle/>
          <a:p>
            <a:fld id="{29DBA214-7A95-4B6D-9661-300BFC89BB58}" type="datetimeFigureOut">
              <a:rPr lang="tr-TR" smtClean="0"/>
              <a:t>17.04.2020</a:t>
            </a:fld>
            <a:endParaRPr lang="tr-TR"/>
          </a:p>
        </p:txBody>
      </p:sp>
      <p:sp>
        <p:nvSpPr>
          <p:cNvPr id="5" name="Alt Bilgi Yer Tutucusu 4">
            <a:extLst>
              <a:ext uri="{FF2B5EF4-FFF2-40B4-BE49-F238E27FC236}">
                <a16:creationId xmlns:a16="http://schemas.microsoft.com/office/drawing/2014/main" id="{4499F4BB-3487-47E8-9CE8-35C0147F7E0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FBFE8BE-6BCC-4430-BB1D-A970E51ACECB}"/>
              </a:ext>
            </a:extLst>
          </p:cNvPr>
          <p:cNvSpPr>
            <a:spLocks noGrp="1"/>
          </p:cNvSpPr>
          <p:nvPr>
            <p:ph type="sldNum" sz="quarter" idx="12"/>
          </p:nvPr>
        </p:nvSpPr>
        <p:spPr/>
        <p:txBody>
          <a:bodyPr/>
          <a:lstStyle/>
          <a:p>
            <a:fld id="{3CAD14A8-05AE-4F58-ABAF-0A116B333D79}" type="slidenum">
              <a:rPr lang="tr-TR" smtClean="0"/>
              <a:t>‹#›</a:t>
            </a:fld>
            <a:endParaRPr lang="tr-TR"/>
          </a:p>
        </p:txBody>
      </p:sp>
    </p:spTree>
    <p:extLst>
      <p:ext uri="{BB962C8B-B14F-4D97-AF65-F5344CB8AC3E}">
        <p14:creationId xmlns:p14="http://schemas.microsoft.com/office/powerpoint/2010/main" val="3195136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8C51AD1-36E6-455D-9987-F005F022DC4F}"/>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94B480D1-1EF8-4698-B9CE-CE1AAA15F817}"/>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4B0C893-D95F-4CF1-AEA0-B01D5484CE1E}"/>
              </a:ext>
            </a:extLst>
          </p:cNvPr>
          <p:cNvSpPr>
            <a:spLocks noGrp="1"/>
          </p:cNvSpPr>
          <p:nvPr>
            <p:ph type="dt" sz="half" idx="10"/>
          </p:nvPr>
        </p:nvSpPr>
        <p:spPr/>
        <p:txBody>
          <a:bodyPr/>
          <a:lstStyle/>
          <a:p>
            <a:fld id="{29DBA214-7A95-4B6D-9661-300BFC89BB58}" type="datetimeFigureOut">
              <a:rPr lang="tr-TR" smtClean="0"/>
              <a:t>17.04.2020</a:t>
            </a:fld>
            <a:endParaRPr lang="tr-TR"/>
          </a:p>
        </p:txBody>
      </p:sp>
      <p:sp>
        <p:nvSpPr>
          <p:cNvPr id="5" name="Alt Bilgi Yer Tutucusu 4">
            <a:extLst>
              <a:ext uri="{FF2B5EF4-FFF2-40B4-BE49-F238E27FC236}">
                <a16:creationId xmlns:a16="http://schemas.microsoft.com/office/drawing/2014/main" id="{C4DC08CF-738D-477F-A93F-A4A7A37F2DE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87B1716-D907-4FFC-8C31-B644F84B98D3}"/>
              </a:ext>
            </a:extLst>
          </p:cNvPr>
          <p:cNvSpPr>
            <a:spLocks noGrp="1"/>
          </p:cNvSpPr>
          <p:nvPr>
            <p:ph type="sldNum" sz="quarter" idx="12"/>
          </p:nvPr>
        </p:nvSpPr>
        <p:spPr/>
        <p:txBody>
          <a:bodyPr/>
          <a:lstStyle/>
          <a:p>
            <a:fld id="{3CAD14A8-05AE-4F58-ABAF-0A116B333D79}" type="slidenum">
              <a:rPr lang="tr-TR" smtClean="0"/>
              <a:t>‹#›</a:t>
            </a:fld>
            <a:endParaRPr lang="tr-TR"/>
          </a:p>
        </p:txBody>
      </p:sp>
    </p:spTree>
    <p:extLst>
      <p:ext uri="{BB962C8B-B14F-4D97-AF65-F5344CB8AC3E}">
        <p14:creationId xmlns:p14="http://schemas.microsoft.com/office/powerpoint/2010/main" val="35004817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9C36C96-A7B6-4F73-B1C5-05FB1F4377E0}"/>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A95E19A9-EF6B-4AD5-B27F-F74F6AA15E4A}"/>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76FB86E-B815-4C64-AA23-3BD053D5A8CC}"/>
              </a:ext>
            </a:extLst>
          </p:cNvPr>
          <p:cNvSpPr>
            <a:spLocks noGrp="1"/>
          </p:cNvSpPr>
          <p:nvPr>
            <p:ph type="dt" sz="half" idx="10"/>
          </p:nvPr>
        </p:nvSpPr>
        <p:spPr/>
        <p:txBody>
          <a:bodyPr/>
          <a:lstStyle/>
          <a:p>
            <a:fld id="{29DBA214-7A95-4B6D-9661-300BFC89BB58}" type="datetimeFigureOut">
              <a:rPr lang="tr-TR" smtClean="0"/>
              <a:t>17.04.2020</a:t>
            </a:fld>
            <a:endParaRPr lang="tr-TR"/>
          </a:p>
        </p:txBody>
      </p:sp>
      <p:sp>
        <p:nvSpPr>
          <p:cNvPr id="5" name="Alt Bilgi Yer Tutucusu 4">
            <a:extLst>
              <a:ext uri="{FF2B5EF4-FFF2-40B4-BE49-F238E27FC236}">
                <a16:creationId xmlns:a16="http://schemas.microsoft.com/office/drawing/2014/main" id="{3636F52C-7695-4228-95AE-BECF4644591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343D9C6-5216-46B2-9E94-621036DF79A4}"/>
              </a:ext>
            </a:extLst>
          </p:cNvPr>
          <p:cNvSpPr>
            <a:spLocks noGrp="1"/>
          </p:cNvSpPr>
          <p:nvPr>
            <p:ph type="sldNum" sz="quarter" idx="12"/>
          </p:nvPr>
        </p:nvSpPr>
        <p:spPr/>
        <p:txBody>
          <a:bodyPr/>
          <a:lstStyle/>
          <a:p>
            <a:fld id="{3CAD14A8-05AE-4F58-ABAF-0A116B333D79}" type="slidenum">
              <a:rPr lang="tr-TR" smtClean="0"/>
              <a:t>‹#›</a:t>
            </a:fld>
            <a:endParaRPr lang="tr-TR"/>
          </a:p>
        </p:txBody>
      </p:sp>
    </p:spTree>
    <p:extLst>
      <p:ext uri="{BB962C8B-B14F-4D97-AF65-F5344CB8AC3E}">
        <p14:creationId xmlns:p14="http://schemas.microsoft.com/office/powerpoint/2010/main" val="1496209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AF342C-160D-411D-AE36-E09FC15F4BBA}"/>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35A50662-6C88-4EB7-817E-8ABAAE4C14C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B22C7856-7121-461F-9236-6094F7838590}"/>
              </a:ext>
            </a:extLst>
          </p:cNvPr>
          <p:cNvSpPr>
            <a:spLocks noGrp="1"/>
          </p:cNvSpPr>
          <p:nvPr>
            <p:ph type="dt" sz="half" idx="10"/>
          </p:nvPr>
        </p:nvSpPr>
        <p:spPr/>
        <p:txBody>
          <a:bodyPr/>
          <a:lstStyle/>
          <a:p>
            <a:fld id="{29DBA214-7A95-4B6D-9661-300BFC89BB58}" type="datetimeFigureOut">
              <a:rPr lang="tr-TR" smtClean="0"/>
              <a:t>17.04.2020</a:t>
            </a:fld>
            <a:endParaRPr lang="tr-TR"/>
          </a:p>
        </p:txBody>
      </p:sp>
      <p:sp>
        <p:nvSpPr>
          <p:cNvPr id="5" name="Alt Bilgi Yer Tutucusu 4">
            <a:extLst>
              <a:ext uri="{FF2B5EF4-FFF2-40B4-BE49-F238E27FC236}">
                <a16:creationId xmlns:a16="http://schemas.microsoft.com/office/drawing/2014/main" id="{F16AC8E1-4C0F-4CCA-AFDD-004BC7ED325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C2CBAB7-423C-4214-8FF7-D3C3AAEDD37F}"/>
              </a:ext>
            </a:extLst>
          </p:cNvPr>
          <p:cNvSpPr>
            <a:spLocks noGrp="1"/>
          </p:cNvSpPr>
          <p:nvPr>
            <p:ph type="sldNum" sz="quarter" idx="12"/>
          </p:nvPr>
        </p:nvSpPr>
        <p:spPr/>
        <p:txBody>
          <a:bodyPr/>
          <a:lstStyle/>
          <a:p>
            <a:fld id="{3CAD14A8-05AE-4F58-ABAF-0A116B333D79}" type="slidenum">
              <a:rPr lang="tr-TR" smtClean="0"/>
              <a:t>‹#›</a:t>
            </a:fld>
            <a:endParaRPr lang="tr-TR"/>
          </a:p>
        </p:txBody>
      </p:sp>
    </p:spTree>
    <p:extLst>
      <p:ext uri="{BB962C8B-B14F-4D97-AF65-F5344CB8AC3E}">
        <p14:creationId xmlns:p14="http://schemas.microsoft.com/office/powerpoint/2010/main" val="38825488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C13C34D-1380-4CA1-A2C7-075126680AB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E79B750-AEFD-492E-A210-B34352B3433C}"/>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D51D6E08-409E-42DF-AB83-EDD4CEB7A30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BB0B5A97-2A94-4E63-AFBF-C33C67DBAD4B}"/>
              </a:ext>
            </a:extLst>
          </p:cNvPr>
          <p:cNvSpPr>
            <a:spLocks noGrp="1"/>
          </p:cNvSpPr>
          <p:nvPr>
            <p:ph type="dt" sz="half" idx="10"/>
          </p:nvPr>
        </p:nvSpPr>
        <p:spPr/>
        <p:txBody>
          <a:bodyPr/>
          <a:lstStyle/>
          <a:p>
            <a:fld id="{29DBA214-7A95-4B6D-9661-300BFC89BB58}" type="datetimeFigureOut">
              <a:rPr lang="tr-TR" smtClean="0"/>
              <a:t>17.04.2020</a:t>
            </a:fld>
            <a:endParaRPr lang="tr-TR"/>
          </a:p>
        </p:txBody>
      </p:sp>
      <p:sp>
        <p:nvSpPr>
          <p:cNvPr id="6" name="Alt Bilgi Yer Tutucusu 5">
            <a:extLst>
              <a:ext uri="{FF2B5EF4-FFF2-40B4-BE49-F238E27FC236}">
                <a16:creationId xmlns:a16="http://schemas.microsoft.com/office/drawing/2014/main" id="{A0659A74-7C76-4039-BC99-2AE77216266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1BC80FF-C428-4D60-A7E8-1130086248BB}"/>
              </a:ext>
            </a:extLst>
          </p:cNvPr>
          <p:cNvSpPr>
            <a:spLocks noGrp="1"/>
          </p:cNvSpPr>
          <p:nvPr>
            <p:ph type="sldNum" sz="quarter" idx="12"/>
          </p:nvPr>
        </p:nvSpPr>
        <p:spPr/>
        <p:txBody>
          <a:bodyPr/>
          <a:lstStyle/>
          <a:p>
            <a:fld id="{3CAD14A8-05AE-4F58-ABAF-0A116B333D79}" type="slidenum">
              <a:rPr lang="tr-TR" smtClean="0"/>
              <a:t>‹#›</a:t>
            </a:fld>
            <a:endParaRPr lang="tr-TR"/>
          </a:p>
        </p:txBody>
      </p:sp>
    </p:spTree>
    <p:extLst>
      <p:ext uri="{BB962C8B-B14F-4D97-AF65-F5344CB8AC3E}">
        <p14:creationId xmlns:p14="http://schemas.microsoft.com/office/powerpoint/2010/main" val="12848861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E0C876-8ACE-4201-A0A6-AC0395F729D5}"/>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12E94A44-26AE-4509-A606-8749B85CCC3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A8D2329-4021-4683-BE2C-8B954DFE06B3}"/>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6ABD4C05-CB34-418A-967C-4318C228BE1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9BD6D24D-D4D4-4149-878D-2C4B16BBD9B7}"/>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950E67FE-2FCD-4E27-AE77-D677CD384026}"/>
              </a:ext>
            </a:extLst>
          </p:cNvPr>
          <p:cNvSpPr>
            <a:spLocks noGrp="1"/>
          </p:cNvSpPr>
          <p:nvPr>
            <p:ph type="dt" sz="half" idx="10"/>
          </p:nvPr>
        </p:nvSpPr>
        <p:spPr/>
        <p:txBody>
          <a:bodyPr/>
          <a:lstStyle/>
          <a:p>
            <a:fld id="{29DBA214-7A95-4B6D-9661-300BFC89BB58}" type="datetimeFigureOut">
              <a:rPr lang="tr-TR" smtClean="0"/>
              <a:t>17.04.2020</a:t>
            </a:fld>
            <a:endParaRPr lang="tr-TR"/>
          </a:p>
        </p:txBody>
      </p:sp>
      <p:sp>
        <p:nvSpPr>
          <p:cNvPr id="8" name="Alt Bilgi Yer Tutucusu 7">
            <a:extLst>
              <a:ext uri="{FF2B5EF4-FFF2-40B4-BE49-F238E27FC236}">
                <a16:creationId xmlns:a16="http://schemas.microsoft.com/office/drawing/2014/main" id="{DBFAFB58-251A-483D-AB43-B9618E029C57}"/>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FDFBC7EF-3912-4C61-83B5-48E7221CDD2F}"/>
              </a:ext>
            </a:extLst>
          </p:cNvPr>
          <p:cNvSpPr>
            <a:spLocks noGrp="1"/>
          </p:cNvSpPr>
          <p:nvPr>
            <p:ph type="sldNum" sz="quarter" idx="12"/>
          </p:nvPr>
        </p:nvSpPr>
        <p:spPr/>
        <p:txBody>
          <a:bodyPr/>
          <a:lstStyle/>
          <a:p>
            <a:fld id="{3CAD14A8-05AE-4F58-ABAF-0A116B333D79}" type="slidenum">
              <a:rPr lang="tr-TR" smtClean="0"/>
              <a:t>‹#›</a:t>
            </a:fld>
            <a:endParaRPr lang="tr-TR"/>
          </a:p>
        </p:txBody>
      </p:sp>
    </p:spTree>
    <p:extLst>
      <p:ext uri="{BB962C8B-B14F-4D97-AF65-F5344CB8AC3E}">
        <p14:creationId xmlns:p14="http://schemas.microsoft.com/office/powerpoint/2010/main" val="1451263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534435C-842E-4CDC-9D90-98BC2FE7C56F}"/>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7D65F5D8-F092-40E4-AA5E-BEB31428CF0D}"/>
              </a:ext>
            </a:extLst>
          </p:cNvPr>
          <p:cNvSpPr>
            <a:spLocks noGrp="1"/>
          </p:cNvSpPr>
          <p:nvPr>
            <p:ph type="dt" sz="half" idx="10"/>
          </p:nvPr>
        </p:nvSpPr>
        <p:spPr/>
        <p:txBody>
          <a:bodyPr/>
          <a:lstStyle/>
          <a:p>
            <a:fld id="{29DBA214-7A95-4B6D-9661-300BFC89BB58}" type="datetimeFigureOut">
              <a:rPr lang="tr-TR" smtClean="0"/>
              <a:t>17.04.2020</a:t>
            </a:fld>
            <a:endParaRPr lang="tr-TR"/>
          </a:p>
        </p:txBody>
      </p:sp>
      <p:sp>
        <p:nvSpPr>
          <p:cNvPr id="4" name="Alt Bilgi Yer Tutucusu 3">
            <a:extLst>
              <a:ext uri="{FF2B5EF4-FFF2-40B4-BE49-F238E27FC236}">
                <a16:creationId xmlns:a16="http://schemas.microsoft.com/office/drawing/2014/main" id="{081DBC68-6B73-425F-8F0A-C60C5272DB6F}"/>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362D6F27-19F8-4788-BF5A-CFAC44ACF9E1}"/>
              </a:ext>
            </a:extLst>
          </p:cNvPr>
          <p:cNvSpPr>
            <a:spLocks noGrp="1"/>
          </p:cNvSpPr>
          <p:nvPr>
            <p:ph type="sldNum" sz="quarter" idx="12"/>
          </p:nvPr>
        </p:nvSpPr>
        <p:spPr/>
        <p:txBody>
          <a:bodyPr/>
          <a:lstStyle/>
          <a:p>
            <a:fld id="{3CAD14A8-05AE-4F58-ABAF-0A116B333D79}" type="slidenum">
              <a:rPr lang="tr-TR" smtClean="0"/>
              <a:t>‹#›</a:t>
            </a:fld>
            <a:endParaRPr lang="tr-TR"/>
          </a:p>
        </p:txBody>
      </p:sp>
    </p:spTree>
    <p:extLst>
      <p:ext uri="{BB962C8B-B14F-4D97-AF65-F5344CB8AC3E}">
        <p14:creationId xmlns:p14="http://schemas.microsoft.com/office/powerpoint/2010/main" val="1257851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D6BD94D-C083-4EC8-87C3-C77563CB2C6F}"/>
              </a:ext>
            </a:extLst>
          </p:cNvPr>
          <p:cNvSpPr>
            <a:spLocks noGrp="1"/>
          </p:cNvSpPr>
          <p:nvPr>
            <p:ph type="dt" sz="half" idx="10"/>
          </p:nvPr>
        </p:nvSpPr>
        <p:spPr/>
        <p:txBody>
          <a:bodyPr/>
          <a:lstStyle/>
          <a:p>
            <a:fld id="{29DBA214-7A95-4B6D-9661-300BFC89BB58}" type="datetimeFigureOut">
              <a:rPr lang="tr-TR" smtClean="0"/>
              <a:t>17.04.2020</a:t>
            </a:fld>
            <a:endParaRPr lang="tr-TR"/>
          </a:p>
        </p:txBody>
      </p:sp>
      <p:sp>
        <p:nvSpPr>
          <p:cNvPr id="3" name="Alt Bilgi Yer Tutucusu 2">
            <a:extLst>
              <a:ext uri="{FF2B5EF4-FFF2-40B4-BE49-F238E27FC236}">
                <a16:creationId xmlns:a16="http://schemas.microsoft.com/office/drawing/2014/main" id="{DE4DDC9C-94E5-4350-A6B6-C77C6836DEE9}"/>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711EDEC5-E005-48AF-8FD7-53D55B890B20}"/>
              </a:ext>
            </a:extLst>
          </p:cNvPr>
          <p:cNvSpPr>
            <a:spLocks noGrp="1"/>
          </p:cNvSpPr>
          <p:nvPr>
            <p:ph type="sldNum" sz="quarter" idx="12"/>
          </p:nvPr>
        </p:nvSpPr>
        <p:spPr/>
        <p:txBody>
          <a:bodyPr/>
          <a:lstStyle/>
          <a:p>
            <a:fld id="{3CAD14A8-05AE-4F58-ABAF-0A116B333D79}" type="slidenum">
              <a:rPr lang="tr-TR" smtClean="0"/>
              <a:t>‹#›</a:t>
            </a:fld>
            <a:endParaRPr lang="tr-TR"/>
          </a:p>
        </p:txBody>
      </p:sp>
    </p:spTree>
    <p:extLst>
      <p:ext uri="{BB962C8B-B14F-4D97-AF65-F5344CB8AC3E}">
        <p14:creationId xmlns:p14="http://schemas.microsoft.com/office/powerpoint/2010/main" val="11000926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100D7AE-CA8E-486E-829C-2EB563782F9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6AD4A9C4-949E-4B68-908B-85D3BC01DC0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8276BA41-9057-47CC-BB3A-C19D2A455E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308FFFA-F06F-4D6D-A90C-3DE499D1009E}"/>
              </a:ext>
            </a:extLst>
          </p:cNvPr>
          <p:cNvSpPr>
            <a:spLocks noGrp="1"/>
          </p:cNvSpPr>
          <p:nvPr>
            <p:ph type="dt" sz="half" idx="10"/>
          </p:nvPr>
        </p:nvSpPr>
        <p:spPr/>
        <p:txBody>
          <a:bodyPr/>
          <a:lstStyle/>
          <a:p>
            <a:fld id="{29DBA214-7A95-4B6D-9661-300BFC89BB58}" type="datetimeFigureOut">
              <a:rPr lang="tr-TR" smtClean="0"/>
              <a:t>17.04.2020</a:t>
            </a:fld>
            <a:endParaRPr lang="tr-TR"/>
          </a:p>
        </p:txBody>
      </p:sp>
      <p:sp>
        <p:nvSpPr>
          <p:cNvPr id="6" name="Alt Bilgi Yer Tutucusu 5">
            <a:extLst>
              <a:ext uri="{FF2B5EF4-FFF2-40B4-BE49-F238E27FC236}">
                <a16:creationId xmlns:a16="http://schemas.microsoft.com/office/drawing/2014/main" id="{54C74ECC-CBAD-4ACF-98C8-C5B022E1E52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C35987F-1656-4352-ABF9-9C12567543A4}"/>
              </a:ext>
            </a:extLst>
          </p:cNvPr>
          <p:cNvSpPr>
            <a:spLocks noGrp="1"/>
          </p:cNvSpPr>
          <p:nvPr>
            <p:ph type="sldNum" sz="quarter" idx="12"/>
          </p:nvPr>
        </p:nvSpPr>
        <p:spPr/>
        <p:txBody>
          <a:bodyPr/>
          <a:lstStyle/>
          <a:p>
            <a:fld id="{3CAD14A8-05AE-4F58-ABAF-0A116B333D79}" type="slidenum">
              <a:rPr lang="tr-TR" smtClean="0"/>
              <a:t>‹#›</a:t>
            </a:fld>
            <a:endParaRPr lang="tr-TR"/>
          </a:p>
        </p:txBody>
      </p:sp>
    </p:spTree>
    <p:extLst>
      <p:ext uri="{BB962C8B-B14F-4D97-AF65-F5344CB8AC3E}">
        <p14:creationId xmlns:p14="http://schemas.microsoft.com/office/powerpoint/2010/main" val="715213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1A31F24-DA02-4814-BEC0-5F2F9124C98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A3AB93F0-F170-4B2A-9229-68DB5E45E6F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7A52A1F7-A186-45E8-870A-D7FB6DF903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258761B-E322-45D3-A2A5-41B14322195C}"/>
              </a:ext>
            </a:extLst>
          </p:cNvPr>
          <p:cNvSpPr>
            <a:spLocks noGrp="1"/>
          </p:cNvSpPr>
          <p:nvPr>
            <p:ph type="dt" sz="half" idx="10"/>
          </p:nvPr>
        </p:nvSpPr>
        <p:spPr/>
        <p:txBody>
          <a:bodyPr/>
          <a:lstStyle/>
          <a:p>
            <a:fld id="{29DBA214-7A95-4B6D-9661-300BFC89BB58}" type="datetimeFigureOut">
              <a:rPr lang="tr-TR" smtClean="0"/>
              <a:t>17.04.2020</a:t>
            </a:fld>
            <a:endParaRPr lang="tr-TR"/>
          </a:p>
        </p:txBody>
      </p:sp>
      <p:sp>
        <p:nvSpPr>
          <p:cNvPr id="6" name="Alt Bilgi Yer Tutucusu 5">
            <a:extLst>
              <a:ext uri="{FF2B5EF4-FFF2-40B4-BE49-F238E27FC236}">
                <a16:creationId xmlns:a16="http://schemas.microsoft.com/office/drawing/2014/main" id="{346E77DF-3F0B-4B89-8AF8-FAFD55F4064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BAC4FF3-82FF-4BA9-91A5-C008DEF831E0}"/>
              </a:ext>
            </a:extLst>
          </p:cNvPr>
          <p:cNvSpPr>
            <a:spLocks noGrp="1"/>
          </p:cNvSpPr>
          <p:nvPr>
            <p:ph type="sldNum" sz="quarter" idx="12"/>
          </p:nvPr>
        </p:nvSpPr>
        <p:spPr/>
        <p:txBody>
          <a:bodyPr/>
          <a:lstStyle/>
          <a:p>
            <a:fld id="{3CAD14A8-05AE-4F58-ABAF-0A116B333D79}" type="slidenum">
              <a:rPr lang="tr-TR" smtClean="0"/>
              <a:t>‹#›</a:t>
            </a:fld>
            <a:endParaRPr lang="tr-TR"/>
          </a:p>
        </p:txBody>
      </p:sp>
    </p:spTree>
    <p:extLst>
      <p:ext uri="{BB962C8B-B14F-4D97-AF65-F5344CB8AC3E}">
        <p14:creationId xmlns:p14="http://schemas.microsoft.com/office/powerpoint/2010/main" val="25603485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3A6B903E-B7E8-4D91-A05F-EB89D77FED2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37136C9E-7033-45CC-8028-291B7F5E811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B6CCB5D-4E8B-4157-B528-B67D0E4DEB1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DBA214-7A95-4B6D-9661-300BFC89BB58}" type="datetimeFigureOut">
              <a:rPr lang="tr-TR" smtClean="0"/>
              <a:t>17.04.2020</a:t>
            </a:fld>
            <a:endParaRPr lang="tr-TR"/>
          </a:p>
        </p:txBody>
      </p:sp>
      <p:sp>
        <p:nvSpPr>
          <p:cNvPr id="5" name="Alt Bilgi Yer Tutucusu 4">
            <a:extLst>
              <a:ext uri="{FF2B5EF4-FFF2-40B4-BE49-F238E27FC236}">
                <a16:creationId xmlns:a16="http://schemas.microsoft.com/office/drawing/2014/main" id="{001A7929-83A8-40E2-9E24-C81B47002C5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CD93EB8B-67A4-4CD4-B566-94BBF4128E8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AD14A8-05AE-4F58-ABAF-0A116B333D79}" type="slidenum">
              <a:rPr lang="tr-TR" smtClean="0"/>
              <a:t>‹#›</a:t>
            </a:fld>
            <a:endParaRPr lang="tr-TR"/>
          </a:p>
        </p:txBody>
      </p:sp>
    </p:spTree>
    <p:extLst>
      <p:ext uri="{BB962C8B-B14F-4D97-AF65-F5344CB8AC3E}">
        <p14:creationId xmlns:p14="http://schemas.microsoft.com/office/powerpoint/2010/main" val="36615361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F110488-1065-4DFD-B321-A878350F0DAB}"/>
              </a:ext>
            </a:extLst>
          </p:cNvPr>
          <p:cNvSpPr>
            <a:spLocks noGrp="1"/>
          </p:cNvSpPr>
          <p:nvPr>
            <p:ph type="ctrTitle"/>
          </p:nvPr>
        </p:nvSpPr>
        <p:spPr/>
        <p:txBody>
          <a:bodyPr/>
          <a:lstStyle/>
          <a:p>
            <a:r>
              <a:rPr lang="tr-TR" dirty="0"/>
              <a:t>Askeri Teşkilat</a:t>
            </a:r>
          </a:p>
        </p:txBody>
      </p:sp>
      <p:sp>
        <p:nvSpPr>
          <p:cNvPr id="3" name="Alt Başlık 2">
            <a:extLst>
              <a:ext uri="{FF2B5EF4-FFF2-40B4-BE49-F238E27FC236}">
                <a16:creationId xmlns:a16="http://schemas.microsoft.com/office/drawing/2014/main" id="{8B7A9291-57D6-4850-A64A-D51F3101B1D6}"/>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10486704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682E9E9-5C66-4BE4-A1A4-18E3B4E2C4E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3B99774-B026-4D44-A36F-50F34C32F012}"/>
              </a:ext>
            </a:extLst>
          </p:cNvPr>
          <p:cNvSpPr>
            <a:spLocks noGrp="1"/>
          </p:cNvSpPr>
          <p:nvPr>
            <p:ph idx="1"/>
          </p:nvPr>
        </p:nvSpPr>
        <p:spPr/>
        <p:txBody>
          <a:bodyPr>
            <a:normAutofit fontScale="55000" lnSpcReduction="20000"/>
          </a:bodyPr>
          <a:lstStyle/>
          <a:p>
            <a:r>
              <a:rPr lang="tr-TR" b="1" dirty="0" err="1"/>
              <a:t>Hulefa-yi</a:t>
            </a:r>
            <a:r>
              <a:rPr lang="tr-TR" b="1" dirty="0"/>
              <a:t> </a:t>
            </a:r>
            <a:r>
              <a:rPr lang="tr-TR" b="1" dirty="0" err="1"/>
              <a:t>Râşidîn</a:t>
            </a:r>
            <a:r>
              <a:rPr lang="tr-TR" b="1" dirty="0"/>
              <a:t> döneminde Ekonomik Yapı</a:t>
            </a:r>
          </a:p>
          <a:p>
            <a:r>
              <a:rPr lang="tr-TR" b="1" dirty="0" err="1"/>
              <a:t>Beytülmâl</a:t>
            </a:r>
            <a:r>
              <a:rPr lang="tr-TR" b="1" dirty="0"/>
              <a:t>: </a:t>
            </a:r>
          </a:p>
          <a:p>
            <a:r>
              <a:rPr lang="tr-TR" dirty="0" err="1"/>
              <a:t>Beytülmâlin</a:t>
            </a:r>
            <a:r>
              <a:rPr lang="tr-TR" dirty="0"/>
              <a:t> Hz. Peygamber dönemindeki işleyişi Hz. </a:t>
            </a:r>
            <a:r>
              <a:rPr lang="tr-TR" dirty="0" err="1"/>
              <a:t>Ebû</a:t>
            </a:r>
            <a:r>
              <a:rPr lang="tr-TR" dirty="0"/>
              <a:t> Bekir döneminde de devam etti. Hz. </a:t>
            </a:r>
            <a:r>
              <a:rPr lang="tr-TR" dirty="0" err="1"/>
              <a:t>Ebû</a:t>
            </a:r>
            <a:r>
              <a:rPr lang="tr-TR" dirty="0"/>
              <a:t> Bekir'in, </a:t>
            </a:r>
            <a:r>
              <a:rPr lang="tr-TR" dirty="0" err="1"/>
              <a:t>Sünh</a:t>
            </a:r>
            <a:r>
              <a:rPr lang="tr-TR" dirty="0"/>
              <a:t> mevkiindeki evinin yanında bir </a:t>
            </a:r>
            <a:r>
              <a:rPr lang="tr-TR" dirty="0" err="1"/>
              <a:t>beytülmâli</a:t>
            </a:r>
            <a:r>
              <a:rPr lang="tr-TR" dirty="0"/>
              <a:t> vardı. Kendisi halife seçildikten sonra da burada bir müddet oturdu. Daha sonra Medine'ye taşınınca </a:t>
            </a:r>
            <a:r>
              <a:rPr lang="tr-TR" dirty="0" err="1"/>
              <a:t>beytülmâli</a:t>
            </a:r>
            <a:r>
              <a:rPr lang="tr-TR" dirty="0"/>
              <a:t> de beraberinde Medine'deki evine taşıdı. Hz. </a:t>
            </a:r>
            <a:r>
              <a:rPr lang="tr-TR" dirty="0" err="1"/>
              <a:t>Ebû</a:t>
            </a:r>
            <a:r>
              <a:rPr lang="tr-TR" dirty="0"/>
              <a:t> Bekir'in  </a:t>
            </a:r>
            <a:r>
              <a:rPr lang="tr-TR" dirty="0" err="1"/>
              <a:t>beytülmâl</a:t>
            </a:r>
            <a:r>
              <a:rPr lang="tr-TR" dirty="0"/>
              <a:t> görevlileri vardı. </a:t>
            </a:r>
            <a:r>
              <a:rPr lang="tr-TR" dirty="0" err="1"/>
              <a:t>Ebû</a:t>
            </a:r>
            <a:r>
              <a:rPr lang="tr-TR" dirty="0"/>
              <a:t> </a:t>
            </a:r>
            <a:r>
              <a:rPr lang="tr-TR" dirty="0" err="1"/>
              <a:t>Ubeyde</a:t>
            </a:r>
            <a:r>
              <a:rPr lang="tr-TR" dirty="0"/>
              <a:t> b. el-</a:t>
            </a:r>
            <a:r>
              <a:rPr lang="tr-TR" dirty="0" err="1"/>
              <a:t>Cerrâh</a:t>
            </a:r>
            <a:r>
              <a:rPr lang="tr-TR" dirty="0"/>
              <a:t>, Suriye cephesine ordu komutanı olarak </a:t>
            </a:r>
            <a:r>
              <a:rPr lang="tr-TR" dirty="0" err="1"/>
              <a:t>gönderilişne</a:t>
            </a:r>
            <a:r>
              <a:rPr lang="tr-TR" dirty="0"/>
              <a:t> kadar </a:t>
            </a:r>
            <a:r>
              <a:rPr lang="tr-TR" dirty="0" err="1"/>
              <a:t>beytülmâl</a:t>
            </a:r>
            <a:r>
              <a:rPr lang="tr-TR" dirty="0"/>
              <a:t> </a:t>
            </a:r>
            <a:r>
              <a:rPr lang="tr-TR" dirty="0" err="1"/>
              <a:t>emînliği</a:t>
            </a:r>
            <a:r>
              <a:rPr lang="tr-TR" dirty="0"/>
              <a:t> yapmıştır.</a:t>
            </a:r>
          </a:p>
          <a:p>
            <a:r>
              <a:rPr lang="tr-TR" dirty="0"/>
              <a:t>Hz. Ömer döneminde </a:t>
            </a:r>
            <a:r>
              <a:rPr lang="tr-TR" dirty="0" err="1"/>
              <a:t>beytülmâl</a:t>
            </a:r>
            <a:r>
              <a:rPr lang="tr-TR" dirty="0"/>
              <a:t> kurumlaştı ve gelişti. Bu halifenin döneminde Medine'deki merkez </a:t>
            </a:r>
            <a:r>
              <a:rPr lang="tr-TR" dirty="0" err="1"/>
              <a:t>beytülmâlinin</a:t>
            </a:r>
            <a:r>
              <a:rPr lang="tr-TR" dirty="0"/>
              <a:t> dışında eyaletlerde de merkeze bağlı </a:t>
            </a:r>
            <a:r>
              <a:rPr lang="tr-TR" dirty="0" err="1"/>
              <a:t>beytülmâller</a:t>
            </a:r>
            <a:r>
              <a:rPr lang="tr-TR" dirty="0"/>
              <a:t> kuruldu. Hz. Ömer hem merkez ve hem de eyaletlerdeki </a:t>
            </a:r>
            <a:r>
              <a:rPr lang="tr-TR" dirty="0" err="1"/>
              <a:t>beytülmâllere</a:t>
            </a:r>
            <a:r>
              <a:rPr lang="tr-TR" dirty="0"/>
              <a:t> görevliler tayin etmiştir. Bu halife bazen kadılık  ve </a:t>
            </a:r>
            <a:r>
              <a:rPr lang="tr-TR" dirty="0" err="1"/>
              <a:t>beytülmâl</a:t>
            </a:r>
            <a:r>
              <a:rPr lang="tr-TR" dirty="0"/>
              <a:t> görevini  aynı şahsa vermiştir Mesela Abdullah b. </a:t>
            </a:r>
            <a:r>
              <a:rPr lang="tr-TR" dirty="0" err="1"/>
              <a:t>Mes'ud'u</a:t>
            </a:r>
            <a:r>
              <a:rPr lang="tr-TR" dirty="0"/>
              <a:t> </a:t>
            </a:r>
            <a:r>
              <a:rPr lang="tr-TR" dirty="0" err="1"/>
              <a:t>Kûfe'ye</a:t>
            </a:r>
            <a:r>
              <a:rPr lang="tr-TR" dirty="0"/>
              <a:t> hem kadı ve hem de </a:t>
            </a:r>
            <a:r>
              <a:rPr lang="tr-TR" dirty="0" err="1"/>
              <a:t>beytülmâl</a:t>
            </a:r>
            <a:r>
              <a:rPr lang="tr-TR" dirty="0"/>
              <a:t> sorumlusu olarak tayin etmiştir. </a:t>
            </a:r>
            <a:r>
              <a:rPr lang="tr-TR" dirty="0" err="1"/>
              <a:t>Beytülmâl</a:t>
            </a:r>
            <a:r>
              <a:rPr lang="tr-TR" dirty="0"/>
              <a:t> gelirlerinin harcama yerlerinden ileride bahsedilecektir.</a:t>
            </a:r>
          </a:p>
          <a:p>
            <a:r>
              <a:rPr lang="tr-TR" b="1" dirty="0"/>
              <a:t>Devletin Başlıca Gelirleri </a:t>
            </a:r>
          </a:p>
          <a:p>
            <a:r>
              <a:rPr lang="tr-TR" b="1" dirty="0"/>
              <a:t>Humus (Ganimetin beşte biri): </a:t>
            </a:r>
            <a:r>
              <a:rPr lang="tr-TR" dirty="0"/>
              <a:t> Hz. Peygamber'den sonra, ganimet ayetinde yer alan Allah, Peygamber ve </a:t>
            </a:r>
            <a:r>
              <a:rPr lang="tr-TR" dirty="0" err="1"/>
              <a:t>Zilkurbâya</a:t>
            </a:r>
            <a:r>
              <a:rPr lang="tr-TR" dirty="0"/>
              <a:t> ait hisseler çok tartışılmıştır. Hz. </a:t>
            </a:r>
            <a:r>
              <a:rPr lang="tr-TR" dirty="0" err="1"/>
              <a:t>Ebû</a:t>
            </a:r>
            <a:r>
              <a:rPr lang="tr-TR" dirty="0"/>
              <a:t> Bekir humusu, yalnızca ayette geçen son üç zümreye dağıtmış; Hz. Ömer, Hz. Osman ve Hz. Ali de aynı şekilde hareket etmişlerdir.</a:t>
            </a:r>
          </a:p>
          <a:p>
            <a:r>
              <a:rPr lang="tr-TR" b="1" dirty="0" err="1"/>
              <a:t>Fey</a:t>
            </a:r>
            <a:endParaRPr lang="tr-TR" dirty="0"/>
          </a:p>
          <a:p>
            <a:r>
              <a:rPr lang="tr-TR" dirty="0"/>
              <a:t>İslam devletinin gayri </a:t>
            </a:r>
            <a:r>
              <a:rPr lang="tr-TR" dirty="0" err="1"/>
              <a:t>müslimler</a:t>
            </a:r>
            <a:r>
              <a:rPr lang="tr-TR" dirty="0"/>
              <a:t> tebaadan aldığı cizye, </a:t>
            </a:r>
            <a:r>
              <a:rPr lang="tr-TR" dirty="0" err="1"/>
              <a:t>harac</a:t>
            </a:r>
            <a:r>
              <a:rPr lang="tr-TR" dirty="0"/>
              <a:t> ve ticaret malları vergisi(öşür) ve diğer bazı gelirler "</a:t>
            </a:r>
            <a:r>
              <a:rPr lang="tr-TR" dirty="0" err="1"/>
              <a:t>fey</a:t>
            </a:r>
            <a:r>
              <a:rPr lang="tr-TR" dirty="0"/>
              <a:t>"  ortak adı altında toplanır. </a:t>
            </a:r>
          </a:p>
          <a:p>
            <a:r>
              <a:rPr lang="tr-TR" b="1" dirty="0"/>
              <a:t>Cizye: </a:t>
            </a:r>
            <a:r>
              <a:rPr lang="tr-TR" dirty="0"/>
              <a:t>Cizye'nin, İslam devletindeki gayri </a:t>
            </a:r>
            <a:r>
              <a:rPr lang="tr-TR" dirty="0" err="1"/>
              <a:t>müslim</a:t>
            </a:r>
            <a:r>
              <a:rPr lang="tr-TR" dirty="0"/>
              <a:t> tebaanın erkeklerinden alınan baş vergisi olduğunu ve bu uygulamanın Hz. Peygamber zamanında başladığını daha önce görmüştük. Cizye uygulamalarına Hz. </a:t>
            </a:r>
            <a:r>
              <a:rPr lang="tr-TR" dirty="0" err="1"/>
              <a:t>Ebû</a:t>
            </a:r>
            <a:r>
              <a:rPr lang="tr-TR" dirty="0"/>
              <a:t> Bekir zamanında da devam edilmiş; </a:t>
            </a:r>
            <a:r>
              <a:rPr lang="tr-TR" dirty="0" err="1"/>
              <a:t>Halid</a:t>
            </a:r>
            <a:r>
              <a:rPr lang="tr-TR" dirty="0"/>
              <a:t> b. </a:t>
            </a:r>
            <a:r>
              <a:rPr lang="tr-TR" dirty="0" err="1"/>
              <a:t>Velid</a:t>
            </a:r>
            <a:r>
              <a:rPr lang="tr-TR" dirty="0"/>
              <a:t> </a:t>
            </a:r>
            <a:r>
              <a:rPr lang="tr-TR" dirty="0" err="1"/>
              <a:t>Hîre</a:t>
            </a:r>
            <a:r>
              <a:rPr lang="tr-TR" dirty="0"/>
              <a:t>, </a:t>
            </a:r>
            <a:r>
              <a:rPr lang="tr-TR" dirty="0" err="1"/>
              <a:t>Ülleys</a:t>
            </a:r>
            <a:r>
              <a:rPr lang="tr-TR" dirty="0"/>
              <a:t>, </a:t>
            </a:r>
            <a:r>
              <a:rPr lang="tr-TR" dirty="0" err="1"/>
              <a:t>Bânikya</a:t>
            </a:r>
            <a:r>
              <a:rPr lang="tr-TR" dirty="0"/>
              <a:t> ve çevresini fethettiğinde onlarla cizye karşılığında antlaşmalar yapmıştır. </a:t>
            </a:r>
          </a:p>
          <a:p>
            <a:endParaRPr lang="tr-TR" dirty="0"/>
          </a:p>
        </p:txBody>
      </p:sp>
    </p:spTree>
    <p:extLst>
      <p:ext uri="{BB962C8B-B14F-4D97-AF65-F5344CB8AC3E}">
        <p14:creationId xmlns:p14="http://schemas.microsoft.com/office/powerpoint/2010/main" val="18749186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F92DF27-9D00-4312-9223-DF1F88A2E7E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B4B04CF-221D-4651-9C24-0CAE9D6B5EAF}"/>
              </a:ext>
            </a:extLst>
          </p:cNvPr>
          <p:cNvSpPr>
            <a:spLocks noGrp="1"/>
          </p:cNvSpPr>
          <p:nvPr>
            <p:ph idx="1"/>
          </p:nvPr>
        </p:nvSpPr>
        <p:spPr/>
        <p:txBody>
          <a:bodyPr>
            <a:normAutofit fontScale="77500" lnSpcReduction="20000"/>
          </a:bodyPr>
          <a:lstStyle/>
          <a:p>
            <a:r>
              <a:rPr lang="tr-TR" dirty="0"/>
              <a:t>İslam </a:t>
            </a:r>
            <a:r>
              <a:rPr lang="tr-TR" dirty="0" err="1"/>
              <a:t>mdeniyetinde</a:t>
            </a:r>
            <a:r>
              <a:rPr lang="tr-TR" dirty="0"/>
              <a:t> barış esas olmakla birlikte gerektiğinde savaşa hazır olunması, savaşılması, savaş sonrası uygulamalar ile ilgili temel ilkeler Hz. Peygamber zamanında tespit olunmuştur. Medine döneminde </a:t>
            </a:r>
            <a:r>
              <a:rPr lang="tr-TR" dirty="0" err="1"/>
              <a:t>müslümanlar</a:t>
            </a:r>
            <a:r>
              <a:rPr lang="tr-TR" dirty="0"/>
              <a:t> müstakil bir toprağa sahip olunca yurt savunması anlayışı geliştirilmiş ve bunun için gerekli adımlar atılmıştır. </a:t>
            </a:r>
          </a:p>
          <a:p>
            <a:r>
              <a:rPr lang="tr-TR" dirty="0"/>
              <a:t>Hz. Peygamber zamanında özel olarak muvazzaf bir ordu mevcut değildi. İç güvenliği sağlamak için polis teşkilatı da yoktu. Eli silah tutan her </a:t>
            </a:r>
            <a:r>
              <a:rPr lang="tr-TR" dirty="0" err="1"/>
              <a:t>müslüman</a:t>
            </a:r>
            <a:r>
              <a:rPr lang="tr-TR" dirty="0"/>
              <a:t>,  askerlik görevini yerine </a:t>
            </a:r>
            <a:r>
              <a:rPr lang="tr-TR" dirty="0" err="1"/>
              <a:t>getirirdiği</a:t>
            </a:r>
            <a:r>
              <a:rPr lang="tr-TR" dirty="0"/>
              <a:t> gibi </a:t>
            </a:r>
            <a:r>
              <a:rPr lang="tr-TR" dirty="0" err="1"/>
              <a:t>sayişi</a:t>
            </a:r>
            <a:r>
              <a:rPr lang="tr-TR" dirty="0"/>
              <a:t> sağlamak için de zaman zaman görevlendirilirdi. </a:t>
            </a:r>
          </a:p>
          <a:p>
            <a:r>
              <a:rPr lang="tr-TR" dirty="0"/>
              <a:t>Bir sefer tertiplemek veya bir saldırıya karşı koymak gerektiğinde Hz. Peygamber gönüllüleri çağırır, bir kayıt defteri açılır ve her aday buraya adını kaydettirirdi. Tespit edilen  günde, gönüllüler, silahları, binekleri, sefer azıkları... ile şehir dışında bir karargâhta toplanırlardı. Hz. Peygamber oraya gelir, askerleri teftiş ederdi. Her sefer için gerekli asker sayısını kendisi kararlaştırırdı. Kendi imkanlarıyla kendini </a:t>
            </a:r>
            <a:r>
              <a:rPr lang="tr-TR" dirty="0" err="1"/>
              <a:t>techiz</a:t>
            </a:r>
            <a:r>
              <a:rPr lang="tr-TR" dirty="0"/>
              <a:t> edemeyenleri devlet bütçesinden donatırdı. Asker toplama işi kabile başkanları vasıtasıyla yapılırdı. Hemen her seferde, gideceği bölgeye orduyu en kısa ve emniyetli yoldan ulaştıracak bir kılavuz araştırır, uygun kişiyi bulduğunda kılavuz tayin eder, onun rehberliğinde hareket ederdi. Sefere çıkacak bir ordunun kumandanını Hz. Peygamber tayin ederdi. şayet bizzat sefere çıkmışsa, kendisine bağlı komutanları tayin ederdi. </a:t>
            </a:r>
          </a:p>
          <a:p>
            <a:endParaRPr lang="tr-TR" dirty="0"/>
          </a:p>
        </p:txBody>
      </p:sp>
    </p:spTree>
    <p:extLst>
      <p:ext uri="{BB962C8B-B14F-4D97-AF65-F5344CB8AC3E}">
        <p14:creationId xmlns:p14="http://schemas.microsoft.com/office/powerpoint/2010/main" val="42504767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8339C4-C05C-4D1B-98E7-3D709EA782C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BBB3CD8-1CB3-4228-8767-85CF6B75F84C}"/>
              </a:ext>
            </a:extLst>
          </p:cNvPr>
          <p:cNvSpPr>
            <a:spLocks noGrp="1"/>
          </p:cNvSpPr>
          <p:nvPr>
            <p:ph idx="1"/>
          </p:nvPr>
        </p:nvSpPr>
        <p:spPr/>
        <p:txBody>
          <a:bodyPr>
            <a:normAutofit fontScale="55000" lnSpcReduction="20000"/>
          </a:bodyPr>
          <a:lstStyle/>
          <a:p>
            <a:r>
              <a:rPr lang="tr-TR" dirty="0"/>
              <a:t>Ordu klasik şekilde öncü, </a:t>
            </a:r>
            <a:r>
              <a:rPr lang="tr-TR" dirty="0" err="1"/>
              <a:t>ardcı</a:t>
            </a:r>
            <a:r>
              <a:rPr lang="tr-TR" dirty="0"/>
              <a:t>, sağ kanat, sol kanat ve merkez olmak üzere beş kısma ayrılıyordu. Askerî birlik ve kıtaların toparlanması ve teşkili genellikle kabilelere bırakılırdı. Şayet bazı kabilelerden gelenler çok az ise, bunlar diğerleriyle birleştirilirdi. Sefere çıkan ordu içinde, kesin çizgiler olmamakla birlikte, çeşitli komuta kademeleri vardı. Ordunun karargâhı, nöbetçiler vasıtasıyla gece-gündüz korunurdu. Esirler sorguya çekilerek veya ileri keşif kolları </a:t>
            </a:r>
            <a:r>
              <a:rPr lang="tr-TR" dirty="0" err="1"/>
              <a:t>görderilerek</a:t>
            </a:r>
            <a:r>
              <a:rPr lang="tr-TR" dirty="0"/>
              <a:t> sefere çıkılmadan önce düşmanın durumu hakkında bilgi toplanırdı. Keşif birlikleri vasıtasıyla düşmanın izini sürme, pusu kurma ve casusluk gibi savaş taktikleri biliniyordu. Hz. Peygamber bilgi toplamak için casus </a:t>
            </a:r>
            <a:r>
              <a:rPr lang="tr-TR" dirty="0" err="1"/>
              <a:t>kulladığı</a:t>
            </a:r>
            <a:r>
              <a:rPr lang="tr-TR" dirty="0"/>
              <a:t> gibi, düşman casuslarına karşı da casusluk tedbirleri alıyordu. </a:t>
            </a:r>
            <a:r>
              <a:rPr lang="tr-TR" dirty="0" err="1"/>
              <a:t>Üsame</a:t>
            </a:r>
            <a:r>
              <a:rPr lang="tr-TR" dirty="0"/>
              <a:t> b. </a:t>
            </a:r>
            <a:r>
              <a:rPr lang="tr-TR" dirty="0" err="1"/>
              <a:t>Zeyd'i</a:t>
            </a:r>
            <a:r>
              <a:rPr lang="tr-TR" dirty="0"/>
              <a:t> Suriye'ye </a:t>
            </a:r>
            <a:r>
              <a:rPr lang="tr-TR" dirty="0" err="1"/>
              <a:t>sevkederken</a:t>
            </a:r>
            <a:r>
              <a:rPr lang="tr-TR" dirty="0"/>
              <a:t> ondan kılavuzlar kiralamasını, önden casuslar ve gözcüler </a:t>
            </a:r>
            <a:r>
              <a:rPr lang="tr-TR" dirty="0" err="1"/>
              <a:t>sevketmesini</a:t>
            </a:r>
            <a:r>
              <a:rPr lang="tr-TR" dirty="0"/>
              <a:t> istemiştir. </a:t>
            </a:r>
          </a:p>
          <a:p>
            <a:r>
              <a:rPr lang="tr-TR" dirty="0"/>
              <a:t>Düşmanın kan dökülmeksizin boyun eğmesi için, suya engel olmak gibi,  diğer tedbirlere başvuruluyordu. Hz. Peygamber, düşmanı şaşırtma metotlarını uygulardı. Medine'den ayrılmadan önce asıl gayesinden başka bir maksadı varmış gibi bir şâyia yaydırırdı. Başlangıçta, asıl hedefinden başka bir istikamette yürürdü. Sonra bir dönüş yaparak yolunu değiştirirdi. Tahmini mümkün olmayan tenha yolları seçerdi. </a:t>
            </a:r>
            <a:r>
              <a:rPr lang="tr-TR" dirty="0" err="1"/>
              <a:t>Tebük</a:t>
            </a:r>
            <a:r>
              <a:rPr lang="tr-TR" dirty="0"/>
              <a:t> seferi hariç, asıl hedefini genellikle gizli tutmuştur. </a:t>
            </a:r>
          </a:p>
          <a:p>
            <a:r>
              <a:rPr lang="tr-TR" dirty="0"/>
              <a:t>Hz. Peygamber, hicret yürüyüşü de dahil, katıldığı savaşlarda ve gönderdiği </a:t>
            </a:r>
            <a:r>
              <a:rPr lang="tr-TR" dirty="0" err="1"/>
              <a:t>seriyyelerde</a:t>
            </a:r>
            <a:r>
              <a:rPr lang="tr-TR" dirty="0"/>
              <a:t> bayrak (</a:t>
            </a:r>
            <a:r>
              <a:rPr lang="tr-TR" dirty="0" err="1"/>
              <a:t>Livâ</a:t>
            </a:r>
            <a:r>
              <a:rPr lang="tr-TR" dirty="0"/>
              <a:t>) ve sancak (</a:t>
            </a:r>
            <a:r>
              <a:rPr lang="tr-TR" dirty="0" err="1"/>
              <a:t>Râye</a:t>
            </a:r>
            <a:r>
              <a:rPr lang="tr-TR" dirty="0"/>
              <a:t>) kullanmıştır. Her zaman savaştan önce düşmanı yeniden ve bir kere daha İslam'a davet ederdi. şayet kendisi sefere çıkmıyorsa, gönderdiği komutanlara bu kurala uymaları için kesin talimat verirdi. Savaş genellikle </a:t>
            </a:r>
            <a:r>
              <a:rPr lang="tr-TR" dirty="0" err="1"/>
              <a:t>mübâreze</a:t>
            </a:r>
            <a:r>
              <a:rPr lang="tr-TR" dirty="0"/>
              <a:t> (teke tek dövüşme) şeklinde başlardı. </a:t>
            </a:r>
          </a:p>
          <a:p>
            <a:r>
              <a:rPr lang="tr-TR" dirty="0"/>
              <a:t>Hz. Peygamber, rüzgarın ve güneşin, savaşan askerler üzerindeki tesirlerini biliyordu. O dönemde savaşlar -Hendek, </a:t>
            </a:r>
            <a:r>
              <a:rPr lang="tr-TR" dirty="0" err="1"/>
              <a:t>Taif</a:t>
            </a:r>
            <a:r>
              <a:rPr lang="tr-TR" dirty="0"/>
              <a:t> ve Hayber kuşatmaları hariç- , genellikle yarım gün sürmüştür. Hz. Peygamber, savaş esnasında güneşin </a:t>
            </a:r>
            <a:r>
              <a:rPr lang="tr-TR" dirty="0" err="1"/>
              <a:t>müslüman</a:t>
            </a:r>
            <a:r>
              <a:rPr lang="tr-TR" dirty="0"/>
              <a:t> askerlerin gözünü rahatsız etmemesi için, ordusunu ona göre mevzilendiriyordu. Düşmana karşı arazi üstünlüğünü sağlayabilmek için uygun bölgeyi seçiyordu</a:t>
            </a:r>
          </a:p>
        </p:txBody>
      </p:sp>
    </p:spTree>
    <p:extLst>
      <p:ext uri="{BB962C8B-B14F-4D97-AF65-F5344CB8AC3E}">
        <p14:creationId xmlns:p14="http://schemas.microsoft.com/office/powerpoint/2010/main" val="39386051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AA95766-1C2C-4336-AA90-E059709E012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C4BB2CF-4802-4F9C-A4EC-55A91BACCA93}"/>
              </a:ext>
            </a:extLst>
          </p:cNvPr>
          <p:cNvSpPr>
            <a:spLocks noGrp="1"/>
          </p:cNvSpPr>
          <p:nvPr>
            <p:ph idx="1"/>
          </p:nvPr>
        </p:nvSpPr>
        <p:spPr/>
        <p:txBody>
          <a:bodyPr>
            <a:normAutofit fontScale="70000" lnSpcReduction="20000"/>
          </a:bodyPr>
          <a:lstStyle/>
          <a:p>
            <a:r>
              <a:rPr lang="tr-TR" dirty="0"/>
              <a:t>Savaş esirlerine, öldürülme, fidye karşılığı veya mübadele, yani </a:t>
            </a:r>
            <a:r>
              <a:rPr lang="tr-TR" dirty="0" err="1"/>
              <a:t>müslüman</a:t>
            </a:r>
            <a:r>
              <a:rPr lang="tr-TR" dirty="0"/>
              <a:t> esirlere karşılık serbest bırakma, şartlı serbest bırakma, köleleştirme ve karşılıksız serbest bırakma (ki Hz. Peygamber döneminde en fazla uygulanan usul budur)  gibi muameleler yapılırdı. Hz. Peygamber esirlere iyi davranılmasını istemiş, onlara eziyet ve işkence yapılmasını yasaklamıştır. Kendisinden bilgi almak için bile olsa esire baskı yapılmasının uygun olmadığına işaret etmiştir. </a:t>
            </a:r>
          </a:p>
          <a:p>
            <a:r>
              <a:rPr lang="tr-TR" dirty="0"/>
              <a:t>Hz. Peygamber'in ordusunda ganimet işlerine bakan memurlar vardı. Düşmandan ele geçirilen </a:t>
            </a:r>
            <a:r>
              <a:rPr lang="tr-TR" dirty="0" err="1"/>
              <a:t>herşey</a:t>
            </a:r>
            <a:r>
              <a:rPr lang="tr-TR" dirty="0"/>
              <a:t>, değeri ne olursa olsun onlara verilirdi. Ganimetin beşte biri (Humus) hazineye ayrılır, geriye kalan beşte dördü de tam bir eşitlik içinde sefere iştirak edenler arasında taksim edilirdi. Teke tek vuruşma yapılmışsa, öldürülen düşmanın eşyaları, silahları, bineği ve üzerinde bulunan şeyler </a:t>
            </a:r>
            <a:r>
              <a:rPr lang="tr-TR" dirty="0" err="1"/>
              <a:t>mübâreze</a:t>
            </a:r>
            <a:r>
              <a:rPr lang="tr-TR" dirty="0"/>
              <a:t> meydanına çıkan savaşçıya kalırdı. </a:t>
            </a:r>
          </a:p>
          <a:p>
            <a:r>
              <a:rPr lang="tr-TR" dirty="0"/>
              <a:t>Ordu, Hz. Ömer döneminde özel bir teşkilat haline getirilmiştir. Bu halife, askerleri idare ve kontrol için isimlerinin, vasıflarının, görevlerinin ve maaş miktarlarının kaydedildiği bir divan kurmuştur. Sefer esnasında ordunun konaklaması için daimi ordugâhlar ve kaleler  yaptırmıştır.</a:t>
            </a:r>
          </a:p>
          <a:p>
            <a:r>
              <a:rPr lang="tr-TR" dirty="0"/>
              <a:t>Hz. Ömer'in başlatmış olduğu askerî teşkilatlanmayı </a:t>
            </a:r>
            <a:r>
              <a:rPr lang="tr-TR" dirty="0" err="1"/>
              <a:t>Emevîler</a:t>
            </a:r>
            <a:r>
              <a:rPr lang="tr-TR" dirty="0"/>
              <a:t> daha da geliştirdiler. Abdülmelik b. Mervan mecburi askerlik sistemini getirdi. Bu halife zamanında ordu sadece Arap askerlerden oluşuyordu. Fakat devletin sınırları genişleyince durum değişti. Kuzey Afrika ve Endülüs'e giren Arap orduları Berberîlerden büyük çapta yardım aldı.</a:t>
            </a:r>
          </a:p>
          <a:p>
            <a:endParaRPr lang="tr-TR" dirty="0"/>
          </a:p>
        </p:txBody>
      </p:sp>
    </p:spTree>
    <p:extLst>
      <p:ext uri="{BB962C8B-B14F-4D97-AF65-F5344CB8AC3E}">
        <p14:creationId xmlns:p14="http://schemas.microsoft.com/office/powerpoint/2010/main" val="38965123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8713E03-7FD5-4CA4-B30E-95DCF589B90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0E4CFF6-C7C9-49A3-BDF0-E2269C4D2ADE}"/>
              </a:ext>
            </a:extLst>
          </p:cNvPr>
          <p:cNvSpPr>
            <a:spLocks noGrp="1"/>
          </p:cNvSpPr>
          <p:nvPr>
            <p:ph idx="1"/>
          </p:nvPr>
        </p:nvSpPr>
        <p:spPr/>
        <p:txBody>
          <a:bodyPr>
            <a:normAutofit fontScale="70000" lnSpcReduction="20000"/>
          </a:bodyPr>
          <a:lstStyle/>
          <a:p>
            <a:r>
              <a:rPr lang="tr-TR" dirty="0" err="1"/>
              <a:t>Abbâsîler</a:t>
            </a:r>
            <a:r>
              <a:rPr lang="tr-TR" dirty="0"/>
              <a:t> döneminde ordunun esasını, maaşlı ve her türlü ihtiyaçları devlet tarafından karşılanan nizamî ve daimî statüdeki ücretli askerler (</a:t>
            </a:r>
            <a:r>
              <a:rPr lang="tr-TR" dirty="0" err="1"/>
              <a:t>murtazika</a:t>
            </a:r>
            <a:r>
              <a:rPr lang="tr-TR" dirty="0"/>
              <a:t>) oluşturuyordu. Bunların yanında gönüllü askerler (</a:t>
            </a:r>
            <a:r>
              <a:rPr lang="tr-TR" dirty="0" err="1"/>
              <a:t>mutatavvıa</a:t>
            </a:r>
            <a:r>
              <a:rPr lang="tr-TR" dirty="0"/>
              <a:t>) da vardı. Bu ikinciler kendi istekleriyle orduya katılırlar, zekat ve ganimetten hisse alırlardı. Gönüllü kıtalar arasında bedevîler olduğu gibi köy, kasaba ve şehir halkı da vardı. </a:t>
            </a:r>
          </a:p>
          <a:p>
            <a:r>
              <a:rPr lang="tr-TR" dirty="0" err="1"/>
              <a:t>Abbâsî</a:t>
            </a:r>
            <a:r>
              <a:rPr lang="tr-TR" dirty="0"/>
              <a:t> ordusu beş gruptan oluşuyordu: 1. Başşehirdeki koruma birliği: </a:t>
            </a:r>
            <a:r>
              <a:rPr lang="tr-TR" dirty="0" err="1"/>
              <a:t>Haresü'l-halîfe</a:t>
            </a:r>
            <a:r>
              <a:rPr lang="tr-TR" dirty="0"/>
              <a:t> 2. Büyük devlet adamlarının emrinde görev yapan birlikler 3. Vilayetlerde bulunan birlikler 4. Sınır garnizonlarındaki birlikler 5. Yardımcı kuvvetler. </a:t>
            </a:r>
          </a:p>
          <a:p>
            <a:r>
              <a:rPr lang="tr-TR" dirty="0"/>
              <a:t>Türk birliklerinin orduya katılmasından sonra </a:t>
            </a:r>
            <a:r>
              <a:rPr lang="tr-TR" dirty="0" err="1"/>
              <a:t>rutbelerde</a:t>
            </a:r>
            <a:r>
              <a:rPr lang="tr-TR" dirty="0"/>
              <a:t> onlu sistem benimsendi. Buna göre </a:t>
            </a:r>
            <a:r>
              <a:rPr lang="tr-TR" dirty="0" err="1"/>
              <a:t>arîf</a:t>
            </a:r>
            <a:r>
              <a:rPr lang="tr-TR" dirty="0"/>
              <a:t> 10 askere, halife 50 askere, </a:t>
            </a:r>
            <a:r>
              <a:rPr lang="tr-TR" dirty="0" err="1"/>
              <a:t>nakib</a:t>
            </a:r>
            <a:r>
              <a:rPr lang="tr-TR" dirty="0"/>
              <a:t> 100 askere, </a:t>
            </a:r>
            <a:r>
              <a:rPr lang="tr-TR" dirty="0" err="1"/>
              <a:t>kâid</a:t>
            </a:r>
            <a:r>
              <a:rPr lang="tr-TR" dirty="0"/>
              <a:t> 1000 askere, </a:t>
            </a:r>
            <a:r>
              <a:rPr lang="tr-TR" dirty="0" err="1"/>
              <a:t>emîr</a:t>
            </a:r>
            <a:r>
              <a:rPr lang="tr-TR" dirty="0"/>
              <a:t> 10.000 askere kumarda ediyordu. Başlangıçta sırasıyla Araplar, İranlılar, Türkler, Zenciler ve Berberîlerden oluşan ordunun etnik yapısında zamanla değişiklikler oldu. Araplar </a:t>
            </a:r>
            <a:r>
              <a:rPr lang="tr-TR" dirty="0" err="1"/>
              <a:t>idârî</a:t>
            </a:r>
            <a:r>
              <a:rPr lang="tr-TR" dirty="0"/>
              <a:t> kadrolarla birlikte ordudaki etkinliklerini de kaybedince </a:t>
            </a:r>
            <a:r>
              <a:rPr lang="tr-TR" dirty="0" err="1"/>
              <a:t>Memun</a:t>
            </a:r>
            <a:r>
              <a:rPr lang="tr-TR" dirty="0"/>
              <a:t> döneminden itibaren ordudaki üstünlük yavaş yavaş Türklerin eline geçmeye başladı. Bu durum </a:t>
            </a:r>
            <a:r>
              <a:rPr lang="tr-TR" dirty="0" err="1"/>
              <a:t>Büveyhîlerin</a:t>
            </a:r>
            <a:r>
              <a:rPr lang="tr-TR" dirty="0"/>
              <a:t> Bağdat'ı işgaline kadar sürdü.</a:t>
            </a:r>
          </a:p>
          <a:p>
            <a:br>
              <a:rPr lang="tr-TR" dirty="0"/>
            </a:br>
            <a:r>
              <a:rPr lang="tr-TR" dirty="0"/>
              <a:t> </a:t>
            </a:r>
          </a:p>
          <a:p>
            <a:endParaRPr lang="tr-TR" dirty="0"/>
          </a:p>
        </p:txBody>
      </p:sp>
    </p:spTree>
    <p:extLst>
      <p:ext uri="{BB962C8B-B14F-4D97-AF65-F5344CB8AC3E}">
        <p14:creationId xmlns:p14="http://schemas.microsoft.com/office/powerpoint/2010/main" val="33822512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FB00CFE-DA6A-4F59-BDDA-5F27DA44B34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FA57FBB-A3D3-4A62-9E53-2FBB9D5FEEA9}"/>
              </a:ext>
            </a:extLst>
          </p:cNvPr>
          <p:cNvSpPr>
            <a:spLocks noGrp="1"/>
          </p:cNvSpPr>
          <p:nvPr>
            <p:ph idx="1"/>
          </p:nvPr>
        </p:nvSpPr>
        <p:spPr/>
        <p:txBody>
          <a:bodyPr>
            <a:normAutofit fontScale="55000" lnSpcReduction="20000"/>
          </a:bodyPr>
          <a:lstStyle/>
          <a:p>
            <a:r>
              <a:rPr lang="tr-TR" dirty="0"/>
              <a:t> </a:t>
            </a:r>
          </a:p>
          <a:p>
            <a:r>
              <a:rPr lang="tr-TR" b="1" dirty="0"/>
              <a:t>EKONOMİK YAPI</a:t>
            </a:r>
          </a:p>
          <a:p>
            <a:r>
              <a:rPr lang="tr-TR" b="1" dirty="0"/>
              <a:t>Hz. Peygamber Dönemi</a:t>
            </a:r>
          </a:p>
          <a:p>
            <a:r>
              <a:rPr lang="tr-TR" dirty="0"/>
              <a:t>Hz. Peygamber'in ekonomik alanda en fazla üzerinde durduğu hususlardan birisi çalışmadır. O, Kur'an-ı Kerim'in çalışma hayatı ve prensipleri ile ilgili ayetlerini kendi hayatında uygulama alanına koymuştur. Kişinin çalışmasını, üretimde bulunmasını ve ailesini geçindirmesini, fakire, yoksula yardım için çalışmayı Allah yolunda </a:t>
            </a:r>
            <a:r>
              <a:rPr lang="tr-TR" dirty="0" err="1"/>
              <a:t>cihad</a:t>
            </a:r>
            <a:r>
              <a:rPr lang="tr-TR" dirty="0"/>
              <a:t> ve gündüzleri oruç ve geceleri namazla geçirme ile bir tutmuştur. İnsanları çalışmaya teşvik ettiği gibi, bizzat kendisi de çalışmış ve çalışma hayatının ilkelerini kendi hayatında uygulama alanına koymuştur. Çalışmalarını çocukluğundan itibaren hayatının sonuna kadar sürdürmüştür. Peygamber olarak görevlendirildikten sonra çalışmalarını farklı ve geniş bir alanda sürdürmüştür. Yerine göre bir devlet adamı, yerine göre de bir komutan ve gerektiğinde  de bir işçi, bir öğretmen olarak çalışmıştır. Müslümanları çalışmaya teşvik etmiştir. Faydasız ve boş şeylerle meşgul olmamak ve boş durmamak Hz. Peygamber'in prensiplerinden biriydi. Onun çalışma hayatı ile ilgili olarak verilen bu bilgilerden, çalışkan bir peygamber örneği karşımıza çıkmaktadır. Paranın piyasaya arzı konusu üzerinde durmuştur. "Korkak </a:t>
            </a:r>
            <a:r>
              <a:rPr lang="tr-TR" dirty="0" err="1"/>
              <a:t>tâcir</a:t>
            </a:r>
            <a:r>
              <a:rPr lang="tr-TR" dirty="0"/>
              <a:t> mahrumdur, cesur </a:t>
            </a:r>
            <a:r>
              <a:rPr lang="tr-TR" dirty="0" err="1"/>
              <a:t>tâcir</a:t>
            </a:r>
            <a:r>
              <a:rPr lang="tr-TR" dirty="0"/>
              <a:t> ise rızıklandırılmıştır" buyurarak ticareti teşvik etmiştir. Ticaret ortaklıkları kurmuştur. Ticareti teşvik etmek suretiyle,  aynı zamanda medenî bir hayat tarzını da teşvik etmiştir. Çünkü ticaret, yerleşik bir hayat tarzının oluşmasına ve imar faaliyetlerinin gelişmesine vesile olmaktadır. Ticaretin yanında </a:t>
            </a:r>
            <a:r>
              <a:rPr lang="tr-TR" dirty="0" err="1"/>
              <a:t>ziraati</a:t>
            </a:r>
            <a:r>
              <a:rPr lang="tr-TR" dirty="0"/>
              <a:t> de teşvik etmiştir. Ağaç dikmeye teşvik ettiği hadisler, aynı </a:t>
            </a:r>
            <a:r>
              <a:rPr lang="tr-TR" dirty="0" err="1"/>
              <a:t>zamada</a:t>
            </a:r>
            <a:r>
              <a:rPr lang="tr-TR" dirty="0"/>
              <a:t> </a:t>
            </a:r>
            <a:r>
              <a:rPr lang="tr-TR" dirty="0" err="1"/>
              <a:t>ziraati</a:t>
            </a:r>
            <a:r>
              <a:rPr lang="tr-TR" dirty="0"/>
              <a:t> teşvik olarak değerlendirilmelidir. O, her meslek </a:t>
            </a:r>
            <a:r>
              <a:rPr lang="tr-TR" dirty="0" err="1"/>
              <a:t>erbâbı</a:t>
            </a:r>
            <a:r>
              <a:rPr lang="tr-TR" dirty="0"/>
              <a:t> ile, mesleği üzerinde konuşur, ona mesleğine olan ilgisini ve sevgisini artırıcı </a:t>
            </a:r>
            <a:r>
              <a:rPr lang="tr-TR" dirty="0" err="1"/>
              <a:t>husuları</a:t>
            </a:r>
            <a:r>
              <a:rPr lang="tr-TR" dirty="0"/>
              <a:t>, mesleği ile ilgili uyulacak kuralları ve hükümleri söylerdi. Hz. Peygamber küçük sanatlara da önem vermiştir. Onun zamanında yaygın olan meslekler arasında manifaturacılık, </a:t>
            </a:r>
            <a:r>
              <a:rPr lang="tr-TR" dirty="0" err="1"/>
              <a:t>attarlık</a:t>
            </a:r>
            <a:r>
              <a:rPr lang="tr-TR" dirty="0"/>
              <a:t>, demircilik, tartıcılık, sarraflık, eczacılık, terzilik ve  kuyumculuk sayılabilir.  </a:t>
            </a:r>
          </a:p>
          <a:p>
            <a:endParaRPr lang="tr-TR" dirty="0"/>
          </a:p>
        </p:txBody>
      </p:sp>
    </p:spTree>
    <p:extLst>
      <p:ext uri="{BB962C8B-B14F-4D97-AF65-F5344CB8AC3E}">
        <p14:creationId xmlns:p14="http://schemas.microsoft.com/office/powerpoint/2010/main" val="15100098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8CC6F4-3186-4CC4-8FCF-AEE3A8B3DE3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46A1AFE-BF4E-4D49-A8F1-084A648A921D}"/>
              </a:ext>
            </a:extLst>
          </p:cNvPr>
          <p:cNvSpPr>
            <a:spLocks noGrp="1"/>
          </p:cNvSpPr>
          <p:nvPr>
            <p:ph idx="1"/>
          </p:nvPr>
        </p:nvSpPr>
        <p:spPr/>
        <p:txBody>
          <a:bodyPr>
            <a:normAutofit fontScale="55000" lnSpcReduction="20000"/>
          </a:bodyPr>
          <a:lstStyle/>
          <a:p>
            <a:r>
              <a:rPr lang="tr-TR" b="1" dirty="0"/>
              <a:t>Devletin Gelirleri ve Harcama Yerleri</a:t>
            </a:r>
          </a:p>
          <a:p>
            <a:r>
              <a:rPr lang="tr-TR" b="1" dirty="0"/>
              <a:t>Ganimetin Beşte Biri (Humus) </a:t>
            </a:r>
          </a:p>
          <a:p>
            <a:r>
              <a:rPr lang="tr-TR" dirty="0"/>
              <a:t>Gayri </a:t>
            </a:r>
            <a:r>
              <a:rPr lang="tr-TR" dirty="0" err="1"/>
              <a:t>müslimlerden</a:t>
            </a:r>
            <a:r>
              <a:rPr lang="tr-TR" dirty="0"/>
              <a:t> savaş yoluyla elde edilen her türlü mal ve esirlere  ganimet (çoğulu: </a:t>
            </a:r>
            <a:r>
              <a:rPr lang="tr-TR" dirty="0" err="1"/>
              <a:t>ganâim</a:t>
            </a:r>
            <a:r>
              <a:rPr lang="tr-TR" dirty="0"/>
              <a:t>) denir. Kur'an-ı Kerim'de ganimet anlamında "</a:t>
            </a:r>
            <a:r>
              <a:rPr lang="tr-TR" dirty="0" err="1"/>
              <a:t>enfâl</a:t>
            </a:r>
            <a:r>
              <a:rPr lang="tr-TR" dirty="0"/>
              <a:t>" de kullanılmıştır. Ganimetle ilgili ayet-i kerimeler, Bedir gazvesinden sonra </a:t>
            </a:r>
            <a:r>
              <a:rPr lang="tr-TR" dirty="0" err="1"/>
              <a:t>nâzil</a:t>
            </a:r>
            <a:r>
              <a:rPr lang="tr-TR" dirty="0"/>
              <a:t> olmuştur. </a:t>
            </a:r>
            <a:r>
              <a:rPr lang="tr-TR" dirty="0" err="1"/>
              <a:t>Enfâl</a:t>
            </a:r>
            <a:r>
              <a:rPr lang="tr-TR" dirty="0"/>
              <a:t> </a:t>
            </a:r>
            <a:r>
              <a:rPr lang="tr-TR" dirty="0" err="1"/>
              <a:t>sûresinin</a:t>
            </a:r>
            <a:r>
              <a:rPr lang="tr-TR" dirty="0"/>
              <a:t> 1. ayetinde ganimetlerin Allah'a ve </a:t>
            </a:r>
            <a:r>
              <a:rPr lang="tr-TR" dirty="0" err="1"/>
              <a:t>Resûlüne</a:t>
            </a:r>
            <a:r>
              <a:rPr lang="tr-TR" dirty="0"/>
              <a:t> ait olduğu belirtilmiştir. Daha sonra savaş ganimetleriyle ilgili ayrıntılı hükümler içeren aynı </a:t>
            </a:r>
            <a:r>
              <a:rPr lang="tr-TR" dirty="0" err="1"/>
              <a:t>sûrenin</a:t>
            </a:r>
            <a:r>
              <a:rPr lang="tr-TR" dirty="0"/>
              <a:t> 41. ayeti </a:t>
            </a:r>
            <a:r>
              <a:rPr lang="tr-TR" dirty="0" err="1"/>
              <a:t>nâzil</a:t>
            </a:r>
            <a:r>
              <a:rPr lang="tr-TR" dirty="0"/>
              <a:t> olmuştur. Bu ayete göre ganimetin beşte biri Allah'a, </a:t>
            </a:r>
            <a:r>
              <a:rPr lang="tr-TR" dirty="0" err="1"/>
              <a:t>Resûlüne</a:t>
            </a:r>
            <a:r>
              <a:rPr lang="tr-TR" dirty="0"/>
              <a:t>, onun akrabasına, yetimlere, yoksullara ve yolda kalmışlara aittir. Hz. Peygamber bu ayetin hükümlerini ilk defa aynı yıl Benî </a:t>
            </a:r>
            <a:r>
              <a:rPr lang="tr-TR" dirty="0" err="1"/>
              <a:t>Kaynukâ</a:t>
            </a:r>
            <a:r>
              <a:rPr lang="tr-TR" dirty="0"/>
              <a:t>' </a:t>
            </a:r>
            <a:r>
              <a:rPr lang="tr-TR" dirty="0" err="1"/>
              <a:t>yahudilerinden</a:t>
            </a:r>
            <a:r>
              <a:rPr lang="tr-TR" dirty="0"/>
              <a:t> alınan ganimetlere uygulamıştır. </a:t>
            </a:r>
          </a:p>
          <a:p>
            <a:r>
              <a:rPr lang="tr-TR" dirty="0"/>
              <a:t>Ganimetler, savaş esirleri, arazi ve menkul mallar olmak üzere üçe ayrılır. Savaş esirleri de gayri </a:t>
            </a:r>
            <a:r>
              <a:rPr lang="tr-TR" dirty="0" err="1"/>
              <a:t>müslim</a:t>
            </a:r>
            <a:r>
              <a:rPr lang="tr-TR" dirty="0"/>
              <a:t> erişkin erkekler, kadın ve çocuklar olmak üzere iki kısımda mütalaa edilir. Devlet başkanı, savaş esiri ergin erkekleri, öldürme, köle haline getirme, fidye alarak veya karşılıklı mübadele ile veya karşılıksız serbest bırakma şekillerinden hangisi </a:t>
            </a:r>
            <a:r>
              <a:rPr lang="tr-TR" dirty="0" err="1"/>
              <a:t>müslümanlar</a:t>
            </a:r>
            <a:r>
              <a:rPr lang="tr-TR" dirty="0"/>
              <a:t> için daha faydalı ise onu uygulama yetkisine sahiptir. Esir kadın ve çocuklara ise, ister </a:t>
            </a:r>
            <a:r>
              <a:rPr lang="tr-TR" dirty="0" err="1"/>
              <a:t>ehl</a:t>
            </a:r>
            <a:r>
              <a:rPr lang="tr-TR" dirty="0"/>
              <a:t>-i </a:t>
            </a:r>
            <a:r>
              <a:rPr lang="tr-TR" dirty="0" err="1"/>
              <a:t>kitab</a:t>
            </a:r>
            <a:r>
              <a:rPr lang="tr-TR" dirty="0"/>
              <a:t>, ister müşrik olsun ölüm cezası verilmez. </a:t>
            </a:r>
          </a:p>
          <a:p>
            <a:r>
              <a:rPr lang="tr-TR" dirty="0"/>
              <a:t>Müslümanların gayri </a:t>
            </a:r>
            <a:r>
              <a:rPr lang="tr-TR" dirty="0" err="1"/>
              <a:t>müslimlerden</a:t>
            </a:r>
            <a:r>
              <a:rPr lang="tr-TR" dirty="0"/>
              <a:t> savaş veya barış yoluyla elde ettiği topraklar hakkındaki uygulamalara gelince, Hz. Peygamber silahla elde edilen Benî </a:t>
            </a:r>
            <a:r>
              <a:rPr lang="tr-TR" dirty="0" err="1"/>
              <a:t>Kurayza</a:t>
            </a:r>
            <a:r>
              <a:rPr lang="tr-TR" dirty="0"/>
              <a:t>, Hayber ve </a:t>
            </a:r>
            <a:r>
              <a:rPr lang="tr-TR" dirty="0" err="1"/>
              <a:t>Vâdilkurâ</a:t>
            </a:r>
            <a:r>
              <a:rPr lang="tr-TR" dirty="0"/>
              <a:t> ganimetlerini </a:t>
            </a:r>
            <a:r>
              <a:rPr lang="tr-TR" dirty="0" err="1"/>
              <a:t>Enfâl</a:t>
            </a:r>
            <a:r>
              <a:rPr lang="tr-TR" dirty="0"/>
              <a:t> </a:t>
            </a:r>
            <a:r>
              <a:rPr lang="tr-TR" dirty="0" err="1"/>
              <a:t>sûresinin</a:t>
            </a:r>
            <a:r>
              <a:rPr lang="tr-TR" dirty="0"/>
              <a:t> 41. ayetine göre beşte dördünü savaşçılara, beşte birini ayette zikredilen diğer sınıflara olmak üzere dağıtmış, ancak Hayber ve </a:t>
            </a:r>
            <a:r>
              <a:rPr lang="tr-TR" dirty="0" err="1"/>
              <a:t>Vâdilkurâ</a:t>
            </a:r>
            <a:r>
              <a:rPr lang="tr-TR" dirty="0"/>
              <a:t> arazisi </a:t>
            </a:r>
            <a:r>
              <a:rPr lang="tr-TR" dirty="0" err="1"/>
              <a:t>yahudilere</a:t>
            </a:r>
            <a:r>
              <a:rPr lang="tr-TR" dirty="0"/>
              <a:t> yarıcılıkla işletmeye verilmiştir. </a:t>
            </a:r>
            <a:r>
              <a:rPr lang="tr-TR" dirty="0" err="1"/>
              <a:t>Benü'n-Nadîr</a:t>
            </a:r>
            <a:r>
              <a:rPr lang="tr-TR" dirty="0"/>
              <a:t> ve </a:t>
            </a:r>
            <a:r>
              <a:rPr lang="tr-TR" dirty="0" err="1"/>
              <a:t>Fedek</a:t>
            </a:r>
            <a:r>
              <a:rPr lang="tr-TR" dirty="0"/>
              <a:t> arazileri barış yoluyla ele geçirildiğinden, Haşir </a:t>
            </a:r>
            <a:r>
              <a:rPr lang="tr-TR" dirty="0" err="1"/>
              <a:t>sûresinin</a:t>
            </a:r>
            <a:r>
              <a:rPr lang="tr-TR" dirty="0"/>
              <a:t> 6-9. ayetlerinin hükmü uygulanarak </a:t>
            </a:r>
            <a:r>
              <a:rPr lang="tr-TR" dirty="0" err="1"/>
              <a:t>Resûl</a:t>
            </a:r>
            <a:r>
              <a:rPr lang="tr-TR" dirty="0"/>
              <a:t>-i Ekrem'e ait kabul edilmiş, O da elde edilen gelirleri Hâşim oğullarının fakirlerinin ihtiyaçları ve devletin savunma giderleri için harcamıştır.</a:t>
            </a:r>
          </a:p>
          <a:p>
            <a:endParaRPr lang="tr-TR" dirty="0"/>
          </a:p>
        </p:txBody>
      </p:sp>
    </p:spTree>
    <p:extLst>
      <p:ext uri="{BB962C8B-B14F-4D97-AF65-F5344CB8AC3E}">
        <p14:creationId xmlns:p14="http://schemas.microsoft.com/office/powerpoint/2010/main" val="31305110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D21115-B99F-4B9C-A41F-0064C657D77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9605BDC-DFCB-4E1C-9887-15D78D2CC1AB}"/>
              </a:ext>
            </a:extLst>
          </p:cNvPr>
          <p:cNvSpPr>
            <a:spLocks noGrp="1"/>
          </p:cNvSpPr>
          <p:nvPr>
            <p:ph idx="1"/>
          </p:nvPr>
        </p:nvSpPr>
        <p:spPr/>
        <p:txBody>
          <a:bodyPr>
            <a:normAutofit fontScale="55000" lnSpcReduction="20000"/>
          </a:bodyPr>
          <a:lstStyle/>
          <a:p>
            <a:r>
              <a:rPr lang="tr-TR" b="1" dirty="0"/>
              <a:t>Ele Geçirilen Topraklardan Elde Edilen Gelir: </a:t>
            </a:r>
          </a:p>
          <a:p>
            <a:r>
              <a:rPr lang="tr-TR" dirty="0" err="1"/>
              <a:t>Nadîr</a:t>
            </a:r>
            <a:r>
              <a:rPr lang="tr-TR" dirty="0"/>
              <a:t> oğullarının arazi ve hurmalıkları ganimet gibi taksim edilmemişti. Hz. Peygamber bunları kendi ailesinin geçiminde kullanmış; artan miktarını da </a:t>
            </a:r>
            <a:r>
              <a:rPr lang="tr-TR" dirty="0" err="1"/>
              <a:t>cihad</a:t>
            </a:r>
            <a:r>
              <a:rPr lang="tr-TR" dirty="0"/>
              <a:t> için silah vs. ihtiyaçlara </a:t>
            </a:r>
            <a:r>
              <a:rPr lang="tr-TR" dirty="0" err="1"/>
              <a:t>sarfetmişti</a:t>
            </a:r>
            <a:r>
              <a:rPr lang="tr-TR" dirty="0"/>
              <a:t>. Hz. Peygamber, Benî </a:t>
            </a:r>
            <a:r>
              <a:rPr lang="tr-TR" dirty="0" err="1"/>
              <a:t>Kurayza</a:t>
            </a:r>
            <a:r>
              <a:rPr lang="tr-TR" dirty="0"/>
              <a:t> topraklarını ise, ganimet ayetine göre beşte birini çıkardıktan sonra, beşte dördünü savaşanlar arasında taksim etmişti. Hayber ve çevresinde ele geçen topraklar da ganimet statüsüne uygun olarak daha önce </a:t>
            </a:r>
            <a:r>
              <a:rPr lang="tr-TR" dirty="0" err="1"/>
              <a:t>Hudeybiye'de</a:t>
            </a:r>
            <a:r>
              <a:rPr lang="tr-TR" dirty="0"/>
              <a:t> bulunan ve bu fethe iştirak eden </a:t>
            </a:r>
            <a:r>
              <a:rPr lang="tr-TR" dirty="0" err="1"/>
              <a:t>sahabîlere</a:t>
            </a:r>
            <a:r>
              <a:rPr lang="tr-TR" dirty="0"/>
              <a:t> dağıtılmıştır. Ancak </a:t>
            </a:r>
            <a:r>
              <a:rPr lang="tr-TR" dirty="0" err="1"/>
              <a:t>sulhle</a:t>
            </a:r>
            <a:r>
              <a:rPr lang="tr-TR" dirty="0"/>
              <a:t> ele geçen Hayber'in üç kalesi ile </a:t>
            </a:r>
            <a:r>
              <a:rPr lang="tr-TR" dirty="0" err="1"/>
              <a:t>Fedek</a:t>
            </a:r>
            <a:r>
              <a:rPr lang="tr-TR" dirty="0"/>
              <a:t> toprakları Hz. Peygamber'in hissesi olarak kabul edilmiştir. Yahudilerin talebi üzerine Hz. Peygamber meyve ve elde edilen mahsulün yarısı </a:t>
            </a:r>
            <a:r>
              <a:rPr lang="tr-TR" dirty="0" err="1"/>
              <a:t>müslümanlara</a:t>
            </a:r>
            <a:r>
              <a:rPr lang="tr-TR" dirty="0"/>
              <a:t> ait olmak şartıyla onları yerlerinde bırakmıştı. </a:t>
            </a:r>
            <a:r>
              <a:rPr lang="tr-TR" dirty="0" err="1"/>
              <a:t>Vâdilkurâ</a:t>
            </a:r>
            <a:r>
              <a:rPr lang="tr-TR" dirty="0"/>
              <a:t> </a:t>
            </a:r>
            <a:r>
              <a:rPr lang="tr-TR" dirty="0" err="1"/>
              <a:t>yahudileriyle</a:t>
            </a:r>
            <a:r>
              <a:rPr lang="tr-TR" dirty="0"/>
              <a:t> de </a:t>
            </a:r>
            <a:r>
              <a:rPr lang="tr-TR" dirty="0" err="1"/>
              <a:t>Hayberlilerinki</a:t>
            </a:r>
            <a:r>
              <a:rPr lang="tr-TR" dirty="0"/>
              <a:t> gibi bir antlaşma yapılmıştı. Hz. Ömer </a:t>
            </a:r>
            <a:r>
              <a:rPr lang="tr-TR" dirty="0" err="1"/>
              <a:t>yahudileri</a:t>
            </a:r>
            <a:r>
              <a:rPr lang="tr-TR" dirty="0"/>
              <a:t> Hayber'den çıkarıncaya kadar bu durumları devam etmiş; bunlar oradan çıkarılınca topraklar, hissesi olanlara iade edilmiştir.</a:t>
            </a:r>
          </a:p>
          <a:p>
            <a:r>
              <a:rPr lang="tr-TR" b="1" dirty="0"/>
              <a:t>Cizye: </a:t>
            </a:r>
          </a:p>
          <a:p>
            <a:r>
              <a:rPr lang="tr-TR" dirty="0"/>
              <a:t>Cizye, İslam devletindeki gayri </a:t>
            </a:r>
            <a:r>
              <a:rPr lang="tr-TR" dirty="0" err="1"/>
              <a:t>müslim</a:t>
            </a:r>
            <a:r>
              <a:rPr lang="tr-TR" dirty="0"/>
              <a:t> tebaadan alınan baş vergisidir. </a:t>
            </a:r>
            <a:r>
              <a:rPr lang="tr-TR" dirty="0" err="1"/>
              <a:t>Âkıl</a:t>
            </a:r>
            <a:r>
              <a:rPr lang="tr-TR" dirty="0"/>
              <a:t>, </a:t>
            </a:r>
            <a:r>
              <a:rPr lang="tr-TR" dirty="0" err="1"/>
              <a:t>bâliğ</a:t>
            </a:r>
            <a:r>
              <a:rPr lang="tr-TR" dirty="0"/>
              <a:t>, hür, maddi gücü yerinde ve sağlıklı olan gayri </a:t>
            </a:r>
            <a:r>
              <a:rPr lang="tr-TR" dirty="0" err="1"/>
              <a:t>müslim</a:t>
            </a:r>
            <a:r>
              <a:rPr lang="tr-TR" dirty="0"/>
              <a:t> erkeklerden alınır. Gözleri görmeyen, felçli, yaşlı, çalışmaktan aciz ve yoksul kimseler, bu konuda farklı görüşler olmakla beraber, cizye vermekle mükellef değildir. Cizye, </a:t>
            </a:r>
            <a:r>
              <a:rPr lang="tr-TR" dirty="0" err="1"/>
              <a:t>müslümanlığı</a:t>
            </a:r>
            <a:r>
              <a:rPr lang="tr-TR" dirty="0"/>
              <a:t> kabul eden </a:t>
            </a:r>
            <a:r>
              <a:rPr lang="tr-TR" dirty="0" err="1"/>
              <a:t>zımmîlerden</a:t>
            </a:r>
            <a:r>
              <a:rPr lang="tr-TR" dirty="0"/>
              <a:t> alınmaz. Hz. Peygamber'in bu hususta hadisi vardır. Dört Halife ve Ömer b. Abdülaziz dönemlerindeki uygulamalar da bu şekilde gerçekleşecektir. Cizye karşılığında </a:t>
            </a:r>
            <a:r>
              <a:rPr lang="tr-TR" dirty="0" err="1"/>
              <a:t>zımmîlerin</a:t>
            </a:r>
            <a:r>
              <a:rPr lang="tr-TR" dirty="0"/>
              <a:t> can, mal ve inanç hürriyetleri güvence altına alınır. Hz. Peygamber, antlaşma yaptığı </a:t>
            </a:r>
            <a:r>
              <a:rPr lang="tr-TR" dirty="0" err="1"/>
              <a:t>zımmîlere</a:t>
            </a:r>
            <a:r>
              <a:rPr lang="tr-TR" dirty="0"/>
              <a:t> bu hakları taahhüt etmiştir. Bu uygulama Hz. Peygamber zamanında başlamıştır. 9/630 yılındaki </a:t>
            </a:r>
            <a:r>
              <a:rPr lang="tr-TR" dirty="0" err="1"/>
              <a:t>Tebûk</a:t>
            </a:r>
            <a:r>
              <a:rPr lang="tr-TR" dirty="0"/>
              <a:t> seferi esnasında </a:t>
            </a:r>
            <a:r>
              <a:rPr lang="tr-TR" dirty="0" err="1"/>
              <a:t>nâzil</a:t>
            </a:r>
            <a:r>
              <a:rPr lang="tr-TR" dirty="0"/>
              <a:t> olan </a:t>
            </a:r>
            <a:r>
              <a:rPr lang="tr-TR" dirty="0" err="1"/>
              <a:t>Tevbe</a:t>
            </a:r>
            <a:r>
              <a:rPr lang="tr-TR" dirty="0"/>
              <a:t> </a:t>
            </a:r>
            <a:r>
              <a:rPr lang="tr-TR" dirty="0" err="1"/>
              <a:t>sûresinini</a:t>
            </a:r>
            <a:r>
              <a:rPr lang="tr-TR" dirty="0"/>
              <a:t> 29.  ayet-i </a:t>
            </a:r>
            <a:r>
              <a:rPr lang="tr-TR" dirty="0" err="1"/>
              <a:t>kerîmesinde</a:t>
            </a:r>
            <a:r>
              <a:rPr lang="tr-TR" dirty="0"/>
              <a:t>, ehli </a:t>
            </a:r>
            <a:r>
              <a:rPr lang="tr-TR" dirty="0" err="1"/>
              <a:t>kitapdan</a:t>
            </a:r>
            <a:r>
              <a:rPr lang="tr-TR" dirty="0"/>
              <a:t> olan kimseler, eğer </a:t>
            </a:r>
            <a:r>
              <a:rPr lang="tr-TR" dirty="0" err="1"/>
              <a:t>İslamiyeti</a:t>
            </a:r>
            <a:r>
              <a:rPr lang="tr-TR" dirty="0"/>
              <a:t> kabul etmezlerse, cizye ödemeleri, bunu reddederlerse kendileriyle savaşılması emredilmektedir. </a:t>
            </a:r>
          </a:p>
          <a:p>
            <a:endParaRPr lang="tr-TR" dirty="0"/>
          </a:p>
        </p:txBody>
      </p:sp>
    </p:spTree>
    <p:extLst>
      <p:ext uri="{BB962C8B-B14F-4D97-AF65-F5344CB8AC3E}">
        <p14:creationId xmlns:p14="http://schemas.microsoft.com/office/powerpoint/2010/main" val="24097734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E8A702E-3EF9-48FE-A833-94B43BD9281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82BCED4-D929-4F33-BD81-2C301214FF5B}"/>
              </a:ext>
            </a:extLst>
          </p:cNvPr>
          <p:cNvSpPr>
            <a:spLocks noGrp="1"/>
          </p:cNvSpPr>
          <p:nvPr>
            <p:ph idx="1"/>
          </p:nvPr>
        </p:nvSpPr>
        <p:spPr/>
        <p:txBody>
          <a:bodyPr>
            <a:normAutofit fontScale="85000" lnSpcReduction="20000"/>
          </a:bodyPr>
          <a:lstStyle/>
          <a:p>
            <a:r>
              <a:rPr lang="tr-TR" b="1" dirty="0"/>
              <a:t>Zekat: </a:t>
            </a:r>
            <a:r>
              <a:rPr lang="tr-TR" dirty="0"/>
              <a:t>Bilindiği üzere zekat </a:t>
            </a:r>
            <a:r>
              <a:rPr lang="tr-TR" dirty="0" err="1"/>
              <a:t>müslümanların</a:t>
            </a:r>
            <a:r>
              <a:rPr lang="tr-TR" dirty="0"/>
              <a:t> mallarından alınan farz bir ibadettir. Altın, gümüş ve nakit paralar </a:t>
            </a:r>
            <a:r>
              <a:rPr lang="tr-TR" dirty="0" err="1"/>
              <a:t>nisab</a:t>
            </a:r>
            <a:r>
              <a:rPr lang="tr-TR" dirty="0"/>
              <a:t> miktarına ulaştığında kırkta biri zekat olarak verilir. Hayvanların zekatı ise cinsine ve miktarına göre değişmektedir. Ayrıntılı bilgiler geniş bir şekilde ilmihal kitaplarında yer almıştır. Arazi vergilerinden alınan zekata ise öşür denilir. Öşür, yağmur suyu ile sulanan topraklardan yüzde on, emek sonucu sulanan topraklardan ise yüzde yirmi </a:t>
            </a:r>
            <a:r>
              <a:rPr lang="tr-TR" dirty="0" err="1"/>
              <a:t>nisbetinde</a:t>
            </a:r>
            <a:r>
              <a:rPr lang="tr-TR" dirty="0"/>
              <a:t> alınır.</a:t>
            </a:r>
          </a:p>
          <a:p>
            <a:r>
              <a:rPr lang="tr-TR" dirty="0"/>
              <a:t>Zekat Hicretin ikinci yılında farz kılınmasından itibaren Hz. Peygamber tarafından toplanmış ve gerekli yerlere dağıtılmıştır. İlk yıllarda zengin </a:t>
            </a:r>
            <a:r>
              <a:rPr lang="tr-TR" dirty="0" err="1"/>
              <a:t>müslümanlar</a:t>
            </a:r>
            <a:r>
              <a:rPr lang="tr-TR" dirty="0"/>
              <a:t> zekatlarını bizzat getirip Hz. Peygamber'e teslim ediyorlardı. Ancak İslamiyet Arap yarımadasının çeşitli bölgelerine yayılınca Hz. Peygamber zekatları toplamak için memurlar tayin etmiştir. Zekatın verileceği ve harcanacağı yerler </a:t>
            </a:r>
            <a:r>
              <a:rPr lang="tr-TR" dirty="0" err="1"/>
              <a:t>Tevbe</a:t>
            </a:r>
            <a:r>
              <a:rPr lang="tr-TR" dirty="0"/>
              <a:t> </a:t>
            </a:r>
            <a:r>
              <a:rPr lang="tr-TR" dirty="0" err="1"/>
              <a:t>sûresinin</a:t>
            </a:r>
            <a:r>
              <a:rPr lang="tr-TR" dirty="0"/>
              <a:t> 60. </a:t>
            </a:r>
            <a:r>
              <a:rPr lang="tr-TR" dirty="0" err="1"/>
              <a:t>âyetinde</a:t>
            </a:r>
            <a:r>
              <a:rPr lang="tr-TR" dirty="0"/>
              <a:t> açıklanmıştır. Bunlar, yoksullar, düşkünler, zekat toplayan memurlar, gönülleri İslam'a ısındırılacak olanlar (</a:t>
            </a:r>
            <a:r>
              <a:rPr lang="tr-TR" dirty="0" err="1"/>
              <a:t>müellefe</a:t>
            </a:r>
            <a:r>
              <a:rPr lang="tr-TR" dirty="0"/>
              <a:t>-i </a:t>
            </a:r>
            <a:r>
              <a:rPr lang="tr-TR" dirty="0" err="1"/>
              <a:t>kulûb</a:t>
            </a:r>
            <a:r>
              <a:rPr lang="tr-TR" dirty="0"/>
              <a:t>), köleler, borçlular, Allah yolunda </a:t>
            </a:r>
            <a:r>
              <a:rPr lang="tr-TR" dirty="0" err="1"/>
              <a:t>cihad</a:t>
            </a:r>
            <a:r>
              <a:rPr lang="tr-TR" dirty="0"/>
              <a:t> edenler ve yolcular olmak üzere sekiz gruptur.</a:t>
            </a:r>
          </a:p>
          <a:p>
            <a:r>
              <a:rPr lang="tr-TR" b="1" dirty="0"/>
              <a:t> </a:t>
            </a:r>
          </a:p>
          <a:p>
            <a:endParaRPr lang="tr-TR" dirty="0"/>
          </a:p>
        </p:txBody>
      </p:sp>
    </p:spTree>
    <p:extLst>
      <p:ext uri="{BB962C8B-B14F-4D97-AF65-F5344CB8AC3E}">
        <p14:creationId xmlns:p14="http://schemas.microsoft.com/office/powerpoint/2010/main" val="57641997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2334</Words>
  <Application>Microsoft Office PowerPoint</Application>
  <PresentationFormat>Geniş ekran</PresentationFormat>
  <Paragraphs>41</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Askeri Teşkilat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Askeri Teşkilat</dc:title>
  <dc:creator>canan verep</dc:creator>
  <cp:lastModifiedBy>canan verep</cp:lastModifiedBy>
  <cp:revision>1</cp:revision>
  <dcterms:created xsi:type="dcterms:W3CDTF">2020-04-17T18:26:01Z</dcterms:created>
  <dcterms:modified xsi:type="dcterms:W3CDTF">2020-04-17T18:32:45Z</dcterms:modified>
</cp:coreProperties>
</file>