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9" r:id="rId1"/>
  </p:sldMasterIdLst>
  <p:sldIdLst>
    <p:sldId id="295" r:id="rId2"/>
    <p:sldId id="256" r:id="rId3"/>
    <p:sldId id="257" r:id="rId4"/>
    <p:sldId id="258" r:id="rId5"/>
    <p:sldId id="265" r:id="rId6"/>
    <p:sldId id="264" r:id="rId7"/>
    <p:sldId id="263" r:id="rId8"/>
    <p:sldId id="262" r:id="rId9"/>
    <p:sldId id="261" r:id="rId10"/>
    <p:sldId id="260" r:id="rId11"/>
    <p:sldId id="259" r:id="rId12"/>
    <p:sldId id="268" r:id="rId13"/>
    <p:sldId id="267" r:id="rId14"/>
    <p:sldId id="270" r:id="rId15"/>
    <p:sldId id="269" r:id="rId16"/>
    <p:sldId id="266" r:id="rId17"/>
    <p:sldId id="274" r:id="rId18"/>
    <p:sldId id="273" r:id="rId19"/>
    <p:sldId id="272" r:id="rId20"/>
    <p:sldId id="276" r:id="rId21"/>
    <p:sldId id="277" r:id="rId22"/>
    <p:sldId id="275" r:id="rId23"/>
    <p:sldId id="271" r:id="rId24"/>
    <p:sldId id="280" r:id="rId25"/>
    <p:sldId id="279" r:id="rId26"/>
    <p:sldId id="278" r:id="rId27"/>
    <p:sldId id="283" r:id="rId28"/>
    <p:sldId id="282" r:id="rId29"/>
    <p:sldId id="287" r:id="rId30"/>
    <p:sldId id="286" r:id="rId31"/>
    <p:sldId id="285" r:id="rId32"/>
    <p:sldId id="284" r:id="rId33"/>
    <p:sldId id="289" r:id="rId34"/>
    <p:sldId id="288" r:id="rId35"/>
    <p:sldId id="294" r:id="rId3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067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1813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5219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1668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92667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2218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5584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40944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5222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62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3020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4040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2394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129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647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0962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209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7EB4726-2AE0-4D09-BD2B-737A54E575BD}" type="datetimeFigureOut">
              <a:rPr lang="tr-TR" smtClean="0"/>
              <a:t>13.12.2017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2481F-79FC-4EEE-BCE8-E9AC97CA482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4035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90" r:id="rId1"/>
    <p:sldLayoutId id="2147484091" r:id="rId2"/>
    <p:sldLayoutId id="2147484092" r:id="rId3"/>
    <p:sldLayoutId id="2147484093" r:id="rId4"/>
    <p:sldLayoutId id="2147484094" r:id="rId5"/>
    <p:sldLayoutId id="2147484095" r:id="rId6"/>
    <p:sldLayoutId id="2147484096" r:id="rId7"/>
    <p:sldLayoutId id="2147484097" r:id="rId8"/>
    <p:sldLayoutId id="2147484098" r:id="rId9"/>
    <p:sldLayoutId id="2147484099" r:id="rId10"/>
    <p:sldLayoutId id="2147484100" r:id="rId11"/>
    <p:sldLayoutId id="2147484101" r:id="rId12"/>
    <p:sldLayoutId id="2147484102" r:id="rId13"/>
    <p:sldLayoutId id="2147484103" r:id="rId14"/>
    <p:sldLayoutId id="2147484104" r:id="rId15"/>
    <p:sldLayoutId id="2147484105" r:id="rId16"/>
    <p:sldLayoutId id="214748410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1"/>
            <a:ext cx="8689976" cy="2042617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TASAVVUF II </a:t>
            </a:r>
            <a:r>
              <a:rPr lang="tr-TR" sz="4400" b="1"/>
              <a:t/>
            </a:r>
            <a:br>
              <a:rPr lang="tr-TR" sz="4400" b="1"/>
            </a:br>
            <a:r>
              <a:rPr lang="tr-TR" sz="4400" b="1" smtClean="0"/>
              <a:t>VII. </a:t>
            </a:r>
            <a:r>
              <a:rPr lang="tr-TR" sz="4400" b="1" dirty="0" smtClean="0"/>
              <a:t>YARIYIL GÜZ DÖNEMİ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2563317"/>
            <a:ext cx="8689976" cy="3927423"/>
          </a:xfrm>
        </p:spPr>
        <p:txBody>
          <a:bodyPr>
            <a:noAutofit/>
          </a:bodyPr>
          <a:lstStyle/>
          <a:p>
            <a:pPr algn="just"/>
            <a:endParaRPr lang="tr-TR" altLang="tr-TR" sz="29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tr-TR" altLang="tr-TR" sz="2900" b="1" cap="none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tr-TR" altLang="tr-TR" sz="2900" b="1" cap="none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AHMET CAHİD HAKSEVER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5594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783442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 smtClean="0"/>
              <a:t>Vahdet-i </a:t>
            </a:r>
            <a:r>
              <a:rPr lang="tr-TR" sz="4000" b="1" dirty="0" err="1"/>
              <a:t>vücûd</a:t>
            </a:r>
            <a:r>
              <a:rPr lang="tr-TR" sz="4000" b="1" dirty="0"/>
              <a:t> ne demektir</a:t>
            </a:r>
            <a:r>
              <a:rPr lang="tr-TR" sz="4000" b="1" dirty="0" smtClean="0"/>
              <a:t>?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789891"/>
            <a:ext cx="8689976" cy="4700850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tr-TR" altLang="tr-TR" sz="2500" b="1" cap="none" dirty="0" err="1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Vâhidiyyet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/İkinci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Taayyün/Hakikat-i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İnsâniyye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A’yân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-ı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Sâbite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Zât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bu mertebede isim ve sıfatlarının gereği olan bütün küllî ve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cüz’î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mânâların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sûretlerini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birbirinden ayırılmış olarak bilir. Şehâdet âleminde ortaya çıkan bütün varlıklar, bu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a’yân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-ı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sâbitenin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yansıma ve gölgeleridir</a:t>
            </a:r>
          </a:p>
        </p:txBody>
      </p:sp>
    </p:spTree>
    <p:extLst>
      <p:ext uri="{BB962C8B-B14F-4D97-AF65-F5344CB8AC3E}">
        <p14:creationId xmlns:p14="http://schemas.microsoft.com/office/powerpoint/2010/main" val="13425943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843403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 smtClean="0"/>
              <a:t>Vahdet-i </a:t>
            </a:r>
            <a:r>
              <a:rPr lang="tr-TR" sz="4000" b="1" dirty="0" err="1"/>
              <a:t>vücûd</a:t>
            </a:r>
            <a:r>
              <a:rPr lang="tr-TR" sz="4000" b="1" dirty="0"/>
              <a:t> ne demektir</a:t>
            </a:r>
            <a:r>
              <a:rPr lang="tr-TR" sz="4000" b="1" dirty="0" smtClean="0"/>
              <a:t>?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364105"/>
            <a:ext cx="8689976" cy="5126636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Ervâh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 Ruhlar ) Âlemi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Burada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bir önceki mertebedeki ilmî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sûretlere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göre ruhlar mertebesine tenezzül eder. Böylece her bir ilmî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sûret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basit bir cevher olarak ortaya çıkar. Bu cevherlerin şekli rengi yoktur; zaman ve mekân ile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vasıflanmış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 değillerdir. Çünkü zaman ve mekân, cisimle ilgili şeylerdir. Ruhlar, cisim olmadıklarından ayrışma ve bitişme kabul etmezler. Bu mertebede her bir ruh, kendini, kendi benzerini ve kendinin kaynağını, Rabbini bilir.</a:t>
            </a:r>
          </a:p>
        </p:txBody>
      </p:sp>
    </p:spTree>
    <p:extLst>
      <p:ext uri="{BB962C8B-B14F-4D97-AF65-F5344CB8AC3E}">
        <p14:creationId xmlns:p14="http://schemas.microsoft.com/office/powerpoint/2010/main" val="38451068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783442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 smtClean="0"/>
              <a:t>Vahdet-i </a:t>
            </a:r>
            <a:r>
              <a:rPr lang="tr-TR" sz="4000" b="1" dirty="0" err="1"/>
              <a:t>vücûd</a:t>
            </a:r>
            <a:r>
              <a:rPr lang="tr-TR" sz="4000" b="1" dirty="0"/>
              <a:t> ne demektir</a:t>
            </a:r>
            <a:r>
              <a:rPr lang="tr-TR" sz="4000" b="1" dirty="0" smtClean="0"/>
              <a:t>?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439056"/>
            <a:ext cx="8689976" cy="5051685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Misal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Âlemi/Sembolik Âlem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âlem, ruhlar ile cisimler arasında bir berzahtır. Ruhlar mertebesinde zahir olan her bir ferdin, cisimler âleminde kazanacağı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sûrete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benzer bir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sûretin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bu âlemde ortaya çıkması sebebiyle bu mertebeye misal âlemi denir. 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sûretleri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hayâl edebildiğimiz için hayâl âlemi de denebilir. Misal âlemi, uykuya daldığımızda ruhumuzun gittiği âlem olup rüyaların dilinin sembolik olmasının nedeni de budur</a:t>
            </a:r>
          </a:p>
        </p:txBody>
      </p:sp>
    </p:spTree>
    <p:extLst>
      <p:ext uri="{BB962C8B-B14F-4D97-AF65-F5344CB8AC3E}">
        <p14:creationId xmlns:p14="http://schemas.microsoft.com/office/powerpoint/2010/main" val="21532313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723482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 smtClean="0"/>
              <a:t>Vahdet-i </a:t>
            </a:r>
            <a:r>
              <a:rPr lang="tr-TR" sz="4000" b="1" dirty="0" err="1"/>
              <a:t>vücûd</a:t>
            </a:r>
            <a:r>
              <a:rPr lang="tr-TR" sz="4000" b="1" dirty="0"/>
              <a:t> ne demektir?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514007"/>
            <a:ext cx="8689976" cy="4976734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endParaRPr lang="tr-TR" altLang="tr-TR" sz="2500" b="1" cap="none" dirty="0" smtClean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mertebe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Vücûd’un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hariçte görünen cisimlerin ve maddelerin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sûretleriyle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tecellî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-zuhur ettiği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şehâdet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yani duyular âlemidir. Bu âlemdeki varlıklar parçalara ayrılabilir, bölünebilir ve bitişebilirler. Bu âlem, beş duyu ve idrak ile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müşâhede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edilebilir</a:t>
            </a:r>
          </a:p>
        </p:txBody>
      </p:sp>
    </p:spTree>
    <p:extLst>
      <p:ext uri="{BB962C8B-B14F-4D97-AF65-F5344CB8AC3E}">
        <p14:creationId xmlns:p14="http://schemas.microsoft.com/office/powerpoint/2010/main" val="27875703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783442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 smtClean="0"/>
              <a:t>Vahdet-i </a:t>
            </a:r>
            <a:r>
              <a:rPr lang="tr-TR" sz="4000" b="1" dirty="0" err="1"/>
              <a:t>vücûd</a:t>
            </a:r>
            <a:r>
              <a:rPr lang="tr-TR" sz="4000" b="1" dirty="0"/>
              <a:t> ne demektir?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789891"/>
            <a:ext cx="8689976" cy="4700850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Şehâdet Âlemi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Şehâdet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âlemine,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kevn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(oluş) ve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fesâd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(yok oluş) âlemi de denir. Zira bu âlemdeki cisimlerin her bir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sûreti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sürekli bir varoluş ve yok oluş içindedir. Bu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kevn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fesâd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birbirinin sebep ve sonucudur. Yani bir cisim varoluş halinden yok oluş haline gelirken, bunun sonucunda bir başka cisim yok oluştan varoluş haline geçmektedir. Tıpkı suyun buhara dönüşmesi gibi</a:t>
            </a:r>
          </a:p>
        </p:txBody>
      </p:sp>
    </p:spTree>
    <p:extLst>
      <p:ext uri="{BB962C8B-B14F-4D97-AF65-F5344CB8AC3E}">
        <p14:creationId xmlns:p14="http://schemas.microsoft.com/office/powerpoint/2010/main" val="372186439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738472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 smtClean="0"/>
              <a:t>Vahdet-i </a:t>
            </a:r>
            <a:r>
              <a:rPr lang="tr-TR" sz="4000" b="1" dirty="0" err="1"/>
              <a:t>vücûd</a:t>
            </a:r>
            <a:r>
              <a:rPr lang="tr-TR" sz="4000" b="1" dirty="0"/>
              <a:t> ne demektir</a:t>
            </a:r>
            <a:r>
              <a:rPr lang="tr-TR" sz="4000" b="1" dirty="0" smtClean="0"/>
              <a:t>?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789891"/>
            <a:ext cx="8689976" cy="4700850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İnsan-ı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kâmil </a:t>
            </a:r>
            <a:endParaRPr lang="tr-TR" altLang="tr-TR" sz="2500" b="1" cap="none" dirty="0" smtClean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İnsanın varlığı, Hakk’ın bütün sıfat ve isimlerinin kemâliyle zuhur ve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tecellîsi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insanda gerçekleşmiştir ki bu da insan-ı kâmildir. Tenezzül ve zuhur mertebeleri onunla son bulmuştur.” </a:t>
            </a:r>
          </a:p>
        </p:txBody>
      </p:sp>
    </p:spTree>
    <p:extLst>
      <p:ext uri="{BB962C8B-B14F-4D97-AF65-F5344CB8AC3E}">
        <p14:creationId xmlns:p14="http://schemas.microsoft.com/office/powerpoint/2010/main" val="24026212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693501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 smtClean="0"/>
              <a:t>Vahdet-i </a:t>
            </a:r>
            <a:r>
              <a:rPr lang="tr-TR" sz="4000" b="1" dirty="0" err="1"/>
              <a:t>vücûd</a:t>
            </a:r>
            <a:r>
              <a:rPr lang="tr-TR" sz="4000" b="1" dirty="0"/>
              <a:t> ne demektir?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789891"/>
            <a:ext cx="8689976" cy="4700850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Yukarıda anlatılan varlık mertebelerinden ilk üçü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kadîm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ve ezelîdir. Bu üç mertebe arasındaki sıralama aklî olup zaman değildir. İlâhî isimler, sıfatlar ve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a’yân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-ı sabitenin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Zât’tan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ayrı bir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vücûdları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yoktur. Dolayısıyla zaman ve mekân üstüdürler. Şu an da oldukları hâl üzere bulunmaktadırlar. </a:t>
            </a:r>
          </a:p>
        </p:txBody>
      </p:sp>
    </p:spTree>
    <p:extLst>
      <p:ext uri="{BB962C8B-B14F-4D97-AF65-F5344CB8AC3E}">
        <p14:creationId xmlns:p14="http://schemas.microsoft.com/office/powerpoint/2010/main" val="30032683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798432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 smtClean="0"/>
              <a:t>Vahdet-i </a:t>
            </a:r>
            <a:r>
              <a:rPr lang="tr-TR" sz="4000" b="1" dirty="0" err="1"/>
              <a:t>vücûd</a:t>
            </a:r>
            <a:r>
              <a:rPr lang="tr-TR" sz="4000" b="1" dirty="0"/>
              <a:t> ne demektir?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789891"/>
            <a:ext cx="8689976" cy="4700850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Ruhlar ve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misâl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âlemi ise zaman içinde görülmekle birlikte,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şehâdet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âlemindeki zamanın çok ötesinde olduğu için zamansızlık ile zaman arasında mutavassıt durumdadır.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1679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753462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 smtClean="0"/>
              <a:t>Vahdet-i </a:t>
            </a:r>
            <a:r>
              <a:rPr lang="tr-TR" sz="4000" b="1" dirty="0" err="1"/>
              <a:t>vücûd</a:t>
            </a:r>
            <a:r>
              <a:rPr lang="tr-TR" sz="4000" b="1" dirty="0"/>
              <a:t> ne demektir?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789891"/>
            <a:ext cx="8689976" cy="4700850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Uyku,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misâl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âlemine, bedenin ölümü ise ruhlar âlemine yükseliştir. İnsan, hayatta iken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menevî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tekâmül yoluyla da bu âleme geçiş yapabilir. “Ölmeden önce ölünüz” sözüyle kastedilen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mânâlardan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biri de budur</a:t>
            </a:r>
          </a:p>
        </p:txBody>
      </p:sp>
    </p:spTree>
    <p:extLst>
      <p:ext uri="{BB962C8B-B14F-4D97-AF65-F5344CB8AC3E}">
        <p14:creationId xmlns:p14="http://schemas.microsoft.com/office/powerpoint/2010/main" val="14853517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1269188"/>
          </a:xfrm>
        </p:spPr>
        <p:txBody>
          <a:bodyPr>
            <a:noAutofit/>
          </a:bodyPr>
          <a:lstStyle/>
          <a:p>
            <a:pPr algn="ctr"/>
            <a:r>
              <a:rPr lang="sv-SE" sz="4000" b="1" dirty="0"/>
              <a:t> Vahdet-i Vücûd ile Panteizm Arasındaki Farklar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789891"/>
            <a:ext cx="8689976" cy="4700850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Panteizm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kelime olarak “tüm tanrıcılık” anlamında olup Batı’da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Toland’la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1705’ten itibaren sistemleşen felsefi bir düşüncedir</a:t>
            </a:r>
          </a:p>
        </p:txBody>
      </p:sp>
    </p:spTree>
    <p:extLst>
      <p:ext uri="{BB962C8B-B14F-4D97-AF65-F5344CB8AC3E}">
        <p14:creationId xmlns:p14="http://schemas.microsoft.com/office/powerpoint/2010/main" val="28488517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1269188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400" b="1" dirty="0" smtClean="0"/>
              <a:t>TASAVVUF II </a:t>
            </a:r>
            <a:r>
              <a:rPr lang="tr-TR" sz="4400" b="1" dirty="0"/>
              <a:t/>
            </a:r>
            <a:br>
              <a:rPr lang="tr-TR" sz="4400" b="1" dirty="0"/>
            </a:br>
            <a:r>
              <a:rPr lang="tr-TR" sz="3600" b="1" dirty="0" smtClean="0"/>
              <a:t>TASAVVUFİ KAVRAMLAR VE DEYİMLER</a:t>
            </a:r>
            <a:endParaRPr lang="tr-TR" sz="3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789891"/>
            <a:ext cx="8689976" cy="4700850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Vahdet-i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 demektir? Vahdet-i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şühûddan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farkı nedir?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3869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1269188"/>
          </a:xfrm>
        </p:spPr>
        <p:txBody>
          <a:bodyPr>
            <a:noAutofit/>
          </a:bodyPr>
          <a:lstStyle/>
          <a:p>
            <a:pPr algn="ctr"/>
            <a:r>
              <a:rPr lang="sv-SE" sz="4000" b="1" dirty="0"/>
              <a:t> Vahdet-i Vücûd ile Panteizm Arasındaki Farklar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789891"/>
            <a:ext cx="8689976" cy="4700850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Panteizmin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zamanla farklı versiyonları ortaya çıkmakla beraber panteizmde genel itibariyle iki tür bakış açısı dikkat çekmektedir: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	Yalnız Tanrı gerçektir. Âlemin devam eden bir gerçekliği ve farklı bir cevheri yoktur.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	Yalnız âlem gerçektir; Tanrı bütün var olanların bir toplamıdır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9325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1269188"/>
          </a:xfrm>
        </p:spPr>
        <p:txBody>
          <a:bodyPr>
            <a:noAutofit/>
          </a:bodyPr>
          <a:lstStyle/>
          <a:p>
            <a:pPr algn="ctr"/>
            <a:r>
              <a:rPr lang="sv-SE" sz="4000" b="1" dirty="0"/>
              <a:t> Vahdet-i Vücûd ile Panteizm Arasındaki Farklar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789891"/>
            <a:ext cx="8689976" cy="4700850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İkinci tür panteizm zamanla pozitivizme kapı aralamış ve “Allahsız kâinat, ruhsuz insan ve cevhersiz eşya” felsefesiyle sistemleşmiştir. Materyalizm de bir bakıma pozitivizmin devamı olmuştur</a:t>
            </a:r>
          </a:p>
        </p:txBody>
      </p:sp>
    </p:spTree>
    <p:extLst>
      <p:ext uri="{BB962C8B-B14F-4D97-AF65-F5344CB8AC3E}">
        <p14:creationId xmlns:p14="http://schemas.microsoft.com/office/powerpoint/2010/main" val="7852353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1269188"/>
          </a:xfrm>
        </p:spPr>
        <p:txBody>
          <a:bodyPr>
            <a:noAutofit/>
          </a:bodyPr>
          <a:lstStyle/>
          <a:p>
            <a:pPr algn="ctr"/>
            <a:r>
              <a:rPr lang="sv-SE" sz="4000" b="1" dirty="0"/>
              <a:t> Vahdet-i Vücûd ile Panteizm Arasındaki Farklar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789891"/>
            <a:ext cx="8689976" cy="4700850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	Panteizm, Batı’nın diğer felsefi sistemleri gibi aklın bir ürünü iken vahdet-i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sûfîlerin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Kitap ve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Sünnet’i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referans alan manevî eğitimlerinde yaşadıkları sezgi,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keşf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müşâhedelerinin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bir ürünüdür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Vahdet-i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vücûdu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tam olarak anlayabilmek için -akıl reddedilmemekle birlikte- manevî bir eğitimden geçilip aynı hâlin yaşanması gerekir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2203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1269188"/>
          </a:xfrm>
        </p:spPr>
        <p:txBody>
          <a:bodyPr>
            <a:noAutofit/>
          </a:bodyPr>
          <a:lstStyle/>
          <a:p>
            <a:pPr algn="ctr"/>
            <a:r>
              <a:rPr lang="sv-SE" sz="4000" b="1" dirty="0"/>
              <a:t> Vahdet-i Vücûd ile Panteizm Arasındaki Farklar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789891"/>
            <a:ext cx="8689976" cy="4700850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	Panteizm, felsefi yapısı gereği 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daha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önceki filozofların fikirleriyle beslenip onları reddedebilen, farklı fraksiyonlara ayrılabilen bir düşünce şeklidir.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Hâlbuki manevî eğitimden geçen bir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sûfînin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İbn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Arabi’yi okumasa bile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fenâ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mertebesine ulaştığında vahdet-i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vücûdu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bir hâl olarak yaşayacağı kabul edilir. </a:t>
            </a:r>
          </a:p>
        </p:txBody>
      </p:sp>
    </p:spTree>
    <p:extLst>
      <p:ext uri="{BB962C8B-B14F-4D97-AF65-F5344CB8AC3E}">
        <p14:creationId xmlns:p14="http://schemas.microsoft.com/office/powerpoint/2010/main" val="41623768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1269188"/>
          </a:xfrm>
        </p:spPr>
        <p:txBody>
          <a:bodyPr>
            <a:noAutofit/>
          </a:bodyPr>
          <a:lstStyle/>
          <a:p>
            <a:pPr algn="ctr"/>
            <a:r>
              <a:rPr lang="sv-SE" sz="4000" b="1" dirty="0"/>
              <a:t> Vahdet-i Vücûd ile Panteizm Arasındaki Farklar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789891"/>
            <a:ext cx="8689976" cy="4700850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	Panteizmde Tanrı, “ilk illet” ve “cevher” diye nitelendirilirken vahdet-i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vücûdda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Hakk’ın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Zât’ına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meçhûl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-ı mutlak” denilir. Allah-âlem ilişkisinde tenzih boyutuna dikkat çekilir</a:t>
            </a:r>
          </a:p>
        </p:txBody>
      </p:sp>
    </p:spTree>
    <p:extLst>
      <p:ext uri="{BB962C8B-B14F-4D97-AF65-F5344CB8AC3E}">
        <p14:creationId xmlns:p14="http://schemas.microsoft.com/office/powerpoint/2010/main" val="21778061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1269188"/>
          </a:xfrm>
        </p:spPr>
        <p:txBody>
          <a:bodyPr>
            <a:noAutofit/>
          </a:bodyPr>
          <a:lstStyle/>
          <a:p>
            <a:pPr algn="ctr"/>
            <a:r>
              <a:rPr lang="sv-SE" sz="4000" b="1" dirty="0"/>
              <a:t> Vahdet-i Vücûd ile Panteizm Arasındaki Farklar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789891"/>
            <a:ext cx="8689976" cy="4700850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	Panteizme göre her şey Tanrı’nın fiillerinden ibaret olduğundan iyi ve kötü, sevap ve günah eşittir. Bu bakımdan insan yapıp ettiklerinden yükümlü değildir. Vahdet-i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vücûda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göre insan, kendi yetkinliğiyle davranış sergileyebilir. Bu sebeple yapıp ettiklerinden sorumludur. </a:t>
            </a:r>
          </a:p>
        </p:txBody>
      </p:sp>
    </p:spTree>
    <p:extLst>
      <p:ext uri="{BB962C8B-B14F-4D97-AF65-F5344CB8AC3E}">
        <p14:creationId xmlns:p14="http://schemas.microsoft.com/office/powerpoint/2010/main" val="30232015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1269188"/>
          </a:xfrm>
        </p:spPr>
        <p:txBody>
          <a:bodyPr>
            <a:noAutofit/>
          </a:bodyPr>
          <a:lstStyle/>
          <a:p>
            <a:pPr algn="ctr"/>
            <a:r>
              <a:rPr lang="sv-SE" sz="4000" b="1" dirty="0"/>
              <a:t> Vahdet-i Vücûd ile Panteizm Arasındaki Farklar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789891"/>
            <a:ext cx="8689976" cy="4700850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Elmalılı Hamdi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Yazır’ın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şu ifadeleri, vahdet-i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vücûdun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dinî yaşantı yönüne ve panteizmle arasındaki farka işaret etmesi bakımından önemlidir. “Lâ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mevcûde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illâ Hû” (Allah’tan başka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mevcud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yoktur)  demekle panteistlerin söylediği “her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mevcud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Tanrı’dır” demek arasında fark vardır.” Ancak iman için “Lâ ilahe illallah” demekle yükümlü olan insan “lâ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mevcude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illâ Hû” hâlini yaşamak zorunda değildir.</a:t>
            </a:r>
          </a:p>
        </p:txBody>
      </p:sp>
    </p:spTree>
    <p:extLst>
      <p:ext uri="{BB962C8B-B14F-4D97-AF65-F5344CB8AC3E}">
        <p14:creationId xmlns:p14="http://schemas.microsoft.com/office/powerpoint/2010/main" val="6841159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1269188"/>
          </a:xfrm>
        </p:spPr>
        <p:txBody>
          <a:bodyPr>
            <a:noAutofit/>
          </a:bodyPr>
          <a:lstStyle/>
          <a:p>
            <a:pPr algn="ctr"/>
            <a:r>
              <a:rPr lang="sv-SE" sz="4000" b="1" dirty="0"/>
              <a:t> Vahdet-i Vücûd ile Panteizm Arasındaki Farklar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789891"/>
            <a:ext cx="8689976" cy="4700850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Vahdet-i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vücûdu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yanlış anlamadaki bir diğer etken, gündelik yaşamda iletişimi sağlamak üzere kullanılan dilin yaşanılan sıra dışı hâli anlatmadaki yetersizliğidir. </a:t>
            </a:r>
            <a:endParaRPr lang="tr-TR" altLang="tr-TR" sz="2500" b="1" cap="none" dirty="0" smtClean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heme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ost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(her şey O’dur) </a:t>
            </a:r>
            <a:endParaRPr lang="tr-TR" altLang="tr-TR" sz="2500" b="1" cap="none" dirty="0" smtClean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heme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ez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ost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(her şey O’ndandır</a:t>
            </a: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4006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678511"/>
          </a:xfrm>
        </p:spPr>
        <p:txBody>
          <a:bodyPr>
            <a:noAutofit/>
          </a:bodyPr>
          <a:lstStyle/>
          <a:p>
            <a:pPr algn="ctr"/>
            <a:r>
              <a:rPr lang="sv-SE" sz="3000" b="1" dirty="0"/>
              <a:t> Vahdet-i Vücûd ile Vahdet-i şühûddan </a:t>
            </a:r>
            <a:r>
              <a:rPr lang="sv-SE" sz="3000" b="1" dirty="0" smtClean="0"/>
              <a:t>fark</a:t>
            </a:r>
            <a:r>
              <a:rPr lang="tr-TR" sz="3000" b="1" dirty="0" err="1" smtClean="0"/>
              <a:t>lar</a:t>
            </a:r>
            <a:endParaRPr lang="tr-TR" sz="3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469036"/>
            <a:ext cx="8689976" cy="5021705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	Vahdet-i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düşüncesine göre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fenâ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mertebesine ulaşan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sâlik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âlemi (evren), Allah’ın isim ve sıfatlarının gölgesi olarak görür. Bu gölge asıldan farklı değildir.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Vahdet-i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şühûdda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bu mertebeye ulaşan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sâlik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âlemde Allah’ın sıfatlarından başka bir şey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müşâhede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etmez. Evet, âlem gölgedir ama bu, asıldan farklı olup varoluşun mertebelerinden biridir. Kendine özgü bir varlığı bulunmakta olup hayâl ürünü değildir.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7693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678511"/>
          </a:xfrm>
        </p:spPr>
        <p:txBody>
          <a:bodyPr>
            <a:noAutofit/>
          </a:bodyPr>
          <a:lstStyle/>
          <a:p>
            <a:pPr algn="ctr"/>
            <a:r>
              <a:rPr lang="sv-SE" sz="3000" b="1" dirty="0"/>
              <a:t> Vahdet-i Vücûd ile Vahdet-i şühûddan </a:t>
            </a:r>
            <a:r>
              <a:rPr lang="sv-SE" sz="3000" b="1" dirty="0" smtClean="0"/>
              <a:t>fark</a:t>
            </a:r>
            <a:r>
              <a:rPr lang="tr-TR" sz="3000" b="1" dirty="0" err="1" smtClean="0"/>
              <a:t>lar</a:t>
            </a:r>
            <a:endParaRPr lang="tr-TR" sz="3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469036"/>
            <a:ext cx="8689976" cy="5021705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Gündüz vakti bir kimsenin, “gökyüzünde yıldız yok, sadece güneş var” demesi vahdeti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ehlinin, “gökyüzünde güneşten başka bir şey görünmese de yıldızlar da vardır. Güneşin yoğun ışığı sebebiyle görünmez hale gelmişlerdir” sözü vahdet-i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şühûd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ehlinin yaklaşımıdır</a:t>
            </a:r>
          </a:p>
        </p:txBody>
      </p:sp>
    </p:spTree>
    <p:extLst>
      <p:ext uri="{BB962C8B-B14F-4D97-AF65-F5344CB8AC3E}">
        <p14:creationId xmlns:p14="http://schemas.microsoft.com/office/powerpoint/2010/main" val="19938224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1269188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 smtClean="0"/>
              <a:t>Vahdet-i </a:t>
            </a:r>
            <a:r>
              <a:rPr lang="tr-TR" sz="4000" b="1" dirty="0" err="1"/>
              <a:t>vücûd</a:t>
            </a:r>
            <a:r>
              <a:rPr lang="tr-TR" sz="4000" b="1" dirty="0"/>
              <a:t> ne demektir</a:t>
            </a:r>
            <a:r>
              <a:rPr lang="tr-TR" sz="4000" b="1" dirty="0" smtClean="0"/>
              <a:t>?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789891"/>
            <a:ext cx="8689976" cy="4700850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Vahdet-i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Arapça varlığın birliği demek olup “varlık birdir, o da Hakk’ın varlığıdır” esasına dayanan bir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tevhid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anlayışıdır. Endülüslü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Muhyiddîn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İbn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-i Arabî (1165-1240) tarafından sistemleştirilmekle birlikte, “vahdet-i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vücûd”u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terim olarak kullanan ilk kişinin,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İbn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Arabî’nin talebesi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Sadreddin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Konevî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olduğu kabul edilir. </a:t>
            </a:r>
          </a:p>
        </p:txBody>
      </p:sp>
    </p:spTree>
    <p:extLst>
      <p:ext uri="{BB962C8B-B14F-4D97-AF65-F5344CB8AC3E}">
        <p14:creationId xmlns:p14="http://schemas.microsoft.com/office/powerpoint/2010/main" val="38819117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678511"/>
          </a:xfrm>
        </p:spPr>
        <p:txBody>
          <a:bodyPr>
            <a:noAutofit/>
          </a:bodyPr>
          <a:lstStyle/>
          <a:p>
            <a:pPr algn="ctr"/>
            <a:r>
              <a:rPr lang="sv-SE" sz="3000" b="1" dirty="0"/>
              <a:t> Vahdet-i Vücûd ile Vahdet-i şühûddan </a:t>
            </a:r>
            <a:r>
              <a:rPr lang="sv-SE" sz="3000" b="1" dirty="0" smtClean="0"/>
              <a:t>fark</a:t>
            </a:r>
            <a:r>
              <a:rPr lang="tr-TR" sz="3000" b="1" dirty="0" err="1" smtClean="0"/>
              <a:t>lar</a:t>
            </a:r>
            <a:endParaRPr lang="tr-TR" sz="3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469036"/>
            <a:ext cx="8689976" cy="5021705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	Vahdet-i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düşüncesinde eşya, Allah’ın isim ve sıfatlarının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tecellîsidir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İsim ve sıfatlar, Allah’ın zatının “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ayn”ıdır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ve ayrıca esma ve sıfatlar da birbirinin “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ayn”ıdır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Mesela “İlim” ve “Kudret” sıfatı, Allah’ın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Zât’ının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ayn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ı olduğu gibi birbirlerinin de “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ayn”ıdırlar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Dolayısıyla, âlem de Hakk’ın “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ayn”ıdır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67644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678511"/>
          </a:xfrm>
        </p:spPr>
        <p:txBody>
          <a:bodyPr>
            <a:noAutofit/>
          </a:bodyPr>
          <a:lstStyle/>
          <a:p>
            <a:pPr algn="ctr"/>
            <a:r>
              <a:rPr lang="sv-SE" sz="3000" b="1" dirty="0"/>
              <a:t> Vahdet-i Vücûd ile Vahdet-i şühûddan </a:t>
            </a:r>
            <a:r>
              <a:rPr lang="sv-SE" sz="3000" b="1" dirty="0" smtClean="0"/>
              <a:t>fark</a:t>
            </a:r>
            <a:r>
              <a:rPr lang="tr-TR" sz="3000" b="1" dirty="0" err="1" smtClean="0"/>
              <a:t>lar</a:t>
            </a:r>
            <a:endParaRPr lang="tr-TR" sz="3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469036"/>
            <a:ext cx="8689976" cy="5021705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İmam-ı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Rabbanî’ye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göre ise eşyanın hakikati, isim ve sıfatların zıtları olan “adem” (yokluk)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lerdir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İsim ve sıfatların gölgeleri, adem aynalarında yansır ve âlem oluşur. Mesela kudretin gölgesi,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acz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aynasında yansır ve âleme ait kudret oluşur. İmam-ı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Rabbânî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Allah Teâlâ’nın âlem ile münasebetinin, O’nun isim ve sıfatları ile olduğunu ve bunların da O’nun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Zât’ından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ayrı olduğunu düşünür. Âlemin, Hakk’ın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Zât’ı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ile hiçbir münasebeti yoktur.</a:t>
            </a:r>
          </a:p>
        </p:txBody>
      </p:sp>
    </p:spTree>
    <p:extLst>
      <p:ext uri="{BB962C8B-B14F-4D97-AF65-F5344CB8AC3E}">
        <p14:creationId xmlns:p14="http://schemas.microsoft.com/office/powerpoint/2010/main" val="42088699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678511"/>
          </a:xfrm>
        </p:spPr>
        <p:txBody>
          <a:bodyPr>
            <a:noAutofit/>
          </a:bodyPr>
          <a:lstStyle/>
          <a:p>
            <a:pPr algn="ctr"/>
            <a:r>
              <a:rPr lang="sv-SE" sz="3000" b="1" dirty="0"/>
              <a:t> Vahdet-i Vücûd ile Vahdet-i şühûddan </a:t>
            </a:r>
            <a:r>
              <a:rPr lang="sv-SE" sz="3000" b="1" dirty="0" smtClean="0"/>
              <a:t>fark</a:t>
            </a:r>
            <a:r>
              <a:rPr lang="tr-TR" sz="3000" b="1" dirty="0" err="1" smtClean="0"/>
              <a:t>lar</a:t>
            </a:r>
            <a:endParaRPr lang="tr-TR" sz="3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469036"/>
            <a:ext cx="8689976" cy="5021705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	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İbn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-i Arabi, âlemi Allah’ın isim ve sıfatlarının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tecellîsi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olarak düşündüğü için şerrin asli değil göreceli olduğunu savunur. Nitekim yılanın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zehiri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herhangi bir insan için şer iken diğer birisi için ilaç hükmüne geçebilir. </a:t>
            </a:r>
          </a:p>
        </p:txBody>
      </p:sp>
    </p:spTree>
    <p:extLst>
      <p:ext uri="{BB962C8B-B14F-4D97-AF65-F5344CB8AC3E}">
        <p14:creationId xmlns:p14="http://schemas.microsoft.com/office/powerpoint/2010/main" val="36972132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678511"/>
          </a:xfrm>
        </p:spPr>
        <p:txBody>
          <a:bodyPr>
            <a:noAutofit/>
          </a:bodyPr>
          <a:lstStyle/>
          <a:p>
            <a:pPr algn="ctr"/>
            <a:r>
              <a:rPr lang="sv-SE" sz="3000" b="1" dirty="0"/>
              <a:t> Vahdet-i Vücûd ile Vahdet-i şühûddan </a:t>
            </a:r>
            <a:r>
              <a:rPr lang="sv-SE" sz="3000" b="1" dirty="0" smtClean="0"/>
              <a:t>fark</a:t>
            </a:r>
            <a:r>
              <a:rPr lang="tr-TR" sz="3000" b="1" dirty="0" err="1" smtClean="0"/>
              <a:t>lar</a:t>
            </a:r>
            <a:endParaRPr lang="tr-TR" sz="3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469036"/>
            <a:ext cx="8689976" cy="5021705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İmam-ı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Rabbânî’ye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göre ise âlemdeki kötülük “asli”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Âlem, "yokluk" mertebelerinden ibaret olduğu için kendisi (âlem, eşya) şerrin, noksanlığın ve aczin kaynağıdır. Dolayısıyla âlemde çirkinlik ve kötülük, kendiliğinden ve tabiatıyla ortaya çıkmış olup, bütün hayır ve kemâl de Allah'ın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Zât’ına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aittir. </a:t>
            </a:r>
          </a:p>
        </p:txBody>
      </p:sp>
    </p:spTree>
    <p:extLst>
      <p:ext uri="{BB962C8B-B14F-4D97-AF65-F5344CB8AC3E}">
        <p14:creationId xmlns:p14="http://schemas.microsoft.com/office/powerpoint/2010/main" val="3035507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678511"/>
          </a:xfrm>
        </p:spPr>
        <p:txBody>
          <a:bodyPr>
            <a:noAutofit/>
          </a:bodyPr>
          <a:lstStyle/>
          <a:p>
            <a:pPr algn="ctr"/>
            <a:r>
              <a:rPr lang="sv-SE" sz="3000" b="1" dirty="0"/>
              <a:t> Vahdet-i Vücûd ile Vahdet-i şühûddan </a:t>
            </a:r>
            <a:r>
              <a:rPr lang="sv-SE" sz="3000" b="1" dirty="0" smtClean="0"/>
              <a:t>fark</a:t>
            </a:r>
            <a:r>
              <a:rPr lang="tr-TR" sz="3000" b="1" dirty="0" err="1" smtClean="0"/>
              <a:t>lar</a:t>
            </a:r>
            <a:endParaRPr lang="tr-TR" sz="3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469036"/>
            <a:ext cx="8689976" cy="5021705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Sonuç itibariyle vahdet-i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ve vahdet-i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şuhûd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hakikatin farklı açılardan görünümünden, farklı makam ve mertebelerde söylenişinden ibarettir. Tasavvufi düşüncede vahdet-i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şühûd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sûfînin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seyr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ü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sülûku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esnasında karşılaştığı manevî hâllerdendir. Bunlar,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sûfînin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hakka’l-yakîn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mertebesi olan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abdiyyet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makamına ermesiyle hükümsüz kalır</a:t>
            </a:r>
          </a:p>
        </p:txBody>
      </p:sp>
    </p:spTree>
    <p:extLst>
      <p:ext uri="{BB962C8B-B14F-4D97-AF65-F5344CB8AC3E}">
        <p14:creationId xmlns:p14="http://schemas.microsoft.com/office/powerpoint/2010/main" val="23156810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678511"/>
          </a:xfrm>
        </p:spPr>
        <p:txBody>
          <a:bodyPr>
            <a:noAutofit/>
          </a:bodyPr>
          <a:lstStyle/>
          <a:p>
            <a:pPr algn="ctr"/>
            <a:r>
              <a:rPr lang="sv-SE" sz="3000" b="1" dirty="0"/>
              <a:t> Vahdet-i Vücûd ile Vahdet-i şühûddan </a:t>
            </a:r>
            <a:r>
              <a:rPr lang="sv-SE" sz="3000" b="1" dirty="0" smtClean="0"/>
              <a:t>fark</a:t>
            </a:r>
            <a:r>
              <a:rPr lang="tr-TR" sz="3000" b="1" dirty="0" err="1" smtClean="0"/>
              <a:t>lar</a:t>
            </a:r>
            <a:endParaRPr lang="tr-TR" sz="3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469036"/>
            <a:ext cx="8689976" cy="5021705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Vahdet-i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varoluşun daha çok ontolojik yönü, vahdet-i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şühûd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ise epistemolojik yönü üzerinde yoğunlaşmaktadır</a:t>
            </a:r>
          </a:p>
        </p:txBody>
      </p:sp>
    </p:spTree>
    <p:extLst>
      <p:ext uri="{BB962C8B-B14F-4D97-AF65-F5344CB8AC3E}">
        <p14:creationId xmlns:p14="http://schemas.microsoft.com/office/powerpoint/2010/main" val="19681821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1269188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 smtClean="0"/>
              <a:t>Vahdet-i </a:t>
            </a:r>
            <a:r>
              <a:rPr lang="tr-TR" sz="4000" b="1" dirty="0" err="1"/>
              <a:t>vücûd</a:t>
            </a:r>
            <a:r>
              <a:rPr lang="tr-TR" sz="4000" b="1" dirty="0"/>
              <a:t> ne demektir</a:t>
            </a:r>
            <a:r>
              <a:rPr lang="tr-TR" sz="4000" b="1" dirty="0" smtClean="0"/>
              <a:t>?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789891"/>
            <a:ext cx="8689976" cy="4700850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İbn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-i Arabî, varlığın (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vücûdun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bir olduğunu ve onun da Hakk'ın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Vücûd’u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Zât’ı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olduğunu savunur. Varlıkta görülen çokluk ve çeşitlilik, dış duyularımızın meydana getirdiği zahirî bir olgudur.  </a:t>
            </a:r>
            <a:endParaRPr lang="tr-TR" altLang="tr-TR" sz="2500" b="1" cap="none" dirty="0" smtClean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Mahlûkat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Allah’ın isim ve sıfatlarının bir gölgesidir ve bu gölge de bir hayâldir. Mümkün varlık, mutlak varlığa nispetle bir hiç hükmündedir. </a:t>
            </a:r>
          </a:p>
        </p:txBody>
      </p:sp>
    </p:spTree>
    <p:extLst>
      <p:ext uri="{BB962C8B-B14F-4D97-AF65-F5344CB8AC3E}">
        <p14:creationId xmlns:p14="http://schemas.microsoft.com/office/powerpoint/2010/main" val="18485559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843403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 smtClean="0"/>
              <a:t>Vahdet-i </a:t>
            </a:r>
            <a:r>
              <a:rPr lang="tr-TR" sz="4000" b="1" dirty="0" err="1"/>
              <a:t>vücûd</a:t>
            </a:r>
            <a:r>
              <a:rPr lang="tr-TR" sz="4000" b="1" dirty="0"/>
              <a:t> ne demektir?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789891"/>
            <a:ext cx="8689976" cy="4700850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Âlemin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vücûdunu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Mutlak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Vücûd’dan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ayrı müstakil bir varlık kabuk etmek, Hakk’ın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Vücûd’unu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sınırlandırmak olur. Hakk’ın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vücûduyla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halkın (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mevcûdun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vücûdu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arasındaki fark, mutlak ve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mukayedden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ibarettir. Bu da görecelidir. Bu bakımdan asıl itibariyle “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 birdir. Ancak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Vücûd’un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tecellîleri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pek çoktur</a:t>
            </a:r>
          </a:p>
        </p:txBody>
      </p:sp>
    </p:spTree>
    <p:extLst>
      <p:ext uri="{BB962C8B-B14F-4D97-AF65-F5344CB8AC3E}">
        <p14:creationId xmlns:p14="http://schemas.microsoft.com/office/powerpoint/2010/main" val="25389846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813423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 smtClean="0"/>
              <a:t>Vahdet-i </a:t>
            </a:r>
            <a:r>
              <a:rPr lang="tr-TR" sz="4000" b="1" dirty="0" err="1"/>
              <a:t>vücûd</a:t>
            </a:r>
            <a:r>
              <a:rPr lang="tr-TR" sz="4000" b="1" dirty="0"/>
              <a:t> ne demektir?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789891"/>
            <a:ext cx="8689976" cy="4700850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Muhyiddîn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İbn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-i Arabî,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mevcûdun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meydana gelişini şöyle açıklar: “Allah ezelde vardı ve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O’nunla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beraber hiçbir şey yoktu. O, isimlerini ve sıfatlarını göstermek, açığa çıkarmak,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bi’l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-kuvveden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bi’l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-fiile dönüştürmek için mevcudatı yarattı. </a:t>
            </a:r>
          </a:p>
        </p:txBody>
      </p:sp>
    </p:spTree>
    <p:extLst>
      <p:ext uri="{BB962C8B-B14F-4D97-AF65-F5344CB8AC3E}">
        <p14:creationId xmlns:p14="http://schemas.microsoft.com/office/powerpoint/2010/main" val="41208244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738472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 smtClean="0"/>
              <a:t>Vahdet-i </a:t>
            </a:r>
            <a:r>
              <a:rPr lang="tr-TR" sz="4000" b="1" dirty="0" err="1"/>
              <a:t>vücûd</a:t>
            </a:r>
            <a:r>
              <a:rPr lang="tr-TR" sz="4000" b="1" dirty="0"/>
              <a:t> ne demektir</a:t>
            </a:r>
            <a:r>
              <a:rPr lang="tr-TR" sz="4000" b="1" dirty="0" smtClean="0"/>
              <a:t>?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789891"/>
            <a:ext cx="8689976" cy="4700850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Yedili tasnife göre varoluş mertebeleri şöyledir.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4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	</a:t>
            </a:r>
            <a:r>
              <a:rPr lang="tr-TR" altLang="tr-TR" sz="24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tr-TR" altLang="tr-TR" sz="24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Lâ- Taayyün/ Zat-ı Sırf / </a:t>
            </a:r>
            <a:r>
              <a:rPr lang="tr-TR" altLang="tr-TR" sz="24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</a:t>
            </a:r>
            <a:r>
              <a:rPr lang="tr-TR" altLang="tr-TR" sz="24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-i Mutlak / </a:t>
            </a:r>
            <a:r>
              <a:rPr lang="tr-TR" altLang="tr-TR" sz="24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Ahadiyyet</a:t>
            </a:r>
            <a:r>
              <a:rPr lang="tr-TR" altLang="tr-TR" sz="24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0" lvl="0" indent="-45720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 startAt="2"/>
              <a:tabLst>
                <a:tab pos="5754688" algn="r"/>
              </a:tabLst>
            </a:pPr>
            <a:r>
              <a:rPr lang="tr-TR" altLang="tr-TR" sz="24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Vahdet/Taayyün-i </a:t>
            </a:r>
            <a:r>
              <a:rPr lang="tr-TR" altLang="tr-TR" sz="24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Evvel/Hakikat-i </a:t>
            </a:r>
            <a:r>
              <a:rPr lang="tr-TR" altLang="tr-TR" sz="24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Muhammediyye</a:t>
            </a:r>
            <a:r>
              <a:rPr lang="tr-TR" altLang="tr-TR" sz="24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altLang="tr-TR" sz="2400" b="1" cap="none" dirty="0" smtClean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 startAt="2"/>
              <a:tabLst>
                <a:tab pos="5754688" algn="r"/>
              </a:tabLst>
            </a:pPr>
            <a:r>
              <a:rPr lang="tr-TR" altLang="tr-TR" sz="24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altLang="tr-TR" sz="24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Vâhidiyyet</a:t>
            </a:r>
            <a:r>
              <a:rPr lang="tr-TR" altLang="tr-TR" sz="24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/İkinci Taayyün/Hakikat-i </a:t>
            </a:r>
            <a:r>
              <a:rPr lang="tr-TR" altLang="tr-TR" sz="24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İnsâniyye</a:t>
            </a:r>
            <a:r>
              <a:rPr lang="tr-TR" altLang="tr-TR" sz="24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tr-TR" altLang="tr-TR" sz="24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A’yân</a:t>
            </a:r>
            <a:r>
              <a:rPr lang="tr-TR" altLang="tr-TR" sz="24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-ı </a:t>
            </a:r>
            <a:r>
              <a:rPr lang="tr-TR" altLang="tr-TR" sz="2400" b="1" cap="none" dirty="0" err="1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Sâbite</a:t>
            </a:r>
            <a:endParaRPr lang="tr-TR" altLang="tr-TR" sz="2400" b="1" cap="none" dirty="0" smtClean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 startAt="2"/>
              <a:tabLst>
                <a:tab pos="5754688" algn="r"/>
              </a:tabLst>
            </a:pPr>
            <a:r>
              <a:rPr lang="tr-TR" altLang="tr-TR" sz="24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Ervâh </a:t>
            </a:r>
            <a:r>
              <a:rPr lang="tr-TR" altLang="tr-TR" sz="24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 Ruhlar ) Âlemi </a:t>
            </a:r>
            <a:endParaRPr lang="tr-TR" altLang="tr-TR" sz="2400" b="1" cap="none" dirty="0" smtClean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 startAt="2"/>
              <a:tabLst>
                <a:tab pos="5754688" algn="r"/>
              </a:tabLst>
            </a:pPr>
            <a:r>
              <a:rPr lang="tr-TR" altLang="tr-TR" sz="24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Misal </a:t>
            </a:r>
            <a:r>
              <a:rPr lang="tr-TR" altLang="tr-TR" sz="24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Âlemi/Sembolik </a:t>
            </a:r>
            <a:r>
              <a:rPr lang="tr-TR" altLang="tr-TR" sz="24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Âlem</a:t>
            </a:r>
          </a:p>
          <a:p>
            <a:pPr marL="457200" lvl="0" indent="-45720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 startAt="2"/>
              <a:tabLst>
                <a:tab pos="5754688" algn="r"/>
              </a:tabLst>
            </a:pPr>
            <a:r>
              <a:rPr lang="tr-TR" altLang="tr-TR" sz="24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Şehâdet </a:t>
            </a:r>
            <a:r>
              <a:rPr lang="tr-TR" altLang="tr-TR" sz="24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Âlemi </a:t>
            </a:r>
            <a:endParaRPr lang="tr-TR" altLang="tr-TR" sz="2400" b="1" cap="none" dirty="0" smtClean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 startAt="2"/>
              <a:tabLst>
                <a:tab pos="5754688" algn="r"/>
              </a:tabLst>
            </a:pPr>
            <a:r>
              <a:rPr lang="tr-TR" altLang="tr-TR" sz="24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İnsan-ı </a:t>
            </a:r>
            <a:r>
              <a:rPr lang="tr-TR" altLang="tr-TR" sz="24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kâmil </a:t>
            </a:r>
            <a:endParaRPr lang="tr-TR" altLang="tr-TR" sz="2400" b="1" cap="none" dirty="0" smtClean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 startAt="2"/>
              <a:tabLst>
                <a:tab pos="5754688" algn="r"/>
              </a:tabLst>
            </a:pPr>
            <a:endParaRPr lang="tr-TR" altLang="tr-TR" sz="2500" b="1" cap="none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38269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813423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 smtClean="0"/>
              <a:t>Vahdet-i </a:t>
            </a:r>
            <a:r>
              <a:rPr lang="tr-TR" sz="4000" b="1" dirty="0" err="1"/>
              <a:t>vücûd</a:t>
            </a:r>
            <a:r>
              <a:rPr lang="tr-TR" sz="4000" b="1" dirty="0"/>
              <a:t> ne demektir? 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789891"/>
            <a:ext cx="8689976" cy="4700850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	 “Lâ- Taayyün/ Zat-ı Sırf /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-i Mutlak /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Ahadiyyet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Zât mertebesidir.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her türlü sıfat ve vasıf bağından, bütün kayıtlardan uzaktır. Allah Teâlâ’nın künhü ve hakikatidir, bunun üstünde bir mertebe yoktur</a:t>
            </a:r>
          </a:p>
        </p:txBody>
      </p:sp>
    </p:spTree>
    <p:extLst>
      <p:ext uri="{BB962C8B-B14F-4D97-AF65-F5344CB8AC3E}">
        <p14:creationId xmlns:p14="http://schemas.microsoft.com/office/powerpoint/2010/main" val="39641161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751012" y="520702"/>
            <a:ext cx="8689976" cy="708491"/>
          </a:xfrm>
        </p:spPr>
        <p:txBody>
          <a:bodyPr>
            <a:noAutofit/>
          </a:bodyPr>
          <a:lstStyle/>
          <a:p>
            <a:pPr algn="ctr"/>
            <a:r>
              <a:rPr lang="tr-TR" sz="4000" b="1" dirty="0" smtClean="0"/>
              <a:t>Vahdet-i </a:t>
            </a:r>
            <a:r>
              <a:rPr lang="tr-TR" sz="4000" b="1" dirty="0" err="1"/>
              <a:t>vücûd</a:t>
            </a:r>
            <a:r>
              <a:rPr lang="tr-TR" sz="4000" b="1" dirty="0"/>
              <a:t> ne demektir? </a:t>
            </a:r>
            <a:r>
              <a:rPr lang="tr-TR" sz="4000" b="1" dirty="0" smtClean="0"/>
              <a:t>farkı</a:t>
            </a:r>
            <a:endParaRPr lang="tr-TR" sz="40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51012" y="1789891"/>
            <a:ext cx="8689976" cy="4700850"/>
          </a:xfrm>
        </p:spPr>
        <p:txBody>
          <a:bodyPr>
            <a:noAutofit/>
          </a:bodyPr>
          <a:lstStyle/>
          <a:p>
            <a:pPr algn="just"/>
            <a:r>
              <a:rPr lang="tr-TR" sz="29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9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HAFTA 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Vahdet/Taayyün-i Evvel/Hakikat-i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Muhammediyye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54688" algn="r"/>
              </a:tabLst>
            </a:pPr>
            <a:r>
              <a:rPr lang="tr-TR" altLang="tr-TR" sz="2500" b="1" cap="none" dirty="0" smtClean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lâ-taayyünün, taayyün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sûretiyle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ortaya çıktığı ilk tenezzül mertebesidir. İlk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tecellî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Muhammedî Hakikattir.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Ceberût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âlemi de denilen bu mertebede eşyanın hakikati potansiyel olarak,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bi’l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-kuvve mevcuttur. Bu mertebede </a:t>
            </a:r>
            <a:r>
              <a:rPr lang="tr-TR" altLang="tr-TR" sz="2500" b="1" cap="none" dirty="0" err="1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Vücûd</a:t>
            </a:r>
            <a:r>
              <a:rPr lang="tr-TR" altLang="tr-TR" sz="2500" b="1" cap="none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kendisinin isim ve sıfatlarını toplu olarak bilir</a:t>
            </a:r>
          </a:p>
        </p:txBody>
      </p:sp>
    </p:spTree>
    <p:extLst>
      <p:ext uri="{BB962C8B-B14F-4D97-AF65-F5344CB8AC3E}">
        <p14:creationId xmlns:p14="http://schemas.microsoft.com/office/powerpoint/2010/main" val="15029904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658</TotalTime>
  <Words>1442</Words>
  <Application>Microsoft Office PowerPoint</Application>
  <PresentationFormat>Geniş ekran</PresentationFormat>
  <Paragraphs>129</Paragraphs>
  <Slides>35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35</vt:i4>
      </vt:variant>
    </vt:vector>
  </HeadingPairs>
  <TitlesOfParts>
    <vt:vector size="41" baseType="lpstr">
      <vt:lpstr>Arial</vt:lpstr>
      <vt:lpstr>Calibri</vt:lpstr>
      <vt:lpstr>Century Gothic</vt:lpstr>
      <vt:lpstr>Times New Roman</vt:lpstr>
      <vt:lpstr>Wingdings 3</vt:lpstr>
      <vt:lpstr>İyon</vt:lpstr>
      <vt:lpstr>TASAVVUF II  VII. YARIYIL GÜZ DÖNEMİ</vt:lpstr>
      <vt:lpstr>TASAVVUF II  TASAVVUFİ KAVRAMLAR VE DEYİMLER</vt:lpstr>
      <vt:lpstr>Vahdet-i vücûd ne demektir?</vt:lpstr>
      <vt:lpstr>Vahdet-i vücûd ne demektir?</vt:lpstr>
      <vt:lpstr>Vahdet-i vücûd ne demektir? </vt:lpstr>
      <vt:lpstr>Vahdet-i vücûd ne demektir? </vt:lpstr>
      <vt:lpstr>Vahdet-i vücûd ne demektir?</vt:lpstr>
      <vt:lpstr>Vahdet-i vücûd ne demektir? </vt:lpstr>
      <vt:lpstr>Vahdet-i vücûd ne demektir? farkı</vt:lpstr>
      <vt:lpstr>Vahdet-i vücûd ne demektir?</vt:lpstr>
      <vt:lpstr>Vahdet-i vücûd ne demektir?</vt:lpstr>
      <vt:lpstr>Vahdet-i vücûd ne demektir?</vt:lpstr>
      <vt:lpstr>Vahdet-i vücûd ne demektir? </vt:lpstr>
      <vt:lpstr>Vahdet-i vücûd ne demektir? </vt:lpstr>
      <vt:lpstr>Vahdet-i vücûd ne demektir?</vt:lpstr>
      <vt:lpstr>Vahdet-i vücûd ne demektir? </vt:lpstr>
      <vt:lpstr>Vahdet-i vücûd ne demektir? </vt:lpstr>
      <vt:lpstr>Vahdet-i vücûd ne demektir? </vt:lpstr>
      <vt:lpstr> Vahdet-i Vücûd ile Panteizm Arasındaki Farklar</vt:lpstr>
      <vt:lpstr> Vahdet-i Vücûd ile Panteizm Arasındaki Farklar</vt:lpstr>
      <vt:lpstr> Vahdet-i Vücûd ile Panteizm Arasındaki Farklar</vt:lpstr>
      <vt:lpstr> Vahdet-i Vücûd ile Panteizm Arasındaki Farklar</vt:lpstr>
      <vt:lpstr> Vahdet-i Vücûd ile Panteizm Arasındaki Farklar</vt:lpstr>
      <vt:lpstr> Vahdet-i Vücûd ile Panteizm Arasındaki Farklar</vt:lpstr>
      <vt:lpstr> Vahdet-i Vücûd ile Panteizm Arasındaki Farklar</vt:lpstr>
      <vt:lpstr> Vahdet-i Vücûd ile Panteizm Arasındaki Farklar</vt:lpstr>
      <vt:lpstr> Vahdet-i Vücûd ile Panteizm Arasındaki Farklar</vt:lpstr>
      <vt:lpstr> Vahdet-i Vücûd ile Vahdet-i şühûddan farklar</vt:lpstr>
      <vt:lpstr> Vahdet-i Vücûd ile Vahdet-i şühûddan farklar</vt:lpstr>
      <vt:lpstr> Vahdet-i Vücûd ile Vahdet-i şühûddan farklar</vt:lpstr>
      <vt:lpstr> Vahdet-i Vücûd ile Vahdet-i şühûddan farklar</vt:lpstr>
      <vt:lpstr> Vahdet-i Vücûd ile Vahdet-i şühûddan farklar</vt:lpstr>
      <vt:lpstr> Vahdet-i Vücûd ile Vahdet-i şühûddan farklar</vt:lpstr>
      <vt:lpstr> Vahdet-i Vücûd ile Vahdet-i şühûddan farklar</vt:lpstr>
      <vt:lpstr> Vahdet-i Vücûd ile Vahdet-i şühûddan farklar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TASAVVUF I</dc:title>
  <dc:creator>user</dc:creator>
  <cp:lastModifiedBy>akademisyen</cp:lastModifiedBy>
  <cp:revision>71</cp:revision>
  <dcterms:created xsi:type="dcterms:W3CDTF">2017-02-25T18:57:10Z</dcterms:created>
  <dcterms:modified xsi:type="dcterms:W3CDTF">2017-12-13T13:05:08Z</dcterms:modified>
</cp:coreProperties>
</file>