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B8CBD0B-EA42-418A-B55B-3F2263A0F098}" type="datetimeFigureOut">
              <a:rPr lang="tr-TR" smtClean="0"/>
              <a:t>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87174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8CBD0B-EA42-418A-B55B-3F2263A0F098}" type="datetimeFigureOut">
              <a:rPr lang="tr-TR" smtClean="0"/>
              <a:t>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20775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8CBD0B-EA42-418A-B55B-3F2263A0F098}" type="datetimeFigureOut">
              <a:rPr lang="tr-TR" smtClean="0"/>
              <a:t>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116425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435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7895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56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272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104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33390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291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700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8CBD0B-EA42-418A-B55B-3F2263A0F098}" type="datetimeFigureOut">
              <a:rPr lang="tr-TR" smtClean="0"/>
              <a:t>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3781020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6259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25597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1777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B8CBD0B-EA42-418A-B55B-3F2263A0F098}" type="datetimeFigureOut">
              <a:rPr lang="tr-TR" smtClean="0"/>
              <a:t>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215981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B8CBD0B-EA42-418A-B55B-3F2263A0F098}" type="datetimeFigureOut">
              <a:rPr lang="tr-TR" smtClean="0"/>
              <a:t>8.01.2020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291709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B8CBD0B-EA42-418A-B55B-3F2263A0F098}" type="datetimeFigureOut">
              <a:rPr lang="tr-TR" smtClean="0"/>
              <a:t>8.01.2020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21479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B8CBD0B-EA42-418A-B55B-3F2263A0F098}" type="datetimeFigureOut">
              <a:rPr lang="tr-TR" smtClean="0"/>
              <a:t>8.01.2020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39565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B8CBD0B-EA42-418A-B55B-3F2263A0F098}" type="datetimeFigureOut">
              <a:rPr lang="tr-TR" smtClean="0"/>
              <a:t>8.01.2020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104188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B8CBD0B-EA42-418A-B55B-3F2263A0F098}" type="datetimeFigureOut">
              <a:rPr lang="tr-TR" smtClean="0"/>
              <a:t>8.01.2020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347674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B8CBD0B-EA42-418A-B55B-3F2263A0F098}" type="datetimeFigureOut">
              <a:rPr lang="tr-TR" smtClean="0"/>
              <a:t>8.01.2020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5C9F68-9C53-4A47-B57B-FAD1BBCEA288}" type="slidenum">
              <a:rPr lang="tr-TR" smtClean="0"/>
              <a:t>‹#›</a:t>
            </a:fld>
            <a:endParaRPr lang="tr-TR"/>
          </a:p>
        </p:txBody>
      </p:sp>
    </p:spTree>
    <p:extLst>
      <p:ext uri="{BB962C8B-B14F-4D97-AF65-F5344CB8AC3E}">
        <p14:creationId xmlns:p14="http://schemas.microsoft.com/office/powerpoint/2010/main" val="113931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CBD0B-EA42-418A-B55B-3F2263A0F098}" type="datetimeFigureOut">
              <a:rPr lang="tr-TR" smtClean="0"/>
              <a:t>8.01.2020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C9F68-9C53-4A47-B57B-FAD1BBCEA288}" type="slidenum">
              <a:rPr lang="tr-TR" smtClean="0"/>
              <a:t>‹#›</a:t>
            </a:fld>
            <a:endParaRPr lang="tr-TR"/>
          </a:p>
        </p:txBody>
      </p:sp>
    </p:spTree>
    <p:extLst>
      <p:ext uri="{BB962C8B-B14F-4D97-AF65-F5344CB8AC3E}">
        <p14:creationId xmlns:p14="http://schemas.microsoft.com/office/powerpoint/2010/main" val="349708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3A6C5-8281-4307-A158-4F7671AAE4FD}" type="datetimeFigureOut">
              <a:rPr lang="tr-TR" smtClean="0">
                <a:solidFill>
                  <a:prstClr val="black">
                    <a:tint val="75000"/>
                  </a:prstClr>
                </a:solidFill>
              </a:rPr>
              <a:pPr/>
              <a:t>8.01.2020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065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16749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endParaRPr>
          </a:p>
        </p:txBody>
      </p:sp>
      <p:sp>
        <p:nvSpPr>
          <p:cNvPr id="3" name="İçerik Yer Tutucusu 2"/>
          <p:cNvSpPr>
            <a:spLocks noGrp="1"/>
          </p:cNvSpPr>
          <p:nvPr>
            <p:ph idx="1"/>
          </p:nvPr>
        </p:nvSpPr>
        <p:spPr>
          <a:xfrm>
            <a:off x="838200" y="956944"/>
            <a:ext cx="10515600" cy="5474336"/>
          </a:xfrm>
        </p:spPr>
        <p:txBody>
          <a:bodyPr>
            <a:normAutofit/>
          </a:bodyPr>
          <a:lstStyle/>
          <a:p>
            <a:pPr marL="0" indent="0" algn="just">
              <a:spcAft>
                <a:spcPts val="0"/>
              </a:spcAft>
              <a:buNone/>
            </a:pPr>
            <a:r>
              <a:rPr lang="tr-TR" b="1" dirty="0">
                <a:latin typeface="Times New Roman" panose="02020603050405020304" pitchFamily="18" charset="0"/>
                <a:ea typeface="Times New Roman" panose="02020603050405020304" pitchFamily="18" charset="0"/>
              </a:rPr>
              <a:t>STATİĞİN TEMEL </a:t>
            </a:r>
            <a:r>
              <a:rPr lang="tr-TR" b="1" dirty="0" smtClean="0">
                <a:latin typeface="Times New Roman" panose="02020603050405020304" pitchFamily="18" charset="0"/>
                <a:ea typeface="Times New Roman" panose="02020603050405020304" pitchFamily="18" charset="0"/>
              </a:rPr>
              <a:t>İLKELERİ</a:t>
            </a:r>
          </a:p>
          <a:p>
            <a:pPr marL="0" indent="0" algn="just">
              <a:spcAft>
                <a:spcPts val="0"/>
              </a:spcAft>
              <a:buNone/>
            </a:pPr>
            <a:r>
              <a:rPr lang="tr-TR" dirty="0" smtClean="0">
                <a:latin typeface="Times New Roman" panose="02020603050405020304" pitchFamily="18" charset="0"/>
                <a:ea typeface="Times New Roman" panose="02020603050405020304" pitchFamily="18" charset="0"/>
              </a:rPr>
              <a:t>Statiğin </a:t>
            </a:r>
            <a:r>
              <a:rPr lang="tr-TR" dirty="0">
                <a:latin typeface="Times New Roman" panose="02020603050405020304" pitchFamily="18" charset="0"/>
                <a:ea typeface="Times New Roman" panose="02020603050405020304" pitchFamily="18" charset="0"/>
              </a:rPr>
              <a:t>temel ilkeleri, matematiksel olarak doğrulanamayan ancak </a:t>
            </a:r>
            <a:r>
              <a:rPr lang="tr-TR" dirty="0" smtClean="0">
                <a:latin typeface="Times New Roman" panose="02020603050405020304" pitchFamily="18" charset="0"/>
                <a:ea typeface="Times New Roman" panose="02020603050405020304" pitchFamily="18" charset="0"/>
              </a:rPr>
              <a:t>deneysel </a:t>
            </a:r>
            <a:r>
              <a:rPr lang="tr-TR" dirty="0">
                <a:latin typeface="Times New Roman" panose="02020603050405020304" pitchFamily="18" charset="0"/>
                <a:ea typeface="Times New Roman" panose="02020603050405020304" pitchFamily="18" charset="0"/>
              </a:rPr>
              <a:t>olarak saptanabilen bazı kurallara dayanır. </a:t>
            </a:r>
            <a:endParaRPr lang="tr-TR" dirty="0" smtClean="0">
              <a:latin typeface="Times New Roman" panose="02020603050405020304" pitchFamily="18" charset="0"/>
              <a:ea typeface="Times New Roman" panose="02020603050405020304" pitchFamily="18" charset="0"/>
            </a:endParaRPr>
          </a:p>
          <a:p>
            <a:pPr marL="0" indent="0" algn="just">
              <a:spcAft>
                <a:spcPts val="0"/>
              </a:spcAft>
              <a:buNone/>
            </a:pPr>
            <a:r>
              <a:rPr lang="tr-TR" b="1" dirty="0">
                <a:latin typeface="Times New Roman" panose="02020603050405020304" pitchFamily="18" charset="0"/>
                <a:ea typeface="Times New Roman" panose="02020603050405020304" pitchFamily="18" charset="0"/>
              </a:rPr>
              <a:t>Paralelkenar ilkesi: </a:t>
            </a:r>
            <a:r>
              <a:rPr lang="tr-TR" dirty="0">
                <a:latin typeface="Times New Roman" panose="02020603050405020304" pitchFamily="18" charset="0"/>
                <a:ea typeface="Times New Roman" panose="02020603050405020304" pitchFamily="18" charset="0"/>
              </a:rPr>
              <a:t>Bir noktaya etki eden iki veya daha fazla kuvvet,</a:t>
            </a:r>
            <a:r>
              <a:rPr lang="tr-TR" b="1"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tek bir kuvvet ile değiştirilebilir. Bileşke olarak tanımlanan bu kuvvet (R), kenarları verilen kuvvetlerin vektörlerine eşit olan paralelkenarların köşegenlerinin çizilmesi ile </a:t>
            </a:r>
            <a:r>
              <a:rPr lang="tr-TR" dirty="0" smtClean="0">
                <a:latin typeface="Times New Roman" panose="02020603050405020304" pitchFamily="18" charset="0"/>
                <a:ea typeface="Times New Roman" panose="02020603050405020304" pitchFamily="18" charset="0"/>
              </a:rPr>
              <a:t>bulunur. </a:t>
            </a:r>
          </a:p>
          <a:p>
            <a:pPr marL="0" indent="0" algn="just">
              <a:spcAft>
                <a:spcPts val="0"/>
              </a:spcAft>
              <a:buNone/>
            </a:pPr>
            <a:endParaRPr lang="tr-TR" dirty="0" smtClean="0"/>
          </a:p>
          <a:p>
            <a:pPr marL="0" indent="0" algn="just">
              <a:spcAft>
                <a:spcPts val="0"/>
              </a:spcAft>
              <a:buNone/>
            </a:pPr>
            <a:endParaRPr lang="tr-TR" dirty="0"/>
          </a:p>
          <a:p>
            <a:pPr marL="0" indent="0" algn="just">
              <a:spcAft>
                <a:spcPts val="0"/>
              </a:spcAft>
              <a:buNone/>
            </a:pPr>
            <a:endParaRPr lang="tr-TR" dirty="0" smtClean="0"/>
          </a:p>
          <a:p>
            <a:pPr marL="0" indent="0" algn="just">
              <a:spcAft>
                <a:spcPts val="0"/>
              </a:spcAft>
              <a:buNone/>
            </a:pPr>
            <a:endParaRPr lang="tr-TR" dirty="0" smtClean="0"/>
          </a:p>
          <a:p>
            <a:pPr marL="0" indent="0" algn="ctr">
              <a:spcAft>
                <a:spcPts val="0"/>
              </a:spcAft>
              <a:buNone/>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937" y="4166552"/>
            <a:ext cx="2114286" cy="1819048"/>
          </a:xfrm>
          <a:prstGeom prst="rect">
            <a:avLst/>
          </a:prstGeom>
        </p:spPr>
      </p:pic>
    </p:spTree>
    <p:extLst>
      <p:ext uri="{BB962C8B-B14F-4D97-AF65-F5344CB8AC3E}">
        <p14:creationId xmlns:p14="http://schemas.microsoft.com/office/powerpoint/2010/main" val="423699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621664"/>
            <a:ext cx="10515600" cy="5901055"/>
          </a:xfrm>
        </p:spPr>
        <p:txBody>
          <a:bodyPr>
            <a:normAutofit/>
          </a:bodyPr>
          <a:lstStyle/>
          <a:p>
            <a:pPr marL="0" lvl="0" indent="0" algn="just">
              <a:spcAft>
                <a:spcPts val="0"/>
              </a:spcAft>
              <a:buNone/>
              <a:tabLst>
                <a:tab pos="676275" algn="l"/>
              </a:tabLst>
            </a:pPr>
            <a:r>
              <a:rPr lang="tr-TR" b="1" dirty="0">
                <a:latin typeface="Times New Roman" panose="02020603050405020304" pitchFamily="18" charset="0"/>
                <a:ea typeface="Times New Roman" panose="02020603050405020304" pitchFamily="18" charset="0"/>
                <a:cs typeface="Symbol" panose="05050102010706020507" pitchFamily="18" charset="2"/>
              </a:rPr>
              <a:t>Denge ilkesi: </a:t>
            </a:r>
            <a:r>
              <a:rPr lang="tr-TR" dirty="0">
                <a:latin typeface="Times New Roman" panose="02020603050405020304" pitchFamily="18" charset="0"/>
                <a:ea typeface="Times New Roman" panose="02020603050405020304" pitchFamily="18" charset="0"/>
                <a:cs typeface="Symbol" panose="05050102010706020507" pitchFamily="18" charset="2"/>
              </a:rPr>
              <a:t>İki kuvvetin denge halinde olabilmesi için gerekli şart; bu iki kuvvetin büyüklüklerinin eşit, yönlerinin ters ve doğrultularının aynı </a:t>
            </a:r>
            <a:r>
              <a:rPr lang="tr-TR" dirty="0" smtClean="0">
                <a:latin typeface="Times New Roman" panose="02020603050405020304" pitchFamily="18" charset="0"/>
                <a:ea typeface="Times New Roman" panose="02020603050405020304" pitchFamily="18" charset="0"/>
                <a:cs typeface="Symbol" panose="05050102010706020507" pitchFamily="18" charset="2"/>
              </a:rPr>
              <a:t>olmasıdır.</a:t>
            </a:r>
          </a:p>
          <a:p>
            <a:pPr marL="0" lvl="0" indent="0" algn="just">
              <a:spcAft>
                <a:spcPts val="0"/>
              </a:spcAft>
              <a:buNone/>
              <a:tabLst>
                <a:tab pos="676275" algn="l"/>
              </a:tabLst>
            </a:pPr>
            <a:endParaRPr lang="tr-TR" sz="3200" dirty="0" smtClean="0">
              <a:effectLst/>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endParaRPr lang="tr-TR" sz="3200" dirty="0">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r>
              <a:rPr lang="tr-TR" b="1" dirty="0" err="1" smtClean="0">
                <a:latin typeface="Times New Roman" panose="02020603050405020304" pitchFamily="18" charset="0"/>
                <a:ea typeface="Times New Roman" panose="02020603050405020304" pitchFamily="18" charset="0"/>
              </a:rPr>
              <a:t>Süperpozisyon</a:t>
            </a:r>
            <a:r>
              <a:rPr lang="tr-TR" b="1" dirty="0" smtClean="0">
                <a:latin typeface="Times New Roman" panose="02020603050405020304" pitchFamily="18" charset="0"/>
                <a:ea typeface="Times New Roman" panose="02020603050405020304" pitchFamily="18" charset="0"/>
              </a:rPr>
              <a:t> </a:t>
            </a:r>
            <a:r>
              <a:rPr lang="tr-TR" b="1" dirty="0">
                <a:latin typeface="Times New Roman" panose="02020603050405020304" pitchFamily="18" charset="0"/>
                <a:ea typeface="Times New Roman" panose="02020603050405020304" pitchFamily="18" charset="0"/>
              </a:rPr>
              <a:t>ilkesi: </a:t>
            </a:r>
            <a:r>
              <a:rPr lang="tr-TR" dirty="0">
                <a:latin typeface="Times New Roman" panose="02020603050405020304" pitchFamily="18" charset="0"/>
                <a:ea typeface="Times New Roman" panose="02020603050405020304" pitchFamily="18" charset="0"/>
              </a:rPr>
              <a:t>Bir kuvvetler sistemine (F</a:t>
            </a:r>
            <a:r>
              <a:rPr lang="tr-TR" baseline="-25000" dirty="0">
                <a:latin typeface="Times New Roman" panose="02020603050405020304" pitchFamily="18" charset="0"/>
                <a:ea typeface="Times New Roman" panose="02020603050405020304" pitchFamily="18" charset="0"/>
              </a:rPr>
              <a:t>1</a:t>
            </a:r>
            <a:r>
              <a:rPr lang="tr-TR" dirty="0">
                <a:latin typeface="Times New Roman" panose="02020603050405020304" pitchFamily="18" charset="0"/>
                <a:ea typeface="Times New Roman" panose="02020603050405020304" pitchFamily="18" charset="0"/>
              </a:rPr>
              <a:t>, F</a:t>
            </a:r>
            <a:r>
              <a:rPr lang="tr-TR" baseline="-25000" dirty="0">
                <a:latin typeface="Times New Roman" panose="02020603050405020304" pitchFamily="18" charset="0"/>
                <a:ea typeface="Times New Roman" panose="02020603050405020304" pitchFamily="18" charset="0"/>
              </a:rPr>
              <a:t>2,…,</a:t>
            </a:r>
            <a:r>
              <a:rPr lang="tr-TR" dirty="0" err="1">
                <a:latin typeface="Times New Roman" panose="02020603050405020304" pitchFamily="18" charset="0"/>
                <a:ea typeface="Times New Roman" panose="02020603050405020304" pitchFamily="18" charset="0"/>
              </a:rPr>
              <a:t>F</a:t>
            </a:r>
            <a:r>
              <a:rPr lang="tr-TR" baseline="-25000" dirty="0" err="1">
                <a:latin typeface="Times New Roman" panose="02020603050405020304" pitchFamily="18" charset="0"/>
                <a:ea typeface="Times New Roman" panose="02020603050405020304" pitchFamily="18" charset="0"/>
              </a:rPr>
              <a:t>n</a:t>
            </a:r>
            <a:r>
              <a:rPr lang="tr-TR" dirty="0">
                <a:latin typeface="Times New Roman" panose="02020603050405020304" pitchFamily="18" charset="0"/>
                <a:ea typeface="Times New Roman" panose="02020603050405020304" pitchFamily="18" charset="0"/>
              </a:rPr>
              <a:t>), dengede olan kuvvetlerin (P) eklenmesi ve çıkarılması ile kuvvetler sisteminin etkisi </a:t>
            </a:r>
            <a:r>
              <a:rPr lang="tr-TR" dirty="0" smtClean="0">
                <a:latin typeface="Times New Roman" panose="02020603050405020304" pitchFamily="18" charset="0"/>
                <a:ea typeface="Times New Roman" panose="02020603050405020304" pitchFamily="18" charset="0"/>
              </a:rPr>
              <a:t>değişmez. </a:t>
            </a:r>
          </a:p>
          <a:p>
            <a:pPr marL="0" lvl="0" indent="0" algn="just">
              <a:spcAft>
                <a:spcPts val="0"/>
              </a:spcAft>
              <a:buNone/>
              <a:tabLst>
                <a:tab pos="676275" algn="l"/>
              </a:tabLst>
            </a:pPr>
            <a:endParaRPr lang="tr-TR" dirty="0">
              <a:effectLst/>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endParaRPr lang="tr-TR" dirty="0" smtClean="0">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endParaRPr lang="tr-TR" dirty="0">
              <a:effectLst/>
              <a:latin typeface="Times New Roman" panose="02020603050405020304" pitchFamily="18" charset="0"/>
              <a:ea typeface="Times New Roman" panose="02020603050405020304" pitchFamily="18" charset="0"/>
              <a:cs typeface="Symbol" panose="05050102010706020507" pitchFamily="18" charset="2"/>
            </a:endParaRPr>
          </a:p>
        </p:txBody>
      </p:sp>
      <p:pic>
        <p:nvPicPr>
          <p:cNvPr id="18" name="Resi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560" y="2008874"/>
            <a:ext cx="3000000" cy="828571"/>
          </a:xfrm>
          <a:prstGeom prst="rect">
            <a:avLst/>
          </a:prstGeom>
        </p:spPr>
      </p:pic>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809" y="4139678"/>
            <a:ext cx="2952381" cy="1809524"/>
          </a:xfrm>
          <a:prstGeom prst="rect">
            <a:avLst/>
          </a:prstGeom>
        </p:spPr>
      </p:pic>
    </p:spTree>
    <p:extLst>
      <p:ext uri="{BB962C8B-B14F-4D97-AF65-F5344CB8AC3E}">
        <p14:creationId xmlns:p14="http://schemas.microsoft.com/office/powerpoint/2010/main" val="138506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14984"/>
            <a:ext cx="10515600" cy="5794375"/>
          </a:xfrm>
        </p:spPr>
        <p:txBody>
          <a:bodyPr/>
          <a:lstStyle/>
          <a:p>
            <a:pPr marL="0" indent="0" algn="just">
              <a:buNone/>
            </a:pPr>
            <a:r>
              <a:rPr lang="tr-TR" b="1" dirty="0">
                <a:latin typeface="Times New Roman" panose="02020603050405020304" pitchFamily="18" charset="0"/>
                <a:ea typeface="Times New Roman" panose="02020603050405020304" pitchFamily="18" charset="0"/>
              </a:rPr>
              <a:t>Etki ve tepki ilkesi: </a:t>
            </a:r>
            <a:r>
              <a:rPr lang="tr-TR" dirty="0">
                <a:latin typeface="Times New Roman" panose="02020603050405020304" pitchFamily="18" charset="0"/>
                <a:ea typeface="Times New Roman" panose="02020603050405020304" pitchFamily="18" charset="0"/>
              </a:rPr>
              <a:t>Temasta olan iki cisim (A ve B) dayandıkları noktada birbirlerine büyüklükleri eşit, doğrultuları aynı ve yönleri ters olan kuvvet ( R</a:t>
            </a:r>
            <a:r>
              <a:rPr lang="tr-TR" baseline="-25000" dirty="0">
                <a:latin typeface="Times New Roman" panose="02020603050405020304" pitchFamily="18" charset="0"/>
                <a:ea typeface="Times New Roman" panose="02020603050405020304" pitchFamily="18" charset="0"/>
              </a:rPr>
              <a:t>A </a:t>
            </a:r>
            <a:r>
              <a:rPr lang="tr-TR" dirty="0">
                <a:latin typeface="Times New Roman" panose="02020603050405020304" pitchFamily="18" charset="0"/>
                <a:ea typeface="Times New Roman" panose="02020603050405020304" pitchFamily="18" charset="0"/>
              </a:rPr>
              <a:t>ve R</a:t>
            </a:r>
            <a:r>
              <a:rPr lang="tr-TR" baseline="-25000" dirty="0">
                <a:latin typeface="Times New Roman" panose="02020603050405020304" pitchFamily="18" charset="0"/>
                <a:ea typeface="Times New Roman" panose="02020603050405020304" pitchFamily="18" charset="0"/>
              </a:rPr>
              <a:t>B </a:t>
            </a:r>
            <a:r>
              <a:rPr lang="tr-TR" dirty="0">
                <a:latin typeface="Times New Roman" panose="02020603050405020304" pitchFamily="18" charset="0"/>
                <a:ea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rPr>
              <a:t>uygularlar.</a:t>
            </a:r>
          </a:p>
          <a:p>
            <a:pPr marL="0" indent="0" algn="just">
              <a:buNone/>
            </a:pPr>
            <a:r>
              <a:rPr lang="tr-TR" dirty="0" smtClean="0">
                <a:latin typeface="Times New Roman" panose="02020603050405020304" pitchFamily="18" charset="0"/>
                <a:ea typeface="Times New Roman" panose="02020603050405020304" pitchFamily="18" charset="0"/>
              </a:rPr>
              <a:t> </a:t>
            </a:r>
          </a:p>
          <a:p>
            <a:pPr marL="0" indent="0" algn="just">
              <a:buNone/>
            </a:pPr>
            <a:endParaRPr lang="tr-TR" dirty="0">
              <a:latin typeface="Times New Roman" panose="02020603050405020304" pitchFamily="18" charset="0"/>
            </a:endParaRPr>
          </a:p>
          <a:p>
            <a:pPr marL="0" indent="0" algn="just">
              <a:buNone/>
            </a:pPr>
            <a:endParaRPr lang="tr-TR" dirty="0" smtClean="0">
              <a:latin typeface="Times New Roman" panose="02020603050405020304" pitchFamily="18" charset="0"/>
            </a:endParaRPr>
          </a:p>
          <a:p>
            <a:pPr marL="0" indent="0" algn="just">
              <a:buNone/>
            </a:pPr>
            <a:endParaRPr lang="tr-TR" dirty="0">
              <a:latin typeface="Times New Roman" panose="02020603050405020304" pitchFamily="18" charset="0"/>
            </a:endParaRPr>
          </a:p>
          <a:p>
            <a:pPr marL="0" indent="0" algn="just">
              <a:spcAft>
                <a:spcPts val="0"/>
              </a:spcAft>
              <a:buNone/>
            </a:pPr>
            <a:endParaRPr lang="tr-TR" b="1" dirty="0" smtClean="0">
              <a:latin typeface="Times New Roman" panose="02020603050405020304" pitchFamily="18" charset="0"/>
              <a:ea typeface="Times New Roman" panose="02020603050405020304" pitchFamily="18" charset="0"/>
            </a:endParaRPr>
          </a:p>
          <a:p>
            <a:pPr marL="0" indent="0" algn="just">
              <a:spcAft>
                <a:spcPts val="0"/>
              </a:spcAft>
              <a:buNone/>
            </a:pPr>
            <a:r>
              <a:rPr lang="tr-TR" b="1" dirty="0" smtClean="0">
                <a:latin typeface="Times New Roman" panose="02020603050405020304" pitchFamily="18" charset="0"/>
                <a:ea typeface="Times New Roman" panose="02020603050405020304" pitchFamily="18" charset="0"/>
              </a:rPr>
              <a:t>KUVVETLER </a:t>
            </a:r>
            <a:r>
              <a:rPr lang="tr-TR" b="1" dirty="0">
                <a:latin typeface="Times New Roman" panose="02020603050405020304" pitchFamily="18" charset="0"/>
                <a:ea typeface="Times New Roman" panose="02020603050405020304" pitchFamily="18" charset="0"/>
              </a:rPr>
              <a:t>SİSTEMİ</a:t>
            </a:r>
            <a:endParaRPr lang="tr-TR" sz="3200" dirty="0">
              <a:latin typeface="Times New Roman" panose="02020603050405020304" pitchFamily="18" charset="0"/>
              <a:ea typeface="Times New Roman" panose="02020603050405020304" pitchFamily="18" charset="0"/>
            </a:endParaRPr>
          </a:p>
          <a:p>
            <a:pPr marL="0" indent="0" algn="just">
              <a:buNone/>
            </a:pPr>
            <a:r>
              <a:rPr lang="tr-TR" dirty="0">
                <a:latin typeface="Times New Roman" panose="02020603050405020304" pitchFamily="18" charset="0"/>
                <a:ea typeface="Times New Roman" panose="02020603050405020304" pitchFamily="18" charset="0"/>
              </a:rPr>
              <a:t>Bir cisme veya birbirleri ile ilgili cisimler grubu üzerine iki veya daha fazla kuvvet etki edecek olursa, oluşan kuvvetler topluluğuna </a:t>
            </a:r>
            <a:r>
              <a:rPr lang="tr-TR" b="1" i="1" dirty="0">
                <a:latin typeface="Times New Roman" panose="02020603050405020304" pitchFamily="18" charset="0"/>
                <a:ea typeface="Times New Roman" panose="02020603050405020304" pitchFamily="18" charset="0"/>
              </a:rPr>
              <a:t>kuvvetler sistemi</a:t>
            </a:r>
            <a:r>
              <a:rPr lang="tr-TR" dirty="0">
                <a:latin typeface="Times New Roman" panose="02020603050405020304" pitchFamily="18" charset="0"/>
                <a:ea typeface="Times New Roman" panose="02020603050405020304" pitchFamily="18" charset="0"/>
              </a:rPr>
              <a:t> adı verilir.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748" y="1948945"/>
            <a:ext cx="2657143" cy="1952495"/>
          </a:xfrm>
          <a:prstGeom prst="rect">
            <a:avLst/>
          </a:prstGeom>
        </p:spPr>
      </p:pic>
    </p:spTree>
    <p:extLst>
      <p:ext uri="{BB962C8B-B14F-4D97-AF65-F5344CB8AC3E}">
        <p14:creationId xmlns:p14="http://schemas.microsoft.com/office/powerpoint/2010/main" val="81387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6320" y="454024"/>
            <a:ext cx="10515600" cy="5946775"/>
          </a:xfrm>
        </p:spPr>
        <p:txBody>
          <a:bodyPr/>
          <a:lstStyle/>
          <a:p>
            <a:pPr marL="0" indent="0" algn="just">
              <a:buNone/>
            </a:pPr>
            <a:r>
              <a:rPr lang="tr-TR" dirty="0">
                <a:latin typeface="Times New Roman" panose="02020603050405020304" pitchFamily="18" charset="0"/>
                <a:ea typeface="Times New Roman" panose="02020603050405020304" pitchFamily="18" charset="0"/>
              </a:rPr>
              <a:t>Bütün kuvvetlerin aynı doğrultu üzerinde bulunması durumunda </a:t>
            </a:r>
            <a:r>
              <a:rPr lang="tr-TR" b="1" i="1" dirty="0">
                <a:latin typeface="Times New Roman" panose="02020603050405020304" pitchFamily="18" charset="0"/>
                <a:ea typeface="Times New Roman" panose="02020603050405020304" pitchFamily="18" charset="0"/>
              </a:rPr>
              <a:t>doğrultuları aynı olan kuvvetler sistemi</a:t>
            </a:r>
            <a:r>
              <a:rPr lang="tr-TR" dirty="0">
                <a:latin typeface="Times New Roman" panose="02020603050405020304" pitchFamily="18" charset="0"/>
                <a:ea typeface="Times New Roman" panose="02020603050405020304" pitchFamily="18" charset="0"/>
              </a:rPr>
              <a:t>, doğrultuları ortak bir noktada kesişen sisteme </a:t>
            </a:r>
            <a:r>
              <a:rPr lang="tr-TR" b="1" i="1" dirty="0">
                <a:latin typeface="Times New Roman" panose="02020603050405020304" pitchFamily="18" charset="0"/>
                <a:ea typeface="Times New Roman" panose="02020603050405020304" pitchFamily="18" charset="0"/>
              </a:rPr>
              <a:t>bir noktada kesişen kuvvetler sistemi</a:t>
            </a:r>
            <a:r>
              <a:rPr lang="tr-TR" dirty="0">
                <a:latin typeface="Times New Roman" panose="02020603050405020304" pitchFamily="18" charset="0"/>
                <a:ea typeface="Times New Roman" panose="02020603050405020304" pitchFamily="18" charset="0"/>
              </a:rPr>
              <a:t>, doğrultuları paralel olan sisteme </a:t>
            </a:r>
            <a:r>
              <a:rPr lang="tr-TR" b="1" i="1" dirty="0">
                <a:latin typeface="Times New Roman" panose="02020603050405020304" pitchFamily="18" charset="0"/>
                <a:ea typeface="Times New Roman" panose="02020603050405020304" pitchFamily="18" charset="0"/>
              </a:rPr>
              <a:t>paralel kuvvetler sistemi</a:t>
            </a:r>
            <a:r>
              <a:rPr lang="tr-TR" dirty="0">
                <a:latin typeface="Times New Roman" panose="02020603050405020304" pitchFamily="18" charset="0"/>
                <a:ea typeface="Times New Roman" panose="02020603050405020304" pitchFamily="18" charset="0"/>
              </a:rPr>
              <a:t>, doğrultuları paralel olmayan ve ortak bir kesim noktası da bulunmayan sisteme </a:t>
            </a:r>
            <a:r>
              <a:rPr lang="tr-TR" b="1" i="1" dirty="0">
                <a:latin typeface="Times New Roman" panose="02020603050405020304" pitchFamily="18" charset="0"/>
                <a:ea typeface="Times New Roman" panose="02020603050405020304" pitchFamily="18" charset="0"/>
              </a:rPr>
              <a:t>genel kuvvetler sistemi</a:t>
            </a:r>
            <a:r>
              <a:rPr lang="tr-TR" dirty="0">
                <a:latin typeface="Times New Roman" panose="02020603050405020304" pitchFamily="18" charset="0"/>
                <a:ea typeface="Times New Roman" panose="02020603050405020304" pitchFamily="18" charset="0"/>
              </a:rPr>
              <a:t> adı </a:t>
            </a:r>
            <a:r>
              <a:rPr lang="tr-TR" dirty="0" smtClean="0">
                <a:latin typeface="Times New Roman" panose="02020603050405020304" pitchFamily="18" charset="0"/>
                <a:ea typeface="Times New Roman" panose="02020603050405020304" pitchFamily="18" charset="0"/>
              </a:rPr>
              <a:t>verilir.</a:t>
            </a:r>
          </a:p>
          <a:p>
            <a:pPr marL="0" indent="0" algn="just">
              <a:buNone/>
            </a:pPr>
            <a:r>
              <a:rPr lang="tr-TR" b="1" dirty="0" smtClean="0">
                <a:latin typeface="Times New Roman" panose="02020603050405020304" pitchFamily="18" charset="0"/>
                <a:ea typeface="Times New Roman" panose="02020603050405020304" pitchFamily="18" charset="0"/>
              </a:rPr>
              <a:t>BİRİM SİSTEMLERİ</a:t>
            </a:r>
            <a:endParaRPr lang="tr-TR" dirty="0" smtClean="0">
              <a:latin typeface="Times New Roman" panose="02020603050405020304" pitchFamily="18" charset="0"/>
              <a:ea typeface="Times New Roman" panose="02020603050405020304" pitchFamily="18" charset="0"/>
            </a:endParaRPr>
          </a:p>
          <a:p>
            <a:pPr marL="0" indent="0" algn="just">
              <a:buNone/>
            </a:pPr>
            <a:r>
              <a:rPr lang="tr-TR" dirty="0" smtClean="0">
                <a:latin typeface="Times New Roman" panose="02020603050405020304" pitchFamily="18" charset="0"/>
                <a:ea typeface="Times New Roman" panose="02020603050405020304" pitchFamily="18" charset="0"/>
              </a:rPr>
              <a:t>Statikte</a:t>
            </a:r>
            <a:r>
              <a:rPr lang="tr-TR" dirty="0">
                <a:latin typeface="Times New Roman" panose="02020603050405020304" pitchFamily="18" charset="0"/>
                <a:ea typeface="Times New Roman" panose="02020603050405020304" pitchFamily="18" charset="0"/>
              </a:rPr>
              <a:t>, uzunluk, kütle ve kuvvet olmak üzere üç büyüklük önem taşır. </a:t>
            </a:r>
            <a:r>
              <a:rPr lang="tr-TR" b="1" i="1" dirty="0">
                <a:latin typeface="Times New Roman" panose="02020603050405020304" pitchFamily="18" charset="0"/>
                <a:ea typeface="Times New Roman" panose="02020603050405020304" pitchFamily="18" charset="0"/>
              </a:rPr>
              <a:t>Uluslararası Birim Sistemi</a:t>
            </a:r>
            <a:r>
              <a:rPr lang="tr-TR" dirty="0">
                <a:latin typeface="Times New Roman" panose="02020603050405020304" pitchFamily="18" charset="0"/>
                <a:ea typeface="Times New Roman" panose="02020603050405020304" pitchFamily="18" charset="0"/>
              </a:rPr>
              <a:t>, metrik sistemin geliştirilmiş bir şeklidir. Bu sistemde kuvvetin büyüklüğü Newton (N) birimi ile ifade edilir. </a:t>
            </a:r>
            <a:r>
              <a:rPr lang="tr-TR" b="1" i="1" dirty="0">
                <a:latin typeface="Times New Roman" panose="02020603050405020304" pitchFamily="18" charset="0"/>
                <a:ea typeface="Times New Roman" panose="02020603050405020304" pitchFamily="18" charset="0"/>
              </a:rPr>
              <a:t>Newton birimi</a:t>
            </a:r>
            <a:r>
              <a:rPr lang="tr-TR" dirty="0">
                <a:latin typeface="Times New Roman" panose="02020603050405020304" pitchFamily="18" charset="0"/>
                <a:ea typeface="Times New Roman" panose="02020603050405020304" pitchFamily="18" charset="0"/>
              </a:rPr>
              <a:t>, F = </a:t>
            </a:r>
            <a:r>
              <a:rPr lang="tr-TR" dirty="0" err="1">
                <a:latin typeface="Times New Roman" panose="02020603050405020304" pitchFamily="18" charset="0"/>
                <a:ea typeface="Times New Roman" panose="02020603050405020304" pitchFamily="18" charset="0"/>
              </a:rPr>
              <a:t>m.a</a:t>
            </a:r>
            <a:r>
              <a:rPr lang="tr-TR" dirty="0">
                <a:latin typeface="Times New Roman" panose="02020603050405020304" pitchFamily="18" charset="0"/>
                <a:ea typeface="Times New Roman" panose="02020603050405020304" pitchFamily="18" charset="0"/>
              </a:rPr>
              <a:t> eşitliğinden çıkarılır. Buna göre; 1 Newton, 1 kilogramlık kütleye 1 m/s</a:t>
            </a:r>
            <a:r>
              <a:rPr lang="tr-TR" baseline="30000" dirty="0">
                <a:latin typeface="Times New Roman" panose="02020603050405020304" pitchFamily="18" charset="0"/>
                <a:ea typeface="Times New Roman" panose="02020603050405020304" pitchFamily="18" charset="0"/>
              </a:rPr>
              <a:t>2</a:t>
            </a:r>
            <a:r>
              <a:rPr lang="tr-TR" dirty="0">
                <a:latin typeface="Times New Roman" panose="02020603050405020304" pitchFamily="18" charset="0"/>
                <a:ea typeface="Times New Roman" panose="02020603050405020304" pitchFamily="18" charset="0"/>
              </a:rPr>
              <a:t> </a:t>
            </a:r>
            <a:r>
              <a:rPr lang="tr-TR" dirty="0" err="1">
                <a:latin typeface="Times New Roman" panose="02020603050405020304" pitchFamily="18" charset="0"/>
                <a:ea typeface="Times New Roman" panose="02020603050405020304" pitchFamily="18" charset="0"/>
              </a:rPr>
              <a:t>lik</a:t>
            </a:r>
            <a:r>
              <a:rPr lang="tr-TR" dirty="0">
                <a:latin typeface="Times New Roman" panose="02020603050405020304" pitchFamily="18" charset="0"/>
                <a:ea typeface="Times New Roman" panose="02020603050405020304" pitchFamily="18" charset="0"/>
              </a:rPr>
              <a:t> ivme kazandırmak için gerekli olan kuvvete eşittir.</a:t>
            </a:r>
            <a:endParaRPr lang="tr-TR" sz="3200" dirty="0">
              <a:latin typeface="Times New Roman" panose="02020603050405020304" pitchFamily="18" charset="0"/>
              <a:ea typeface="Times New Roman" panose="02020603050405020304" pitchFamily="18" charset="0"/>
            </a:endParaRPr>
          </a:p>
          <a:p>
            <a:pPr marL="0" indent="0" algn="just">
              <a:buNone/>
            </a:pPr>
            <a:r>
              <a:rPr lang="tr-TR" dirty="0" smtClean="0">
                <a:latin typeface="Times New Roman" panose="02020603050405020304" pitchFamily="18" charset="0"/>
                <a:ea typeface="Times New Roman" panose="02020603050405020304" pitchFamily="18" charset="0"/>
              </a:rPr>
              <a:t> </a:t>
            </a:r>
            <a:endParaRPr lang="tr-TR" dirty="0"/>
          </a:p>
        </p:txBody>
      </p:sp>
    </p:spTree>
    <p:extLst>
      <p:ext uri="{BB962C8B-B14F-4D97-AF65-F5344CB8AC3E}">
        <p14:creationId xmlns:p14="http://schemas.microsoft.com/office/powerpoint/2010/main" val="2356944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0560" y="697865"/>
            <a:ext cx="10515600" cy="5078096"/>
          </a:xfrm>
        </p:spPr>
        <p:txBody>
          <a:bodyPr/>
          <a:lstStyle/>
          <a:p>
            <a:pPr marL="0" indent="0">
              <a:buNone/>
            </a:pPr>
            <a:r>
              <a:rPr lang="tr-TR" b="1" dirty="0">
                <a:latin typeface="Times New Roman" panose="02020603050405020304" pitchFamily="18" charset="0"/>
                <a:ea typeface="Times New Roman" panose="02020603050405020304" pitchFamily="18" charset="0"/>
              </a:rPr>
              <a:t>SERBEST CİSİM </a:t>
            </a:r>
            <a:r>
              <a:rPr lang="tr-TR" b="1" dirty="0" smtClean="0">
                <a:latin typeface="Times New Roman" panose="02020603050405020304" pitchFamily="18" charset="0"/>
                <a:ea typeface="Times New Roman" panose="02020603050405020304" pitchFamily="18" charset="0"/>
              </a:rPr>
              <a:t>DİYAGRAMI</a:t>
            </a:r>
          </a:p>
          <a:p>
            <a:pPr marL="0" indent="0" algn="just">
              <a:buNone/>
            </a:pPr>
            <a:r>
              <a:rPr lang="tr-TR" dirty="0" smtClean="0">
                <a:latin typeface="Times New Roman" panose="02020603050405020304" pitchFamily="18" charset="0"/>
                <a:ea typeface="Times New Roman" panose="02020603050405020304" pitchFamily="18" charset="0"/>
              </a:rPr>
              <a:t>Statikte </a:t>
            </a:r>
            <a:r>
              <a:rPr lang="tr-TR" dirty="0">
                <a:latin typeface="Times New Roman" panose="02020603050405020304" pitchFamily="18" charset="0"/>
                <a:ea typeface="Times New Roman" panose="02020603050405020304" pitchFamily="18" charset="0"/>
              </a:rPr>
              <a:t>bir problemin çözümüne başlamadan önce ilk yapılacak işlem serbest cisim diyagramının çizimi olmalıdır. Cismin çevresinden soyutlandığı ya da serbest hale getirildiği ve sadece üzerine gelen etki ve tepki kuvvetlerinin gösterildiği krokiye (şemaya) </a:t>
            </a:r>
            <a:r>
              <a:rPr lang="tr-TR" b="1" i="1" dirty="0">
                <a:latin typeface="Times New Roman" panose="02020603050405020304" pitchFamily="18" charset="0"/>
                <a:ea typeface="Times New Roman" panose="02020603050405020304" pitchFamily="18" charset="0"/>
              </a:rPr>
              <a:t>Serbest Cisim Diyagramı</a:t>
            </a:r>
            <a:r>
              <a:rPr lang="tr-TR" dirty="0">
                <a:latin typeface="Times New Roman" panose="02020603050405020304" pitchFamily="18" charset="0"/>
                <a:ea typeface="Times New Roman" panose="02020603050405020304" pitchFamily="18" charset="0"/>
              </a:rPr>
              <a:t> denir. Diyagramda serbest cisim üzerine yüklenmiş kuvvetler </a:t>
            </a:r>
            <a:r>
              <a:rPr lang="tr-TR" b="1" i="1" dirty="0">
                <a:latin typeface="Times New Roman" panose="02020603050405020304" pitchFamily="18" charset="0"/>
                <a:ea typeface="Times New Roman" panose="02020603050405020304" pitchFamily="18" charset="0"/>
              </a:rPr>
              <a:t>etki kuvvetleri</a:t>
            </a:r>
            <a:r>
              <a:rPr lang="tr-TR" dirty="0">
                <a:latin typeface="Times New Roman" panose="02020603050405020304" pitchFamily="18" charset="0"/>
                <a:ea typeface="Times New Roman" panose="02020603050405020304" pitchFamily="18" charset="0"/>
              </a:rPr>
              <a:t>, serbest cisim tarafından temas halinde bulunduğu diğer cisimlere uygulanan kuvvetler ise </a:t>
            </a:r>
            <a:r>
              <a:rPr lang="tr-TR" b="1" i="1" dirty="0">
                <a:latin typeface="Times New Roman" panose="02020603050405020304" pitchFamily="18" charset="0"/>
                <a:ea typeface="Times New Roman" panose="02020603050405020304" pitchFamily="18" charset="0"/>
              </a:rPr>
              <a:t>tepki kuvvetleri</a:t>
            </a:r>
            <a:r>
              <a:rPr lang="tr-TR" dirty="0">
                <a:latin typeface="Times New Roman" panose="02020603050405020304" pitchFamily="18" charset="0"/>
                <a:ea typeface="Times New Roman" panose="02020603050405020304" pitchFamily="18" charset="0"/>
              </a:rPr>
              <a:t> olarak </a:t>
            </a:r>
            <a:r>
              <a:rPr lang="tr-TR" dirty="0" smtClean="0">
                <a:latin typeface="Times New Roman" panose="02020603050405020304" pitchFamily="18" charset="0"/>
                <a:ea typeface="Times New Roman" panose="02020603050405020304" pitchFamily="18" charset="0"/>
              </a:rPr>
              <a:t>tanımlanır.</a:t>
            </a:r>
            <a:endParaRPr lang="tr-TR" sz="3200" dirty="0" smtClean="0">
              <a:latin typeface="Times New Roman" panose="02020603050405020304" pitchFamily="18" charset="0"/>
              <a:ea typeface="Times New Roman" panose="02020603050405020304" pitchFamily="18" charset="0"/>
            </a:endParaRPr>
          </a:p>
          <a:p>
            <a:pPr marL="0" indent="0" algn="just">
              <a:buNone/>
            </a:pPr>
            <a:r>
              <a:rPr lang="tr-TR" dirty="0" smtClean="0">
                <a:latin typeface="Times New Roman" panose="02020603050405020304" pitchFamily="18" charset="0"/>
                <a:ea typeface="Times New Roman" panose="02020603050405020304" pitchFamily="18" charset="0"/>
              </a:rPr>
              <a:t>Serbest </a:t>
            </a:r>
            <a:r>
              <a:rPr lang="tr-TR" dirty="0">
                <a:latin typeface="Times New Roman" panose="02020603050405020304" pitchFamily="18" charset="0"/>
                <a:ea typeface="Times New Roman" panose="02020603050405020304" pitchFamily="18" charset="0"/>
              </a:rPr>
              <a:t>cisim diyagramı tüm bir yapı sistemine ait olabileceği gibi, yapı sisteminin soyutlanmış bir unsuru veya noktasından da oluşabilir.</a:t>
            </a:r>
            <a:endParaRPr lang="tr-TR" sz="3200" dirty="0">
              <a:latin typeface="Times New Roman" panose="02020603050405020304" pitchFamily="18" charset="0"/>
              <a:ea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59149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7240" y="697864"/>
            <a:ext cx="10515600" cy="5550535"/>
          </a:xfrm>
        </p:spPr>
        <p:txBody>
          <a:bodyPr>
            <a:normAutofit fontScale="92500" lnSpcReduction="20000"/>
          </a:bodyPr>
          <a:lstStyle/>
          <a:p>
            <a:pPr marL="0" indent="0">
              <a:buNone/>
            </a:pPr>
            <a:r>
              <a:rPr lang="tr-TR" b="1" dirty="0" smtClean="0">
                <a:latin typeface="Times New Roman" panose="02020603050405020304" pitchFamily="18" charset="0"/>
                <a:cs typeface="Times New Roman" panose="02020603050405020304" pitchFamily="18" charset="0"/>
              </a:rPr>
              <a:t>DÜZLEM KUVVETLER SİSTEMİNİN BİLEŞKESİ</a:t>
            </a:r>
          </a:p>
          <a:p>
            <a:pPr marL="0" indent="0" algn="just">
              <a:buNone/>
            </a:pPr>
            <a:r>
              <a:rPr lang="tr-TR" sz="3000" dirty="0">
                <a:latin typeface="Times New Roman" panose="02020603050405020304" pitchFamily="18" charset="0"/>
                <a:ea typeface="Times New Roman" panose="02020603050405020304" pitchFamily="18" charset="0"/>
              </a:rPr>
              <a:t>Bir düzlem kuvvetler sisteminin herhangi bir cisim üzerindeki etkisi genellikle bir bileşke ile ifade edilir. </a:t>
            </a:r>
            <a:r>
              <a:rPr lang="tr-TR" sz="3000" b="1" i="1" dirty="0">
                <a:latin typeface="Times New Roman" panose="02020603050405020304" pitchFamily="18" charset="0"/>
                <a:ea typeface="Times New Roman" panose="02020603050405020304" pitchFamily="18" charset="0"/>
              </a:rPr>
              <a:t>Bileşke kuvvet</a:t>
            </a:r>
            <a:r>
              <a:rPr lang="tr-TR" sz="3000" dirty="0">
                <a:latin typeface="Times New Roman" panose="02020603050405020304" pitchFamily="18" charset="0"/>
                <a:ea typeface="Times New Roman" panose="02020603050405020304" pitchFamily="18" charset="0"/>
              </a:rPr>
              <a:t>, cisim üzerine etki eden iki veya daha fazla kuvvetin yerine geçen ve cisim üzerinde aynı etkiyi yaratan tek bir kuvvettir. </a:t>
            </a:r>
          </a:p>
          <a:p>
            <a:pPr marL="0" indent="0" algn="just">
              <a:buNone/>
            </a:pPr>
            <a:r>
              <a:rPr lang="tr-TR" b="1" dirty="0" smtClean="0">
                <a:latin typeface="Times New Roman" panose="02020603050405020304" pitchFamily="18" charset="0"/>
                <a:ea typeface="Times New Roman" panose="02020603050405020304" pitchFamily="18" charset="0"/>
              </a:rPr>
              <a:t>BİR </a:t>
            </a:r>
            <a:r>
              <a:rPr lang="tr-TR" b="1" dirty="0">
                <a:latin typeface="Times New Roman" panose="02020603050405020304" pitchFamily="18" charset="0"/>
                <a:ea typeface="Times New Roman" panose="02020603050405020304" pitchFamily="18" charset="0"/>
              </a:rPr>
              <a:t>KUVVETİN BİLEŞENLERİNE </a:t>
            </a:r>
            <a:r>
              <a:rPr lang="tr-TR" b="1" dirty="0" smtClean="0">
                <a:latin typeface="Times New Roman" panose="02020603050405020304" pitchFamily="18" charset="0"/>
                <a:ea typeface="Times New Roman" panose="02020603050405020304" pitchFamily="18" charset="0"/>
              </a:rPr>
              <a:t>AYRILMASI</a:t>
            </a:r>
          </a:p>
          <a:p>
            <a:pPr marL="0" indent="0" algn="just">
              <a:buNone/>
            </a:pPr>
            <a:r>
              <a:rPr lang="tr-TR" sz="3000" dirty="0" smtClean="0">
                <a:latin typeface="Times New Roman" panose="02020603050405020304" pitchFamily="18" charset="0"/>
                <a:ea typeface="Times New Roman" panose="02020603050405020304" pitchFamily="18" charset="0"/>
              </a:rPr>
              <a:t>Bir </a:t>
            </a:r>
            <a:r>
              <a:rPr lang="tr-TR" sz="3000" dirty="0">
                <a:latin typeface="Times New Roman" panose="02020603050405020304" pitchFamily="18" charset="0"/>
                <a:ea typeface="Times New Roman" panose="02020603050405020304" pitchFamily="18" charset="0"/>
              </a:rPr>
              <a:t>maddesel noktaya etki eden bir R kuvveti, paralelkenar ilkesi kullanılarak etki çizgileri bilinen ve aynı etkiyi yapan iki kuvvete ayrılabilir. Bunlara R kuvvetinin </a:t>
            </a:r>
            <a:r>
              <a:rPr lang="tr-TR" sz="3000" b="1" i="1" dirty="0">
                <a:latin typeface="Times New Roman" panose="02020603050405020304" pitchFamily="18" charset="0"/>
                <a:ea typeface="Times New Roman" panose="02020603050405020304" pitchFamily="18" charset="0"/>
              </a:rPr>
              <a:t>bileşenleri</a:t>
            </a:r>
            <a:r>
              <a:rPr lang="tr-TR" sz="3000" dirty="0">
                <a:latin typeface="Times New Roman" panose="02020603050405020304" pitchFamily="18" charset="0"/>
                <a:ea typeface="Times New Roman" panose="02020603050405020304" pitchFamily="18" charset="0"/>
              </a:rPr>
              <a:t> adı verilir. </a:t>
            </a:r>
          </a:p>
          <a:p>
            <a:pPr marL="0" indent="0" algn="just">
              <a:buNone/>
            </a:pPr>
            <a:r>
              <a:rPr lang="tr-TR" sz="3000" dirty="0" smtClean="0">
                <a:latin typeface="Times New Roman" panose="02020603050405020304" pitchFamily="18" charset="0"/>
                <a:ea typeface="Times New Roman" panose="02020603050405020304" pitchFamily="18" charset="0"/>
              </a:rPr>
              <a:t>Bir </a:t>
            </a:r>
            <a:r>
              <a:rPr lang="tr-TR" sz="3000" dirty="0">
                <a:latin typeface="Times New Roman" panose="02020603050405020304" pitchFamily="18" charset="0"/>
                <a:ea typeface="Times New Roman" panose="02020603050405020304" pitchFamily="18" charset="0"/>
              </a:rPr>
              <a:t>kuvvetin keyfi olarak belirlenecek </a:t>
            </a:r>
            <a:r>
              <a:rPr lang="tr-TR" sz="3000" dirty="0" smtClean="0">
                <a:latin typeface="Times New Roman" panose="02020603050405020304" pitchFamily="18" charset="0"/>
                <a:ea typeface="Times New Roman" panose="02020603050405020304" pitchFamily="18" charset="0"/>
              </a:rPr>
              <a:t>eksen </a:t>
            </a:r>
            <a:r>
              <a:rPr lang="tr-TR" sz="3000" dirty="0">
                <a:latin typeface="Times New Roman" panose="02020603050405020304" pitchFamily="18" charset="0"/>
                <a:ea typeface="Times New Roman" panose="02020603050405020304" pitchFamily="18" charset="0"/>
              </a:rPr>
              <a:t>takımlarına (</a:t>
            </a:r>
            <a:r>
              <a:rPr lang="tr-TR" sz="3000" i="1" dirty="0">
                <a:latin typeface="Times New Roman" panose="02020603050405020304" pitchFamily="18" charset="0"/>
                <a:ea typeface="Times New Roman" panose="02020603050405020304" pitchFamily="18" charset="0"/>
              </a:rPr>
              <a:t>a-a</a:t>
            </a:r>
            <a:r>
              <a:rPr lang="tr-TR" sz="3000" dirty="0">
                <a:latin typeface="Times New Roman" panose="02020603050405020304" pitchFamily="18" charset="0"/>
                <a:ea typeface="Times New Roman" panose="02020603050405020304" pitchFamily="18" charset="0"/>
              </a:rPr>
              <a:t> ve </a:t>
            </a:r>
            <a:r>
              <a:rPr lang="tr-TR" sz="3000" i="1" dirty="0">
                <a:latin typeface="Times New Roman" panose="02020603050405020304" pitchFamily="18" charset="0"/>
                <a:ea typeface="Times New Roman" panose="02020603050405020304" pitchFamily="18" charset="0"/>
              </a:rPr>
              <a:t>b-b</a:t>
            </a:r>
            <a:r>
              <a:rPr lang="tr-TR" sz="3000" dirty="0">
                <a:latin typeface="Times New Roman" panose="02020603050405020304" pitchFamily="18" charset="0"/>
                <a:ea typeface="Times New Roman" panose="02020603050405020304" pitchFamily="18" charset="0"/>
              </a:rPr>
              <a:t>) göre sonsuz sayıda bileşenleri bulunabilir. Bu tip kuvvetlerin bileşenleri grafiksel veya analitik yöntemlerin uygulanması ile bulunursa da, bu iş her zaman kolay olmaz. Bu nedenle analitik hesaplamalarda genellikle her bir kuvvetin birbirine dik yatay ve düşey dikdörtgen bileşenlerinin bulunması tercih edilir.</a:t>
            </a:r>
            <a:endParaRPr lang="tr-TR"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7650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7680" y="1048384"/>
            <a:ext cx="10515600" cy="5398135"/>
          </a:xfrm>
        </p:spPr>
        <p:txBody>
          <a:bodyPr>
            <a:normAutofit lnSpcReduction="10000"/>
          </a:bodyPr>
          <a:lstStyle/>
          <a:p>
            <a:pPr marL="0" indent="0" algn="just">
              <a:buNone/>
            </a:pPr>
            <a:r>
              <a:rPr lang="tr-TR" dirty="0">
                <a:latin typeface="Times New Roman" panose="02020603050405020304" pitchFamily="18" charset="0"/>
                <a:ea typeface="Times New Roman" panose="02020603050405020304" pitchFamily="18" charset="0"/>
              </a:rPr>
              <a:t>F kuvvetinin etki ettiği A noktasına bir dikdörtgen koordinat sisteminin merkezi yerleştirilir. F kuvvetinin </a:t>
            </a:r>
            <a:r>
              <a:rPr lang="tr-TR" dirty="0" err="1">
                <a:latin typeface="Times New Roman" panose="02020603050405020304" pitchFamily="18" charset="0"/>
                <a:ea typeface="Times New Roman" panose="02020603050405020304" pitchFamily="18" charset="0"/>
              </a:rPr>
              <a:t>F</a:t>
            </a:r>
            <a:r>
              <a:rPr lang="tr-TR" baseline="-25000" dirty="0" err="1">
                <a:latin typeface="Times New Roman" panose="02020603050405020304" pitchFamily="18" charset="0"/>
                <a:ea typeface="Times New Roman" panose="02020603050405020304" pitchFamily="18" charset="0"/>
              </a:rPr>
              <a:t>x</a:t>
            </a:r>
            <a:r>
              <a:rPr lang="tr-TR" dirty="0">
                <a:latin typeface="Times New Roman" panose="02020603050405020304" pitchFamily="18" charset="0"/>
                <a:ea typeface="Times New Roman" panose="02020603050405020304" pitchFamily="18" charset="0"/>
              </a:rPr>
              <a:t> ve </a:t>
            </a:r>
            <a:r>
              <a:rPr lang="tr-TR" dirty="0" err="1">
                <a:latin typeface="Times New Roman" panose="02020603050405020304" pitchFamily="18" charset="0"/>
                <a:ea typeface="Times New Roman" panose="02020603050405020304" pitchFamily="18" charset="0"/>
              </a:rPr>
              <a:t>F</a:t>
            </a:r>
            <a:r>
              <a:rPr lang="tr-TR" baseline="-25000" dirty="0" err="1">
                <a:latin typeface="Times New Roman" panose="02020603050405020304" pitchFamily="18" charset="0"/>
                <a:ea typeface="Times New Roman" panose="02020603050405020304" pitchFamily="18" charset="0"/>
              </a:rPr>
              <a:t>y</a:t>
            </a:r>
            <a:r>
              <a:rPr lang="tr-TR" dirty="0">
                <a:latin typeface="Times New Roman" panose="02020603050405020304" pitchFamily="18" charset="0"/>
                <a:ea typeface="Times New Roman" panose="02020603050405020304" pitchFamily="18" charset="0"/>
              </a:rPr>
              <a:t> dikdörtgen bileşenlerinin bulunması için F kuvvetinin x ve y eksenleri üzerindeki izdüşümleri alınır. F kuvvetinin x ekseni ile yaptığı açı </a:t>
            </a:r>
            <a:r>
              <a:rPr lang="el-GR" dirty="0">
                <a:latin typeface="Times New Roman" panose="02020603050405020304" pitchFamily="18" charset="0"/>
                <a:ea typeface="Times New Roman" panose="02020603050405020304" pitchFamily="18" charset="0"/>
              </a:rPr>
              <a:t>α  </a:t>
            </a:r>
            <a:r>
              <a:rPr lang="tr-TR" dirty="0">
                <a:latin typeface="Times New Roman" panose="02020603050405020304" pitchFamily="18" charset="0"/>
                <a:ea typeface="Times New Roman" panose="02020603050405020304" pitchFamily="18" charset="0"/>
              </a:rPr>
              <a:t>ise </a:t>
            </a:r>
            <a:r>
              <a:rPr lang="tr-TR" dirty="0" err="1">
                <a:latin typeface="Times New Roman" panose="02020603050405020304" pitchFamily="18" charset="0"/>
                <a:ea typeface="Times New Roman" panose="02020603050405020304" pitchFamily="18" charset="0"/>
              </a:rPr>
              <a:t>Fx</a:t>
            </a:r>
            <a:r>
              <a:rPr lang="tr-TR" dirty="0">
                <a:latin typeface="Times New Roman" panose="02020603050405020304" pitchFamily="18" charset="0"/>
                <a:ea typeface="Times New Roman" panose="02020603050405020304" pitchFamily="18" charset="0"/>
              </a:rPr>
              <a:t> ve </a:t>
            </a:r>
            <a:r>
              <a:rPr lang="tr-TR" dirty="0" err="1">
                <a:latin typeface="Times New Roman" panose="02020603050405020304" pitchFamily="18" charset="0"/>
                <a:ea typeface="Times New Roman" panose="02020603050405020304" pitchFamily="18" charset="0"/>
              </a:rPr>
              <a:t>Fy</a:t>
            </a:r>
            <a:r>
              <a:rPr lang="tr-TR" dirty="0">
                <a:latin typeface="Times New Roman" panose="02020603050405020304" pitchFamily="18" charset="0"/>
                <a:ea typeface="Times New Roman" panose="02020603050405020304" pitchFamily="18" charset="0"/>
              </a:rPr>
              <a:t> bileşenleri;</a:t>
            </a:r>
          </a:p>
          <a:p>
            <a:pPr marL="0" indent="0" algn="just">
              <a:buNone/>
            </a:pPr>
            <a:r>
              <a:rPr lang="tr-TR" dirty="0">
                <a:latin typeface="Times New Roman" panose="02020603050405020304" pitchFamily="18" charset="0"/>
                <a:ea typeface="Times New Roman" panose="02020603050405020304" pitchFamily="18" charset="0"/>
              </a:rPr>
              <a:t>	</a:t>
            </a:r>
            <a:r>
              <a:rPr lang="tr-TR" sz="2400" dirty="0" err="1">
                <a:latin typeface="Times New Roman" panose="02020603050405020304" pitchFamily="18" charset="0"/>
                <a:ea typeface="Times New Roman" panose="02020603050405020304" pitchFamily="18" charset="0"/>
              </a:rPr>
              <a:t>Fx</a:t>
            </a:r>
            <a:r>
              <a:rPr lang="tr-TR" sz="2400" dirty="0">
                <a:latin typeface="Times New Roman" panose="02020603050405020304" pitchFamily="18" charset="0"/>
                <a:ea typeface="Times New Roman" panose="02020603050405020304" pitchFamily="18" charset="0"/>
              </a:rPr>
              <a:t> = F . cos </a:t>
            </a:r>
            <a:r>
              <a:rPr lang="el-GR" sz="2400" dirty="0">
                <a:latin typeface="Times New Roman" panose="02020603050405020304" pitchFamily="18" charset="0"/>
                <a:ea typeface="Times New Roman" panose="02020603050405020304" pitchFamily="18" charset="0"/>
              </a:rPr>
              <a:t>α</a:t>
            </a:r>
          </a:p>
          <a:p>
            <a:pPr marL="0" indent="0" algn="just">
              <a:buNone/>
            </a:pPr>
            <a:r>
              <a:rPr lang="el-GR" sz="2400" dirty="0">
                <a:latin typeface="Times New Roman" panose="02020603050405020304" pitchFamily="18" charset="0"/>
                <a:ea typeface="Times New Roman" panose="02020603050405020304" pitchFamily="18" charset="0"/>
              </a:rPr>
              <a:t>	</a:t>
            </a:r>
            <a:r>
              <a:rPr lang="tr-TR" sz="2400" dirty="0" err="1">
                <a:latin typeface="Times New Roman" panose="02020603050405020304" pitchFamily="18" charset="0"/>
                <a:ea typeface="Times New Roman" panose="02020603050405020304" pitchFamily="18" charset="0"/>
              </a:rPr>
              <a:t>Fy</a:t>
            </a:r>
            <a:r>
              <a:rPr lang="tr-TR" sz="2400" dirty="0">
                <a:latin typeface="Times New Roman" panose="02020603050405020304" pitchFamily="18" charset="0"/>
                <a:ea typeface="Times New Roman" panose="02020603050405020304" pitchFamily="18" charset="0"/>
              </a:rPr>
              <a:t> = F . sin </a:t>
            </a:r>
            <a:r>
              <a:rPr lang="el-GR" sz="2400" dirty="0">
                <a:latin typeface="Times New Roman" panose="02020603050405020304" pitchFamily="18" charset="0"/>
                <a:ea typeface="Times New Roman" panose="02020603050405020304" pitchFamily="18" charset="0"/>
              </a:rPr>
              <a:t>α</a:t>
            </a:r>
          </a:p>
          <a:p>
            <a:pPr marL="0" indent="0" algn="just">
              <a:buNone/>
            </a:pPr>
            <a:r>
              <a:rPr lang="tr-TR" dirty="0" smtClean="0">
                <a:latin typeface="Times New Roman" panose="02020603050405020304" pitchFamily="18" charset="0"/>
                <a:ea typeface="Times New Roman" panose="02020603050405020304" pitchFamily="18" charset="0"/>
              </a:rPr>
              <a:t>olur</a:t>
            </a:r>
            <a:r>
              <a:rPr lang="tr-TR" dirty="0">
                <a:latin typeface="Times New Roman" panose="02020603050405020304" pitchFamily="18" charset="0"/>
                <a:ea typeface="Times New Roman" panose="02020603050405020304" pitchFamily="18" charset="0"/>
              </a:rPr>
              <a:t>. Herhangi bir kuvvetin dikdörtgen bileşenleri bilindiği takdirde bileşke kuvvetin büyüklüğü ve doğrultusu da aşağıda belirtildiği gibi kolayca hesaplanabilir.</a:t>
            </a:r>
          </a:p>
          <a:p>
            <a:pPr marL="0" indent="0" algn="just">
              <a:buNone/>
            </a:pPr>
            <a:endParaRPr lang="tr-TR" dirty="0">
              <a:latin typeface="Times New Roman" panose="02020603050405020304" pitchFamily="18" charset="0"/>
              <a:ea typeface="Times New Roman" panose="02020603050405020304" pitchFamily="18" charset="0"/>
            </a:endParaRPr>
          </a:p>
          <a:p>
            <a:pPr marL="0" indent="0" algn="just">
              <a:buNone/>
            </a:pPr>
            <a:r>
              <a:rPr lang="tr-TR" dirty="0">
                <a:latin typeface="Times New Roman" panose="02020603050405020304" pitchFamily="18" charset="0"/>
                <a:ea typeface="Times New Roman" panose="02020603050405020304" pitchFamily="18" charset="0"/>
              </a:rPr>
              <a:t>	</a:t>
            </a:r>
            <a:r>
              <a:rPr lang="tr-TR" sz="2600" dirty="0">
                <a:latin typeface="Times New Roman" panose="02020603050405020304" pitchFamily="18" charset="0"/>
                <a:ea typeface="Times New Roman" panose="02020603050405020304" pitchFamily="18" charset="0"/>
              </a:rPr>
              <a:t>F</a:t>
            </a:r>
            <a:r>
              <a:rPr lang="tr-TR" dirty="0">
                <a:latin typeface="Times New Roman" panose="02020603050405020304" pitchFamily="18" charset="0"/>
                <a:ea typeface="Times New Roman" panose="02020603050405020304" pitchFamily="18" charset="0"/>
              </a:rPr>
              <a:t> =      </a:t>
            </a:r>
          </a:p>
          <a:p>
            <a:pPr marL="0" indent="0" algn="just">
              <a:buNone/>
            </a:pPr>
            <a:r>
              <a:rPr lang="tr-TR" dirty="0">
                <a:latin typeface="Times New Roman" panose="02020603050405020304" pitchFamily="18" charset="0"/>
                <a:ea typeface="Times New Roman" panose="02020603050405020304" pitchFamily="18" charset="0"/>
              </a:rPr>
              <a:t>  	</a:t>
            </a:r>
            <a:r>
              <a:rPr lang="tr-TR" sz="2400" dirty="0">
                <a:latin typeface="Times New Roman" panose="02020603050405020304" pitchFamily="18" charset="0"/>
                <a:ea typeface="Times New Roman" panose="02020603050405020304" pitchFamily="18" charset="0"/>
              </a:rPr>
              <a:t>tan </a:t>
            </a:r>
            <a:r>
              <a:rPr lang="el-GR" sz="2400" dirty="0">
                <a:latin typeface="Times New Roman" panose="02020603050405020304" pitchFamily="18" charset="0"/>
                <a:ea typeface="Times New Roman" panose="02020603050405020304" pitchFamily="18" charset="0"/>
              </a:rPr>
              <a:t>α =  </a:t>
            </a:r>
            <a:r>
              <a:rPr lang="tr-TR" sz="2400" dirty="0" err="1">
                <a:latin typeface="Times New Roman" panose="02020603050405020304" pitchFamily="18" charset="0"/>
                <a:ea typeface="Times New Roman" panose="02020603050405020304" pitchFamily="18" charset="0"/>
              </a:rPr>
              <a:t>Fy</a:t>
            </a:r>
            <a:r>
              <a:rPr lang="tr-TR" sz="2400" dirty="0">
                <a:latin typeface="Times New Roman" panose="02020603050405020304" pitchFamily="18" charset="0"/>
                <a:ea typeface="Times New Roman" panose="02020603050405020304" pitchFamily="18" charset="0"/>
              </a:rPr>
              <a:t> / </a:t>
            </a:r>
            <a:r>
              <a:rPr lang="tr-TR" sz="2400" dirty="0" err="1">
                <a:latin typeface="Times New Roman" panose="02020603050405020304" pitchFamily="18" charset="0"/>
                <a:ea typeface="Times New Roman" panose="02020603050405020304" pitchFamily="18" charset="0"/>
              </a:rPr>
              <a:t>Fx</a:t>
            </a:r>
            <a:r>
              <a:rPr lang="tr-TR" sz="2400" dirty="0">
                <a:latin typeface="Times New Roman" panose="02020603050405020304" pitchFamily="18" charset="0"/>
                <a:ea typeface="Times New Roman" panose="02020603050405020304" pitchFamily="18" charset="0"/>
              </a:rPr>
              <a:t> </a:t>
            </a:r>
            <a:endParaRPr lang="tr-TR" sz="2400" dirty="0"/>
          </a:p>
        </p:txBody>
      </p:sp>
      <p:pic>
        <p:nvPicPr>
          <p:cNvPr id="8" name="Resim 7"/>
          <p:cNvPicPr>
            <a:picLocks noChangeAspect="1"/>
          </p:cNvPicPr>
          <p:nvPr/>
        </p:nvPicPr>
        <p:blipFill>
          <a:blip r:embed="rId2"/>
          <a:stretch>
            <a:fillRect/>
          </a:stretch>
        </p:blipFill>
        <p:spPr>
          <a:xfrm>
            <a:off x="1985233" y="4952482"/>
            <a:ext cx="7707407" cy="549158"/>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744" y="4231823"/>
            <a:ext cx="3628571" cy="1990476"/>
          </a:xfrm>
          <a:prstGeom prst="rect">
            <a:avLst/>
          </a:prstGeom>
        </p:spPr>
      </p:pic>
    </p:spTree>
    <p:extLst>
      <p:ext uri="{BB962C8B-B14F-4D97-AF65-F5344CB8AC3E}">
        <p14:creationId xmlns:p14="http://schemas.microsoft.com/office/powerpoint/2010/main" val="3779881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Geniş ekran</PresentationFormat>
  <Paragraphs>38</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8</vt:i4>
      </vt:variant>
    </vt:vector>
  </HeadingPairs>
  <TitlesOfParts>
    <vt:vector size="15" baseType="lpstr">
      <vt:lpstr>Arial</vt:lpstr>
      <vt:lpstr>Calibri</vt:lpstr>
      <vt:lpstr>Calibri Light</vt:lpstr>
      <vt:lpstr>Symbol</vt:lpstr>
      <vt:lpstr>Times New Roman</vt:lpstr>
      <vt:lpstr>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Eylem</dc:creator>
  <cp:lastModifiedBy>Eylem</cp:lastModifiedBy>
  <cp:revision>1</cp:revision>
  <dcterms:created xsi:type="dcterms:W3CDTF">2020-01-08T14:01:28Z</dcterms:created>
  <dcterms:modified xsi:type="dcterms:W3CDTF">2020-01-08T14:01:41Z</dcterms:modified>
</cp:coreProperties>
</file>