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285" r:id="rId3"/>
    <p:sldId id="316" r:id="rId4"/>
    <p:sldId id="314" r:id="rId5"/>
    <p:sldId id="288" r:id="rId6"/>
    <p:sldId id="289" r:id="rId7"/>
    <p:sldId id="290" r:id="rId8"/>
    <p:sldId id="257" r:id="rId9"/>
    <p:sldId id="282" r:id="rId10"/>
    <p:sldId id="263" r:id="rId11"/>
    <p:sldId id="266" r:id="rId1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50724A"/>
    <a:srgbClr val="C3D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306157-5B11-4B6C-8EC0-B2E8C98CCE3C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C34927-FAAB-45D6-A93F-B0F66D6448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475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478226-23E7-42B5-8551-B1AA26E6864E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0717C4-D8DA-43CE-A6B0-235B61C949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3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62AD7-79D9-4B9F-BD41-EFBCCD82CAD6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21CD9-E073-4FE2-BC44-3149A383A1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1F78-5536-451D-878B-C0C4C1FDB7D7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B285-2763-4D27-9B3A-57F342E8A1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F210-6010-4104-A973-9D5742EA7F4E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F168-9100-48F9-83A7-7E44267943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27D4-3A52-439B-B716-038CB96F6CFE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DE7CC-DCBB-45E0-8278-8181470878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4C60D-3BF3-46DF-B3E9-E56362C90DAD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D0259-B26B-49CE-A88D-F3FEEF355C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B1B9-54E7-4172-A25E-18D9A6196E00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7DF9B-A86F-43AE-9A56-DFE7E2CCC4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5B824-7B4E-48B7-88D9-43A169C3484F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F589-C10E-4057-B87A-075D43BD5F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4896F-7610-4E02-BB06-5B89B6C53586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455B-0060-4E35-B212-E525B9491E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422F-2023-4851-9E95-E689E46159AB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1F95E-7E9D-4919-AEC2-327551BF45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3BA7-9BC9-4C23-BDCF-7FB8D130675E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5D904-B172-4261-A09B-0BE0D87520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48D5-A39A-495E-B905-B27DF671558E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120D-3D1E-4DDF-A2DA-C101C58A2C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3DBD1"/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C5D121-3F7F-4831-BAE4-E7A071B1FF35}" type="datetimeFigureOut">
              <a:rPr lang="tr-TR"/>
              <a:pPr>
                <a:defRPr/>
              </a:pPr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2C9750-F73B-486E-855E-483029A625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>
          <a:xfrm>
            <a:off x="1979712" y="2708920"/>
            <a:ext cx="5112568" cy="11430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SAĞLIK PSİKOLOJİSİNE </a:t>
            </a:r>
            <a:b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GİRİŞ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2 İçerik Yer Tutucusu"/>
          <p:cNvSpPr>
            <a:spLocks noGrp="1"/>
          </p:cNvSpPr>
          <p:nvPr>
            <p:ph idx="1"/>
          </p:nvPr>
        </p:nvSpPr>
        <p:spPr>
          <a:xfrm>
            <a:off x="827584" y="764704"/>
            <a:ext cx="7515220" cy="5286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3600" b="1" dirty="0" smtClean="0">
                <a:latin typeface="Arial" charset="0"/>
                <a:cs typeface="Arial" charset="0"/>
              </a:rPr>
              <a:t>      Sağlık Psikolojisinin </a:t>
            </a:r>
            <a:r>
              <a:rPr lang="tr-TR" sz="3600" b="1" dirty="0" smtClean="0">
                <a:latin typeface="Arial" charset="0"/>
                <a:cs typeface="Arial" charset="0"/>
              </a:rPr>
              <a:t>Alanları</a:t>
            </a:r>
          </a:p>
          <a:p>
            <a:pPr eaLnBrk="1" hangingPunct="1">
              <a:buFont typeface="Arial" charset="0"/>
              <a:buNone/>
            </a:pPr>
            <a:endParaRPr lang="tr-TR" sz="3600" b="1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tr-TR" sz="3600" b="1" dirty="0" smtClean="0">
                <a:latin typeface="Arial" charset="0"/>
                <a:cs typeface="Arial" charset="0"/>
              </a:rPr>
              <a:t>       </a:t>
            </a:r>
            <a:r>
              <a:rPr lang="tr-TR" sz="3600" dirty="0" smtClean="0">
                <a:latin typeface="Arial" charset="0"/>
                <a:cs typeface="Arial" charset="0"/>
              </a:rPr>
              <a:t>Tıbbi Psikoloji</a:t>
            </a:r>
          </a:p>
          <a:p>
            <a:pPr eaLnBrk="1" hangingPunct="1">
              <a:buFont typeface="Arial" charset="0"/>
              <a:buNone/>
            </a:pPr>
            <a:r>
              <a:rPr lang="tr-TR" sz="3600" dirty="0" smtClean="0">
                <a:latin typeface="Arial" charset="0"/>
                <a:cs typeface="Arial" charset="0"/>
              </a:rPr>
              <a:t>       Davranışsal Tıp</a:t>
            </a:r>
          </a:p>
          <a:p>
            <a:pPr eaLnBrk="1" hangingPunct="1">
              <a:buFont typeface="Arial" charset="0"/>
              <a:buNone/>
            </a:pPr>
            <a:r>
              <a:rPr lang="tr-TR" sz="3600" dirty="0" smtClean="0">
                <a:latin typeface="Arial" charset="0"/>
                <a:cs typeface="Arial" charset="0"/>
              </a:rPr>
              <a:t>       Tıbbi Sosyoloji</a:t>
            </a:r>
          </a:p>
          <a:p>
            <a:pPr eaLnBrk="1" hangingPunct="1">
              <a:buFont typeface="Arial" charset="0"/>
              <a:buNone/>
            </a:pPr>
            <a:r>
              <a:rPr lang="tr-TR" sz="3600" dirty="0" smtClean="0">
                <a:latin typeface="Arial" charset="0"/>
                <a:cs typeface="Arial" charset="0"/>
              </a:rPr>
              <a:t>       Tıbbi Antropoloji</a:t>
            </a:r>
          </a:p>
          <a:p>
            <a:pPr eaLnBrk="1" hangingPunct="1"/>
            <a:endParaRPr lang="tr-TR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/>
              <a:t>Kuramlar açısından Sağlık Davranışları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143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3600" dirty="0" smtClean="0">
                <a:latin typeface="Arial" charset="0"/>
                <a:cs typeface="Arial" charset="0"/>
              </a:rPr>
              <a:t>    Fiziksel sağlığın bozulması psikolojik nedenlerle </a:t>
            </a:r>
            <a:r>
              <a:rPr lang="tr-TR" sz="3600" dirty="0" err="1" smtClean="0">
                <a:latin typeface="Arial" charset="0"/>
                <a:cs typeface="Arial" charset="0"/>
              </a:rPr>
              <a:t>olabilmektedir.Davranışsal</a:t>
            </a:r>
            <a:r>
              <a:rPr lang="tr-TR" sz="3600" dirty="0" smtClean="0">
                <a:latin typeface="Arial" charset="0"/>
                <a:cs typeface="Arial" charset="0"/>
              </a:rPr>
              <a:t> </a:t>
            </a:r>
            <a:r>
              <a:rPr lang="tr-TR" sz="3600" dirty="0" err="1" smtClean="0">
                <a:latin typeface="Arial" charset="0"/>
                <a:cs typeface="Arial" charset="0"/>
              </a:rPr>
              <a:t>alışkanlıklar,fiziksel</a:t>
            </a:r>
            <a:r>
              <a:rPr lang="tr-TR" sz="3600" dirty="0" smtClean="0">
                <a:latin typeface="Arial" charset="0"/>
                <a:cs typeface="Arial" charset="0"/>
              </a:rPr>
              <a:t> rahatsızlıkları arttırabilmektedir.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2 İçerik Yer Tutucusu"/>
          <p:cNvSpPr>
            <a:spLocks noGrp="1"/>
          </p:cNvSpPr>
          <p:nvPr>
            <p:ph idx="1"/>
          </p:nvPr>
        </p:nvSpPr>
        <p:spPr>
          <a:xfrm>
            <a:off x="1043608" y="1196752"/>
            <a:ext cx="6858048" cy="58578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tr-TR" sz="2800" dirty="0" smtClean="0">
                <a:latin typeface="Arial" charset="0"/>
                <a:cs typeface="Arial" charset="0"/>
              </a:rPr>
              <a:t>      </a:t>
            </a:r>
          </a:p>
          <a:p>
            <a:pPr algn="just">
              <a:buFont typeface="Arial" charset="0"/>
              <a:buNone/>
            </a:pPr>
            <a:r>
              <a:rPr lang="tr-TR" sz="2800" dirty="0" smtClean="0">
                <a:latin typeface="Arial" charset="0"/>
                <a:cs typeface="Arial" charset="0"/>
              </a:rPr>
              <a:t>      Sağlık, bireylerin günlük yaşantıdaki rollerini yerine getirirken kazandıkları</a:t>
            </a:r>
          </a:p>
          <a:p>
            <a:pPr algn="just">
              <a:buFont typeface="Arial" charset="0"/>
              <a:buNone/>
            </a:pPr>
            <a:r>
              <a:rPr lang="tr-TR" sz="2800" dirty="0" smtClean="0">
                <a:latin typeface="Arial" charset="0"/>
                <a:cs typeface="Arial" charset="0"/>
              </a:rPr>
              <a:t>   deneyimler, bilgi birikimleri, değer yargıları ve beklentileri ile şekillenen “iyi olma</a:t>
            </a:r>
            <a:r>
              <a:rPr lang="tr-TR" sz="2800" dirty="0" smtClean="0">
                <a:latin typeface="Arial" charset="0"/>
                <a:cs typeface="Arial" charset="0"/>
              </a:rPr>
              <a:t>” halidir</a:t>
            </a:r>
            <a:r>
              <a:rPr lang="tr-TR" sz="2800" dirty="0" smtClean="0">
                <a:latin typeface="Arial" charset="0"/>
                <a:cs typeface="Arial" charset="0"/>
              </a:rPr>
              <a:t>.</a:t>
            </a:r>
          </a:p>
          <a:p>
            <a:pPr algn="just">
              <a:buFont typeface="Arial" charset="0"/>
              <a:buNone/>
            </a:pPr>
            <a:r>
              <a:rPr lang="tr-TR" sz="2800" dirty="0" smtClean="0">
                <a:latin typeface="Arial" charset="0"/>
                <a:cs typeface="Arial" charset="0"/>
              </a:rPr>
              <a:t>   </a:t>
            </a:r>
            <a:r>
              <a:rPr lang="tr-TR" sz="2800" dirty="0" smtClean="0"/>
              <a:t>   </a:t>
            </a:r>
            <a:r>
              <a:rPr lang="tr-TR" sz="2800" dirty="0" smtClean="0">
                <a:latin typeface="Arial" charset="0"/>
              </a:rPr>
              <a:t>Sağlık; sosyal, kültürel, ekonomik, fiziksel ve biyolojik faktörlerden etkilenir. </a:t>
            </a:r>
            <a:endParaRPr lang="tr-TR" sz="2800" dirty="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tr-TR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571480"/>
            <a:ext cx="8001056" cy="5500726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   Biyolojik bilimler açısından sa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ğ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lık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; bedenin her hücresinin normal kapasitede işlev gördüğü ve hücreler arası dengenin var olduğu durumdur. </a:t>
            </a:r>
          </a:p>
          <a:p>
            <a:pPr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   Davranı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ş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bilimleri açısından sa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ğ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lık;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bireyin çevresiyle uyumu ve beklenmedik bir durum karşısındaki tepkisidir.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b="1" dirty="0" smtClean="0">
                <a:latin typeface="Arial" pitchFamily="34" charset="0"/>
                <a:cs typeface="Arial" pitchFamily="34" charset="0"/>
              </a:rPr>
              <a:t>Sosyal bilimler açısından sa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ğ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lık;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bireyin sosyal rollerini yerine getirmedeki başarısıdır.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764704"/>
            <a:ext cx="7600928" cy="5857916"/>
          </a:xfrm>
        </p:spPr>
        <p:txBody>
          <a:bodyPr/>
          <a:lstStyle/>
          <a:p>
            <a:pPr>
              <a:buNone/>
            </a:pPr>
            <a:r>
              <a:rPr lang="tr-TR" sz="2800" b="1" dirty="0" smtClean="0"/>
              <a:t>     Hastalık, </a:t>
            </a:r>
            <a:r>
              <a:rPr lang="tr-TR" sz="2800" b="1" dirty="0" smtClean="0"/>
              <a:t>kavramını üç farklı açıdan ele almak mümkündür. </a:t>
            </a:r>
          </a:p>
          <a:p>
            <a:pPr>
              <a:buNone/>
            </a:pPr>
            <a:r>
              <a:rPr lang="tr-TR" sz="2800" b="1" dirty="0" smtClean="0"/>
              <a:t>     Tıp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bilimi</a:t>
            </a:r>
            <a:r>
              <a:rPr lang="tr-TR" sz="2800" b="1" dirty="0" smtClean="0"/>
              <a:t> açısından hastalık, vücuttaki çeşitli organlara ilişkin ölçülebilen, objektif bazı belirti ve bulgularla tanımlanabilen bozukluklar anlamına gelir. </a:t>
            </a:r>
          </a:p>
          <a:p>
            <a:pPr>
              <a:buNone/>
            </a:pPr>
            <a:r>
              <a:rPr lang="tr-TR" sz="2800" b="1" dirty="0" smtClean="0"/>
              <a:t>     </a:t>
            </a:r>
          </a:p>
          <a:p>
            <a:endParaRPr lang="tr-TR" sz="2800" b="1" dirty="0"/>
          </a:p>
        </p:txBody>
      </p:sp>
      <p:pic>
        <p:nvPicPr>
          <p:cNvPr id="4" name="Picture 6" descr="cartoon-of-a-ill-hospital-patient-in-a-bed-a-fish-in-his-iv-container-on-white-by-ron-leishman-1535"/>
          <p:cNvPicPr>
            <a:picLocks noChangeAspect="1" noChangeArrowheads="1"/>
          </p:cNvPicPr>
          <p:nvPr/>
        </p:nvPicPr>
        <p:blipFill>
          <a:blip r:embed="rId2"/>
          <a:srcRect r="-4360" b="8438"/>
          <a:stretch>
            <a:fillRect/>
          </a:stretch>
        </p:blipFill>
        <p:spPr bwMode="auto">
          <a:xfrm>
            <a:off x="5004048" y="3284984"/>
            <a:ext cx="3143240" cy="28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2 İçerik Yer Tutucusu"/>
          <p:cNvSpPr>
            <a:spLocks noGrp="1"/>
          </p:cNvSpPr>
          <p:nvPr>
            <p:ph idx="1"/>
          </p:nvPr>
        </p:nvSpPr>
        <p:spPr>
          <a:xfrm>
            <a:off x="357158" y="642918"/>
            <a:ext cx="8353425" cy="3960813"/>
          </a:xfrm>
        </p:spPr>
        <p:txBody>
          <a:bodyPr/>
          <a:lstStyle/>
          <a:p>
            <a:pPr eaLnBrk="1" hangingPunct="1">
              <a:buNone/>
            </a:pPr>
            <a:r>
              <a:rPr lang="tr-TR" dirty="0" smtClean="0">
                <a:latin typeface="Arial" charset="0"/>
                <a:cs typeface="Arial" charset="0"/>
              </a:rPr>
              <a:t>       Sağlık ve hastalık pek çok değişkenin bir arada değerlendirilerek açıklanması gereken  gereken kavramlar olduğundan bu konuda, </a:t>
            </a:r>
            <a:r>
              <a:rPr lang="tr-TR" dirty="0" err="1" smtClean="0">
                <a:latin typeface="Arial" charset="0"/>
                <a:cs typeface="Arial" charset="0"/>
              </a:rPr>
              <a:t>biyo</a:t>
            </a:r>
            <a:r>
              <a:rPr lang="tr-TR" dirty="0" smtClean="0">
                <a:latin typeface="Arial" charset="0"/>
                <a:cs typeface="Arial" charset="0"/>
              </a:rPr>
              <a:t>-</a:t>
            </a:r>
            <a:r>
              <a:rPr lang="tr-TR" dirty="0" err="1" smtClean="0">
                <a:latin typeface="Arial" charset="0"/>
                <a:cs typeface="Arial" charset="0"/>
              </a:rPr>
              <a:t>psiko</a:t>
            </a:r>
            <a:r>
              <a:rPr lang="tr-TR" dirty="0" smtClean="0">
                <a:latin typeface="Arial" charset="0"/>
                <a:cs typeface="Arial" charset="0"/>
              </a:rPr>
              <a:t>-sosyal bir modelle çalışmak gereklidir.</a:t>
            </a:r>
          </a:p>
          <a:p>
            <a:pPr eaLnBrk="1" hangingPunct="1">
              <a:buNone/>
            </a:pPr>
            <a:r>
              <a:rPr lang="tr-TR" dirty="0" smtClean="0">
                <a:latin typeface="Arial" charset="0"/>
                <a:cs typeface="Arial" charset="0"/>
              </a:rPr>
              <a:t>       Bütün bu gelişmeler,sağlık psikolojisinin gelişimini hızlandırmıştır.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2 İçerik Yer Tutucusu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857784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dirty="0" smtClean="0">
                <a:latin typeface="Arial" charset="0"/>
                <a:cs typeface="Arial" charset="0"/>
              </a:rPr>
              <a:t>     Sağlık psikolojisi,psikoloji biliminin;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>
                <a:latin typeface="Arial" charset="0"/>
                <a:cs typeface="Arial" charset="0"/>
              </a:rPr>
              <a:t>  -Sağlıklı olabilmek için bireylerin nasıl yaşamaları gerektiğini,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>
                <a:latin typeface="Arial" charset="0"/>
                <a:cs typeface="Arial" charset="0"/>
              </a:rPr>
              <a:t>  -Niçin hasta olduklarını,hastalığa nasıl tepki verdiklerini araştıran,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>
                <a:latin typeface="Arial" charset="0"/>
                <a:cs typeface="Arial" charset="0"/>
              </a:rPr>
              <a:t>  -Stresin sağlık üzerindeki olumsuz etkilerini belirterek,sağlıklı olmada, stres ve zaman  yönetiminin, önemini vurgulayan uygulamalı bir  alanıdır.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28675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dirty="0" smtClean="0">
                <a:latin typeface="Arial" charset="0"/>
                <a:cs typeface="Arial" charset="0"/>
              </a:rPr>
              <a:t>       Sağlık psikolojisi,insanların bazı yanlış alışkanlıklarını inceleyerek,bu konularda neler yapılması gerektiği sorularına yanıt verir.  Sağlığın geliştirilmesi ve sürdürülmesi amacıyla,eğitim amaçlı çalışmalar yapar.</a:t>
            </a:r>
          </a:p>
          <a:p>
            <a:pPr eaLnBrk="1" hangingPunct="1">
              <a:buFont typeface="Arial" charset="0"/>
              <a:buNone/>
            </a:pPr>
            <a:r>
              <a:rPr lang="tr-TR" dirty="0" smtClean="0">
                <a:latin typeface="Arial" charset="0"/>
                <a:cs typeface="Arial" charset="0"/>
              </a:rPr>
              <a:t>       Hastalıktan korunma kadar,hastalığın tedavisinin psikolojik yönlerini de inceler.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235743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     Sağlık Psikolojisi ilk kez 1970li yıllarda psikoloji kuramları ve uygulamalarının fiziksel sağlık sorunlarına uygulanması düşüncesiyle gündeme gelmiştir.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2 İçerik Yer Tutucusu"/>
          <p:cNvSpPr>
            <a:spLocks noGrp="1"/>
          </p:cNvSpPr>
          <p:nvPr>
            <p:ph idx="1"/>
          </p:nvPr>
        </p:nvSpPr>
        <p:spPr>
          <a:xfrm>
            <a:off x="785813" y="785813"/>
            <a:ext cx="7943850" cy="29305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3600" smtClean="0">
                <a:latin typeface="Arial" charset="0"/>
              </a:rPr>
              <a:t>     İnsanların değişen sağlık alışkanlıklarının ve giderek tedavide psikologların katkılarına gereksinim duyulması sağlık psikolojisinin gelişimine katkıda bulunmaktadır.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298</Words>
  <Application>Microsoft Office PowerPoint</Application>
  <PresentationFormat>Ekran Gösterisi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SAĞLIK PSİKOLOJİSİNE  GİRİŞ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Kuramlar açısından Sağlık Davranışları: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PSİKOLOJİSİ</dc:title>
  <dc:creator>Saba Hoca</dc:creator>
  <cp:lastModifiedBy>saba</cp:lastModifiedBy>
  <cp:revision>83</cp:revision>
  <dcterms:created xsi:type="dcterms:W3CDTF">2013-02-01T09:47:21Z</dcterms:created>
  <dcterms:modified xsi:type="dcterms:W3CDTF">2018-02-15T07:33:16Z</dcterms:modified>
</cp:coreProperties>
</file>