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38B61A8-4877-492C-97BB-CA20824E38B6}" type="datetimeFigureOut">
              <a:rPr lang="tr-TR" smtClean="0"/>
              <a:pPr/>
              <a:t>16.02.2018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C95585F-FB7D-4F6E-94FB-BFF7FE7577B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8B61A8-4877-492C-97BB-CA20824E38B6}" type="datetimeFigureOut">
              <a:rPr lang="tr-TR" smtClean="0"/>
              <a:pPr/>
              <a:t>16.02.2018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5585F-FB7D-4F6E-94FB-BFF7FE7577B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60649"/>
            <a:ext cx="7772400" cy="1728191"/>
          </a:xfrm>
        </p:spPr>
        <p:txBody>
          <a:bodyPr/>
          <a:lstStyle/>
          <a:p>
            <a:r>
              <a:rPr lang="tr-TR" dirty="0" smtClean="0">
                <a:latin typeface="Times New Roman" pitchFamily="18" charset="0"/>
                <a:cs typeface="Times New Roman" pitchFamily="18" charset="0"/>
              </a:rPr>
              <a:t>Avrupa Coğrafyasının Temel Özellikleri</a:t>
            </a:r>
            <a:endParaRPr lang="tr-TR" dirty="0">
              <a:latin typeface="Times New Roman" pitchFamily="18" charset="0"/>
              <a:cs typeface="Times New Roman" pitchFamily="18" charset="0"/>
            </a:endParaRPr>
          </a:p>
        </p:txBody>
      </p:sp>
      <p:sp>
        <p:nvSpPr>
          <p:cNvPr id="3" name="2 Alt Başlık"/>
          <p:cNvSpPr>
            <a:spLocks noGrp="1"/>
          </p:cNvSpPr>
          <p:nvPr>
            <p:ph type="subTitle" idx="1"/>
          </p:nvPr>
        </p:nvSpPr>
        <p:spPr>
          <a:xfrm>
            <a:off x="1403648" y="2132856"/>
            <a:ext cx="6400800" cy="3505944"/>
          </a:xfrm>
        </p:spPr>
        <p:txBody>
          <a:bodyPr>
            <a:normAutofit fontScale="70000" lnSpcReduction="20000"/>
          </a:bodyPr>
          <a:lstStyle/>
          <a:p>
            <a:pPr algn="just"/>
            <a:r>
              <a:rPr lang="tr-TR" dirty="0" smtClean="0">
                <a:solidFill>
                  <a:schemeClr val="tx1"/>
                </a:solidFill>
                <a:latin typeface="Times New Roman" pitchFamily="18" charset="0"/>
                <a:cs typeface="Times New Roman" pitchFamily="18" charset="0"/>
              </a:rPr>
              <a:t>Coğrafi manada bir kıta olmayıp yalnızca Asya Kıtası’nın batıya doğru uzanmış bir yarımadasını ifade eden Avrupa Kıtası’nın sınırlarını genel olarak;  doğuda Kazakistan steplerinden Kuzey Kutbu’na değin uzanan Ural Dağları ve bu dağ silsilesinin bittiği noktadan doğarak Hazar Denizi’ne dökülen Ural Nehri, güneyde Kafkaslar ve Karadeniz ile başlayıp İstanbul ve Çanakkale Boğazları ile devam eden Akdeniz’in tayin ettiği coğrafya; batıda İzlanda’nın da yer alacağı şekilde Atlas Okyanusu ve kuzeyde Kuzey Buz Denizi oluşturur.</a:t>
            </a:r>
            <a:endParaRPr lang="tr-TR"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11560" y="188640"/>
            <a:ext cx="7772400" cy="1224136"/>
          </a:xfrm>
        </p:spPr>
        <p:txBody>
          <a:bodyPr/>
          <a:lstStyle/>
          <a:p>
            <a:r>
              <a:rPr lang="tr-TR" dirty="0" smtClean="0"/>
              <a:t>URAL </a:t>
            </a:r>
            <a:r>
              <a:rPr lang="tr-TR" dirty="0" err="1" smtClean="0"/>
              <a:t>NEHRi</a:t>
            </a:r>
            <a:r>
              <a:rPr lang="tr-TR" dirty="0" smtClean="0"/>
              <a:t> (2.248 km)</a:t>
            </a:r>
            <a:endParaRPr lang="tr-TR" dirty="0"/>
          </a:p>
        </p:txBody>
      </p:sp>
      <p:sp>
        <p:nvSpPr>
          <p:cNvPr id="3" name="2 Alt Başlık"/>
          <p:cNvSpPr>
            <a:spLocks noGrp="1"/>
          </p:cNvSpPr>
          <p:nvPr>
            <p:ph type="subTitle" idx="1"/>
          </p:nvPr>
        </p:nvSpPr>
        <p:spPr>
          <a:xfrm>
            <a:off x="1835696" y="3886200"/>
            <a:ext cx="5616624" cy="1752600"/>
          </a:xfrm>
        </p:spPr>
        <p:txBody>
          <a:bodyPr/>
          <a:lstStyle/>
          <a:p>
            <a:endParaRPr lang="tr-TR" dirty="0"/>
          </a:p>
        </p:txBody>
      </p:sp>
      <p:pic>
        <p:nvPicPr>
          <p:cNvPr id="1026" name="Picture 2" descr="C:\Users\admin.DESKTOP-8177JEP\Desktop\Ural_river.png"/>
          <p:cNvPicPr>
            <a:picLocks noChangeAspect="1" noChangeArrowheads="1"/>
          </p:cNvPicPr>
          <p:nvPr/>
        </p:nvPicPr>
        <p:blipFill>
          <a:blip r:embed="rId2" cstate="print"/>
          <a:srcRect/>
          <a:stretch>
            <a:fillRect/>
          </a:stretch>
        </p:blipFill>
        <p:spPr bwMode="auto">
          <a:xfrm>
            <a:off x="1691680" y="1268760"/>
            <a:ext cx="5904656" cy="4946303"/>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404664"/>
            <a:ext cx="7772400" cy="5760640"/>
          </a:xfrm>
        </p:spPr>
        <p:txBody>
          <a:bodyPr>
            <a:normAutofit/>
          </a:bodyPr>
          <a:lstStyle/>
          <a:p>
            <a:r>
              <a:rPr lang="tr-TR" dirty="0" smtClean="0">
                <a:latin typeface="Times New Roman" pitchFamily="18" charset="0"/>
                <a:cs typeface="Times New Roman" pitchFamily="18" charset="0"/>
              </a:rPr>
              <a:t>Avrupa Kıtası’nı meydana getiren beş farklı coğrafi yapı şunlardır:</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1. Büyük Avrupa Ovası</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2. Dağlar</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3. Akdeniz</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4. Anakara Gövdesi</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5. Adalar  </a:t>
            </a:r>
            <a:endParaRPr lang="tr-TR" dirty="0">
              <a:latin typeface="Times New Roman" pitchFamily="18" charset="0"/>
              <a:cs typeface="Times New Roman" pitchFamily="18" charset="0"/>
            </a:endParaRPr>
          </a:p>
        </p:txBody>
      </p:sp>
      <p:sp>
        <p:nvSpPr>
          <p:cNvPr id="3" name="2 Alt Başlık"/>
          <p:cNvSpPr>
            <a:spLocks noGrp="1"/>
          </p:cNvSpPr>
          <p:nvPr>
            <p:ph type="subTitle" idx="1"/>
          </p:nvPr>
        </p:nvSpPr>
        <p:spPr>
          <a:xfrm flipV="1">
            <a:off x="1371600" y="5638800"/>
            <a:ext cx="6400800" cy="1219200"/>
          </a:xfrm>
        </p:spPr>
        <p:txBody>
          <a:bodyPr/>
          <a:lstStyle/>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88641"/>
            <a:ext cx="7772400" cy="1152127"/>
          </a:xfrm>
        </p:spPr>
        <p:txBody>
          <a:bodyPr/>
          <a:lstStyle/>
          <a:p>
            <a:r>
              <a:rPr lang="tr-TR" dirty="0" smtClean="0">
                <a:latin typeface="Times New Roman" pitchFamily="18" charset="0"/>
                <a:cs typeface="Times New Roman" pitchFamily="18" charset="0"/>
              </a:rPr>
              <a:t>1. Büyük Avrupa Ovası</a:t>
            </a:r>
            <a:endParaRPr lang="tr-TR" dirty="0">
              <a:latin typeface="Times New Roman" pitchFamily="18" charset="0"/>
              <a:cs typeface="Times New Roman" pitchFamily="18" charset="0"/>
            </a:endParaRPr>
          </a:p>
        </p:txBody>
      </p:sp>
      <p:sp>
        <p:nvSpPr>
          <p:cNvPr id="3" name="2 Alt Başlık"/>
          <p:cNvSpPr>
            <a:spLocks noGrp="1"/>
          </p:cNvSpPr>
          <p:nvPr>
            <p:ph type="subTitle" idx="1"/>
          </p:nvPr>
        </p:nvSpPr>
        <p:spPr>
          <a:xfrm>
            <a:off x="1371600" y="1412776"/>
            <a:ext cx="6400800" cy="4536504"/>
          </a:xfrm>
        </p:spPr>
        <p:txBody>
          <a:bodyPr>
            <a:normAutofit fontScale="70000" lnSpcReduction="20000"/>
          </a:bodyPr>
          <a:lstStyle/>
          <a:p>
            <a:pPr algn="just"/>
            <a:r>
              <a:rPr lang="tr-TR" dirty="0" smtClean="0">
                <a:solidFill>
                  <a:schemeClr val="tx1"/>
                </a:solidFill>
                <a:latin typeface="Times New Roman" pitchFamily="18" charset="0"/>
                <a:cs typeface="Times New Roman" pitchFamily="18" charset="0"/>
              </a:rPr>
              <a:t>Avrupa Ovası’nın ana eğimi, Ural Dağları’ndan Atlantik kıyılarına doğru doğu-batı ekseninde uzanmaktadır. Ovanın eni, Belçika’da yer alan </a:t>
            </a:r>
            <a:r>
              <a:rPr lang="tr-TR" dirty="0" err="1" smtClean="0">
                <a:solidFill>
                  <a:schemeClr val="tx1"/>
                </a:solidFill>
                <a:latin typeface="Times New Roman" pitchFamily="18" charset="0"/>
                <a:cs typeface="Times New Roman" pitchFamily="18" charset="0"/>
              </a:rPr>
              <a:t>Flandre</a:t>
            </a:r>
            <a:r>
              <a:rPr lang="tr-TR" dirty="0" smtClean="0">
                <a:solidFill>
                  <a:schemeClr val="tx1"/>
                </a:solidFill>
                <a:latin typeface="Times New Roman" pitchFamily="18" charset="0"/>
                <a:cs typeface="Times New Roman" pitchFamily="18" charset="0"/>
              </a:rPr>
              <a:t> düzlüklerinde iki yüz kilometrenin altına düşer.  Ova’da yer alan nehirler, güney-kuzey doğrultusunda akar. </a:t>
            </a:r>
            <a:r>
              <a:rPr lang="tr-TR" dirty="0">
                <a:solidFill>
                  <a:schemeClr val="tx1"/>
                </a:solidFill>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Ova’yı bu şekilde yedi parçaya ayıran nehirler arasında Ren ve </a:t>
            </a:r>
            <a:r>
              <a:rPr lang="tr-TR" dirty="0" err="1" smtClean="0">
                <a:solidFill>
                  <a:schemeClr val="tx1"/>
                </a:solidFill>
                <a:latin typeface="Times New Roman" pitchFamily="18" charset="0"/>
                <a:cs typeface="Times New Roman" pitchFamily="18" charset="0"/>
              </a:rPr>
              <a:t>Oder</a:t>
            </a:r>
            <a:r>
              <a:rPr lang="tr-TR" dirty="0" smtClean="0">
                <a:solidFill>
                  <a:schemeClr val="tx1"/>
                </a:solidFill>
                <a:latin typeface="Times New Roman" pitchFamily="18" charset="0"/>
                <a:cs typeface="Times New Roman" pitchFamily="18" charset="0"/>
              </a:rPr>
              <a:t> Nehirleri de bulunmaktadır. Bilhassa söz konusu nehirler arasında kalan engebeli ve ormanlık arazide içtimai yaşam bir hayli zorlayıcıdır.  Bu duruma rağmen Ova’nın savunmaya elverişli olduğu söylenemez.  Fransa’dan Polonya’ya ve Rusya’ya denk uzanan coğrafyanın  istilaya ve işgale ket oluşturabilecek doğal müdafaa unsurlara sahip olmadığı belirgindir. Ova’nın tali eğimi ise güney-kuzey doğrultusunda Alp Dağları silsilesinden Kuzey Buz Denizi’ne denk uzanır.</a:t>
            </a:r>
            <a:endParaRPr lang="tr-TR"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51520" y="908720"/>
            <a:ext cx="3240360" cy="3888431"/>
          </a:xfrm>
        </p:spPr>
        <p:txBody>
          <a:bodyPr/>
          <a:lstStyle/>
          <a:p>
            <a:r>
              <a:rPr lang="tr-TR" dirty="0" smtClean="0"/>
              <a:t>REN NEHRİ</a:t>
            </a:r>
            <a:br>
              <a:rPr lang="tr-TR" dirty="0" smtClean="0"/>
            </a:br>
            <a:r>
              <a:rPr lang="tr-TR" dirty="0" smtClean="0"/>
              <a:t>(1.230 KM)</a:t>
            </a:r>
            <a:endParaRPr lang="tr-TR" dirty="0"/>
          </a:p>
        </p:txBody>
      </p:sp>
      <p:sp>
        <p:nvSpPr>
          <p:cNvPr id="3" name="2 Alt Başlık"/>
          <p:cNvSpPr>
            <a:spLocks noGrp="1"/>
          </p:cNvSpPr>
          <p:nvPr>
            <p:ph type="subTitle" idx="1"/>
          </p:nvPr>
        </p:nvSpPr>
        <p:spPr/>
        <p:txBody>
          <a:bodyPr/>
          <a:lstStyle/>
          <a:p>
            <a:endParaRPr lang="tr-TR" dirty="0"/>
          </a:p>
        </p:txBody>
      </p:sp>
      <p:pic>
        <p:nvPicPr>
          <p:cNvPr id="2050" name="Picture 2" descr="C:\Users\admin.DESKTOP-8177JEP\Desktop\rh.jpg"/>
          <p:cNvPicPr>
            <a:picLocks noChangeAspect="1" noChangeArrowheads="1"/>
          </p:cNvPicPr>
          <p:nvPr/>
        </p:nvPicPr>
        <p:blipFill>
          <a:blip r:embed="rId2" cstate="print"/>
          <a:srcRect/>
          <a:stretch>
            <a:fillRect/>
          </a:stretch>
        </p:blipFill>
        <p:spPr bwMode="auto">
          <a:xfrm>
            <a:off x="3609975" y="0"/>
            <a:ext cx="5534025" cy="6858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88641"/>
            <a:ext cx="7772400" cy="1008111"/>
          </a:xfrm>
        </p:spPr>
        <p:txBody>
          <a:bodyPr/>
          <a:lstStyle/>
          <a:p>
            <a:r>
              <a:rPr lang="tr-TR" dirty="0" smtClean="0">
                <a:latin typeface="Times New Roman" pitchFamily="18" charset="0"/>
                <a:cs typeface="Times New Roman" pitchFamily="18" charset="0"/>
              </a:rPr>
              <a:t>2. DAĞLAR</a:t>
            </a:r>
            <a:endParaRPr lang="tr-TR" dirty="0">
              <a:latin typeface="Times New Roman" pitchFamily="18" charset="0"/>
              <a:cs typeface="Times New Roman" pitchFamily="18" charset="0"/>
            </a:endParaRPr>
          </a:p>
        </p:txBody>
      </p:sp>
      <p:sp>
        <p:nvSpPr>
          <p:cNvPr id="3" name="2 Alt Başlık"/>
          <p:cNvSpPr>
            <a:spLocks noGrp="1"/>
          </p:cNvSpPr>
          <p:nvPr>
            <p:ph type="subTitle" idx="1"/>
          </p:nvPr>
        </p:nvSpPr>
        <p:spPr>
          <a:xfrm>
            <a:off x="1371600" y="1124744"/>
            <a:ext cx="6400800" cy="4514056"/>
          </a:xfrm>
        </p:spPr>
        <p:txBody>
          <a:bodyPr>
            <a:normAutofit lnSpcReduction="10000"/>
          </a:bodyPr>
          <a:lstStyle/>
          <a:p>
            <a:pPr algn="just"/>
            <a:r>
              <a:rPr lang="tr-TR" dirty="0" smtClean="0">
                <a:solidFill>
                  <a:schemeClr val="tx1"/>
                </a:solidFill>
                <a:latin typeface="Times New Roman" pitchFamily="18" charset="0"/>
                <a:cs typeface="Times New Roman" pitchFamily="18" charset="0"/>
              </a:rPr>
              <a:t>Akdeniz ile Büyük Avrupa Ovası’nı birbirinden ayırarak kıtanın omurgasını teşkil eden dağ silsilesi, güneydoğu Fransa’dan başlayıp </a:t>
            </a:r>
            <a:r>
              <a:rPr lang="tr-TR" dirty="0" err="1" smtClean="0">
                <a:solidFill>
                  <a:schemeClr val="tx1"/>
                </a:solidFill>
                <a:latin typeface="Times New Roman" pitchFamily="18" charset="0"/>
                <a:cs typeface="Times New Roman" pitchFamily="18" charset="0"/>
              </a:rPr>
              <a:t>Transilvanya’daki</a:t>
            </a:r>
            <a:r>
              <a:rPr lang="tr-TR" dirty="0" smtClean="0">
                <a:solidFill>
                  <a:schemeClr val="tx1"/>
                </a:solidFill>
                <a:latin typeface="Times New Roman" pitchFamily="18" charset="0"/>
                <a:cs typeface="Times New Roman" pitchFamily="18" charset="0"/>
              </a:rPr>
              <a:t> </a:t>
            </a:r>
            <a:r>
              <a:rPr lang="tr-TR" dirty="0" err="1" smtClean="0">
                <a:solidFill>
                  <a:schemeClr val="tx1"/>
                </a:solidFill>
                <a:latin typeface="Times New Roman" pitchFamily="18" charset="0"/>
                <a:cs typeface="Times New Roman" pitchFamily="18" charset="0"/>
              </a:rPr>
              <a:t>Karpatlar’a</a:t>
            </a:r>
            <a:r>
              <a:rPr lang="tr-TR" dirty="0" smtClean="0">
                <a:solidFill>
                  <a:schemeClr val="tx1"/>
                </a:solidFill>
                <a:latin typeface="Times New Roman" pitchFamily="18" charset="0"/>
                <a:cs typeface="Times New Roman" pitchFamily="18" charset="0"/>
              </a:rPr>
              <a:t> değin uzanır. Yekûnu 1932 km olan dağ silsilesini aşmak için üç önemli geçit mevcuttur: </a:t>
            </a:r>
            <a:r>
              <a:rPr lang="tr-TR" dirty="0" err="1" smtClean="0">
                <a:solidFill>
                  <a:schemeClr val="tx1"/>
                </a:solidFill>
                <a:latin typeface="Times New Roman" pitchFamily="18" charset="0"/>
                <a:cs typeface="Times New Roman" pitchFamily="18" charset="0"/>
              </a:rPr>
              <a:t>Bavyera’da</a:t>
            </a:r>
            <a:r>
              <a:rPr lang="tr-TR" dirty="0" smtClean="0">
                <a:solidFill>
                  <a:schemeClr val="tx1"/>
                </a:solidFill>
                <a:latin typeface="Times New Roman" pitchFamily="18" charset="0"/>
                <a:cs typeface="Times New Roman" pitchFamily="18" charset="0"/>
              </a:rPr>
              <a:t> Tuna Geçidi, Bohemya’da </a:t>
            </a:r>
            <a:r>
              <a:rPr lang="tr-TR" dirty="0" err="1" smtClean="0">
                <a:solidFill>
                  <a:schemeClr val="tx1"/>
                </a:solidFill>
                <a:latin typeface="Times New Roman" pitchFamily="18" charset="0"/>
                <a:cs typeface="Times New Roman" pitchFamily="18" charset="0"/>
              </a:rPr>
              <a:t>Elbe</a:t>
            </a:r>
            <a:r>
              <a:rPr lang="tr-TR" dirty="0" smtClean="0">
                <a:solidFill>
                  <a:schemeClr val="tx1"/>
                </a:solidFill>
                <a:latin typeface="Times New Roman" pitchFamily="18" charset="0"/>
                <a:cs typeface="Times New Roman" pitchFamily="18" charset="0"/>
              </a:rPr>
              <a:t> Geçidi ve Macaristan’da </a:t>
            </a:r>
            <a:r>
              <a:rPr lang="tr-TR" dirty="0" err="1" smtClean="0">
                <a:solidFill>
                  <a:schemeClr val="tx1"/>
                </a:solidFill>
                <a:latin typeface="Times New Roman" pitchFamily="18" charset="0"/>
                <a:cs typeface="Times New Roman" pitchFamily="18" charset="0"/>
              </a:rPr>
              <a:t>Moravya</a:t>
            </a:r>
            <a:r>
              <a:rPr lang="tr-TR" dirty="0" smtClean="0">
                <a:solidFill>
                  <a:schemeClr val="tx1"/>
                </a:solidFill>
                <a:latin typeface="Times New Roman" pitchFamily="18" charset="0"/>
                <a:cs typeface="Times New Roman" pitchFamily="18" charset="0"/>
              </a:rPr>
              <a:t> Geçidi.  </a:t>
            </a:r>
            <a:endParaRPr lang="tr-TR"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88641"/>
            <a:ext cx="7772400" cy="1440159"/>
          </a:xfrm>
        </p:spPr>
        <p:txBody>
          <a:bodyPr/>
          <a:lstStyle/>
          <a:p>
            <a:r>
              <a:rPr lang="tr-TR" dirty="0" smtClean="0">
                <a:latin typeface="Times New Roman" pitchFamily="18" charset="0"/>
                <a:cs typeface="Times New Roman" pitchFamily="18" charset="0"/>
              </a:rPr>
              <a:t>3. AKDENİZ</a:t>
            </a:r>
            <a:endParaRPr lang="tr-TR" dirty="0">
              <a:latin typeface="Times New Roman" pitchFamily="18" charset="0"/>
              <a:cs typeface="Times New Roman" pitchFamily="18" charset="0"/>
            </a:endParaRPr>
          </a:p>
        </p:txBody>
      </p:sp>
      <p:sp>
        <p:nvSpPr>
          <p:cNvPr id="3" name="2 Alt Başlık"/>
          <p:cNvSpPr>
            <a:spLocks noGrp="1"/>
          </p:cNvSpPr>
          <p:nvPr>
            <p:ph type="subTitle" idx="1"/>
          </p:nvPr>
        </p:nvSpPr>
        <p:spPr>
          <a:xfrm>
            <a:off x="1371600" y="1268760"/>
            <a:ext cx="6400800" cy="4370040"/>
          </a:xfrm>
        </p:spPr>
        <p:txBody>
          <a:bodyPr>
            <a:normAutofit fontScale="92500"/>
          </a:bodyPr>
          <a:lstStyle/>
          <a:p>
            <a:pPr algn="just"/>
            <a:r>
              <a:rPr lang="tr-TR" dirty="0" smtClean="0">
                <a:solidFill>
                  <a:schemeClr val="tx1"/>
                </a:solidFill>
                <a:latin typeface="Times New Roman" pitchFamily="18" charset="0"/>
                <a:cs typeface="Times New Roman" pitchFamily="18" charset="0"/>
              </a:rPr>
              <a:t>Akdeniz, sağladığı muayyen imkanlar neticesinde kendisini çevreleyen kara parçalarında içtimai yaşamın oluşmasına büyük katkıda bulunmuştur. Başta ekonomi olmak üzere siyasi yapıların örgütlenmesinde elzem olan hususların kendi kendine yeter şekilde bölge halklarına bahşedilmesi, Akdeniz’in en mühim tarihi vasfıdır. </a:t>
            </a:r>
            <a:endParaRPr lang="tr-TR"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88641"/>
            <a:ext cx="7772400" cy="1512167"/>
          </a:xfrm>
        </p:spPr>
        <p:txBody>
          <a:bodyPr/>
          <a:lstStyle/>
          <a:p>
            <a:r>
              <a:rPr lang="tr-TR" dirty="0" smtClean="0"/>
              <a:t>4. ANAKARA GÖVDESİ</a:t>
            </a:r>
            <a:endParaRPr lang="tr-TR" dirty="0"/>
          </a:p>
        </p:txBody>
      </p:sp>
      <p:sp>
        <p:nvSpPr>
          <p:cNvPr id="3" name="2 Alt Başlık"/>
          <p:cNvSpPr>
            <a:spLocks noGrp="1"/>
          </p:cNvSpPr>
          <p:nvPr>
            <p:ph type="subTitle" idx="1"/>
          </p:nvPr>
        </p:nvSpPr>
        <p:spPr>
          <a:xfrm>
            <a:off x="1371600" y="1484784"/>
            <a:ext cx="6400800" cy="5184576"/>
          </a:xfrm>
        </p:spPr>
        <p:txBody>
          <a:bodyPr>
            <a:normAutofit fontScale="85000" lnSpcReduction="10000"/>
          </a:bodyPr>
          <a:lstStyle/>
          <a:p>
            <a:pPr algn="just"/>
            <a:r>
              <a:rPr lang="tr-TR" dirty="0" smtClean="0">
                <a:solidFill>
                  <a:schemeClr val="tx1"/>
                </a:solidFill>
                <a:latin typeface="Times New Roman" pitchFamily="18" charset="0"/>
                <a:cs typeface="Times New Roman" pitchFamily="18" charset="0"/>
              </a:rPr>
              <a:t>Avrupa anakarası, kendisini çevreleyen denizlere doğru uzanan ve Avrupa’nın geri kalan kısmından farklılıklar gösteren yarımadalara sahiptir. Bunlar; kuzeyde İskandinavya Yarımadası, güneybatıda </a:t>
            </a:r>
            <a:r>
              <a:rPr lang="tr-TR" dirty="0" err="1" smtClean="0">
                <a:solidFill>
                  <a:schemeClr val="tx1"/>
                </a:solidFill>
                <a:latin typeface="Times New Roman" pitchFamily="18" charset="0"/>
                <a:cs typeface="Times New Roman" pitchFamily="18" charset="0"/>
              </a:rPr>
              <a:t>İber</a:t>
            </a:r>
            <a:r>
              <a:rPr lang="tr-TR" dirty="0" smtClean="0">
                <a:solidFill>
                  <a:schemeClr val="tx1"/>
                </a:solidFill>
                <a:latin typeface="Times New Roman" pitchFamily="18" charset="0"/>
                <a:cs typeface="Times New Roman" pitchFamily="18" charset="0"/>
              </a:rPr>
              <a:t> Yarımadası, güneyde İtalya Yarımadası, güneydoğuda Yunanistan ve Trakya, doğuda Kırım ve Kafkasya’dır. Bu bölgelerin tarihi zaviyeden müşterek vasıfları, karayla bağlantı kurdukları arazilerin dağlık olması sebebiyle kıtanın geri kalan kısmıyla her türlü iletişimi ekseriyetle deniz yoluyla sağlamış bulunmasıdır.</a:t>
            </a:r>
            <a:endParaRPr lang="tr-TR"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60647"/>
            <a:ext cx="7772400" cy="1440161"/>
          </a:xfrm>
        </p:spPr>
        <p:txBody>
          <a:bodyPr/>
          <a:lstStyle/>
          <a:p>
            <a:r>
              <a:rPr lang="tr-TR" dirty="0" smtClean="0"/>
              <a:t>5. ADALAR</a:t>
            </a:r>
            <a:endParaRPr lang="tr-TR" dirty="0"/>
          </a:p>
        </p:txBody>
      </p:sp>
      <p:sp>
        <p:nvSpPr>
          <p:cNvPr id="3" name="2 Alt Başlık"/>
          <p:cNvSpPr>
            <a:spLocks noGrp="1"/>
          </p:cNvSpPr>
          <p:nvPr>
            <p:ph type="subTitle" idx="1"/>
          </p:nvPr>
        </p:nvSpPr>
        <p:spPr>
          <a:xfrm>
            <a:off x="1371600" y="1556792"/>
            <a:ext cx="6400800" cy="4082008"/>
          </a:xfrm>
        </p:spPr>
        <p:txBody>
          <a:bodyPr>
            <a:normAutofit fontScale="85000" lnSpcReduction="20000"/>
          </a:bodyPr>
          <a:lstStyle/>
          <a:p>
            <a:pPr algn="just"/>
            <a:r>
              <a:rPr lang="tr-TR" dirty="0" smtClean="0">
                <a:solidFill>
                  <a:schemeClr val="tx1"/>
                </a:solidFill>
                <a:latin typeface="Times New Roman" pitchFamily="18" charset="0"/>
                <a:cs typeface="Times New Roman" pitchFamily="18" charset="0"/>
              </a:rPr>
              <a:t>Avrupa Yarımadası, çok sayıda adaya haizdir. En büyük adalar ve yüz ölçümleri şu şekildedir:</a:t>
            </a:r>
          </a:p>
          <a:p>
            <a:r>
              <a:rPr lang="tr-TR" dirty="0" smtClean="0">
                <a:solidFill>
                  <a:schemeClr val="tx1"/>
                </a:solidFill>
                <a:latin typeface="Times New Roman" pitchFamily="18" charset="0"/>
                <a:cs typeface="Times New Roman" pitchFamily="18" charset="0"/>
              </a:rPr>
              <a:t> 1. Britanya </a:t>
            </a:r>
            <a:r>
              <a:rPr lang="tr-TR" dirty="0" smtClean="0">
                <a:solidFill>
                  <a:schemeClr val="tx1"/>
                </a:solidFill>
                <a:latin typeface="Times New Roman" pitchFamily="18" charset="0"/>
                <a:cs typeface="Times New Roman" pitchFamily="18" charset="0"/>
              </a:rPr>
              <a:t>(218.595 km²</a:t>
            </a:r>
            <a:r>
              <a:rPr lang="tr-TR" dirty="0" smtClean="0">
                <a:solidFill>
                  <a:schemeClr val="tx1"/>
                </a:solidFill>
                <a:latin typeface="Times New Roman" pitchFamily="18" charset="0"/>
                <a:cs typeface="Times New Roman" pitchFamily="18" charset="0"/>
              </a:rPr>
              <a:t>) </a:t>
            </a:r>
          </a:p>
          <a:p>
            <a:r>
              <a:rPr lang="tr-TR" dirty="0" smtClean="0">
                <a:solidFill>
                  <a:schemeClr val="tx1"/>
                </a:solidFill>
                <a:latin typeface="Times New Roman" pitchFamily="18" charset="0"/>
                <a:cs typeface="Times New Roman" pitchFamily="18" charset="0"/>
              </a:rPr>
              <a:t>2. İzlanda (103.000 km²) </a:t>
            </a:r>
          </a:p>
          <a:p>
            <a:r>
              <a:rPr lang="tr-TR" dirty="0" smtClean="0">
                <a:solidFill>
                  <a:schemeClr val="tx1"/>
                </a:solidFill>
                <a:latin typeface="Times New Roman" pitchFamily="18" charset="0"/>
                <a:cs typeface="Times New Roman" pitchFamily="18" charset="0"/>
              </a:rPr>
              <a:t>3. İrlanda (70.273 km²) </a:t>
            </a:r>
          </a:p>
          <a:p>
            <a:r>
              <a:rPr lang="tr-TR" dirty="0" smtClean="0">
                <a:solidFill>
                  <a:schemeClr val="tx1"/>
                </a:solidFill>
                <a:latin typeface="Times New Roman" pitchFamily="18" charset="0"/>
                <a:cs typeface="Times New Roman" pitchFamily="18" charset="0"/>
              </a:rPr>
              <a:t>4. Sicilya (25.800 km²) </a:t>
            </a:r>
          </a:p>
          <a:p>
            <a:r>
              <a:rPr lang="tr-TR" dirty="0" smtClean="0">
                <a:solidFill>
                  <a:schemeClr val="tx1"/>
                </a:solidFill>
                <a:latin typeface="Times New Roman" pitchFamily="18" charset="0"/>
                <a:cs typeface="Times New Roman" pitchFamily="18" charset="0"/>
              </a:rPr>
              <a:t>5. Sardinya </a:t>
            </a:r>
            <a:r>
              <a:rPr lang="tr-TR" dirty="0" smtClean="0">
                <a:solidFill>
                  <a:schemeClr val="tx1"/>
                </a:solidFill>
                <a:latin typeface="Times New Roman" pitchFamily="18" charset="0"/>
                <a:cs typeface="Times New Roman" pitchFamily="18" charset="0"/>
              </a:rPr>
              <a:t>(24.090 </a:t>
            </a:r>
            <a:r>
              <a:rPr lang="tr-TR" dirty="0" smtClean="0">
                <a:solidFill>
                  <a:schemeClr val="tx1"/>
                </a:solidFill>
                <a:latin typeface="Times New Roman" pitchFamily="18" charset="0"/>
                <a:cs typeface="Times New Roman" pitchFamily="18" charset="0"/>
              </a:rPr>
              <a:t>km²)</a:t>
            </a:r>
            <a:endParaRPr lang="tr-TR" dirty="0" smtClean="0">
              <a:solidFill>
                <a:schemeClr val="tx1"/>
              </a:solidFill>
              <a:latin typeface="Times New Roman" pitchFamily="18" charset="0"/>
              <a:cs typeface="Times New Roman" pitchFamily="18" charset="0"/>
            </a:endParaRPr>
          </a:p>
          <a:p>
            <a:r>
              <a:rPr lang="tr-TR" dirty="0" smtClean="0">
                <a:solidFill>
                  <a:schemeClr val="tx1"/>
                </a:solidFill>
                <a:latin typeface="Times New Roman" pitchFamily="18" charset="0"/>
                <a:cs typeface="Times New Roman" pitchFamily="18" charset="0"/>
              </a:rPr>
              <a:t>6. Korsika </a:t>
            </a:r>
            <a:r>
              <a:rPr lang="tr-TR" dirty="0" smtClean="0">
                <a:solidFill>
                  <a:schemeClr val="tx1"/>
                </a:solidFill>
                <a:latin typeface="Times New Roman" pitchFamily="18" charset="0"/>
                <a:cs typeface="Times New Roman" pitchFamily="18" charset="0"/>
              </a:rPr>
              <a:t>(8.722 km²</a:t>
            </a:r>
            <a:r>
              <a:rPr lang="tr-TR" dirty="0" smtClean="0">
                <a:solidFill>
                  <a:schemeClr val="tx1"/>
                </a:solidFill>
                <a:latin typeface="Times New Roman" pitchFamily="18" charset="0"/>
                <a:cs typeface="Times New Roman" pitchFamily="18" charset="0"/>
              </a:rPr>
              <a:t>)</a:t>
            </a:r>
            <a:r>
              <a:rPr lang="tr-TR" dirty="0" smtClean="0">
                <a:solidFill>
                  <a:schemeClr val="tx1"/>
                </a:solidFill>
                <a:latin typeface="Times New Roman" pitchFamily="18" charset="0"/>
                <a:cs typeface="Times New Roman" pitchFamily="18" charset="0"/>
              </a:rPr>
              <a:t> </a:t>
            </a:r>
            <a:endParaRPr lang="tr-TR" dirty="0" smtClean="0">
              <a:solidFill>
                <a:schemeClr val="tx1"/>
              </a:solidFill>
              <a:latin typeface="Times New Roman" pitchFamily="18" charset="0"/>
              <a:cs typeface="Times New Roman" pitchFamily="18" charset="0"/>
            </a:endParaRPr>
          </a:p>
          <a:p>
            <a:r>
              <a:rPr lang="tr-TR" dirty="0" smtClean="0">
                <a:solidFill>
                  <a:schemeClr val="tx1"/>
                </a:solidFill>
                <a:latin typeface="Times New Roman" pitchFamily="18" charset="0"/>
                <a:cs typeface="Times New Roman" pitchFamily="18" charset="0"/>
              </a:rPr>
              <a:t>7.Girit </a:t>
            </a:r>
            <a:r>
              <a:rPr lang="tr-TR" dirty="0" smtClean="0">
                <a:solidFill>
                  <a:schemeClr val="tx1"/>
                </a:solidFill>
                <a:latin typeface="Times New Roman" pitchFamily="18" charset="0"/>
                <a:cs typeface="Times New Roman" pitchFamily="18" charset="0"/>
              </a:rPr>
              <a:t>(8.300 km²)</a:t>
            </a:r>
            <a:endParaRPr lang="tr-TR"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449</Words>
  <Application>Microsoft Office PowerPoint</Application>
  <PresentationFormat>Ekran Gösterisi (4:3)</PresentationFormat>
  <Paragraphs>22</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Avrupa Coğrafyasının Temel Özellikleri</vt:lpstr>
      <vt:lpstr>URAL NEHRi (2.248 km)</vt:lpstr>
      <vt:lpstr>Avrupa Kıtası’nı meydana getiren beş farklı coğrafi yapı şunlardır: 1. Büyük Avrupa Ovası 2. Dağlar 3. Akdeniz 4. Anakara Gövdesi 5. Adalar  </vt:lpstr>
      <vt:lpstr>1. Büyük Avrupa Ovası</vt:lpstr>
      <vt:lpstr>REN NEHRİ (1.230 KM)</vt:lpstr>
      <vt:lpstr>2. DAĞLAR</vt:lpstr>
      <vt:lpstr>3. AKDENİZ</vt:lpstr>
      <vt:lpstr>4. ANAKARA GÖVDESİ</vt:lpstr>
      <vt:lpstr>5. ADALAR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Avrupa Coğrafyasının Temel Özellikleri</dc:title>
  <dc:creator>admin</dc:creator>
  <cp:lastModifiedBy>admin</cp:lastModifiedBy>
  <cp:revision>15</cp:revision>
  <dcterms:created xsi:type="dcterms:W3CDTF">2018-02-15T20:27:48Z</dcterms:created>
  <dcterms:modified xsi:type="dcterms:W3CDTF">2018-02-16T21:13:56Z</dcterms:modified>
</cp:coreProperties>
</file>