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63" r:id="rId4"/>
    <p:sldId id="391" r:id="rId5"/>
    <p:sldId id="392" r:id="rId6"/>
    <p:sldId id="266" r:id="rId7"/>
    <p:sldId id="267" r:id="rId8"/>
    <p:sldId id="269" r:id="rId9"/>
    <p:sldId id="270" r:id="rId10"/>
    <p:sldId id="272" r:id="rId11"/>
    <p:sldId id="274" r:id="rId12"/>
    <p:sldId id="368" r:id="rId13"/>
    <p:sldId id="282" r:id="rId14"/>
    <p:sldId id="390" r:id="rId15"/>
    <p:sldId id="287" r:id="rId16"/>
    <p:sldId id="306" r:id="rId17"/>
    <p:sldId id="305" r:id="rId18"/>
    <p:sldId id="364" r:id="rId19"/>
    <p:sldId id="307" r:id="rId20"/>
    <p:sldId id="312" r:id="rId21"/>
    <p:sldId id="313" r:id="rId22"/>
    <p:sldId id="316" r:id="rId23"/>
    <p:sldId id="315" r:id="rId24"/>
    <p:sldId id="314" r:id="rId25"/>
    <p:sldId id="326" r:id="rId26"/>
    <p:sldId id="327" r:id="rId27"/>
    <p:sldId id="328" r:id="rId28"/>
    <p:sldId id="386" r:id="rId29"/>
    <p:sldId id="331" r:id="rId30"/>
    <p:sldId id="332" r:id="rId31"/>
    <p:sldId id="333" r:id="rId32"/>
    <p:sldId id="334" r:id="rId33"/>
    <p:sldId id="335" r:id="rId34"/>
    <p:sldId id="337" r:id="rId35"/>
    <p:sldId id="338" r:id="rId36"/>
    <p:sldId id="339" r:id="rId37"/>
    <p:sldId id="340" r:id="rId38"/>
    <p:sldId id="388" r:id="rId39"/>
    <p:sldId id="341" r:id="rId40"/>
    <p:sldId id="343" r:id="rId41"/>
    <p:sldId id="342" r:id="rId42"/>
    <p:sldId id="345" r:id="rId43"/>
    <p:sldId id="354" r:id="rId44"/>
    <p:sldId id="355" r:id="rId45"/>
    <p:sldId id="357" r:id="rId46"/>
    <p:sldId id="358" r:id="rId47"/>
    <p:sldId id="359" r:id="rId48"/>
    <p:sldId id="360" r:id="rId49"/>
    <p:sldId id="361" r:id="rId50"/>
    <p:sldId id="362" r:id="rId51"/>
    <p:sldId id="294" r:id="rId52"/>
    <p:sldId id="296" r:id="rId53"/>
    <p:sldId id="295" r:id="rId54"/>
    <p:sldId id="297" r:id="rId55"/>
    <p:sldId id="363" r:id="rId56"/>
    <p:sldId id="371" r:id="rId57"/>
    <p:sldId id="373" r:id="rId58"/>
    <p:sldId id="376" r:id="rId59"/>
    <p:sldId id="377" r:id="rId60"/>
    <p:sldId id="379" r:id="rId61"/>
    <p:sldId id="384" r:id="rId62"/>
    <p:sldId id="374" r:id="rId63"/>
    <p:sldId id="375" r:id="rId64"/>
    <p:sldId id="325" r:id="rId65"/>
    <p:sldId id="387" r:id="rId6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0"/>
    <a:srgbClr val="80A7B7"/>
    <a:srgbClr val="6A2542"/>
    <a:srgbClr val="C9DAE1"/>
    <a:srgbClr val="F0F1F1"/>
    <a:srgbClr val="9DBBC7"/>
    <a:srgbClr val="FF5C43"/>
    <a:srgbClr val="538193"/>
    <a:srgbClr val="7DA3B3"/>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05" autoAdjust="0"/>
    <p:restoredTop sz="64103" autoAdjust="0"/>
  </p:normalViewPr>
  <p:slideViewPr>
    <p:cSldViewPr snapToGrid="0">
      <p:cViewPr varScale="1">
        <p:scale>
          <a:sx n="71" d="100"/>
          <a:sy n="71" d="100"/>
        </p:scale>
        <p:origin x="1552" y="16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406D5C-B75F-47EF-8BDD-6C2842315EA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tr-TR"/>
        </a:p>
      </dgm:t>
    </dgm:pt>
    <dgm:pt modelId="{F7D1C7AC-62D6-4B8F-894B-39DDCF686559}">
      <dgm:prSet phldrT="[Metin]" custT="1"/>
      <dgm:spPr/>
      <dgm:t>
        <a:bodyPr/>
        <a:lstStyle/>
        <a:p>
          <a:endParaRPr lang="tr-TR" sz="1700" dirty="0">
            <a:latin typeface="+mj-lt"/>
          </a:endParaRPr>
        </a:p>
      </dgm:t>
    </dgm:pt>
    <dgm:pt modelId="{264E2778-A2F5-4EB3-9A22-D0E0EFADCB6E}" type="parTrans" cxnId="{5927AAE7-FFA9-4584-B6DC-BFA0D21CDEE7}">
      <dgm:prSet/>
      <dgm:spPr/>
      <dgm:t>
        <a:bodyPr/>
        <a:lstStyle/>
        <a:p>
          <a:endParaRPr lang="tr-TR" sz="1700">
            <a:latin typeface="+mj-lt"/>
          </a:endParaRPr>
        </a:p>
      </dgm:t>
    </dgm:pt>
    <dgm:pt modelId="{7954B98F-1783-4FBE-95DC-9B219289C938}" type="sibTrans" cxnId="{5927AAE7-FFA9-4584-B6DC-BFA0D21CDEE7}">
      <dgm:prSet/>
      <dgm:spPr/>
      <dgm:t>
        <a:bodyPr/>
        <a:lstStyle/>
        <a:p>
          <a:endParaRPr lang="tr-TR" sz="1700">
            <a:latin typeface="+mj-lt"/>
          </a:endParaRPr>
        </a:p>
      </dgm:t>
    </dgm:pt>
    <dgm:pt modelId="{6CA81816-C143-4EEA-A7FF-1FE22ACA37C2}">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Giriş</a:t>
          </a:r>
        </a:p>
      </dgm:t>
    </dgm:pt>
    <dgm:pt modelId="{87FE19BD-5D73-4953-B9D3-FB2FB9814917}" type="parTrans" cxnId="{DDCD2E7E-379E-4B5E-85D5-9641D826AC78}">
      <dgm:prSet/>
      <dgm:spPr/>
      <dgm:t>
        <a:bodyPr/>
        <a:lstStyle/>
        <a:p>
          <a:endParaRPr lang="tr-TR" sz="1700">
            <a:latin typeface="+mj-lt"/>
          </a:endParaRPr>
        </a:p>
      </dgm:t>
    </dgm:pt>
    <dgm:pt modelId="{11948F44-BEEA-467E-95A7-C56090A97867}" type="sibTrans" cxnId="{DDCD2E7E-379E-4B5E-85D5-9641D826AC78}">
      <dgm:prSet/>
      <dgm:spPr/>
      <dgm:t>
        <a:bodyPr/>
        <a:lstStyle/>
        <a:p>
          <a:endParaRPr lang="tr-TR" sz="1700">
            <a:latin typeface="+mj-lt"/>
          </a:endParaRPr>
        </a:p>
      </dgm:t>
    </dgm:pt>
    <dgm:pt modelId="{1F219D41-D3CB-413E-A02C-ABF9D4D5783E}">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Erken Dönem Tedavinin Önemi</a:t>
          </a:r>
        </a:p>
      </dgm:t>
    </dgm:pt>
    <dgm:pt modelId="{4AE99AC3-75AA-4EFC-B833-B9E46BEAD56D}" type="parTrans" cxnId="{35639AD3-F14D-4653-9F24-12AA39F2562E}">
      <dgm:prSet/>
      <dgm:spPr/>
      <dgm:t>
        <a:bodyPr/>
        <a:lstStyle/>
        <a:p>
          <a:endParaRPr lang="tr-TR" sz="1700">
            <a:latin typeface="+mj-lt"/>
          </a:endParaRPr>
        </a:p>
      </dgm:t>
    </dgm:pt>
    <dgm:pt modelId="{EE1617F2-53B7-47F5-826F-92E2AAFB1062}" type="sibTrans" cxnId="{35639AD3-F14D-4653-9F24-12AA39F2562E}">
      <dgm:prSet/>
      <dgm:spPr/>
      <dgm:t>
        <a:bodyPr/>
        <a:lstStyle/>
        <a:p>
          <a:endParaRPr lang="tr-TR" sz="1700">
            <a:latin typeface="+mj-lt"/>
          </a:endParaRPr>
        </a:p>
      </dgm:t>
    </dgm:pt>
    <dgm:pt modelId="{53AA2E75-587E-43C1-A2FB-862F71282756}">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Tedavi Zamanlaması</a:t>
          </a:r>
        </a:p>
      </dgm:t>
    </dgm:pt>
    <dgm:pt modelId="{C42D770C-5DB0-40B2-9516-65D6F8A8BF16}" type="parTrans" cxnId="{3542D101-06DE-4EBB-B0E3-8987EF25A093}">
      <dgm:prSet/>
      <dgm:spPr/>
      <dgm:t>
        <a:bodyPr/>
        <a:lstStyle/>
        <a:p>
          <a:endParaRPr lang="tr-TR" sz="1700">
            <a:latin typeface="+mj-lt"/>
          </a:endParaRPr>
        </a:p>
      </dgm:t>
    </dgm:pt>
    <dgm:pt modelId="{568E1F0B-205B-4ACC-AD64-F93C3B8A4AA5}" type="sibTrans" cxnId="{3542D101-06DE-4EBB-B0E3-8987EF25A093}">
      <dgm:prSet/>
      <dgm:spPr/>
      <dgm:t>
        <a:bodyPr/>
        <a:lstStyle/>
        <a:p>
          <a:endParaRPr lang="tr-TR" sz="1700">
            <a:latin typeface="+mj-lt"/>
          </a:endParaRPr>
        </a:p>
      </dgm:t>
    </dgm:pt>
    <dgm:pt modelId="{C62DB551-6502-4ED7-83A2-90FC30810AFB}">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Hasta Kooperasyonu</a:t>
          </a:r>
        </a:p>
      </dgm:t>
    </dgm:pt>
    <dgm:pt modelId="{2AC26AC9-9AA9-4C44-B267-559C6A865573}" type="parTrans" cxnId="{333371AE-14DE-47FF-BA68-DC810B5FB545}">
      <dgm:prSet/>
      <dgm:spPr/>
      <dgm:t>
        <a:bodyPr/>
        <a:lstStyle/>
        <a:p>
          <a:endParaRPr lang="tr-TR" sz="1700">
            <a:latin typeface="+mj-lt"/>
          </a:endParaRPr>
        </a:p>
      </dgm:t>
    </dgm:pt>
    <dgm:pt modelId="{6DCBFB21-C134-492F-A47C-7CFC50B33ABB}" type="sibTrans" cxnId="{333371AE-14DE-47FF-BA68-DC810B5FB545}">
      <dgm:prSet/>
      <dgm:spPr/>
      <dgm:t>
        <a:bodyPr/>
        <a:lstStyle/>
        <a:p>
          <a:endParaRPr lang="tr-TR" sz="1700">
            <a:latin typeface="+mj-lt"/>
          </a:endParaRPr>
        </a:p>
      </dgm:t>
    </dgm:pt>
    <dgm:pt modelId="{70EF8E0F-0F99-4CC6-807B-7CEC24B0ABF1}">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Dentofasiyal Gelişim Sırasında Karşılaşılan Sorunlar </a:t>
          </a:r>
        </a:p>
      </dgm:t>
    </dgm:pt>
    <dgm:pt modelId="{E32B71FC-BA7E-4E22-8D43-DB6FF4248D6C}" type="parTrans" cxnId="{CA3D3515-4597-4A17-AB72-6ADC71AE9D1B}">
      <dgm:prSet/>
      <dgm:spPr/>
      <dgm:t>
        <a:bodyPr/>
        <a:lstStyle/>
        <a:p>
          <a:endParaRPr lang="tr-TR" sz="1700">
            <a:latin typeface="+mj-lt"/>
          </a:endParaRPr>
        </a:p>
      </dgm:t>
    </dgm:pt>
    <dgm:pt modelId="{3E17EC08-C94F-4B3A-BE79-CF8F7BEB82A0}" type="sibTrans" cxnId="{CA3D3515-4597-4A17-AB72-6ADC71AE9D1B}">
      <dgm:prSet/>
      <dgm:spPr/>
      <dgm:t>
        <a:bodyPr/>
        <a:lstStyle/>
        <a:p>
          <a:endParaRPr lang="tr-TR" sz="1700">
            <a:latin typeface="+mj-lt"/>
          </a:endParaRPr>
        </a:p>
      </dgm:t>
    </dgm:pt>
    <dgm:pt modelId="{B61570A0-A949-42E1-BDCB-A7AD6AF3DCF2}">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Sagittal Yön Bozukluklarının Erken Dönem Tedavisi</a:t>
          </a:r>
        </a:p>
      </dgm:t>
    </dgm:pt>
    <dgm:pt modelId="{2CC378AF-BD33-40E1-9956-D896CB9028C8}" type="parTrans" cxnId="{9EF42C6F-F34B-47EE-A0BE-8ACC479206A0}">
      <dgm:prSet/>
      <dgm:spPr/>
      <dgm:t>
        <a:bodyPr/>
        <a:lstStyle/>
        <a:p>
          <a:endParaRPr lang="tr-TR" sz="1700">
            <a:latin typeface="+mj-lt"/>
          </a:endParaRPr>
        </a:p>
      </dgm:t>
    </dgm:pt>
    <dgm:pt modelId="{F7B498B9-98DD-49F8-BAA9-4C9293ACEC56}" type="sibTrans" cxnId="{9EF42C6F-F34B-47EE-A0BE-8ACC479206A0}">
      <dgm:prSet/>
      <dgm:spPr/>
      <dgm:t>
        <a:bodyPr/>
        <a:lstStyle/>
        <a:p>
          <a:endParaRPr lang="tr-TR" sz="1700">
            <a:latin typeface="+mj-lt"/>
          </a:endParaRPr>
        </a:p>
      </dgm:t>
    </dgm:pt>
    <dgm:pt modelId="{C8DFD8D5-D706-4181-885F-1702403C4EED}">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Vertikal Yön Bozukluklarının Erken Dönem Tedavisi</a:t>
          </a:r>
        </a:p>
      </dgm:t>
    </dgm:pt>
    <dgm:pt modelId="{E8FF67A4-C3AC-4346-AEFA-8C6EFE60547C}" type="parTrans" cxnId="{F44D6842-9D0C-4BCC-A795-2B6EAE9A4B8B}">
      <dgm:prSet/>
      <dgm:spPr/>
      <dgm:t>
        <a:bodyPr/>
        <a:lstStyle/>
        <a:p>
          <a:endParaRPr lang="tr-TR" sz="1700">
            <a:latin typeface="+mj-lt"/>
          </a:endParaRPr>
        </a:p>
      </dgm:t>
    </dgm:pt>
    <dgm:pt modelId="{EF763F15-42F3-4F6D-A8FC-BD196F4F0F19}" type="sibTrans" cxnId="{F44D6842-9D0C-4BCC-A795-2B6EAE9A4B8B}">
      <dgm:prSet/>
      <dgm:spPr/>
      <dgm:t>
        <a:bodyPr/>
        <a:lstStyle/>
        <a:p>
          <a:endParaRPr lang="tr-TR" sz="1700">
            <a:latin typeface="+mj-lt"/>
          </a:endParaRPr>
        </a:p>
      </dgm:t>
    </dgm:pt>
    <dgm:pt modelId="{37643E5C-C925-4415-9577-B0FD19E30C01}">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Transversal Yön Bozukluklarının Erken Dönem Tedavisi</a:t>
          </a:r>
        </a:p>
      </dgm:t>
    </dgm:pt>
    <dgm:pt modelId="{18DDB5C6-8D86-4C0B-8234-D40E8BCBB8A9}" type="parTrans" cxnId="{675153D0-995D-40C2-B96C-DF2B6B88A13A}">
      <dgm:prSet/>
      <dgm:spPr/>
      <dgm:t>
        <a:bodyPr/>
        <a:lstStyle/>
        <a:p>
          <a:endParaRPr lang="tr-TR" sz="1700">
            <a:latin typeface="+mj-lt"/>
          </a:endParaRPr>
        </a:p>
      </dgm:t>
    </dgm:pt>
    <dgm:pt modelId="{C6931258-FDCD-40AF-BB33-2A739C8580E7}" type="sibTrans" cxnId="{675153D0-995D-40C2-B96C-DF2B6B88A13A}">
      <dgm:prSet/>
      <dgm:spPr/>
      <dgm:t>
        <a:bodyPr/>
        <a:lstStyle/>
        <a:p>
          <a:endParaRPr lang="tr-TR" sz="1700">
            <a:latin typeface="+mj-lt"/>
          </a:endParaRPr>
        </a:p>
      </dgm:t>
    </dgm:pt>
    <dgm:pt modelId="{BB24B274-B0AF-445E-83D1-AFBF8BAF9C46}">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Sonuçlar</a:t>
          </a:r>
        </a:p>
      </dgm:t>
    </dgm:pt>
    <dgm:pt modelId="{8EC6E8B1-EA54-44E5-B8C5-55EB2D8DCDF4}" type="parTrans" cxnId="{90ABB850-78DB-4A68-BF7D-92D58628FAD9}">
      <dgm:prSet/>
      <dgm:spPr/>
      <dgm:t>
        <a:bodyPr/>
        <a:lstStyle/>
        <a:p>
          <a:endParaRPr lang="tr-TR" sz="1700">
            <a:latin typeface="+mj-lt"/>
          </a:endParaRPr>
        </a:p>
      </dgm:t>
    </dgm:pt>
    <dgm:pt modelId="{6AF8A209-C8CC-482A-BE7B-39A80167EF97}" type="sibTrans" cxnId="{90ABB850-78DB-4A68-BF7D-92D58628FAD9}">
      <dgm:prSet/>
      <dgm:spPr/>
      <dgm:t>
        <a:bodyPr/>
        <a:lstStyle/>
        <a:p>
          <a:endParaRPr lang="tr-TR" sz="1700">
            <a:latin typeface="+mj-lt"/>
          </a:endParaRPr>
        </a:p>
      </dgm:t>
    </dgm:pt>
    <dgm:pt modelId="{618718A3-80CA-49C7-8FF7-785E8C54E272}">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Myofonksiyonel Tedavi </a:t>
          </a:r>
        </a:p>
      </dgm:t>
    </dgm:pt>
    <dgm:pt modelId="{5693C5A9-A4EA-4D5C-B16A-94245F247EBE}" type="parTrans" cxnId="{F8EB3265-21F1-4C2A-A47E-E9210DB166FC}">
      <dgm:prSet/>
      <dgm:spPr/>
      <dgm:t>
        <a:bodyPr/>
        <a:lstStyle/>
        <a:p>
          <a:endParaRPr lang="tr-TR" sz="1700">
            <a:latin typeface="+mj-lt"/>
          </a:endParaRPr>
        </a:p>
      </dgm:t>
    </dgm:pt>
    <dgm:pt modelId="{603151AA-1494-4ADF-92E5-B4045C283552}" type="sibTrans" cxnId="{F8EB3265-21F1-4C2A-A47E-E9210DB166FC}">
      <dgm:prSet/>
      <dgm:spPr/>
      <dgm:t>
        <a:bodyPr/>
        <a:lstStyle/>
        <a:p>
          <a:endParaRPr lang="tr-TR" sz="1700">
            <a:latin typeface="+mj-lt"/>
          </a:endParaRPr>
        </a:p>
      </dgm:t>
    </dgm:pt>
    <dgm:pt modelId="{602B353D-2EF4-49C8-9E93-E91755DFA74E}">
      <dgm:prSet phldrT="[Metin]" custT="1"/>
      <dgm:spPr/>
      <dgm:t>
        <a:bodyPr/>
        <a:lstStyle/>
        <a:p>
          <a:r>
            <a:rPr lang="tr-TR" sz="1700" dirty="0">
              <a:solidFill>
                <a:schemeClr val="tx2">
                  <a:lumMod val="75000"/>
                </a:schemeClr>
              </a:solidFill>
              <a:latin typeface="+mj-lt"/>
              <a:cs typeface="Times New Roman" panose="02020603050405020304" pitchFamily="18" charset="0"/>
            </a:rPr>
            <a:t>► </a:t>
          </a:r>
          <a:r>
            <a:rPr lang="tr-TR" sz="1700" dirty="0">
              <a:solidFill>
                <a:schemeClr val="tx2">
                  <a:lumMod val="75000"/>
                </a:schemeClr>
              </a:solidFill>
              <a:latin typeface="+mj-lt"/>
            </a:rPr>
            <a:t>Erken Tedavinin Avantajları - Dezavantajları</a:t>
          </a:r>
        </a:p>
      </dgm:t>
    </dgm:pt>
    <dgm:pt modelId="{96CA2A6A-9890-470F-97B5-968D098C83BF}" type="parTrans" cxnId="{9409B4BA-6FCD-42A5-81C6-52E68C1140C6}">
      <dgm:prSet/>
      <dgm:spPr/>
      <dgm:t>
        <a:bodyPr/>
        <a:lstStyle/>
        <a:p>
          <a:endParaRPr lang="tr-TR" sz="1700">
            <a:latin typeface="+mj-lt"/>
          </a:endParaRPr>
        </a:p>
      </dgm:t>
    </dgm:pt>
    <dgm:pt modelId="{ABDD6281-ECE4-4EEC-946D-1D13B7DF23D4}" type="sibTrans" cxnId="{9409B4BA-6FCD-42A5-81C6-52E68C1140C6}">
      <dgm:prSet/>
      <dgm:spPr/>
      <dgm:t>
        <a:bodyPr/>
        <a:lstStyle/>
        <a:p>
          <a:endParaRPr lang="tr-TR" sz="1700">
            <a:latin typeface="+mj-lt"/>
          </a:endParaRPr>
        </a:p>
      </dgm:t>
    </dgm:pt>
    <dgm:pt modelId="{0D002526-CECF-46AB-88E8-E279B466847F}" type="pres">
      <dgm:prSet presAssocID="{46406D5C-B75F-47EF-8BDD-6C2842315EA1}" presName="vert0" presStyleCnt="0">
        <dgm:presLayoutVars>
          <dgm:dir/>
          <dgm:animOne val="branch"/>
          <dgm:animLvl val="lvl"/>
        </dgm:presLayoutVars>
      </dgm:prSet>
      <dgm:spPr/>
    </dgm:pt>
    <dgm:pt modelId="{83C0F684-8540-41C0-8A4C-A753EFDD4F99}" type="pres">
      <dgm:prSet presAssocID="{F7D1C7AC-62D6-4B8F-894B-39DDCF686559}" presName="thickLine" presStyleLbl="alignNode1" presStyleIdx="0" presStyleCnt="1"/>
      <dgm:spPr/>
    </dgm:pt>
    <dgm:pt modelId="{2C934904-19A8-4E2A-BF20-8AD7274C1BA9}" type="pres">
      <dgm:prSet presAssocID="{F7D1C7AC-62D6-4B8F-894B-39DDCF686559}" presName="horz1" presStyleCnt="0"/>
      <dgm:spPr/>
    </dgm:pt>
    <dgm:pt modelId="{8F7537F4-05C2-4165-901D-2E72AFE272D9}" type="pres">
      <dgm:prSet presAssocID="{F7D1C7AC-62D6-4B8F-894B-39DDCF686559}" presName="tx1" presStyleLbl="revTx" presStyleIdx="0" presStyleCnt="12"/>
      <dgm:spPr/>
    </dgm:pt>
    <dgm:pt modelId="{16427482-943B-412F-998A-C83465DE3191}" type="pres">
      <dgm:prSet presAssocID="{F7D1C7AC-62D6-4B8F-894B-39DDCF686559}" presName="vert1" presStyleCnt="0"/>
      <dgm:spPr/>
    </dgm:pt>
    <dgm:pt modelId="{70960D98-CCDA-47C8-92BC-583B1915DB60}" type="pres">
      <dgm:prSet presAssocID="{6CA81816-C143-4EEA-A7FF-1FE22ACA37C2}" presName="vertSpace2a" presStyleCnt="0"/>
      <dgm:spPr/>
    </dgm:pt>
    <dgm:pt modelId="{46EF406A-B331-4CA3-8399-CAA4D5904C71}" type="pres">
      <dgm:prSet presAssocID="{6CA81816-C143-4EEA-A7FF-1FE22ACA37C2}" presName="horz2" presStyleCnt="0"/>
      <dgm:spPr/>
    </dgm:pt>
    <dgm:pt modelId="{D3CB4AC2-B9F4-4660-BF60-F7CA84690C0E}" type="pres">
      <dgm:prSet presAssocID="{6CA81816-C143-4EEA-A7FF-1FE22ACA37C2}" presName="horzSpace2" presStyleCnt="0"/>
      <dgm:spPr/>
    </dgm:pt>
    <dgm:pt modelId="{3CE3B729-990F-45D0-B71A-57A5B50BF94A}" type="pres">
      <dgm:prSet presAssocID="{6CA81816-C143-4EEA-A7FF-1FE22ACA37C2}" presName="tx2" presStyleLbl="revTx" presStyleIdx="1" presStyleCnt="12"/>
      <dgm:spPr/>
    </dgm:pt>
    <dgm:pt modelId="{D225B322-0A40-4B0A-9F8E-20508B9DAC85}" type="pres">
      <dgm:prSet presAssocID="{6CA81816-C143-4EEA-A7FF-1FE22ACA37C2}" presName="vert2" presStyleCnt="0"/>
      <dgm:spPr/>
    </dgm:pt>
    <dgm:pt modelId="{17E2091D-6C3A-4938-9284-B9CEC372D2F3}" type="pres">
      <dgm:prSet presAssocID="{6CA81816-C143-4EEA-A7FF-1FE22ACA37C2}" presName="thinLine2b" presStyleLbl="callout" presStyleIdx="0" presStyleCnt="11"/>
      <dgm:spPr/>
    </dgm:pt>
    <dgm:pt modelId="{D0891375-C653-4383-B099-C06D09558714}" type="pres">
      <dgm:prSet presAssocID="{6CA81816-C143-4EEA-A7FF-1FE22ACA37C2}" presName="vertSpace2b" presStyleCnt="0"/>
      <dgm:spPr/>
    </dgm:pt>
    <dgm:pt modelId="{4CB69F25-E197-4416-9828-84B483D4EC8E}" type="pres">
      <dgm:prSet presAssocID="{1F219D41-D3CB-413E-A02C-ABF9D4D5783E}" presName="horz2" presStyleCnt="0"/>
      <dgm:spPr/>
    </dgm:pt>
    <dgm:pt modelId="{FA541C7D-EC9B-469A-95D7-CF0AD10BAEAE}" type="pres">
      <dgm:prSet presAssocID="{1F219D41-D3CB-413E-A02C-ABF9D4D5783E}" presName="horzSpace2" presStyleCnt="0"/>
      <dgm:spPr/>
    </dgm:pt>
    <dgm:pt modelId="{1CD4144D-BDA2-4803-8B59-5C4683EFC1E7}" type="pres">
      <dgm:prSet presAssocID="{1F219D41-D3CB-413E-A02C-ABF9D4D5783E}" presName="tx2" presStyleLbl="revTx" presStyleIdx="2" presStyleCnt="12"/>
      <dgm:spPr/>
    </dgm:pt>
    <dgm:pt modelId="{4C65CB64-D4FC-42F0-B08F-34DE6742ACFF}" type="pres">
      <dgm:prSet presAssocID="{1F219D41-D3CB-413E-A02C-ABF9D4D5783E}" presName="vert2" presStyleCnt="0"/>
      <dgm:spPr/>
    </dgm:pt>
    <dgm:pt modelId="{AD00F9EF-D89E-444C-B5F5-269A3DED2134}" type="pres">
      <dgm:prSet presAssocID="{1F219D41-D3CB-413E-A02C-ABF9D4D5783E}" presName="thinLine2b" presStyleLbl="callout" presStyleIdx="1" presStyleCnt="11"/>
      <dgm:spPr/>
    </dgm:pt>
    <dgm:pt modelId="{C05AE1F2-0590-4F44-A4BF-C7F39754D84E}" type="pres">
      <dgm:prSet presAssocID="{1F219D41-D3CB-413E-A02C-ABF9D4D5783E}" presName="vertSpace2b" presStyleCnt="0"/>
      <dgm:spPr/>
    </dgm:pt>
    <dgm:pt modelId="{7869CCBC-DBFA-485B-9712-E14E54470A93}" type="pres">
      <dgm:prSet presAssocID="{53AA2E75-587E-43C1-A2FB-862F71282756}" presName="horz2" presStyleCnt="0"/>
      <dgm:spPr/>
    </dgm:pt>
    <dgm:pt modelId="{408D4333-7C76-4840-B62A-57FED30729B5}" type="pres">
      <dgm:prSet presAssocID="{53AA2E75-587E-43C1-A2FB-862F71282756}" presName="horzSpace2" presStyleCnt="0"/>
      <dgm:spPr/>
    </dgm:pt>
    <dgm:pt modelId="{C5EAD4DC-8D85-4F5B-B4AF-002D4D049979}" type="pres">
      <dgm:prSet presAssocID="{53AA2E75-587E-43C1-A2FB-862F71282756}" presName="tx2" presStyleLbl="revTx" presStyleIdx="3" presStyleCnt="12"/>
      <dgm:spPr/>
    </dgm:pt>
    <dgm:pt modelId="{77EC452F-E1E0-400E-B02A-D3B03550BAEF}" type="pres">
      <dgm:prSet presAssocID="{53AA2E75-587E-43C1-A2FB-862F71282756}" presName="vert2" presStyleCnt="0"/>
      <dgm:spPr/>
    </dgm:pt>
    <dgm:pt modelId="{E7445E19-A448-4F32-87A9-CA9634FA5915}" type="pres">
      <dgm:prSet presAssocID="{53AA2E75-587E-43C1-A2FB-862F71282756}" presName="thinLine2b" presStyleLbl="callout" presStyleIdx="2" presStyleCnt="11"/>
      <dgm:spPr/>
    </dgm:pt>
    <dgm:pt modelId="{2D60D6B6-DCA2-4084-8B1C-4BD4D6E8682D}" type="pres">
      <dgm:prSet presAssocID="{53AA2E75-587E-43C1-A2FB-862F71282756}" presName="vertSpace2b" presStyleCnt="0"/>
      <dgm:spPr/>
    </dgm:pt>
    <dgm:pt modelId="{0C4C4DD8-0F46-467C-9F64-99D10D6C96F3}" type="pres">
      <dgm:prSet presAssocID="{C62DB551-6502-4ED7-83A2-90FC30810AFB}" presName="horz2" presStyleCnt="0"/>
      <dgm:spPr/>
    </dgm:pt>
    <dgm:pt modelId="{DC243725-B690-44A6-8187-90032DA1E9EC}" type="pres">
      <dgm:prSet presAssocID="{C62DB551-6502-4ED7-83A2-90FC30810AFB}" presName="horzSpace2" presStyleCnt="0"/>
      <dgm:spPr/>
    </dgm:pt>
    <dgm:pt modelId="{864BFFD6-58D3-40EE-8585-677816937F63}" type="pres">
      <dgm:prSet presAssocID="{C62DB551-6502-4ED7-83A2-90FC30810AFB}" presName="tx2" presStyleLbl="revTx" presStyleIdx="4" presStyleCnt="12"/>
      <dgm:spPr/>
    </dgm:pt>
    <dgm:pt modelId="{3828D593-2804-43C0-B455-9F96F5A7ED25}" type="pres">
      <dgm:prSet presAssocID="{C62DB551-6502-4ED7-83A2-90FC30810AFB}" presName="vert2" presStyleCnt="0"/>
      <dgm:spPr/>
    </dgm:pt>
    <dgm:pt modelId="{C04C284E-C959-459C-8FDC-32539A69FC07}" type="pres">
      <dgm:prSet presAssocID="{C62DB551-6502-4ED7-83A2-90FC30810AFB}" presName="thinLine2b" presStyleLbl="callout" presStyleIdx="3" presStyleCnt="11"/>
      <dgm:spPr/>
    </dgm:pt>
    <dgm:pt modelId="{AB1189AF-6CE9-4F03-9E46-0A210F1A2083}" type="pres">
      <dgm:prSet presAssocID="{C62DB551-6502-4ED7-83A2-90FC30810AFB}" presName="vertSpace2b" presStyleCnt="0"/>
      <dgm:spPr/>
    </dgm:pt>
    <dgm:pt modelId="{B87937B1-5198-47D5-AC14-06A2C241A094}" type="pres">
      <dgm:prSet presAssocID="{70EF8E0F-0F99-4CC6-807B-7CEC24B0ABF1}" presName="horz2" presStyleCnt="0"/>
      <dgm:spPr/>
    </dgm:pt>
    <dgm:pt modelId="{C58414D6-95B6-46D4-9020-E1A7BC5FF83F}" type="pres">
      <dgm:prSet presAssocID="{70EF8E0F-0F99-4CC6-807B-7CEC24B0ABF1}" presName="horzSpace2" presStyleCnt="0"/>
      <dgm:spPr/>
    </dgm:pt>
    <dgm:pt modelId="{3EA6D956-EADC-4F5F-BBA4-B03E9C3A2D71}" type="pres">
      <dgm:prSet presAssocID="{70EF8E0F-0F99-4CC6-807B-7CEC24B0ABF1}" presName="tx2" presStyleLbl="revTx" presStyleIdx="5" presStyleCnt="12"/>
      <dgm:spPr/>
    </dgm:pt>
    <dgm:pt modelId="{99F03BA2-BE6D-4F8B-9C63-1783EA96F8DB}" type="pres">
      <dgm:prSet presAssocID="{70EF8E0F-0F99-4CC6-807B-7CEC24B0ABF1}" presName="vert2" presStyleCnt="0"/>
      <dgm:spPr/>
    </dgm:pt>
    <dgm:pt modelId="{E7275AD5-D6E0-4ADB-91F8-DAB357DCF4B1}" type="pres">
      <dgm:prSet presAssocID="{70EF8E0F-0F99-4CC6-807B-7CEC24B0ABF1}" presName="thinLine2b" presStyleLbl="callout" presStyleIdx="4" presStyleCnt="11"/>
      <dgm:spPr/>
    </dgm:pt>
    <dgm:pt modelId="{6B03ECCE-60ED-4EEC-BB6F-58E39D95427E}" type="pres">
      <dgm:prSet presAssocID="{70EF8E0F-0F99-4CC6-807B-7CEC24B0ABF1}" presName="vertSpace2b" presStyleCnt="0"/>
      <dgm:spPr/>
    </dgm:pt>
    <dgm:pt modelId="{03B3E9F1-23B3-415C-979B-0321AA2A5EBA}" type="pres">
      <dgm:prSet presAssocID="{B61570A0-A949-42E1-BDCB-A7AD6AF3DCF2}" presName="horz2" presStyleCnt="0"/>
      <dgm:spPr/>
    </dgm:pt>
    <dgm:pt modelId="{FF8538F4-7B6E-4420-9A71-CA54CED56D8A}" type="pres">
      <dgm:prSet presAssocID="{B61570A0-A949-42E1-BDCB-A7AD6AF3DCF2}" presName="horzSpace2" presStyleCnt="0"/>
      <dgm:spPr/>
    </dgm:pt>
    <dgm:pt modelId="{C6CCBBEC-1CED-4DDF-96CD-058391EC7646}" type="pres">
      <dgm:prSet presAssocID="{B61570A0-A949-42E1-BDCB-A7AD6AF3DCF2}" presName="tx2" presStyleLbl="revTx" presStyleIdx="6" presStyleCnt="12"/>
      <dgm:spPr/>
    </dgm:pt>
    <dgm:pt modelId="{01FBA622-79F7-4855-A35A-9C495BC48CB4}" type="pres">
      <dgm:prSet presAssocID="{B61570A0-A949-42E1-BDCB-A7AD6AF3DCF2}" presName="vert2" presStyleCnt="0"/>
      <dgm:spPr/>
    </dgm:pt>
    <dgm:pt modelId="{D51821F1-0298-4819-A6D5-86C775361306}" type="pres">
      <dgm:prSet presAssocID="{B61570A0-A949-42E1-BDCB-A7AD6AF3DCF2}" presName="thinLine2b" presStyleLbl="callout" presStyleIdx="5" presStyleCnt="11"/>
      <dgm:spPr/>
    </dgm:pt>
    <dgm:pt modelId="{4ADE9C5B-B75E-483C-8B23-E5003388E7C7}" type="pres">
      <dgm:prSet presAssocID="{B61570A0-A949-42E1-BDCB-A7AD6AF3DCF2}" presName="vertSpace2b" presStyleCnt="0"/>
      <dgm:spPr/>
    </dgm:pt>
    <dgm:pt modelId="{0EEF27BF-45C0-4ACB-9171-572A5FE5A219}" type="pres">
      <dgm:prSet presAssocID="{C8DFD8D5-D706-4181-885F-1702403C4EED}" presName="horz2" presStyleCnt="0"/>
      <dgm:spPr/>
    </dgm:pt>
    <dgm:pt modelId="{1839AF64-91E4-441E-82BA-A14B033CA629}" type="pres">
      <dgm:prSet presAssocID="{C8DFD8D5-D706-4181-885F-1702403C4EED}" presName="horzSpace2" presStyleCnt="0"/>
      <dgm:spPr/>
    </dgm:pt>
    <dgm:pt modelId="{8AD2EA4C-D1EB-444A-AC2F-6CC8EF45A724}" type="pres">
      <dgm:prSet presAssocID="{C8DFD8D5-D706-4181-885F-1702403C4EED}" presName="tx2" presStyleLbl="revTx" presStyleIdx="7" presStyleCnt="12"/>
      <dgm:spPr/>
    </dgm:pt>
    <dgm:pt modelId="{939AE2F3-5124-4B14-9060-965850C59803}" type="pres">
      <dgm:prSet presAssocID="{C8DFD8D5-D706-4181-885F-1702403C4EED}" presName="vert2" presStyleCnt="0"/>
      <dgm:spPr/>
    </dgm:pt>
    <dgm:pt modelId="{85E21A18-EFBA-402E-9489-FA4D91106A85}" type="pres">
      <dgm:prSet presAssocID="{C8DFD8D5-D706-4181-885F-1702403C4EED}" presName="thinLine2b" presStyleLbl="callout" presStyleIdx="6" presStyleCnt="11"/>
      <dgm:spPr/>
    </dgm:pt>
    <dgm:pt modelId="{B3D6D1BB-F508-4757-948D-86E36D9C49B7}" type="pres">
      <dgm:prSet presAssocID="{C8DFD8D5-D706-4181-885F-1702403C4EED}" presName="vertSpace2b" presStyleCnt="0"/>
      <dgm:spPr/>
    </dgm:pt>
    <dgm:pt modelId="{5031C3C7-17EC-4262-B5B4-75A24688AF99}" type="pres">
      <dgm:prSet presAssocID="{37643E5C-C925-4415-9577-B0FD19E30C01}" presName="horz2" presStyleCnt="0"/>
      <dgm:spPr/>
    </dgm:pt>
    <dgm:pt modelId="{A05B158B-1D14-440F-B97F-0C96636BC975}" type="pres">
      <dgm:prSet presAssocID="{37643E5C-C925-4415-9577-B0FD19E30C01}" presName="horzSpace2" presStyleCnt="0"/>
      <dgm:spPr/>
    </dgm:pt>
    <dgm:pt modelId="{2761C73E-49E9-4DAF-9C93-CBED25403FD4}" type="pres">
      <dgm:prSet presAssocID="{37643E5C-C925-4415-9577-B0FD19E30C01}" presName="tx2" presStyleLbl="revTx" presStyleIdx="8" presStyleCnt="12"/>
      <dgm:spPr/>
    </dgm:pt>
    <dgm:pt modelId="{058E0C50-A064-4BF0-983A-44D2DA66D9E9}" type="pres">
      <dgm:prSet presAssocID="{37643E5C-C925-4415-9577-B0FD19E30C01}" presName="vert2" presStyleCnt="0"/>
      <dgm:spPr/>
    </dgm:pt>
    <dgm:pt modelId="{DE4E70A8-08F1-408B-B349-1CC47253C29A}" type="pres">
      <dgm:prSet presAssocID="{37643E5C-C925-4415-9577-B0FD19E30C01}" presName="thinLine2b" presStyleLbl="callout" presStyleIdx="7" presStyleCnt="11"/>
      <dgm:spPr/>
    </dgm:pt>
    <dgm:pt modelId="{454B631D-4814-4ABE-8DD2-8BBA01863D07}" type="pres">
      <dgm:prSet presAssocID="{37643E5C-C925-4415-9577-B0FD19E30C01}" presName="vertSpace2b" presStyleCnt="0"/>
      <dgm:spPr/>
    </dgm:pt>
    <dgm:pt modelId="{10EDA9F7-E675-40D2-84AC-60D6FA4BD794}" type="pres">
      <dgm:prSet presAssocID="{618718A3-80CA-49C7-8FF7-785E8C54E272}" presName="horz2" presStyleCnt="0"/>
      <dgm:spPr/>
    </dgm:pt>
    <dgm:pt modelId="{F39AED04-3FC4-4CFA-AF89-CDE486B2C398}" type="pres">
      <dgm:prSet presAssocID="{618718A3-80CA-49C7-8FF7-785E8C54E272}" presName="horzSpace2" presStyleCnt="0"/>
      <dgm:spPr/>
    </dgm:pt>
    <dgm:pt modelId="{F3C1084A-BB0B-445C-84E3-81B6759E767A}" type="pres">
      <dgm:prSet presAssocID="{618718A3-80CA-49C7-8FF7-785E8C54E272}" presName="tx2" presStyleLbl="revTx" presStyleIdx="9" presStyleCnt="12"/>
      <dgm:spPr/>
    </dgm:pt>
    <dgm:pt modelId="{59EE8D07-6E9D-4B71-952A-5D4487E9FBCC}" type="pres">
      <dgm:prSet presAssocID="{618718A3-80CA-49C7-8FF7-785E8C54E272}" presName="vert2" presStyleCnt="0"/>
      <dgm:spPr/>
    </dgm:pt>
    <dgm:pt modelId="{F8397E9C-5DEB-4CD8-A1DC-8A7939CF418F}" type="pres">
      <dgm:prSet presAssocID="{618718A3-80CA-49C7-8FF7-785E8C54E272}" presName="thinLine2b" presStyleLbl="callout" presStyleIdx="8" presStyleCnt="11"/>
      <dgm:spPr/>
    </dgm:pt>
    <dgm:pt modelId="{340B4E8F-D7E9-4095-9CF8-EA2538253EE5}" type="pres">
      <dgm:prSet presAssocID="{618718A3-80CA-49C7-8FF7-785E8C54E272}" presName="vertSpace2b" presStyleCnt="0"/>
      <dgm:spPr/>
    </dgm:pt>
    <dgm:pt modelId="{CCB27003-6210-403F-99F6-ED7F72480EC2}" type="pres">
      <dgm:prSet presAssocID="{602B353D-2EF4-49C8-9E93-E91755DFA74E}" presName="horz2" presStyleCnt="0"/>
      <dgm:spPr/>
    </dgm:pt>
    <dgm:pt modelId="{99663BE4-0D60-4F45-A27D-2B2B87A42374}" type="pres">
      <dgm:prSet presAssocID="{602B353D-2EF4-49C8-9E93-E91755DFA74E}" presName="horzSpace2" presStyleCnt="0"/>
      <dgm:spPr/>
    </dgm:pt>
    <dgm:pt modelId="{827905B8-C942-44FA-9201-7C834B75E742}" type="pres">
      <dgm:prSet presAssocID="{602B353D-2EF4-49C8-9E93-E91755DFA74E}" presName="tx2" presStyleLbl="revTx" presStyleIdx="10" presStyleCnt="12"/>
      <dgm:spPr/>
    </dgm:pt>
    <dgm:pt modelId="{23A6D4C3-85AE-48B1-B5D3-AB07D9BB4730}" type="pres">
      <dgm:prSet presAssocID="{602B353D-2EF4-49C8-9E93-E91755DFA74E}" presName="vert2" presStyleCnt="0"/>
      <dgm:spPr/>
    </dgm:pt>
    <dgm:pt modelId="{8D882491-AFCA-4497-B31A-E3FAB4E1BCC3}" type="pres">
      <dgm:prSet presAssocID="{602B353D-2EF4-49C8-9E93-E91755DFA74E}" presName="thinLine2b" presStyleLbl="callout" presStyleIdx="9" presStyleCnt="11"/>
      <dgm:spPr/>
    </dgm:pt>
    <dgm:pt modelId="{9E42A516-E223-4764-984A-6EF34EB395EF}" type="pres">
      <dgm:prSet presAssocID="{602B353D-2EF4-49C8-9E93-E91755DFA74E}" presName="vertSpace2b" presStyleCnt="0"/>
      <dgm:spPr/>
    </dgm:pt>
    <dgm:pt modelId="{F10449F9-97E7-4674-98FD-6CB8A8F82196}" type="pres">
      <dgm:prSet presAssocID="{BB24B274-B0AF-445E-83D1-AFBF8BAF9C46}" presName="horz2" presStyleCnt="0"/>
      <dgm:spPr/>
    </dgm:pt>
    <dgm:pt modelId="{C500727C-DAC0-4A7B-A6E5-0C5125FE01A6}" type="pres">
      <dgm:prSet presAssocID="{BB24B274-B0AF-445E-83D1-AFBF8BAF9C46}" presName="horzSpace2" presStyleCnt="0"/>
      <dgm:spPr/>
    </dgm:pt>
    <dgm:pt modelId="{0018B6B7-2F07-48EF-98B5-2FE503A04545}" type="pres">
      <dgm:prSet presAssocID="{BB24B274-B0AF-445E-83D1-AFBF8BAF9C46}" presName="tx2" presStyleLbl="revTx" presStyleIdx="11" presStyleCnt="12"/>
      <dgm:spPr/>
    </dgm:pt>
    <dgm:pt modelId="{A1CF9658-2574-4819-A843-0C0FCA3AC2FA}" type="pres">
      <dgm:prSet presAssocID="{BB24B274-B0AF-445E-83D1-AFBF8BAF9C46}" presName="vert2" presStyleCnt="0"/>
      <dgm:spPr/>
    </dgm:pt>
    <dgm:pt modelId="{BB09C3EE-6FCB-458A-ADF0-380163EC45F2}" type="pres">
      <dgm:prSet presAssocID="{BB24B274-B0AF-445E-83D1-AFBF8BAF9C46}" presName="thinLine2b" presStyleLbl="callout" presStyleIdx="10" presStyleCnt="11"/>
      <dgm:spPr/>
    </dgm:pt>
    <dgm:pt modelId="{D2F5234A-6F84-47CD-9787-AD3B5926D593}" type="pres">
      <dgm:prSet presAssocID="{BB24B274-B0AF-445E-83D1-AFBF8BAF9C46}" presName="vertSpace2b" presStyleCnt="0"/>
      <dgm:spPr/>
    </dgm:pt>
  </dgm:ptLst>
  <dgm:cxnLst>
    <dgm:cxn modelId="{3542D101-06DE-4EBB-B0E3-8987EF25A093}" srcId="{F7D1C7AC-62D6-4B8F-894B-39DDCF686559}" destId="{53AA2E75-587E-43C1-A2FB-862F71282756}" srcOrd="2" destOrd="0" parTransId="{C42D770C-5DB0-40B2-9516-65D6F8A8BF16}" sibTransId="{568E1F0B-205B-4ACC-AD64-F93C3B8A4AA5}"/>
    <dgm:cxn modelId="{E27DB014-ACDE-45A4-ACEA-1BE8505928F4}" type="presOf" srcId="{46406D5C-B75F-47EF-8BDD-6C2842315EA1}" destId="{0D002526-CECF-46AB-88E8-E279B466847F}" srcOrd="0" destOrd="0" presId="urn:microsoft.com/office/officeart/2008/layout/LinedList"/>
    <dgm:cxn modelId="{CA3D3515-4597-4A17-AB72-6ADC71AE9D1B}" srcId="{F7D1C7AC-62D6-4B8F-894B-39DDCF686559}" destId="{70EF8E0F-0F99-4CC6-807B-7CEC24B0ABF1}" srcOrd="4" destOrd="0" parTransId="{E32B71FC-BA7E-4E22-8D43-DB6FF4248D6C}" sibTransId="{3E17EC08-C94F-4B3A-BE79-CF8F7BEB82A0}"/>
    <dgm:cxn modelId="{D2507617-404F-4144-8D6E-54A7CEAE8AF7}" type="presOf" srcId="{F7D1C7AC-62D6-4B8F-894B-39DDCF686559}" destId="{8F7537F4-05C2-4165-901D-2E72AFE272D9}" srcOrd="0" destOrd="0" presId="urn:microsoft.com/office/officeart/2008/layout/LinedList"/>
    <dgm:cxn modelId="{E17B1A24-B916-4155-8221-F8739A85CF70}" type="presOf" srcId="{C62DB551-6502-4ED7-83A2-90FC30810AFB}" destId="{864BFFD6-58D3-40EE-8585-677816937F63}" srcOrd="0" destOrd="0" presId="urn:microsoft.com/office/officeart/2008/layout/LinedList"/>
    <dgm:cxn modelId="{3364D430-B987-4BC6-B814-39D0651E974F}" type="presOf" srcId="{37643E5C-C925-4415-9577-B0FD19E30C01}" destId="{2761C73E-49E9-4DAF-9C93-CBED25403FD4}" srcOrd="0" destOrd="0" presId="urn:microsoft.com/office/officeart/2008/layout/LinedList"/>
    <dgm:cxn modelId="{F44D6842-9D0C-4BCC-A795-2B6EAE9A4B8B}" srcId="{F7D1C7AC-62D6-4B8F-894B-39DDCF686559}" destId="{C8DFD8D5-D706-4181-885F-1702403C4EED}" srcOrd="6" destOrd="0" parTransId="{E8FF67A4-C3AC-4346-AEFA-8C6EFE60547C}" sibTransId="{EF763F15-42F3-4F6D-A8FC-BD196F4F0F19}"/>
    <dgm:cxn modelId="{036D8445-7D0F-4C87-874A-D64860845D1E}" type="presOf" srcId="{BB24B274-B0AF-445E-83D1-AFBF8BAF9C46}" destId="{0018B6B7-2F07-48EF-98B5-2FE503A04545}" srcOrd="0" destOrd="0" presId="urn:microsoft.com/office/officeart/2008/layout/LinedList"/>
    <dgm:cxn modelId="{1373AB47-69C6-4BA3-9BA4-8B603353F058}" type="presOf" srcId="{70EF8E0F-0F99-4CC6-807B-7CEC24B0ABF1}" destId="{3EA6D956-EADC-4F5F-BBA4-B03E9C3A2D71}" srcOrd="0" destOrd="0" presId="urn:microsoft.com/office/officeart/2008/layout/LinedList"/>
    <dgm:cxn modelId="{90ABB850-78DB-4A68-BF7D-92D58628FAD9}" srcId="{F7D1C7AC-62D6-4B8F-894B-39DDCF686559}" destId="{BB24B274-B0AF-445E-83D1-AFBF8BAF9C46}" srcOrd="10" destOrd="0" parTransId="{8EC6E8B1-EA54-44E5-B8C5-55EB2D8DCDF4}" sibTransId="{6AF8A209-C8CC-482A-BE7B-39A80167EF97}"/>
    <dgm:cxn modelId="{5ED1455F-BCE1-4E57-87F9-B79D48DA202A}" type="presOf" srcId="{53AA2E75-587E-43C1-A2FB-862F71282756}" destId="{C5EAD4DC-8D85-4F5B-B4AF-002D4D049979}" srcOrd="0" destOrd="0" presId="urn:microsoft.com/office/officeart/2008/layout/LinedList"/>
    <dgm:cxn modelId="{5EC50164-BD31-4DF2-9B82-6319180CCE7A}" type="presOf" srcId="{618718A3-80CA-49C7-8FF7-785E8C54E272}" destId="{F3C1084A-BB0B-445C-84E3-81B6759E767A}" srcOrd="0" destOrd="0" presId="urn:microsoft.com/office/officeart/2008/layout/LinedList"/>
    <dgm:cxn modelId="{F8EB3265-21F1-4C2A-A47E-E9210DB166FC}" srcId="{F7D1C7AC-62D6-4B8F-894B-39DDCF686559}" destId="{618718A3-80CA-49C7-8FF7-785E8C54E272}" srcOrd="8" destOrd="0" parTransId="{5693C5A9-A4EA-4D5C-B16A-94245F247EBE}" sibTransId="{603151AA-1494-4ADF-92E5-B4045C283552}"/>
    <dgm:cxn modelId="{9EF42C6F-F34B-47EE-A0BE-8ACC479206A0}" srcId="{F7D1C7AC-62D6-4B8F-894B-39DDCF686559}" destId="{B61570A0-A949-42E1-BDCB-A7AD6AF3DCF2}" srcOrd="5" destOrd="0" parTransId="{2CC378AF-BD33-40E1-9956-D896CB9028C8}" sibTransId="{F7B498B9-98DD-49F8-BAA9-4C9293ACEC56}"/>
    <dgm:cxn modelId="{7D777074-EAFA-4BF9-BCAF-0D429A365E91}" type="presOf" srcId="{6CA81816-C143-4EEA-A7FF-1FE22ACA37C2}" destId="{3CE3B729-990F-45D0-B71A-57A5B50BF94A}" srcOrd="0" destOrd="0" presId="urn:microsoft.com/office/officeart/2008/layout/LinedList"/>
    <dgm:cxn modelId="{DDCD2E7E-379E-4B5E-85D5-9641D826AC78}" srcId="{F7D1C7AC-62D6-4B8F-894B-39DDCF686559}" destId="{6CA81816-C143-4EEA-A7FF-1FE22ACA37C2}" srcOrd="0" destOrd="0" parTransId="{87FE19BD-5D73-4953-B9D3-FB2FB9814917}" sibTransId="{11948F44-BEEA-467E-95A7-C56090A97867}"/>
    <dgm:cxn modelId="{BA2A8D9F-B675-4038-9734-DE9AEB27C057}" type="presOf" srcId="{1F219D41-D3CB-413E-A02C-ABF9D4D5783E}" destId="{1CD4144D-BDA2-4803-8B59-5C4683EFC1E7}" srcOrd="0" destOrd="0" presId="urn:microsoft.com/office/officeart/2008/layout/LinedList"/>
    <dgm:cxn modelId="{333371AE-14DE-47FF-BA68-DC810B5FB545}" srcId="{F7D1C7AC-62D6-4B8F-894B-39DDCF686559}" destId="{C62DB551-6502-4ED7-83A2-90FC30810AFB}" srcOrd="3" destOrd="0" parTransId="{2AC26AC9-9AA9-4C44-B267-559C6A865573}" sibTransId="{6DCBFB21-C134-492F-A47C-7CFC50B33ABB}"/>
    <dgm:cxn modelId="{9409B4BA-6FCD-42A5-81C6-52E68C1140C6}" srcId="{F7D1C7AC-62D6-4B8F-894B-39DDCF686559}" destId="{602B353D-2EF4-49C8-9E93-E91755DFA74E}" srcOrd="9" destOrd="0" parTransId="{96CA2A6A-9890-470F-97B5-968D098C83BF}" sibTransId="{ABDD6281-ECE4-4EEC-946D-1D13B7DF23D4}"/>
    <dgm:cxn modelId="{10CFEDC7-392E-457E-B6E7-6DDD70BC605D}" type="presOf" srcId="{C8DFD8D5-D706-4181-885F-1702403C4EED}" destId="{8AD2EA4C-D1EB-444A-AC2F-6CC8EF45A724}" srcOrd="0" destOrd="0" presId="urn:microsoft.com/office/officeart/2008/layout/LinedList"/>
    <dgm:cxn modelId="{675153D0-995D-40C2-B96C-DF2B6B88A13A}" srcId="{F7D1C7AC-62D6-4B8F-894B-39DDCF686559}" destId="{37643E5C-C925-4415-9577-B0FD19E30C01}" srcOrd="7" destOrd="0" parTransId="{18DDB5C6-8D86-4C0B-8234-D40E8BCBB8A9}" sibTransId="{C6931258-FDCD-40AF-BB33-2A739C8580E7}"/>
    <dgm:cxn modelId="{35639AD3-F14D-4653-9F24-12AA39F2562E}" srcId="{F7D1C7AC-62D6-4B8F-894B-39DDCF686559}" destId="{1F219D41-D3CB-413E-A02C-ABF9D4D5783E}" srcOrd="1" destOrd="0" parTransId="{4AE99AC3-75AA-4EFC-B833-B9E46BEAD56D}" sibTransId="{EE1617F2-53B7-47F5-826F-92E2AAFB1062}"/>
    <dgm:cxn modelId="{19A6BFD8-A2B5-4297-8AB8-25A8DFE29A22}" type="presOf" srcId="{B61570A0-A949-42E1-BDCB-A7AD6AF3DCF2}" destId="{C6CCBBEC-1CED-4DDF-96CD-058391EC7646}" srcOrd="0" destOrd="0" presId="urn:microsoft.com/office/officeart/2008/layout/LinedList"/>
    <dgm:cxn modelId="{5927AAE7-FFA9-4584-B6DC-BFA0D21CDEE7}" srcId="{46406D5C-B75F-47EF-8BDD-6C2842315EA1}" destId="{F7D1C7AC-62D6-4B8F-894B-39DDCF686559}" srcOrd="0" destOrd="0" parTransId="{264E2778-A2F5-4EB3-9A22-D0E0EFADCB6E}" sibTransId="{7954B98F-1783-4FBE-95DC-9B219289C938}"/>
    <dgm:cxn modelId="{55D4BCEA-D560-435E-9462-2DE1AB6E092D}" type="presOf" srcId="{602B353D-2EF4-49C8-9E93-E91755DFA74E}" destId="{827905B8-C942-44FA-9201-7C834B75E742}" srcOrd="0" destOrd="0" presId="urn:microsoft.com/office/officeart/2008/layout/LinedList"/>
    <dgm:cxn modelId="{6730BD6F-22F9-4695-B61F-C7CDC691D2B6}" type="presParOf" srcId="{0D002526-CECF-46AB-88E8-E279B466847F}" destId="{83C0F684-8540-41C0-8A4C-A753EFDD4F99}" srcOrd="0" destOrd="0" presId="urn:microsoft.com/office/officeart/2008/layout/LinedList"/>
    <dgm:cxn modelId="{2288CCCB-25F2-41F5-AF4A-53908EEDD4CF}" type="presParOf" srcId="{0D002526-CECF-46AB-88E8-E279B466847F}" destId="{2C934904-19A8-4E2A-BF20-8AD7274C1BA9}" srcOrd="1" destOrd="0" presId="urn:microsoft.com/office/officeart/2008/layout/LinedList"/>
    <dgm:cxn modelId="{98EAA53D-65BE-4DF5-A7E9-54D93C40DD03}" type="presParOf" srcId="{2C934904-19A8-4E2A-BF20-8AD7274C1BA9}" destId="{8F7537F4-05C2-4165-901D-2E72AFE272D9}" srcOrd="0" destOrd="0" presId="urn:microsoft.com/office/officeart/2008/layout/LinedList"/>
    <dgm:cxn modelId="{EB610452-37C3-416B-9E7B-04FF894B955F}" type="presParOf" srcId="{2C934904-19A8-4E2A-BF20-8AD7274C1BA9}" destId="{16427482-943B-412F-998A-C83465DE3191}" srcOrd="1" destOrd="0" presId="urn:microsoft.com/office/officeart/2008/layout/LinedList"/>
    <dgm:cxn modelId="{59CE06AD-CE6B-4A58-AF83-FD36218C3C35}" type="presParOf" srcId="{16427482-943B-412F-998A-C83465DE3191}" destId="{70960D98-CCDA-47C8-92BC-583B1915DB60}" srcOrd="0" destOrd="0" presId="urn:microsoft.com/office/officeart/2008/layout/LinedList"/>
    <dgm:cxn modelId="{1526A61B-150B-4F23-B770-6456564B876A}" type="presParOf" srcId="{16427482-943B-412F-998A-C83465DE3191}" destId="{46EF406A-B331-4CA3-8399-CAA4D5904C71}" srcOrd="1" destOrd="0" presId="urn:microsoft.com/office/officeart/2008/layout/LinedList"/>
    <dgm:cxn modelId="{F76625D7-AF7B-4889-ACEA-8C4AC80E8591}" type="presParOf" srcId="{46EF406A-B331-4CA3-8399-CAA4D5904C71}" destId="{D3CB4AC2-B9F4-4660-BF60-F7CA84690C0E}" srcOrd="0" destOrd="0" presId="urn:microsoft.com/office/officeart/2008/layout/LinedList"/>
    <dgm:cxn modelId="{ABC41A62-49C9-4620-9459-98AB30C339FA}" type="presParOf" srcId="{46EF406A-B331-4CA3-8399-CAA4D5904C71}" destId="{3CE3B729-990F-45D0-B71A-57A5B50BF94A}" srcOrd="1" destOrd="0" presId="urn:microsoft.com/office/officeart/2008/layout/LinedList"/>
    <dgm:cxn modelId="{68E49AE1-B585-4A03-9E8A-0EA870874302}" type="presParOf" srcId="{46EF406A-B331-4CA3-8399-CAA4D5904C71}" destId="{D225B322-0A40-4B0A-9F8E-20508B9DAC85}" srcOrd="2" destOrd="0" presId="urn:microsoft.com/office/officeart/2008/layout/LinedList"/>
    <dgm:cxn modelId="{7344182F-C682-4DE3-8B65-830DDA1B3136}" type="presParOf" srcId="{16427482-943B-412F-998A-C83465DE3191}" destId="{17E2091D-6C3A-4938-9284-B9CEC372D2F3}" srcOrd="2" destOrd="0" presId="urn:microsoft.com/office/officeart/2008/layout/LinedList"/>
    <dgm:cxn modelId="{09E63900-3C06-45D6-850E-9D6FF7EDADA1}" type="presParOf" srcId="{16427482-943B-412F-998A-C83465DE3191}" destId="{D0891375-C653-4383-B099-C06D09558714}" srcOrd="3" destOrd="0" presId="urn:microsoft.com/office/officeart/2008/layout/LinedList"/>
    <dgm:cxn modelId="{E8B1BCD2-4F48-429B-ACAA-86D2767E9966}" type="presParOf" srcId="{16427482-943B-412F-998A-C83465DE3191}" destId="{4CB69F25-E197-4416-9828-84B483D4EC8E}" srcOrd="4" destOrd="0" presId="urn:microsoft.com/office/officeart/2008/layout/LinedList"/>
    <dgm:cxn modelId="{EC181B11-EA9E-42E2-954F-1ED14E7FBFEF}" type="presParOf" srcId="{4CB69F25-E197-4416-9828-84B483D4EC8E}" destId="{FA541C7D-EC9B-469A-95D7-CF0AD10BAEAE}" srcOrd="0" destOrd="0" presId="urn:microsoft.com/office/officeart/2008/layout/LinedList"/>
    <dgm:cxn modelId="{89A80FD1-EF58-4246-B073-57B2DA480443}" type="presParOf" srcId="{4CB69F25-E197-4416-9828-84B483D4EC8E}" destId="{1CD4144D-BDA2-4803-8B59-5C4683EFC1E7}" srcOrd="1" destOrd="0" presId="urn:microsoft.com/office/officeart/2008/layout/LinedList"/>
    <dgm:cxn modelId="{CF68688C-18AF-48CC-8A50-D3B856ED137F}" type="presParOf" srcId="{4CB69F25-E197-4416-9828-84B483D4EC8E}" destId="{4C65CB64-D4FC-42F0-B08F-34DE6742ACFF}" srcOrd="2" destOrd="0" presId="urn:microsoft.com/office/officeart/2008/layout/LinedList"/>
    <dgm:cxn modelId="{E8001E47-E9D3-444A-8E36-CE41B89DF7C2}" type="presParOf" srcId="{16427482-943B-412F-998A-C83465DE3191}" destId="{AD00F9EF-D89E-444C-B5F5-269A3DED2134}" srcOrd="5" destOrd="0" presId="urn:microsoft.com/office/officeart/2008/layout/LinedList"/>
    <dgm:cxn modelId="{411B0290-C91E-465D-A092-F8C8144DBB9B}" type="presParOf" srcId="{16427482-943B-412F-998A-C83465DE3191}" destId="{C05AE1F2-0590-4F44-A4BF-C7F39754D84E}" srcOrd="6" destOrd="0" presId="urn:microsoft.com/office/officeart/2008/layout/LinedList"/>
    <dgm:cxn modelId="{EDD4D393-44BF-430C-B32E-3AA769A93615}" type="presParOf" srcId="{16427482-943B-412F-998A-C83465DE3191}" destId="{7869CCBC-DBFA-485B-9712-E14E54470A93}" srcOrd="7" destOrd="0" presId="urn:microsoft.com/office/officeart/2008/layout/LinedList"/>
    <dgm:cxn modelId="{450EB25C-4896-41A9-8123-00BB6A01FD23}" type="presParOf" srcId="{7869CCBC-DBFA-485B-9712-E14E54470A93}" destId="{408D4333-7C76-4840-B62A-57FED30729B5}" srcOrd="0" destOrd="0" presId="urn:microsoft.com/office/officeart/2008/layout/LinedList"/>
    <dgm:cxn modelId="{514F0893-C9C0-4A73-BF45-F26670A4DFB3}" type="presParOf" srcId="{7869CCBC-DBFA-485B-9712-E14E54470A93}" destId="{C5EAD4DC-8D85-4F5B-B4AF-002D4D049979}" srcOrd="1" destOrd="0" presId="urn:microsoft.com/office/officeart/2008/layout/LinedList"/>
    <dgm:cxn modelId="{432CEB86-99DC-4293-A71D-0CA32E0DC0F3}" type="presParOf" srcId="{7869CCBC-DBFA-485B-9712-E14E54470A93}" destId="{77EC452F-E1E0-400E-B02A-D3B03550BAEF}" srcOrd="2" destOrd="0" presId="urn:microsoft.com/office/officeart/2008/layout/LinedList"/>
    <dgm:cxn modelId="{13C90C10-3C9A-4AAD-9173-7A6113873973}" type="presParOf" srcId="{16427482-943B-412F-998A-C83465DE3191}" destId="{E7445E19-A448-4F32-87A9-CA9634FA5915}" srcOrd="8" destOrd="0" presId="urn:microsoft.com/office/officeart/2008/layout/LinedList"/>
    <dgm:cxn modelId="{58AFA177-98CC-4B7D-93D0-A36718834D41}" type="presParOf" srcId="{16427482-943B-412F-998A-C83465DE3191}" destId="{2D60D6B6-DCA2-4084-8B1C-4BD4D6E8682D}" srcOrd="9" destOrd="0" presId="urn:microsoft.com/office/officeart/2008/layout/LinedList"/>
    <dgm:cxn modelId="{B2DA6870-D94F-4FDD-9C37-33E1A5936EC3}" type="presParOf" srcId="{16427482-943B-412F-998A-C83465DE3191}" destId="{0C4C4DD8-0F46-467C-9F64-99D10D6C96F3}" srcOrd="10" destOrd="0" presId="urn:microsoft.com/office/officeart/2008/layout/LinedList"/>
    <dgm:cxn modelId="{7A758677-A3B4-49EF-9049-184DB53BB938}" type="presParOf" srcId="{0C4C4DD8-0F46-467C-9F64-99D10D6C96F3}" destId="{DC243725-B690-44A6-8187-90032DA1E9EC}" srcOrd="0" destOrd="0" presId="urn:microsoft.com/office/officeart/2008/layout/LinedList"/>
    <dgm:cxn modelId="{AA62392D-D6C2-4ABB-AB48-326AB7EA7544}" type="presParOf" srcId="{0C4C4DD8-0F46-467C-9F64-99D10D6C96F3}" destId="{864BFFD6-58D3-40EE-8585-677816937F63}" srcOrd="1" destOrd="0" presId="urn:microsoft.com/office/officeart/2008/layout/LinedList"/>
    <dgm:cxn modelId="{4171327B-D91F-4CBD-A269-EDCFDD28C1F7}" type="presParOf" srcId="{0C4C4DD8-0F46-467C-9F64-99D10D6C96F3}" destId="{3828D593-2804-43C0-B455-9F96F5A7ED25}" srcOrd="2" destOrd="0" presId="urn:microsoft.com/office/officeart/2008/layout/LinedList"/>
    <dgm:cxn modelId="{27548805-B65F-4E45-8C20-0D7288CAB92D}" type="presParOf" srcId="{16427482-943B-412F-998A-C83465DE3191}" destId="{C04C284E-C959-459C-8FDC-32539A69FC07}" srcOrd="11" destOrd="0" presId="urn:microsoft.com/office/officeart/2008/layout/LinedList"/>
    <dgm:cxn modelId="{92FD35B9-3087-44F9-8636-2E61027B2F8A}" type="presParOf" srcId="{16427482-943B-412F-998A-C83465DE3191}" destId="{AB1189AF-6CE9-4F03-9E46-0A210F1A2083}" srcOrd="12" destOrd="0" presId="urn:microsoft.com/office/officeart/2008/layout/LinedList"/>
    <dgm:cxn modelId="{1FCF3E66-1D0E-4C85-8FAF-EB286DA79A34}" type="presParOf" srcId="{16427482-943B-412F-998A-C83465DE3191}" destId="{B87937B1-5198-47D5-AC14-06A2C241A094}" srcOrd="13" destOrd="0" presId="urn:microsoft.com/office/officeart/2008/layout/LinedList"/>
    <dgm:cxn modelId="{EBC8F87E-DCF7-4000-8C3C-53906F0F64DE}" type="presParOf" srcId="{B87937B1-5198-47D5-AC14-06A2C241A094}" destId="{C58414D6-95B6-46D4-9020-E1A7BC5FF83F}" srcOrd="0" destOrd="0" presId="urn:microsoft.com/office/officeart/2008/layout/LinedList"/>
    <dgm:cxn modelId="{AFEF86DE-6856-4DE9-8E78-6B34EE8BC6B1}" type="presParOf" srcId="{B87937B1-5198-47D5-AC14-06A2C241A094}" destId="{3EA6D956-EADC-4F5F-BBA4-B03E9C3A2D71}" srcOrd="1" destOrd="0" presId="urn:microsoft.com/office/officeart/2008/layout/LinedList"/>
    <dgm:cxn modelId="{68569CF8-DD9B-4EC5-A9C6-1E88CCA3763B}" type="presParOf" srcId="{B87937B1-5198-47D5-AC14-06A2C241A094}" destId="{99F03BA2-BE6D-4F8B-9C63-1783EA96F8DB}" srcOrd="2" destOrd="0" presId="urn:microsoft.com/office/officeart/2008/layout/LinedList"/>
    <dgm:cxn modelId="{9A1F852A-7AAF-495E-B503-0D7DF1112E85}" type="presParOf" srcId="{16427482-943B-412F-998A-C83465DE3191}" destId="{E7275AD5-D6E0-4ADB-91F8-DAB357DCF4B1}" srcOrd="14" destOrd="0" presId="urn:microsoft.com/office/officeart/2008/layout/LinedList"/>
    <dgm:cxn modelId="{22849944-3E06-4708-8E5F-ED863548B722}" type="presParOf" srcId="{16427482-943B-412F-998A-C83465DE3191}" destId="{6B03ECCE-60ED-4EEC-BB6F-58E39D95427E}" srcOrd="15" destOrd="0" presId="urn:microsoft.com/office/officeart/2008/layout/LinedList"/>
    <dgm:cxn modelId="{BBA76957-B779-42D5-B7B1-DFC98934087C}" type="presParOf" srcId="{16427482-943B-412F-998A-C83465DE3191}" destId="{03B3E9F1-23B3-415C-979B-0321AA2A5EBA}" srcOrd="16" destOrd="0" presId="urn:microsoft.com/office/officeart/2008/layout/LinedList"/>
    <dgm:cxn modelId="{007842A3-628E-4067-AD83-688C0A0585C9}" type="presParOf" srcId="{03B3E9F1-23B3-415C-979B-0321AA2A5EBA}" destId="{FF8538F4-7B6E-4420-9A71-CA54CED56D8A}" srcOrd="0" destOrd="0" presId="urn:microsoft.com/office/officeart/2008/layout/LinedList"/>
    <dgm:cxn modelId="{D75D844B-B935-44AE-BDA4-AB3CE3508953}" type="presParOf" srcId="{03B3E9F1-23B3-415C-979B-0321AA2A5EBA}" destId="{C6CCBBEC-1CED-4DDF-96CD-058391EC7646}" srcOrd="1" destOrd="0" presId="urn:microsoft.com/office/officeart/2008/layout/LinedList"/>
    <dgm:cxn modelId="{2C256F63-9597-4CC8-AAA0-95BF6BF1F765}" type="presParOf" srcId="{03B3E9F1-23B3-415C-979B-0321AA2A5EBA}" destId="{01FBA622-79F7-4855-A35A-9C495BC48CB4}" srcOrd="2" destOrd="0" presId="urn:microsoft.com/office/officeart/2008/layout/LinedList"/>
    <dgm:cxn modelId="{A0628A3F-3D8A-4558-B57F-EEB6C11DE12D}" type="presParOf" srcId="{16427482-943B-412F-998A-C83465DE3191}" destId="{D51821F1-0298-4819-A6D5-86C775361306}" srcOrd="17" destOrd="0" presId="urn:microsoft.com/office/officeart/2008/layout/LinedList"/>
    <dgm:cxn modelId="{6D698B8D-F0E9-4D44-80AF-A2304021837E}" type="presParOf" srcId="{16427482-943B-412F-998A-C83465DE3191}" destId="{4ADE9C5B-B75E-483C-8B23-E5003388E7C7}" srcOrd="18" destOrd="0" presId="urn:microsoft.com/office/officeart/2008/layout/LinedList"/>
    <dgm:cxn modelId="{2BBBFF67-8046-4710-A324-BBD1338141B5}" type="presParOf" srcId="{16427482-943B-412F-998A-C83465DE3191}" destId="{0EEF27BF-45C0-4ACB-9171-572A5FE5A219}" srcOrd="19" destOrd="0" presId="urn:microsoft.com/office/officeart/2008/layout/LinedList"/>
    <dgm:cxn modelId="{18ABB69D-34E0-4523-80C2-5CDA6CF97F68}" type="presParOf" srcId="{0EEF27BF-45C0-4ACB-9171-572A5FE5A219}" destId="{1839AF64-91E4-441E-82BA-A14B033CA629}" srcOrd="0" destOrd="0" presId="urn:microsoft.com/office/officeart/2008/layout/LinedList"/>
    <dgm:cxn modelId="{4C659446-8441-4BBF-ADE1-14691CEC611E}" type="presParOf" srcId="{0EEF27BF-45C0-4ACB-9171-572A5FE5A219}" destId="{8AD2EA4C-D1EB-444A-AC2F-6CC8EF45A724}" srcOrd="1" destOrd="0" presId="urn:microsoft.com/office/officeart/2008/layout/LinedList"/>
    <dgm:cxn modelId="{7722E798-1429-4D90-9607-2E49DC7CA6C5}" type="presParOf" srcId="{0EEF27BF-45C0-4ACB-9171-572A5FE5A219}" destId="{939AE2F3-5124-4B14-9060-965850C59803}" srcOrd="2" destOrd="0" presId="urn:microsoft.com/office/officeart/2008/layout/LinedList"/>
    <dgm:cxn modelId="{35FEFD6C-63CA-4032-8D3C-A5382DF964C8}" type="presParOf" srcId="{16427482-943B-412F-998A-C83465DE3191}" destId="{85E21A18-EFBA-402E-9489-FA4D91106A85}" srcOrd="20" destOrd="0" presId="urn:microsoft.com/office/officeart/2008/layout/LinedList"/>
    <dgm:cxn modelId="{10E3DECC-A02D-47FF-A88B-A726A7B4A170}" type="presParOf" srcId="{16427482-943B-412F-998A-C83465DE3191}" destId="{B3D6D1BB-F508-4757-948D-86E36D9C49B7}" srcOrd="21" destOrd="0" presId="urn:microsoft.com/office/officeart/2008/layout/LinedList"/>
    <dgm:cxn modelId="{BC771FD9-4D43-47A7-BF13-1C55EF2A6DCC}" type="presParOf" srcId="{16427482-943B-412F-998A-C83465DE3191}" destId="{5031C3C7-17EC-4262-B5B4-75A24688AF99}" srcOrd="22" destOrd="0" presId="urn:microsoft.com/office/officeart/2008/layout/LinedList"/>
    <dgm:cxn modelId="{4B0301E3-29E5-4B9F-900D-430051EA89A6}" type="presParOf" srcId="{5031C3C7-17EC-4262-B5B4-75A24688AF99}" destId="{A05B158B-1D14-440F-B97F-0C96636BC975}" srcOrd="0" destOrd="0" presId="urn:microsoft.com/office/officeart/2008/layout/LinedList"/>
    <dgm:cxn modelId="{A8154369-8AAF-4576-BAC5-A27BC747F6FB}" type="presParOf" srcId="{5031C3C7-17EC-4262-B5B4-75A24688AF99}" destId="{2761C73E-49E9-4DAF-9C93-CBED25403FD4}" srcOrd="1" destOrd="0" presId="urn:microsoft.com/office/officeart/2008/layout/LinedList"/>
    <dgm:cxn modelId="{6203433F-6C12-4399-9A40-14C477DADE77}" type="presParOf" srcId="{5031C3C7-17EC-4262-B5B4-75A24688AF99}" destId="{058E0C50-A064-4BF0-983A-44D2DA66D9E9}" srcOrd="2" destOrd="0" presId="urn:microsoft.com/office/officeart/2008/layout/LinedList"/>
    <dgm:cxn modelId="{4423D5EC-068F-47AE-B339-21061337BDF1}" type="presParOf" srcId="{16427482-943B-412F-998A-C83465DE3191}" destId="{DE4E70A8-08F1-408B-B349-1CC47253C29A}" srcOrd="23" destOrd="0" presId="urn:microsoft.com/office/officeart/2008/layout/LinedList"/>
    <dgm:cxn modelId="{469396B1-5DBE-4329-B798-2A695A8733C4}" type="presParOf" srcId="{16427482-943B-412F-998A-C83465DE3191}" destId="{454B631D-4814-4ABE-8DD2-8BBA01863D07}" srcOrd="24" destOrd="0" presId="urn:microsoft.com/office/officeart/2008/layout/LinedList"/>
    <dgm:cxn modelId="{635DD2A8-746C-4BD8-BB99-4673E90912E5}" type="presParOf" srcId="{16427482-943B-412F-998A-C83465DE3191}" destId="{10EDA9F7-E675-40D2-84AC-60D6FA4BD794}" srcOrd="25" destOrd="0" presId="urn:microsoft.com/office/officeart/2008/layout/LinedList"/>
    <dgm:cxn modelId="{FFBD0F48-A984-46C7-8812-FAB55F0584C2}" type="presParOf" srcId="{10EDA9F7-E675-40D2-84AC-60D6FA4BD794}" destId="{F39AED04-3FC4-4CFA-AF89-CDE486B2C398}" srcOrd="0" destOrd="0" presId="urn:microsoft.com/office/officeart/2008/layout/LinedList"/>
    <dgm:cxn modelId="{47F2B107-1D06-4651-A0C5-C8245DB6F957}" type="presParOf" srcId="{10EDA9F7-E675-40D2-84AC-60D6FA4BD794}" destId="{F3C1084A-BB0B-445C-84E3-81B6759E767A}" srcOrd="1" destOrd="0" presId="urn:microsoft.com/office/officeart/2008/layout/LinedList"/>
    <dgm:cxn modelId="{C03103E9-BDBE-4573-B976-5CEB42B1514B}" type="presParOf" srcId="{10EDA9F7-E675-40D2-84AC-60D6FA4BD794}" destId="{59EE8D07-6E9D-4B71-952A-5D4487E9FBCC}" srcOrd="2" destOrd="0" presId="urn:microsoft.com/office/officeart/2008/layout/LinedList"/>
    <dgm:cxn modelId="{4719B2AF-4479-4A1A-A2C7-3326E293C0A1}" type="presParOf" srcId="{16427482-943B-412F-998A-C83465DE3191}" destId="{F8397E9C-5DEB-4CD8-A1DC-8A7939CF418F}" srcOrd="26" destOrd="0" presId="urn:microsoft.com/office/officeart/2008/layout/LinedList"/>
    <dgm:cxn modelId="{B1703F39-3569-408A-AB62-FEB5DB90786E}" type="presParOf" srcId="{16427482-943B-412F-998A-C83465DE3191}" destId="{340B4E8F-D7E9-4095-9CF8-EA2538253EE5}" srcOrd="27" destOrd="0" presId="urn:microsoft.com/office/officeart/2008/layout/LinedList"/>
    <dgm:cxn modelId="{98AE16CB-5EF8-488D-B453-5160F0CD2552}" type="presParOf" srcId="{16427482-943B-412F-998A-C83465DE3191}" destId="{CCB27003-6210-403F-99F6-ED7F72480EC2}" srcOrd="28" destOrd="0" presId="urn:microsoft.com/office/officeart/2008/layout/LinedList"/>
    <dgm:cxn modelId="{783EC79E-1527-4590-BEE4-743AAD99DC78}" type="presParOf" srcId="{CCB27003-6210-403F-99F6-ED7F72480EC2}" destId="{99663BE4-0D60-4F45-A27D-2B2B87A42374}" srcOrd="0" destOrd="0" presId="urn:microsoft.com/office/officeart/2008/layout/LinedList"/>
    <dgm:cxn modelId="{49D8964F-4F9A-4A9C-9E26-4568739E03C4}" type="presParOf" srcId="{CCB27003-6210-403F-99F6-ED7F72480EC2}" destId="{827905B8-C942-44FA-9201-7C834B75E742}" srcOrd="1" destOrd="0" presId="urn:microsoft.com/office/officeart/2008/layout/LinedList"/>
    <dgm:cxn modelId="{C57C128C-7270-4825-AD44-66E88CD1E10F}" type="presParOf" srcId="{CCB27003-6210-403F-99F6-ED7F72480EC2}" destId="{23A6D4C3-85AE-48B1-B5D3-AB07D9BB4730}" srcOrd="2" destOrd="0" presId="urn:microsoft.com/office/officeart/2008/layout/LinedList"/>
    <dgm:cxn modelId="{119FD97A-F486-4576-BD8A-5043FE2D7C04}" type="presParOf" srcId="{16427482-943B-412F-998A-C83465DE3191}" destId="{8D882491-AFCA-4497-B31A-E3FAB4E1BCC3}" srcOrd="29" destOrd="0" presId="urn:microsoft.com/office/officeart/2008/layout/LinedList"/>
    <dgm:cxn modelId="{442C7DDC-2F2F-498F-819B-AF3B1C8E2471}" type="presParOf" srcId="{16427482-943B-412F-998A-C83465DE3191}" destId="{9E42A516-E223-4764-984A-6EF34EB395EF}" srcOrd="30" destOrd="0" presId="urn:microsoft.com/office/officeart/2008/layout/LinedList"/>
    <dgm:cxn modelId="{9E8B71C9-616D-43B9-BB2D-BA6C8CAED2CF}" type="presParOf" srcId="{16427482-943B-412F-998A-C83465DE3191}" destId="{F10449F9-97E7-4674-98FD-6CB8A8F82196}" srcOrd="31" destOrd="0" presId="urn:microsoft.com/office/officeart/2008/layout/LinedList"/>
    <dgm:cxn modelId="{477E0CF0-CD27-4639-BD76-FA0B9415D5A1}" type="presParOf" srcId="{F10449F9-97E7-4674-98FD-6CB8A8F82196}" destId="{C500727C-DAC0-4A7B-A6E5-0C5125FE01A6}" srcOrd="0" destOrd="0" presId="urn:microsoft.com/office/officeart/2008/layout/LinedList"/>
    <dgm:cxn modelId="{7D900D67-1574-4CA2-8443-9CB0A4738497}" type="presParOf" srcId="{F10449F9-97E7-4674-98FD-6CB8A8F82196}" destId="{0018B6B7-2F07-48EF-98B5-2FE503A04545}" srcOrd="1" destOrd="0" presId="urn:microsoft.com/office/officeart/2008/layout/LinedList"/>
    <dgm:cxn modelId="{8B490BFB-ACF3-4E5C-8BB5-442B3E224ECA}" type="presParOf" srcId="{F10449F9-97E7-4674-98FD-6CB8A8F82196}" destId="{A1CF9658-2574-4819-A843-0C0FCA3AC2FA}" srcOrd="2" destOrd="0" presId="urn:microsoft.com/office/officeart/2008/layout/LinedList"/>
    <dgm:cxn modelId="{8AAFF674-8B3D-4B3A-A8B5-DFCCB7301879}" type="presParOf" srcId="{16427482-943B-412F-998A-C83465DE3191}" destId="{BB09C3EE-6FCB-458A-ADF0-380163EC45F2}" srcOrd="32" destOrd="0" presId="urn:microsoft.com/office/officeart/2008/layout/LinedList"/>
    <dgm:cxn modelId="{5B848777-8659-4EF7-B969-9B730BA64FEB}" type="presParOf" srcId="{16427482-943B-412F-998A-C83465DE3191}" destId="{D2F5234A-6F84-47CD-9787-AD3B5926D593}" srcOrd="33" destOrd="0" presId="urn:microsoft.com/office/officeart/2008/layout/LinedList"/>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111A67F-9AF0-43EB-8E9A-66F42109C18B}" type="doc">
      <dgm:prSet loTypeId="urn:microsoft.com/office/officeart/2005/8/layout/arrow6" loCatId="relationship" qsTypeId="urn:microsoft.com/office/officeart/2005/8/quickstyle/3d4" qsCatId="3D" csTypeId="urn:microsoft.com/office/officeart/2005/8/colors/accent3_4" csCatId="accent3" phldr="1"/>
      <dgm:spPr/>
      <dgm:t>
        <a:bodyPr/>
        <a:lstStyle/>
        <a:p>
          <a:endParaRPr lang="tr-TR"/>
        </a:p>
      </dgm:t>
    </dgm:pt>
    <dgm:pt modelId="{1A48EA6E-27C0-4399-A8C5-AFE90EF21793}">
      <dgm:prSet phldrT="[Metin]"/>
      <dgm:spPr/>
      <dgm:t>
        <a:bodyPr/>
        <a:lstStyle/>
        <a:p>
          <a:r>
            <a:rPr lang="tr-TR" dirty="0">
              <a:effectLst>
                <a:outerShdw blurRad="38100" dist="38100" dir="2700000" algn="tl">
                  <a:srgbClr val="000000">
                    <a:alpha val="43137"/>
                  </a:srgbClr>
                </a:outerShdw>
              </a:effectLst>
              <a:latin typeface="+mj-lt"/>
            </a:rPr>
            <a:t>Erken</a:t>
          </a:r>
        </a:p>
      </dgm:t>
    </dgm:pt>
    <dgm:pt modelId="{26198EDB-0621-4647-8182-8967455893B0}" type="parTrans" cxnId="{A0D26DBA-9EA0-4C18-A3E5-24081687B4B6}">
      <dgm:prSet/>
      <dgm:spPr/>
      <dgm:t>
        <a:bodyPr/>
        <a:lstStyle/>
        <a:p>
          <a:endParaRPr lang="tr-TR"/>
        </a:p>
      </dgm:t>
    </dgm:pt>
    <dgm:pt modelId="{E22EECA4-810A-42C0-82FD-75480C01006D}" type="sibTrans" cxnId="{A0D26DBA-9EA0-4C18-A3E5-24081687B4B6}">
      <dgm:prSet/>
      <dgm:spPr/>
      <dgm:t>
        <a:bodyPr/>
        <a:lstStyle/>
        <a:p>
          <a:endParaRPr lang="tr-TR"/>
        </a:p>
      </dgm:t>
    </dgm:pt>
    <dgm:pt modelId="{FD5F6DC7-95BF-4B86-9657-1E723851845A}">
      <dgm:prSet phldrT="[Metin]"/>
      <dgm:spPr/>
      <dgm:t>
        <a:bodyPr/>
        <a:lstStyle/>
        <a:p>
          <a:r>
            <a:rPr lang="tr-TR" dirty="0">
              <a:effectLst>
                <a:outerShdw blurRad="38100" dist="38100" dir="2700000" algn="tl">
                  <a:srgbClr val="000000">
                    <a:alpha val="43137"/>
                  </a:srgbClr>
                </a:outerShdw>
              </a:effectLst>
              <a:latin typeface="+mj-lt"/>
            </a:rPr>
            <a:t>Geç</a:t>
          </a:r>
        </a:p>
      </dgm:t>
    </dgm:pt>
    <dgm:pt modelId="{4821E10C-27CB-4D75-A619-AD96A91D95BD}" type="parTrans" cxnId="{85F1BF66-38CD-457F-AA68-1B27359128A6}">
      <dgm:prSet/>
      <dgm:spPr/>
      <dgm:t>
        <a:bodyPr/>
        <a:lstStyle/>
        <a:p>
          <a:endParaRPr lang="tr-TR"/>
        </a:p>
      </dgm:t>
    </dgm:pt>
    <dgm:pt modelId="{955459A1-7F45-4A29-A595-50D4F316B728}" type="sibTrans" cxnId="{85F1BF66-38CD-457F-AA68-1B27359128A6}">
      <dgm:prSet/>
      <dgm:spPr/>
      <dgm:t>
        <a:bodyPr/>
        <a:lstStyle/>
        <a:p>
          <a:endParaRPr lang="tr-TR"/>
        </a:p>
      </dgm:t>
    </dgm:pt>
    <dgm:pt modelId="{ECBE57F1-F7F8-4897-94A1-55304A0E249D}" type="pres">
      <dgm:prSet presAssocID="{1111A67F-9AF0-43EB-8E9A-66F42109C18B}" presName="compositeShape" presStyleCnt="0">
        <dgm:presLayoutVars>
          <dgm:chMax val="2"/>
          <dgm:dir/>
          <dgm:resizeHandles val="exact"/>
        </dgm:presLayoutVars>
      </dgm:prSet>
      <dgm:spPr/>
    </dgm:pt>
    <dgm:pt modelId="{1AE3B1B0-2AB2-469C-A24A-BB0E7CC9E75E}" type="pres">
      <dgm:prSet presAssocID="{1111A67F-9AF0-43EB-8E9A-66F42109C18B}" presName="ribbon" presStyleLbl="node1" presStyleIdx="0" presStyleCnt="1" custLinFactNeighborY="-667"/>
      <dgm:spPr/>
    </dgm:pt>
    <dgm:pt modelId="{7E9CF8EC-A98B-4104-877A-8FF858CC11E2}" type="pres">
      <dgm:prSet presAssocID="{1111A67F-9AF0-43EB-8E9A-66F42109C18B}" presName="leftArrowText" presStyleLbl="node1" presStyleIdx="0" presStyleCnt="1">
        <dgm:presLayoutVars>
          <dgm:chMax val="0"/>
          <dgm:bulletEnabled val="1"/>
        </dgm:presLayoutVars>
      </dgm:prSet>
      <dgm:spPr/>
    </dgm:pt>
    <dgm:pt modelId="{22E0B845-CFBC-44CB-A821-59B351B46F6C}" type="pres">
      <dgm:prSet presAssocID="{1111A67F-9AF0-43EB-8E9A-66F42109C18B}" presName="rightArrowText" presStyleLbl="node1" presStyleIdx="0" presStyleCnt="1">
        <dgm:presLayoutVars>
          <dgm:chMax val="0"/>
          <dgm:bulletEnabled val="1"/>
        </dgm:presLayoutVars>
      </dgm:prSet>
      <dgm:spPr/>
    </dgm:pt>
  </dgm:ptLst>
  <dgm:cxnLst>
    <dgm:cxn modelId="{20982647-AF60-47DD-8E9C-21697BB1E40A}" type="presOf" srcId="{1111A67F-9AF0-43EB-8E9A-66F42109C18B}" destId="{ECBE57F1-F7F8-4897-94A1-55304A0E249D}" srcOrd="0" destOrd="0" presId="urn:microsoft.com/office/officeart/2005/8/layout/arrow6"/>
    <dgm:cxn modelId="{52E17063-61B5-4B04-8AB5-E01F92EF3A1A}" type="presOf" srcId="{1A48EA6E-27C0-4399-A8C5-AFE90EF21793}" destId="{7E9CF8EC-A98B-4104-877A-8FF858CC11E2}" srcOrd="0" destOrd="0" presId="urn:microsoft.com/office/officeart/2005/8/layout/arrow6"/>
    <dgm:cxn modelId="{85F1BF66-38CD-457F-AA68-1B27359128A6}" srcId="{1111A67F-9AF0-43EB-8E9A-66F42109C18B}" destId="{FD5F6DC7-95BF-4B86-9657-1E723851845A}" srcOrd="1" destOrd="0" parTransId="{4821E10C-27CB-4D75-A619-AD96A91D95BD}" sibTransId="{955459A1-7F45-4A29-A595-50D4F316B728}"/>
    <dgm:cxn modelId="{B09142AB-A8AA-4144-910E-779A51D4392E}" type="presOf" srcId="{FD5F6DC7-95BF-4B86-9657-1E723851845A}" destId="{22E0B845-CFBC-44CB-A821-59B351B46F6C}" srcOrd="0" destOrd="0" presId="urn:microsoft.com/office/officeart/2005/8/layout/arrow6"/>
    <dgm:cxn modelId="{A0D26DBA-9EA0-4C18-A3E5-24081687B4B6}" srcId="{1111A67F-9AF0-43EB-8E9A-66F42109C18B}" destId="{1A48EA6E-27C0-4399-A8C5-AFE90EF21793}" srcOrd="0" destOrd="0" parTransId="{26198EDB-0621-4647-8182-8967455893B0}" sibTransId="{E22EECA4-810A-42C0-82FD-75480C01006D}"/>
    <dgm:cxn modelId="{F7C7BB5E-DAEE-41D9-9C60-22EB95478845}" type="presParOf" srcId="{ECBE57F1-F7F8-4897-94A1-55304A0E249D}" destId="{1AE3B1B0-2AB2-469C-A24A-BB0E7CC9E75E}" srcOrd="0" destOrd="0" presId="urn:microsoft.com/office/officeart/2005/8/layout/arrow6"/>
    <dgm:cxn modelId="{4043188D-6C93-45AC-A8FA-174235755E73}" type="presParOf" srcId="{ECBE57F1-F7F8-4897-94A1-55304A0E249D}" destId="{7E9CF8EC-A98B-4104-877A-8FF858CC11E2}" srcOrd="1" destOrd="0" presId="urn:microsoft.com/office/officeart/2005/8/layout/arrow6"/>
    <dgm:cxn modelId="{FF770BEC-1CA5-44E5-B00B-061FE1EA6446}" type="presParOf" srcId="{ECBE57F1-F7F8-4897-94A1-55304A0E249D}" destId="{22E0B845-CFBC-44CB-A821-59B351B46F6C}"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C55DF20-8FCF-4838-913F-CEA286FC99D4}" type="doc">
      <dgm:prSet loTypeId="urn:microsoft.com/office/officeart/2005/8/layout/arrow4" loCatId="relationship" qsTypeId="urn:microsoft.com/office/officeart/2005/8/quickstyle/simple3" qsCatId="simple" csTypeId="urn:microsoft.com/office/officeart/2005/8/colors/accent3_2" csCatId="accent3" phldr="1"/>
      <dgm:spPr/>
      <dgm:t>
        <a:bodyPr/>
        <a:lstStyle/>
        <a:p>
          <a:endParaRPr lang="tr-TR"/>
        </a:p>
      </dgm:t>
    </dgm:pt>
    <dgm:pt modelId="{D58E7102-A4E0-4D18-801D-0286051BC7D5}">
      <dgm:prSet phldrT="[Metin]"/>
      <dgm:spPr/>
      <dgm:t>
        <a:bodyPr/>
        <a:lstStyle/>
        <a:p>
          <a:r>
            <a:rPr lang="tr-TR" dirty="0">
              <a:effectLst>
                <a:outerShdw blurRad="38100" dist="38100" dir="2700000" algn="tl">
                  <a:srgbClr val="000000">
                    <a:alpha val="43137"/>
                  </a:srgbClr>
                </a:outerShdw>
              </a:effectLst>
              <a:latin typeface="+mj-lt"/>
            </a:rPr>
            <a:t>Etken +</a:t>
          </a:r>
        </a:p>
      </dgm:t>
    </dgm:pt>
    <dgm:pt modelId="{3C4F400D-98D0-4AB6-9748-B8CBB7EC0E59}" type="parTrans" cxnId="{1AD1007C-C6EC-4E66-B149-A6036F2E27A8}">
      <dgm:prSet/>
      <dgm:spPr/>
      <dgm:t>
        <a:bodyPr/>
        <a:lstStyle/>
        <a:p>
          <a:endParaRPr lang="tr-TR"/>
        </a:p>
      </dgm:t>
    </dgm:pt>
    <dgm:pt modelId="{21C05EC9-638B-4CA1-BEDD-BD8C1108E605}" type="sibTrans" cxnId="{1AD1007C-C6EC-4E66-B149-A6036F2E27A8}">
      <dgm:prSet/>
      <dgm:spPr/>
      <dgm:t>
        <a:bodyPr/>
        <a:lstStyle/>
        <a:p>
          <a:endParaRPr lang="tr-TR"/>
        </a:p>
      </dgm:t>
    </dgm:pt>
    <dgm:pt modelId="{0ED162DC-75E9-4333-8B1B-75676A674BD8}">
      <dgm:prSet phldrT="[Metin]"/>
      <dgm:spPr/>
      <dgm:t>
        <a:bodyPr/>
        <a:lstStyle/>
        <a:p>
          <a:r>
            <a:rPr lang="tr-TR" dirty="0">
              <a:effectLst>
                <a:outerShdw blurRad="38100" dist="38100" dir="2700000" algn="tl">
                  <a:srgbClr val="000000">
                    <a:alpha val="43137"/>
                  </a:srgbClr>
                </a:outerShdw>
              </a:effectLst>
              <a:latin typeface="+mj-lt"/>
            </a:rPr>
            <a:t>Semptom -</a:t>
          </a:r>
        </a:p>
      </dgm:t>
    </dgm:pt>
    <dgm:pt modelId="{5940478F-CCF7-4067-B89A-7A05E0D8B919}" type="parTrans" cxnId="{81BA7D17-BCDE-4730-8D03-834BF94BCB6A}">
      <dgm:prSet/>
      <dgm:spPr/>
      <dgm:t>
        <a:bodyPr/>
        <a:lstStyle/>
        <a:p>
          <a:endParaRPr lang="tr-TR"/>
        </a:p>
      </dgm:t>
    </dgm:pt>
    <dgm:pt modelId="{36865318-4C3A-4821-B5FB-0C13156C43E9}" type="sibTrans" cxnId="{81BA7D17-BCDE-4730-8D03-834BF94BCB6A}">
      <dgm:prSet/>
      <dgm:spPr/>
      <dgm:t>
        <a:bodyPr/>
        <a:lstStyle/>
        <a:p>
          <a:endParaRPr lang="tr-TR"/>
        </a:p>
      </dgm:t>
    </dgm:pt>
    <dgm:pt modelId="{C42F3C93-C7EA-45DE-BA5F-A029E792D8CB}" type="pres">
      <dgm:prSet presAssocID="{8C55DF20-8FCF-4838-913F-CEA286FC99D4}" presName="compositeShape" presStyleCnt="0">
        <dgm:presLayoutVars>
          <dgm:chMax val="2"/>
          <dgm:dir/>
          <dgm:resizeHandles val="exact"/>
        </dgm:presLayoutVars>
      </dgm:prSet>
      <dgm:spPr/>
    </dgm:pt>
    <dgm:pt modelId="{202F54BA-63EC-4B46-8CA6-F80EE7B8200F}" type="pres">
      <dgm:prSet presAssocID="{D58E7102-A4E0-4D18-801D-0286051BC7D5}" presName="upArrow" presStyleLbl="node1" presStyleIdx="0" presStyleCnt="2"/>
      <dgm:spPr/>
    </dgm:pt>
    <dgm:pt modelId="{7E9F0CE8-0DAD-40D5-96B6-9DAB461EB556}" type="pres">
      <dgm:prSet presAssocID="{D58E7102-A4E0-4D18-801D-0286051BC7D5}" presName="upArrowText" presStyleLbl="revTx" presStyleIdx="0" presStyleCnt="2">
        <dgm:presLayoutVars>
          <dgm:chMax val="0"/>
          <dgm:bulletEnabled val="1"/>
        </dgm:presLayoutVars>
      </dgm:prSet>
      <dgm:spPr/>
    </dgm:pt>
    <dgm:pt modelId="{B95090C3-52F2-44AD-9E50-D8742829F5F7}" type="pres">
      <dgm:prSet presAssocID="{0ED162DC-75E9-4333-8B1B-75676A674BD8}" presName="downArrow" presStyleLbl="node1" presStyleIdx="1" presStyleCnt="2"/>
      <dgm:spPr/>
    </dgm:pt>
    <dgm:pt modelId="{BDE7F420-E620-4ADB-891D-263CDCD6666C}" type="pres">
      <dgm:prSet presAssocID="{0ED162DC-75E9-4333-8B1B-75676A674BD8}" presName="downArrowText" presStyleLbl="revTx" presStyleIdx="1" presStyleCnt="2">
        <dgm:presLayoutVars>
          <dgm:chMax val="0"/>
          <dgm:bulletEnabled val="1"/>
        </dgm:presLayoutVars>
      </dgm:prSet>
      <dgm:spPr/>
    </dgm:pt>
  </dgm:ptLst>
  <dgm:cxnLst>
    <dgm:cxn modelId="{81BA7D17-BCDE-4730-8D03-834BF94BCB6A}" srcId="{8C55DF20-8FCF-4838-913F-CEA286FC99D4}" destId="{0ED162DC-75E9-4333-8B1B-75676A674BD8}" srcOrd="1" destOrd="0" parTransId="{5940478F-CCF7-4067-B89A-7A05E0D8B919}" sibTransId="{36865318-4C3A-4821-B5FB-0C13156C43E9}"/>
    <dgm:cxn modelId="{B6517B5D-A872-4B9B-8E5C-CFFFDF15505E}" type="presOf" srcId="{D58E7102-A4E0-4D18-801D-0286051BC7D5}" destId="{7E9F0CE8-0DAD-40D5-96B6-9DAB461EB556}" srcOrd="0" destOrd="0" presId="urn:microsoft.com/office/officeart/2005/8/layout/arrow4"/>
    <dgm:cxn modelId="{9FD77860-9804-48F9-994D-AB5F68E00CCF}" type="presOf" srcId="{0ED162DC-75E9-4333-8B1B-75676A674BD8}" destId="{BDE7F420-E620-4ADB-891D-263CDCD6666C}" srcOrd="0" destOrd="0" presId="urn:microsoft.com/office/officeart/2005/8/layout/arrow4"/>
    <dgm:cxn modelId="{1AD1007C-C6EC-4E66-B149-A6036F2E27A8}" srcId="{8C55DF20-8FCF-4838-913F-CEA286FC99D4}" destId="{D58E7102-A4E0-4D18-801D-0286051BC7D5}" srcOrd="0" destOrd="0" parTransId="{3C4F400D-98D0-4AB6-9748-B8CBB7EC0E59}" sibTransId="{21C05EC9-638B-4CA1-BEDD-BD8C1108E605}"/>
    <dgm:cxn modelId="{296CB5AB-C284-4067-9BF1-1FFE533F1A8C}" type="presOf" srcId="{8C55DF20-8FCF-4838-913F-CEA286FC99D4}" destId="{C42F3C93-C7EA-45DE-BA5F-A029E792D8CB}" srcOrd="0" destOrd="0" presId="urn:microsoft.com/office/officeart/2005/8/layout/arrow4"/>
    <dgm:cxn modelId="{ED8DD951-FE48-47A0-8763-4260557BC9A4}" type="presParOf" srcId="{C42F3C93-C7EA-45DE-BA5F-A029E792D8CB}" destId="{202F54BA-63EC-4B46-8CA6-F80EE7B8200F}" srcOrd="0" destOrd="0" presId="urn:microsoft.com/office/officeart/2005/8/layout/arrow4"/>
    <dgm:cxn modelId="{32B2C128-4C61-4EE8-8A04-17780B6D8133}" type="presParOf" srcId="{C42F3C93-C7EA-45DE-BA5F-A029E792D8CB}" destId="{7E9F0CE8-0DAD-40D5-96B6-9DAB461EB556}" srcOrd="1" destOrd="0" presId="urn:microsoft.com/office/officeart/2005/8/layout/arrow4"/>
    <dgm:cxn modelId="{65B7C461-B0D9-455C-B7FE-AF3E4192EFBE}" type="presParOf" srcId="{C42F3C93-C7EA-45DE-BA5F-A029E792D8CB}" destId="{B95090C3-52F2-44AD-9E50-D8742829F5F7}" srcOrd="2" destOrd="0" presId="urn:microsoft.com/office/officeart/2005/8/layout/arrow4"/>
    <dgm:cxn modelId="{A9B81FB8-17DA-4CD8-816C-34A8A5BB4CA3}" type="presParOf" srcId="{C42F3C93-C7EA-45DE-BA5F-A029E792D8CB}" destId="{BDE7F420-E620-4ADB-891D-263CDCD6666C}" srcOrd="3" destOrd="0" presId="urn:microsoft.com/office/officeart/2005/8/layout/arrow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190AF9-5EA4-4151-BFFF-6085F5215C4D}"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tr-TR"/>
        </a:p>
      </dgm:t>
    </dgm:pt>
    <dgm:pt modelId="{EFF32F67-2E10-4AC5-AFCC-A3D72594FD83}">
      <dgm:prSet phldrT="[Metin]" custT="1"/>
      <dgm:spPr/>
      <dgm:t>
        <a:bodyPr/>
        <a:lstStyle/>
        <a:p>
          <a:r>
            <a:rPr lang="tr-TR" sz="2000" dirty="0"/>
            <a:t>Büyüme Modifikasyonu</a:t>
          </a:r>
        </a:p>
      </dgm:t>
    </dgm:pt>
    <dgm:pt modelId="{3DE11877-08E4-47E7-9FBD-A304E4E0AC25}" type="parTrans" cxnId="{6F5892D3-0848-4716-B09E-41A6677D9B01}">
      <dgm:prSet/>
      <dgm:spPr/>
      <dgm:t>
        <a:bodyPr/>
        <a:lstStyle/>
        <a:p>
          <a:endParaRPr lang="tr-TR"/>
        </a:p>
      </dgm:t>
    </dgm:pt>
    <dgm:pt modelId="{629E21F2-B9C8-4B5E-8D97-C915A4A43F93}" type="sibTrans" cxnId="{6F5892D3-0848-4716-B09E-41A6677D9B01}">
      <dgm:prSet/>
      <dgm:spPr/>
      <dgm:t>
        <a:bodyPr/>
        <a:lstStyle/>
        <a:p>
          <a:endParaRPr lang="tr-TR"/>
        </a:p>
      </dgm:t>
    </dgm:pt>
    <dgm:pt modelId="{AF21F445-EA89-4C66-B8F3-ABE0489301E5}">
      <dgm:prSet phldrT="[Metin]" custT="1"/>
      <dgm:spPr/>
      <dgm:t>
        <a:bodyPr/>
        <a:lstStyle/>
        <a:p>
          <a:r>
            <a:rPr lang="tr-TR" sz="2000" dirty="0"/>
            <a:t>Hasta Kooperasyonu</a:t>
          </a:r>
        </a:p>
      </dgm:t>
    </dgm:pt>
    <dgm:pt modelId="{7A0EB491-B521-4832-8207-FAFAD0FE296C}" type="parTrans" cxnId="{7C947C16-C397-4228-81BA-ED8316CE5C34}">
      <dgm:prSet/>
      <dgm:spPr/>
      <dgm:t>
        <a:bodyPr/>
        <a:lstStyle/>
        <a:p>
          <a:endParaRPr lang="tr-TR"/>
        </a:p>
      </dgm:t>
    </dgm:pt>
    <dgm:pt modelId="{AC3990EE-DA7E-45B3-85CE-6C5C9819BD8D}" type="sibTrans" cxnId="{7C947C16-C397-4228-81BA-ED8316CE5C34}">
      <dgm:prSet/>
      <dgm:spPr/>
      <dgm:t>
        <a:bodyPr/>
        <a:lstStyle/>
        <a:p>
          <a:endParaRPr lang="tr-TR"/>
        </a:p>
      </dgm:t>
    </dgm:pt>
    <dgm:pt modelId="{ED07423F-FC80-47AA-B393-7B89881F0C3F}">
      <dgm:prSet phldrT="[Metin]" custT="1"/>
      <dgm:spPr/>
      <dgm:t>
        <a:bodyPr/>
        <a:lstStyle/>
        <a:p>
          <a:r>
            <a:rPr lang="tr-TR" sz="2000" dirty="0"/>
            <a:t>Uygulama Prensibi</a:t>
          </a:r>
        </a:p>
      </dgm:t>
    </dgm:pt>
    <dgm:pt modelId="{D6D290BE-E417-485B-AE5C-6EABD338A28A}" type="parTrans" cxnId="{31177BDC-3C99-4262-BDBF-22C38C874FA4}">
      <dgm:prSet/>
      <dgm:spPr/>
      <dgm:t>
        <a:bodyPr/>
        <a:lstStyle/>
        <a:p>
          <a:endParaRPr lang="tr-TR"/>
        </a:p>
      </dgm:t>
    </dgm:pt>
    <dgm:pt modelId="{6A70E8F2-4C58-40B1-B60F-5A04BED91EE4}" type="sibTrans" cxnId="{31177BDC-3C99-4262-BDBF-22C38C874FA4}">
      <dgm:prSet/>
      <dgm:spPr/>
      <dgm:t>
        <a:bodyPr/>
        <a:lstStyle/>
        <a:p>
          <a:endParaRPr lang="tr-TR"/>
        </a:p>
      </dgm:t>
    </dgm:pt>
    <dgm:pt modelId="{D2DE6AD2-38A3-42C3-9E2C-035AB9066045}" type="pres">
      <dgm:prSet presAssocID="{9B190AF9-5EA4-4151-BFFF-6085F5215C4D}" presName="cycle" presStyleCnt="0">
        <dgm:presLayoutVars>
          <dgm:dir/>
          <dgm:resizeHandles val="exact"/>
        </dgm:presLayoutVars>
      </dgm:prSet>
      <dgm:spPr/>
    </dgm:pt>
    <dgm:pt modelId="{00058868-C558-4B14-B5B0-4F2DE2048E22}" type="pres">
      <dgm:prSet presAssocID="{EFF32F67-2E10-4AC5-AFCC-A3D72594FD83}" presName="node" presStyleLbl="node1" presStyleIdx="0" presStyleCnt="3" custScaleX="115107">
        <dgm:presLayoutVars>
          <dgm:bulletEnabled val="1"/>
        </dgm:presLayoutVars>
      </dgm:prSet>
      <dgm:spPr/>
    </dgm:pt>
    <dgm:pt modelId="{645532DB-F535-4F28-91AE-4DE8628B3FE9}" type="pres">
      <dgm:prSet presAssocID="{EFF32F67-2E10-4AC5-AFCC-A3D72594FD83}" presName="spNode" presStyleCnt="0"/>
      <dgm:spPr/>
    </dgm:pt>
    <dgm:pt modelId="{F1EF1ADD-DB6B-48B4-B1F5-79F68DE71E04}" type="pres">
      <dgm:prSet presAssocID="{629E21F2-B9C8-4B5E-8D97-C915A4A43F93}" presName="sibTrans" presStyleLbl="sibTrans1D1" presStyleIdx="0" presStyleCnt="3"/>
      <dgm:spPr/>
    </dgm:pt>
    <dgm:pt modelId="{243BB429-A249-46F0-B7AB-C5AE8B9F4F39}" type="pres">
      <dgm:prSet presAssocID="{AF21F445-EA89-4C66-B8F3-ABE0489301E5}" presName="node" presStyleLbl="node1" presStyleIdx="1" presStyleCnt="3" custScaleX="108805" custRadScaleRad="107625" custRadScaleInc="-28823">
        <dgm:presLayoutVars>
          <dgm:bulletEnabled val="1"/>
        </dgm:presLayoutVars>
      </dgm:prSet>
      <dgm:spPr/>
    </dgm:pt>
    <dgm:pt modelId="{1E58DA70-C051-4BCD-B137-8D1914A7F8FD}" type="pres">
      <dgm:prSet presAssocID="{AF21F445-EA89-4C66-B8F3-ABE0489301E5}" presName="spNode" presStyleCnt="0"/>
      <dgm:spPr/>
    </dgm:pt>
    <dgm:pt modelId="{01151938-D0B9-477A-8F47-00EA894FCF2F}" type="pres">
      <dgm:prSet presAssocID="{AC3990EE-DA7E-45B3-85CE-6C5C9819BD8D}" presName="sibTrans" presStyleLbl="sibTrans1D1" presStyleIdx="1" presStyleCnt="3"/>
      <dgm:spPr/>
    </dgm:pt>
    <dgm:pt modelId="{6DCC9864-4EF8-41C2-BD7B-3E0F1357E622}" type="pres">
      <dgm:prSet presAssocID="{ED07423F-FC80-47AA-B393-7B89881F0C3F}" presName="node" presStyleLbl="node1" presStyleIdx="2" presStyleCnt="3" custRadScaleRad="106756" custRadScaleInc="28220">
        <dgm:presLayoutVars>
          <dgm:bulletEnabled val="1"/>
        </dgm:presLayoutVars>
      </dgm:prSet>
      <dgm:spPr/>
    </dgm:pt>
    <dgm:pt modelId="{6C1A3BF6-8FA9-4108-9704-E2B8D8A4A625}" type="pres">
      <dgm:prSet presAssocID="{ED07423F-FC80-47AA-B393-7B89881F0C3F}" presName="spNode" presStyleCnt="0"/>
      <dgm:spPr/>
    </dgm:pt>
    <dgm:pt modelId="{8BDC6FEC-8742-45EB-99F5-AA1A4FAC84A0}" type="pres">
      <dgm:prSet presAssocID="{6A70E8F2-4C58-40B1-B60F-5A04BED91EE4}" presName="sibTrans" presStyleLbl="sibTrans1D1" presStyleIdx="2" presStyleCnt="3"/>
      <dgm:spPr/>
    </dgm:pt>
  </dgm:ptLst>
  <dgm:cxnLst>
    <dgm:cxn modelId="{7C947C16-C397-4228-81BA-ED8316CE5C34}" srcId="{9B190AF9-5EA4-4151-BFFF-6085F5215C4D}" destId="{AF21F445-EA89-4C66-B8F3-ABE0489301E5}" srcOrd="1" destOrd="0" parTransId="{7A0EB491-B521-4832-8207-FAFAD0FE296C}" sibTransId="{AC3990EE-DA7E-45B3-85CE-6C5C9819BD8D}"/>
    <dgm:cxn modelId="{08A7BD1C-B766-4CC0-8497-86E895A4F873}" type="presOf" srcId="{9B190AF9-5EA4-4151-BFFF-6085F5215C4D}" destId="{D2DE6AD2-38A3-42C3-9E2C-035AB9066045}" srcOrd="0" destOrd="0" presId="urn:microsoft.com/office/officeart/2005/8/layout/cycle5"/>
    <dgm:cxn modelId="{38EF543B-34BC-44A6-92A7-0595107003AC}" type="presOf" srcId="{ED07423F-FC80-47AA-B393-7B89881F0C3F}" destId="{6DCC9864-4EF8-41C2-BD7B-3E0F1357E622}" srcOrd="0" destOrd="0" presId="urn:microsoft.com/office/officeart/2005/8/layout/cycle5"/>
    <dgm:cxn modelId="{364A7D58-58A2-474F-9BC8-C0464FECD084}" type="presOf" srcId="{AF21F445-EA89-4C66-B8F3-ABE0489301E5}" destId="{243BB429-A249-46F0-B7AB-C5AE8B9F4F39}" srcOrd="0" destOrd="0" presId="urn:microsoft.com/office/officeart/2005/8/layout/cycle5"/>
    <dgm:cxn modelId="{900DC09A-FA89-4B00-9593-3799456925B5}" type="presOf" srcId="{EFF32F67-2E10-4AC5-AFCC-A3D72594FD83}" destId="{00058868-C558-4B14-B5B0-4F2DE2048E22}" srcOrd="0" destOrd="0" presId="urn:microsoft.com/office/officeart/2005/8/layout/cycle5"/>
    <dgm:cxn modelId="{7EB7C7A6-04BC-4758-9EAD-C38ADA1C21F5}" type="presOf" srcId="{6A70E8F2-4C58-40B1-B60F-5A04BED91EE4}" destId="{8BDC6FEC-8742-45EB-99F5-AA1A4FAC84A0}" srcOrd="0" destOrd="0" presId="urn:microsoft.com/office/officeart/2005/8/layout/cycle5"/>
    <dgm:cxn modelId="{669017CA-BA82-4937-A3B7-3406FB10A373}" type="presOf" srcId="{629E21F2-B9C8-4B5E-8D97-C915A4A43F93}" destId="{F1EF1ADD-DB6B-48B4-B1F5-79F68DE71E04}" srcOrd="0" destOrd="0" presId="urn:microsoft.com/office/officeart/2005/8/layout/cycle5"/>
    <dgm:cxn modelId="{6F5892D3-0848-4716-B09E-41A6677D9B01}" srcId="{9B190AF9-5EA4-4151-BFFF-6085F5215C4D}" destId="{EFF32F67-2E10-4AC5-AFCC-A3D72594FD83}" srcOrd="0" destOrd="0" parTransId="{3DE11877-08E4-47E7-9FBD-A304E4E0AC25}" sibTransId="{629E21F2-B9C8-4B5E-8D97-C915A4A43F93}"/>
    <dgm:cxn modelId="{31177BDC-3C99-4262-BDBF-22C38C874FA4}" srcId="{9B190AF9-5EA4-4151-BFFF-6085F5215C4D}" destId="{ED07423F-FC80-47AA-B393-7B89881F0C3F}" srcOrd="2" destOrd="0" parTransId="{D6D290BE-E417-485B-AE5C-6EABD338A28A}" sibTransId="{6A70E8F2-4C58-40B1-B60F-5A04BED91EE4}"/>
    <dgm:cxn modelId="{BA29A8FF-668B-4A28-A1E6-7CD90AF2B1A9}" type="presOf" srcId="{AC3990EE-DA7E-45B3-85CE-6C5C9819BD8D}" destId="{01151938-D0B9-477A-8F47-00EA894FCF2F}" srcOrd="0" destOrd="0" presId="urn:microsoft.com/office/officeart/2005/8/layout/cycle5"/>
    <dgm:cxn modelId="{CED1D124-902F-4BAD-B236-0817F2DBE539}" type="presParOf" srcId="{D2DE6AD2-38A3-42C3-9E2C-035AB9066045}" destId="{00058868-C558-4B14-B5B0-4F2DE2048E22}" srcOrd="0" destOrd="0" presId="urn:microsoft.com/office/officeart/2005/8/layout/cycle5"/>
    <dgm:cxn modelId="{5D644B5D-E639-4293-BF49-FE01E49DDAA7}" type="presParOf" srcId="{D2DE6AD2-38A3-42C3-9E2C-035AB9066045}" destId="{645532DB-F535-4F28-91AE-4DE8628B3FE9}" srcOrd="1" destOrd="0" presId="urn:microsoft.com/office/officeart/2005/8/layout/cycle5"/>
    <dgm:cxn modelId="{615E8976-FDC0-47B5-831E-5922212EACFE}" type="presParOf" srcId="{D2DE6AD2-38A3-42C3-9E2C-035AB9066045}" destId="{F1EF1ADD-DB6B-48B4-B1F5-79F68DE71E04}" srcOrd="2" destOrd="0" presId="urn:microsoft.com/office/officeart/2005/8/layout/cycle5"/>
    <dgm:cxn modelId="{E47B7590-C70C-4F1D-AD0D-BC25880D49FF}" type="presParOf" srcId="{D2DE6AD2-38A3-42C3-9E2C-035AB9066045}" destId="{243BB429-A249-46F0-B7AB-C5AE8B9F4F39}" srcOrd="3" destOrd="0" presId="urn:microsoft.com/office/officeart/2005/8/layout/cycle5"/>
    <dgm:cxn modelId="{309E42A4-8213-473C-9EAA-01678533CBC3}" type="presParOf" srcId="{D2DE6AD2-38A3-42C3-9E2C-035AB9066045}" destId="{1E58DA70-C051-4BCD-B137-8D1914A7F8FD}" srcOrd="4" destOrd="0" presId="urn:microsoft.com/office/officeart/2005/8/layout/cycle5"/>
    <dgm:cxn modelId="{FCBC99F7-3C4C-4CD4-919B-F5B6F60F7138}" type="presParOf" srcId="{D2DE6AD2-38A3-42C3-9E2C-035AB9066045}" destId="{01151938-D0B9-477A-8F47-00EA894FCF2F}" srcOrd="5" destOrd="0" presId="urn:microsoft.com/office/officeart/2005/8/layout/cycle5"/>
    <dgm:cxn modelId="{991397DF-B4E4-4EC8-BE1F-FB34CFA8BEFD}" type="presParOf" srcId="{D2DE6AD2-38A3-42C3-9E2C-035AB9066045}" destId="{6DCC9864-4EF8-41C2-BD7B-3E0F1357E622}" srcOrd="6" destOrd="0" presId="urn:microsoft.com/office/officeart/2005/8/layout/cycle5"/>
    <dgm:cxn modelId="{E585BF08-7BE7-4036-B1D8-3618D5CF889E}" type="presParOf" srcId="{D2DE6AD2-38A3-42C3-9E2C-035AB9066045}" destId="{6C1A3BF6-8FA9-4108-9704-E2B8D8A4A625}" srcOrd="7" destOrd="0" presId="urn:microsoft.com/office/officeart/2005/8/layout/cycle5"/>
    <dgm:cxn modelId="{1AF1612E-D29D-4105-9C33-1F5D91DF8DF5}" type="presParOf" srcId="{D2DE6AD2-38A3-42C3-9E2C-035AB9066045}" destId="{8BDC6FEC-8742-45EB-99F5-AA1A4FAC84A0}" srcOrd="8"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55E124-CFDC-44CA-A5F8-F3779A34A62B}" type="doc">
      <dgm:prSet loTypeId="urn:microsoft.com/office/officeart/2005/8/layout/arrow3" loCatId="relationship" qsTypeId="urn:microsoft.com/office/officeart/2005/8/quickstyle/simple1" qsCatId="simple" csTypeId="urn:microsoft.com/office/officeart/2005/8/colors/accent0_3" csCatId="mainScheme" phldr="1"/>
      <dgm:spPr/>
      <dgm:t>
        <a:bodyPr/>
        <a:lstStyle/>
        <a:p>
          <a:endParaRPr lang="tr-TR"/>
        </a:p>
      </dgm:t>
    </dgm:pt>
    <dgm:pt modelId="{37AB36A2-48E1-4910-B6CC-E2BB18B7B9D9}">
      <dgm:prSet phldrT="[Metin]" custT="1"/>
      <dgm:spPr/>
      <dgm:t>
        <a:bodyPr/>
        <a:lstStyle/>
        <a:p>
          <a:r>
            <a:rPr lang="tr-TR" sz="2400" dirty="0">
              <a:latin typeface="+mj-lt"/>
            </a:rPr>
            <a:t>Geç</a:t>
          </a:r>
          <a:endParaRPr lang="tr-TR" sz="1700" dirty="0">
            <a:latin typeface="+mj-lt"/>
          </a:endParaRPr>
        </a:p>
      </dgm:t>
    </dgm:pt>
    <dgm:pt modelId="{35679401-F7FA-4CC2-A8FF-22A9651929C6}" type="parTrans" cxnId="{C4B1E7CC-58E7-4B45-9392-C37CA109F73D}">
      <dgm:prSet/>
      <dgm:spPr/>
      <dgm:t>
        <a:bodyPr/>
        <a:lstStyle/>
        <a:p>
          <a:endParaRPr lang="tr-TR"/>
        </a:p>
      </dgm:t>
    </dgm:pt>
    <dgm:pt modelId="{81A22DC0-8882-4E2B-8C90-E991DDF9173C}" type="sibTrans" cxnId="{C4B1E7CC-58E7-4B45-9392-C37CA109F73D}">
      <dgm:prSet/>
      <dgm:spPr/>
      <dgm:t>
        <a:bodyPr/>
        <a:lstStyle/>
        <a:p>
          <a:endParaRPr lang="tr-TR"/>
        </a:p>
      </dgm:t>
    </dgm:pt>
    <dgm:pt modelId="{3237747F-D845-440A-B701-7147622AAB42}">
      <dgm:prSet phldrT="[Metin]" custT="1"/>
      <dgm:spPr/>
      <dgm:t>
        <a:bodyPr/>
        <a:lstStyle/>
        <a:p>
          <a:r>
            <a:rPr lang="tr-TR" sz="2400" dirty="0">
              <a:latin typeface="+mj-lt"/>
            </a:rPr>
            <a:t>Erken</a:t>
          </a:r>
          <a:endParaRPr lang="tr-TR" sz="1700" dirty="0">
            <a:latin typeface="+mj-lt"/>
          </a:endParaRPr>
        </a:p>
      </dgm:t>
    </dgm:pt>
    <dgm:pt modelId="{99380CBC-E130-40FE-9AB6-FE827D18CAF1}" type="parTrans" cxnId="{F7E68BC0-8FE2-4DEF-B079-800480DD6D9C}">
      <dgm:prSet/>
      <dgm:spPr/>
      <dgm:t>
        <a:bodyPr/>
        <a:lstStyle/>
        <a:p>
          <a:endParaRPr lang="tr-TR"/>
        </a:p>
      </dgm:t>
    </dgm:pt>
    <dgm:pt modelId="{ADCE603C-FCC3-49AB-8AC4-080A88B7DC53}" type="sibTrans" cxnId="{F7E68BC0-8FE2-4DEF-B079-800480DD6D9C}">
      <dgm:prSet/>
      <dgm:spPr/>
      <dgm:t>
        <a:bodyPr/>
        <a:lstStyle/>
        <a:p>
          <a:endParaRPr lang="tr-TR"/>
        </a:p>
      </dgm:t>
    </dgm:pt>
    <dgm:pt modelId="{6E81B9C3-CA01-4DEB-A409-87D8CDB73420}" type="pres">
      <dgm:prSet presAssocID="{6555E124-CFDC-44CA-A5F8-F3779A34A62B}" presName="compositeShape" presStyleCnt="0">
        <dgm:presLayoutVars>
          <dgm:chMax val="2"/>
          <dgm:dir/>
          <dgm:resizeHandles val="exact"/>
        </dgm:presLayoutVars>
      </dgm:prSet>
      <dgm:spPr/>
    </dgm:pt>
    <dgm:pt modelId="{E60AC730-72FE-42CF-85BF-DA429DD3D5F3}" type="pres">
      <dgm:prSet presAssocID="{6555E124-CFDC-44CA-A5F8-F3779A34A62B}" presName="divider" presStyleLbl="fgShp" presStyleIdx="0" presStyleCnt="1"/>
      <dgm:spPr/>
    </dgm:pt>
    <dgm:pt modelId="{947005D9-07DD-4E42-923C-83A7E73DBAF4}" type="pres">
      <dgm:prSet presAssocID="{37AB36A2-48E1-4910-B6CC-E2BB18B7B9D9}" presName="downArrow" presStyleLbl="node1" presStyleIdx="0" presStyleCnt="2" custScaleX="60369"/>
      <dgm:spPr/>
    </dgm:pt>
    <dgm:pt modelId="{A344E322-A896-4BF1-B7E5-133E39870E88}" type="pres">
      <dgm:prSet presAssocID="{37AB36A2-48E1-4910-B6CC-E2BB18B7B9D9}" presName="downArrowText" presStyleLbl="revTx" presStyleIdx="0" presStyleCnt="2" custScaleX="149939">
        <dgm:presLayoutVars>
          <dgm:bulletEnabled val="1"/>
        </dgm:presLayoutVars>
      </dgm:prSet>
      <dgm:spPr/>
    </dgm:pt>
    <dgm:pt modelId="{CE8E2B9E-A00F-45D0-9177-190310C6C3BB}" type="pres">
      <dgm:prSet presAssocID="{3237747F-D845-440A-B701-7147622AAB42}" presName="upArrow" presStyleLbl="node1" presStyleIdx="1" presStyleCnt="2" custScaleX="60369"/>
      <dgm:spPr/>
    </dgm:pt>
    <dgm:pt modelId="{FDD8FB13-781B-422F-AE1F-73FEA7EA1E69}" type="pres">
      <dgm:prSet presAssocID="{3237747F-D845-440A-B701-7147622AAB42}" presName="upArrowText" presStyleLbl="revTx" presStyleIdx="1" presStyleCnt="2" custScaleX="185231">
        <dgm:presLayoutVars>
          <dgm:bulletEnabled val="1"/>
        </dgm:presLayoutVars>
      </dgm:prSet>
      <dgm:spPr/>
    </dgm:pt>
  </dgm:ptLst>
  <dgm:cxnLst>
    <dgm:cxn modelId="{03BB2928-5571-4157-B044-ABDDFB206EE7}" type="presOf" srcId="{3237747F-D845-440A-B701-7147622AAB42}" destId="{FDD8FB13-781B-422F-AE1F-73FEA7EA1E69}" srcOrd="0" destOrd="0" presId="urn:microsoft.com/office/officeart/2005/8/layout/arrow3"/>
    <dgm:cxn modelId="{BE222F34-4BD5-43E7-BDE1-EA38F50C4800}" type="presOf" srcId="{37AB36A2-48E1-4910-B6CC-E2BB18B7B9D9}" destId="{A344E322-A896-4BF1-B7E5-133E39870E88}" srcOrd="0" destOrd="0" presId="urn:microsoft.com/office/officeart/2005/8/layout/arrow3"/>
    <dgm:cxn modelId="{461B1D43-E06F-4A2B-AB49-66F37B5824D7}" type="presOf" srcId="{6555E124-CFDC-44CA-A5F8-F3779A34A62B}" destId="{6E81B9C3-CA01-4DEB-A409-87D8CDB73420}" srcOrd="0" destOrd="0" presId="urn:microsoft.com/office/officeart/2005/8/layout/arrow3"/>
    <dgm:cxn modelId="{F7E68BC0-8FE2-4DEF-B079-800480DD6D9C}" srcId="{6555E124-CFDC-44CA-A5F8-F3779A34A62B}" destId="{3237747F-D845-440A-B701-7147622AAB42}" srcOrd="1" destOrd="0" parTransId="{99380CBC-E130-40FE-9AB6-FE827D18CAF1}" sibTransId="{ADCE603C-FCC3-49AB-8AC4-080A88B7DC53}"/>
    <dgm:cxn modelId="{C4B1E7CC-58E7-4B45-9392-C37CA109F73D}" srcId="{6555E124-CFDC-44CA-A5F8-F3779A34A62B}" destId="{37AB36A2-48E1-4910-B6CC-E2BB18B7B9D9}" srcOrd="0" destOrd="0" parTransId="{35679401-F7FA-4CC2-A8FF-22A9651929C6}" sibTransId="{81A22DC0-8882-4E2B-8C90-E991DDF9173C}"/>
    <dgm:cxn modelId="{B2770813-D80F-4EAB-A3B3-9162CD8A8423}" type="presParOf" srcId="{6E81B9C3-CA01-4DEB-A409-87D8CDB73420}" destId="{E60AC730-72FE-42CF-85BF-DA429DD3D5F3}" srcOrd="0" destOrd="0" presId="urn:microsoft.com/office/officeart/2005/8/layout/arrow3"/>
    <dgm:cxn modelId="{98A311CA-15BC-4267-9BF7-BE6854CF2D50}" type="presParOf" srcId="{6E81B9C3-CA01-4DEB-A409-87D8CDB73420}" destId="{947005D9-07DD-4E42-923C-83A7E73DBAF4}" srcOrd="1" destOrd="0" presId="urn:microsoft.com/office/officeart/2005/8/layout/arrow3"/>
    <dgm:cxn modelId="{319E0B0A-E995-4301-A8E1-AB95CFC136C1}" type="presParOf" srcId="{6E81B9C3-CA01-4DEB-A409-87D8CDB73420}" destId="{A344E322-A896-4BF1-B7E5-133E39870E88}" srcOrd="2" destOrd="0" presId="urn:microsoft.com/office/officeart/2005/8/layout/arrow3"/>
    <dgm:cxn modelId="{C8E8D18B-65E6-4507-9C6A-645791723F6E}" type="presParOf" srcId="{6E81B9C3-CA01-4DEB-A409-87D8CDB73420}" destId="{CE8E2B9E-A00F-45D0-9177-190310C6C3BB}" srcOrd="3" destOrd="0" presId="urn:microsoft.com/office/officeart/2005/8/layout/arrow3"/>
    <dgm:cxn modelId="{221975C3-69C7-4684-AE80-B8AE5A55F2DC}" type="presParOf" srcId="{6E81B9C3-CA01-4DEB-A409-87D8CDB73420}" destId="{FDD8FB13-781B-422F-AE1F-73FEA7EA1E69}"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55E124-CFDC-44CA-A5F8-F3779A34A62B}" type="doc">
      <dgm:prSet loTypeId="urn:microsoft.com/office/officeart/2005/8/layout/arrow3" loCatId="relationship" qsTypeId="urn:microsoft.com/office/officeart/2005/8/quickstyle/simple1" qsCatId="simple" csTypeId="urn:microsoft.com/office/officeart/2005/8/colors/accent0_3" csCatId="mainScheme" phldr="1"/>
      <dgm:spPr/>
      <dgm:t>
        <a:bodyPr/>
        <a:lstStyle/>
        <a:p>
          <a:endParaRPr lang="tr-TR"/>
        </a:p>
      </dgm:t>
    </dgm:pt>
    <dgm:pt modelId="{37AB36A2-48E1-4910-B6CC-E2BB18B7B9D9}">
      <dgm:prSet phldrT="[Metin]" custT="1"/>
      <dgm:spPr/>
      <dgm:t>
        <a:bodyPr/>
        <a:lstStyle/>
        <a:p>
          <a:r>
            <a:rPr lang="tr-TR" sz="2400" dirty="0">
              <a:latin typeface="+mj-lt"/>
            </a:rPr>
            <a:t>Geç</a:t>
          </a:r>
          <a:endParaRPr lang="tr-TR" sz="1700" dirty="0">
            <a:latin typeface="+mj-lt"/>
          </a:endParaRPr>
        </a:p>
      </dgm:t>
    </dgm:pt>
    <dgm:pt modelId="{35679401-F7FA-4CC2-A8FF-22A9651929C6}" type="parTrans" cxnId="{C4B1E7CC-58E7-4B45-9392-C37CA109F73D}">
      <dgm:prSet/>
      <dgm:spPr/>
      <dgm:t>
        <a:bodyPr/>
        <a:lstStyle/>
        <a:p>
          <a:endParaRPr lang="tr-TR"/>
        </a:p>
      </dgm:t>
    </dgm:pt>
    <dgm:pt modelId="{81A22DC0-8882-4E2B-8C90-E991DDF9173C}" type="sibTrans" cxnId="{C4B1E7CC-58E7-4B45-9392-C37CA109F73D}">
      <dgm:prSet/>
      <dgm:spPr/>
      <dgm:t>
        <a:bodyPr/>
        <a:lstStyle/>
        <a:p>
          <a:endParaRPr lang="tr-TR"/>
        </a:p>
      </dgm:t>
    </dgm:pt>
    <dgm:pt modelId="{3237747F-D845-440A-B701-7147622AAB42}">
      <dgm:prSet phldrT="[Metin]" custT="1"/>
      <dgm:spPr/>
      <dgm:t>
        <a:bodyPr/>
        <a:lstStyle/>
        <a:p>
          <a:r>
            <a:rPr lang="tr-TR" sz="2400" dirty="0">
              <a:latin typeface="+mj-lt"/>
            </a:rPr>
            <a:t>Erken</a:t>
          </a:r>
          <a:endParaRPr lang="tr-TR" sz="1700" dirty="0">
            <a:latin typeface="+mj-lt"/>
          </a:endParaRPr>
        </a:p>
      </dgm:t>
    </dgm:pt>
    <dgm:pt modelId="{99380CBC-E130-40FE-9AB6-FE827D18CAF1}" type="parTrans" cxnId="{F7E68BC0-8FE2-4DEF-B079-800480DD6D9C}">
      <dgm:prSet/>
      <dgm:spPr/>
      <dgm:t>
        <a:bodyPr/>
        <a:lstStyle/>
        <a:p>
          <a:endParaRPr lang="tr-TR"/>
        </a:p>
      </dgm:t>
    </dgm:pt>
    <dgm:pt modelId="{ADCE603C-FCC3-49AB-8AC4-080A88B7DC53}" type="sibTrans" cxnId="{F7E68BC0-8FE2-4DEF-B079-800480DD6D9C}">
      <dgm:prSet/>
      <dgm:spPr/>
      <dgm:t>
        <a:bodyPr/>
        <a:lstStyle/>
        <a:p>
          <a:endParaRPr lang="tr-TR"/>
        </a:p>
      </dgm:t>
    </dgm:pt>
    <dgm:pt modelId="{6E81B9C3-CA01-4DEB-A409-87D8CDB73420}" type="pres">
      <dgm:prSet presAssocID="{6555E124-CFDC-44CA-A5F8-F3779A34A62B}" presName="compositeShape" presStyleCnt="0">
        <dgm:presLayoutVars>
          <dgm:chMax val="2"/>
          <dgm:dir/>
          <dgm:resizeHandles val="exact"/>
        </dgm:presLayoutVars>
      </dgm:prSet>
      <dgm:spPr/>
    </dgm:pt>
    <dgm:pt modelId="{E60AC730-72FE-42CF-85BF-DA429DD3D5F3}" type="pres">
      <dgm:prSet presAssocID="{6555E124-CFDC-44CA-A5F8-F3779A34A62B}" presName="divider" presStyleLbl="fgShp" presStyleIdx="0" presStyleCnt="1"/>
      <dgm:spPr/>
    </dgm:pt>
    <dgm:pt modelId="{947005D9-07DD-4E42-923C-83A7E73DBAF4}" type="pres">
      <dgm:prSet presAssocID="{37AB36A2-48E1-4910-B6CC-E2BB18B7B9D9}" presName="downArrow" presStyleLbl="node1" presStyleIdx="0" presStyleCnt="2" custScaleX="60369"/>
      <dgm:spPr/>
    </dgm:pt>
    <dgm:pt modelId="{A344E322-A896-4BF1-B7E5-133E39870E88}" type="pres">
      <dgm:prSet presAssocID="{37AB36A2-48E1-4910-B6CC-E2BB18B7B9D9}" presName="downArrowText" presStyleLbl="revTx" presStyleIdx="0" presStyleCnt="2" custScaleX="149939">
        <dgm:presLayoutVars>
          <dgm:bulletEnabled val="1"/>
        </dgm:presLayoutVars>
      </dgm:prSet>
      <dgm:spPr/>
    </dgm:pt>
    <dgm:pt modelId="{CE8E2B9E-A00F-45D0-9177-190310C6C3BB}" type="pres">
      <dgm:prSet presAssocID="{3237747F-D845-440A-B701-7147622AAB42}" presName="upArrow" presStyleLbl="node1" presStyleIdx="1" presStyleCnt="2" custScaleX="60369"/>
      <dgm:spPr/>
    </dgm:pt>
    <dgm:pt modelId="{FDD8FB13-781B-422F-AE1F-73FEA7EA1E69}" type="pres">
      <dgm:prSet presAssocID="{3237747F-D845-440A-B701-7147622AAB42}" presName="upArrowText" presStyleLbl="revTx" presStyleIdx="1" presStyleCnt="2" custScaleX="185231">
        <dgm:presLayoutVars>
          <dgm:bulletEnabled val="1"/>
        </dgm:presLayoutVars>
      </dgm:prSet>
      <dgm:spPr/>
    </dgm:pt>
  </dgm:ptLst>
  <dgm:cxnLst>
    <dgm:cxn modelId="{03BB2928-5571-4157-B044-ABDDFB206EE7}" type="presOf" srcId="{3237747F-D845-440A-B701-7147622AAB42}" destId="{FDD8FB13-781B-422F-AE1F-73FEA7EA1E69}" srcOrd="0" destOrd="0" presId="urn:microsoft.com/office/officeart/2005/8/layout/arrow3"/>
    <dgm:cxn modelId="{BE222F34-4BD5-43E7-BDE1-EA38F50C4800}" type="presOf" srcId="{37AB36A2-48E1-4910-B6CC-E2BB18B7B9D9}" destId="{A344E322-A896-4BF1-B7E5-133E39870E88}" srcOrd="0" destOrd="0" presId="urn:microsoft.com/office/officeart/2005/8/layout/arrow3"/>
    <dgm:cxn modelId="{461B1D43-E06F-4A2B-AB49-66F37B5824D7}" type="presOf" srcId="{6555E124-CFDC-44CA-A5F8-F3779A34A62B}" destId="{6E81B9C3-CA01-4DEB-A409-87D8CDB73420}" srcOrd="0" destOrd="0" presId="urn:microsoft.com/office/officeart/2005/8/layout/arrow3"/>
    <dgm:cxn modelId="{F7E68BC0-8FE2-4DEF-B079-800480DD6D9C}" srcId="{6555E124-CFDC-44CA-A5F8-F3779A34A62B}" destId="{3237747F-D845-440A-B701-7147622AAB42}" srcOrd="1" destOrd="0" parTransId="{99380CBC-E130-40FE-9AB6-FE827D18CAF1}" sibTransId="{ADCE603C-FCC3-49AB-8AC4-080A88B7DC53}"/>
    <dgm:cxn modelId="{C4B1E7CC-58E7-4B45-9392-C37CA109F73D}" srcId="{6555E124-CFDC-44CA-A5F8-F3779A34A62B}" destId="{37AB36A2-48E1-4910-B6CC-E2BB18B7B9D9}" srcOrd="0" destOrd="0" parTransId="{35679401-F7FA-4CC2-A8FF-22A9651929C6}" sibTransId="{81A22DC0-8882-4E2B-8C90-E991DDF9173C}"/>
    <dgm:cxn modelId="{B2770813-D80F-4EAB-A3B3-9162CD8A8423}" type="presParOf" srcId="{6E81B9C3-CA01-4DEB-A409-87D8CDB73420}" destId="{E60AC730-72FE-42CF-85BF-DA429DD3D5F3}" srcOrd="0" destOrd="0" presId="urn:microsoft.com/office/officeart/2005/8/layout/arrow3"/>
    <dgm:cxn modelId="{98A311CA-15BC-4267-9BF7-BE6854CF2D50}" type="presParOf" srcId="{6E81B9C3-CA01-4DEB-A409-87D8CDB73420}" destId="{947005D9-07DD-4E42-923C-83A7E73DBAF4}" srcOrd="1" destOrd="0" presId="urn:microsoft.com/office/officeart/2005/8/layout/arrow3"/>
    <dgm:cxn modelId="{319E0B0A-E995-4301-A8E1-AB95CFC136C1}" type="presParOf" srcId="{6E81B9C3-CA01-4DEB-A409-87D8CDB73420}" destId="{A344E322-A896-4BF1-B7E5-133E39870E88}" srcOrd="2" destOrd="0" presId="urn:microsoft.com/office/officeart/2005/8/layout/arrow3"/>
    <dgm:cxn modelId="{C8E8D18B-65E6-4507-9C6A-645791723F6E}" type="presParOf" srcId="{6E81B9C3-CA01-4DEB-A409-87D8CDB73420}" destId="{CE8E2B9E-A00F-45D0-9177-190310C6C3BB}" srcOrd="3" destOrd="0" presId="urn:microsoft.com/office/officeart/2005/8/layout/arrow3"/>
    <dgm:cxn modelId="{221975C3-69C7-4684-AE80-B8AE5A55F2DC}" type="presParOf" srcId="{6E81B9C3-CA01-4DEB-A409-87D8CDB73420}" destId="{FDD8FB13-781B-422F-AE1F-73FEA7EA1E69}"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0F684-8540-41C0-8A4C-A753EFDD4F99}">
      <dsp:nvSpPr>
        <dsp:cNvPr id="0" name=""/>
        <dsp:cNvSpPr/>
      </dsp:nvSpPr>
      <dsp:spPr>
        <a:xfrm>
          <a:off x="0" y="0"/>
          <a:ext cx="6680727"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7537F4-05C2-4165-901D-2E72AFE272D9}">
      <dsp:nvSpPr>
        <dsp:cNvPr id="0" name=""/>
        <dsp:cNvSpPr/>
      </dsp:nvSpPr>
      <dsp:spPr>
        <a:xfrm>
          <a:off x="0" y="0"/>
          <a:ext cx="1336145" cy="5293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tr-TR" sz="1700" kern="1200" dirty="0">
            <a:latin typeface="+mj-lt"/>
          </a:endParaRPr>
        </a:p>
      </dsp:txBody>
      <dsp:txXfrm>
        <a:off x="0" y="0"/>
        <a:ext cx="1336145" cy="5293500"/>
      </dsp:txXfrm>
    </dsp:sp>
    <dsp:sp modelId="{3CE3B729-990F-45D0-B71A-57A5B50BF94A}">
      <dsp:nvSpPr>
        <dsp:cNvPr id="0" name=""/>
        <dsp:cNvSpPr/>
      </dsp:nvSpPr>
      <dsp:spPr>
        <a:xfrm>
          <a:off x="1436356" y="22810"/>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Giriş</a:t>
          </a:r>
        </a:p>
      </dsp:txBody>
      <dsp:txXfrm>
        <a:off x="1436356" y="22810"/>
        <a:ext cx="5244370" cy="456202"/>
      </dsp:txXfrm>
    </dsp:sp>
    <dsp:sp modelId="{17E2091D-6C3A-4938-9284-B9CEC372D2F3}">
      <dsp:nvSpPr>
        <dsp:cNvPr id="0" name=""/>
        <dsp:cNvSpPr/>
      </dsp:nvSpPr>
      <dsp:spPr>
        <a:xfrm>
          <a:off x="1336145" y="479012"/>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D4144D-BDA2-4803-8B59-5C4683EFC1E7}">
      <dsp:nvSpPr>
        <dsp:cNvPr id="0" name=""/>
        <dsp:cNvSpPr/>
      </dsp:nvSpPr>
      <dsp:spPr>
        <a:xfrm>
          <a:off x="1436356" y="501822"/>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Erken Dönem Tedavinin Önemi</a:t>
          </a:r>
        </a:p>
      </dsp:txBody>
      <dsp:txXfrm>
        <a:off x="1436356" y="501822"/>
        <a:ext cx="5244370" cy="456202"/>
      </dsp:txXfrm>
    </dsp:sp>
    <dsp:sp modelId="{AD00F9EF-D89E-444C-B5F5-269A3DED2134}">
      <dsp:nvSpPr>
        <dsp:cNvPr id="0" name=""/>
        <dsp:cNvSpPr/>
      </dsp:nvSpPr>
      <dsp:spPr>
        <a:xfrm>
          <a:off x="1336145" y="958025"/>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EAD4DC-8D85-4F5B-B4AF-002D4D049979}">
      <dsp:nvSpPr>
        <dsp:cNvPr id="0" name=""/>
        <dsp:cNvSpPr/>
      </dsp:nvSpPr>
      <dsp:spPr>
        <a:xfrm>
          <a:off x="1436356" y="980835"/>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Tedavi Zamanlaması</a:t>
          </a:r>
        </a:p>
      </dsp:txBody>
      <dsp:txXfrm>
        <a:off x="1436356" y="980835"/>
        <a:ext cx="5244370" cy="456202"/>
      </dsp:txXfrm>
    </dsp:sp>
    <dsp:sp modelId="{E7445E19-A448-4F32-87A9-CA9634FA5915}">
      <dsp:nvSpPr>
        <dsp:cNvPr id="0" name=""/>
        <dsp:cNvSpPr/>
      </dsp:nvSpPr>
      <dsp:spPr>
        <a:xfrm>
          <a:off x="1336145" y="1437038"/>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BFFD6-58D3-40EE-8585-677816937F63}">
      <dsp:nvSpPr>
        <dsp:cNvPr id="0" name=""/>
        <dsp:cNvSpPr/>
      </dsp:nvSpPr>
      <dsp:spPr>
        <a:xfrm>
          <a:off x="1436356" y="1459848"/>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Hasta Kooperasyonu</a:t>
          </a:r>
        </a:p>
      </dsp:txBody>
      <dsp:txXfrm>
        <a:off x="1436356" y="1459848"/>
        <a:ext cx="5244370" cy="456202"/>
      </dsp:txXfrm>
    </dsp:sp>
    <dsp:sp modelId="{C04C284E-C959-459C-8FDC-32539A69FC07}">
      <dsp:nvSpPr>
        <dsp:cNvPr id="0" name=""/>
        <dsp:cNvSpPr/>
      </dsp:nvSpPr>
      <dsp:spPr>
        <a:xfrm>
          <a:off x="1336145" y="1916050"/>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A6D956-EADC-4F5F-BBA4-B03E9C3A2D71}">
      <dsp:nvSpPr>
        <dsp:cNvPr id="0" name=""/>
        <dsp:cNvSpPr/>
      </dsp:nvSpPr>
      <dsp:spPr>
        <a:xfrm>
          <a:off x="1436356" y="1938861"/>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Dentofasiyal Gelişim Sırasında Karşılaşılan Sorunlar </a:t>
          </a:r>
        </a:p>
      </dsp:txBody>
      <dsp:txXfrm>
        <a:off x="1436356" y="1938861"/>
        <a:ext cx="5244370" cy="456202"/>
      </dsp:txXfrm>
    </dsp:sp>
    <dsp:sp modelId="{E7275AD5-D6E0-4ADB-91F8-DAB357DCF4B1}">
      <dsp:nvSpPr>
        <dsp:cNvPr id="0" name=""/>
        <dsp:cNvSpPr/>
      </dsp:nvSpPr>
      <dsp:spPr>
        <a:xfrm>
          <a:off x="1336145" y="2395063"/>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CCBBEC-1CED-4DDF-96CD-058391EC7646}">
      <dsp:nvSpPr>
        <dsp:cNvPr id="0" name=""/>
        <dsp:cNvSpPr/>
      </dsp:nvSpPr>
      <dsp:spPr>
        <a:xfrm>
          <a:off x="1436356" y="2417873"/>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Sagittal Yön Bozukluklarının Erken Dönem Tedavisi</a:t>
          </a:r>
        </a:p>
      </dsp:txBody>
      <dsp:txXfrm>
        <a:off x="1436356" y="2417873"/>
        <a:ext cx="5244370" cy="456202"/>
      </dsp:txXfrm>
    </dsp:sp>
    <dsp:sp modelId="{D51821F1-0298-4819-A6D5-86C775361306}">
      <dsp:nvSpPr>
        <dsp:cNvPr id="0" name=""/>
        <dsp:cNvSpPr/>
      </dsp:nvSpPr>
      <dsp:spPr>
        <a:xfrm>
          <a:off x="1336145" y="2874076"/>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D2EA4C-D1EB-444A-AC2F-6CC8EF45A724}">
      <dsp:nvSpPr>
        <dsp:cNvPr id="0" name=""/>
        <dsp:cNvSpPr/>
      </dsp:nvSpPr>
      <dsp:spPr>
        <a:xfrm>
          <a:off x="1436356" y="2896886"/>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Vertikal Yön Bozukluklarının Erken Dönem Tedavisi</a:t>
          </a:r>
        </a:p>
      </dsp:txBody>
      <dsp:txXfrm>
        <a:off x="1436356" y="2896886"/>
        <a:ext cx="5244370" cy="456202"/>
      </dsp:txXfrm>
    </dsp:sp>
    <dsp:sp modelId="{85E21A18-EFBA-402E-9489-FA4D91106A85}">
      <dsp:nvSpPr>
        <dsp:cNvPr id="0" name=""/>
        <dsp:cNvSpPr/>
      </dsp:nvSpPr>
      <dsp:spPr>
        <a:xfrm>
          <a:off x="1336145" y="3353089"/>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1C73E-49E9-4DAF-9C93-CBED25403FD4}">
      <dsp:nvSpPr>
        <dsp:cNvPr id="0" name=""/>
        <dsp:cNvSpPr/>
      </dsp:nvSpPr>
      <dsp:spPr>
        <a:xfrm>
          <a:off x="1436356" y="3375899"/>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Transversal Yön Bozukluklarının Erken Dönem Tedavisi</a:t>
          </a:r>
        </a:p>
      </dsp:txBody>
      <dsp:txXfrm>
        <a:off x="1436356" y="3375899"/>
        <a:ext cx="5244370" cy="456202"/>
      </dsp:txXfrm>
    </dsp:sp>
    <dsp:sp modelId="{DE4E70A8-08F1-408B-B349-1CC47253C29A}">
      <dsp:nvSpPr>
        <dsp:cNvPr id="0" name=""/>
        <dsp:cNvSpPr/>
      </dsp:nvSpPr>
      <dsp:spPr>
        <a:xfrm>
          <a:off x="1336145" y="3832101"/>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C1084A-BB0B-445C-84E3-81B6759E767A}">
      <dsp:nvSpPr>
        <dsp:cNvPr id="0" name=""/>
        <dsp:cNvSpPr/>
      </dsp:nvSpPr>
      <dsp:spPr>
        <a:xfrm>
          <a:off x="1436356" y="3854911"/>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Myofonksiyonel Tedavi </a:t>
          </a:r>
        </a:p>
      </dsp:txBody>
      <dsp:txXfrm>
        <a:off x="1436356" y="3854911"/>
        <a:ext cx="5244370" cy="456202"/>
      </dsp:txXfrm>
    </dsp:sp>
    <dsp:sp modelId="{F8397E9C-5DEB-4CD8-A1DC-8A7939CF418F}">
      <dsp:nvSpPr>
        <dsp:cNvPr id="0" name=""/>
        <dsp:cNvSpPr/>
      </dsp:nvSpPr>
      <dsp:spPr>
        <a:xfrm>
          <a:off x="1336145" y="4311114"/>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05B8-C942-44FA-9201-7C834B75E742}">
      <dsp:nvSpPr>
        <dsp:cNvPr id="0" name=""/>
        <dsp:cNvSpPr/>
      </dsp:nvSpPr>
      <dsp:spPr>
        <a:xfrm>
          <a:off x="1436356" y="4333924"/>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Erken Tedavinin Avantajları - Dezavantajları</a:t>
          </a:r>
        </a:p>
      </dsp:txBody>
      <dsp:txXfrm>
        <a:off x="1436356" y="4333924"/>
        <a:ext cx="5244370" cy="456202"/>
      </dsp:txXfrm>
    </dsp:sp>
    <dsp:sp modelId="{8D882491-AFCA-4497-B31A-E3FAB4E1BCC3}">
      <dsp:nvSpPr>
        <dsp:cNvPr id="0" name=""/>
        <dsp:cNvSpPr/>
      </dsp:nvSpPr>
      <dsp:spPr>
        <a:xfrm>
          <a:off x="1336145" y="4790127"/>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8B6B7-2F07-48EF-98B5-2FE503A04545}">
      <dsp:nvSpPr>
        <dsp:cNvPr id="0" name=""/>
        <dsp:cNvSpPr/>
      </dsp:nvSpPr>
      <dsp:spPr>
        <a:xfrm>
          <a:off x="1436356" y="4812937"/>
          <a:ext cx="5244370" cy="4562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tr-TR" sz="1700" kern="1200" dirty="0">
              <a:solidFill>
                <a:schemeClr val="tx2">
                  <a:lumMod val="75000"/>
                </a:schemeClr>
              </a:solidFill>
              <a:latin typeface="+mj-lt"/>
              <a:cs typeface="Times New Roman" panose="02020603050405020304" pitchFamily="18" charset="0"/>
            </a:rPr>
            <a:t>► </a:t>
          </a:r>
          <a:r>
            <a:rPr lang="tr-TR" sz="1700" kern="1200" dirty="0">
              <a:solidFill>
                <a:schemeClr val="tx2">
                  <a:lumMod val="75000"/>
                </a:schemeClr>
              </a:solidFill>
              <a:latin typeface="+mj-lt"/>
            </a:rPr>
            <a:t>Sonuçlar</a:t>
          </a:r>
        </a:p>
      </dsp:txBody>
      <dsp:txXfrm>
        <a:off x="1436356" y="4812937"/>
        <a:ext cx="5244370" cy="456202"/>
      </dsp:txXfrm>
    </dsp:sp>
    <dsp:sp modelId="{BB09C3EE-6FCB-458A-ADF0-380163EC45F2}">
      <dsp:nvSpPr>
        <dsp:cNvPr id="0" name=""/>
        <dsp:cNvSpPr/>
      </dsp:nvSpPr>
      <dsp:spPr>
        <a:xfrm>
          <a:off x="1336145" y="5269140"/>
          <a:ext cx="5344581"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3B1B0-2AB2-469C-A24A-BB0E7CC9E75E}">
      <dsp:nvSpPr>
        <dsp:cNvPr id="0" name=""/>
        <dsp:cNvSpPr/>
      </dsp:nvSpPr>
      <dsp:spPr>
        <a:xfrm>
          <a:off x="0" y="319984"/>
          <a:ext cx="3077328" cy="1230931"/>
        </a:xfrm>
        <a:prstGeom prst="leftRightRibbon">
          <a:avLst/>
        </a:prstGeom>
        <a:solidFill>
          <a:schemeClr val="accent3">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E9CF8EC-A98B-4104-877A-8FF858CC11E2}">
      <dsp:nvSpPr>
        <dsp:cNvPr id="0" name=""/>
        <dsp:cNvSpPr/>
      </dsp:nvSpPr>
      <dsp:spPr>
        <a:xfrm>
          <a:off x="369279" y="543607"/>
          <a:ext cx="1015518" cy="603156"/>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marL="0" lvl="0" indent="0" algn="ctr" defTabSz="1244600">
            <a:lnSpc>
              <a:spcPct val="90000"/>
            </a:lnSpc>
            <a:spcBef>
              <a:spcPct val="0"/>
            </a:spcBef>
            <a:spcAft>
              <a:spcPct val="35000"/>
            </a:spcAft>
            <a:buNone/>
          </a:pPr>
          <a:r>
            <a:rPr lang="tr-TR" sz="2800" kern="1200" dirty="0">
              <a:effectLst>
                <a:outerShdw blurRad="38100" dist="38100" dir="2700000" algn="tl">
                  <a:srgbClr val="000000">
                    <a:alpha val="43137"/>
                  </a:srgbClr>
                </a:outerShdw>
              </a:effectLst>
              <a:latin typeface="+mj-lt"/>
            </a:rPr>
            <a:t>Erken</a:t>
          </a:r>
        </a:p>
      </dsp:txBody>
      <dsp:txXfrm>
        <a:off x="369279" y="543607"/>
        <a:ext cx="1015518" cy="603156"/>
      </dsp:txXfrm>
    </dsp:sp>
    <dsp:sp modelId="{22E0B845-CFBC-44CB-A821-59B351B46F6C}">
      <dsp:nvSpPr>
        <dsp:cNvPr id="0" name=""/>
        <dsp:cNvSpPr/>
      </dsp:nvSpPr>
      <dsp:spPr>
        <a:xfrm>
          <a:off x="1538664" y="740556"/>
          <a:ext cx="1200157" cy="603156"/>
        </a:xfrm>
        <a:prstGeom prst="rect">
          <a:avLst/>
        </a:prstGeom>
        <a:noFill/>
        <a:ln>
          <a:noFill/>
        </a:ln>
        <a:effectLst/>
        <a:scene3d>
          <a:camera prst="orthographicFront"/>
          <a:lightRig rig="chilly" dir="t"/>
        </a:scene3d>
        <a:sp3d/>
      </dsp:spPr>
      <dsp:style>
        <a:lnRef idx="0">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marL="0" lvl="0" indent="0" algn="ctr" defTabSz="1244600">
            <a:lnSpc>
              <a:spcPct val="90000"/>
            </a:lnSpc>
            <a:spcBef>
              <a:spcPct val="0"/>
            </a:spcBef>
            <a:spcAft>
              <a:spcPct val="35000"/>
            </a:spcAft>
            <a:buNone/>
          </a:pPr>
          <a:r>
            <a:rPr lang="tr-TR" sz="2800" kern="1200" dirty="0">
              <a:effectLst>
                <a:outerShdw blurRad="38100" dist="38100" dir="2700000" algn="tl">
                  <a:srgbClr val="000000">
                    <a:alpha val="43137"/>
                  </a:srgbClr>
                </a:outerShdw>
              </a:effectLst>
              <a:latin typeface="+mj-lt"/>
            </a:rPr>
            <a:t>Geç</a:t>
          </a:r>
        </a:p>
      </dsp:txBody>
      <dsp:txXfrm>
        <a:off x="1538664" y="740556"/>
        <a:ext cx="1200157" cy="6031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F54BA-63EC-4B46-8CA6-F80EE7B8200F}">
      <dsp:nvSpPr>
        <dsp:cNvPr id="0" name=""/>
        <dsp:cNvSpPr/>
      </dsp:nvSpPr>
      <dsp:spPr>
        <a:xfrm>
          <a:off x="1680" y="0"/>
          <a:ext cx="1008485" cy="776481"/>
        </a:xfrm>
        <a:prstGeom prst="upArrow">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9F0CE8-0DAD-40D5-96B6-9DAB461EB556}">
      <dsp:nvSpPr>
        <dsp:cNvPr id="0" name=""/>
        <dsp:cNvSpPr/>
      </dsp:nvSpPr>
      <dsp:spPr>
        <a:xfrm>
          <a:off x="1040421" y="0"/>
          <a:ext cx="1711370" cy="77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tr-TR" sz="2400" kern="1200" dirty="0">
              <a:effectLst>
                <a:outerShdw blurRad="38100" dist="38100" dir="2700000" algn="tl">
                  <a:srgbClr val="000000">
                    <a:alpha val="43137"/>
                  </a:srgbClr>
                </a:outerShdw>
              </a:effectLst>
              <a:latin typeface="+mj-lt"/>
            </a:rPr>
            <a:t>Etken +</a:t>
          </a:r>
        </a:p>
      </dsp:txBody>
      <dsp:txXfrm>
        <a:off x="1040421" y="0"/>
        <a:ext cx="1711370" cy="776481"/>
      </dsp:txXfrm>
    </dsp:sp>
    <dsp:sp modelId="{B95090C3-52F2-44AD-9E50-D8742829F5F7}">
      <dsp:nvSpPr>
        <dsp:cNvPr id="0" name=""/>
        <dsp:cNvSpPr/>
      </dsp:nvSpPr>
      <dsp:spPr>
        <a:xfrm>
          <a:off x="304226" y="841188"/>
          <a:ext cx="1008485" cy="776481"/>
        </a:xfrm>
        <a:prstGeom prst="downArrow">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DE7F420-E620-4ADB-891D-263CDCD6666C}">
      <dsp:nvSpPr>
        <dsp:cNvPr id="0" name=""/>
        <dsp:cNvSpPr/>
      </dsp:nvSpPr>
      <dsp:spPr>
        <a:xfrm>
          <a:off x="1342967" y="841188"/>
          <a:ext cx="1711370" cy="776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marL="0" lvl="0" indent="0" algn="l" defTabSz="1066800">
            <a:lnSpc>
              <a:spcPct val="90000"/>
            </a:lnSpc>
            <a:spcBef>
              <a:spcPct val="0"/>
            </a:spcBef>
            <a:spcAft>
              <a:spcPct val="35000"/>
            </a:spcAft>
            <a:buNone/>
          </a:pPr>
          <a:r>
            <a:rPr lang="tr-TR" sz="2400" kern="1200" dirty="0">
              <a:effectLst>
                <a:outerShdw blurRad="38100" dist="38100" dir="2700000" algn="tl">
                  <a:srgbClr val="000000">
                    <a:alpha val="43137"/>
                  </a:srgbClr>
                </a:outerShdw>
              </a:effectLst>
              <a:latin typeface="+mj-lt"/>
            </a:rPr>
            <a:t>Semptom -</a:t>
          </a:r>
        </a:p>
      </dsp:txBody>
      <dsp:txXfrm>
        <a:off x="1342967" y="841188"/>
        <a:ext cx="1711370" cy="776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58868-C558-4B14-B5B0-4F2DE2048E22}">
      <dsp:nvSpPr>
        <dsp:cNvPr id="0" name=""/>
        <dsp:cNvSpPr/>
      </dsp:nvSpPr>
      <dsp:spPr>
        <a:xfrm>
          <a:off x="1672044" y="458"/>
          <a:ext cx="1900850" cy="10733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Büyüme Modifikasyonu</a:t>
          </a:r>
        </a:p>
      </dsp:txBody>
      <dsp:txXfrm>
        <a:off x="1724443" y="52857"/>
        <a:ext cx="1796052" cy="968596"/>
      </dsp:txXfrm>
    </dsp:sp>
    <dsp:sp modelId="{F1EF1ADD-DB6B-48B4-B1F5-79F68DE71E04}">
      <dsp:nvSpPr>
        <dsp:cNvPr id="0" name=""/>
        <dsp:cNvSpPr/>
      </dsp:nvSpPr>
      <dsp:spPr>
        <a:xfrm>
          <a:off x="1305669" y="629316"/>
          <a:ext cx="2864307" cy="2864307"/>
        </a:xfrm>
        <a:custGeom>
          <a:avLst/>
          <a:gdLst/>
          <a:ahLst/>
          <a:cxnLst/>
          <a:rect l="0" t="0" r="0" b="0"/>
          <a:pathLst>
            <a:path>
              <a:moveTo>
                <a:pt x="2446916" y="421549"/>
              </a:moveTo>
              <a:arcTo wR="1432153" hR="1432153" stAng="18907059" swAng="1788106"/>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43BB429-A249-46F0-B7AB-C5AE8B9F4F39}">
      <dsp:nvSpPr>
        <dsp:cNvPr id="0" name=""/>
        <dsp:cNvSpPr/>
      </dsp:nvSpPr>
      <dsp:spPr>
        <a:xfrm>
          <a:off x="3186032" y="1920946"/>
          <a:ext cx="1796780" cy="10733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Hasta Kooperasyonu</a:t>
          </a:r>
        </a:p>
      </dsp:txBody>
      <dsp:txXfrm>
        <a:off x="3238431" y="1973345"/>
        <a:ext cx="1691982" cy="968596"/>
      </dsp:txXfrm>
    </dsp:sp>
    <dsp:sp modelId="{01151938-D0B9-477A-8F47-00EA894FCF2F}">
      <dsp:nvSpPr>
        <dsp:cNvPr id="0" name=""/>
        <dsp:cNvSpPr/>
      </dsp:nvSpPr>
      <dsp:spPr>
        <a:xfrm>
          <a:off x="1198835" y="698753"/>
          <a:ext cx="2864307" cy="2864307"/>
        </a:xfrm>
        <a:custGeom>
          <a:avLst/>
          <a:gdLst/>
          <a:ahLst/>
          <a:cxnLst/>
          <a:rect l="0" t="0" r="0" b="0"/>
          <a:pathLst>
            <a:path>
              <a:moveTo>
                <a:pt x="2246442" y="2610286"/>
              </a:moveTo>
              <a:arcTo wR="1432153" hR="1432153" stAng="3320940" swAng="4151625"/>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DCC9864-4EF8-41C2-BD7B-3E0F1357E622}">
      <dsp:nvSpPr>
        <dsp:cNvPr id="0" name=""/>
        <dsp:cNvSpPr/>
      </dsp:nvSpPr>
      <dsp:spPr>
        <a:xfrm>
          <a:off x="348684" y="1923103"/>
          <a:ext cx="1651376" cy="107339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Uygulama Prensibi</a:t>
          </a:r>
        </a:p>
      </dsp:txBody>
      <dsp:txXfrm>
        <a:off x="401083" y="1975502"/>
        <a:ext cx="1546578" cy="968596"/>
      </dsp:txXfrm>
    </dsp:sp>
    <dsp:sp modelId="{8BDC6FEC-8742-45EB-99F5-AA1A4FAC84A0}">
      <dsp:nvSpPr>
        <dsp:cNvPr id="0" name=""/>
        <dsp:cNvSpPr/>
      </dsp:nvSpPr>
      <dsp:spPr>
        <a:xfrm>
          <a:off x="1088477" y="619496"/>
          <a:ext cx="2864307" cy="2864307"/>
        </a:xfrm>
        <a:custGeom>
          <a:avLst/>
          <a:gdLst/>
          <a:ahLst/>
          <a:cxnLst/>
          <a:rect l="0" t="0" r="0" b="0"/>
          <a:pathLst>
            <a:path>
              <a:moveTo>
                <a:pt x="46026" y="1071993"/>
              </a:moveTo>
              <a:arcTo wR="1432153" hR="1432153" stAng="11673911" swAng="1780974"/>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AC730-72FE-42CF-85BF-DA429DD3D5F3}">
      <dsp:nvSpPr>
        <dsp:cNvPr id="0" name=""/>
        <dsp:cNvSpPr/>
      </dsp:nvSpPr>
      <dsp:spPr>
        <a:xfrm rot="21300000">
          <a:off x="7227" y="581049"/>
          <a:ext cx="2340801" cy="268057"/>
        </a:xfrm>
        <a:prstGeom prst="mathMinus">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005D9-07DD-4E42-923C-83A7E73DBAF4}">
      <dsp:nvSpPr>
        <dsp:cNvPr id="0" name=""/>
        <dsp:cNvSpPr/>
      </dsp:nvSpPr>
      <dsp:spPr>
        <a:xfrm>
          <a:off x="422642" y="71507"/>
          <a:ext cx="426553" cy="572062"/>
        </a:xfrm>
        <a:prstGeom prst="down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4E322-A896-4BF1-B7E5-133E39870E88}">
      <dsp:nvSpPr>
        <dsp:cNvPr id="0" name=""/>
        <dsp:cNvSpPr/>
      </dsp:nvSpPr>
      <dsp:spPr>
        <a:xfrm>
          <a:off x="1060095" y="0"/>
          <a:ext cx="1130063" cy="600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mj-lt"/>
            </a:rPr>
            <a:t>Geç</a:t>
          </a:r>
          <a:endParaRPr lang="tr-TR" sz="1700" kern="1200" dirty="0">
            <a:latin typeface="+mj-lt"/>
          </a:endParaRPr>
        </a:p>
      </dsp:txBody>
      <dsp:txXfrm>
        <a:off x="1060095" y="0"/>
        <a:ext cx="1130063" cy="600665"/>
      </dsp:txXfrm>
    </dsp:sp>
    <dsp:sp modelId="{CE8E2B9E-A00F-45D0-9177-190310C6C3BB}">
      <dsp:nvSpPr>
        <dsp:cNvPr id="0" name=""/>
        <dsp:cNvSpPr/>
      </dsp:nvSpPr>
      <dsp:spPr>
        <a:xfrm>
          <a:off x="1506060" y="786585"/>
          <a:ext cx="426553" cy="572062"/>
        </a:xfrm>
        <a:prstGeom prst="up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8FB13-781B-422F-AE1F-73FEA7EA1E69}">
      <dsp:nvSpPr>
        <dsp:cNvPr id="0" name=""/>
        <dsp:cNvSpPr/>
      </dsp:nvSpPr>
      <dsp:spPr>
        <a:xfrm>
          <a:off x="32103" y="829490"/>
          <a:ext cx="1396053" cy="600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mj-lt"/>
            </a:rPr>
            <a:t>Erken</a:t>
          </a:r>
          <a:endParaRPr lang="tr-TR" sz="1700" kern="1200" dirty="0">
            <a:latin typeface="+mj-lt"/>
          </a:endParaRPr>
        </a:p>
      </dsp:txBody>
      <dsp:txXfrm>
        <a:off x="32103" y="829490"/>
        <a:ext cx="1396053" cy="6006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AC730-72FE-42CF-85BF-DA429DD3D5F3}">
      <dsp:nvSpPr>
        <dsp:cNvPr id="0" name=""/>
        <dsp:cNvSpPr/>
      </dsp:nvSpPr>
      <dsp:spPr>
        <a:xfrm rot="21300000">
          <a:off x="7227" y="581049"/>
          <a:ext cx="2340801" cy="268057"/>
        </a:xfrm>
        <a:prstGeom prst="mathMinus">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7005D9-07DD-4E42-923C-83A7E73DBAF4}">
      <dsp:nvSpPr>
        <dsp:cNvPr id="0" name=""/>
        <dsp:cNvSpPr/>
      </dsp:nvSpPr>
      <dsp:spPr>
        <a:xfrm>
          <a:off x="422642" y="71507"/>
          <a:ext cx="426553" cy="572062"/>
        </a:xfrm>
        <a:prstGeom prst="down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4E322-A896-4BF1-B7E5-133E39870E88}">
      <dsp:nvSpPr>
        <dsp:cNvPr id="0" name=""/>
        <dsp:cNvSpPr/>
      </dsp:nvSpPr>
      <dsp:spPr>
        <a:xfrm>
          <a:off x="1060095" y="0"/>
          <a:ext cx="1130063" cy="600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mj-lt"/>
            </a:rPr>
            <a:t>Geç</a:t>
          </a:r>
          <a:endParaRPr lang="tr-TR" sz="1700" kern="1200" dirty="0">
            <a:latin typeface="+mj-lt"/>
          </a:endParaRPr>
        </a:p>
      </dsp:txBody>
      <dsp:txXfrm>
        <a:off x="1060095" y="0"/>
        <a:ext cx="1130063" cy="600665"/>
      </dsp:txXfrm>
    </dsp:sp>
    <dsp:sp modelId="{CE8E2B9E-A00F-45D0-9177-190310C6C3BB}">
      <dsp:nvSpPr>
        <dsp:cNvPr id="0" name=""/>
        <dsp:cNvSpPr/>
      </dsp:nvSpPr>
      <dsp:spPr>
        <a:xfrm>
          <a:off x="1506060" y="786585"/>
          <a:ext cx="426553" cy="572062"/>
        </a:xfrm>
        <a:prstGeom prst="up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8FB13-781B-422F-AE1F-73FEA7EA1E69}">
      <dsp:nvSpPr>
        <dsp:cNvPr id="0" name=""/>
        <dsp:cNvSpPr/>
      </dsp:nvSpPr>
      <dsp:spPr>
        <a:xfrm>
          <a:off x="32103" y="829490"/>
          <a:ext cx="1396053" cy="6006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tr-TR" sz="2400" kern="1200" dirty="0">
              <a:latin typeface="+mj-lt"/>
            </a:rPr>
            <a:t>Erken</a:t>
          </a:r>
          <a:endParaRPr lang="tr-TR" sz="1700" kern="1200" dirty="0">
            <a:latin typeface="+mj-lt"/>
          </a:endParaRPr>
        </a:p>
      </dsp:txBody>
      <dsp:txXfrm>
        <a:off x="32103" y="829490"/>
        <a:ext cx="1396053" cy="60066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FCD51-59A8-49F2-AA7B-18FE2A8EF046}" type="datetimeFigureOut">
              <a:rPr lang="tr-TR" smtClean="0"/>
              <a:t>2.05.2020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50F77-43CB-4775-88E0-33A9665A6FF6}" type="slidenum">
              <a:rPr lang="tr-TR" smtClean="0"/>
              <a:t>‹#›</a:t>
            </a:fld>
            <a:endParaRPr lang="tr-TR"/>
          </a:p>
        </p:txBody>
      </p:sp>
    </p:spTree>
    <p:extLst>
      <p:ext uri="{BB962C8B-B14F-4D97-AF65-F5344CB8AC3E}">
        <p14:creationId xmlns:p14="http://schemas.microsoft.com/office/powerpoint/2010/main" val="389880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1</a:t>
            </a:fld>
            <a:endParaRPr lang="tr-TR"/>
          </a:p>
        </p:txBody>
      </p:sp>
    </p:spTree>
    <p:extLst>
      <p:ext uri="{BB962C8B-B14F-4D97-AF65-F5344CB8AC3E}">
        <p14:creationId xmlns:p14="http://schemas.microsoft.com/office/powerpoint/2010/main" val="232845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r>
              <a:rPr lang="tr-TR" sz="1200" kern="1200" dirty="0">
                <a:solidFill>
                  <a:schemeClr val="tx1"/>
                </a:solidFill>
                <a:effectLst/>
                <a:latin typeface="+mn-lt"/>
                <a:ea typeface="+mn-ea"/>
                <a:cs typeface="+mn-cs"/>
              </a:rPr>
              <a:t>Sınıf 1 diş-ark boyutu uyumsuzluğu problemleri, ideal olarak hasta 8-9 yaşındayken tedavi edilmektedir. </a:t>
            </a:r>
          </a:p>
          <a:p>
            <a:pPr lvl="0"/>
            <a:r>
              <a:rPr lang="tr-TR" sz="1200" kern="1200" dirty="0">
                <a:solidFill>
                  <a:schemeClr val="tx1"/>
                </a:solidFill>
                <a:effectLst/>
                <a:latin typeface="+mn-lt"/>
                <a:ea typeface="+mn-ea"/>
                <a:cs typeface="+mn-cs"/>
              </a:rPr>
              <a:t>Kalıcı dişlerin boyutuna bağlı olarak, seri çekim veya ortopedik bir genişletme protokolü kullanılabilir.</a:t>
            </a:r>
          </a:p>
          <a:p>
            <a:pPr lvl="0"/>
            <a:r>
              <a:rPr lang="tr-TR" sz="1200" kern="1200" dirty="0">
                <a:solidFill>
                  <a:schemeClr val="tx1"/>
                </a:solidFill>
                <a:effectLst/>
                <a:latin typeface="+mn-lt"/>
                <a:ea typeface="+mn-ea"/>
                <a:cs typeface="+mn-cs"/>
              </a:rPr>
              <a:t>Hızlı maksiler genişletme, </a:t>
            </a:r>
            <a:r>
              <a:rPr lang="tr-TR" sz="1200" kern="1200" dirty="0" err="1">
                <a:solidFill>
                  <a:schemeClr val="tx1"/>
                </a:solidFill>
                <a:effectLst/>
                <a:latin typeface="+mn-lt"/>
                <a:ea typeface="+mn-ea"/>
                <a:cs typeface="+mn-cs"/>
              </a:rPr>
              <a:t>sagittal</a:t>
            </a:r>
            <a:r>
              <a:rPr lang="tr-TR" sz="1200" kern="1200" dirty="0">
                <a:solidFill>
                  <a:schemeClr val="tx1"/>
                </a:solidFill>
                <a:effectLst/>
                <a:latin typeface="+mn-lt"/>
                <a:ea typeface="+mn-ea"/>
                <a:cs typeface="+mn-cs"/>
              </a:rPr>
              <a:t> ilişkinin düzeltilmesinden önce </a:t>
            </a:r>
            <a:r>
              <a:rPr lang="tr-TR" sz="1200" kern="1200" dirty="0" err="1">
                <a:solidFill>
                  <a:schemeClr val="tx1"/>
                </a:solidFill>
                <a:effectLst/>
                <a:latin typeface="+mn-lt"/>
                <a:ea typeface="+mn-ea"/>
                <a:cs typeface="+mn-cs"/>
              </a:rPr>
              <a:t>dental</a:t>
            </a:r>
            <a:r>
              <a:rPr lang="tr-TR" sz="1200" kern="1200" dirty="0">
                <a:solidFill>
                  <a:schemeClr val="tx1"/>
                </a:solidFill>
                <a:effectLst/>
                <a:latin typeface="+mn-lt"/>
                <a:ea typeface="+mn-ea"/>
                <a:cs typeface="+mn-cs"/>
              </a:rPr>
              <a:t> problemleri düzeltmek için, erken karma </a:t>
            </a:r>
            <a:r>
              <a:rPr lang="tr-TR" sz="1200" kern="1200" dirty="0" err="1">
                <a:solidFill>
                  <a:schemeClr val="tx1"/>
                </a:solidFill>
                <a:effectLst/>
                <a:latin typeface="+mn-lt"/>
                <a:ea typeface="+mn-ea"/>
                <a:cs typeface="+mn-cs"/>
              </a:rPr>
              <a:t>dentisyon</a:t>
            </a:r>
            <a:r>
              <a:rPr lang="tr-TR" sz="1200" kern="1200" dirty="0">
                <a:solidFill>
                  <a:schemeClr val="tx1"/>
                </a:solidFill>
                <a:effectLst/>
                <a:latin typeface="+mn-lt"/>
                <a:ea typeface="+mn-ea"/>
                <a:cs typeface="+mn-cs"/>
              </a:rPr>
              <a:t> döneminde kullanılabilir. </a:t>
            </a:r>
          </a:p>
          <a:p>
            <a:pPr lvl="0"/>
            <a:r>
              <a:rPr lang="tr-TR" sz="1200" kern="1200" dirty="0">
                <a:solidFill>
                  <a:schemeClr val="tx1"/>
                </a:solidFill>
                <a:effectLst/>
                <a:latin typeface="+mn-lt"/>
                <a:ea typeface="+mn-ea"/>
                <a:cs typeface="+mn-cs"/>
              </a:rPr>
              <a:t>Erken karma </a:t>
            </a:r>
            <a:r>
              <a:rPr lang="tr-TR" sz="1200" kern="1200" dirty="0" err="1">
                <a:solidFill>
                  <a:schemeClr val="tx1"/>
                </a:solidFill>
                <a:effectLst/>
                <a:latin typeface="+mn-lt"/>
                <a:ea typeface="+mn-ea"/>
                <a:cs typeface="+mn-cs"/>
              </a:rPr>
              <a:t>dentisyonda</a:t>
            </a:r>
            <a:r>
              <a:rPr lang="tr-TR" sz="1200" kern="1200" dirty="0">
                <a:solidFill>
                  <a:schemeClr val="tx1"/>
                </a:solidFill>
                <a:effectLst/>
                <a:latin typeface="+mn-lt"/>
                <a:ea typeface="+mn-ea"/>
                <a:cs typeface="+mn-cs"/>
              </a:rPr>
              <a:t> teşhis edilen bir Sınıf 3 </a:t>
            </a:r>
            <a:r>
              <a:rPr lang="tr-TR" sz="1200" kern="1200" dirty="0" err="1">
                <a:solidFill>
                  <a:schemeClr val="tx1"/>
                </a:solidFill>
                <a:effectLst/>
                <a:latin typeface="+mn-lt"/>
                <a:ea typeface="+mn-ea"/>
                <a:cs typeface="+mn-cs"/>
              </a:rPr>
              <a:t>maloklüzyon</a:t>
            </a:r>
            <a:r>
              <a:rPr lang="tr-TR" sz="1200" kern="1200" dirty="0">
                <a:solidFill>
                  <a:schemeClr val="tx1"/>
                </a:solidFill>
                <a:effectLst/>
                <a:latin typeface="+mn-lt"/>
                <a:ea typeface="+mn-ea"/>
                <a:cs typeface="+mn-cs"/>
              </a:rPr>
              <a:t> durumunda, tedavinin başlangıcı daha erken olabilir.</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10</a:t>
            </a:fld>
            <a:endParaRPr lang="tr-TR"/>
          </a:p>
        </p:txBody>
      </p:sp>
    </p:spTree>
    <p:extLst>
      <p:ext uri="{BB962C8B-B14F-4D97-AF65-F5344CB8AC3E}">
        <p14:creationId xmlns:p14="http://schemas.microsoft.com/office/powerpoint/2010/main" val="227092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0"/>
            <a:r>
              <a:rPr lang="tr-TR" sz="1200" kern="1200" dirty="0">
                <a:solidFill>
                  <a:schemeClr val="tx1"/>
                </a:solidFill>
                <a:effectLst/>
                <a:latin typeface="+mn-lt"/>
                <a:ea typeface="+mn-ea"/>
                <a:cs typeface="+mn-cs"/>
              </a:rPr>
              <a:t>Hafif-orta şiddetli</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Sınıf II hastalarda iskeletsel tedavi, geç karma </a:t>
            </a:r>
            <a:r>
              <a:rPr lang="tr-TR" sz="1200" kern="1200" dirty="0" err="1">
                <a:solidFill>
                  <a:schemeClr val="tx1"/>
                </a:solidFill>
                <a:effectLst/>
                <a:latin typeface="+mn-lt"/>
                <a:ea typeface="+mn-ea"/>
                <a:cs typeface="+mn-cs"/>
              </a:rPr>
              <a:t>dentisyon</a:t>
            </a:r>
            <a:r>
              <a:rPr lang="tr-TR" sz="1200" kern="1200" dirty="0">
                <a:solidFill>
                  <a:schemeClr val="tx1"/>
                </a:solidFill>
                <a:effectLst/>
                <a:latin typeface="+mn-lt"/>
                <a:ea typeface="+mn-ea"/>
                <a:cs typeface="+mn-cs"/>
              </a:rPr>
              <a:t> dönemine kadar ertelenir. Çünkü</a:t>
            </a:r>
            <a:r>
              <a:rPr lang="tr-TR" sz="1200" kern="1200" baseline="0" dirty="0">
                <a:solidFill>
                  <a:schemeClr val="tx1"/>
                </a:solidFill>
                <a:effectLst/>
                <a:latin typeface="+mn-lt"/>
                <a:ea typeface="+mn-ea"/>
                <a:cs typeface="+mn-cs"/>
              </a:rPr>
              <a:t> s</a:t>
            </a:r>
            <a:r>
              <a:rPr lang="tr-TR" sz="1200" kern="1200" dirty="0">
                <a:solidFill>
                  <a:schemeClr val="tx1"/>
                </a:solidFill>
                <a:effectLst/>
                <a:latin typeface="+mn-lt"/>
                <a:ea typeface="+mn-ea"/>
                <a:cs typeface="+mn-cs"/>
              </a:rPr>
              <a:t>abit tedaviye fonksiyonel tedaviden hemen sonra</a:t>
            </a:r>
            <a:r>
              <a:rPr lang="tr-TR" sz="1200" kern="1200" baseline="0" dirty="0">
                <a:solidFill>
                  <a:schemeClr val="tx1"/>
                </a:solidFill>
                <a:effectLst/>
                <a:latin typeface="+mn-lt"/>
                <a:ea typeface="+mn-ea"/>
                <a:cs typeface="+mn-cs"/>
              </a:rPr>
              <a:t> başlanabilmelidir. </a:t>
            </a:r>
            <a:r>
              <a:rPr lang="tr-TR" sz="1200" kern="1200" dirty="0">
                <a:solidFill>
                  <a:schemeClr val="tx1"/>
                </a:solidFill>
                <a:effectLst/>
                <a:latin typeface="+mn-lt"/>
                <a:ea typeface="+mn-ea"/>
                <a:cs typeface="+mn-cs"/>
              </a:rPr>
              <a:t>Çalışmalar, </a:t>
            </a:r>
            <a:r>
              <a:rPr lang="tr-TR" sz="1200" kern="1200" dirty="0" err="1">
                <a:solidFill>
                  <a:schemeClr val="tx1"/>
                </a:solidFill>
                <a:effectLst/>
                <a:latin typeface="+mn-lt"/>
                <a:ea typeface="+mn-ea"/>
                <a:cs typeface="+mn-cs"/>
              </a:rPr>
              <a:t>puberte</a:t>
            </a:r>
            <a:r>
              <a:rPr lang="tr-TR" sz="1200" kern="1200" dirty="0">
                <a:solidFill>
                  <a:schemeClr val="tx1"/>
                </a:solidFill>
                <a:effectLst/>
                <a:latin typeface="+mn-lt"/>
                <a:ea typeface="+mn-ea"/>
                <a:cs typeface="+mn-cs"/>
              </a:rPr>
              <a:t> dönemindeki tedavinin daha etkili olduğunu göstermiştir. </a:t>
            </a:r>
          </a:p>
          <a:p>
            <a:pPr lvl="0"/>
            <a:r>
              <a:rPr lang="tr-TR" sz="1200" kern="1200" dirty="0">
                <a:solidFill>
                  <a:schemeClr val="tx1"/>
                </a:solidFill>
                <a:effectLst/>
                <a:latin typeface="+mn-lt"/>
                <a:ea typeface="+mn-ea"/>
                <a:cs typeface="+mn-cs"/>
              </a:rPr>
              <a:t>Ancak, ciddi </a:t>
            </a:r>
            <a:r>
              <a:rPr lang="tr-TR" sz="1200" kern="1200" dirty="0" err="1">
                <a:solidFill>
                  <a:schemeClr val="tx1"/>
                </a:solidFill>
                <a:effectLst/>
                <a:latin typeface="+mn-lt"/>
                <a:ea typeface="+mn-ea"/>
                <a:cs typeface="+mn-cs"/>
              </a:rPr>
              <a:t>nöromüsküler</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iskeletsel</a:t>
            </a:r>
            <a:r>
              <a:rPr lang="tr-TR" sz="1200" kern="1200" dirty="0">
                <a:solidFill>
                  <a:schemeClr val="tx1"/>
                </a:solidFill>
                <a:effectLst/>
                <a:latin typeface="+mn-lt"/>
                <a:ea typeface="+mn-ea"/>
                <a:cs typeface="+mn-cs"/>
              </a:rPr>
              <a:t> problemi</a:t>
            </a:r>
            <a:r>
              <a:rPr lang="tr-TR" sz="1200" kern="1200" baseline="0" dirty="0">
                <a:solidFill>
                  <a:schemeClr val="tx1"/>
                </a:solidFill>
                <a:effectLst/>
                <a:latin typeface="+mn-lt"/>
                <a:ea typeface="+mn-ea"/>
                <a:cs typeface="+mn-cs"/>
              </a:rPr>
              <a:t> olan </a:t>
            </a:r>
            <a:r>
              <a:rPr lang="tr-TR" sz="1200" kern="1200" dirty="0">
                <a:solidFill>
                  <a:schemeClr val="tx1"/>
                </a:solidFill>
                <a:effectLst/>
                <a:latin typeface="+mn-lt"/>
                <a:ea typeface="+mn-ea"/>
                <a:cs typeface="+mn-cs"/>
              </a:rPr>
              <a:t>hastalarda, tedavinin başlangıcı için erken karma dişlenme dönemi önerilmektedir.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Ayrıca, 6-8 yaş aralığında Sınıf 2 hastalarda, öncelikle ark içi problem</a:t>
            </a:r>
            <a:r>
              <a:rPr lang="tr-TR" sz="1200" kern="1200" baseline="0" dirty="0">
                <a:solidFill>
                  <a:schemeClr val="tx1"/>
                </a:solidFill>
                <a:effectLst/>
                <a:latin typeface="+mn-lt"/>
                <a:ea typeface="+mn-ea"/>
                <a:cs typeface="+mn-cs"/>
              </a:rPr>
              <a:t> çözülüp,</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iskeletsel</a:t>
            </a:r>
            <a:r>
              <a:rPr lang="tr-TR" sz="1200" kern="1200" dirty="0">
                <a:solidFill>
                  <a:schemeClr val="tx1"/>
                </a:solidFill>
                <a:effectLst/>
                <a:latin typeface="+mn-lt"/>
                <a:ea typeface="+mn-ea"/>
                <a:cs typeface="+mn-cs"/>
              </a:rPr>
              <a:t> problem daha sonra ele alınabilir.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11</a:t>
            </a:fld>
            <a:endParaRPr lang="tr-TR"/>
          </a:p>
        </p:txBody>
      </p:sp>
    </p:spTree>
    <p:extLst>
      <p:ext uri="{BB962C8B-B14F-4D97-AF65-F5344CB8AC3E}">
        <p14:creationId xmlns:p14="http://schemas.microsoft.com/office/powerpoint/2010/main" val="2968871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Birçok erken tedavi protokolünün kritik noktası hasta işbirliğidir.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Pek çok ortodontistin en büyük endişesi, erken dönemde tedaviye başlayarak, hasta ve ebeveyn işbirliği ve hevesinin, sabit tedavi tamamlanmadan önce azalmasıdır.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nedenle, karışık dişlenmede kullanılmak üzere bir tedavi protokolü seçerken, tedavinin kalitesi ve </a:t>
            </a:r>
            <a:r>
              <a:rPr lang="tr-TR" sz="1200" kern="1200" dirty="0" err="1">
                <a:solidFill>
                  <a:schemeClr val="tx1"/>
                </a:solidFill>
                <a:effectLst/>
                <a:latin typeface="+mn-lt"/>
                <a:ea typeface="+mn-ea"/>
                <a:cs typeface="+mn-cs"/>
              </a:rPr>
              <a:t>stabilitesinden</a:t>
            </a:r>
            <a:r>
              <a:rPr lang="tr-TR" sz="1200" kern="1200" dirty="0">
                <a:solidFill>
                  <a:schemeClr val="tx1"/>
                </a:solidFill>
                <a:effectLst/>
                <a:latin typeface="+mn-lt"/>
                <a:ea typeface="+mn-ea"/>
                <a:cs typeface="+mn-cs"/>
              </a:rPr>
              <a:t> ödün verilmeden, gerekli kooperasyon miktarı en aza indirilmeli</a:t>
            </a:r>
            <a:r>
              <a:rPr lang="tr-TR" sz="1200" kern="1200" baseline="0" dirty="0">
                <a:solidFill>
                  <a:schemeClr val="tx1"/>
                </a:solidFill>
                <a:effectLst/>
                <a:latin typeface="+mn-lt"/>
                <a:ea typeface="+mn-ea"/>
                <a:cs typeface="+mn-cs"/>
              </a:rPr>
              <a:t> ve</a:t>
            </a:r>
            <a:r>
              <a:rPr lang="tr-TR" sz="1200" kern="1200" dirty="0">
                <a:solidFill>
                  <a:schemeClr val="tx1"/>
                </a:solidFill>
                <a:effectLst/>
                <a:latin typeface="+mn-lt"/>
                <a:ea typeface="+mn-ea"/>
                <a:cs typeface="+mn-cs"/>
              </a:rPr>
              <a:t> tedavinin hedefleri sağlam bir şekilde oluşturulmalıdır.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12</a:t>
            </a:fld>
            <a:endParaRPr lang="tr-TR"/>
          </a:p>
        </p:txBody>
      </p:sp>
    </p:spTree>
    <p:extLst>
      <p:ext uri="{BB962C8B-B14F-4D97-AF65-F5344CB8AC3E}">
        <p14:creationId xmlns:p14="http://schemas.microsoft.com/office/powerpoint/2010/main" val="147975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Karma </a:t>
            </a:r>
            <a:r>
              <a:rPr lang="tr-TR" sz="1200" kern="1200" dirty="0" err="1">
                <a:solidFill>
                  <a:schemeClr val="tx1"/>
                </a:solidFill>
                <a:effectLst/>
                <a:latin typeface="+mn-lt"/>
                <a:ea typeface="+mn-ea"/>
                <a:cs typeface="+mn-cs"/>
              </a:rPr>
              <a:t>dentisyonda</a:t>
            </a:r>
            <a:r>
              <a:rPr lang="tr-TR" sz="1200" kern="1200" dirty="0">
                <a:solidFill>
                  <a:schemeClr val="tx1"/>
                </a:solidFill>
                <a:effectLst/>
                <a:latin typeface="+mn-lt"/>
                <a:ea typeface="+mn-ea"/>
                <a:cs typeface="+mn-cs"/>
              </a:rPr>
              <a:t> uygulanan tedaviler, hasta kooperasyon miktarına göre üçe</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ayrılır:</a:t>
            </a:r>
          </a:p>
          <a:p>
            <a:r>
              <a:rPr lang="tr-TR" sz="1200" u="sng" kern="1200" dirty="0">
                <a:solidFill>
                  <a:schemeClr val="tx1"/>
                </a:solidFill>
                <a:effectLst/>
                <a:latin typeface="+mn-lt"/>
                <a:ea typeface="+mn-ea"/>
                <a:cs typeface="+mn-cs"/>
              </a:rPr>
              <a:t>Minimum Kooperasyon gerektirenler:</a:t>
            </a:r>
            <a:r>
              <a:rPr lang="tr-TR" sz="1200" kern="1200" dirty="0">
                <a:solidFill>
                  <a:schemeClr val="tx1"/>
                </a:solidFill>
                <a:effectLst/>
                <a:latin typeface="+mn-lt"/>
                <a:ea typeface="+mn-ea"/>
                <a:cs typeface="+mn-cs"/>
              </a:rPr>
              <a:t> </a:t>
            </a:r>
          </a:p>
          <a:p>
            <a:r>
              <a:rPr lang="tr-TR" sz="1200" kern="1200" dirty="0">
                <a:solidFill>
                  <a:schemeClr val="tx1"/>
                </a:solidFill>
                <a:effectLst/>
                <a:latin typeface="+mn-lt"/>
                <a:ea typeface="+mn-ea"/>
                <a:cs typeface="+mn-cs"/>
              </a:rPr>
              <a:t>Aktif katılım gerektirmeyen apareyleri kapsar. Bu apareyler sabittir. Örnek olarak;</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braketler,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RME, </a:t>
            </a:r>
            <a:r>
              <a:rPr lang="tr-TR" sz="1200" kern="1200" dirty="0" err="1">
                <a:solidFill>
                  <a:schemeClr val="tx1"/>
                </a:solidFill>
                <a:effectLst/>
                <a:latin typeface="+mn-lt"/>
                <a:ea typeface="+mn-ea"/>
                <a:cs typeface="+mn-cs"/>
              </a:rPr>
              <a:t>quad</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helix</a:t>
            </a:r>
            <a:r>
              <a:rPr lang="tr-TR" sz="1200" kern="1200" dirty="0">
                <a:solidFill>
                  <a:schemeClr val="tx1"/>
                </a:solidFill>
                <a:effectLst/>
                <a:latin typeface="+mn-lt"/>
                <a:ea typeface="+mn-ea"/>
                <a:cs typeface="+mn-cs"/>
              </a:rPr>
              <a:t> gibi </a:t>
            </a:r>
            <a:r>
              <a:rPr lang="tr-TR" sz="1200" kern="1200" dirty="0" err="1">
                <a:solidFill>
                  <a:schemeClr val="tx1"/>
                </a:solidFill>
                <a:effectLst/>
                <a:latin typeface="+mn-lt"/>
                <a:ea typeface="+mn-ea"/>
                <a:cs typeface="+mn-cs"/>
              </a:rPr>
              <a:t>maksila</a:t>
            </a:r>
            <a:r>
              <a:rPr lang="tr-TR" sz="1200" kern="1200" dirty="0">
                <a:solidFill>
                  <a:schemeClr val="tx1"/>
                </a:solidFill>
                <a:effectLst/>
                <a:latin typeface="+mn-lt"/>
                <a:ea typeface="+mn-ea"/>
                <a:cs typeface="+mn-cs"/>
              </a:rPr>
              <a:t> genişletme apareyleri,</a:t>
            </a:r>
            <a:r>
              <a:rPr lang="tr-TR" sz="1200" kern="1200" baseline="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lingual</a:t>
            </a:r>
            <a:r>
              <a:rPr lang="tr-TR" sz="1200" kern="1200" dirty="0">
                <a:solidFill>
                  <a:schemeClr val="tx1"/>
                </a:solidFill>
                <a:effectLst/>
                <a:latin typeface="+mn-lt"/>
                <a:ea typeface="+mn-ea"/>
                <a:cs typeface="+mn-cs"/>
              </a:rPr>
              <a:t> ark, TPA sayılabilir.</a:t>
            </a:r>
            <a:endParaRPr lang="tr-TR" sz="1200" u="sng" kern="1200" dirty="0">
              <a:solidFill>
                <a:schemeClr val="tx1"/>
              </a:solidFill>
              <a:effectLst/>
              <a:latin typeface="+mn-lt"/>
              <a:ea typeface="+mn-ea"/>
              <a:cs typeface="+mn-cs"/>
            </a:endParaRPr>
          </a:p>
          <a:p>
            <a:r>
              <a:rPr lang="tr-TR" sz="1200" u="sng" kern="1200" dirty="0">
                <a:solidFill>
                  <a:schemeClr val="tx1"/>
                </a:solidFill>
                <a:effectLst/>
                <a:latin typeface="+mn-lt"/>
                <a:ea typeface="+mn-ea"/>
                <a:cs typeface="+mn-cs"/>
              </a:rPr>
              <a:t>Orta Düzeyde Kooperasyon gerektirenler:</a:t>
            </a:r>
            <a:r>
              <a:rPr lang="tr-TR" sz="1200" kern="1200" dirty="0">
                <a:solidFill>
                  <a:schemeClr val="tx1"/>
                </a:solidFill>
                <a:effectLst/>
                <a:latin typeface="+mn-lt"/>
                <a:ea typeface="+mn-ea"/>
                <a:cs typeface="+mn-cs"/>
              </a:rPr>
              <a:t> </a:t>
            </a:r>
          </a:p>
          <a:p>
            <a:r>
              <a:rPr lang="tr-TR" sz="1200" kern="1200" dirty="0" err="1">
                <a:solidFill>
                  <a:schemeClr val="tx1"/>
                </a:solidFill>
                <a:effectLst/>
                <a:latin typeface="+mn-lt"/>
                <a:ea typeface="+mn-ea"/>
                <a:cs typeface="+mn-cs"/>
              </a:rPr>
              <a:t>Nöromüsküler</a:t>
            </a:r>
            <a:r>
              <a:rPr lang="tr-TR" sz="1200" kern="1200" dirty="0">
                <a:solidFill>
                  <a:schemeClr val="tx1"/>
                </a:solidFill>
                <a:effectLst/>
                <a:latin typeface="+mn-lt"/>
                <a:ea typeface="+mn-ea"/>
                <a:cs typeface="+mn-cs"/>
              </a:rPr>
              <a:t> aktivitede değişiklik sağlayan ancak </a:t>
            </a:r>
            <a:r>
              <a:rPr lang="tr-TR" sz="1200" kern="1200" dirty="0" err="1">
                <a:solidFill>
                  <a:schemeClr val="tx1"/>
                </a:solidFill>
                <a:effectLst/>
                <a:latin typeface="+mn-lt"/>
                <a:ea typeface="+mn-ea"/>
                <a:cs typeface="+mn-cs"/>
              </a:rPr>
              <a:t>maksilla-mandibula</a:t>
            </a:r>
            <a:r>
              <a:rPr lang="tr-TR" sz="1200" kern="1200" dirty="0">
                <a:solidFill>
                  <a:schemeClr val="tx1"/>
                </a:solidFill>
                <a:effectLst/>
                <a:latin typeface="+mn-lt"/>
                <a:ea typeface="+mn-ea"/>
                <a:cs typeface="+mn-cs"/>
              </a:rPr>
              <a:t> ilişkisinde bir değişiklik oluşturmayan hareketli apareyleri içerir. Bu apareyler arasında; </a:t>
            </a:r>
            <a:r>
              <a:rPr lang="tr-TR" sz="1200" kern="1200" dirty="0" err="1">
                <a:solidFill>
                  <a:schemeClr val="tx1"/>
                </a:solidFill>
                <a:effectLst/>
                <a:latin typeface="+mn-lt"/>
                <a:ea typeface="+mn-ea"/>
                <a:cs typeface="+mn-cs"/>
              </a:rPr>
              <a:t>Retansiyon</a:t>
            </a:r>
            <a:r>
              <a:rPr lang="tr-TR" sz="1200" kern="1200" dirty="0">
                <a:solidFill>
                  <a:schemeClr val="tx1"/>
                </a:solidFill>
                <a:effectLst/>
                <a:latin typeface="+mn-lt"/>
                <a:ea typeface="+mn-ea"/>
                <a:cs typeface="+mn-cs"/>
              </a:rPr>
              <a:t> plağı, </a:t>
            </a:r>
            <a:r>
              <a:rPr lang="tr-TR" sz="1200" kern="1200" dirty="0" err="1">
                <a:solidFill>
                  <a:schemeClr val="tx1"/>
                </a:solidFill>
                <a:effectLst/>
                <a:latin typeface="+mn-lt"/>
                <a:ea typeface="+mn-ea"/>
                <a:cs typeface="+mn-cs"/>
              </a:rPr>
              <a:t>Schwarz</a:t>
            </a:r>
            <a:r>
              <a:rPr lang="tr-TR" sz="1200" kern="1200" dirty="0">
                <a:solidFill>
                  <a:schemeClr val="tx1"/>
                </a:solidFill>
                <a:effectLst/>
                <a:latin typeface="+mn-lt"/>
                <a:ea typeface="+mn-ea"/>
                <a:cs typeface="+mn-cs"/>
              </a:rPr>
              <a:t> apareyi veya </a:t>
            </a:r>
            <a:r>
              <a:rPr lang="tr-TR" sz="1200" kern="1200" dirty="0" err="1">
                <a:solidFill>
                  <a:schemeClr val="tx1"/>
                </a:solidFill>
                <a:effectLst/>
                <a:latin typeface="+mn-lt"/>
                <a:ea typeface="+mn-ea"/>
                <a:cs typeface="+mn-cs"/>
              </a:rPr>
              <a:t>lip</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bumper</a:t>
            </a:r>
            <a:r>
              <a:rPr lang="tr-TR" sz="1200" kern="1200" dirty="0">
                <a:solidFill>
                  <a:schemeClr val="tx1"/>
                </a:solidFill>
                <a:effectLst/>
                <a:latin typeface="+mn-lt"/>
                <a:ea typeface="+mn-ea"/>
                <a:cs typeface="+mn-cs"/>
              </a:rPr>
              <a:t> sayılabilir. Bu tip apareyler kayıp ve kırılmaya karşı hassastır.</a:t>
            </a:r>
          </a:p>
        </p:txBody>
      </p:sp>
      <p:sp>
        <p:nvSpPr>
          <p:cNvPr id="4" name="Slayt Numarası Yer Tutucusu 3"/>
          <p:cNvSpPr>
            <a:spLocks noGrp="1"/>
          </p:cNvSpPr>
          <p:nvPr>
            <p:ph type="sldNum" sz="quarter" idx="10"/>
          </p:nvPr>
        </p:nvSpPr>
        <p:spPr/>
        <p:txBody>
          <a:bodyPr/>
          <a:lstStyle/>
          <a:p>
            <a:fld id="{F6750F77-43CB-4775-88E0-33A9665A6FF6}" type="slidenum">
              <a:rPr lang="tr-TR" smtClean="0"/>
              <a:t>13</a:t>
            </a:fld>
            <a:endParaRPr lang="tr-TR"/>
          </a:p>
        </p:txBody>
      </p:sp>
    </p:spTree>
    <p:extLst>
      <p:ext uri="{BB962C8B-B14F-4D97-AF65-F5344CB8AC3E}">
        <p14:creationId xmlns:p14="http://schemas.microsoft.com/office/powerpoint/2010/main" val="3530888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u="sng" kern="1200" dirty="0">
                <a:solidFill>
                  <a:schemeClr val="tx1"/>
                </a:solidFill>
                <a:effectLst/>
                <a:latin typeface="+mn-lt"/>
                <a:ea typeface="+mn-ea"/>
                <a:cs typeface="+mn-cs"/>
              </a:rPr>
              <a:t>Maksimum Kooperasyon gerektirenler: </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Fonksiyonel apareyler, </a:t>
            </a:r>
            <a:r>
              <a:rPr lang="tr-TR" sz="1200" kern="1200" dirty="0" err="1">
                <a:solidFill>
                  <a:schemeClr val="tx1"/>
                </a:solidFill>
                <a:effectLst/>
                <a:latin typeface="+mn-lt"/>
                <a:ea typeface="+mn-ea"/>
                <a:cs typeface="+mn-cs"/>
              </a:rPr>
              <a:t>ekstraoral</a:t>
            </a:r>
            <a:r>
              <a:rPr lang="tr-TR" sz="1200" kern="1200" dirty="0">
                <a:solidFill>
                  <a:schemeClr val="tx1"/>
                </a:solidFill>
                <a:effectLst/>
                <a:latin typeface="+mn-lt"/>
                <a:ea typeface="+mn-ea"/>
                <a:cs typeface="+mn-cs"/>
              </a:rPr>
              <a:t> apareyler,</a:t>
            </a:r>
            <a:r>
              <a:rPr lang="tr-TR" sz="1200" kern="1200" baseline="0" dirty="0">
                <a:solidFill>
                  <a:schemeClr val="tx1"/>
                </a:solidFill>
                <a:effectLst/>
                <a:latin typeface="+mn-lt"/>
                <a:ea typeface="+mn-ea"/>
                <a:cs typeface="+mn-cs"/>
              </a:rPr>
              <a:t> </a:t>
            </a:r>
            <a:r>
              <a:rPr lang="tr-TR" sz="1200" kern="1200" baseline="0" dirty="0" err="1">
                <a:solidFill>
                  <a:schemeClr val="tx1"/>
                </a:solidFill>
                <a:effectLst/>
                <a:latin typeface="+mn-lt"/>
                <a:ea typeface="+mn-ea"/>
                <a:cs typeface="+mn-cs"/>
              </a:rPr>
              <a:t>monoblok</a:t>
            </a:r>
            <a:r>
              <a:rPr lang="tr-TR" sz="1200" kern="1200" baseline="0" dirty="0">
                <a:solidFill>
                  <a:schemeClr val="tx1"/>
                </a:solidFill>
                <a:effectLst/>
                <a:latin typeface="+mn-lt"/>
                <a:ea typeface="+mn-ea"/>
                <a:cs typeface="+mn-cs"/>
              </a:rPr>
              <a:t> gibi</a:t>
            </a:r>
            <a:r>
              <a:rPr lang="tr-TR" sz="1200" kern="1200" dirty="0">
                <a:solidFill>
                  <a:schemeClr val="tx1"/>
                </a:solidFill>
                <a:effectLst/>
                <a:latin typeface="+mn-lt"/>
                <a:ea typeface="+mn-ea"/>
                <a:cs typeface="+mn-cs"/>
              </a:rPr>
              <a:t> hastanın günlük yaşamına müdahale eden, </a:t>
            </a:r>
            <a:r>
              <a:rPr lang="tr-TR" sz="1200" kern="1200" dirty="0" err="1">
                <a:solidFill>
                  <a:schemeClr val="tx1"/>
                </a:solidFill>
                <a:effectLst/>
                <a:latin typeface="+mn-lt"/>
                <a:ea typeface="+mn-ea"/>
                <a:cs typeface="+mn-cs"/>
              </a:rPr>
              <a:t>iskeletsel</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nöromuskuler</a:t>
            </a:r>
            <a:r>
              <a:rPr lang="tr-TR" sz="1200" kern="1200" dirty="0">
                <a:solidFill>
                  <a:schemeClr val="tx1"/>
                </a:solidFill>
                <a:effectLst/>
                <a:latin typeface="+mn-lt"/>
                <a:ea typeface="+mn-ea"/>
                <a:cs typeface="+mn-cs"/>
              </a:rPr>
              <a:t> değişiklikler sağlayan apareylerdir.</a:t>
            </a:r>
          </a:p>
        </p:txBody>
      </p:sp>
      <p:sp>
        <p:nvSpPr>
          <p:cNvPr id="4" name="Slayt Numarası Yer Tutucusu 3"/>
          <p:cNvSpPr>
            <a:spLocks noGrp="1"/>
          </p:cNvSpPr>
          <p:nvPr>
            <p:ph type="sldNum" sz="quarter" idx="10"/>
          </p:nvPr>
        </p:nvSpPr>
        <p:spPr/>
        <p:txBody>
          <a:bodyPr/>
          <a:lstStyle/>
          <a:p>
            <a:fld id="{F6750F77-43CB-4775-88E0-33A9665A6FF6}" type="slidenum">
              <a:rPr lang="tr-TR" smtClean="0"/>
              <a:t>14</a:t>
            </a:fld>
            <a:endParaRPr lang="tr-TR"/>
          </a:p>
        </p:txBody>
      </p:sp>
    </p:spTree>
    <p:extLst>
      <p:ext uri="{BB962C8B-B14F-4D97-AF65-F5344CB8AC3E}">
        <p14:creationId xmlns:p14="http://schemas.microsoft.com/office/powerpoint/2010/main" val="1681935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u="sng" kern="1200" dirty="0">
                <a:solidFill>
                  <a:schemeClr val="tx1"/>
                </a:solidFill>
                <a:effectLst/>
                <a:latin typeface="+mn-lt"/>
                <a:ea typeface="+mn-ea"/>
                <a:cs typeface="+mn-cs"/>
              </a:rPr>
              <a:t>Mekanik İnterferanslar:</a:t>
            </a:r>
            <a:endParaRPr lang="tr-TR" sz="1200" kern="1200" dirty="0">
              <a:solidFill>
                <a:schemeClr val="tx1"/>
              </a:solidFill>
              <a:effectLst/>
              <a:latin typeface="+mn-lt"/>
              <a:ea typeface="+mn-ea"/>
              <a:cs typeface="+mn-cs"/>
            </a:endParaRPr>
          </a:p>
          <a:p>
            <a:r>
              <a:rPr lang="tr-TR" sz="1200" kern="1200" dirty="0">
                <a:solidFill>
                  <a:schemeClr val="tx1"/>
                </a:solidFill>
                <a:effectLst/>
                <a:latin typeface="+mn-lt"/>
                <a:ea typeface="+mn-ea"/>
                <a:cs typeface="+mn-cs"/>
              </a:rPr>
              <a:t>Fonksiyonel rehberlik görevi gören üst dişlerin, konum bozuklukları, alt arkta kompenzasyon mekanizmasının çalışmasına neden olur. Bu durum alt arkın sınır hareketlerini engelleyerek, kilitli kalmasına neden olur ve çiğneme vertikal hareketlerle meydana gelir.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Mekanik interferanslar sonucu oluşan durum, zaman içinde iskeletsel gelişimi yönlendirir. </a:t>
            </a:r>
            <a:endParaRPr lang="tr-TR" dirty="0"/>
          </a:p>
          <a:p>
            <a:r>
              <a:rPr lang="tr-TR" sz="1200" kern="1200" dirty="0">
                <a:solidFill>
                  <a:schemeClr val="tx1"/>
                </a:solidFill>
                <a:effectLst/>
                <a:latin typeface="+mn-lt"/>
                <a:ea typeface="+mn-ea"/>
                <a:cs typeface="+mn-cs"/>
              </a:rPr>
              <a:t> </a:t>
            </a:r>
          </a:p>
        </p:txBody>
      </p:sp>
      <p:sp>
        <p:nvSpPr>
          <p:cNvPr id="4" name="Slayt Numarası Yer Tutucusu 3"/>
          <p:cNvSpPr>
            <a:spLocks noGrp="1"/>
          </p:cNvSpPr>
          <p:nvPr>
            <p:ph type="sldNum" sz="quarter" idx="10"/>
          </p:nvPr>
        </p:nvSpPr>
        <p:spPr/>
        <p:txBody>
          <a:bodyPr/>
          <a:lstStyle/>
          <a:p>
            <a:fld id="{F6750F77-43CB-4775-88E0-33A9665A6FF6}" type="slidenum">
              <a:rPr lang="tr-TR" smtClean="0"/>
              <a:t>15</a:t>
            </a:fld>
            <a:endParaRPr lang="tr-TR"/>
          </a:p>
        </p:txBody>
      </p:sp>
    </p:spTree>
    <p:extLst>
      <p:ext uri="{BB962C8B-B14F-4D97-AF65-F5344CB8AC3E}">
        <p14:creationId xmlns:p14="http://schemas.microsoft.com/office/powerpoint/2010/main" val="367685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i="1" kern="1200" dirty="0" err="1">
                <a:solidFill>
                  <a:schemeClr val="tx1"/>
                </a:solidFill>
                <a:effectLst/>
                <a:latin typeface="+mn-lt"/>
                <a:ea typeface="+mn-ea"/>
                <a:cs typeface="+mn-cs"/>
              </a:rPr>
              <a:t>Sagittal</a:t>
            </a:r>
            <a:r>
              <a:rPr lang="tr-TR" sz="1200" i="1" kern="1200" dirty="0">
                <a:solidFill>
                  <a:schemeClr val="tx1"/>
                </a:solidFill>
                <a:effectLst/>
                <a:latin typeface="+mn-lt"/>
                <a:ea typeface="+mn-ea"/>
                <a:cs typeface="+mn-cs"/>
              </a:rPr>
              <a:t> yöndeki sorunlar</a:t>
            </a:r>
            <a:r>
              <a:rPr lang="tr-TR" sz="1200" kern="1200" dirty="0">
                <a:solidFill>
                  <a:schemeClr val="tx1"/>
                </a:solidFill>
                <a:effectLst/>
                <a:latin typeface="+mn-lt"/>
                <a:ea typeface="+mn-ea"/>
                <a:cs typeface="+mn-cs"/>
              </a:rPr>
              <a:t>: Artmış </a:t>
            </a:r>
            <a:r>
              <a:rPr lang="tr-TR" sz="1200" kern="1200" dirty="0" err="1">
                <a:solidFill>
                  <a:schemeClr val="tx1"/>
                </a:solidFill>
                <a:effectLst/>
                <a:latin typeface="+mn-lt"/>
                <a:ea typeface="+mn-ea"/>
                <a:cs typeface="+mn-cs"/>
              </a:rPr>
              <a:t>overjet</a:t>
            </a:r>
            <a:r>
              <a:rPr lang="tr-TR" sz="1200" kern="1200" dirty="0">
                <a:solidFill>
                  <a:schemeClr val="tx1"/>
                </a:solidFill>
                <a:effectLst/>
                <a:latin typeface="+mn-lt"/>
                <a:ea typeface="+mn-ea"/>
                <a:cs typeface="+mn-cs"/>
              </a:rPr>
              <a:t>,</a:t>
            </a:r>
            <a:r>
              <a:rPr lang="tr-TR" sz="1200" kern="1200" baseline="0" dirty="0">
                <a:solidFill>
                  <a:schemeClr val="tx1"/>
                </a:solidFill>
                <a:effectLst/>
                <a:latin typeface="+mn-lt"/>
                <a:ea typeface="+mn-ea"/>
                <a:cs typeface="+mn-cs"/>
              </a:rPr>
              <a:t> veya</a:t>
            </a:r>
            <a:r>
              <a:rPr lang="tr-TR" sz="1200" kern="1200" dirty="0">
                <a:solidFill>
                  <a:schemeClr val="tx1"/>
                </a:solidFill>
                <a:effectLst/>
                <a:latin typeface="+mn-lt"/>
                <a:ea typeface="+mn-ea"/>
                <a:cs typeface="+mn-cs"/>
              </a:rPr>
              <a:t> ön çapraz kapanış sonucu ortaya çıkar. Üst keser </a:t>
            </a:r>
            <a:r>
              <a:rPr lang="tr-TR" sz="1200" kern="1200" dirty="0" err="1">
                <a:solidFill>
                  <a:schemeClr val="tx1"/>
                </a:solidFill>
                <a:effectLst/>
                <a:latin typeface="+mn-lt"/>
                <a:ea typeface="+mn-ea"/>
                <a:cs typeface="+mn-cs"/>
              </a:rPr>
              <a:t>protrüzyonunda</a:t>
            </a:r>
            <a:r>
              <a:rPr lang="tr-TR" sz="1200" kern="1200" dirty="0">
                <a:solidFill>
                  <a:schemeClr val="tx1"/>
                </a:solidFill>
                <a:effectLst/>
                <a:latin typeface="+mn-lt"/>
                <a:ea typeface="+mn-ea"/>
                <a:cs typeface="+mn-cs"/>
              </a:rPr>
              <a:t>, alt çene hareketlerinde </a:t>
            </a:r>
          </a:p>
          <a:p>
            <a:r>
              <a:rPr lang="tr-TR" sz="1200" kern="1200" dirty="0">
                <a:solidFill>
                  <a:schemeClr val="tx1"/>
                </a:solidFill>
                <a:effectLst/>
                <a:latin typeface="+mn-lt"/>
                <a:ea typeface="+mn-ea"/>
                <a:cs typeface="+mn-cs"/>
              </a:rPr>
              <a:t>keser teması elde edilememesi, eklemde basınç oluşturur. </a:t>
            </a:r>
          </a:p>
        </p:txBody>
      </p:sp>
      <p:sp>
        <p:nvSpPr>
          <p:cNvPr id="4" name="Slayt Numarası Yer Tutucusu 3"/>
          <p:cNvSpPr>
            <a:spLocks noGrp="1"/>
          </p:cNvSpPr>
          <p:nvPr>
            <p:ph type="sldNum" sz="quarter" idx="10"/>
          </p:nvPr>
        </p:nvSpPr>
        <p:spPr/>
        <p:txBody>
          <a:bodyPr/>
          <a:lstStyle/>
          <a:p>
            <a:fld id="{F6750F77-43CB-4775-88E0-33A9665A6FF6}" type="slidenum">
              <a:rPr lang="tr-TR" smtClean="0"/>
              <a:t>16</a:t>
            </a:fld>
            <a:endParaRPr lang="tr-TR"/>
          </a:p>
        </p:txBody>
      </p:sp>
    </p:spTree>
    <p:extLst>
      <p:ext uri="{BB962C8B-B14F-4D97-AF65-F5344CB8AC3E}">
        <p14:creationId xmlns:p14="http://schemas.microsoft.com/office/powerpoint/2010/main" val="1421236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i="1" kern="1200" dirty="0" err="1">
                <a:solidFill>
                  <a:schemeClr val="tx1"/>
                </a:solidFill>
                <a:effectLst/>
                <a:latin typeface="+mn-lt"/>
                <a:ea typeface="+mn-ea"/>
                <a:cs typeface="+mn-cs"/>
              </a:rPr>
              <a:t>Vertikal</a:t>
            </a:r>
            <a:r>
              <a:rPr lang="tr-TR" sz="1200" i="1" kern="1200" dirty="0">
                <a:solidFill>
                  <a:schemeClr val="tx1"/>
                </a:solidFill>
                <a:effectLst/>
                <a:latin typeface="+mn-lt"/>
                <a:ea typeface="+mn-ea"/>
                <a:cs typeface="+mn-cs"/>
              </a:rPr>
              <a:t> yöndeki sorunlar</a:t>
            </a:r>
            <a:r>
              <a:rPr lang="tr-TR" sz="1200" kern="1200" dirty="0">
                <a:solidFill>
                  <a:schemeClr val="tx1"/>
                </a:solidFill>
                <a:effectLst/>
                <a:latin typeface="+mn-lt"/>
                <a:ea typeface="+mn-ea"/>
                <a:cs typeface="+mn-cs"/>
              </a:rPr>
              <a:t>: Örtülü veya ön açık kapanış, vertikal yön hareketlerinde sorun </a:t>
            </a:r>
            <a:r>
              <a:rPr lang="tr-TR" sz="1200" kern="1200" dirty="0" err="1">
                <a:solidFill>
                  <a:schemeClr val="tx1"/>
                </a:solidFill>
                <a:effectLst/>
                <a:latin typeface="+mn-lt"/>
                <a:ea typeface="+mn-ea"/>
                <a:cs typeface="+mn-cs"/>
              </a:rPr>
              <a:t>yaratabilir.Sınıf</a:t>
            </a:r>
            <a:r>
              <a:rPr lang="tr-TR" sz="1200" kern="1200" dirty="0">
                <a:solidFill>
                  <a:schemeClr val="tx1"/>
                </a:solidFill>
                <a:effectLst/>
                <a:latin typeface="+mn-lt"/>
                <a:ea typeface="+mn-ea"/>
                <a:cs typeface="+mn-cs"/>
              </a:rPr>
              <a:t> II Bölüm 2 </a:t>
            </a:r>
            <a:r>
              <a:rPr lang="tr-TR" sz="1200" kern="1200" dirty="0" err="1">
                <a:solidFill>
                  <a:schemeClr val="tx1"/>
                </a:solidFill>
                <a:effectLst/>
                <a:latin typeface="+mn-lt"/>
                <a:ea typeface="+mn-ea"/>
                <a:cs typeface="+mn-cs"/>
              </a:rPr>
              <a:t>malokluzyonları</a:t>
            </a:r>
            <a:r>
              <a:rPr lang="tr-TR" sz="1200" kern="1200" dirty="0">
                <a:solidFill>
                  <a:schemeClr val="tx1"/>
                </a:solidFill>
                <a:effectLst/>
                <a:latin typeface="+mn-lt"/>
                <a:ea typeface="+mn-ea"/>
                <a:cs typeface="+mn-cs"/>
              </a:rPr>
              <a:t> da içeren derin örtülü kapanış olgularında, üst keserlerin </a:t>
            </a:r>
            <a:r>
              <a:rPr lang="tr-TR" sz="1200" kern="1200" dirty="0" err="1">
                <a:solidFill>
                  <a:schemeClr val="tx1"/>
                </a:solidFill>
                <a:effectLst/>
                <a:latin typeface="+mn-lt"/>
                <a:ea typeface="+mn-ea"/>
                <a:cs typeface="+mn-cs"/>
              </a:rPr>
              <a:t>palatinale</a:t>
            </a:r>
            <a:r>
              <a:rPr lang="tr-TR" sz="1200" kern="1200" dirty="0">
                <a:solidFill>
                  <a:schemeClr val="tx1"/>
                </a:solidFill>
                <a:effectLst/>
                <a:latin typeface="+mn-lt"/>
                <a:ea typeface="+mn-ea"/>
                <a:cs typeface="+mn-cs"/>
              </a:rPr>
              <a:t> eğimi, </a:t>
            </a:r>
          </a:p>
          <a:p>
            <a:r>
              <a:rPr lang="tr-TR" sz="1200" kern="1200" dirty="0">
                <a:solidFill>
                  <a:schemeClr val="tx1"/>
                </a:solidFill>
                <a:effectLst/>
                <a:latin typeface="+mn-lt"/>
                <a:ea typeface="+mn-ea"/>
                <a:cs typeface="+mn-cs"/>
              </a:rPr>
              <a:t>alt çenenin öne hareketini engeller. Alt çene, bu kısıtlamadan kaçınmak için aşağı ve geriye doğru açılır. </a:t>
            </a:r>
          </a:p>
          <a:p>
            <a:r>
              <a:rPr lang="tr-TR" sz="1200" kern="1200" dirty="0" err="1">
                <a:solidFill>
                  <a:schemeClr val="tx1"/>
                </a:solidFill>
                <a:effectLst/>
                <a:latin typeface="+mn-lt"/>
                <a:ea typeface="+mn-ea"/>
                <a:cs typeface="+mn-cs"/>
              </a:rPr>
              <a:t>Kondil</a:t>
            </a:r>
            <a:r>
              <a:rPr lang="tr-TR" sz="1200" kern="1200" dirty="0">
                <a:solidFill>
                  <a:schemeClr val="tx1"/>
                </a:solidFill>
                <a:effectLst/>
                <a:latin typeface="+mn-lt"/>
                <a:ea typeface="+mn-ea"/>
                <a:cs typeface="+mn-cs"/>
              </a:rPr>
              <a:t>, geriye doğru zorlandıkça diski öne doğru çeker ve </a:t>
            </a:r>
            <a:r>
              <a:rPr lang="tr-TR" sz="1200" kern="1200" dirty="0" err="1">
                <a:solidFill>
                  <a:schemeClr val="tx1"/>
                </a:solidFill>
                <a:effectLst/>
                <a:latin typeface="+mn-lt"/>
                <a:ea typeface="+mn-ea"/>
                <a:cs typeface="+mn-cs"/>
              </a:rPr>
              <a:t>diskal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sublüksasyon</a:t>
            </a:r>
            <a:r>
              <a:rPr lang="tr-TR" sz="1200" kern="1200" dirty="0">
                <a:solidFill>
                  <a:schemeClr val="tx1"/>
                </a:solidFill>
                <a:effectLst/>
                <a:latin typeface="+mn-lt"/>
                <a:ea typeface="+mn-ea"/>
                <a:cs typeface="+mn-cs"/>
              </a:rPr>
              <a:t> gelişebilir.</a:t>
            </a:r>
          </a:p>
          <a:p>
            <a:r>
              <a:rPr lang="tr-TR" sz="1200" kern="1200" dirty="0">
                <a:solidFill>
                  <a:schemeClr val="tx1"/>
                </a:solidFill>
                <a:effectLst/>
                <a:latin typeface="+mn-lt"/>
                <a:ea typeface="+mn-ea"/>
                <a:cs typeface="+mn-cs"/>
              </a:rPr>
              <a:t>Açık kapanış hastalarında </a:t>
            </a:r>
            <a:r>
              <a:rPr lang="tr-TR" sz="1200" kern="1200" dirty="0" err="1">
                <a:solidFill>
                  <a:schemeClr val="tx1"/>
                </a:solidFill>
                <a:effectLst/>
                <a:latin typeface="+mn-lt"/>
                <a:ea typeface="+mn-ea"/>
                <a:cs typeface="+mn-cs"/>
              </a:rPr>
              <a:t>kondiller</a:t>
            </a:r>
            <a:r>
              <a:rPr lang="tr-TR" sz="1200" kern="1200" dirty="0">
                <a:solidFill>
                  <a:schemeClr val="tx1"/>
                </a:solidFill>
                <a:effectLst/>
                <a:latin typeface="+mn-lt"/>
                <a:ea typeface="+mn-ea"/>
                <a:cs typeface="+mn-cs"/>
              </a:rPr>
              <a:t>, keser rehberliği olmadığı için, </a:t>
            </a:r>
            <a:r>
              <a:rPr lang="tr-TR" sz="1200" kern="1200" dirty="0" err="1">
                <a:solidFill>
                  <a:schemeClr val="tx1"/>
                </a:solidFill>
                <a:effectLst/>
                <a:latin typeface="+mn-lt"/>
                <a:ea typeface="+mn-ea"/>
                <a:cs typeface="+mn-cs"/>
              </a:rPr>
              <a:t>anterior</a:t>
            </a:r>
            <a:r>
              <a:rPr lang="tr-TR" sz="1200" kern="1200" dirty="0">
                <a:solidFill>
                  <a:schemeClr val="tx1"/>
                </a:solidFill>
                <a:effectLst/>
                <a:latin typeface="+mn-lt"/>
                <a:ea typeface="+mn-ea"/>
                <a:cs typeface="+mn-cs"/>
              </a:rPr>
              <a:t> temas yaratmak amacıyla öne ve aşağıya hareket eder. </a:t>
            </a:r>
          </a:p>
        </p:txBody>
      </p:sp>
      <p:sp>
        <p:nvSpPr>
          <p:cNvPr id="4" name="Slayt Numarası Yer Tutucusu 3"/>
          <p:cNvSpPr>
            <a:spLocks noGrp="1"/>
          </p:cNvSpPr>
          <p:nvPr>
            <p:ph type="sldNum" sz="quarter" idx="10"/>
          </p:nvPr>
        </p:nvSpPr>
        <p:spPr/>
        <p:txBody>
          <a:bodyPr/>
          <a:lstStyle/>
          <a:p>
            <a:fld id="{F6750F77-43CB-4775-88E0-33A9665A6FF6}" type="slidenum">
              <a:rPr lang="tr-TR" smtClean="0"/>
              <a:t>17</a:t>
            </a:fld>
            <a:endParaRPr lang="tr-TR"/>
          </a:p>
        </p:txBody>
      </p:sp>
    </p:spTree>
    <p:extLst>
      <p:ext uri="{BB962C8B-B14F-4D97-AF65-F5344CB8AC3E}">
        <p14:creationId xmlns:p14="http://schemas.microsoft.com/office/powerpoint/2010/main" val="369949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i="1" kern="1200" dirty="0">
                <a:solidFill>
                  <a:schemeClr val="tx1"/>
                </a:solidFill>
                <a:effectLst/>
                <a:latin typeface="+mn-lt"/>
                <a:ea typeface="+mn-ea"/>
                <a:cs typeface="+mn-cs"/>
              </a:rPr>
              <a:t>Transvers yöndeki sorunlar</a:t>
            </a:r>
            <a:r>
              <a:rPr lang="tr-TR" sz="1200" kern="1200" dirty="0">
                <a:solidFill>
                  <a:schemeClr val="tx1"/>
                </a:solidFill>
                <a:effectLst/>
                <a:latin typeface="+mn-lt"/>
                <a:ea typeface="+mn-ea"/>
                <a:cs typeface="+mn-cs"/>
              </a:rPr>
              <a:t>: V-şekilli üst ark varlığında, alt ark, üst arka uyabilmek için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geride konumlanmaya </a:t>
            </a:r>
            <a:r>
              <a:rPr lang="tr-TR" sz="1200" kern="1200" dirty="0" err="1">
                <a:solidFill>
                  <a:schemeClr val="tx1"/>
                </a:solidFill>
                <a:effectLst/>
                <a:latin typeface="+mn-lt"/>
                <a:ea typeface="+mn-ea"/>
                <a:cs typeface="+mn-cs"/>
              </a:rPr>
              <a:t>zorlanır.Ayrıca</a:t>
            </a:r>
            <a:r>
              <a:rPr lang="tr-TR" sz="1200" kern="1200" dirty="0">
                <a:solidFill>
                  <a:schemeClr val="tx1"/>
                </a:solidFill>
                <a:effectLst/>
                <a:latin typeface="+mn-lt"/>
                <a:ea typeface="+mn-ea"/>
                <a:cs typeface="+mn-cs"/>
              </a:rPr>
              <a:t> rotasyon</a:t>
            </a:r>
            <a:r>
              <a:rPr lang="tr-TR" sz="1200" kern="1200" baseline="0" dirty="0">
                <a:solidFill>
                  <a:schemeClr val="tx1"/>
                </a:solidFill>
                <a:effectLst/>
                <a:latin typeface="+mn-lt"/>
                <a:ea typeface="+mn-ea"/>
                <a:cs typeface="+mn-cs"/>
              </a:rPr>
              <a:t> sebebiyle, </a:t>
            </a:r>
            <a:r>
              <a:rPr lang="tr-TR" sz="1200" kern="1200" dirty="0">
                <a:solidFill>
                  <a:schemeClr val="tx1"/>
                </a:solidFill>
                <a:effectLst/>
                <a:latin typeface="+mn-lt"/>
                <a:ea typeface="+mn-ea"/>
                <a:cs typeface="+mn-cs"/>
              </a:rPr>
              <a:t>normalde kaplaması gerekenden fazla yer kaplayan molar, hafif sınıf II ilişkinin oluşmasına neden olur.  Üst birinci </a:t>
            </a:r>
            <a:r>
              <a:rPr lang="tr-TR" sz="1200" kern="1200" dirty="0" err="1">
                <a:solidFill>
                  <a:schemeClr val="tx1"/>
                </a:solidFill>
                <a:effectLst/>
                <a:latin typeface="+mn-lt"/>
                <a:ea typeface="+mn-ea"/>
                <a:cs typeface="+mn-cs"/>
              </a:rPr>
              <a:t>moların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meziopalatinal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tüberkülü</a:t>
            </a:r>
            <a:r>
              <a:rPr lang="tr-TR" sz="1200" kern="1200" dirty="0">
                <a:solidFill>
                  <a:schemeClr val="tx1"/>
                </a:solidFill>
                <a:effectLst/>
                <a:latin typeface="+mn-lt"/>
                <a:ea typeface="+mn-ea"/>
                <a:cs typeface="+mn-cs"/>
              </a:rPr>
              <a:t> ile </a:t>
            </a:r>
            <a:r>
              <a:rPr lang="tr-TR" sz="1200" kern="1200" dirty="0" err="1">
                <a:solidFill>
                  <a:schemeClr val="tx1"/>
                </a:solidFill>
                <a:effectLst/>
                <a:latin typeface="+mn-lt"/>
                <a:ea typeface="+mn-ea"/>
                <a:cs typeface="+mn-cs"/>
              </a:rPr>
              <a:t>distobukkal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tüberkülünü</a:t>
            </a:r>
            <a:r>
              <a:rPr lang="tr-TR"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birleştiren çizgi karşı taraftaki kanin dişin </a:t>
            </a:r>
            <a:r>
              <a:rPr lang="tr-TR" sz="1200" kern="1200" dirty="0" err="1">
                <a:solidFill>
                  <a:schemeClr val="tx1"/>
                </a:solidFill>
                <a:effectLst/>
                <a:latin typeface="+mn-lt"/>
                <a:ea typeface="+mn-ea"/>
                <a:cs typeface="+mn-cs"/>
              </a:rPr>
              <a:t>distal</a:t>
            </a:r>
            <a:r>
              <a:rPr lang="tr-TR" sz="1200" kern="1200" dirty="0">
                <a:solidFill>
                  <a:schemeClr val="tx1"/>
                </a:solidFill>
                <a:effectLst/>
                <a:latin typeface="+mn-lt"/>
                <a:ea typeface="+mn-ea"/>
                <a:cs typeface="+mn-cs"/>
              </a:rPr>
              <a:t> üçlüsünden geçmelidir. </a:t>
            </a:r>
          </a:p>
          <a:p>
            <a:r>
              <a:rPr lang="tr-TR" sz="1200" kern="1200" dirty="0">
                <a:solidFill>
                  <a:schemeClr val="tx1"/>
                </a:solidFill>
                <a:effectLst/>
                <a:latin typeface="+mn-lt"/>
                <a:ea typeface="+mn-ea"/>
                <a:cs typeface="+mn-cs"/>
              </a:rPr>
              <a:t>Ön ve yan çapraz kapanış, alt çenenin </a:t>
            </a:r>
            <a:r>
              <a:rPr lang="tr-TR" sz="1200" kern="1200" dirty="0" err="1">
                <a:solidFill>
                  <a:schemeClr val="tx1"/>
                </a:solidFill>
                <a:effectLst/>
                <a:latin typeface="+mn-lt"/>
                <a:ea typeface="+mn-ea"/>
                <a:cs typeface="+mn-cs"/>
              </a:rPr>
              <a:t>lateral</a:t>
            </a:r>
            <a:r>
              <a:rPr lang="tr-TR" sz="1200" kern="1200" dirty="0">
                <a:solidFill>
                  <a:schemeClr val="tx1"/>
                </a:solidFill>
                <a:effectLst/>
                <a:latin typeface="+mn-lt"/>
                <a:ea typeface="+mn-ea"/>
                <a:cs typeface="+mn-cs"/>
              </a:rPr>
              <a:t> hareketlerini sınırlar ve orta hat kaymasına neden olabilir.</a:t>
            </a:r>
          </a:p>
          <a:p>
            <a:r>
              <a:rPr lang="tr-TR" sz="1200" kern="1200" dirty="0" err="1">
                <a:solidFill>
                  <a:schemeClr val="tx1"/>
                </a:solidFill>
                <a:effectLst/>
                <a:latin typeface="+mn-lt"/>
                <a:ea typeface="+mn-ea"/>
                <a:cs typeface="+mn-cs"/>
              </a:rPr>
              <a:t>Sentrik</a:t>
            </a:r>
            <a:r>
              <a:rPr lang="tr-TR" sz="1200" kern="1200" dirty="0">
                <a:solidFill>
                  <a:schemeClr val="tx1"/>
                </a:solidFill>
                <a:effectLst/>
                <a:latin typeface="+mn-lt"/>
                <a:ea typeface="+mn-ea"/>
                <a:cs typeface="+mn-cs"/>
              </a:rPr>
              <a:t> ilişkide süt </a:t>
            </a:r>
            <a:r>
              <a:rPr lang="tr-TR" sz="1200" kern="1200" dirty="0" err="1">
                <a:solidFill>
                  <a:schemeClr val="tx1"/>
                </a:solidFill>
                <a:effectLst/>
                <a:latin typeface="+mn-lt"/>
                <a:ea typeface="+mn-ea"/>
                <a:cs typeface="+mn-cs"/>
              </a:rPr>
              <a:t>kaninin</a:t>
            </a:r>
            <a:r>
              <a:rPr lang="tr-TR" sz="1200" kern="1200" dirty="0">
                <a:solidFill>
                  <a:schemeClr val="tx1"/>
                </a:solidFill>
                <a:effectLst/>
                <a:latin typeface="+mn-lt"/>
                <a:ea typeface="+mn-ea"/>
                <a:cs typeface="+mn-cs"/>
              </a:rPr>
              <a:t> erken teması, alt çeneyi </a:t>
            </a:r>
            <a:r>
              <a:rPr lang="tr-TR" sz="1200" kern="1200" dirty="0" err="1">
                <a:solidFill>
                  <a:schemeClr val="tx1"/>
                </a:solidFill>
                <a:effectLst/>
                <a:latin typeface="+mn-lt"/>
                <a:ea typeface="+mn-ea"/>
                <a:cs typeface="+mn-cs"/>
              </a:rPr>
              <a:t>lateral</a:t>
            </a:r>
            <a:r>
              <a:rPr lang="tr-TR" sz="1200" kern="1200" dirty="0">
                <a:solidFill>
                  <a:schemeClr val="tx1"/>
                </a:solidFill>
                <a:effectLst/>
                <a:latin typeface="+mn-lt"/>
                <a:ea typeface="+mn-ea"/>
                <a:cs typeface="+mn-cs"/>
              </a:rPr>
              <a:t> harekete zorlar.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18</a:t>
            </a:fld>
            <a:endParaRPr lang="tr-TR"/>
          </a:p>
        </p:txBody>
      </p:sp>
    </p:spTree>
    <p:extLst>
      <p:ext uri="{BB962C8B-B14F-4D97-AF65-F5344CB8AC3E}">
        <p14:creationId xmlns:p14="http://schemas.microsoft.com/office/powerpoint/2010/main" val="4195546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Fonksiyonel interferanslar, fonksiyonel matriksin büyüme sürecini bozan; ağız solunumu, </a:t>
            </a:r>
            <a:r>
              <a:rPr lang="tr-TR" sz="1200" kern="1200" dirty="0" err="1">
                <a:solidFill>
                  <a:schemeClr val="tx1"/>
                </a:solidFill>
                <a:effectLst/>
                <a:latin typeface="+mn-lt"/>
                <a:ea typeface="+mn-ea"/>
                <a:cs typeface="+mn-cs"/>
              </a:rPr>
              <a:t>atipik</a:t>
            </a:r>
            <a:r>
              <a:rPr lang="tr-TR" sz="1200" kern="1200" dirty="0">
                <a:solidFill>
                  <a:schemeClr val="tx1"/>
                </a:solidFill>
                <a:effectLst/>
                <a:latin typeface="+mn-lt"/>
                <a:ea typeface="+mn-ea"/>
                <a:cs typeface="+mn-cs"/>
              </a:rPr>
              <a:t> yutkunma gibi fonksiyon bozuklukları ile dengesiz </a:t>
            </a:r>
            <a:r>
              <a:rPr lang="tr-TR" sz="1200" kern="1200" dirty="0" err="1">
                <a:solidFill>
                  <a:schemeClr val="tx1"/>
                </a:solidFill>
                <a:effectLst/>
                <a:latin typeface="+mn-lt"/>
                <a:ea typeface="+mn-ea"/>
                <a:cs typeface="+mn-cs"/>
              </a:rPr>
              <a:t>perioral</a:t>
            </a:r>
            <a:r>
              <a:rPr lang="tr-TR" sz="1200" kern="1200" dirty="0">
                <a:solidFill>
                  <a:schemeClr val="tx1"/>
                </a:solidFill>
                <a:effectLst/>
                <a:latin typeface="+mn-lt"/>
                <a:ea typeface="+mn-ea"/>
                <a:cs typeface="+mn-cs"/>
              </a:rPr>
              <a:t> kaslar ve geçen</a:t>
            </a:r>
            <a:r>
              <a:rPr lang="tr-TR" sz="1200" kern="1200" baseline="0" dirty="0">
                <a:solidFill>
                  <a:schemeClr val="tx1"/>
                </a:solidFill>
                <a:effectLst/>
                <a:latin typeface="+mn-lt"/>
                <a:ea typeface="+mn-ea"/>
                <a:cs typeface="+mn-cs"/>
              </a:rPr>
              <a:t> hafta da bahsedildiği gibi</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postural</a:t>
            </a:r>
            <a:r>
              <a:rPr lang="tr-TR" sz="1200" kern="1200" dirty="0">
                <a:solidFill>
                  <a:schemeClr val="tx1"/>
                </a:solidFill>
                <a:effectLst/>
                <a:latin typeface="+mn-lt"/>
                <a:ea typeface="+mn-ea"/>
                <a:cs typeface="+mn-cs"/>
              </a:rPr>
              <a:t> kas sistemlerinin bozukluklarını içerir. </a:t>
            </a:r>
          </a:p>
          <a:p>
            <a:r>
              <a:rPr lang="tr-TR" sz="1200" kern="1200" dirty="0">
                <a:solidFill>
                  <a:schemeClr val="tx1"/>
                </a:solidFill>
                <a:effectLst/>
                <a:latin typeface="+mn-lt"/>
                <a:ea typeface="+mn-ea"/>
                <a:cs typeface="+mn-cs"/>
              </a:rPr>
              <a:t> </a:t>
            </a:r>
          </a:p>
        </p:txBody>
      </p:sp>
      <p:sp>
        <p:nvSpPr>
          <p:cNvPr id="4" name="Slayt Numarası Yer Tutucusu 3"/>
          <p:cNvSpPr>
            <a:spLocks noGrp="1"/>
          </p:cNvSpPr>
          <p:nvPr>
            <p:ph type="sldNum" sz="quarter" idx="10"/>
          </p:nvPr>
        </p:nvSpPr>
        <p:spPr/>
        <p:txBody>
          <a:bodyPr/>
          <a:lstStyle/>
          <a:p>
            <a:fld id="{F6750F77-43CB-4775-88E0-33A9665A6FF6}" type="slidenum">
              <a:rPr lang="tr-TR" smtClean="0"/>
              <a:t>19</a:t>
            </a:fld>
            <a:endParaRPr lang="tr-TR"/>
          </a:p>
        </p:txBody>
      </p:sp>
    </p:spTree>
    <p:extLst>
      <p:ext uri="{BB962C8B-B14F-4D97-AF65-F5344CB8AC3E}">
        <p14:creationId xmlns:p14="http://schemas.microsoft.com/office/powerpoint/2010/main" val="176337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Seminer</a:t>
            </a:r>
            <a:r>
              <a:rPr lang="tr-TR" baseline="0" dirty="0"/>
              <a:t>imde, erken tedavinin önemi, zamanlaması, hasta </a:t>
            </a:r>
            <a:r>
              <a:rPr lang="tr-TR" baseline="0" dirty="0" err="1"/>
              <a:t>kooperasyonu</a:t>
            </a:r>
            <a:r>
              <a:rPr lang="tr-TR" baseline="0" dirty="0"/>
              <a:t>, gelişim sırasında karşılaşılan sorunlar, </a:t>
            </a:r>
            <a:r>
              <a:rPr lang="tr-TR" baseline="0" dirty="0" err="1"/>
              <a:t>sagital</a:t>
            </a:r>
            <a:r>
              <a:rPr lang="tr-TR" baseline="0" dirty="0"/>
              <a:t>, </a:t>
            </a:r>
            <a:r>
              <a:rPr lang="tr-TR" baseline="0" dirty="0" err="1"/>
              <a:t>vertikal</a:t>
            </a:r>
            <a:r>
              <a:rPr lang="tr-TR" baseline="0" dirty="0"/>
              <a:t> ve </a:t>
            </a:r>
            <a:r>
              <a:rPr lang="tr-TR" baseline="0" dirty="0" err="1"/>
              <a:t>transversal</a:t>
            </a:r>
            <a:r>
              <a:rPr lang="tr-TR" baseline="0" dirty="0"/>
              <a:t> yön bozukluklarının erken dönem tedavisi, </a:t>
            </a:r>
            <a:r>
              <a:rPr lang="tr-TR" baseline="0" dirty="0" err="1"/>
              <a:t>myofonksiyonel</a:t>
            </a:r>
            <a:r>
              <a:rPr lang="tr-TR" baseline="0" dirty="0"/>
              <a:t> tedavi ve son olarak avantaj ve dezavantajlardan bahsedeceğim.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a:t>
            </a:fld>
            <a:endParaRPr lang="tr-TR"/>
          </a:p>
        </p:txBody>
      </p:sp>
    </p:spTree>
    <p:extLst>
      <p:ext uri="{BB962C8B-B14F-4D97-AF65-F5344CB8AC3E}">
        <p14:creationId xmlns:p14="http://schemas.microsoft.com/office/powerpoint/2010/main" val="198576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Sınıf 2 iskeletsel problemlerin </a:t>
            </a:r>
          </a:p>
          <a:p>
            <a:r>
              <a:rPr lang="tr-TR" sz="1200" kern="1200" dirty="0">
                <a:solidFill>
                  <a:schemeClr val="tx1"/>
                </a:solidFill>
                <a:effectLst/>
                <a:latin typeface="+mn-lt"/>
                <a:ea typeface="+mn-ea"/>
                <a:cs typeface="+mn-cs"/>
              </a:rPr>
              <a:t>etiyolojisine </a:t>
            </a:r>
            <a:r>
              <a:rPr lang="tr-TR" sz="1200" kern="1200" dirty="0" err="1">
                <a:solidFill>
                  <a:schemeClr val="tx1"/>
                </a:solidFill>
                <a:effectLst/>
                <a:latin typeface="+mn-lt"/>
                <a:ea typeface="+mn-ea"/>
                <a:cs typeface="+mn-cs"/>
              </a:rPr>
              <a:t>bakıldığında:Çenelerin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malpozisyonları</a:t>
            </a:r>
            <a:r>
              <a:rPr lang="tr-TR" sz="1200" kern="1200" dirty="0">
                <a:solidFill>
                  <a:schemeClr val="tx1"/>
                </a:solidFill>
                <a:effectLst/>
                <a:latin typeface="+mn-lt"/>
                <a:ea typeface="+mn-ea"/>
                <a:cs typeface="+mn-cs"/>
              </a:rPr>
              <a:t> ve dişsel düzensizlikler,</a:t>
            </a:r>
          </a:p>
          <a:p>
            <a:pPr lvl="0"/>
            <a:r>
              <a:rPr lang="tr-TR" sz="1200" kern="1200" dirty="0">
                <a:solidFill>
                  <a:schemeClr val="tx1"/>
                </a:solidFill>
                <a:effectLst/>
                <a:latin typeface="+mn-lt"/>
                <a:ea typeface="+mn-ea"/>
                <a:cs typeface="+mn-cs"/>
              </a:rPr>
              <a:t>Embriyolojik </a:t>
            </a:r>
            <a:r>
              <a:rPr lang="tr-TR" sz="1200" kern="1200" dirty="0" err="1">
                <a:solidFill>
                  <a:schemeClr val="tx1"/>
                </a:solidFill>
                <a:effectLst/>
                <a:latin typeface="+mn-lt"/>
                <a:ea typeface="+mn-ea"/>
                <a:cs typeface="+mn-cs"/>
              </a:rPr>
              <a:t>defektler</a:t>
            </a:r>
            <a:r>
              <a:rPr lang="tr-TR" sz="1200" kern="1200" dirty="0">
                <a:solidFill>
                  <a:schemeClr val="tx1"/>
                </a:solidFill>
                <a:effectLst/>
                <a:latin typeface="+mn-lt"/>
                <a:ea typeface="+mn-ea"/>
                <a:cs typeface="+mn-cs"/>
              </a:rPr>
              <a:t>, travma ve fonksiyonel etkiler, </a:t>
            </a:r>
          </a:p>
          <a:p>
            <a:pPr lvl="0"/>
            <a:r>
              <a:rPr lang="tr-TR" sz="1200" kern="1200" dirty="0">
                <a:solidFill>
                  <a:schemeClr val="tx1"/>
                </a:solidFill>
                <a:effectLst/>
                <a:latin typeface="+mn-lt"/>
                <a:ea typeface="+mn-ea"/>
                <a:cs typeface="+mn-cs"/>
              </a:rPr>
              <a:t>Spesifik genetik sendromlar</a:t>
            </a:r>
          </a:p>
          <a:p>
            <a:pPr lvl="0"/>
            <a:r>
              <a:rPr lang="tr-TR" sz="1200" kern="1200" dirty="0">
                <a:solidFill>
                  <a:schemeClr val="tx1"/>
                </a:solidFill>
                <a:effectLst/>
                <a:latin typeface="+mn-lt"/>
                <a:ea typeface="+mn-ea"/>
                <a:cs typeface="+mn-cs"/>
              </a:rPr>
              <a:t>Ve</a:t>
            </a:r>
            <a:r>
              <a:rPr lang="tr-TR" sz="1200" kern="1200" baseline="0" dirty="0">
                <a:solidFill>
                  <a:schemeClr val="tx1"/>
                </a:solidFill>
                <a:effectLst/>
                <a:latin typeface="+mn-lt"/>
                <a:ea typeface="+mn-ea"/>
                <a:cs typeface="+mn-cs"/>
              </a:rPr>
              <a:t> k</a:t>
            </a:r>
            <a:r>
              <a:rPr lang="tr-TR" sz="1200" kern="1200" dirty="0">
                <a:solidFill>
                  <a:schemeClr val="tx1"/>
                </a:solidFill>
                <a:effectLst/>
                <a:latin typeface="+mn-lt"/>
                <a:ea typeface="+mn-ea"/>
                <a:cs typeface="+mn-cs"/>
              </a:rPr>
              <a:t>alıtım sayılabilir.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6750F77-43CB-4775-88E0-33A9665A6FF6}" type="slidenum">
              <a:rPr lang="tr-TR" smtClean="0"/>
              <a:t>20</a:t>
            </a:fld>
            <a:endParaRPr lang="tr-TR"/>
          </a:p>
        </p:txBody>
      </p:sp>
    </p:spTree>
    <p:extLst>
      <p:ext uri="{BB962C8B-B14F-4D97-AF65-F5344CB8AC3E}">
        <p14:creationId xmlns:p14="http://schemas.microsoft.com/office/powerpoint/2010/main" val="1975927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Ortodontist, hastada, bireysel ihtiyaçları karşılayabilmek için tedavi yaklaşımını özelleştirmelidir.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Bacetti ve ark. süt dişlenmedeki sınıf 2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malokluzyon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özelliklerinin, karma dişlenmeye geçişte devam ettiğini veya kötüleştiğini bildirmiştir.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Grabowski ve ark. ise, süt dişlenmeden karma dişlenmeye geçişte, bilateral distooklüzyon oranının arttığını belirtmiştir .Bu yüzden süt dişlenmedeki sınıf 2 ilişki, karma dişlenmedeki sınıf 2 ilişkinin habercisidir.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6750F77-43CB-4775-88E0-33A9665A6FF6}" type="slidenum">
              <a:rPr lang="tr-TR" smtClean="0"/>
              <a:t>21</a:t>
            </a:fld>
            <a:endParaRPr lang="tr-TR"/>
          </a:p>
        </p:txBody>
      </p:sp>
    </p:spTree>
    <p:extLst>
      <p:ext uri="{BB962C8B-B14F-4D97-AF65-F5344CB8AC3E}">
        <p14:creationId xmlns:p14="http://schemas.microsoft.com/office/powerpoint/2010/main" val="628591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İlk olarak transversal sorun çözülerek, alt çenenin daha önde konumlanması</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sağlanabilir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Bu hedefe ulaşmak için, üst çeneye aşırı genişletme yapılmalıdır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RME sonrası dönemde, hareketli </a:t>
            </a:r>
            <a:r>
              <a:rPr lang="tr-TR" sz="1200" kern="1200" dirty="0" err="1">
                <a:solidFill>
                  <a:schemeClr val="tx1"/>
                </a:solidFill>
                <a:effectLst/>
                <a:latin typeface="+mn-lt"/>
                <a:ea typeface="+mn-ea"/>
                <a:cs typeface="+mn-cs"/>
              </a:rPr>
              <a:t>palatal</a:t>
            </a:r>
            <a:r>
              <a:rPr lang="tr-TR" sz="1200" kern="1200" dirty="0">
                <a:solidFill>
                  <a:schemeClr val="tx1"/>
                </a:solidFill>
                <a:effectLst/>
                <a:latin typeface="+mn-lt"/>
                <a:ea typeface="+mn-ea"/>
                <a:cs typeface="+mn-cs"/>
              </a:rPr>
              <a:t> plak kullanılırken, hasta, </a:t>
            </a:r>
            <a:r>
              <a:rPr lang="tr-TR" sz="1200" kern="1200" dirty="0" err="1">
                <a:solidFill>
                  <a:schemeClr val="tx1"/>
                </a:solidFill>
                <a:effectLst/>
                <a:latin typeface="+mn-lt"/>
                <a:ea typeface="+mn-ea"/>
                <a:cs typeface="+mn-cs"/>
              </a:rPr>
              <a:t>mandibulasını</a:t>
            </a:r>
            <a:r>
              <a:rPr lang="tr-TR" sz="1200" kern="1200" dirty="0">
                <a:solidFill>
                  <a:schemeClr val="tx1"/>
                </a:solidFill>
                <a:effectLst/>
                <a:latin typeface="+mn-lt"/>
                <a:ea typeface="+mn-ea"/>
                <a:cs typeface="+mn-cs"/>
              </a:rPr>
              <a:t> daha önde konumlandırır. Bu nedenle, sınıf 2 eğilimli hastalarda, aktif ekspansiyon döneminde değil, </a:t>
            </a:r>
            <a:r>
              <a:rPr lang="tr-TR" sz="1200" kern="1200" dirty="0" err="1">
                <a:solidFill>
                  <a:schemeClr val="tx1"/>
                </a:solidFill>
                <a:effectLst/>
                <a:latin typeface="+mn-lt"/>
                <a:ea typeface="+mn-ea"/>
                <a:cs typeface="+mn-cs"/>
              </a:rPr>
              <a:t>palatal</a:t>
            </a:r>
            <a:r>
              <a:rPr lang="tr-TR" sz="1200" kern="1200" dirty="0">
                <a:solidFill>
                  <a:schemeClr val="tx1"/>
                </a:solidFill>
                <a:effectLst/>
                <a:latin typeface="+mn-lt"/>
                <a:ea typeface="+mn-ea"/>
                <a:cs typeface="+mn-cs"/>
              </a:rPr>
              <a:t> plak kullanıldığı dönemde spontan düzelme gelişir.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22</a:t>
            </a:fld>
            <a:endParaRPr lang="tr-TR"/>
          </a:p>
        </p:txBody>
      </p:sp>
    </p:spTree>
    <p:extLst>
      <p:ext uri="{BB962C8B-B14F-4D97-AF65-F5344CB8AC3E}">
        <p14:creationId xmlns:p14="http://schemas.microsoft.com/office/powerpoint/2010/main" val="2903763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McNamara, süt dişlenme döneminde, sabit tedavinin kesinlikle yapılmaması gerektiğine, karma dişlenmede ise nadiren gerekli olduğuna inanmaktadır.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Ancak bantlı sabit apareyler, özellikle hastaya fonksiyonel aparey verilmeden önce, arkın sıralanması için faydalı olabilir.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Ayrıca</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16X16 köşeli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blue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elgiloy</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telinden hazırlanan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Ricketts'in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utility</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arkları ile hastanın, ön dişlerinde kırılma riski yaratan, şiddetli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overjet</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azaltılabilir.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23</a:t>
            </a:fld>
            <a:endParaRPr lang="tr-TR"/>
          </a:p>
        </p:txBody>
      </p:sp>
    </p:spTree>
    <p:extLst>
      <p:ext uri="{BB962C8B-B14F-4D97-AF65-F5344CB8AC3E}">
        <p14:creationId xmlns:p14="http://schemas.microsoft.com/office/powerpoint/2010/main" val="1445479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Rakosi, erken tedavi seçeneğini kullandığı hastalarda, erken dönemde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myofonksiyonel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tedavi uygulayarak, bozuk olan fonksiyonel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matriksi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uygun hale getirmeye çalışmıştır.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Sonraki dönemde ise, fonksiyonel veya ortopedik tedavi seçeneklerini uygulamıştır.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24</a:t>
            </a:fld>
            <a:endParaRPr lang="tr-TR"/>
          </a:p>
        </p:txBody>
      </p:sp>
    </p:spTree>
    <p:extLst>
      <p:ext uri="{BB962C8B-B14F-4D97-AF65-F5344CB8AC3E}">
        <p14:creationId xmlns:p14="http://schemas.microsoft.com/office/powerpoint/2010/main" val="329065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Dolikofasiyal yüz tipine sahip, Sınıf II bölüm 1 </a:t>
            </a:r>
            <a:r>
              <a:rPr lang="tr-TR" sz="1200" kern="1200" dirty="0" err="1">
                <a:solidFill>
                  <a:schemeClr val="tx1"/>
                </a:solidFill>
                <a:effectLst/>
                <a:latin typeface="+mn-lt"/>
                <a:ea typeface="+mn-ea"/>
                <a:cs typeface="+mn-cs"/>
              </a:rPr>
              <a:t>maloklüzyonlu</a:t>
            </a:r>
            <a:r>
              <a:rPr lang="tr-TR" sz="1200" kern="1200" dirty="0">
                <a:solidFill>
                  <a:schemeClr val="tx1"/>
                </a:solidFill>
                <a:effectLst/>
                <a:latin typeface="+mn-lt"/>
                <a:ea typeface="+mn-ea"/>
                <a:cs typeface="+mn-cs"/>
              </a:rPr>
              <a:t> hastalarda, tedavi için daimi dişlenmenin tamamlanması </a:t>
            </a:r>
            <a:r>
              <a:rPr lang="tr-TR" sz="1200" kern="1200" dirty="0" err="1">
                <a:solidFill>
                  <a:schemeClr val="tx1"/>
                </a:solidFill>
                <a:effectLst/>
                <a:latin typeface="+mn-lt"/>
                <a:ea typeface="+mn-ea"/>
                <a:cs typeface="+mn-cs"/>
              </a:rPr>
              <a:t>beklenebilir.Ayrıca</a:t>
            </a:r>
            <a:r>
              <a:rPr lang="tr-TR" sz="1200" kern="1200" dirty="0">
                <a:solidFill>
                  <a:schemeClr val="tx1"/>
                </a:solidFill>
                <a:effectLst/>
                <a:latin typeface="+mn-lt"/>
                <a:ea typeface="+mn-ea"/>
                <a:cs typeface="+mn-cs"/>
              </a:rPr>
              <a:t> tedavilerde cerrahi gerekli olabilir. </a:t>
            </a:r>
          </a:p>
          <a:p>
            <a:r>
              <a:rPr lang="tr-TR" sz="1200" kern="1200" dirty="0">
                <a:solidFill>
                  <a:schemeClr val="tx1"/>
                </a:solidFill>
                <a:effectLst/>
                <a:latin typeface="+mn-lt"/>
                <a:ea typeface="+mn-ea"/>
                <a:cs typeface="+mn-cs"/>
              </a:rPr>
              <a:t>Aşırı vertikal gelişim gösteren hastalarda sıkı bir dudak egzersizi rejimi uygulanmalıdır. Dudak kapatma eğitimi, fonksiyonel ortopediye ek olarak</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uygulanmalıdır.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25</a:t>
            </a:fld>
            <a:endParaRPr lang="tr-TR"/>
          </a:p>
        </p:txBody>
      </p:sp>
    </p:spTree>
    <p:extLst>
      <p:ext uri="{BB962C8B-B14F-4D97-AF65-F5344CB8AC3E}">
        <p14:creationId xmlns:p14="http://schemas.microsoft.com/office/powerpoint/2010/main" val="218982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Tulluoch ve ark. yaptığı bir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çalışmada, sınıf II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divizyon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1 anomaliye sahip, karma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dentisyondaki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büyüme atılımına en az 1 yıl kalan hastalar, HG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bianatör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ile tedavi edilmiştir. Tedavi sonucunda,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stabilite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değerlendirilmiştir. Değerlendirmeler erken dönemde yapılan tedavilerin iskeletsel etkilerinin kalıcı olmadığını göstermiştir.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O’Brien</a:t>
            </a:r>
            <a:r>
              <a:rPr lang="tr-TR" sz="1200" kern="1200" baseline="0" dirty="0">
                <a:solidFill>
                  <a:schemeClr val="tx1"/>
                </a:solidFill>
                <a:effectLst/>
                <a:latin typeface="+mn-lt"/>
                <a:ea typeface="+mn-ea"/>
                <a:cs typeface="+mn-cs"/>
              </a:rPr>
              <a:t> ve ark. yaptığı b</a:t>
            </a:r>
            <a:r>
              <a:rPr lang="tr-TR" sz="1200" kern="1200" dirty="0">
                <a:solidFill>
                  <a:schemeClr val="tx1"/>
                </a:solidFill>
                <a:effectLst/>
                <a:latin typeface="+mn-lt"/>
                <a:ea typeface="+mn-ea"/>
                <a:cs typeface="+mn-cs"/>
              </a:rPr>
              <a:t>aşka bir çalışmada, hastalar </a:t>
            </a:r>
            <a:r>
              <a:rPr lang="tr-TR" sz="1200" kern="1200" dirty="0" err="1">
                <a:solidFill>
                  <a:schemeClr val="tx1"/>
                </a:solidFill>
                <a:effectLst/>
                <a:latin typeface="+mn-lt"/>
                <a:ea typeface="+mn-ea"/>
                <a:cs typeface="+mn-cs"/>
              </a:rPr>
              <a:t>twin</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block</a:t>
            </a:r>
            <a:r>
              <a:rPr lang="tr-TR" sz="1200" kern="1200" dirty="0">
                <a:solidFill>
                  <a:schemeClr val="tx1"/>
                </a:solidFill>
                <a:effectLst/>
                <a:latin typeface="+mn-lt"/>
                <a:ea typeface="+mn-ea"/>
                <a:cs typeface="+mn-cs"/>
              </a:rPr>
              <a:t> apareyi ile tedavi edilmiştir. Tedavi sonucunda;</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iskeletsel ilişki, diş çekimi oranı ve hastanın kendine güveni açısından bir fark bulunmamıştır. Tedavi süresi daha uzun olmuş, tedavi masrafları </a:t>
            </a:r>
            <a:r>
              <a:rPr lang="tr-TR" sz="1200" kern="1200" dirty="0" err="1">
                <a:solidFill>
                  <a:schemeClr val="tx1"/>
                </a:solidFill>
                <a:effectLst/>
                <a:latin typeface="+mn-lt"/>
                <a:ea typeface="+mn-ea"/>
                <a:cs typeface="+mn-cs"/>
              </a:rPr>
              <a:t>artmışıtr</a:t>
            </a:r>
            <a:r>
              <a:rPr lang="tr-TR" sz="1200" kern="1200" dirty="0">
                <a:solidFill>
                  <a:schemeClr val="tx1"/>
                </a:solidFill>
                <a:effectLst/>
                <a:latin typeface="+mn-lt"/>
                <a:ea typeface="+mn-ea"/>
                <a:cs typeface="+mn-cs"/>
              </a:rPr>
              <a:t>. Sonuç olarak bu çalışmada, sınıf 2 anomali için erken tedavinin avantajlı olmadığı belirlenmiştir.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26</a:t>
            </a:fld>
            <a:endParaRPr lang="tr-TR"/>
          </a:p>
        </p:txBody>
      </p:sp>
    </p:spTree>
    <p:extLst>
      <p:ext uri="{BB962C8B-B14F-4D97-AF65-F5344CB8AC3E}">
        <p14:creationId xmlns:p14="http://schemas.microsoft.com/office/powerpoint/2010/main" val="3984925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Ancak çok şiddetli sınıf 2 </a:t>
            </a:r>
            <a:r>
              <a:rPr lang="tr-TR" sz="1200" kern="1200" dirty="0" err="1">
                <a:solidFill>
                  <a:schemeClr val="tx1"/>
                </a:solidFill>
                <a:effectLst/>
                <a:latin typeface="+mn-lt"/>
                <a:ea typeface="+mn-ea"/>
                <a:cs typeface="+mn-cs"/>
              </a:rPr>
              <a:t>maloklüzyonlarda</a:t>
            </a:r>
            <a:r>
              <a:rPr lang="tr-TR" sz="1200" kern="1200" dirty="0">
                <a:solidFill>
                  <a:schemeClr val="tx1"/>
                </a:solidFill>
                <a:effectLst/>
                <a:latin typeface="+mn-lt"/>
                <a:ea typeface="+mn-ea"/>
                <a:cs typeface="+mn-cs"/>
              </a:rPr>
              <a:t>, çocukluk döneminde sosyal sorunlara yol açabileceği için, erken müdahale gerekebilir.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O’Brien ve ark. yaptığı sistematik derleme sonucuna göre, puberte öncesi tedavi edilen hastalarda, önemli ölçüde keser travmasının önüne geçilmiştir. Ancak tedavi sonucu değerlerinde, erken tedavi lehine anlamlı bir fark görülmemiştir.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kern="1200" dirty="0">
                <a:solidFill>
                  <a:schemeClr val="tx1"/>
                </a:solidFill>
                <a:effectLst/>
                <a:latin typeface="+mn-lt"/>
                <a:ea typeface="+mn-ea"/>
                <a:cs typeface="+mn-cs"/>
              </a:rPr>
              <a:t>Araştırmalar aktif yaşam tarzına sahip hastalarda,</a:t>
            </a:r>
            <a:r>
              <a:rPr lang="tr-TR" sz="1200" kern="1200" baseline="0" dirty="0">
                <a:solidFill>
                  <a:schemeClr val="tx1"/>
                </a:solidFill>
                <a:effectLst/>
                <a:latin typeface="+mn-lt"/>
                <a:ea typeface="+mn-ea"/>
                <a:cs typeface="+mn-cs"/>
              </a:rPr>
              <a:t> veya </a:t>
            </a:r>
            <a:r>
              <a:rPr lang="tr-TR" sz="1200" kern="1200" dirty="0">
                <a:solidFill>
                  <a:schemeClr val="tx1"/>
                </a:solidFill>
                <a:effectLst/>
                <a:latin typeface="+mn-lt"/>
                <a:ea typeface="+mn-ea"/>
                <a:cs typeface="+mn-cs"/>
              </a:rPr>
              <a:t>çok şiddetli durumlarda erken tedavinin faydalı olabileceğini göstermiştir.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27</a:t>
            </a:fld>
            <a:endParaRPr lang="tr-TR"/>
          </a:p>
        </p:txBody>
      </p:sp>
    </p:spTree>
    <p:extLst>
      <p:ext uri="{BB962C8B-B14F-4D97-AF65-F5344CB8AC3E}">
        <p14:creationId xmlns:p14="http://schemas.microsoft.com/office/powerpoint/2010/main" val="29926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kern="1200" dirty="0" err="1">
                <a:solidFill>
                  <a:schemeClr val="tx1"/>
                </a:solidFill>
                <a:effectLst/>
                <a:latin typeface="+mn-lt"/>
                <a:ea typeface="+mn-ea"/>
                <a:cs typeface="+mn-cs"/>
              </a:rPr>
              <a:t>Wieslander’ın</a:t>
            </a:r>
            <a:r>
              <a:rPr lang="tr-TR" sz="1200" b="0" i="0" kern="1200" dirty="0">
                <a:solidFill>
                  <a:schemeClr val="tx1"/>
                </a:solidFill>
                <a:effectLst/>
                <a:latin typeface="+mn-lt"/>
                <a:ea typeface="+mn-ea"/>
                <a:cs typeface="+mn-cs"/>
              </a:rPr>
              <a:t> yaptığı çalışmada, şiddetli sınıf II </a:t>
            </a:r>
            <a:r>
              <a:rPr lang="tr-TR" sz="1200" b="0" i="0" kern="1200" dirty="0" err="1">
                <a:solidFill>
                  <a:schemeClr val="tx1"/>
                </a:solidFill>
                <a:effectLst/>
                <a:latin typeface="+mn-lt"/>
                <a:ea typeface="+mn-ea"/>
                <a:cs typeface="+mn-cs"/>
              </a:rPr>
              <a:t>malokluzyonu</a:t>
            </a:r>
            <a:r>
              <a:rPr lang="tr-TR" sz="1200" b="0" i="0" kern="1200" dirty="0">
                <a:solidFill>
                  <a:schemeClr val="tx1"/>
                </a:solidFill>
                <a:effectLst/>
                <a:latin typeface="+mn-lt"/>
                <a:ea typeface="+mn-ea"/>
                <a:cs typeface="+mn-cs"/>
              </a:rPr>
              <a:t> olan 8 yaşındaki çocuklar,</a:t>
            </a:r>
            <a:r>
              <a:rPr lang="tr-TR" sz="1200" b="0" i="0" kern="1200" baseline="0" dirty="0">
                <a:solidFill>
                  <a:schemeClr val="tx1"/>
                </a:solidFill>
                <a:effectLst/>
                <a:latin typeface="+mn-lt"/>
                <a:ea typeface="+mn-ea"/>
                <a:cs typeface="+mn-cs"/>
              </a:rPr>
              <a:t> </a:t>
            </a:r>
            <a:r>
              <a:rPr lang="tr-TR" sz="1200" b="0" i="0" kern="1200" dirty="0">
                <a:solidFill>
                  <a:schemeClr val="tx1"/>
                </a:solidFill>
                <a:effectLst/>
                <a:latin typeface="+mn-lt"/>
                <a:ea typeface="+mn-ea"/>
                <a:cs typeface="+mn-cs"/>
              </a:rPr>
              <a:t>ilk önce 5 ay boyunca HG ve Herbst ile tedavi edilmiş, sonrasında ise </a:t>
            </a:r>
            <a:r>
              <a:rPr lang="tr-TR" sz="1200" b="0" i="0" kern="1200" dirty="0" err="1">
                <a:solidFill>
                  <a:schemeClr val="tx1"/>
                </a:solidFill>
                <a:effectLst/>
                <a:latin typeface="+mn-lt"/>
                <a:ea typeface="+mn-ea"/>
                <a:cs typeface="+mn-cs"/>
              </a:rPr>
              <a:t>retansiyon</a:t>
            </a:r>
            <a:r>
              <a:rPr lang="tr-TR" sz="1200" b="0" i="0" kern="1200" baseline="0" dirty="0">
                <a:solidFill>
                  <a:schemeClr val="tx1"/>
                </a:solidFill>
                <a:effectLst/>
                <a:latin typeface="+mn-lt"/>
                <a:ea typeface="+mn-ea"/>
                <a:cs typeface="+mn-cs"/>
              </a:rPr>
              <a:t> için birkaç yıl</a:t>
            </a:r>
            <a:r>
              <a:rPr lang="tr-TR" sz="1200" b="0" i="0" kern="1200" dirty="0">
                <a:solidFill>
                  <a:schemeClr val="tx1"/>
                </a:solidFill>
                <a:effectLst/>
                <a:latin typeface="+mn-lt"/>
                <a:ea typeface="+mn-ea"/>
                <a:cs typeface="+mn-cs"/>
              </a:rPr>
              <a:t> aktivatör kullanılmıştır. Tedavi sonunda, </a:t>
            </a:r>
            <a:r>
              <a:rPr lang="tr-TR" sz="1200" b="0" i="0" kern="1200" dirty="0" err="1">
                <a:solidFill>
                  <a:schemeClr val="tx1"/>
                </a:solidFill>
                <a:effectLst/>
                <a:latin typeface="+mn-lt"/>
                <a:ea typeface="+mn-ea"/>
                <a:cs typeface="+mn-cs"/>
              </a:rPr>
              <a:t>mandibular</a:t>
            </a:r>
            <a:r>
              <a:rPr lang="tr-TR" sz="1200" b="0" i="0" kern="1200" baseline="0" dirty="0">
                <a:solidFill>
                  <a:schemeClr val="tx1"/>
                </a:solidFill>
                <a:effectLst/>
                <a:latin typeface="+mn-lt"/>
                <a:ea typeface="+mn-ea"/>
                <a:cs typeface="+mn-cs"/>
              </a:rPr>
              <a:t> uzunlukta beklenenden daha küçük bir değişim olmasına rağmen, ANB açısında anlamlı bir azalma mevcuttur.</a:t>
            </a:r>
            <a:r>
              <a:rPr lang="tr-TR" sz="1200" b="0" i="0" kern="1200" dirty="0">
                <a:solidFill>
                  <a:schemeClr val="tx1"/>
                </a:solidFill>
                <a:effectLst/>
                <a:latin typeface="+mn-lt"/>
                <a:ea typeface="+mn-ea"/>
                <a:cs typeface="+mn-cs"/>
              </a:rPr>
              <a:t> Çalışma,</a:t>
            </a:r>
            <a:r>
              <a:rPr lang="tr-TR" sz="1200" b="0" i="0" kern="1200" baseline="0" dirty="0">
                <a:solidFill>
                  <a:schemeClr val="tx1"/>
                </a:solidFill>
                <a:effectLst/>
                <a:latin typeface="+mn-lt"/>
                <a:ea typeface="+mn-ea"/>
                <a:cs typeface="+mn-cs"/>
              </a:rPr>
              <a:t> </a:t>
            </a:r>
            <a:r>
              <a:rPr lang="tr-TR" sz="1200" b="0" i="0" kern="1200" dirty="0" err="1">
                <a:solidFill>
                  <a:schemeClr val="tx1"/>
                </a:solidFill>
                <a:effectLst/>
                <a:latin typeface="+mn-lt"/>
                <a:ea typeface="+mn-ea"/>
                <a:cs typeface="+mn-cs"/>
              </a:rPr>
              <a:t>mandibulada</a:t>
            </a:r>
            <a:r>
              <a:rPr lang="tr-TR" sz="1200" b="0" i="0" kern="1200" dirty="0">
                <a:solidFill>
                  <a:schemeClr val="tx1"/>
                </a:solidFill>
                <a:effectLst/>
                <a:latin typeface="+mn-lt"/>
                <a:ea typeface="+mn-ea"/>
                <a:cs typeface="+mn-cs"/>
              </a:rPr>
              <a:t> olumlu değişiklerle</a:t>
            </a:r>
            <a:r>
              <a:rPr lang="tr-TR" sz="1200" b="0" i="0" kern="1200" baseline="0" dirty="0">
                <a:solidFill>
                  <a:schemeClr val="tx1"/>
                </a:solidFill>
                <a:effectLst/>
                <a:latin typeface="+mn-lt"/>
                <a:ea typeface="+mn-ea"/>
                <a:cs typeface="+mn-cs"/>
              </a:rPr>
              <a:t> sonuçlanmış, ancak tedavi </a:t>
            </a:r>
            <a:r>
              <a:rPr lang="tr-TR" sz="1200" b="0" i="0" kern="1200" baseline="0" dirty="0" err="1">
                <a:solidFill>
                  <a:schemeClr val="tx1"/>
                </a:solidFill>
                <a:effectLst/>
                <a:latin typeface="+mn-lt"/>
                <a:ea typeface="+mn-ea"/>
                <a:cs typeface="+mn-cs"/>
              </a:rPr>
              <a:t>retansiyonu</a:t>
            </a:r>
            <a:r>
              <a:rPr lang="tr-TR" sz="1200" b="0" i="0" kern="1200" baseline="0" dirty="0">
                <a:solidFill>
                  <a:schemeClr val="tx1"/>
                </a:solidFill>
                <a:effectLst/>
                <a:latin typeface="+mn-lt"/>
                <a:ea typeface="+mn-ea"/>
                <a:cs typeface="+mn-cs"/>
              </a:rPr>
              <a:t>, aktivatör ile yapıldığı için, </a:t>
            </a:r>
            <a:r>
              <a:rPr lang="tr-TR" sz="1200" b="0" i="0" kern="1200" baseline="0" dirty="0" err="1">
                <a:solidFill>
                  <a:schemeClr val="tx1"/>
                </a:solidFill>
                <a:effectLst/>
                <a:latin typeface="+mn-lt"/>
                <a:ea typeface="+mn-ea"/>
                <a:cs typeface="+mn-cs"/>
              </a:rPr>
              <a:t>kooperasyonu</a:t>
            </a:r>
            <a:r>
              <a:rPr lang="tr-TR" sz="1200" b="0" i="0" kern="1200" baseline="0" dirty="0">
                <a:solidFill>
                  <a:schemeClr val="tx1"/>
                </a:solidFill>
                <a:effectLst/>
                <a:latin typeface="+mn-lt"/>
                <a:ea typeface="+mn-ea"/>
                <a:cs typeface="+mn-cs"/>
              </a:rPr>
              <a:t> kötü olan hastalarda </a:t>
            </a:r>
            <a:r>
              <a:rPr lang="tr-TR" sz="1200" b="0" i="0" kern="1200" baseline="0" dirty="0" err="1">
                <a:solidFill>
                  <a:schemeClr val="tx1"/>
                </a:solidFill>
                <a:effectLst/>
                <a:latin typeface="+mn-lt"/>
                <a:ea typeface="+mn-ea"/>
                <a:cs typeface="+mn-cs"/>
              </a:rPr>
              <a:t>nüks</a:t>
            </a:r>
            <a:r>
              <a:rPr lang="tr-TR" sz="1200" b="0" i="0" kern="1200" baseline="0" dirty="0">
                <a:solidFill>
                  <a:schemeClr val="tx1"/>
                </a:solidFill>
                <a:effectLst/>
                <a:latin typeface="+mn-lt"/>
                <a:ea typeface="+mn-ea"/>
                <a:cs typeface="+mn-cs"/>
              </a:rPr>
              <a:t> görülmüştür.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28</a:t>
            </a:fld>
            <a:endParaRPr lang="tr-TR"/>
          </a:p>
        </p:txBody>
      </p:sp>
    </p:spTree>
    <p:extLst>
      <p:ext uri="{BB962C8B-B14F-4D97-AF65-F5344CB8AC3E}">
        <p14:creationId xmlns:p14="http://schemas.microsoft.com/office/powerpoint/2010/main" val="3347767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King</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ark.’a</a:t>
            </a:r>
            <a:r>
              <a:rPr lang="tr-TR" sz="1200" kern="1200" dirty="0">
                <a:solidFill>
                  <a:schemeClr val="tx1"/>
                </a:solidFill>
                <a:effectLst/>
                <a:latin typeface="+mn-lt"/>
                <a:ea typeface="+mn-ea"/>
                <a:cs typeface="+mn-cs"/>
              </a:rPr>
              <a:t> göre Sınıf 2 anomalinin ortopedik tedavileri, </a:t>
            </a:r>
            <a:r>
              <a:rPr lang="tr-TR" sz="1200" kern="1200" dirty="0" err="1">
                <a:solidFill>
                  <a:schemeClr val="tx1"/>
                </a:solidFill>
                <a:effectLst/>
                <a:latin typeface="+mn-lt"/>
                <a:ea typeface="+mn-ea"/>
                <a:cs typeface="+mn-cs"/>
              </a:rPr>
              <a:t>preadolesan</a:t>
            </a:r>
            <a:r>
              <a:rPr lang="tr-TR" sz="1200" kern="1200" dirty="0">
                <a:solidFill>
                  <a:schemeClr val="tx1"/>
                </a:solidFill>
                <a:effectLst/>
                <a:latin typeface="+mn-lt"/>
                <a:ea typeface="+mn-ea"/>
                <a:cs typeface="+mn-cs"/>
              </a:rPr>
              <a:t> dönemde daha etkili sonuç vermektedir. </a:t>
            </a:r>
          </a:p>
          <a:p>
            <a:r>
              <a:rPr lang="tr-TR" sz="1200" kern="1200" dirty="0">
                <a:solidFill>
                  <a:schemeClr val="tx1"/>
                </a:solidFill>
                <a:effectLst/>
                <a:latin typeface="+mn-lt"/>
                <a:ea typeface="+mn-ea"/>
                <a:cs typeface="+mn-cs"/>
              </a:rPr>
              <a:t>Nedenleri ise:</a:t>
            </a:r>
            <a:r>
              <a:rPr lang="tr-TR" sz="1200" kern="1200" baseline="0" dirty="0">
                <a:solidFill>
                  <a:schemeClr val="tx1"/>
                </a:solidFill>
                <a:effectLst/>
                <a:latin typeface="+mn-lt"/>
                <a:ea typeface="+mn-ea"/>
                <a:cs typeface="+mn-cs"/>
              </a:rPr>
              <a:t> D</a:t>
            </a:r>
            <a:r>
              <a:rPr lang="tr-TR" sz="1200" kern="1200" dirty="0">
                <a:solidFill>
                  <a:schemeClr val="tx1"/>
                </a:solidFill>
                <a:effectLst/>
                <a:latin typeface="+mn-lt"/>
                <a:ea typeface="+mn-ea"/>
                <a:cs typeface="+mn-cs"/>
              </a:rPr>
              <a:t>okuların erken</a:t>
            </a:r>
            <a:r>
              <a:rPr lang="tr-TR" sz="1200" kern="1200" baseline="0" dirty="0">
                <a:solidFill>
                  <a:schemeClr val="tx1"/>
                </a:solidFill>
                <a:effectLst/>
                <a:latin typeface="+mn-lt"/>
                <a:ea typeface="+mn-ea"/>
                <a:cs typeface="+mn-cs"/>
              </a:rPr>
              <a:t> dönemde </a:t>
            </a:r>
            <a:r>
              <a:rPr lang="tr-TR" sz="1200" kern="1200" dirty="0" err="1">
                <a:solidFill>
                  <a:schemeClr val="tx1"/>
                </a:solidFill>
                <a:effectLst/>
                <a:latin typeface="+mn-lt"/>
                <a:ea typeface="+mn-ea"/>
                <a:cs typeface="+mn-cs"/>
              </a:rPr>
              <a:t>adaptif</a:t>
            </a:r>
            <a:r>
              <a:rPr lang="tr-TR" sz="1200" kern="1200" dirty="0">
                <a:solidFill>
                  <a:schemeClr val="tx1"/>
                </a:solidFill>
                <a:effectLst/>
                <a:latin typeface="+mn-lt"/>
                <a:ea typeface="+mn-ea"/>
                <a:cs typeface="+mn-cs"/>
              </a:rPr>
              <a:t> değişikliklere daha uygun</a:t>
            </a:r>
            <a:r>
              <a:rPr lang="tr-TR" sz="1200" kern="1200" baseline="0" dirty="0">
                <a:solidFill>
                  <a:schemeClr val="tx1"/>
                </a:solidFill>
                <a:effectLst/>
                <a:latin typeface="+mn-lt"/>
                <a:ea typeface="+mn-ea"/>
                <a:cs typeface="+mn-cs"/>
              </a:rPr>
              <a:t> </a:t>
            </a:r>
            <a:r>
              <a:rPr lang="tr-TR" sz="1200" kern="1200" baseline="0" dirty="0" err="1">
                <a:solidFill>
                  <a:schemeClr val="tx1"/>
                </a:solidFill>
                <a:effectLst/>
                <a:latin typeface="+mn-lt"/>
                <a:ea typeface="+mn-ea"/>
                <a:cs typeface="+mn-cs"/>
              </a:rPr>
              <a:t>olması,</a:t>
            </a:r>
            <a:r>
              <a:rPr lang="tr-TR" sz="1200" kern="1200" dirty="0" err="1">
                <a:solidFill>
                  <a:schemeClr val="tx1"/>
                </a:solidFill>
                <a:effectLst/>
                <a:latin typeface="+mn-lt"/>
                <a:ea typeface="+mn-ea"/>
                <a:cs typeface="+mn-cs"/>
              </a:rPr>
              <a:t>Ve</a:t>
            </a:r>
            <a:r>
              <a:rPr lang="tr-TR" sz="1200" kern="1200" baseline="0" dirty="0">
                <a:solidFill>
                  <a:schemeClr val="tx1"/>
                </a:solidFill>
                <a:effectLst/>
                <a:latin typeface="+mn-lt"/>
                <a:ea typeface="+mn-ea"/>
                <a:cs typeface="+mn-cs"/>
              </a:rPr>
              <a:t> </a:t>
            </a:r>
            <a:r>
              <a:rPr lang="tr-TR" sz="1200" kern="1200" baseline="0" dirty="0" err="1">
                <a:solidFill>
                  <a:schemeClr val="tx1"/>
                </a:solidFill>
                <a:effectLst/>
                <a:latin typeface="+mn-lt"/>
                <a:ea typeface="+mn-ea"/>
                <a:cs typeface="+mn-cs"/>
              </a:rPr>
              <a:t>p</a:t>
            </a:r>
            <a:r>
              <a:rPr lang="tr-TR" sz="1200" kern="1200" dirty="0" err="1">
                <a:solidFill>
                  <a:schemeClr val="tx1"/>
                </a:solidFill>
                <a:effectLst/>
                <a:latin typeface="+mn-lt"/>
                <a:ea typeface="+mn-ea"/>
                <a:cs typeface="+mn-cs"/>
              </a:rPr>
              <a:t>readolasan</a:t>
            </a:r>
            <a:r>
              <a:rPr lang="tr-TR" sz="1200" kern="1200" dirty="0">
                <a:solidFill>
                  <a:schemeClr val="tx1"/>
                </a:solidFill>
                <a:effectLst/>
                <a:latin typeface="+mn-lt"/>
                <a:ea typeface="+mn-ea"/>
                <a:cs typeface="+mn-cs"/>
              </a:rPr>
              <a:t> dönemde </a:t>
            </a:r>
            <a:r>
              <a:rPr lang="tr-TR" sz="1200" kern="1200" dirty="0" err="1">
                <a:solidFill>
                  <a:schemeClr val="tx1"/>
                </a:solidFill>
                <a:effectLst/>
                <a:latin typeface="+mn-lt"/>
                <a:ea typeface="+mn-ea"/>
                <a:cs typeface="+mn-cs"/>
              </a:rPr>
              <a:t>kooperasyonun</a:t>
            </a:r>
            <a:r>
              <a:rPr lang="tr-TR" sz="1200" kern="1200" dirty="0">
                <a:solidFill>
                  <a:schemeClr val="tx1"/>
                </a:solidFill>
                <a:effectLst/>
                <a:latin typeface="+mn-lt"/>
                <a:ea typeface="+mn-ea"/>
                <a:cs typeface="+mn-cs"/>
              </a:rPr>
              <a:t>, büyüklere göre daha iyi</a:t>
            </a:r>
            <a:r>
              <a:rPr lang="tr-TR" sz="1200" kern="1200" baseline="0" dirty="0">
                <a:solidFill>
                  <a:schemeClr val="tx1"/>
                </a:solidFill>
                <a:effectLst/>
                <a:latin typeface="+mn-lt"/>
                <a:ea typeface="+mn-ea"/>
                <a:cs typeface="+mn-cs"/>
              </a:rPr>
              <a:t> olmasıdır</a:t>
            </a:r>
            <a:r>
              <a:rPr lang="tr-T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Arat</a:t>
            </a:r>
            <a:r>
              <a:rPr lang="tr-TR" sz="1200" kern="1200" baseline="0" dirty="0">
                <a:solidFill>
                  <a:schemeClr val="tx1"/>
                </a:solidFill>
                <a:effectLst/>
                <a:latin typeface="+mn-lt"/>
                <a:ea typeface="+mn-ea"/>
                <a:cs typeface="+mn-cs"/>
              </a:rPr>
              <a:t> ve ark. </a:t>
            </a:r>
            <a:r>
              <a:rPr lang="tr-TR" sz="1200" kern="1200" baseline="0" dirty="0" err="1">
                <a:solidFill>
                  <a:schemeClr val="tx1"/>
                </a:solidFill>
                <a:effectLst/>
                <a:latin typeface="+mn-lt"/>
                <a:ea typeface="+mn-ea"/>
                <a:cs typeface="+mn-cs"/>
              </a:rPr>
              <a:t>larının</a:t>
            </a:r>
            <a:r>
              <a:rPr lang="tr-TR" sz="1200" kern="1200" baseline="0" dirty="0">
                <a:solidFill>
                  <a:schemeClr val="tx1"/>
                </a:solidFill>
                <a:effectLst/>
                <a:latin typeface="+mn-lt"/>
                <a:ea typeface="+mn-ea"/>
                <a:cs typeface="+mn-cs"/>
              </a:rPr>
              <a:t> yaptığı</a:t>
            </a:r>
            <a:r>
              <a:rPr lang="tr-TR" sz="1200" kern="1200" dirty="0">
                <a:solidFill>
                  <a:schemeClr val="tx1"/>
                </a:solidFill>
                <a:effectLst/>
                <a:latin typeface="+mn-lt"/>
                <a:ea typeface="+mn-ea"/>
                <a:cs typeface="+mn-cs"/>
              </a:rPr>
              <a:t> aktivatör ve HG kombinasyonuyla tedavi edilmiş Sınıf II Bölüm 1 bireyler üzerinde yaptıkları araştırmada; Erken, </a:t>
            </a:r>
            <a:r>
              <a:rPr lang="tr-TR" sz="1200" kern="1200" dirty="0" err="1">
                <a:solidFill>
                  <a:schemeClr val="tx1"/>
                </a:solidFill>
                <a:effectLst/>
                <a:latin typeface="+mn-lt"/>
                <a:ea typeface="+mn-ea"/>
                <a:cs typeface="+mn-cs"/>
              </a:rPr>
              <a:t>Prepeak</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Peak</a:t>
            </a:r>
            <a:r>
              <a:rPr lang="tr-TR" sz="1200" kern="1200" dirty="0">
                <a:solidFill>
                  <a:schemeClr val="tx1"/>
                </a:solidFill>
                <a:effectLst/>
                <a:latin typeface="+mn-lt"/>
                <a:ea typeface="+mn-ea"/>
                <a:cs typeface="+mn-cs"/>
              </a:rPr>
              <a:t> ve Postpeak dönemler olmak üzere 4 grubu karşılaştırmışlardır. Sonuçlara göre, özellikle </a:t>
            </a:r>
            <a:r>
              <a:rPr lang="tr-TR" sz="1200" kern="1200" dirty="0" err="1">
                <a:solidFill>
                  <a:schemeClr val="tx1"/>
                </a:solidFill>
                <a:effectLst/>
                <a:latin typeface="+mn-lt"/>
                <a:ea typeface="+mn-ea"/>
                <a:cs typeface="+mn-cs"/>
              </a:rPr>
              <a:t>peak</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postpeak</a:t>
            </a:r>
            <a:r>
              <a:rPr lang="tr-TR" sz="1200" kern="1200" dirty="0">
                <a:solidFill>
                  <a:schemeClr val="tx1"/>
                </a:solidFill>
                <a:effectLst/>
                <a:latin typeface="+mn-lt"/>
                <a:ea typeface="+mn-ea"/>
                <a:cs typeface="+mn-cs"/>
              </a:rPr>
              <a:t> dönemlerde, tedaviyle oluşan değişiklikler önemli bulunmuştur.</a:t>
            </a:r>
          </a:p>
          <a:p>
            <a:endParaRPr lang="tr-TR" sz="1200" kern="1200" dirty="0">
              <a:solidFill>
                <a:schemeClr val="tx1"/>
              </a:solidFill>
              <a:effectLst/>
              <a:latin typeface="+mn-lt"/>
              <a:ea typeface="+mn-ea"/>
              <a:cs typeface="+mn-cs"/>
            </a:endParaRP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29</a:t>
            </a:fld>
            <a:endParaRPr lang="tr-TR"/>
          </a:p>
        </p:txBody>
      </p:sp>
    </p:spTree>
    <p:extLst>
      <p:ext uri="{BB962C8B-B14F-4D97-AF65-F5344CB8AC3E}">
        <p14:creationId xmlns:p14="http://schemas.microsoft.com/office/powerpoint/2010/main" val="251866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err="1">
                <a:solidFill>
                  <a:schemeClr val="tx1"/>
                </a:solidFill>
                <a:effectLst/>
                <a:latin typeface="+mn-lt"/>
                <a:ea typeface="+mn-ea"/>
                <a:cs typeface="+mn-cs"/>
              </a:rPr>
              <a:t>Ricketts</a:t>
            </a:r>
            <a:r>
              <a:rPr lang="tr-TR" sz="1200" kern="1200" dirty="0">
                <a:solidFill>
                  <a:schemeClr val="tx1"/>
                </a:solidFill>
                <a:effectLst/>
                <a:latin typeface="+mn-lt"/>
                <a:ea typeface="+mn-ea"/>
                <a:cs typeface="+mn-cs"/>
              </a:rPr>
              <a:t>, McNamara, </a:t>
            </a:r>
            <a:r>
              <a:rPr lang="tr-TR" sz="1200" kern="1200" dirty="0" err="1">
                <a:solidFill>
                  <a:schemeClr val="tx1"/>
                </a:solidFill>
                <a:effectLst/>
                <a:latin typeface="+mn-lt"/>
                <a:ea typeface="+mn-ea"/>
                <a:cs typeface="+mn-cs"/>
              </a:rPr>
              <a:t>Frankel</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ve </a:t>
            </a:r>
            <a:r>
              <a:rPr lang="tr-TR" sz="1200" kern="1200" dirty="0" err="1">
                <a:solidFill>
                  <a:schemeClr val="tx1"/>
                </a:solidFill>
                <a:effectLst/>
                <a:latin typeface="+mn-lt"/>
                <a:ea typeface="+mn-ea"/>
                <a:cs typeface="+mn-cs"/>
              </a:rPr>
              <a:t>Graber</a:t>
            </a:r>
            <a:r>
              <a:rPr lang="tr-TR" sz="1200" kern="1200" dirty="0">
                <a:solidFill>
                  <a:schemeClr val="tx1"/>
                </a:solidFill>
                <a:effectLst/>
                <a:latin typeface="+mn-lt"/>
                <a:ea typeface="+mn-ea"/>
                <a:cs typeface="+mn-cs"/>
              </a:rPr>
              <a:t> gibi birçok ortodontist erken ortodontik tedavinin gerekliliğini savunmuştur. </a:t>
            </a:r>
          </a:p>
          <a:p>
            <a:r>
              <a:rPr lang="tr-TR" sz="1200" kern="1200" dirty="0" err="1">
                <a:solidFill>
                  <a:schemeClr val="tx1"/>
                </a:solidFill>
                <a:effectLst/>
                <a:latin typeface="+mn-lt"/>
                <a:ea typeface="+mn-ea"/>
                <a:cs typeface="+mn-cs"/>
              </a:rPr>
              <a:t>Gugino</a:t>
            </a:r>
            <a:r>
              <a:rPr lang="tr-TR" sz="1200" kern="1200" dirty="0">
                <a:solidFill>
                  <a:schemeClr val="tx1"/>
                </a:solidFill>
                <a:effectLst/>
                <a:latin typeface="+mn-lt"/>
                <a:ea typeface="+mn-ea"/>
                <a:cs typeface="+mn-cs"/>
              </a:rPr>
              <a:t> bu konunun</a:t>
            </a:r>
            <a:r>
              <a:rPr lang="tr-TR" sz="1200" kern="1200" baseline="0" dirty="0">
                <a:solidFill>
                  <a:schemeClr val="tx1"/>
                </a:solidFill>
                <a:effectLst/>
                <a:latin typeface="+mn-lt"/>
                <a:ea typeface="+mn-ea"/>
                <a:cs typeface="+mn-cs"/>
              </a:rPr>
              <a:t> önemini</a:t>
            </a:r>
            <a:r>
              <a:rPr lang="tr-T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a:t>
            </a:r>
            <a:r>
              <a:rPr lang="tr-TR" sz="1200" i="1" kern="1200" dirty="0">
                <a:solidFill>
                  <a:schemeClr val="tx1"/>
                </a:solidFill>
                <a:effectLst/>
                <a:latin typeface="+mn-lt"/>
                <a:ea typeface="+mn-ea"/>
                <a:cs typeface="+mn-cs"/>
              </a:rPr>
              <a:t>Tedaviye erken başlarsanız, yüz sizin standartlarınıza adapte olur; tedaviye geç başlarsanız, siz standartlarınızı yüze adapte etmek zorunda kalırsınız.”   </a:t>
            </a:r>
            <a:r>
              <a:rPr lang="tr-TR" sz="1200" i="0" kern="1200" dirty="0">
                <a:solidFill>
                  <a:schemeClr val="tx1"/>
                </a:solidFill>
                <a:effectLst/>
                <a:latin typeface="+mn-lt"/>
                <a:ea typeface="+mn-ea"/>
                <a:cs typeface="+mn-cs"/>
              </a:rPr>
              <a:t>diyerek belirtmiştir</a:t>
            </a:r>
            <a:r>
              <a:rPr lang="tr-TR" sz="1200" i="1" kern="1200" dirty="0">
                <a:solidFill>
                  <a:schemeClr val="tx1"/>
                </a:solidFill>
                <a:effectLst/>
                <a:latin typeface="+mn-lt"/>
                <a:ea typeface="+mn-ea"/>
                <a:cs typeface="+mn-cs"/>
              </a:rPr>
              <a:t>.</a:t>
            </a:r>
          </a:p>
        </p:txBody>
      </p:sp>
      <p:sp>
        <p:nvSpPr>
          <p:cNvPr id="4" name="Slayt Numarası Yer Tutucusu 3"/>
          <p:cNvSpPr>
            <a:spLocks noGrp="1"/>
          </p:cNvSpPr>
          <p:nvPr>
            <p:ph type="sldNum" sz="quarter" idx="10"/>
          </p:nvPr>
        </p:nvSpPr>
        <p:spPr/>
        <p:txBody>
          <a:bodyPr/>
          <a:lstStyle/>
          <a:p>
            <a:fld id="{F6750F77-43CB-4775-88E0-33A9665A6FF6}" type="slidenum">
              <a:rPr lang="tr-TR" smtClean="0"/>
              <a:t>3</a:t>
            </a:fld>
            <a:endParaRPr lang="tr-TR"/>
          </a:p>
        </p:txBody>
      </p:sp>
    </p:spTree>
    <p:extLst>
      <p:ext uri="{BB962C8B-B14F-4D97-AF65-F5344CB8AC3E}">
        <p14:creationId xmlns:p14="http://schemas.microsoft.com/office/powerpoint/2010/main" val="760052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İskeletsel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Sınıf 3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maloklüzyon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maksillanın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boyut yetersizliği,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retrüzyon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gerçek mandibuler aşırı gelişim,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ileri pozisyonlanma veya bunların kombinasyonu ile karakterizedir.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Ellis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McNamara Sınıf 3 anomalinin  %65’inin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retrüzyon komponentinin bulunduğunu belirtmiştir.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30</a:t>
            </a:fld>
            <a:endParaRPr lang="tr-TR"/>
          </a:p>
        </p:txBody>
      </p:sp>
    </p:spTree>
    <p:extLst>
      <p:ext uri="{BB962C8B-B14F-4D97-AF65-F5344CB8AC3E}">
        <p14:creationId xmlns:p14="http://schemas.microsoft.com/office/powerpoint/2010/main" val="3013497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Björk</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büyüme hızının, iskelet büyüme hızıyla orantılı olduğunu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pubertal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atılımın kızlarda 12, erkeklerde ise 14 yaşlarında olduğunu bildirmiştir.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Ayrıca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büyümenin kızlarda 15, erkeklerde 17 yaşında sona erdiğini belirtmiştir.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İşeri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Solow</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ise, kızlarda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horizontal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yer değiştirmenin,11 yaşında en üst seviyeye ulaşıp, 18 yaşında sona erdiğini bildirmiştir.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31</a:t>
            </a:fld>
            <a:endParaRPr lang="tr-TR"/>
          </a:p>
        </p:txBody>
      </p:sp>
    </p:spTree>
    <p:extLst>
      <p:ext uri="{BB962C8B-B14F-4D97-AF65-F5344CB8AC3E}">
        <p14:creationId xmlns:p14="http://schemas.microsoft.com/office/powerpoint/2010/main" val="3723290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RME apareyi, Sınıf 2 hastaların yanı sıra, Sınıf 3 eğilimli hastalarda da</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baseline="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aksillanın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hafifçe önde konumlanması ile spontan düzelme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sağlayabilir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Ancak Sınıf 3’ün düzelmesi, Sınıf 2’nin düzelme mekanizmasından oldukça farklıdır.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Sınıf 3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maloklüzyonda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düzelme, aktif tedavi fazında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gerçekleşirken,Sınıf</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2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maloklüzyonda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düzelme,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retansiyon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fazında gözlenir. Ek olarak hızlı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genişletme aygıtı fonksiyonel Sınıf 3 eğilimini de ortadan kaldırır.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32</a:t>
            </a:fld>
            <a:endParaRPr lang="tr-TR"/>
          </a:p>
        </p:txBody>
      </p:sp>
    </p:spTree>
    <p:extLst>
      <p:ext uri="{BB962C8B-B14F-4D97-AF65-F5344CB8AC3E}">
        <p14:creationId xmlns:p14="http://schemas.microsoft.com/office/powerpoint/2010/main" val="8632755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Alt çene, geriye yönlendirilerek</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kapatıldığında,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keserler başa baş konuma geliyorsa anomali fonksiyoneldir.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Fonksiyonel Sınıf III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maloklüzyonda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prognoz</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genellikle iyidir.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Fonksiyonel</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Sınıf III anomalinin o</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luşma nedenleri arasında;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üst süt kesici dişlerin kaybı,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üst daimi kesici dişlerin palatinele eğimi,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üst daimi kesici dişlerin sürmesinin gecikmesi,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alt daimi kesici dişlerin erken sürmesi,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süt kanin ve molar dişlerdeki erken temaslar,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hipertrofik</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tonsil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varlığı sayılabilir.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33</a:t>
            </a:fld>
            <a:endParaRPr lang="tr-TR"/>
          </a:p>
        </p:txBody>
      </p:sp>
    </p:spTree>
    <p:extLst>
      <p:ext uri="{BB962C8B-B14F-4D97-AF65-F5344CB8AC3E}">
        <p14:creationId xmlns:p14="http://schemas.microsoft.com/office/powerpoint/2010/main" val="2070929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Fonksiyonel</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sınıf III anomalide, 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üt dişlenme döneminde teşhis konar konmaz tedaviye başlamalıdır. Tedavi yöntemleri;</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süt dişlerinin aşındırılması, </a:t>
            </a:r>
          </a:p>
          <a:p>
            <a:pPr>
              <a:lnSpc>
                <a:spcPct val="120000"/>
              </a:lnSpc>
              <a:spcBef>
                <a:spcPts val="600"/>
              </a:spcBef>
              <a:spcAft>
                <a:spcPts val="600"/>
              </a:spcAft>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palatal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plak kullanımı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ve </a:t>
            </a:r>
            <a:r>
              <a:rPr lang="tr-TR" sz="1200" kern="1200" dirty="0" err="1">
                <a:solidFill>
                  <a:schemeClr val="tx1"/>
                </a:solidFill>
                <a:effectLst/>
                <a:latin typeface="+mn-lt"/>
                <a:ea typeface="+mn-ea"/>
                <a:cs typeface="+mn-cs"/>
              </a:rPr>
              <a:t>Crozat</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quadheliks</a:t>
            </a:r>
            <a:r>
              <a:rPr lang="tr-TR" sz="1200" kern="1200" baseline="0" dirty="0">
                <a:solidFill>
                  <a:schemeClr val="tx1"/>
                </a:solidFill>
                <a:effectLst/>
                <a:latin typeface="+mn-lt"/>
                <a:ea typeface="+mn-ea"/>
                <a:cs typeface="+mn-cs"/>
              </a:rPr>
              <a:t> kullanımıdır.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Tx/>
              <a:buSzTx/>
              <a:buFontTx/>
              <a:buNone/>
              <a:tabLst/>
              <a:defRPr/>
            </a:pPr>
            <a:r>
              <a:rPr lang="tr-TR" sz="1200" kern="1200" dirty="0">
                <a:solidFill>
                  <a:schemeClr val="tx1"/>
                </a:solidFill>
                <a:effectLst/>
                <a:latin typeface="+mn-lt"/>
                <a:ea typeface="+mn-ea"/>
                <a:cs typeface="+mn-cs"/>
              </a:rPr>
              <a:t>Daimi dişler çıkmaya başladıktan sonra apareylere zemberek veya genişletme vidası eklenebilir.</a:t>
            </a:r>
          </a:p>
          <a:p>
            <a:pPr>
              <a:lnSpc>
                <a:spcPct val="120000"/>
              </a:lnSpc>
              <a:spcBef>
                <a:spcPts val="600"/>
              </a:spcBef>
              <a:spcAft>
                <a:spcPts val="600"/>
              </a:spcAft>
            </a:pP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34</a:t>
            </a:fld>
            <a:endParaRPr lang="tr-TR"/>
          </a:p>
        </p:txBody>
      </p:sp>
    </p:spTree>
    <p:extLst>
      <p:ext uri="{BB962C8B-B14F-4D97-AF65-F5344CB8AC3E}">
        <p14:creationId xmlns:p14="http://schemas.microsoft.com/office/powerpoint/2010/main" val="3209460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İskeletsel</a:t>
            </a:r>
            <a:r>
              <a:rPr lang="tr-TR" sz="1200" kern="1200" baseline="0" dirty="0">
                <a:solidFill>
                  <a:schemeClr val="tx1"/>
                </a:solidFill>
                <a:effectLst/>
                <a:latin typeface="+mn-lt"/>
                <a:ea typeface="+mn-ea"/>
                <a:cs typeface="+mn-cs"/>
              </a:rPr>
              <a:t> Sınıf III anomalilerde </a:t>
            </a:r>
            <a:r>
              <a:rPr lang="tr-TR" sz="1200" kern="1200" baseline="0" dirty="0" err="1">
                <a:solidFill>
                  <a:schemeClr val="tx1"/>
                </a:solidFill>
                <a:effectLst/>
                <a:latin typeface="+mn-lt"/>
                <a:ea typeface="+mn-ea"/>
                <a:cs typeface="+mn-cs"/>
              </a:rPr>
              <a:t>p</a:t>
            </a:r>
            <a:r>
              <a:rPr lang="tr-TR" sz="1200" kern="1200" dirty="0" err="1">
                <a:solidFill>
                  <a:schemeClr val="tx1"/>
                </a:solidFill>
                <a:effectLst/>
                <a:latin typeface="+mn-lt"/>
                <a:ea typeface="+mn-ea"/>
                <a:cs typeface="+mn-cs"/>
              </a:rPr>
              <a:t>rognoz</a:t>
            </a:r>
            <a:r>
              <a:rPr lang="tr-TR" sz="1200" kern="1200" baseline="0" dirty="0">
                <a:solidFill>
                  <a:schemeClr val="tx1"/>
                </a:solidFill>
                <a:effectLst/>
                <a:latin typeface="+mn-lt"/>
                <a:ea typeface="+mn-ea"/>
                <a:cs typeface="+mn-cs"/>
              </a:rPr>
              <a:t> değişkendir.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Sapma miktarına bakarak,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prognozun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ciddiyetini değerlendirebileceğimiz bir analiz mevcuttur.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Analize göre;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4 ten daha az sapma varsa, başarılı tedavi mümkün olacaktır.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4 ile 6 arasında sapma varlığında tedavinin başarısız sonuçlanma riski vardır.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6 klinik sapmadan fazla olduğunda büyük ihtimalle cerrahi tedavi gerekecektir.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35</a:t>
            </a:fld>
            <a:endParaRPr lang="tr-TR"/>
          </a:p>
        </p:txBody>
      </p:sp>
    </p:spTree>
    <p:extLst>
      <p:ext uri="{BB962C8B-B14F-4D97-AF65-F5344CB8AC3E}">
        <p14:creationId xmlns:p14="http://schemas.microsoft.com/office/powerpoint/2010/main" val="4152959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Hasta,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dolikofasiyal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yüz tipine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sahip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gonial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açısı genişse, tedavi gayretleri büyüme hızını yakalayamayabilir.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Eğer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orun üst çeneden kaynaklanıyorsa, </a:t>
            </a:r>
            <a:r>
              <a:rPr lang="tr-TR" sz="1200" kern="1200" dirty="0">
                <a:solidFill>
                  <a:schemeClr val="tx1"/>
                </a:solidFill>
                <a:effectLst/>
                <a:latin typeface="+mn-lt"/>
                <a:ea typeface="+mn-ea"/>
                <a:cs typeface="+mn-cs"/>
              </a:rPr>
              <a:t>tedaviye başlama zamanı, üst daimi kesicilerin sürme</a:t>
            </a:r>
            <a:r>
              <a:rPr lang="tr-TR" sz="1200" kern="1200" baseline="0" dirty="0">
                <a:solidFill>
                  <a:schemeClr val="tx1"/>
                </a:solidFill>
                <a:effectLst/>
                <a:latin typeface="+mn-lt"/>
                <a:ea typeface="+mn-ea"/>
                <a:cs typeface="+mn-cs"/>
              </a:rPr>
              <a:t> zamanıdır</a:t>
            </a:r>
            <a:r>
              <a:rPr lang="tr-TR" sz="1200" kern="1200" dirty="0">
                <a:solidFill>
                  <a:schemeClr val="tx1"/>
                </a:solidFill>
                <a:effectLst/>
                <a:latin typeface="+mn-lt"/>
                <a:ea typeface="+mn-ea"/>
                <a:cs typeface="+mn-cs"/>
              </a:rPr>
              <a:t>. Yaş ilerledikçe iskeletsel etkiler azalmaktadır. </a:t>
            </a:r>
          </a:p>
        </p:txBody>
      </p:sp>
      <p:sp>
        <p:nvSpPr>
          <p:cNvPr id="4" name="Slayt Numarası Yer Tutucusu 3"/>
          <p:cNvSpPr>
            <a:spLocks noGrp="1"/>
          </p:cNvSpPr>
          <p:nvPr>
            <p:ph type="sldNum" sz="quarter" idx="10"/>
          </p:nvPr>
        </p:nvSpPr>
        <p:spPr/>
        <p:txBody>
          <a:bodyPr/>
          <a:lstStyle/>
          <a:p>
            <a:fld id="{F6750F77-43CB-4775-88E0-33A9665A6FF6}" type="slidenum">
              <a:rPr lang="tr-TR" smtClean="0"/>
              <a:t>36</a:t>
            </a:fld>
            <a:endParaRPr lang="tr-TR"/>
          </a:p>
        </p:txBody>
      </p:sp>
    </p:spTree>
    <p:extLst>
      <p:ext uri="{BB962C8B-B14F-4D97-AF65-F5344CB8AC3E}">
        <p14:creationId xmlns:p14="http://schemas.microsoft.com/office/powerpoint/2010/main" val="918709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rPr>
              <a:t>Campbell</a:t>
            </a:r>
            <a:r>
              <a:rPr lang="tr-TR" sz="1200" dirty="0">
                <a:solidFill>
                  <a:srgbClr val="222222"/>
                </a:solidFill>
                <a:effectLst/>
                <a:latin typeface="Calibri Light" panose="020F0302020204030204" pitchFamily="34" charset="0"/>
                <a:ea typeface="Times New Roman" panose="02020603050405020304" pitchFamily="18" charset="0"/>
              </a:rPr>
              <a:t>,</a:t>
            </a:r>
            <a:r>
              <a:rPr lang="tr-TR" sz="1200" baseline="0" dirty="0">
                <a:solidFill>
                  <a:srgbClr val="222222"/>
                </a:solidFill>
                <a:effectLst/>
                <a:latin typeface="Calibri Light" panose="020F0302020204030204" pitchFamily="34" charset="0"/>
                <a:ea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rPr>
              <a:t> ilerletmenin, erken dönemde</a:t>
            </a:r>
            <a:r>
              <a:rPr lang="tr-TR" sz="1200" baseline="0" dirty="0">
                <a:solidFill>
                  <a:srgbClr val="222222"/>
                </a:solidFill>
                <a:effectLst/>
                <a:latin typeface="Calibri Light" panose="020F0302020204030204" pitchFamily="34" charset="0"/>
                <a:ea typeface="Times New Roman" panose="02020603050405020304" pitchFamily="18" charset="0"/>
              </a:rPr>
              <a:t> yapılması </a:t>
            </a:r>
            <a:r>
              <a:rPr lang="tr-TR" sz="1200" dirty="0">
                <a:solidFill>
                  <a:srgbClr val="222222"/>
                </a:solidFill>
                <a:effectLst/>
                <a:latin typeface="Calibri Light" panose="020F0302020204030204" pitchFamily="34" charset="0"/>
                <a:ea typeface="Times New Roman" panose="02020603050405020304" pitchFamily="18" charset="0"/>
              </a:rPr>
              <a:t>gerektiğini bildirmiştir. Ayrıca </a:t>
            </a:r>
            <a:r>
              <a:rPr lang="tr-TR" sz="1200" dirty="0" err="1">
                <a:solidFill>
                  <a:srgbClr val="222222"/>
                </a:solidFill>
                <a:effectLst/>
                <a:latin typeface="Calibri Light" panose="020F0302020204030204" pitchFamily="34" charset="0"/>
                <a:ea typeface="Times New Roman" panose="02020603050405020304" pitchFamily="18" charset="0"/>
              </a:rPr>
              <a:t>protraksiyon</a:t>
            </a:r>
            <a:r>
              <a:rPr lang="tr-TR" sz="1200" dirty="0">
                <a:solidFill>
                  <a:srgbClr val="222222"/>
                </a:solidFill>
                <a:effectLst/>
                <a:latin typeface="Calibri Light" panose="020F0302020204030204" pitchFamily="34" charset="0"/>
                <a:ea typeface="Times New Roman" panose="02020603050405020304" pitchFamily="18" charset="0"/>
              </a:rPr>
              <a:t> tedavisine, üst birinci </a:t>
            </a:r>
            <a:r>
              <a:rPr lang="tr-TR" sz="1200" dirty="0" err="1">
                <a:solidFill>
                  <a:srgbClr val="222222"/>
                </a:solidFill>
                <a:effectLst/>
                <a:latin typeface="Calibri Light" panose="020F0302020204030204" pitchFamily="34" charset="0"/>
                <a:ea typeface="Times New Roman" panose="02020603050405020304" pitchFamily="18" charset="0"/>
              </a:rPr>
              <a:t>molarlar</a:t>
            </a:r>
            <a:r>
              <a:rPr lang="tr-TR" sz="1200" dirty="0">
                <a:solidFill>
                  <a:srgbClr val="222222"/>
                </a:solidFill>
                <a:effectLst/>
                <a:latin typeface="Calibri Light" panose="020F0302020204030204" pitchFamily="34" charset="0"/>
                <a:ea typeface="Times New Roman" panose="02020603050405020304" pitchFamily="18" charset="0"/>
              </a:rPr>
              <a:t> ve keserler sürdüğü zaman başlanmasını tavsiye etmiştir. </a:t>
            </a:r>
          </a:p>
          <a:p>
            <a:r>
              <a:rPr lang="tr-TR" sz="1200" dirty="0" err="1">
                <a:solidFill>
                  <a:srgbClr val="222222"/>
                </a:solidFill>
                <a:effectLst/>
                <a:latin typeface="Calibri Light" panose="020F0302020204030204" pitchFamily="34" charset="0"/>
                <a:ea typeface="Times New Roman" panose="02020603050405020304" pitchFamily="18" charset="0"/>
              </a:rPr>
              <a:t>Baccetti</a:t>
            </a:r>
            <a:r>
              <a:rPr lang="tr-TR" sz="1200" dirty="0">
                <a:solidFill>
                  <a:srgbClr val="222222"/>
                </a:solidFill>
                <a:effectLst/>
                <a:latin typeface="Calibri Light" panose="020F0302020204030204" pitchFamily="34" charset="0"/>
                <a:ea typeface="Times New Roman" panose="02020603050405020304" pitchFamily="18" charset="0"/>
              </a:rPr>
              <a:t> ve ark. erken ve geç karma dişlenme dönemindeki iki</a:t>
            </a:r>
            <a:r>
              <a:rPr lang="tr-TR" sz="1200" baseline="0" dirty="0">
                <a:solidFill>
                  <a:srgbClr val="222222"/>
                </a:solidFill>
                <a:effectLst/>
                <a:latin typeface="Calibri Light" panose="020F0302020204030204" pitchFamily="34" charset="0"/>
                <a:ea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rPr>
              <a:t>gruba, yüz maskesini, hızlı </a:t>
            </a:r>
            <a:r>
              <a:rPr lang="tr-TR" sz="1200" dirty="0" err="1">
                <a:solidFill>
                  <a:srgbClr val="222222"/>
                </a:solidFill>
                <a:effectLst/>
                <a:latin typeface="Calibri Light" panose="020F0302020204030204" pitchFamily="34" charset="0"/>
                <a:ea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rPr>
              <a:t>ekspansiyon</a:t>
            </a:r>
            <a:r>
              <a:rPr lang="tr-TR" sz="1200" dirty="0">
                <a:solidFill>
                  <a:srgbClr val="222222"/>
                </a:solidFill>
                <a:effectLst/>
                <a:latin typeface="Calibri Light" panose="020F0302020204030204" pitchFamily="34" charset="0"/>
                <a:ea typeface="Times New Roman" panose="02020603050405020304" pitchFamily="18" charset="0"/>
              </a:rPr>
              <a:t> aygıtı ile kullanmışlardır. Sonuçlara göre, erken karma dişlenme döneminde iskeletteki değişikliklerin, geç karma dişlenme dönemine göre daha fazla olduğu görülmüştür.</a:t>
            </a:r>
          </a:p>
        </p:txBody>
      </p:sp>
      <p:sp>
        <p:nvSpPr>
          <p:cNvPr id="4" name="Slayt Numarası Yer Tutucusu 3"/>
          <p:cNvSpPr>
            <a:spLocks noGrp="1"/>
          </p:cNvSpPr>
          <p:nvPr>
            <p:ph type="sldNum" sz="quarter" idx="10"/>
          </p:nvPr>
        </p:nvSpPr>
        <p:spPr/>
        <p:txBody>
          <a:bodyPr/>
          <a:lstStyle/>
          <a:p>
            <a:fld id="{F6750F77-43CB-4775-88E0-33A9665A6FF6}" type="slidenum">
              <a:rPr lang="tr-TR" smtClean="0"/>
              <a:t>37</a:t>
            </a:fld>
            <a:endParaRPr lang="tr-TR"/>
          </a:p>
        </p:txBody>
      </p:sp>
    </p:spTree>
    <p:extLst>
      <p:ext uri="{BB962C8B-B14F-4D97-AF65-F5344CB8AC3E}">
        <p14:creationId xmlns:p14="http://schemas.microsoft.com/office/powerpoint/2010/main" val="4150294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a:solidFill>
                  <a:srgbClr val="222222"/>
                </a:solidFill>
                <a:effectLst/>
                <a:latin typeface="Calibri Light" panose="020F0302020204030204" pitchFamily="34" charset="0"/>
                <a:ea typeface="Times New Roman" panose="02020603050405020304" pitchFamily="18" charset="0"/>
              </a:rPr>
              <a:t>Takada ve ark. yüz maskesi uyguladıkları hastaları, gelişim dönemlerine göre ayırmışlardır.</a:t>
            </a:r>
            <a:r>
              <a:rPr lang="tr-TR" sz="1200" baseline="0" dirty="0">
                <a:solidFill>
                  <a:srgbClr val="222222"/>
                </a:solidFill>
                <a:effectLst/>
                <a:latin typeface="Calibri Light" panose="020F0302020204030204" pitchFamily="34" charset="0"/>
                <a:ea typeface="Times New Roman" panose="02020603050405020304" pitchFamily="18" charset="0"/>
              </a:rPr>
              <a:t> Tedavi s</a:t>
            </a:r>
            <a:r>
              <a:rPr lang="tr-TR" sz="1200" dirty="0">
                <a:solidFill>
                  <a:srgbClr val="222222"/>
                </a:solidFill>
                <a:effectLst/>
                <a:latin typeface="Calibri Light" panose="020F0302020204030204" pitchFamily="34" charset="0"/>
                <a:ea typeface="Times New Roman" panose="02020603050405020304" pitchFamily="18" charset="0"/>
              </a:rPr>
              <a:t>onuçlarına göre, yüz maskesinin ortopedik etkisinin, </a:t>
            </a:r>
            <a:r>
              <a:rPr lang="tr-TR" sz="1200" dirty="0" err="1">
                <a:solidFill>
                  <a:srgbClr val="222222"/>
                </a:solidFill>
                <a:effectLst/>
                <a:latin typeface="Calibri Light" panose="020F0302020204030204" pitchFamily="34" charset="0"/>
                <a:ea typeface="Times New Roman" panose="02020603050405020304" pitchFamily="18" charset="0"/>
              </a:rPr>
              <a:t>prepubertal</a:t>
            </a:r>
            <a:r>
              <a:rPr lang="tr-TR" sz="1200" dirty="0">
                <a:solidFill>
                  <a:srgbClr val="222222"/>
                </a:solidFill>
                <a:effectLst/>
                <a:latin typeface="Calibri Light" panose="020F0302020204030204" pitchFamily="34" charset="0"/>
                <a:ea typeface="Times New Roman" panose="02020603050405020304" pitchFamily="18" charset="0"/>
              </a:rPr>
              <a:t> ve </a:t>
            </a:r>
            <a:r>
              <a:rPr lang="tr-TR" sz="1200" dirty="0" err="1">
                <a:solidFill>
                  <a:srgbClr val="222222"/>
                </a:solidFill>
                <a:effectLst/>
                <a:latin typeface="Calibri Light" panose="020F0302020204030204" pitchFamily="34" charset="0"/>
                <a:ea typeface="Times New Roman" panose="02020603050405020304" pitchFamily="18" charset="0"/>
              </a:rPr>
              <a:t>midpubertal</a:t>
            </a:r>
            <a:r>
              <a:rPr lang="tr-TR" sz="1200" dirty="0">
                <a:solidFill>
                  <a:srgbClr val="222222"/>
                </a:solidFill>
                <a:effectLst/>
                <a:latin typeface="Calibri Light" panose="020F0302020204030204" pitchFamily="34" charset="0"/>
                <a:ea typeface="Times New Roman" panose="02020603050405020304" pitchFamily="18" charset="0"/>
              </a:rPr>
              <a:t> atılım döneminde daha fazla olduğunu bildirmişlerdir.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Saadia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Torres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Sınıf III vakalarda, teşhisin konar konmaz tedaviye başlanmasını tavsiye etmiştir. Erken dönemde tedavi süresinin daha kısa olduğunu, ve bu sayede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psikososyal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travmanın azaltılabileceğini belirtmişlerdir.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38</a:t>
            </a:fld>
            <a:endParaRPr lang="tr-TR"/>
          </a:p>
        </p:txBody>
      </p:sp>
    </p:spTree>
    <p:extLst>
      <p:ext uri="{BB962C8B-B14F-4D97-AF65-F5344CB8AC3E}">
        <p14:creationId xmlns:p14="http://schemas.microsoft.com/office/powerpoint/2010/main" val="2168853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Büyüme dönemindeki hastalarda,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retrüzyonun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düzeltilmesi için kullanılan dil paravanı ve yüz maskesinin etkisinin incelendiği bir çalışmada, dil paravanının da dil basıncıyla yüz maskesi gibi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maksillanın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ileri hareketini sağlayarak, hastaların profilinde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olumlu değişiklikler oluşturduğu gösterilmiştir. </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39</a:t>
            </a:fld>
            <a:endParaRPr lang="tr-TR"/>
          </a:p>
        </p:txBody>
      </p:sp>
    </p:spTree>
    <p:extLst>
      <p:ext uri="{BB962C8B-B14F-4D97-AF65-F5344CB8AC3E}">
        <p14:creationId xmlns:p14="http://schemas.microsoft.com/office/powerpoint/2010/main" val="283381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Geç dönemde yapılan tedavi ile karşılaştırıldığında, erken dönemde yapılan tedavi, seçeneklerin artmasını sağlar ve ortodontistin tedavi hedeflerine ulaşma yeteneğini artırabilir.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Geç tedavilerde, </a:t>
            </a:r>
            <a:r>
              <a:rPr lang="tr-TR" sz="1200" kern="1200" dirty="0" err="1">
                <a:solidFill>
                  <a:schemeClr val="tx1"/>
                </a:solidFill>
                <a:effectLst/>
                <a:latin typeface="+mn-lt"/>
                <a:ea typeface="+mn-ea"/>
                <a:cs typeface="+mn-cs"/>
              </a:rPr>
              <a:t>dentoalveolar</a:t>
            </a:r>
            <a:r>
              <a:rPr lang="tr-TR" sz="1200" kern="1200" dirty="0">
                <a:solidFill>
                  <a:schemeClr val="tx1"/>
                </a:solidFill>
                <a:effectLst/>
                <a:latin typeface="+mn-lt"/>
                <a:ea typeface="+mn-ea"/>
                <a:cs typeface="+mn-cs"/>
              </a:rPr>
              <a:t> gelişimin yönlendirilememesi</a:t>
            </a:r>
            <a:r>
              <a:rPr lang="tr-TR" sz="1200" kern="1200" baseline="0" dirty="0">
                <a:solidFill>
                  <a:schemeClr val="tx1"/>
                </a:solidFill>
                <a:effectLst/>
                <a:latin typeface="+mn-lt"/>
                <a:ea typeface="+mn-ea"/>
                <a:cs typeface="+mn-cs"/>
              </a:rPr>
              <a:t> önemli bir dezavantajdır</a:t>
            </a:r>
            <a:r>
              <a:rPr lang="tr-T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Tedavi etmektense, oluşmasını önlemeye çalışmak tercih edilmelidir. Dolayısıyla semptomu değil, etkeni ortadan kaldırmak gerekir. </a:t>
            </a:r>
            <a:endParaRPr lang="tr-TR" dirty="0"/>
          </a:p>
          <a:p>
            <a:endParaRPr lang="tr-TR" sz="1200" i="1" kern="1200" dirty="0">
              <a:solidFill>
                <a:schemeClr val="tx1"/>
              </a:solidFill>
              <a:effectLst/>
              <a:latin typeface="+mn-lt"/>
              <a:ea typeface="+mn-ea"/>
              <a:cs typeface="+mn-cs"/>
            </a:endParaRPr>
          </a:p>
        </p:txBody>
      </p:sp>
      <p:sp>
        <p:nvSpPr>
          <p:cNvPr id="4" name="Slayt Numarası Yer Tutucusu 3"/>
          <p:cNvSpPr>
            <a:spLocks noGrp="1"/>
          </p:cNvSpPr>
          <p:nvPr>
            <p:ph type="sldNum" sz="quarter" idx="10"/>
          </p:nvPr>
        </p:nvSpPr>
        <p:spPr/>
        <p:txBody>
          <a:bodyPr/>
          <a:lstStyle/>
          <a:p>
            <a:fld id="{F6750F77-43CB-4775-88E0-33A9665A6FF6}" type="slidenum">
              <a:rPr lang="tr-TR" smtClean="0"/>
              <a:t>4</a:t>
            </a:fld>
            <a:endParaRPr lang="tr-TR"/>
          </a:p>
        </p:txBody>
      </p:sp>
    </p:spTree>
    <p:extLst>
      <p:ext uri="{BB962C8B-B14F-4D97-AF65-F5344CB8AC3E}">
        <p14:creationId xmlns:p14="http://schemas.microsoft.com/office/powerpoint/2010/main" val="2274736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20000"/>
              </a:lnSpc>
              <a:spcBef>
                <a:spcPts val="600"/>
              </a:spcBef>
              <a:spcAft>
                <a:spcPts val="60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Sınıf III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maloklüzyonlarda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tedaviye süt dişlenme döneminde veya erken karma dişlenme döneminde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başlanmalıdır.Çeneliğin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büyümeyi kısıtlamaktan ziyade, büyüme yönünü aşağı yönlendirdiği kabul edilmektedir.</a:t>
            </a:r>
          </a:p>
          <a:p>
            <a:pPr marL="0" marR="0" lvl="0" indent="0" algn="l" defTabSz="914400" rtl="0" eaLnBrk="1" fontAlgn="auto" latinLnBrk="0" hangingPunct="1">
              <a:lnSpc>
                <a:spcPct val="120000"/>
              </a:lnSpc>
              <a:spcBef>
                <a:spcPts val="600"/>
              </a:spcBef>
              <a:spcAft>
                <a:spcPts val="60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Çenelikle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yüksek kuvvet uygulandığında,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temporomondibular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eklem üzerinde basınç yaratabileceği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için, hastalar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TME rahatsızlığı yönünden takip edilmeli,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rahatsızlık varlığında tedavi sonlandırılmalıdır. </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Kalıtsal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prognatik</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varlığında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prognozun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çok iyi olamayabileceği belirtilmiştir. Bu konuda</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aile mutlaka bilgilendirilmelidir.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6750F77-43CB-4775-88E0-33A9665A6FF6}" type="slidenum">
              <a:rPr lang="tr-TR" smtClean="0"/>
              <a:t>40</a:t>
            </a:fld>
            <a:endParaRPr lang="tr-TR"/>
          </a:p>
        </p:txBody>
      </p:sp>
    </p:spTree>
    <p:extLst>
      <p:ext uri="{BB962C8B-B14F-4D97-AF65-F5344CB8AC3E}">
        <p14:creationId xmlns:p14="http://schemas.microsoft.com/office/powerpoint/2010/main" val="400621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Woon ve ark.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larının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sınıf 3 anomalisi bulunan hastalarda</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yaptıkları sistematik derlemede, yüz maskesi ile oluşan ANB değişiminin: 2- 5 derece aralığında, çeneliğin</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ise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0.3-2.5 derece aralığında değişim gösterdiğini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belirtilmişlerdir.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Araştırıcılar,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pubertal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gelişim atağının biyolojik değerlendirmesinin, tedavi planlamasında oldukça önemli olduğunu söylemişlerdir. Ayrıca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mandibular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prognati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kaynaklı Sınıf III olgularının,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mandibulanın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büyüme dönemi bitene kadar takip edilmeleri gerekmektedir.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ayt Numarası Yer Tutucusu 3"/>
          <p:cNvSpPr>
            <a:spLocks noGrp="1"/>
          </p:cNvSpPr>
          <p:nvPr>
            <p:ph type="sldNum" sz="quarter" idx="10"/>
          </p:nvPr>
        </p:nvSpPr>
        <p:spPr/>
        <p:txBody>
          <a:bodyPr/>
          <a:lstStyle/>
          <a:p>
            <a:fld id="{F6750F77-43CB-4775-88E0-33A9665A6FF6}" type="slidenum">
              <a:rPr lang="tr-TR" smtClean="0"/>
              <a:t>41</a:t>
            </a:fld>
            <a:endParaRPr lang="tr-TR"/>
          </a:p>
        </p:txBody>
      </p:sp>
    </p:spTree>
    <p:extLst>
      <p:ext uri="{BB962C8B-B14F-4D97-AF65-F5344CB8AC3E}">
        <p14:creationId xmlns:p14="http://schemas.microsoft.com/office/powerpoint/2010/main" val="657791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İskeletsel</a:t>
            </a:r>
            <a:r>
              <a:rPr lang="tr-TR" sz="1200" kern="1200" dirty="0">
                <a:solidFill>
                  <a:schemeClr val="tx1"/>
                </a:solidFill>
                <a:effectLst/>
                <a:latin typeface="+mn-lt"/>
                <a:ea typeface="+mn-ea"/>
                <a:cs typeface="+mn-cs"/>
              </a:rPr>
              <a:t> derin kapanış, </a:t>
            </a:r>
            <a:r>
              <a:rPr lang="tr-TR" sz="1200" kern="1200" dirty="0" err="1">
                <a:solidFill>
                  <a:schemeClr val="tx1"/>
                </a:solidFill>
                <a:effectLst/>
                <a:latin typeface="+mn-lt"/>
                <a:ea typeface="+mn-ea"/>
                <a:cs typeface="+mn-cs"/>
              </a:rPr>
              <a:t>lateral</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sefalometrik</a:t>
            </a:r>
            <a:r>
              <a:rPr lang="tr-TR" sz="1200" kern="1200" dirty="0">
                <a:solidFill>
                  <a:schemeClr val="tx1"/>
                </a:solidFill>
                <a:effectLst/>
                <a:latin typeface="+mn-lt"/>
                <a:ea typeface="+mn-ea"/>
                <a:cs typeface="+mn-cs"/>
              </a:rPr>
              <a:t> analizle belirlenen</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yetersiz vertikal iskeletsel gelişime bağlı olarak, alt yüz yüksekliğinin azalması</a:t>
            </a:r>
            <a:r>
              <a:rPr lang="tr-TR" sz="1200" kern="1200" baseline="0" dirty="0">
                <a:solidFill>
                  <a:schemeClr val="tx1"/>
                </a:solidFill>
                <a:effectLst/>
                <a:latin typeface="+mn-lt"/>
                <a:ea typeface="+mn-ea"/>
                <a:cs typeface="+mn-cs"/>
              </a:rPr>
              <a:t> ve</a:t>
            </a:r>
            <a:r>
              <a:rPr lang="tr-TR" sz="1200" kern="1200" dirty="0">
                <a:solidFill>
                  <a:schemeClr val="tx1"/>
                </a:solidFill>
                <a:effectLst/>
                <a:latin typeface="+mn-lt"/>
                <a:ea typeface="+mn-ea"/>
                <a:cs typeface="+mn-cs"/>
              </a:rPr>
              <a:t> derin örtülü kapanış ile karakterizedir.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Eğer tedaviye erken başlanırsa ve kas fonksiyon</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bozuklukları şiddetli değilse, bu hastaların </a:t>
            </a:r>
            <a:r>
              <a:rPr lang="tr-TR" sz="1200" kern="1200" dirty="0" err="1">
                <a:solidFill>
                  <a:schemeClr val="tx1"/>
                </a:solidFill>
                <a:effectLst/>
                <a:latin typeface="+mn-lt"/>
                <a:ea typeface="+mn-ea"/>
                <a:cs typeface="+mn-cs"/>
              </a:rPr>
              <a:t>prognozu</a:t>
            </a:r>
            <a:r>
              <a:rPr lang="tr-TR" sz="1200" kern="1200" dirty="0">
                <a:solidFill>
                  <a:schemeClr val="tx1"/>
                </a:solidFill>
                <a:effectLst/>
                <a:latin typeface="+mn-lt"/>
                <a:ea typeface="+mn-ea"/>
                <a:cs typeface="+mn-cs"/>
              </a:rPr>
              <a:t> nispeten iyi bulunmuş, ancak belirgin </a:t>
            </a:r>
            <a:r>
              <a:rPr lang="tr-TR" sz="1200" kern="1200" dirty="0" err="1">
                <a:solidFill>
                  <a:schemeClr val="tx1"/>
                </a:solidFill>
                <a:effectLst/>
                <a:latin typeface="+mn-lt"/>
                <a:ea typeface="+mn-ea"/>
                <a:cs typeface="+mn-cs"/>
              </a:rPr>
              <a:t>brakifasiyal</a:t>
            </a:r>
            <a:r>
              <a:rPr lang="tr-TR" sz="1200" kern="1200" dirty="0">
                <a:solidFill>
                  <a:schemeClr val="tx1"/>
                </a:solidFill>
                <a:effectLst/>
                <a:latin typeface="+mn-lt"/>
                <a:ea typeface="+mn-ea"/>
                <a:cs typeface="+mn-cs"/>
              </a:rPr>
              <a:t> yüz tipi olanlar için </a:t>
            </a:r>
            <a:r>
              <a:rPr lang="tr-TR" sz="1200" kern="1200" dirty="0" err="1">
                <a:solidFill>
                  <a:schemeClr val="tx1"/>
                </a:solidFill>
                <a:effectLst/>
                <a:latin typeface="+mn-lt"/>
                <a:ea typeface="+mn-ea"/>
                <a:cs typeface="+mn-cs"/>
              </a:rPr>
              <a:t>prognozun</a:t>
            </a:r>
            <a:r>
              <a:rPr lang="tr-TR" sz="1200" kern="1200" dirty="0">
                <a:solidFill>
                  <a:schemeClr val="tx1"/>
                </a:solidFill>
                <a:effectLst/>
                <a:latin typeface="+mn-lt"/>
                <a:ea typeface="+mn-ea"/>
                <a:cs typeface="+mn-cs"/>
              </a:rPr>
              <a:t> kötü olduğu söylenmiştir.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42</a:t>
            </a:fld>
            <a:endParaRPr lang="tr-TR"/>
          </a:p>
        </p:txBody>
      </p:sp>
    </p:spTree>
    <p:extLst>
      <p:ext uri="{BB962C8B-B14F-4D97-AF65-F5344CB8AC3E}">
        <p14:creationId xmlns:p14="http://schemas.microsoft.com/office/powerpoint/2010/main" val="2330715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Derin kapanış, sınıf 2 </a:t>
            </a:r>
            <a:r>
              <a:rPr lang="tr-TR" sz="1200" kern="1200" dirty="0" err="1">
                <a:solidFill>
                  <a:schemeClr val="tx1"/>
                </a:solidFill>
                <a:effectLst/>
                <a:latin typeface="+mn-lt"/>
                <a:ea typeface="+mn-ea"/>
                <a:cs typeface="+mn-cs"/>
              </a:rPr>
              <a:t>maloklüzyon</a:t>
            </a:r>
            <a:r>
              <a:rPr lang="tr-TR" sz="1200" kern="1200" dirty="0">
                <a:solidFill>
                  <a:schemeClr val="tx1"/>
                </a:solidFill>
                <a:effectLst/>
                <a:latin typeface="+mn-lt"/>
                <a:ea typeface="+mn-ea"/>
                <a:cs typeface="+mn-cs"/>
              </a:rPr>
              <a:t> gelişimi ile alakalı ise tedavi geç karma dentisyona kadar ertelenebilir.</a:t>
            </a:r>
          </a:p>
          <a:p>
            <a:r>
              <a:rPr lang="tr-TR" sz="1200" kern="1200" dirty="0">
                <a:solidFill>
                  <a:schemeClr val="tx1"/>
                </a:solidFill>
                <a:effectLst/>
                <a:latin typeface="+mn-lt"/>
                <a:ea typeface="+mn-ea"/>
                <a:cs typeface="+mn-cs"/>
              </a:rPr>
              <a:t>İskeletsel derin kapanışta </a:t>
            </a:r>
            <a:r>
              <a:rPr lang="tr-TR" sz="1200" kern="1200" dirty="0" err="1">
                <a:solidFill>
                  <a:schemeClr val="tx1"/>
                </a:solidFill>
                <a:effectLst/>
                <a:latin typeface="+mn-lt"/>
                <a:ea typeface="+mn-ea"/>
                <a:cs typeface="+mn-cs"/>
              </a:rPr>
              <a:t>anterior</a:t>
            </a:r>
            <a:r>
              <a:rPr lang="tr-TR" sz="1200" kern="1200" dirty="0">
                <a:solidFill>
                  <a:schemeClr val="tx1"/>
                </a:solidFill>
                <a:effectLst/>
                <a:latin typeface="+mn-lt"/>
                <a:ea typeface="+mn-ea"/>
                <a:cs typeface="+mn-cs"/>
              </a:rPr>
              <a:t> bite-</a:t>
            </a:r>
            <a:r>
              <a:rPr lang="tr-TR" sz="1200" kern="1200" dirty="0" err="1">
                <a:solidFill>
                  <a:schemeClr val="tx1"/>
                </a:solidFill>
                <a:effectLst/>
                <a:latin typeface="+mn-lt"/>
                <a:ea typeface="+mn-ea"/>
                <a:cs typeface="+mn-cs"/>
              </a:rPr>
              <a:t>plane</a:t>
            </a:r>
            <a:r>
              <a:rPr lang="tr-TR" sz="1200" kern="1200" dirty="0">
                <a:solidFill>
                  <a:schemeClr val="tx1"/>
                </a:solidFill>
                <a:effectLst/>
                <a:latin typeface="+mn-lt"/>
                <a:ea typeface="+mn-ea"/>
                <a:cs typeface="+mn-cs"/>
              </a:rPr>
              <a:t> ile posterior dişlerin </a:t>
            </a:r>
            <a:r>
              <a:rPr lang="tr-TR" sz="1200" kern="1200" dirty="0" err="1">
                <a:solidFill>
                  <a:schemeClr val="tx1"/>
                </a:solidFill>
                <a:effectLst/>
                <a:latin typeface="+mn-lt"/>
                <a:ea typeface="+mn-ea"/>
                <a:cs typeface="+mn-cs"/>
              </a:rPr>
              <a:t>erüpsiyonu</a:t>
            </a:r>
            <a:r>
              <a:rPr lang="tr-TR" sz="1200" kern="1200" dirty="0">
                <a:solidFill>
                  <a:schemeClr val="tx1"/>
                </a:solidFill>
                <a:effectLst/>
                <a:latin typeface="+mn-lt"/>
                <a:ea typeface="+mn-ea"/>
                <a:cs typeface="+mn-cs"/>
              </a:rPr>
              <a:t> ve </a:t>
            </a:r>
          </a:p>
          <a:p>
            <a:r>
              <a:rPr lang="tr-TR" sz="1200" kern="1200" dirty="0" err="1">
                <a:solidFill>
                  <a:schemeClr val="tx1"/>
                </a:solidFill>
                <a:effectLst/>
                <a:latin typeface="+mn-lt"/>
                <a:ea typeface="+mn-ea"/>
                <a:cs typeface="+mn-cs"/>
              </a:rPr>
              <a:t>mandibulanın</a:t>
            </a:r>
            <a:r>
              <a:rPr lang="tr-TR" sz="1200" kern="1200" dirty="0">
                <a:solidFill>
                  <a:schemeClr val="tx1"/>
                </a:solidFill>
                <a:effectLst/>
                <a:latin typeface="+mn-lt"/>
                <a:ea typeface="+mn-ea"/>
                <a:cs typeface="+mn-cs"/>
              </a:rPr>
              <a:t> posterior rotasyonu sağlanabilir. </a:t>
            </a:r>
          </a:p>
        </p:txBody>
      </p:sp>
      <p:sp>
        <p:nvSpPr>
          <p:cNvPr id="4" name="Slayt Numarası Yer Tutucusu 3"/>
          <p:cNvSpPr>
            <a:spLocks noGrp="1"/>
          </p:cNvSpPr>
          <p:nvPr>
            <p:ph type="sldNum" sz="quarter" idx="10"/>
          </p:nvPr>
        </p:nvSpPr>
        <p:spPr/>
        <p:txBody>
          <a:bodyPr/>
          <a:lstStyle/>
          <a:p>
            <a:fld id="{F6750F77-43CB-4775-88E0-33A9665A6FF6}" type="slidenum">
              <a:rPr lang="tr-TR" smtClean="0"/>
              <a:t>43</a:t>
            </a:fld>
            <a:endParaRPr lang="tr-TR"/>
          </a:p>
        </p:txBody>
      </p:sp>
    </p:spTree>
    <p:extLst>
      <p:ext uri="{BB962C8B-B14F-4D97-AF65-F5344CB8AC3E}">
        <p14:creationId xmlns:p14="http://schemas.microsoft.com/office/powerpoint/2010/main" val="15784896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Dişsel derin kapanış, posterior dişlerin normalden az sürmesinden kaynaklanıyorsa,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anterior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bite-</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plane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kullanılabilir. </a:t>
            </a:r>
          </a:p>
          <a:p>
            <a:pPr>
              <a:lnSpc>
                <a:spcPct val="120000"/>
              </a:lnSpc>
              <a:spcBef>
                <a:spcPts val="600"/>
              </a:spcBef>
              <a:spcAft>
                <a:spcPts val="600"/>
              </a:spcAft>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İskeletsel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derin kapanış</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da eşlik ediyorsa,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anterior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bite-</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plane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ile posterior dişlerin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erüpsiyonu</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mandibulanın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posterior rotasyonu sağlanabilir.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Keser diş</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baseline="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intrüzyonu</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için, üst çene veya alt çeneye yerleştirilecek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utility</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arklar iyi sonuç vermektedir. </a:t>
            </a:r>
            <a:endParaRPr lang="tr-TR" u="sng"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44</a:t>
            </a:fld>
            <a:endParaRPr lang="tr-TR"/>
          </a:p>
        </p:txBody>
      </p:sp>
    </p:spTree>
    <p:extLst>
      <p:ext uri="{BB962C8B-B14F-4D97-AF65-F5344CB8AC3E}">
        <p14:creationId xmlns:p14="http://schemas.microsoft.com/office/powerpoint/2010/main" val="40630090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Bacetti ve ark. 2012 yılında yapmış oldukları bir çalışmada 58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derin kapanışlı hasta,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34 karma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dentisyondaki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hasta bite-</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plane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ile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24 daimi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dentisyondaki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hasta, sabit mekaniklerle 15 ay boyunca tedavi edilmiştir.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Overbite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miktarındaki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azalma, daimi dentisyon grubunda daha fazla bulunmuştur.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45</a:t>
            </a:fld>
            <a:endParaRPr lang="tr-TR"/>
          </a:p>
        </p:txBody>
      </p:sp>
    </p:spTree>
    <p:extLst>
      <p:ext uri="{BB962C8B-B14F-4D97-AF65-F5344CB8AC3E}">
        <p14:creationId xmlns:p14="http://schemas.microsoft.com/office/powerpoint/2010/main" val="2889681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Karma dentisyon döneminde devam eden zararlı alışkanlıklar, zamanla iskeletsel bozukluğa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döneşebilir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Vertikal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etki açık kapanış şeklinde ortaya çıkabilir.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Erken karma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dentisyon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döneminde,</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ilk seçenek olarak ikna yöntemi, gerekirse ödüllendirme veya hatırlatma yöntemleri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kullanılabilir.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Bu dönemde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trainer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gibi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hareketli apareyler kullanılabilir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İşe yaramazsa, hekim kafesli bir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quad</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heliks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ekleyerek, çocuğa alışkanlığı bırakması için yardımcı olabilir. Bu apareylerin uygulamasını takiben çocukların %50 sinde hemen, %40'ında birkaç hafta içinde alışkanlık bırakılır.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46</a:t>
            </a:fld>
            <a:endParaRPr lang="tr-TR"/>
          </a:p>
        </p:txBody>
      </p:sp>
    </p:spTree>
    <p:extLst>
      <p:ext uri="{BB962C8B-B14F-4D97-AF65-F5344CB8AC3E}">
        <p14:creationId xmlns:p14="http://schemas.microsoft.com/office/powerpoint/2010/main" val="2288869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1.Moore, karma dentisyon döneminde kötü alışkanlıkların bırakılmasıyla, açık kapanışın kendiliğinden düzeleceğini bildirmiştir. Fakat açık kapanışın 2 mm ve daha fazla olduğu durumlarda, hemen tedaviye başlanması</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gerektiğini söylemiştir</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2.Cassis, 2012 yılında yaptığı çalışmada, alışkanlık kırıcı apareylerin %90 oranında başarılı olduğunu bulmuştur.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3.Yapılan</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çalışmalar 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lışkanlığın karma dişlenme döneminde bırakıldığında, süt dişlenmedeki kadar hızlı bir düzelme olmayacağını, ancak yine de daimi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dentisyona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göre daha kolay</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olacağını göstermiştir.</a:t>
            </a:r>
            <a:endParaRPr lang="tr-TR" sz="1200" kern="1200" dirty="0">
              <a:solidFill>
                <a:schemeClr val="tx1"/>
              </a:solidFill>
              <a:effectLst/>
              <a:latin typeface="+mn-lt"/>
              <a:ea typeface="+mn-ea"/>
              <a:cs typeface="+mn-cs"/>
            </a:endParaRPr>
          </a:p>
          <a:p>
            <a:pPr>
              <a:lnSpc>
                <a:spcPct val="120000"/>
              </a:lnSpc>
              <a:spcBef>
                <a:spcPts val="600"/>
              </a:spcBef>
              <a:spcAft>
                <a:spcPts val="600"/>
              </a:spcAft>
            </a:pPr>
            <a:r>
              <a:rPr lang="tr-TR" sz="1200" kern="1200" dirty="0">
                <a:solidFill>
                  <a:schemeClr val="tx1"/>
                </a:solidFill>
                <a:effectLst/>
                <a:latin typeface="+mn-lt"/>
                <a:ea typeface="+mn-ea"/>
                <a:cs typeface="+mn-cs"/>
              </a:rPr>
              <a:t>4.Başka</a:t>
            </a:r>
            <a:r>
              <a:rPr lang="tr-TR" sz="1200" kern="1200" baseline="0" dirty="0">
                <a:solidFill>
                  <a:schemeClr val="tx1"/>
                </a:solidFill>
                <a:effectLst/>
                <a:latin typeface="+mn-lt"/>
                <a:ea typeface="+mn-ea"/>
                <a:cs typeface="+mn-cs"/>
              </a:rPr>
              <a:t> bir çalışma, g</a:t>
            </a:r>
            <a:r>
              <a:rPr lang="tr-TR" sz="1200" kern="1200" dirty="0">
                <a:solidFill>
                  <a:schemeClr val="tx1"/>
                </a:solidFill>
                <a:effectLst/>
                <a:latin typeface="+mn-lt"/>
                <a:ea typeface="+mn-ea"/>
                <a:cs typeface="+mn-cs"/>
              </a:rPr>
              <a:t>eç karma </a:t>
            </a:r>
            <a:r>
              <a:rPr lang="tr-TR" sz="1200" kern="1200" dirty="0" err="1">
                <a:solidFill>
                  <a:schemeClr val="tx1"/>
                </a:solidFill>
                <a:effectLst/>
                <a:latin typeface="+mn-lt"/>
                <a:ea typeface="+mn-ea"/>
                <a:cs typeface="+mn-cs"/>
              </a:rPr>
              <a:t>dentisyon</a:t>
            </a:r>
            <a:r>
              <a:rPr lang="tr-TR" sz="1200" kern="1200" dirty="0">
                <a:solidFill>
                  <a:schemeClr val="tx1"/>
                </a:solidFill>
                <a:effectLst/>
                <a:latin typeface="+mn-lt"/>
                <a:ea typeface="+mn-ea"/>
                <a:cs typeface="+mn-cs"/>
              </a:rPr>
              <a:t> döneminde alışkanlık bırakıldığında, kendiliğinde düzelme meydana gelmeyeceğini, çünkü</a:t>
            </a:r>
            <a:r>
              <a:rPr lang="tr-TR" sz="1200" kern="1200" baseline="0" dirty="0">
                <a:solidFill>
                  <a:schemeClr val="tx1"/>
                </a:solidFill>
                <a:effectLst/>
                <a:latin typeface="+mn-lt"/>
                <a:ea typeface="+mn-ea"/>
                <a:cs typeface="+mn-cs"/>
              </a:rPr>
              <a:t> b</a:t>
            </a:r>
            <a:r>
              <a:rPr lang="tr-TR" sz="1200" kern="1200" dirty="0">
                <a:solidFill>
                  <a:schemeClr val="tx1"/>
                </a:solidFill>
                <a:effectLst/>
                <a:latin typeface="+mn-lt"/>
                <a:ea typeface="+mn-ea"/>
                <a:cs typeface="+mn-cs"/>
              </a:rPr>
              <a:t>u dönemde, genellikle açık kapanışın iskeletsel bulgularının ortaya çıkmaya başlayacağını</a:t>
            </a:r>
            <a:r>
              <a:rPr lang="tr-TR" sz="1200" kern="1200" baseline="0" dirty="0">
                <a:solidFill>
                  <a:schemeClr val="tx1"/>
                </a:solidFill>
                <a:effectLst/>
                <a:latin typeface="+mn-lt"/>
                <a:ea typeface="+mn-ea"/>
                <a:cs typeface="+mn-cs"/>
              </a:rPr>
              <a:t> söylemiştir</a:t>
            </a:r>
            <a:r>
              <a:rPr lang="tr-TR" sz="1200" kern="1200" dirty="0">
                <a:solidFill>
                  <a:schemeClr val="tx1"/>
                </a:solidFill>
                <a:effectLst/>
                <a:latin typeface="+mn-lt"/>
                <a:ea typeface="+mn-ea"/>
                <a:cs typeface="+mn-cs"/>
              </a:rPr>
              <a:t>.</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47</a:t>
            </a:fld>
            <a:endParaRPr lang="tr-TR"/>
          </a:p>
        </p:txBody>
      </p:sp>
    </p:spTree>
    <p:extLst>
      <p:ext uri="{BB962C8B-B14F-4D97-AF65-F5344CB8AC3E}">
        <p14:creationId xmlns:p14="http://schemas.microsoft.com/office/powerpoint/2010/main" val="1979215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Süt dişlenme döneminde, artmış alt ön yüz yüksekliğine sahip çocuklardaki kapanışın kendiliğinden düzelme şansı olmayacağı için büyüme modifikasyonu yapılması gerekir. Ancak bu tedavinin süt dişlenme döneminde yapılması önerilmez. Çünkü aktif tedaviye ara verildiği anda, iskeletsel yapı eski haline dönüp,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nüks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edecektir.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48</a:t>
            </a:fld>
            <a:endParaRPr lang="tr-TR"/>
          </a:p>
        </p:txBody>
      </p:sp>
    </p:spTree>
    <p:extLst>
      <p:ext uri="{BB962C8B-B14F-4D97-AF65-F5344CB8AC3E}">
        <p14:creationId xmlns:p14="http://schemas.microsoft.com/office/powerpoint/2010/main" val="608208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Şiddetli açık kapanış olgularında, büyüme tamamlandıktan</a:t>
            </a:r>
            <a:r>
              <a:rPr lang="tr-TR" sz="1200" kern="1200" baseline="0" dirty="0">
                <a:solidFill>
                  <a:schemeClr val="tx1"/>
                </a:solidFill>
                <a:effectLst/>
                <a:latin typeface="+mn-lt"/>
                <a:ea typeface="+mn-ea"/>
                <a:cs typeface="+mn-cs"/>
              </a:rPr>
              <a:t> sonra</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ortognatik</a:t>
            </a:r>
            <a:r>
              <a:rPr lang="tr-TR" sz="1200" kern="1200" dirty="0">
                <a:solidFill>
                  <a:schemeClr val="tx1"/>
                </a:solidFill>
                <a:effectLst/>
                <a:latin typeface="+mn-lt"/>
                <a:ea typeface="+mn-ea"/>
                <a:cs typeface="+mn-cs"/>
              </a:rPr>
              <a:t> cerrahiye ihtiyaç duyabileceği unutulmamalıdır.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Bu olgularda daimi dişlenmede uygulanacak tedavinin kolaylaştırılması için erken tedavi, üst arkın şekillendirilmesi ve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zararlı alışkanlıkların ortadan kaldırılmasıyla sınırlı kalmaktadır.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49</a:t>
            </a:fld>
            <a:endParaRPr lang="tr-TR"/>
          </a:p>
        </p:txBody>
      </p:sp>
    </p:spTree>
    <p:extLst>
      <p:ext uri="{BB962C8B-B14F-4D97-AF65-F5344CB8AC3E}">
        <p14:creationId xmlns:p14="http://schemas.microsoft.com/office/powerpoint/2010/main" val="328007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"Erken tedavi" her zaman ideal yöntem olmayabilir. Hastaların, tanımsız hedefleri ve öngörülemeyen sonuçları olan yöntemlerle uzun süre tedavi gördüğü birçok</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örnek bulunmaktadır.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Hastanın uyum problemi, ebeveyn memnuniyetsizliği</a:t>
            </a:r>
            <a:r>
              <a:rPr lang="tr-TR" sz="1200" kern="1200" baseline="0" dirty="0">
                <a:solidFill>
                  <a:schemeClr val="tx1"/>
                </a:solidFill>
                <a:effectLst/>
                <a:latin typeface="+mn-lt"/>
                <a:ea typeface="+mn-ea"/>
                <a:cs typeface="+mn-cs"/>
              </a:rPr>
              <a:t> ve</a:t>
            </a:r>
            <a:r>
              <a:rPr lang="tr-TR" sz="1200" kern="1200" dirty="0">
                <a:solidFill>
                  <a:schemeClr val="tx1"/>
                </a:solidFill>
                <a:effectLst/>
                <a:latin typeface="+mn-lt"/>
                <a:ea typeface="+mn-ea"/>
                <a:cs typeface="+mn-cs"/>
              </a:rPr>
              <a:t> hekim ve hastanın yorgunluğu ile ilgili problemler oluşabilir. Bu nedenle, erken tedavi kavramı, daha fazla tanımlanmalıdır.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a:t>
            </a:fld>
            <a:endParaRPr lang="tr-TR"/>
          </a:p>
        </p:txBody>
      </p:sp>
    </p:spTree>
    <p:extLst>
      <p:ext uri="{BB962C8B-B14F-4D97-AF65-F5344CB8AC3E}">
        <p14:creationId xmlns:p14="http://schemas.microsoft.com/office/powerpoint/2010/main" val="1438326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Dinçer ve Hazar;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openbite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hastalarını</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karma dentisyon döneminde fonksiyonel apareylerle tedavi ederek, gelişim yönünü vertikalden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horizontale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yönlendirdiklerini, ve sonuçların 2 yıl sonra hala stabil olduğunu bildirmişlerdir. </a:t>
            </a:r>
          </a:p>
          <a:p>
            <a:pPr>
              <a:lnSpc>
                <a:spcPct val="120000"/>
              </a:lnSpc>
              <a:spcBef>
                <a:spcPts val="600"/>
              </a:spcBef>
              <a:spcAft>
                <a:spcPts val="600"/>
              </a:spcAft>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Rübendiz</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Altuğ'un yaptıkları</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çalışmada, büyüme-gelişimi devam eden, hem iskeletsel hem 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dental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açık kapanış gözlenen bireylerde,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oksipital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HG, aktivatör ve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vertikal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çeneliği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birlikte uygulamışlardır. Bu uygulamayla yüzün vertikal büyümesini gösteren açılarda, alt ön ve total yüz yüksekliğinde artışın engellendiğini göstermişlerdir.? </a:t>
            </a:r>
            <a:r>
              <a:rPr lang="tr-TR" sz="1200" b="1" u="sng" dirty="0" err="1">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Puberte</a:t>
            </a:r>
            <a:r>
              <a:rPr lang="tr-TR" sz="1200" b="1" u="sng"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mi erken karma mı?</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rPr>
              <a:t>Erken karma dentisyon döneminde tedavi edilmiş bir </a:t>
            </a:r>
            <a:r>
              <a:rPr lang="tr-TR" sz="1200" dirty="0" err="1">
                <a:solidFill>
                  <a:srgbClr val="222222"/>
                </a:solidFill>
                <a:effectLst/>
                <a:latin typeface="Calibri Light" panose="020F0302020204030204" pitchFamily="34" charset="0"/>
                <a:ea typeface="Times New Roman" panose="02020603050405020304" pitchFamily="18" charset="0"/>
              </a:rPr>
              <a:t>openbite’ın</a:t>
            </a:r>
            <a:r>
              <a:rPr lang="tr-TR" sz="1200" dirty="0">
                <a:solidFill>
                  <a:srgbClr val="222222"/>
                </a:solidFill>
                <a:effectLst/>
                <a:latin typeface="Calibri Light" panose="020F0302020204030204" pitchFamily="34" charset="0"/>
                <a:ea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rPr>
              <a:t>retansiyonunu</a:t>
            </a:r>
            <a:r>
              <a:rPr lang="tr-TR" sz="1200" dirty="0">
                <a:solidFill>
                  <a:srgbClr val="222222"/>
                </a:solidFill>
                <a:effectLst/>
                <a:latin typeface="Calibri Light" panose="020F0302020204030204" pitchFamily="34" charset="0"/>
                <a:ea typeface="Times New Roman" panose="02020603050405020304" pitchFamily="18" charset="0"/>
              </a:rPr>
              <a:t> sağlarken, </a:t>
            </a:r>
            <a:r>
              <a:rPr lang="tr-TR" sz="1200" dirty="0" err="1">
                <a:solidFill>
                  <a:srgbClr val="222222"/>
                </a:solidFill>
                <a:effectLst/>
                <a:latin typeface="Calibri Light" panose="020F0302020204030204" pitchFamily="34" charset="0"/>
                <a:ea typeface="Times New Roman" panose="02020603050405020304" pitchFamily="18" charset="0"/>
              </a:rPr>
              <a:t>hawley</a:t>
            </a:r>
            <a:r>
              <a:rPr lang="tr-TR" sz="1200" dirty="0">
                <a:solidFill>
                  <a:srgbClr val="222222"/>
                </a:solidFill>
                <a:effectLst/>
                <a:latin typeface="Calibri Light" panose="020F0302020204030204" pitchFamily="34" charset="0"/>
                <a:ea typeface="Times New Roman" panose="02020603050405020304" pitchFamily="18" charset="0"/>
              </a:rPr>
              <a:t> plaklarından yararlanılmaktadır. Yeterli </a:t>
            </a:r>
            <a:r>
              <a:rPr lang="tr-TR" sz="1200" dirty="0" err="1">
                <a:solidFill>
                  <a:srgbClr val="222222"/>
                </a:solidFill>
                <a:effectLst/>
                <a:latin typeface="Calibri Light" panose="020F0302020204030204" pitchFamily="34" charset="0"/>
                <a:ea typeface="Times New Roman" panose="02020603050405020304" pitchFamily="18" charset="0"/>
              </a:rPr>
              <a:t>overbite</a:t>
            </a:r>
            <a:r>
              <a:rPr lang="tr-TR" sz="1200" dirty="0">
                <a:solidFill>
                  <a:srgbClr val="222222"/>
                </a:solidFill>
                <a:effectLst/>
                <a:latin typeface="Calibri Light" panose="020F0302020204030204" pitchFamily="34" charset="0"/>
                <a:ea typeface="Times New Roman" panose="02020603050405020304" pitchFamily="18" charset="0"/>
              </a:rPr>
              <a:t> sağlandıktan sonra, hastaların mutlaka konuşma terapistine yönlendirilmesi gerektiği</a:t>
            </a:r>
            <a:r>
              <a:rPr lang="tr-TR" sz="1200" baseline="0" dirty="0">
                <a:solidFill>
                  <a:srgbClr val="222222"/>
                </a:solidFill>
                <a:effectLst/>
                <a:latin typeface="Calibri Light" panose="020F0302020204030204" pitchFamily="34" charset="0"/>
                <a:ea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rPr>
              <a:t>savunulmuştur.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50</a:t>
            </a:fld>
            <a:endParaRPr lang="tr-TR"/>
          </a:p>
        </p:txBody>
      </p:sp>
    </p:spTree>
    <p:extLst>
      <p:ext uri="{BB962C8B-B14F-4D97-AF65-F5344CB8AC3E}">
        <p14:creationId xmlns:p14="http://schemas.microsoft.com/office/powerpoint/2010/main" val="3859297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Birçok hekim, posterior çapraz kapanışların erken tedavisini savunmaktadır.</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Pinto ve ark. erken tedavi ile, iskeletsel ve fonksiyonel asimetrilerin ortadan kaldırılmasının mümkün olabileceğini belirtmiştir.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Pinkham, sert ve yumuşak doku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kompenzasyonları</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oluşmadan, tedavinin en kısa sürede yapılmasını tavsiye etmiştir.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Ayrıca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Bell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ark.</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gelişen okluzyonun yeniden yönlendirilmesi, ve dinamik büyümeden yararlanılması açısından, erken tedavinin önemli olduğunu belirtmiştir.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51</a:t>
            </a:fld>
            <a:endParaRPr lang="tr-TR"/>
          </a:p>
        </p:txBody>
      </p:sp>
    </p:spTree>
    <p:extLst>
      <p:ext uri="{BB962C8B-B14F-4D97-AF65-F5344CB8AC3E}">
        <p14:creationId xmlns:p14="http://schemas.microsoft.com/office/powerpoint/2010/main" val="989753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McNamara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hızlı üst çene genişletmesinin,</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karışık dişlenme döneminde de etkili olacağını belirtmiştir.</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Sınıf II</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baseline="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divizyon</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1 anomalilerde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maksillada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oluşan darlık,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mandibulada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fonksiyonel bir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retrüzyona</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sebep olarak Sınıf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ll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anomaliyi şiddetlendirebileceği gibi, </a:t>
            </a: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Sınıf II yapı içerisinde kamufle olarak, anomalinin düzeltilmesinden sonra belirgin olarak ortaya çıkabilir.</a:t>
            </a:r>
          </a:p>
        </p:txBody>
      </p:sp>
      <p:sp>
        <p:nvSpPr>
          <p:cNvPr id="4" name="Slayt Numarası Yer Tutucusu 3"/>
          <p:cNvSpPr>
            <a:spLocks noGrp="1"/>
          </p:cNvSpPr>
          <p:nvPr>
            <p:ph type="sldNum" sz="quarter" idx="10"/>
          </p:nvPr>
        </p:nvSpPr>
        <p:spPr/>
        <p:txBody>
          <a:bodyPr/>
          <a:lstStyle/>
          <a:p>
            <a:fld id="{F6750F77-43CB-4775-88E0-33A9665A6FF6}" type="slidenum">
              <a:rPr lang="tr-TR" smtClean="0"/>
              <a:t>52</a:t>
            </a:fld>
            <a:endParaRPr lang="tr-TR"/>
          </a:p>
        </p:txBody>
      </p:sp>
    </p:spTree>
    <p:extLst>
      <p:ext uri="{BB962C8B-B14F-4D97-AF65-F5344CB8AC3E}">
        <p14:creationId xmlns:p14="http://schemas.microsoft.com/office/powerpoint/2010/main" val="7935997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aseline="0" dirty="0">
                <a:solidFill>
                  <a:srgbClr val="222222"/>
                </a:solidFill>
                <a:effectLst/>
                <a:latin typeface="Calibri Light" panose="020F0302020204030204" pitchFamily="34" charset="0"/>
                <a:ea typeface="Times New Roman" panose="02020603050405020304" pitchFamily="18" charset="0"/>
              </a:rPr>
              <a:t>E</a:t>
            </a:r>
            <a:r>
              <a:rPr lang="tr-TR" sz="1200" dirty="0">
                <a:solidFill>
                  <a:srgbClr val="222222"/>
                </a:solidFill>
                <a:effectLst/>
                <a:latin typeface="Calibri Light" panose="020F0302020204030204" pitchFamily="34" charset="0"/>
                <a:ea typeface="Times New Roman" panose="02020603050405020304" pitchFamily="18" charset="0"/>
              </a:rPr>
              <a:t>rken dönem </a:t>
            </a:r>
            <a:r>
              <a:rPr lang="tr-TR" sz="1200" dirty="0" err="1">
                <a:solidFill>
                  <a:srgbClr val="222222"/>
                </a:solidFill>
                <a:effectLst/>
                <a:latin typeface="Calibri Light" panose="020F0302020204030204" pitchFamily="34" charset="0"/>
                <a:ea typeface="Times New Roman" panose="02020603050405020304" pitchFamily="18" charset="0"/>
              </a:rPr>
              <a:t>maksiller</a:t>
            </a:r>
            <a:r>
              <a:rPr lang="tr-TR" sz="1200" dirty="0">
                <a:solidFill>
                  <a:srgbClr val="222222"/>
                </a:solidFill>
                <a:effectLst/>
                <a:latin typeface="Calibri Light" panose="020F0302020204030204" pitchFamily="34" charset="0"/>
                <a:ea typeface="Times New Roman" panose="02020603050405020304" pitchFamily="18" charset="0"/>
              </a:rPr>
              <a:t> ve nazal gelişim yetersizlik kaynaklı solunum problemlerini, erken dönemde çözmek gerekmektedir.</a:t>
            </a:r>
            <a:endParaRPr lang="tr-TR" dirty="0"/>
          </a:p>
          <a:p>
            <a:r>
              <a:rPr lang="tr-TR" sz="1200" dirty="0" err="1">
                <a:solidFill>
                  <a:srgbClr val="222222"/>
                </a:solidFill>
                <a:effectLst/>
                <a:latin typeface="Calibri Light" panose="020F0302020204030204" pitchFamily="34" charset="0"/>
                <a:ea typeface="Times New Roman" panose="02020603050405020304" pitchFamily="18" charset="0"/>
              </a:rPr>
              <a:t>Memikoğlu</a:t>
            </a:r>
            <a:r>
              <a:rPr lang="tr-TR" sz="1200" baseline="0" dirty="0">
                <a:solidFill>
                  <a:srgbClr val="222222"/>
                </a:solidFill>
                <a:effectLst/>
                <a:latin typeface="Calibri Light" panose="020F0302020204030204" pitchFamily="34" charset="0"/>
                <a:ea typeface="Times New Roman" panose="02020603050405020304" pitchFamily="18" charset="0"/>
              </a:rPr>
              <a:t> ve İşeri’nin yaptığı </a:t>
            </a:r>
            <a:r>
              <a:rPr lang="tr-TR" sz="1200" dirty="0">
                <a:solidFill>
                  <a:srgbClr val="222222"/>
                </a:solidFill>
                <a:effectLst/>
                <a:latin typeface="Calibri Light" panose="020F0302020204030204" pitchFamily="34" charset="0"/>
                <a:ea typeface="Times New Roman" panose="02020603050405020304" pitchFamily="18" charset="0"/>
              </a:rPr>
              <a:t>çalışma sonucunda hızlı üst çene genişletmesinin </a:t>
            </a:r>
            <a:r>
              <a:rPr lang="tr-TR" sz="1200" dirty="0" err="1">
                <a:solidFill>
                  <a:srgbClr val="222222"/>
                </a:solidFill>
                <a:effectLst/>
                <a:latin typeface="Calibri Light" panose="020F0302020204030204" pitchFamily="34" charset="0"/>
                <a:ea typeface="Times New Roman" panose="02020603050405020304" pitchFamily="18" charset="0"/>
              </a:rPr>
              <a:t>internasal</a:t>
            </a:r>
            <a:r>
              <a:rPr lang="tr-TR" sz="1200" dirty="0">
                <a:solidFill>
                  <a:srgbClr val="222222"/>
                </a:solidFill>
                <a:effectLst/>
                <a:latin typeface="Calibri Light" panose="020F0302020204030204" pitchFamily="34" charset="0"/>
                <a:ea typeface="Times New Roman" panose="02020603050405020304" pitchFamily="18" charset="0"/>
              </a:rPr>
              <a:t> genişlemeye de sebep olduğu açıklanmıştır.</a:t>
            </a:r>
          </a:p>
          <a:p>
            <a:r>
              <a:rPr lang="tr-TR" sz="1200" kern="1200" dirty="0" err="1">
                <a:solidFill>
                  <a:schemeClr val="tx1"/>
                </a:solidFill>
                <a:effectLst/>
                <a:latin typeface="+mn-lt"/>
                <a:ea typeface="+mn-ea"/>
                <a:cs typeface="+mn-cs"/>
              </a:rPr>
              <a:t>Esenlik’in</a:t>
            </a:r>
            <a:r>
              <a:rPr lang="tr-TR" sz="1200" kern="1200" dirty="0">
                <a:solidFill>
                  <a:schemeClr val="tx1"/>
                </a:solidFill>
                <a:effectLst/>
                <a:latin typeface="+mn-lt"/>
                <a:ea typeface="+mn-ea"/>
                <a:cs typeface="+mn-cs"/>
              </a:rPr>
              <a:t> yapılmış olduğu</a:t>
            </a:r>
            <a:r>
              <a:rPr lang="tr-TR" sz="1200" kern="1200" baseline="0" dirty="0">
                <a:solidFill>
                  <a:schemeClr val="tx1"/>
                </a:solidFill>
                <a:effectLst/>
                <a:latin typeface="+mn-lt"/>
                <a:ea typeface="+mn-ea"/>
                <a:cs typeface="+mn-cs"/>
              </a:rPr>
              <a:t> tez</a:t>
            </a:r>
            <a:r>
              <a:rPr lang="tr-TR" sz="1200" kern="1200" dirty="0">
                <a:solidFill>
                  <a:schemeClr val="tx1"/>
                </a:solidFill>
                <a:effectLst/>
                <a:latin typeface="+mn-lt"/>
                <a:ea typeface="+mn-ea"/>
                <a:cs typeface="+mn-cs"/>
              </a:rPr>
              <a:t> çalışmasında, yaş ortalaması 9,5 olan karma dişlenme dönemindeki iskeletsel anomalisi olmayan çapraz kapanışlı bireylerde, yavaş </a:t>
            </a:r>
            <a:r>
              <a:rPr lang="tr-TR" sz="1200" kern="1200" dirty="0" err="1">
                <a:solidFill>
                  <a:schemeClr val="tx1"/>
                </a:solidFill>
                <a:effectLst/>
                <a:latin typeface="+mn-lt"/>
                <a:ea typeface="+mn-ea"/>
                <a:cs typeface="+mn-cs"/>
              </a:rPr>
              <a:t>maksiller</a:t>
            </a:r>
            <a:r>
              <a:rPr lang="tr-TR" sz="1200" kern="1200" dirty="0">
                <a:solidFill>
                  <a:schemeClr val="tx1"/>
                </a:solidFill>
                <a:effectLst/>
                <a:latin typeface="+mn-lt"/>
                <a:ea typeface="+mn-ea"/>
                <a:cs typeface="+mn-cs"/>
              </a:rPr>
              <a:t> ekspansiyon ile kazanılmış olan yerin daimi dentisyonda büyük oranda korunduğunu gösterilmiştir.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53</a:t>
            </a:fld>
            <a:endParaRPr lang="tr-TR"/>
          </a:p>
        </p:txBody>
      </p:sp>
    </p:spTree>
    <p:extLst>
      <p:ext uri="{BB962C8B-B14F-4D97-AF65-F5344CB8AC3E}">
        <p14:creationId xmlns:p14="http://schemas.microsoft.com/office/powerpoint/2010/main" val="4026037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kern="1200" dirty="0">
                <a:solidFill>
                  <a:schemeClr val="tx1"/>
                </a:solidFill>
                <a:effectLst/>
                <a:latin typeface="+mn-lt"/>
                <a:ea typeface="+mn-ea"/>
                <a:cs typeface="+mn-cs"/>
              </a:rPr>
              <a:t>Fonksiyonel</a:t>
            </a:r>
            <a:r>
              <a:rPr lang="tr-TR" sz="1200" kern="1200" baseline="0" dirty="0">
                <a:solidFill>
                  <a:schemeClr val="tx1"/>
                </a:solidFill>
                <a:effectLst/>
                <a:latin typeface="+mn-lt"/>
                <a:ea typeface="+mn-ea"/>
                <a:cs typeface="+mn-cs"/>
              </a:rPr>
              <a:t> yan çapraz kapanış, </a:t>
            </a:r>
            <a:r>
              <a:rPr lang="tr-TR" sz="1200" kern="1200" baseline="0" dirty="0" err="1">
                <a:solidFill>
                  <a:schemeClr val="tx1"/>
                </a:solidFill>
                <a:effectLst/>
                <a:latin typeface="+mn-lt"/>
                <a:ea typeface="+mn-ea"/>
                <a:cs typeface="+mn-cs"/>
              </a:rPr>
              <a:t>o</a:t>
            </a:r>
            <a:r>
              <a:rPr lang="tr-TR" sz="1200" kern="1200" dirty="0" err="1">
                <a:solidFill>
                  <a:schemeClr val="tx1"/>
                </a:solidFill>
                <a:effectLst/>
                <a:latin typeface="+mn-lt"/>
                <a:ea typeface="+mn-ea"/>
                <a:cs typeface="+mn-cs"/>
              </a:rPr>
              <a:t>kluzal</a:t>
            </a:r>
            <a:r>
              <a:rPr lang="tr-TR" sz="1200" kern="1200" dirty="0">
                <a:solidFill>
                  <a:schemeClr val="tx1"/>
                </a:solidFill>
                <a:effectLst/>
                <a:latin typeface="+mn-lt"/>
                <a:ea typeface="+mn-ea"/>
                <a:cs typeface="+mn-cs"/>
              </a:rPr>
              <a:t> erken temaslar sonucunda alt çenenin bir tarafa kayarak kapanmasıyla karakterizedir.</a:t>
            </a:r>
            <a:r>
              <a:rPr lang="tr-TR" sz="1200" kern="1200" baseline="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Alt çene kayarak kapanırken, diğer tarafta eklem boşluğunda artış gözlenir. Fonksiyonel çapraz kapanışların mümkün olduğunca erken tedavi edilmeleri gerekmektedir. Aksi takdirde morfolojik hale dönüşüp asimetriler oluşturabilir.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Fonksiyonel alt çene kaymasının önlenmesinde aşındırmalar etkili olacaktır.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Eğer süt dişlerinde aşındırma</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sonrası düzelme olmuyorsa erken karma dişlenme döneminde </a:t>
            </a:r>
            <a:r>
              <a:rPr lang="tr-TR" sz="1200" kern="1200" dirty="0" err="1">
                <a:solidFill>
                  <a:schemeClr val="tx1"/>
                </a:solidFill>
                <a:effectLst/>
                <a:latin typeface="+mn-lt"/>
                <a:ea typeface="+mn-ea"/>
                <a:cs typeface="+mn-cs"/>
              </a:rPr>
              <a:t>ortodontik</a:t>
            </a:r>
            <a:r>
              <a:rPr lang="tr-TR" sz="1200" kern="1200" dirty="0">
                <a:solidFill>
                  <a:schemeClr val="tx1"/>
                </a:solidFill>
                <a:effectLst/>
                <a:latin typeface="+mn-lt"/>
                <a:ea typeface="+mn-ea"/>
                <a:cs typeface="+mn-cs"/>
              </a:rPr>
              <a:t> aparey</a:t>
            </a:r>
            <a:r>
              <a:rPr lang="tr-TR" sz="1200" kern="1200" baseline="0" dirty="0">
                <a:solidFill>
                  <a:schemeClr val="tx1"/>
                </a:solidFill>
                <a:effectLst/>
                <a:latin typeface="+mn-lt"/>
                <a:ea typeface="+mn-ea"/>
                <a:cs typeface="+mn-cs"/>
              </a:rPr>
              <a:t> kullanımı gerekmektedir.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54</a:t>
            </a:fld>
            <a:endParaRPr lang="tr-TR"/>
          </a:p>
        </p:txBody>
      </p:sp>
    </p:spTree>
    <p:extLst>
      <p:ext uri="{BB962C8B-B14F-4D97-AF65-F5344CB8AC3E}">
        <p14:creationId xmlns:p14="http://schemas.microsoft.com/office/powerpoint/2010/main" val="1343143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20000"/>
              </a:lnSpc>
              <a:spcBef>
                <a:spcPts val="600"/>
              </a:spcBef>
              <a:spcAft>
                <a:spcPts val="600"/>
              </a:spcAft>
            </a:pPr>
            <a:r>
              <a:rPr lang="tr-TR" sz="1200" kern="1200" dirty="0">
                <a:solidFill>
                  <a:schemeClr val="tx1"/>
                </a:solidFill>
                <a:effectLst/>
                <a:latin typeface="+mn-lt"/>
                <a:ea typeface="+mn-ea"/>
                <a:cs typeface="+mn-cs"/>
              </a:rPr>
              <a:t>İskeletsel posterior çapraz kapanışta ise, </a:t>
            </a:r>
            <a:r>
              <a:rPr lang="tr-TR" sz="1200" kern="1200" dirty="0" err="1">
                <a:solidFill>
                  <a:schemeClr val="tx1"/>
                </a:solidFill>
                <a:effectLst/>
                <a:latin typeface="+mn-lt"/>
                <a:ea typeface="+mn-ea"/>
                <a:cs typeface="+mn-cs"/>
              </a:rPr>
              <a:t>mandibulanın</a:t>
            </a:r>
            <a:r>
              <a:rPr lang="tr-TR" sz="1200" kern="1200" dirty="0">
                <a:solidFill>
                  <a:schemeClr val="tx1"/>
                </a:solidFill>
                <a:effectLst/>
                <a:latin typeface="+mn-lt"/>
                <a:ea typeface="+mn-ea"/>
                <a:cs typeface="+mn-cs"/>
              </a:rPr>
              <a:t> istirahat ve </a:t>
            </a:r>
            <a:r>
              <a:rPr lang="tr-TR" sz="1200" kern="1200" dirty="0" err="1">
                <a:solidFill>
                  <a:schemeClr val="tx1"/>
                </a:solidFill>
                <a:effectLst/>
                <a:latin typeface="+mn-lt"/>
                <a:ea typeface="+mn-ea"/>
                <a:cs typeface="+mn-cs"/>
              </a:rPr>
              <a:t>sentrik</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oklüzyondaki</a:t>
            </a:r>
            <a:r>
              <a:rPr lang="tr-TR" sz="1200" kern="1200" dirty="0">
                <a:solidFill>
                  <a:schemeClr val="tx1"/>
                </a:solidFill>
                <a:effectLst/>
                <a:latin typeface="+mn-lt"/>
                <a:ea typeface="+mn-ea"/>
                <a:cs typeface="+mn-cs"/>
              </a:rPr>
              <a:t> konumlarında herhangi bir değişiklik bulunmamaktadır. </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üt ve erken karma dentisyon döneminde yavaş genişletme tercih edilmesi gereken bir tedavi yöntemidir. Sabit apareyler ise dikkatli ve yavaş bir biçimde aktive edilerek uygulanabilir.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600"/>
              </a:spcBef>
              <a:spcAft>
                <a:spcPts val="600"/>
              </a:spcAft>
            </a:pP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Akkaya</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ve ark. yaptığı çalışmaya göre, e</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rken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adolesan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dönemde yavaş ve hızlı üst</a:t>
            </a:r>
            <a:r>
              <a:rPr lang="tr-TR" sz="1200" baseline="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çene genişletmesi </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karşılaştırıldığında, hızlı genişletme grubunda kanin dişler arasındaki genişlik artışının daha fazla olduğu, ancak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suturun</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aynı miktarda açıldığı söylenebilir.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55</a:t>
            </a:fld>
            <a:endParaRPr lang="tr-TR"/>
          </a:p>
        </p:txBody>
      </p:sp>
    </p:spTree>
    <p:extLst>
      <p:ext uri="{BB962C8B-B14F-4D97-AF65-F5344CB8AC3E}">
        <p14:creationId xmlns:p14="http://schemas.microsoft.com/office/powerpoint/2010/main" val="4076634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Myofonksiyonel tedavi</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orofasiyal</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kas kompozisyonunun yanlış postural yapısının araştırılarak, ortodontik tedaviye yardımcı olmak üzere, belirli kasların tedaviye ilave kullanımını öngören ve fonksiyonla birlikte morfolojinin de düzelmesini amaçlayan, </a:t>
            </a:r>
            <a:r>
              <a:rPr lang="tr-TR" sz="1200" dirty="0" err="1">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myodinamik</a:t>
            </a:r>
            <a:r>
              <a:rPr lang="tr-TR" sz="1200" dirty="0">
                <a:solidFill>
                  <a:srgbClr val="222222"/>
                </a:solidFill>
                <a:effectLst/>
                <a:latin typeface="Calibri Light" panose="020F0302020204030204" pitchFamily="34" charset="0"/>
                <a:ea typeface="Times New Roman" panose="02020603050405020304" pitchFamily="18" charset="0"/>
                <a:cs typeface="Times New Roman" panose="02020603050405020304" pitchFamily="18" charset="0"/>
              </a:rPr>
              <a:t> bir tedavidir.</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p>
            <a:r>
              <a:rPr lang="tr-TR" sz="1200" kern="1200" dirty="0" err="1">
                <a:solidFill>
                  <a:schemeClr val="tx1"/>
                </a:solidFill>
                <a:effectLst/>
                <a:latin typeface="+mn-lt"/>
                <a:ea typeface="+mn-ea"/>
                <a:cs typeface="+mn-cs"/>
              </a:rPr>
              <a:t>Buccinator</a:t>
            </a:r>
            <a:r>
              <a:rPr lang="tr-TR" sz="1200" kern="1200" dirty="0">
                <a:solidFill>
                  <a:schemeClr val="tx1"/>
                </a:solidFill>
                <a:effectLst/>
                <a:latin typeface="+mn-lt"/>
                <a:ea typeface="+mn-ea"/>
                <a:cs typeface="+mn-cs"/>
              </a:rPr>
              <a:t> mekanizma, dil kasının iç basıncını, </a:t>
            </a:r>
            <a:r>
              <a:rPr lang="tr-TR" sz="1200" kern="1200" dirty="0" err="1">
                <a:solidFill>
                  <a:schemeClr val="tx1"/>
                </a:solidFill>
                <a:effectLst/>
                <a:latin typeface="+mn-lt"/>
                <a:ea typeface="+mn-ea"/>
                <a:cs typeface="+mn-cs"/>
              </a:rPr>
              <a:t>sefalofaringeus</a:t>
            </a:r>
            <a:r>
              <a:rPr lang="tr-TR" sz="1200" kern="1200" dirty="0">
                <a:solidFill>
                  <a:schemeClr val="tx1"/>
                </a:solidFill>
                <a:effectLst/>
                <a:latin typeface="+mn-lt"/>
                <a:ea typeface="+mn-ea"/>
                <a:cs typeface="+mn-cs"/>
              </a:rPr>
              <a:t> ve </a:t>
            </a:r>
            <a:r>
              <a:rPr lang="tr-TR" sz="1200" kern="1200" dirty="0" err="1">
                <a:solidFill>
                  <a:schemeClr val="tx1"/>
                </a:solidFill>
                <a:effectLst/>
                <a:latin typeface="+mn-lt"/>
                <a:ea typeface="+mn-ea"/>
                <a:cs typeface="+mn-cs"/>
              </a:rPr>
              <a:t>buccinator</a:t>
            </a:r>
            <a:r>
              <a:rPr lang="tr-TR" sz="1200" kern="1200" dirty="0">
                <a:solidFill>
                  <a:schemeClr val="tx1"/>
                </a:solidFill>
                <a:effectLst/>
                <a:latin typeface="+mn-lt"/>
                <a:ea typeface="+mn-ea"/>
                <a:cs typeface="+mn-cs"/>
              </a:rPr>
              <a:t> kaslarını içeren </a:t>
            </a:r>
            <a:r>
              <a:rPr lang="tr-TR" sz="1200" kern="1200" dirty="0" err="1">
                <a:solidFill>
                  <a:schemeClr val="tx1"/>
                </a:solidFill>
                <a:effectLst/>
                <a:latin typeface="+mn-lt"/>
                <a:ea typeface="+mn-ea"/>
                <a:cs typeface="+mn-cs"/>
              </a:rPr>
              <a:t>orbiküler</a:t>
            </a:r>
            <a:r>
              <a:rPr lang="tr-TR" sz="1200" kern="1200" dirty="0">
                <a:solidFill>
                  <a:schemeClr val="tx1"/>
                </a:solidFill>
                <a:effectLst/>
                <a:latin typeface="+mn-lt"/>
                <a:ea typeface="+mn-ea"/>
                <a:cs typeface="+mn-cs"/>
              </a:rPr>
              <a:t> kaslar gibi perioral yumuşak dokuların dış basıncına eşdeğer tutar. </a:t>
            </a:r>
            <a:r>
              <a:rPr lang="tr-TR" sz="1200" kern="1200" dirty="0" err="1">
                <a:solidFill>
                  <a:schemeClr val="tx1"/>
                </a:solidFill>
                <a:effectLst/>
                <a:latin typeface="+mn-lt"/>
                <a:ea typeface="+mn-ea"/>
                <a:cs typeface="+mn-cs"/>
              </a:rPr>
              <a:t>Orofasiyal</a:t>
            </a:r>
            <a:r>
              <a:rPr lang="tr-TR" sz="1200" kern="1200" dirty="0">
                <a:solidFill>
                  <a:schemeClr val="tx1"/>
                </a:solidFill>
                <a:effectLst/>
                <a:latin typeface="+mn-lt"/>
                <a:ea typeface="+mn-ea"/>
                <a:cs typeface="+mn-cs"/>
              </a:rPr>
              <a:t> sistemde meydana getirilen herhangi bir değişiklik, tüm kompleksin</a:t>
            </a:r>
            <a:r>
              <a:rPr lang="tr-TR" sz="1200" kern="1200" baseline="0" dirty="0">
                <a:solidFill>
                  <a:schemeClr val="tx1"/>
                </a:solidFill>
                <a:effectLst/>
                <a:latin typeface="+mn-lt"/>
                <a:ea typeface="+mn-ea"/>
                <a:cs typeface="+mn-cs"/>
              </a:rPr>
              <a:t> dengesini değiştirebilir.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56</a:t>
            </a:fld>
            <a:endParaRPr lang="tr-TR"/>
          </a:p>
        </p:txBody>
      </p:sp>
    </p:spTree>
    <p:extLst>
      <p:ext uri="{BB962C8B-B14F-4D97-AF65-F5344CB8AC3E}">
        <p14:creationId xmlns:p14="http://schemas.microsoft.com/office/powerpoint/2010/main" val="2945158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kern="1200" dirty="0">
                <a:solidFill>
                  <a:schemeClr val="tx1"/>
                </a:solidFill>
                <a:effectLst/>
                <a:latin typeface="+mn-lt"/>
                <a:ea typeface="+mn-ea"/>
                <a:cs typeface="+mn-cs"/>
              </a:rPr>
              <a:t>Myofonksiyonel tedavi; oral alışkanlıkların düzeltilmesine ve </a:t>
            </a:r>
            <a:r>
              <a:rPr lang="tr-TR" sz="1200" kern="1200" dirty="0">
                <a:solidFill>
                  <a:schemeClr val="tx1"/>
                </a:solidFill>
                <a:effectLst/>
                <a:latin typeface="+mn-lt"/>
                <a:ea typeface="+mn-ea"/>
                <a:cs typeface="+mn-cs"/>
              </a:rPr>
              <a:t>vücut pozisyonunun iyileştirilmesine</a:t>
            </a:r>
            <a:r>
              <a:rPr lang="tr-TR" sz="1200" b="1" kern="1200" dirty="0">
                <a:solidFill>
                  <a:schemeClr val="tx1"/>
                </a:solidFill>
                <a:effectLst/>
                <a:latin typeface="+mn-lt"/>
                <a:ea typeface="+mn-ea"/>
                <a:cs typeface="+mn-cs"/>
              </a:rPr>
              <a:t> </a:t>
            </a:r>
            <a:r>
              <a:rPr lang="tr-TR" sz="1200" b="0" kern="1200" dirty="0">
                <a:solidFill>
                  <a:schemeClr val="tx1"/>
                </a:solidFill>
                <a:effectLst/>
                <a:latin typeface="+mn-lt"/>
                <a:ea typeface="+mn-ea"/>
                <a:cs typeface="+mn-cs"/>
              </a:rPr>
              <a:t>yardımcı olur. V</a:t>
            </a:r>
            <a:r>
              <a:rPr lang="tr-TR" sz="1200" kern="1200" dirty="0">
                <a:solidFill>
                  <a:schemeClr val="tx1"/>
                </a:solidFill>
                <a:effectLst/>
                <a:latin typeface="+mn-lt"/>
                <a:ea typeface="+mn-ea"/>
                <a:cs typeface="+mn-cs"/>
              </a:rPr>
              <a:t>e genel sağlığa katkıda bulunabilir. Buna göre, </a:t>
            </a:r>
            <a:r>
              <a:rPr lang="tr-TR" sz="1200" kern="1200" dirty="0" err="1">
                <a:solidFill>
                  <a:schemeClr val="tx1"/>
                </a:solidFill>
                <a:effectLst/>
                <a:latin typeface="+mn-lt"/>
                <a:ea typeface="+mn-ea"/>
                <a:cs typeface="+mn-cs"/>
              </a:rPr>
              <a:t>myofonksiyonel</a:t>
            </a:r>
            <a:r>
              <a:rPr lang="tr-TR" sz="1200" kern="1200" dirty="0">
                <a:solidFill>
                  <a:schemeClr val="tx1"/>
                </a:solidFill>
                <a:effectLst/>
                <a:latin typeface="+mn-lt"/>
                <a:ea typeface="+mn-ea"/>
                <a:cs typeface="+mn-cs"/>
              </a:rPr>
              <a:t> tedavinin ana hedefleri:</a:t>
            </a:r>
          </a:p>
          <a:p>
            <a:pPr lvl="0"/>
            <a:r>
              <a:rPr lang="tr-TR" sz="1200" kern="1200" dirty="0">
                <a:solidFill>
                  <a:schemeClr val="tx1"/>
                </a:solidFill>
                <a:effectLst/>
                <a:latin typeface="+mn-lt"/>
                <a:ea typeface="+mn-ea"/>
                <a:cs typeface="+mn-cs"/>
              </a:rPr>
              <a:t>Yanlış </a:t>
            </a:r>
            <a:r>
              <a:rPr lang="tr-TR" sz="1200" kern="1200" dirty="0" err="1">
                <a:solidFill>
                  <a:schemeClr val="tx1"/>
                </a:solidFill>
                <a:effectLst/>
                <a:latin typeface="+mn-lt"/>
                <a:ea typeface="+mn-ea"/>
                <a:cs typeface="+mn-cs"/>
              </a:rPr>
              <a:t>nöromusküler</a:t>
            </a:r>
            <a:r>
              <a:rPr lang="tr-TR" sz="1200" kern="1200" dirty="0">
                <a:solidFill>
                  <a:schemeClr val="tx1"/>
                </a:solidFill>
                <a:effectLst/>
                <a:latin typeface="+mn-lt"/>
                <a:ea typeface="+mn-ea"/>
                <a:cs typeface="+mn-cs"/>
              </a:rPr>
              <a:t> refleksleri engellemek,</a:t>
            </a:r>
          </a:p>
          <a:p>
            <a:pPr lvl="0"/>
            <a:r>
              <a:rPr lang="tr-TR" sz="1200" kern="1200" dirty="0">
                <a:solidFill>
                  <a:schemeClr val="tx1"/>
                </a:solidFill>
                <a:effectLst/>
                <a:latin typeface="+mn-lt"/>
                <a:ea typeface="+mn-ea"/>
                <a:cs typeface="+mn-cs"/>
              </a:rPr>
              <a:t>İdeal bir okluzal ilişki yaratmak,</a:t>
            </a:r>
          </a:p>
          <a:p>
            <a:pPr lvl="0"/>
            <a:r>
              <a:rPr lang="tr-TR" sz="1200" kern="1200" dirty="0" err="1">
                <a:solidFill>
                  <a:schemeClr val="tx1"/>
                </a:solidFill>
                <a:effectLst/>
                <a:latin typeface="+mn-lt"/>
                <a:ea typeface="+mn-ea"/>
                <a:cs typeface="+mn-cs"/>
              </a:rPr>
              <a:t>Nüksü</a:t>
            </a:r>
            <a:r>
              <a:rPr lang="tr-TR" sz="1200" kern="1200" dirty="0">
                <a:solidFill>
                  <a:schemeClr val="tx1"/>
                </a:solidFill>
                <a:effectLst/>
                <a:latin typeface="+mn-lt"/>
                <a:ea typeface="+mn-ea"/>
                <a:cs typeface="+mn-cs"/>
              </a:rPr>
              <a:t> önlemek</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olarak sıralanabilir.</a:t>
            </a:r>
          </a:p>
        </p:txBody>
      </p:sp>
      <p:sp>
        <p:nvSpPr>
          <p:cNvPr id="4" name="Slayt Numarası Yer Tutucusu 3"/>
          <p:cNvSpPr>
            <a:spLocks noGrp="1"/>
          </p:cNvSpPr>
          <p:nvPr>
            <p:ph type="sldNum" sz="quarter" idx="10"/>
          </p:nvPr>
        </p:nvSpPr>
        <p:spPr/>
        <p:txBody>
          <a:bodyPr/>
          <a:lstStyle/>
          <a:p>
            <a:fld id="{F6750F77-43CB-4775-88E0-33A9665A6FF6}" type="slidenum">
              <a:rPr lang="tr-TR" smtClean="0"/>
              <a:t>57</a:t>
            </a:fld>
            <a:endParaRPr lang="tr-TR"/>
          </a:p>
        </p:txBody>
      </p:sp>
    </p:spTree>
    <p:extLst>
      <p:ext uri="{BB962C8B-B14F-4D97-AF65-F5344CB8AC3E}">
        <p14:creationId xmlns:p14="http://schemas.microsoft.com/office/powerpoint/2010/main" val="3343109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Süt dişlenmede ve karma dişlenmenin başında, </a:t>
            </a:r>
            <a:r>
              <a:rPr lang="tr-TR" sz="1200" kern="1200" dirty="0" err="1">
                <a:solidFill>
                  <a:schemeClr val="tx1"/>
                </a:solidFill>
                <a:effectLst/>
                <a:latin typeface="+mn-lt"/>
                <a:ea typeface="+mn-ea"/>
                <a:cs typeface="+mn-cs"/>
              </a:rPr>
              <a:t>nöromuskuler</a:t>
            </a:r>
            <a:r>
              <a:rPr lang="tr-TR" sz="1200" kern="1200" dirty="0">
                <a:solidFill>
                  <a:schemeClr val="tx1"/>
                </a:solidFill>
                <a:effectLst/>
                <a:latin typeface="+mn-lt"/>
                <a:ea typeface="+mn-ea"/>
                <a:cs typeface="+mn-cs"/>
              </a:rPr>
              <a:t> davranışı değiştirmeyi ve zararlı alışkanlıkları ortadan kaldırmayı</a:t>
            </a:r>
            <a:r>
              <a:rPr lang="tr-TR" sz="1200" kern="1200" baseline="0" dirty="0">
                <a:solidFill>
                  <a:schemeClr val="tx1"/>
                </a:solidFill>
                <a:effectLst/>
                <a:latin typeface="+mn-lt"/>
                <a:ea typeface="+mn-ea"/>
                <a:cs typeface="+mn-cs"/>
              </a:rPr>
              <a:t> sağlayan </a:t>
            </a:r>
            <a:r>
              <a:rPr lang="tr-TR" sz="1200" kern="1200" dirty="0">
                <a:solidFill>
                  <a:schemeClr val="tx1"/>
                </a:solidFill>
                <a:effectLst/>
                <a:latin typeface="+mn-lt"/>
                <a:ea typeface="+mn-ea"/>
                <a:cs typeface="+mn-cs"/>
              </a:rPr>
              <a:t>apareyler kullanılmalıdır. Yaşları 6-8 arasında olan çocuklar için, </a:t>
            </a:r>
            <a:r>
              <a:rPr lang="tr-TR" sz="1200" kern="1200" dirty="0" err="1">
                <a:solidFill>
                  <a:schemeClr val="tx1"/>
                </a:solidFill>
                <a:effectLst/>
                <a:latin typeface="+mn-lt"/>
                <a:ea typeface="+mn-ea"/>
                <a:cs typeface="+mn-cs"/>
              </a:rPr>
              <a:t>positioner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tipinde apareyler dili eğitmek ve dişlerin sürmesini yönlendirmek için kullanılabilir.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Hastalar bu apareyleri gün içinde 1-2 saat takarak gece yattıklarında apareyi yerinde tutacak reflekslerin başarıyla gelişmesini sağlamalıdır. Bu apareylerin etkileri, gerektiğinde</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yutkunma veya solunum egzersizi terapisiyle artırılmalıdır.</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58</a:t>
            </a:fld>
            <a:endParaRPr lang="tr-TR"/>
          </a:p>
        </p:txBody>
      </p:sp>
    </p:spTree>
    <p:extLst>
      <p:ext uri="{BB962C8B-B14F-4D97-AF65-F5344CB8AC3E}">
        <p14:creationId xmlns:p14="http://schemas.microsoft.com/office/powerpoint/2010/main" val="11453713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Yapılan bir çalışma, </a:t>
            </a:r>
            <a:r>
              <a:rPr lang="tr-TR" sz="1200" kern="1200" dirty="0" err="1">
                <a:solidFill>
                  <a:schemeClr val="tx1"/>
                </a:solidFill>
                <a:effectLst/>
                <a:latin typeface="+mn-lt"/>
                <a:ea typeface="+mn-ea"/>
                <a:cs typeface="+mn-cs"/>
              </a:rPr>
              <a:t>myofonksiyonel</a:t>
            </a:r>
            <a:r>
              <a:rPr lang="tr-TR" sz="1200" kern="1200" dirty="0">
                <a:solidFill>
                  <a:schemeClr val="tx1"/>
                </a:solidFill>
                <a:effectLst/>
                <a:latin typeface="+mn-lt"/>
                <a:ea typeface="+mn-ea"/>
                <a:cs typeface="+mn-cs"/>
              </a:rPr>
              <a:t> tedavinin, ön açık kapanış tedavisini takiben </a:t>
            </a:r>
            <a:r>
              <a:rPr lang="tr-TR" sz="1200" kern="1200" dirty="0" err="1">
                <a:solidFill>
                  <a:schemeClr val="tx1"/>
                </a:solidFill>
                <a:effectLst/>
                <a:latin typeface="+mn-lt"/>
                <a:ea typeface="+mn-ea"/>
                <a:cs typeface="+mn-cs"/>
              </a:rPr>
              <a:t>retansiyon</a:t>
            </a:r>
            <a:r>
              <a:rPr lang="tr-TR" sz="1200" kern="1200" dirty="0">
                <a:solidFill>
                  <a:schemeClr val="tx1"/>
                </a:solidFill>
                <a:effectLst/>
                <a:latin typeface="+mn-lt"/>
                <a:ea typeface="+mn-ea"/>
                <a:cs typeface="+mn-cs"/>
              </a:rPr>
              <a:t> etkisini değerlendirmiştir. Ana sonuç, hem ortodonti hem de </a:t>
            </a:r>
            <a:r>
              <a:rPr lang="tr-TR" sz="1200" kern="1200" dirty="0" err="1">
                <a:solidFill>
                  <a:schemeClr val="tx1"/>
                </a:solidFill>
                <a:effectLst/>
                <a:latin typeface="+mn-lt"/>
                <a:ea typeface="+mn-ea"/>
                <a:cs typeface="+mn-cs"/>
              </a:rPr>
              <a:t>myofonksiyonel</a:t>
            </a:r>
            <a:r>
              <a:rPr lang="tr-TR" sz="1200" kern="1200" dirty="0">
                <a:solidFill>
                  <a:schemeClr val="tx1"/>
                </a:solidFill>
                <a:effectLst/>
                <a:latin typeface="+mn-lt"/>
                <a:ea typeface="+mn-ea"/>
                <a:cs typeface="+mn-cs"/>
              </a:rPr>
              <a:t> tedavi gören gruptaki açık kapanışın </a:t>
            </a:r>
            <a:r>
              <a:rPr lang="tr-TR" sz="1200" kern="1200" dirty="0" err="1">
                <a:solidFill>
                  <a:schemeClr val="tx1"/>
                </a:solidFill>
                <a:effectLst/>
                <a:latin typeface="+mn-lt"/>
                <a:ea typeface="+mn-ea"/>
                <a:cs typeface="+mn-cs"/>
              </a:rPr>
              <a:t>nüksünün</a:t>
            </a:r>
            <a:r>
              <a:rPr lang="tr-TR" sz="1200" kern="1200" dirty="0">
                <a:solidFill>
                  <a:schemeClr val="tx1"/>
                </a:solidFill>
                <a:effectLst/>
                <a:latin typeface="+mn-lt"/>
                <a:ea typeface="+mn-ea"/>
                <a:cs typeface="+mn-cs"/>
              </a:rPr>
              <a:t>, sadece ortodontik tedavi gören kontrol grubundan anlamlı derecede daha düşük olması bulunmuştur.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59</a:t>
            </a:fld>
            <a:endParaRPr lang="tr-TR"/>
          </a:p>
        </p:txBody>
      </p:sp>
    </p:spTree>
    <p:extLst>
      <p:ext uri="{BB962C8B-B14F-4D97-AF65-F5344CB8AC3E}">
        <p14:creationId xmlns:p14="http://schemas.microsoft.com/office/powerpoint/2010/main" val="331502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Ortodontide tedavi planlaması söz konusu olduğunda zamanlama birçok</a:t>
            </a:r>
            <a:r>
              <a:rPr lang="tr-TR" sz="1200" kern="1200" baseline="0" dirty="0">
                <a:solidFill>
                  <a:schemeClr val="tx1"/>
                </a:solidFill>
                <a:effectLst/>
                <a:latin typeface="+mn-lt"/>
                <a:ea typeface="+mn-ea"/>
                <a:cs typeface="+mn-cs"/>
              </a:rPr>
              <a:t> şeyi değiştirir</a:t>
            </a:r>
            <a:r>
              <a:rPr lang="tr-TR" sz="1200" kern="1200" dirty="0">
                <a:solidFill>
                  <a:schemeClr val="tx1"/>
                </a:solidFill>
                <a:effectLst/>
                <a:latin typeface="+mn-lt"/>
                <a:ea typeface="+mn-ea"/>
                <a:cs typeface="+mn-cs"/>
              </a:rPr>
              <a:t>.</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Amerikan Ortodonti Derneği, çocuklar</a:t>
            </a:r>
            <a:r>
              <a:rPr lang="tr-TR" sz="1200" kern="1200" baseline="0" dirty="0">
                <a:solidFill>
                  <a:schemeClr val="tx1"/>
                </a:solidFill>
                <a:effectLst/>
                <a:latin typeface="+mn-lt"/>
                <a:ea typeface="+mn-ea"/>
                <a:cs typeface="+mn-cs"/>
              </a:rPr>
              <a:t> için </a:t>
            </a:r>
            <a:r>
              <a:rPr lang="tr-TR" sz="1200" kern="1200" dirty="0">
                <a:solidFill>
                  <a:schemeClr val="tx1"/>
                </a:solidFill>
                <a:effectLst/>
                <a:latin typeface="+mn-lt"/>
                <a:ea typeface="+mn-ea"/>
                <a:cs typeface="+mn-cs"/>
              </a:rPr>
              <a:t>7 yaşına kadar ortodonti konsültasyonunu önermektedir. </a:t>
            </a:r>
          </a:p>
          <a:p>
            <a:pPr lvl="0" algn="l">
              <a:defRPr/>
            </a:pPr>
            <a:r>
              <a:rPr lang="tr-TR" sz="1200" b="1" kern="1200" dirty="0">
                <a:solidFill>
                  <a:schemeClr val="tx1"/>
                </a:solidFill>
                <a:latin typeface="+mn-lt"/>
                <a:ea typeface="+mn-ea"/>
                <a:cs typeface="+mn-cs"/>
              </a:rPr>
              <a:t>Erken </a:t>
            </a:r>
            <a:r>
              <a:rPr lang="tr-TR" sz="1200" b="1" kern="1200" dirty="0" err="1">
                <a:solidFill>
                  <a:schemeClr val="tx1"/>
                </a:solidFill>
                <a:latin typeface="+mn-lt"/>
                <a:ea typeface="+mn-ea"/>
                <a:cs typeface="+mn-cs"/>
              </a:rPr>
              <a:t>ortodontik</a:t>
            </a:r>
            <a:r>
              <a:rPr lang="tr-TR" sz="1200" b="1" kern="1200" dirty="0">
                <a:solidFill>
                  <a:schemeClr val="tx1"/>
                </a:solidFill>
                <a:latin typeface="+mn-lt"/>
                <a:ea typeface="+mn-ea"/>
                <a:cs typeface="+mn-cs"/>
              </a:rPr>
              <a:t> tedavinin amacı</a:t>
            </a:r>
            <a:r>
              <a:rPr lang="tr-TR" sz="1200" b="0" kern="1200" dirty="0">
                <a:solidFill>
                  <a:schemeClr val="tx1"/>
                </a:solidFill>
                <a:latin typeface="+mn-lt"/>
                <a:ea typeface="+mn-ea"/>
                <a:cs typeface="+mn-cs"/>
              </a:rPr>
              <a:t>, kalıcı dişlenme tamamlanmadan önce, </a:t>
            </a:r>
            <a:r>
              <a:rPr lang="tr-TR" sz="1200" b="0" kern="1200" dirty="0" err="1">
                <a:solidFill>
                  <a:schemeClr val="tx1"/>
                </a:solidFill>
                <a:latin typeface="+mn-lt"/>
                <a:ea typeface="+mn-ea"/>
                <a:cs typeface="+mn-cs"/>
              </a:rPr>
              <a:t>orofasiyal</a:t>
            </a:r>
            <a:r>
              <a:rPr lang="tr-TR" sz="1200" b="0" kern="1200" dirty="0">
                <a:solidFill>
                  <a:schemeClr val="tx1"/>
                </a:solidFill>
                <a:latin typeface="+mn-lt"/>
                <a:ea typeface="+mn-ea"/>
                <a:cs typeface="+mn-cs"/>
              </a:rPr>
              <a:t> çevrenin iyileştirilmesi için mevcut veya gelişen iskelet, </a:t>
            </a:r>
            <a:r>
              <a:rPr lang="tr-TR" sz="1200" b="0" kern="1200" dirty="0" err="1">
                <a:solidFill>
                  <a:schemeClr val="tx1"/>
                </a:solidFill>
                <a:latin typeface="+mn-lt"/>
                <a:ea typeface="+mn-ea"/>
                <a:cs typeface="+mn-cs"/>
              </a:rPr>
              <a:t>dentoalveoler</a:t>
            </a:r>
            <a:r>
              <a:rPr lang="tr-TR" sz="1200" b="0" kern="1200" dirty="0">
                <a:solidFill>
                  <a:schemeClr val="tx1"/>
                </a:solidFill>
                <a:latin typeface="+mn-lt"/>
                <a:ea typeface="+mn-ea"/>
                <a:cs typeface="+mn-cs"/>
              </a:rPr>
              <a:t> ve kas dengesizliklerinin düzeltilmesidir.</a:t>
            </a:r>
          </a:p>
        </p:txBody>
      </p:sp>
      <p:sp>
        <p:nvSpPr>
          <p:cNvPr id="4" name="Slayt Numarası Yer Tutucusu 3"/>
          <p:cNvSpPr>
            <a:spLocks noGrp="1"/>
          </p:cNvSpPr>
          <p:nvPr>
            <p:ph type="sldNum" sz="quarter" idx="10"/>
          </p:nvPr>
        </p:nvSpPr>
        <p:spPr/>
        <p:txBody>
          <a:bodyPr/>
          <a:lstStyle/>
          <a:p>
            <a:fld id="{F6750F77-43CB-4775-88E0-33A9665A6FF6}" type="slidenum">
              <a:rPr lang="tr-TR" smtClean="0"/>
              <a:t>6</a:t>
            </a:fld>
            <a:endParaRPr lang="tr-TR"/>
          </a:p>
        </p:txBody>
      </p:sp>
    </p:spTree>
    <p:extLst>
      <p:ext uri="{BB962C8B-B14F-4D97-AF65-F5344CB8AC3E}">
        <p14:creationId xmlns:p14="http://schemas.microsoft.com/office/powerpoint/2010/main" val="28934887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Dinlenme pozisyonunda, dilin ucu üst ön dişlerin arkasına yerleştirilmeli ve dil üst damağın iç kısmına temas etmelidir. </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Doğru dil pozisyonu sözlü olarak öğretilse bile, uyku sırasında bu pozisyonu korumak zor</a:t>
            </a:r>
            <a:r>
              <a:rPr lang="tr-TR" sz="1200" kern="1200" baseline="0" dirty="0">
                <a:solidFill>
                  <a:schemeClr val="tx1"/>
                </a:solidFill>
                <a:effectLst/>
                <a:latin typeface="+mn-lt"/>
                <a:ea typeface="+mn-ea"/>
                <a:cs typeface="+mn-cs"/>
              </a:rPr>
              <a:t> olabilir</a:t>
            </a:r>
            <a:r>
              <a:rPr lang="tr-TR" sz="1200" kern="1200" dirty="0">
                <a:solidFill>
                  <a:schemeClr val="tx1"/>
                </a:solidFill>
                <a:effectLst/>
                <a:latin typeface="+mn-lt"/>
                <a:ea typeface="+mn-ea"/>
                <a:cs typeface="+mn-cs"/>
              </a:rPr>
              <a:t>. Bir apareyin kullanılması, dilin uyku sırasında doğru dinlenme konumuna getirilmesinde faydalı</a:t>
            </a:r>
            <a:r>
              <a:rPr lang="tr-TR" sz="1200" kern="1200" baseline="0" dirty="0">
                <a:solidFill>
                  <a:schemeClr val="tx1"/>
                </a:solidFill>
                <a:effectLst/>
                <a:latin typeface="+mn-lt"/>
                <a:ea typeface="+mn-ea"/>
                <a:cs typeface="+mn-cs"/>
              </a:rPr>
              <a:t> olabilmektedir. </a:t>
            </a:r>
            <a:r>
              <a:rPr lang="tr-TR" sz="1200" kern="1200" dirty="0">
                <a:solidFill>
                  <a:schemeClr val="tx1"/>
                </a:solidFill>
                <a:effectLst/>
                <a:latin typeface="+mn-lt"/>
                <a:ea typeface="+mn-ea"/>
                <a:cs typeface="+mn-cs"/>
              </a:rPr>
              <a:t>Bu amaçla </a:t>
            </a:r>
            <a:r>
              <a:rPr lang="tr-TR" sz="1200" kern="1200" dirty="0" err="1">
                <a:solidFill>
                  <a:schemeClr val="tx1"/>
                </a:solidFill>
                <a:effectLst/>
                <a:latin typeface="+mn-lt"/>
                <a:ea typeface="+mn-ea"/>
                <a:cs typeface="+mn-cs"/>
              </a:rPr>
              <a:t>Trainer</a:t>
            </a:r>
            <a:r>
              <a:rPr lang="tr-TR" sz="1200" kern="1200" dirty="0">
                <a:solidFill>
                  <a:schemeClr val="tx1"/>
                </a:solidFill>
                <a:effectLst/>
                <a:latin typeface="+mn-lt"/>
                <a:ea typeface="+mn-ea"/>
                <a:cs typeface="+mn-cs"/>
              </a:rPr>
              <a:t> kullanılabilir.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err="1">
                <a:solidFill>
                  <a:schemeClr val="tx1"/>
                </a:solidFill>
                <a:effectLst/>
                <a:latin typeface="+mn-lt"/>
                <a:ea typeface="+mn-ea"/>
                <a:cs typeface="+mn-cs"/>
              </a:rPr>
              <a:t>Trainer</a:t>
            </a:r>
            <a:r>
              <a:rPr lang="tr-TR" sz="1200" kern="1200" dirty="0">
                <a:solidFill>
                  <a:schemeClr val="tx1"/>
                </a:solidFill>
                <a:effectLst/>
                <a:latin typeface="+mn-lt"/>
                <a:ea typeface="+mn-ea"/>
                <a:cs typeface="+mn-cs"/>
              </a:rPr>
              <a:t>; </a:t>
            </a:r>
            <a:r>
              <a:rPr lang="tr-TR" sz="1200" kern="1200" dirty="0">
                <a:solidFill>
                  <a:srgbClr val="222222"/>
                </a:solidFill>
                <a:effectLst/>
                <a:latin typeface="Calibri Light" panose="020F0302020204030204" pitchFamily="34" charset="0"/>
                <a:ea typeface="+mn-ea"/>
                <a:cs typeface="Times New Roman" panose="02020603050405020304" pitchFamily="18" charset="0"/>
              </a:rPr>
              <a:t>a</a:t>
            </a:r>
            <a:r>
              <a:rPr lang="tr-TR" sz="12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ktif dilin eğitimi için dil konum belirteci,</a:t>
            </a:r>
            <a:r>
              <a:rPr lang="tr-TR" sz="1200" baseline="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d</a:t>
            </a:r>
            <a:r>
              <a:rPr lang="tr-TR" sz="12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il paravanı,</a:t>
            </a:r>
            <a:r>
              <a:rPr lang="tr-TR" sz="1200" baseline="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a:t>
            </a:r>
            <a:r>
              <a:rPr lang="tr-TR" sz="1200" baseline="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m</a:t>
            </a:r>
            <a:r>
              <a:rPr lang="tr-TR" sz="12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ental</a:t>
            </a:r>
            <a:r>
              <a:rPr lang="tr-TR" sz="12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kas aktivasyonunu azaltan </a:t>
            </a:r>
            <a:r>
              <a:rPr lang="tr-TR" sz="12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lip</a:t>
            </a:r>
            <a:r>
              <a:rPr lang="tr-TR" sz="12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a:t>
            </a:r>
            <a:r>
              <a:rPr lang="tr-TR" sz="12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bumper</a:t>
            </a:r>
            <a:r>
              <a:rPr lang="tr-TR" sz="1200" baseline="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ve e</a:t>
            </a:r>
            <a:r>
              <a:rPr lang="tr-TR" sz="12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klemi rahatlatan </a:t>
            </a:r>
            <a:r>
              <a:rPr lang="tr-TR" sz="12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base’den</a:t>
            </a:r>
            <a:r>
              <a:rPr lang="tr-TR" sz="12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oluşmaktadır</a:t>
            </a:r>
            <a:r>
              <a:rPr lang="tr-TR" sz="1200" kern="1200" dirty="0">
                <a:solidFill>
                  <a:schemeClr val="tx1"/>
                </a:solidFill>
                <a:effectLst/>
                <a:latin typeface="+mn-lt"/>
                <a:ea typeface="+mn-ea"/>
                <a:cs typeface="+mn-cs"/>
              </a:rPr>
              <a:t>.</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60</a:t>
            </a:fld>
            <a:endParaRPr lang="tr-TR"/>
          </a:p>
        </p:txBody>
      </p:sp>
    </p:spTree>
    <p:extLst>
      <p:ext uri="{BB962C8B-B14F-4D97-AF65-F5344CB8AC3E}">
        <p14:creationId xmlns:p14="http://schemas.microsoft.com/office/powerpoint/2010/main" val="144536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Dilin doğru</a:t>
            </a:r>
            <a:r>
              <a:rPr lang="tr-TR" sz="1200" kern="1200" baseline="0" dirty="0">
                <a:solidFill>
                  <a:schemeClr val="tx1"/>
                </a:solidFill>
                <a:effectLst/>
                <a:latin typeface="+mn-lt"/>
                <a:ea typeface="+mn-ea"/>
                <a:cs typeface="+mn-cs"/>
              </a:rPr>
              <a:t> konumlanmasının öğretilmesi için pratik yapılmasına ihtiyaç vardır. </a:t>
            </a:r>
            <a:r>
              <a:rPr lang="tr-TR" sz="1200" kern="1200" dirty="0">
                <a:solidFill>
                  <a:schemeClr val="tx1"/>
                </a:solidFill>
                <a:effectLst/>
                <a:latin typeface="+mn-lt"/>
                <a:ea typeface="+mn-ea"/>
                <a:cs typeface="+mn-cs"/>
              </a:rPr>
              <a:t>Dişler</a:t>
            </a:r>
            <a:r>
              <a:rPr lang="tr-TR" sz="1200" kern="1200" baseline="0" dirty="0">
                <a:solidFill>
                  <a:schemeClr val="tx1"/>
                </a:solidFill>
                <a:effectLst/>
                <a:latin typeface="+mn-lt"/>
                <a:ea typeface="+mn-ea"/>
                <a:cs typeface="+mn-cs"/>
              </a:rPr>
              <a:t> temastayken ve hafif aralanmışken, dudaklar kapalıyken ve istirahat halindeyken d</a:t>
            </a:r>
            <a:r>
              <a:rPr lang="tr-TR" sz="1200" kern="1200" dirty="0">
                <a:solidFill>
                  <a:schemeClr val="tx1"/>
                </a:solidFill>
                <a:effectLst/>
                <a:latin typeface="+mn-lt"/>
                <a:ea typeface="+mn-ea"/>
                <a:cs typeface="+mn-cs"/>
              </a:rPr>
              <a:t>oğru dil pozisyonu verdirilir.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Hastalara, dillerini,</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negatif basınçla damak iç kısmı ile temas halinde tutacağı öğretilir.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Nasıl yutkunması gerektikleri ve yutkunma sırasında dilin alması gereken doğru konum öğretilir.</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Özellikle “Ta” ve “</a:t>
            </a:r>
            <a:r>
              <a:rPr lang="tr-TR" sz="1200" kern="1200" dirty="0" err="1">
                <a:solidFill>
                  <a:schemeClr val="tx1"/>
                </a:solidFill>
                <a:effectLst/>
                <a:latin typeface="+mn-lt"/>
                <a:ea typeface="+mn-ea"/>
                <a:cs typeface="+mn-cs"/>
              </a:rPr>
              <a:t>Sa</a:t>
            </a:r>
            <a:r>
              <a:rPr lang="tr-TR" sz="1200" kern="1200" dirty="0">
                <a:solidFill>
                  <a:schemeClr val="tx1"/>
                </a:solidFill>
                <a:effectLst/>
                <a:latin typeface="+mn-lt"/>
                <a:ea typeface="+mn-ea"/>
                <a:cs typeface="+mn-cs"/>
              </a:rPr>
              <a:t>” hecelerine</a:t>
            </a:r>
            <a:r>
              <a:rPr lang="tr-TR" sz="1200" kern="1200" baseline="0" dirty="0">
                <a:solidFill>
                  <a:schemeClr val="tx1"/>
                </a:solidFill>
                <a:effectLst/>
                <a:latin typeface="+mn-lt"/>
                <a:ea typeface="+mn-ea"/>
                <a:cs typeface="+mn-cs"/>
              </a:rPr>
              <a:t> dikkat edilerek, </a:t>
            </a:r>
            <a:r>
              <a:rPr lang="tr-TR" sz="1200" kern="1200" dirty="0">
                <a:solidFill>
                  <a:schemeClr val="tx1"/>
                </a:solidFill>
                <a:effectLst/>
                <a:latin typeface="+mn-lt"/>
                <a:ea typeface="+mn-ea"/>
                <a:cs typeface="+mn-cs"/>
              </a:rPr>
              <a:t>doğru telaffuz öğretilmelidir.</a:t>
            </a:r>
          </a:p>
        </p:txBody>
      </p:sp>
      <p:sp>
        <p:nvSpPr>
          <p:cNvPr id="4" name="Slayt Numarası Yer Tutucusu 3"/>
          <p:cNvSpPr>
            <a:spLocks noGrp="1"/>
          </p:cNvSpPr>
          <p:nvPr>
            <p:ph type="sldNum" sz="quarter" idx="10"/>
          </p:nvPr>
        </p:nvSpPr>
        <p:spPr/>
        <p:txBody>
          <a:bodyPr/>
          <a:lstStyle/>
          <a:p>
            <a:fld id="{F6750F77-43CB-4775-88E0-33A9665A6FF6}" type="slidenum">
              <a:rPr lang="tr-TR" smtClean="0"/>
              <a:t>61</a:t>
            </a:fld>
            <a:endParaRPr lang="tr-TR"/>
          </a:p>
        </p:txBody>
      </p:sp>
    </p:spTree>
    <p:extLst>
      <p:ext uri="{BB962C8B-B14F-4D97-AF65-F5344CB8AC3E}">
        <p14:creationId xmlns:p14="http://schemas.microsoft.com/office/powerpoint/2010/main" val="3509475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Genel anlamda bir değerlendirilme yapıldığında erken tedavinin avantajları şu şekilde </a:t>
            </a:r>
            <a:r>
              <a:rPr lang="tr-TR" sz="1200" kern="1200" dirty="0" err="1">
                <a:solidFill>
                  <a:schemeClr val="tx1"/>
                </a:solidFill>
                <a:effectLst/>
                <a:latin typeface="+mn-lt"/>
                <a:ea typeface="+mn-ea"/>
                <a:cs typeface="+mn-cs"/>
              </a:rPr>
              <a:t>sıralanabilir:İskeletsel</a:t>
            </a:r>
            <a:r>
              <a:rPr lang="tr-TR" sz="1200" kern="1200" dirty="0">
                <a:solidFill>
                  <a:schemeClr val="tx1"/>
                </a:solidFill>
                <a:effectLst/>
                <a:latin typeface="+mn-lt"/>
                <a:ea typeface="+mn-ea"/>
                <a:cs typeface="+mn-cs"/>
              </a:rPr>
              <a:t> büyümeyi kontrol altına alabilmek</a:t>
            </a:r>
          </a:p>
          <a:p>
            <a:pPr lvl="0"/>
            <a:r>
              <a:rPr lang="tr-TR" sz="1200" kern="1200" dirty="0" err="1">
                <a:solidFill>
                  <a:schemeClr val="tx1"/>
                </a:solidFill>
                <a:effectLst/>
                <a:latin typeface="+mn-lt"/>
                <a:ea typeface="+mn-ea"/>
                <a:cs typeface="+mn-cs"/>
              </a:rPr>
              <a:t>Maloklüzyonu</a:t>
            </a:r>
            <a:r>
              <a:rPr lang="tr-TR" sz="1200" kern="1200" dirty="0">
                <a:solidFill>
                  <a:schemeClr val="tx1"/>
                </a:solidFill>
                <a:effectLst/>
                <a:latin typeface="+mn-lt"/>
                <a:ea typeface="+mn-ea"/>
                <a:cs typeface="+mn-cs"/>
              </a:rPr>
              <a:t> meydana geldiği anda tedavi ederek daha normal bir fonksiyon ve gelişim elde ederek daha iyi tedavi sonuçları sağlayabilmek</a:t>
            </a:r>
          </a:p>
          <a:p>
            <a:pPr lvl="0"/>
            <a:r>
              <a:rPr lang="tr-TR" sz="1200" kern="1200" dirty="0">
                <a:solidFill>
                  <a:schemeClr val="tx1"/>
                </a:solidFill>
                <a:effectLst/>
                <a:latin typeface="+mn-lt"/>
                <a:ea typeface="+mn-ea"/>
                <a:cs typeface="+mn-cs"/>
              </a:rPr>
              <a:t>Hastayı ilerde komplike sonuçlar doğurabilecek travma riskinden korumak</a:t>
            </a:r>
          </a:p>
          <a:p>
            <a:pPr lvl="0"/>
            <a:r>
              <a:rPr lang="tr-TR" sz="1200" kern="1200" dirty="0">
                <a:solidFill>
                  <a:schemeClr val="tx1"/>
                </a:solidFill>
                <a:effectLst/>
                <a:latin typeface="+mn-lt"/>
                <a:ea typeface="+mn-ea"/>
                <a:cs typeface="+mn-cs"/>
              </a:rPr>
              <a:t>Daha iyi hasta </a:t>
            </a:r>
            <a:r>
              <a:rPr lang="tr-TR" sz="1200" kern="1200" dirty="0" err="1">
                <a:solidFill>
                  <a:schemeClr val="tx1"/>
                </a:solidFill>
                <a:effectLst/>
                <a:latin typeface="+mn-lt"/>
                <a:ea typeface="+mn-ea"/>
                <a:cs typeface="+mn-cs"/>
              </a:rPr>
              <a:t>kooperasyonu</a:t>
            </a:r>
            <a:r>
              <a:rPr lang="tr-TR" sz="1200" kern="1200" dirty="0">
                <a:solidFill>
                  <a:schemeClr val="tx1"/>
                </a:solidFill>
                <a:effectLst/>
                <a:latin typeface="+mn-lt"/>
                <a:ea typeface="+mn-ea"/>
                <a:cs typeface="+mn-cs"/>
              </a:rPr>
              <a:t> sağlamak</a:t>
            </a:r>
          </a:p>
          <a:p>
            <a:pPr lvl="0"/>
            <a:r>
              <a:rPr lang="tr-TR" sz="1200" kern="1200" dirty="0">
                <a:solidFill>
                  <a:schemeClr val="tx1"/>
                </a:solidFill>
                <a:effectLst/>
                <a:latin typeface="+mn-lt"/>
                <a:ea typeface="+mn-ea"/>
                <a:cs typeface="+mn-cs"/>
              </a:rPr>
              <a:t>Ve Hastanın kendine güveninin ve aile memnuniyetinin artmasıdır</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62</a:t>
            </a:fld>
            <a:endParaRPr lang="tr-TR"/>
          </a:p>
        </p:txBody>
      </p:sp>
    </p:spTree>
    <p:extLst>
      <p:ext uri="{BB962C8B-B14F-4D97-AF65-F5344CB8AC3E}">
        <p14:creationId xmlns:p14="http://schemas.microsoft.com/office/powerpoint/2010/main" val="3580964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Dezavantajları ise:</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Öngörülemeyen ve artmış tedavi süresi</a:t>
            </a:r>
          </a:p>
          <a:p>
            <a:pPr lvl="0"/>
            <a:r>
              <a:rPr lang="tr-TR" sz="1200" kern="1200" dirty="0">
                <a:solidFill>
                  <a:schemeClr val="tx1"/>
                </a:solidFill>
                <a:effectLst/>
                <a:latin typeface="+mn-lt"/>
                <a:ea typeface="+mn-ea"/>
                <a:cs typeface="+mn-cs"/>
              </a:rPr>
              <a:t>Tedavi stabilitesini sağlamada zorluk</a:t>
            </a:r>
          </a:p>
          <a:p>
            <a:pPr lvl="0"/>
            <a:r>
              <a:rPr lang="tr-TR" sz="1200" kern="1200" dirty="0">
                <a:solidFill>
                  <a:schemeClr val="tx1"/>
                </a:solidFill>
                <a:effectLst/>
                <a:latin typeface="+mn-lt"/>
                <a:ea typeface="+mn-ea"/>
                <a:cs typeface="+mn-cs"/>
              </a:rPr>
              <a:t>Erken yaş gruplarında öngörülemeyen büyüme dinamikleri nedeniyle tedavi sonuçlarının kesin olarak tahmin edilememesi</a:t>
            </a:r>
          </a:p>
          <a:p>
            <a:pPr lvl="0"/>
            <a:r>
              <a:rPr lang="tr-TR" sz="1200" kern="1200" dirty="0">
                <a:solidFill>
                  <a:schemeClr val="tx1"/>
                </a:solidFill>
                <a:effectLst/>
                <a:latin typeface="+mn-lt"/>
                <a:ea typeface="+mn-ea"/>
                <a:cs typeface="+mn-cs"/>
              </a:rPr>
              <a:t>Ve Kooperasyon bozukluğudur </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63</a:t>
            </a:fld>
            <a:endParaRPr lang="tr-TR"/>
          </a:p>
        </p:txBody>
      </p:sp>
    </p:spTree>
    <p:extLst>
      <p:ext uri="{BB962C8B-B14F-4D97-AF65-F5344CB8AC3E}">
        <p14:creationId xmlns:p14="http://schemas.microsoft.com/office/powerpoint/2010/main" val="3409070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dirty="0"/>
              <a:t>Sonuç olarak her tedavinin optimum bir zamanlaması vardır. Hastalar erken yaştan itibaren kontrol altında tutulduğunda problem oluşmadan önlenebilir veya başlayan problem en kısa zamanda, en kolay şekilde ve en az maliyetli yöntemle tedavi edilip en stabil sonuca varılabilir.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64</a:t>
            </a:fld>
            <a:endParaRPr lang="tr-TR"/>
          </a:p>
        </p:txBody>
      </p:sp>
    </p:spTree>
    <p:extLst>
      <p:ext uri="{BB962C8B-B14F-4D97-AF65-F5344CB8AC3E}">
        <p14:creationId xmlns:p14="http://schemas.microsoft.com/office/powerpoint/2010/main" val="187202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Ortodontistin ikilemlerinden biri, kalıcı dişlenmeden</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önce müdahale edilip edilmemesidir. Tüm dişlerin tamamen sürdüğü durumlarda, tedavi genellikle öngörülebilir bir süre içinde sağlanabilir. Ve</a:t>
            </a:r>
            <a:r>
              <a:rPr lang="tr-TR" sz="1200" kern="1200" baseline="0" dirty="0">
                <a:solidFill>
                  <a:schemeClr val="tx1"/>
                </a:solidFill>
                <a:effectLst/>
                <a:latin typeface="+mn-lt"/>
                <a:ea typeface="+mn-ea"/>
                <a:cs typeface="+mn-cs"/>
              </a:rPr>
              <a:t> b</a:t>
            </a:r>
            <a:r>
              <a:rPr lang="tr-TR" sz="1200" kern="1200" dirty="0">
                <a:solidFill>
                  <a:schemeClr val="tx1"/>
                </a:solidFill>
                <a:effectLst/>
                <a:latin typeface="+mn-lt"/>
                <a:ea typeface="+mn-ea"/>
                <a:cs typeface="+mn-cs"/>
              </a:rPr>
              <a:t>üyümenin sona erdiği hastalarda, hekim anormal büyüme düzenleriyle uğraşmaz.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Bir görüşe göre bazı malokluzyonlarda, </a:t>
            </a:r>
            <a:r>
              <a:rPr lang="tr-TR" sz="1200" kern="1200" dirty="0" err="1">
                <a:solidFill>
                  <a:schemeClr val="tx1"/>
                </a:solidFill>
                <a:effectLst/>
                <a:latin typeface="+mn-lt"/>
                <a:ea typeface="+mn-ea"/>
                <a:cs typeface="+mn-cs"/>
              </a:rPr>
              <a:t>ortodontik</a:t>
            </a:r>
            <a:r>
              <a:rPr lang="tr-TR" sz="1200" kern="1200" dirty="0">
                <a:solidFill>
                  <a:schemeClr val="tx1"/>
                </a:solidFill>
                <a:effectLst/>
                <a:latin typeface="+mn-lt"/>
                <a:ea typeface="+mn-ea"/>
                <a:cs typeface="+mn-cs"/>
              </a:rPr>
              <a:t> ve cerrahi tedavi, aktif büyüme periyodunun sonuna kadar ertelenir. </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7</a:t>
            </a:fld>
            <a:endParaRPr lang="tr-TR"/>
          </a:p>
        </p:txBody>
      </p:sp>
    </p:spTree>
    <p:extLst>
      <p:ext uri="{BB962C8B-B14F-4D97-AF65-F5344CB8AC3E}">
        <p14:creationId xmlns:p14="http://schemas.microsoft.com/office/powerpoint/2010/main" val="225338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Erken</a:t>
            </a:r>
            <a:r>
              <a:rPr lang="tr-TR" sz="1200" kern="1200" baseline="0" dirty="0">
                <a:solidFill>
                  <a:schemeClr val="tx1"/>
                </a:solidFill>
                <a:effectLst/>
                <a:latin typeface="+mn-lt"/>
                <a:ea typeface="+mn-ea"/>
                <a:cs typeface="+mn-cs"/>
              </a:rPr>
              <a:t> tedavide anomalilerin </a:t>
            </a:r>
            <a:r>
              <a:rPr lang="tr-TR" sz="1200" kern="1200" dirty="0">
                <a:solidFill>
                  <a:schemeClr val="tx1"/>
                </a:solidFill>
                <a:effectLst/>
                <a:latin typeface="+mn-lt"/>
                <a:ea typeface="+mn-ea"/>
                <a:cs typeface="+mn-cs"/>
              </a:rPr>
              <a:t>gelişmesini</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beklemek yerine oluşmasını önlemek hedeflenmektedir.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Bu durum "öngörü" ile sağlanabilir. Kalıcı dişlerin sürmesinden önce müdahale edip etmeme kararı,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Büyüme Modifikasyonu, Hasta </a:t>
            </a:r>
            <a:r>
              <a:rPr lang="tr-TR" sz="1200" kern="1200" dirty="0" err="1">
                <a:solidFill>
                  <a:schemeClr val="tx1"/>
                </a:solidFill>
                <a:effectLst/>
                <a:latin typeface="+mn-lt"/>
                <a:ea typeface="+mn-ea"/>
                <a:cs typeface="+mn-cs"/>
              </a:rPr>
              <a:t>Kooperasyonu</a:t>
            </a:r>
            <a:r>
              <a:rPr lang="tr-TR" sz="1200" kern="1200" dirty="0">
                <a:solidFill>
                  <a:schemeClr val="tx1"/>
                </a:solidFill>
                <a:effectLst/>
                <a:latin typeface="+mn-lt"/>
                <a:ea typeface="+mn-ea"/>
                <a:cs typeface="+mn-cs"/>
              </a:rPr>
              <a:t> ve Uygulama Prensibi</a:t>
            </a:r>
            <a:r>
              <a:rPr lang="tr-TR" sz="1200" kern="1200" baseline="0" dirty="0">
                <a:solidFill>
                  <a:schemeClr val="tx1"/>
                </a:solidFill>
                <a:effectLst/>
                <a:latin typeface="+mn-lt"/>
                <a:ea typeface="+mn-ea"/>
                <a:cs typeface="+mn-cs"/>
              </a:rPr>
              <a:t> </a:t>
            </a:r>
            <a:r>
              <a:rPr lang="tr-TR" sz="1200" kern="1200" dirty="0">
                <a:solidFill>
                  <a:schemeClr val="tx1"/>
                </a:solidFill>
                <a:effectLst/>
                <a:latin typeface="+mn-lt"/>
                <a:ea typeface="+mn-ea"/>
                <a:cs typeface="+mn-cs"/>
              </a:rPr>
              <a:t>gibi bazı etkileşimli faktörlere dayanır.</a:t>
            </a:r>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8</a:t>
            </a:fld>
            <a:endParaRPr lang="tr-TR"/>
          </a:p>
        </p:txBody>
      </p:sp>
    </p:spTree>
    <p:extLst>
      <p:ext uri="{BB962C8B-B14F-4D97-AF65-F5344CB8AC3E}">
        <p14:creationId xmlns:p14="http://schemas.microsoft.com/office/powerpoint/2010/main" val="309224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a:solidFill>
                  <a:schemeClr val="tx1"/>
                </a:solidFill>
                <a:effectLst/>
                <a:latin typeface="+mn-lt"/>
                <a:ea typeface="+mn-ea"/>
                <a:cs typeface="+mn-cs"/>
              </a:rPr>
              <a:t>Erken tedavi protokolleri </a:t>
            </a:r>
            <a:r>
              <a:rPr lang="tr-TR" sz="1200" kern="1200" dirty="0" err="1">
                <a:solidFill>
                  <a:schemeClr val="tx1"/>
                </a:solidFill>
                <a:effectLst/>
                <a:latin typeface="+mn-lt"/>
                <a:ea typeface="+mn-ea"/>
                <a:cs typeface="+mn-cs"/>
              </a:rPr>
              <a:t>Mc</a:t>
            </a:r>
            <a:r>
              <a:rPr lang="tr-TR" sz="1200" kern="1200" dirty="0">
                <a:solidFill>
                  <a:schemeClr val="tx1"/>
                </a:solidFill>
                <a:effectLst/>
                <a:latin typeface="+mn-lt"/>
                <a:ea typeface="+mn-ea"/>
                <a:cs typeface="+mn-cs"/>
              </a:rPr>
              <a:t> </a:t>
            </a:r>
            <a:r>
              <a:rPr lang="tr-TR" sz="1200" kern="1200" dirty="0" err="1">
                <a:solidFill>
                  <a:schemeClr val="tx1"/>
                </a:solidFill>
                <a:effectLst/>
                <a:latin typeface="+mn-lt"/>
                <a:ea typeface="+mn-ea"/>
                <a:cs typeface="+mn-cs"/>
              </a:rPr>
              <a:t>Namaraya</a:t>
            </a:r>
            <a:r>
              <a:rPr lang="tr-TR" sz="1200" kern="1200" dirty="0">
                <a:solidFill>
                  <a:schemeClr val="tx1"/>
                </a:solidFill>
                <a:effectLst/>
                <a:latin typeface="+mn-lt"/>
                <a:ea typeface="+mn-ea"/>
                <a:cs typeface="+mn-cs"/>
              </a:rPr>
              <a:t> göre tedavi edilen </a:t>
            </a:r>
            <a:r>
              <a:rPr lang="tr-TR" sz="1200" kern="1200" dirty="0" err="1">
                <a:solidFill>
                  <a:schemeClr val="tx1"/>
                </a:solidFill>
                <a:effectLst/>
                <a:latin typeface="+mn-lt"/>
                <a:ea typeface="+mn-ea"/>
                <a:cs typeface="+mn-cs"/>
              </a:rPr>
              <a:t>maloklüzyon</a:t>
            </a:r>
            <a:r>
              <a:rPr lang="tr-TR" sz="1200" kern="1200" dirty="0">
                <a:solidFill>
                  <a:schemeClr val="tx1"/>
                </a:solidFill>
                <a:effectLst/>
                <a:latin typeface="+mn-lt"/>
                <a:ea typeface="+mn-ea"/>
                <a:cs typeface="+mn-cs"/>
              </a:rPr>
              <a:t> tipine göre yapılandırılacak olursa; </a:t>
            </a:r>
          </a:p>
          <a:p>
            <a:r>
              <a:rPr lang="tr-TR" sz="1200" kern="1200" dirty="0">
                <a:solidFill>
                  <a:schemeClr val="tx1"/>
                </a:solidFill>
                <a:effectLst/>
                <a:latin typeface="+mn-lt"/>
                <a:ea typeface="+mn-ea"/>
                <a:cs typeface="+mn-cs"/>
              </a:rPr>
              <a:t>Süt</a:t>
            </a:r>
            <a:r>
              <a:rPr lang="tr-TR" sz="1200" kern="1200" baseline="0" dirty="0">
                <a:solidFill>
                  <a:schemeClr val="tx1"/>
                </a:solidFill>
                <a:effectLst/>
                <a:latin typeface="+mn-lt"/>
                <a:ea typeface="+mn-ea"/>
                <a:cs typeface="+mn-cs"/>
              </a:rPr>
              <a:t> </a:t>
            </a:r>
            <a:r>
              <a:rPr lang="tr-TR" sz="1200" kern="1200" baseline="0" dirty="0" err="1">
                <a:solidFill>
                  <a:schemeClr val="tx1"/>
                </a:solidFill>
                <a:effectLst/>
                <a:latin typeface="+mn-lt"/>
                <a:ea typeface="+mn-ea"/>
                <a:cs typeface="+mn-cs"/>
              </a:rPr>
              <a:t>dentisyon</a:t>
            </a:r>
            <a:r>
              <a:rPr lang="tr-TR" sz="1200" kern="1200" baseline="0" dirty="0">
                <a:solidFill>
                  <a:schemeClr val="tx1"/>
                </a:solidFill>
                <a:effectLst/>
                <a:latin typeface="+mn-lt"/>
                <a:ea typeface="+mn-ea"/>
                <a:cs typeface="+mn-cs"/>
              </a:rPr>
              <a:t> dönemi: sınıf I </a:t>
            </a:r>
            <a:r>
              <a:rPr lang="tr-TR" sz="1200" kern="1200" baseline="0" dirty="0" err="1">
                <a:solidFill>
                  <a:schemeClr val="tx1"/>
                </a:solidFill>
                <a:effectLst/>
                <a:latin typeface="+mn-lt"/>
                <a:ea typeface="+mn-ea"/>
                <a:cs typeface="+mn-cs"/>
              </a:rPr>
              <a:t>ler</a:t>
            </a:r>
            <a:r>
              <a:rPr lang="tr-TR" sz="1200" kern="1200" baseline="0" dirty="0">
                <a:solidFill>
                  <a:schemeClr val="tx1"/>
                </a:solidFill>
                <a:effectLst/>
                <a:latin typeface="+mn-lt"/>
                <a:ea typeface="+mn-ea"/>
                <a:cs typeface="+mn-cs"/>
              </a:rPr>
              <a:t> için biraz etkili ve sınıf III </a:t>
            </a:r>
            <a:r>
              <a:rPr lang="tr-TR" sz="1200" kern="1200" baseline="0" dirty="0" err="1">
                <a:solidFill>
                  <a:schemeClr val="tx1"/>
                </a:solidFill>
                <a:effectLst/>
                <a:latin typeface="+mn-lt"/>
                <a:ea typeface="+mn-ea"/>
                <a:cs typeface="+mn-cs"/>
              </a:rPr>
              <a:t>ler</a:t>
            </a:r>
            <a:r>
              <a:rPr lang="tr-TR" sz="1200" kern="1200" baseline="0" dirty="0">
                <a:solidFill>
                  <a:schemeClr val="tx1"/>
                </a:solidFill>
                <a:effectLst/>
                <a:latin typeface="+mn-lt"/>
                <a:ea typeface="+mn-ea"/>
                <a:cs typeface="+mn-cs"/>
              </a:rPr>
              <a:t> için daha etkili bulunmuş,</a:t>
            </a:r>
          </a:p>
          <a:p>
            <a:r>
              <a:rPr lang="tr-TR" sz="1200" kern="1200" baseline="0" dirty="0">
                <a:solidFill>
                  <a:schemeClr val="tx1"/>
                </a:solidFill>
                <a:effectLst/>
                <a:latin typeface="+mn-lt"/>
                <a:ea typeface="+mn-ea"/>
                <a:cs typeface="+mn-cs"/>
              </a:rPr>
              <a:t>Erken karma </a:t>
            </a:r>
            <a:r>
              <a:rPr lang="tr-TR" sz="1200" kern="1200" baseline="0" dirty="0" err="1">
                <a:solidFill>
                  <a:schemeClr val="tx1"/>
                </a:solidFill>
                <a:effectLst/>
                <a:latin typeface="+mn-lt"/>
                <a:ea typeface="+mn-ea"/>
                <a:cs typeface="+mn-cs"/>
              </a:rPr>
              <a:t>dentisyon</a:t>
            </a:r>
            <a:r>
              <a:rPr lang="tr-TR" sz="1200" kern="1200" baseline="0" dirty="0">
                <a:solidFill>
                  <a:schemeClr val="tx1"/>
                </a:solidFill>
                <a:effectLst/>
                <a:latin typeface="+mn-lt"/>
                <a:ea typeface="+mn-ea"/>
                <a:cs typeface="+mn-cs"/>
              </a:rPr>
              <a:t> dönemi: sınıf II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RME için etkili, sınıf I ve </a:t>
            </a:r>
            <a:r>
              <a:rPr lang="tr-TR" sz="1200" kern="1200" baseline="0" dirty="0" err="1">
                <a:solidFill>
                  <a:schemeClr val="tx1"/>
                </a:solidFill>
                <a:effectLst/>
                <a:latin typeface="+mn-lt"/>
                <a:ea typeface="+mn-ea"/>
                <a:cs typeface="+mn-cs"/>
              </a:rPr>
              <a:t>III’lerde</a:t>
            </a:r>
            <a:r>
              <a:rPr lang="tr-TR" sz="1200" kern="1200" baseline="0" dirty="0">
                <a:solidFill>
                  <a:schemeClr val="tx1"/>
                </a:solidFill>
                <a:effectLst/>
                <a:latin typeface="+mn-lt"/>
                <a:ea typeface="+mn-ea"/>
                <a:cs typeface="+mn-cs"/>
              </a:rPr>
              <a:t> en etkili bulunmuş,</a:t>
            </a:r>
          </a:p>
          <a:p>
            <a:r>
              <a:rPr lang="tr-TR" sz="1200" kern="1200" baseline="0" dirty="0">
                <a:solidFill>
                  <a:schemeClr val="tx1"/>
                </a:solidFill>
                <a:effectLst/>
                <a:latin typeface="+mn-lt"/>
                <a:ea typeface="+mn-ea"/>
                <a:cs typeface="+mn-cs"/>
              </a:rPr>
              <a:t>Geç karma </a:t>
            </a:r>
            <a:r>
              <a:rPr lang="tr-TR" sz="1200" kern="1200" baseline="0" dirty="0" err="1">
                <a:solidFill>
                  <a:schemeClr val="tx1"/>
                </a:solidFill>
                <a:effectLst/>
                <a:latin typeface="+mn-lt"/>
                <a:ea typeface="+mn-ea"/>
                <a:cs typeface="+mn-cs"/>
              </a:rPr>
              <a:t>dentisyon</a:t>
            </a:r>
            <a:r>
              <a:rPr lang="tr-TR" sz="1200" kern="1200" baseline="0" dirty="0">
                <a:solidFill>
                  <a:schemeClr val="tx1"/>
                </a:solidFill>
                <a:effectLst/>
                <a:latin typeface="+mn-lt"/>
                <a:ea typeface="+mn-ea"/>
                <a:cs typeface="+mn-cs"/>
              </a:rPr>
              <a:t> dönemi: sınıf III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biraz, sınıf 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daha etkili ve sınıf II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en etkili bulunmuş,</a:t>
            </a:r>
          </a:p>
          <a:p>
            <a:r>
              <a:rPr lang="tr-TR" sz="1200" kern="1200" baseline="0" dirty="0">
                <a:solidFill>
                  <a:schemeClr val="tx1"/>
                </a:solidFill>
                <a:effectLst/>
                <a:latin typeface="+mn-lt"/>
                <a:ea typeface="+mn-ea"/>
                <a:cs typeface="+mn-cs"/>
              </a:rPr>
              <a:t>Daimi </a:t>
            </a:r>
            <a:r>
              <a:rPr lang="tr-TR" sz="1200" kern="1200" baseline="0" dirty="0" err="1">
                <a:solidFill>
                  <a:schemeClr val="tx1"/>
                </a:solidFill>
                <a:effectLst/>
                <a:latin typeface="+mn-lt"/>
                <a:ea typeface="+mn-ea"/>
                <a:cs typeface="+mn-cs"/>
              </a:rPr>
              <a:t>dentisyon</a:t>
            </a:r>
            <a:r>
              <a:rPr lang="tr-TR" sz="1200" kern="1200" baseline="0" dirty="0">
                <a:solidFill>
                  <a:schemeClr val="tx1"/>
                </a:solidFill>
                <a:effectLst/>
                <a:latin typeface="+mn-lt"/>
                <a:ea typeface="+mn-ea"/>
                <a:cs typeface="+mn-cs"/>
              </a:rPr>
              <a:t> ise: sınıf 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biraz etkili, sınıf II </a:t>
            </a:r>
            <a:r>
              <a:rPr lang="tr-TR" sz="1200" kern="1200" baseline="0" dirty="0" err="1">
                <a:solidFill>
                  <a:schemeClr val="tx1"/>
                </a:solidFill>
                <a:effectLst/>
                <a:latin typeface="+mn-lt"/>
                <a:ea typeface="+mn-ea"/>
                <a:cs typeface="+mn-cs"/>
              </a:rPr>
              <a:t>lerde</a:t>
            </a:r>
            <a:r>
              <a:rPr lang="tr-TR" sz="1200" kern="1200" baseline="0" dirty="0">
                <a:solidFill>
                  <a:schemeClr val="tx1"/>
                </a:solidFill>
                <a:effectLst/>
                <a:latin typeface="+mn-lt"/>
                <a:ea typeface="+mn-ea"/>
                <a:cs typeface="+mn-cs"/>
              </a:rPr>
              <a:t> ise en etkili dönem olarak kabul edilmiştir.</a:t>
            </a:r>
          </a:p>
          <a:p>
            <a:endParaRPr lang="tr-TR" dirty="0"/>
          </a:p>
        </p:txBody>
      </p:sp>
      <p:sp>
        <p:nvSpPr>
          <p:cNvPr id="4" name="Slayt Numarası Yer Tutucusu 3"/>
          <p:cNvSpPr>
            <a:spLocks noGrp="1"/>
          </p:cNvSpPr>
          <p:nvPr>
            <p:ph type="sldNum" sz="quarter" idx="10"/>
          </p:nvPr>
        </p:nvSpPr>
        <p:spPr/>
        <p:txBody>
          <a:bodyPr/>
          <a:lstStyle/>
          <a:p>
            <a:fld id="{F6750F77-43CB-4775-88E0-33A9665A6FF6}" type="slidenum">
              <a:rPr lang="tr-TR" smtClean="0"/>
              <a:t>9</a:t>
            </a:fld>
            <a:endParaRPr lang="tr-TR"/>
          </a:p>
        </p:txBody>
      </p:sp>
    </p:spTree>
    <p:extLst>
      <p:ext uri="{BB962C8B-B14F-4D97-AF65-F5344CB8AC3E}">
        <p14:creationId xmlns:p14="http://schemas.microsoft.com/office/powerpoint/2010/main" val="176801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C4EEB0A0-3FFD-44E3-849A-4D1B81CF62AD}" type="datetime1">
              <a:rPr lang="tr-TR" smtClean="0"/>
              <a:t>2.05.2020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1372737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6C176DA-F308-490E-A9A2-32E113EDE4A9}" type="datetime1">
              <a:rPr lang="tr-TR" smtClean="0"/>
              <a:t>2.05.2020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378255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D2F6DDB-77A4-4F96-AB7B-4E0BCF5E1690}" type="datetime1">
              <a:rPr lang="tr-TR" smtClean="0"/>
              <a:t>2.05.2020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38077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D9E633D-4164-4F20-8014-A6E976E0322F}" type="datetime1">
              <a:rPr lang="tr-TR" smtClean="0"/>
              <a:t>2.05.2020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266525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4DE2A808-F822-4628-8449-7980DF0D1B9D}" type="datetime1">
              <a:rPr lang="tr-TR" smtClean="0"/>
              <a:t>2.05.2020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262100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5D220F2-F58B-40AD-95F5-ECDD655745C8}" type="datetime1">
              <a:rPr lang="tr-TR" smtClean="0"/>
              <a:t>2.05.2020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40733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8768057B-DD94-4D6A-B85F-6ED79F60B0CB}" type="datetime1">
              <a:rPr lang="tr-TR" smtClean="0"/>
              <a:t>2.05.2020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2448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5036871-8B05-4E77-B095-28D94B9A41B7}" type="datetime1">
              <a:rPr lang="tr-TR" smtClean="0"/>
              <a:t>2.05.2020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337479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D3E9C5D-4697-4DD4-B08A-1A8DC5673BDC}" type="datetime1">
              <a:rPr lang="tr-TR" smtClean="0"/>
              <a:t>2.05.2020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101415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7FFB437-18F6-4CCF-A36B-5F3B3127052F}" type="datetime1">
              <a:rPr lang="tr-TR" smtClean="0"/>
              <a:t>2.05.2020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58745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C124399F-25E8-4720-839B-2F77FE9E021A}" type="datetime1">
              <a:rPr lang="tr-TR" smtClean="0"/>
              <a:t>2.05.2020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3240BF8-9959-4D35-86E7-CB6A0361B1C3}" type="slidenum">
              <a:rPr lang="tr-TR" smtClean="0"/>
              <a:t>‹#›</a:t>
            </a:fld>
            <a:endParaRPr lang="tr-TR"/>
          </a:p>
        </p:txBody>
      </p:sp>
    </p:spTree>
    <p:extLst>
      <p:ext uri="{BB962C8B-B14F-4D97-AF65-F5344CB8AC3E}">
        <p14:creationId xmlns:p14="http://schemas.microsoft.com/office/powerpoint/2010/main" val="1194658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0"/>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5ACE9-0B49-472D-A9AD-B49137EBBBA4}" type="datetime1">
              <a:rPr lang="tr-TR" smtClean="0"/>
              <a:t>2.05.2020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40BF8-9959-4D35-86E7-CB6A0361B1C3}" type="slidenum">
              <a:rPr lang="tr-TR" smtClean="0"/>
              <a:t>‹#›</a:t>
            </a:fld>
            <a:endParaRPr lang="tr-TR"/>
          </a:p>
        </p:txBody>
      </p:sp>
    </p:spTree>
    <p:extLst>
      <p:ext uri="{BB962C8B-B14F-4D97-AF65-F5344CB8AC3E}">
        <p14:creationId xmlns:p14="http://schemas.microsoft.com/office/powerpoint/2010/main" val="2228671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jpe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40.tif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5.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0.wdp"/><Relationship Id="rId3" Type="http://schemas.openxmlformats.org/officeDocument/2006/relationships/image" Target="../media/image51.jpeg"/><Relationship Id="rId7" Type="http://schemas.openxmlformats.org/officeDocument/2006/relationships/image" Target="../media/image58.jpeg"/><Relationship Id="rId12"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7.wdp"/><Relationship Id="rId11" Type="http://schemas.microsoft.com/office/2007/relationships/hdphoto" Target="../media/hdphoto9.wdp"/><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jpeg"/><Relationship Id="rId9"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1.jpeg"/><Relationship Id="rId7" Type="http://schemas.openxmlformats.org/officeDocument/2006/relationships/image" Target="../media/image40.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9.png"/><Relationship Id="rId4" Type="http://schemas.openxmlformats.org/officeDocument/2006/relationships/hyperlink" Target="https://www.ncbi.nlm.nih.gov/pubmed/326766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s://en.wikipedia.org/wiki/Rolf_Fr%C3%A4nkel" TargetMode="External"/><Relationship Id="rId3" Type="http://schemas.openxmlformats.org/officeDocument/2006/relationships/image" Target="../media/image4.jpeg"/><Relationship Id="rId7" Type="http://schemas.microsoft.com/office/2007/relationships/hdphoto" Target="../media/hdphoto1.wdp"/><Relationship Id="rId12" Type="http://schemas.openxmlformats.org/officeDocument/2006/relationships/hyperlink" Target="https://en.wikipedia.org/wiki/Robert_M._Ricket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image" Target="../media/image6.jpeg"/><Relationship Id="rId10" Type="http://schemas.microsoft.com/office/2007/relationships/hdphoto" Target="../media/hdphoto2.wdp"/><Relationship Id="rId4" Type="http://schemas.openxmlformats.org/officeDocument/2006/relationships/image" Target="../media/image5.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4.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2.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51.jpeg"/><Relationship Id="rId7"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jpeg"/><Relationship Id="rId7"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95.jpeg"/><Relationship Id="rId5" Type="http://schemas.openxmlformats.org/officeDocument/2006/relationships/image" Target="../media/image92.png"/><Relationship Id="rId10" Type="http://schemas.openxmlformats.org/officeDocument/2006/relationships/image" Target="../media/image33.png"/><Relationship Id="rId4" Type="http://schemas.openxmlformats.org/officeDocument/2006/relationships/image" Target="../media/image51.jpeg"/><Relationship Id="rId9" Type="http://schemas.microsoft.com/office/2007/relationships/hdphoto" Target="../media/hdphoto12.wdp"/></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6.gif"/><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97.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0.jpeg"/><Relationship Id="rId7" Type="http://schemas.openxmlformats.org/officeDocument/2006/relationships/diagramQuickStyle" Target="../diagrams/quickStyle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99.png"/><Relationship Id="rId4" Type="http://schemas.openxmlformats.org/officeDocument/2006/relationships/image" Target="../media/image51.jpeg"/><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1.jpeg"/><Relationship Id="rId7" Type="http://schemas.openxmlformats.org/officeDocument/2006/relationships/diagramColors" Target="../diagrams/colors6.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hdphoto" Target="../media/hdphoto3.wdp"/><Relationship Id="rId18" Type="http://schemas.microsoft.com/office/2007/relationships/diagramDrawing" Target="../diagrams/drawing3.xml"/><Relationship Id="rId3" Type="http://schemas.openxmlformats.org/officeDocument/2006/relationships/image" Target="../media/image4.jpeg"/><Relationship Id="rId7" Type="http://schemas.openxmlformats.org/officeDocument/2006/relationships/diagramColors" Target="../diagrams/colors2.xml"/><Relationship Id="rId12" Type="http://schemas.openxmlformats.org/officeDocument/2006/relationships/image" Target="../media/image14.png"/><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3.jpeg"/><Relationship Id="rId5" Type="http://schemas.openxmlformats.org/officeDocument/2006/relationships/diagramLayout" Target="../diagrams/layout2.xml"/><Relationship Id="rId15" Type="http://schemas.openxmlformats.org/officeDocument/2006/relationships/diagramLayout" Target="../diagrams/layout3.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jpeg"/><Relationship Id="rId1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02.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0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8" Type="http://schemas.openxmlformats.org/officeDocument/2006/relationships/image" Target="../media/image112.tif"/><Relationship Id="rId3" Type="http://schemas.openxmlformats.org/officeDocument/2006/relationships/image" Target="../media/image31.jpeg"/><Relationship Id="rId7"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99.png"/><Relationship Id="rId4" Type="http://schemas.openxmlformats.org/officeDocument/2006/relationships/image" Target="../media/image54.png"/><Relationship Id="rId9"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4.png"/><Relationship Id="rId7" Type="http://schemas.openxmlformats.org/officeDocument/2006/relationships/image" Target="../media/image115.png"/><Relationship Id="rId12" Type="http://schemas.microsoft.com/office/2007/relationships/hdphoto" Target="../media/hdphoto14.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117.jpeg"/><Relationship Id="rId4" Type="http://schemas.openxmlformats.org/officeDocument/2006/relationships/image" Target="../media/image31.jpeg"/><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1.jpeg"/><Relationship Id="rId7"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122.png"/><Relationship Id="rId5" Type="http://schemas.openxmlformats.org/officeDocument/2006/relationships/image" Target="../media/image119.png"/><Relationship Id="rId10" Type="http://schemas.openxmlformats.org/officeDocument/2006/relationships/image" Target="../media/image121.png"/><Relationship Id="rId4" Type="http://schemas.openxmlformats.org/officeDocument/2006/relationships/image" Target="../media/image54.png"/><Relationship Id="rId9" Type="http://schemas.microsoft.com/office/2007/relationships/hdphoto" Target="../media/hdphoto16.wdp"/></Relationships>
</file>

<file path=ppt/slides/_rels/slide4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31.jpeg"/><Relationship Id="rId7" Type="http://schemas.microsoft.com/office/2007/relationships/hdphoto" Target="../media/hdphoto17.wdp"/><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5.png"/><Relationship Id="rId11" Type="http://schemas.microsoft.com/office/2007/relationships/hdphoto" Target="../media/hdphoto18.wdp"/><Relationship Id="rId5" Type="http://schemas.openxmlformats.org/officeDocument/2006/relationships/image" Target="../media/image124.jp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6.jpg"/><Relationship Id="rId4" Type="http://schemas.openxmlformats.org/officeDocument/2006/relationships/image" Target="../media/image1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137.jpe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6.jpeg"/><Relationship Id="rId7"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2.png"/><Relationship Id="rId5" Type="http://schemas.openxmlformats.org/officeDocument/2006/relationships/image" Target="../media/image88.jpeg"/><Relationship Id="rId10" Type="http://schemas.openxmlformats.org/officeDocument/2006/relationships/image" Target="../media/image38.jpeg"/><Relationship Id="rId4" Type="http://schemas.openxmlformats.org/officeDocument/2006/relationships/image" Target="../media/image140.jpg"/><Relationship Id="rId9" Type="http://schemas.openxmlformats.org/officeDocument/2006/relationships/image" Target="../media/image112.tif"/></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8.jp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3.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152.png"/><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60.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6.jpeg"/><Relationship Id="rId7" Type="http://schemas.openxmlformats.org/officeDocument/2006/relationships/diagramLayout" Target="../diagrams/layout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Data" Target="../diagrams/data4.xml"/><Relationship Id="rId11" Type="http://schemas.openxmlformats.org/officeDocument/2006/relationships/image" Target="../media/image24.jpg"/><Relationship Id="rId5" Type="http://schemas.openxmlformats.org/officeDocument/2006/relationships/image" Target="../media/image23.png"/><Relationship Id="rId10" Type="http://schemas.microsoft.com/office/2007/relationships/diagramDrawing" Target="../diagrams/drawing4.xml"/><Relationship Id="rId4" Type="http://schemas.openxmlformats.org/officeDocument/2006/relationships/image" Target="../media/image22.png"/><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4" name="Dikdörtgen 3"/>
          <p:cNvSpPr/>
          <p:nvPr/>
        </p:nvSpPr>
        <p:spPr>
          <a:xfrm>
            <a:off x="6073541" y="0"/>
            <a:ext cx="6118460" cy="6858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6199389" y="1536106"/>
            <a:ext cx="6316717" cy="1569660"/>
          </a:xfrm>
          <a:prstGeom prst="rect">
            <a:avLst/>
          </a:prstGeom>
          <a:noFill/>
        </p:spPr>
        <p:txBody>
          <a:bodyPr wrap="square" rtlCol="0">
            <a:spAutoFit/>
          </a:bodyPr>
          <a:lstStyle/>
          <a:p>
            <a:pPr algn="ctr"/>
            <a:r>
              <a:rPr lang="tr-TR" sz="4800" b="1" dirty="0">
                <a:solidFill>
                  <a:schemeClr val="tx2">
                    <a:lumMod val="75000"/>
                  </a:schemeClr>
                </a:solidFill>
                <a:latin typeface="+mj-lt"/>
              </a:rPr>
              <a:t>ERKEN ORTOPEDİK TEDAVİ</a:t>
            </a:r>
          </a:p>
        </p:txBody>
      </p:sp>
    </p:spTree>
    <p:extLst>
      <p:ext uri="{BB962C8B-B14F-4D97-AF65-F5344CB8AC3E}">
        <p14:creationId xmlns:p14="http://schemas.microsoft.com/office/powerpoint/2010/main" val="49114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grpSp>
        <p:nvGrpSpPr>
          <p:cNvPr id="10" name="Grup 9"/>
          <p:cNvGrpSpPr/>
          <p:nvPr/>
        </p:nvGrpSpPr>
        <p:grpSpPr>
          <a:xfrm>
            <a:off x="626300" y="4705970"/>
            <a:ext cx="8507841" cy="1015663"/>
            <a:chOff x="1232899" y="2276810"/>
            <a:chExt cx="8507841" cy="1015663"/>
          </a:xfrm>
        </p:grpSpPr>
        <p:sp>
          <p:nvSpPr>
            <p:cNvPr id="3" name="Metin kutusu 2"/>
            <p:cNvSpPr txBox="1"/>
            <p:nvPr/>
          </p:nvSpPr>
          <p:spPr>
            <a:xfrm>
              <a:off x="1232899" y="2342366"/>
              <a:ext cx="3840142" cy="400110"/>
            </a:xfrm>
            <a:prstGeom prst="rect">
              <a:avLst/>
            </a:prstGeom>
            <a:noFill/>
            <a:ln w="19050">
              <a:solidFill>
                <a:srgbClr val="FF5C43"/>
              </a:solidFill>
            </a:ln>
          </p:spPr>
          <p:txBody>
            <a:bodyPr wrap="square" rtlCol="0">
              <a:spAutoFit/>
            </a:bodyPr>
            <a:lstStyle/>
            <a:p>
              <a:pPr algn="ctr"/>
              <a:r>
                <a:rPr lang="tr-TR" sz="2000" dirty="0">
                  <a:latin typeface="+mj-lt"/>
                </a:rPr>
                <a:t>Sınıf I Diş-Ark Boyutu Uyumsuzluğu</a:t>
              </a:r>
            </a:p>
          </p:txBody>
        </p:sp>
        <p:pic>
          <p:nvPicPr>
            <p:cNvPr id="17"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3611" y="2351449"/>
              <a:ext cx="749168" cy="433193"/>
            </a:xfrm>
            <a:prstGeom prst="rect">
              <a:avLst/>
            </a:prstGeom>
          </p:spPr>
        </p:pic>
        <p:sp>
          <p:nvSpPr>
            <p:cNvPr id="8" name="Metin kutusu 7"/>
            <p:cNvSpPr txBox="1"/>
            <p:nvPr/>
          </p:nvSpPr>
          <p:spPr>
            <a:xfrm>
              <a:off x="6296083" y="2276810"/>
              <a:ext cx="3444657" cy="1015663"/>
            </a:xfrm>
            <a:prstGeom prst="rect">
              <a:avLst/>
            </a:prstGeom>
            <a:noFill/>
          </p:spPr>
          <p:txBody>
            <a:bodyPr wrap="square" rtlCol="0">
              <a:spAutoFit/>
            </a:bodyPr>
            <a:lstStyle/>
            <a:p>
              <a:pPr marL="285750" indent="-285750">
                <a:buFont typeface="Arial" panose="020B0604020202020204" pitchFamily="34" charset="0"/>
                <a:buChar char="•"/>
              </a:pPr>
              <a:r>
                <a:rPr lang="tr-TR" sz="2000" dirty="0">
                  <a:latin typeface="+mj-lt"/>
                </a:rPr>
                <a:t>8-9 yaş</a:t>
              </a:r>
            </a:p>
            <a:p>
              <a:pPr marL="285750" indent="-285750">
                <a:buFont typeface="Arial" panose="020B0604020202020204" pitchFamily="34" charset="0"/>
                <a:buChar char="•"/>
              </a:pPr>
              <a:r>
                <a:rPr lang="tr-TR" sz="2000" dirty="0">
                  <a:latin typeface="+mj-lt"/>
                </a:rPr>
                <a:t>Seri Çekim</a:t>
              </a:r>
            </a:p>
            <a:p>
              <a:pPr marL="285750" indent="-285750">
                <a:buFont typeface="Arial" panose="020B0604020202020204" pitchFamily="34" charset="0"/>
                <a:buChar char="•"/>
              </a:pPr>
              <a:r>
                <a:rPr lang="tr-TR" sz="2000" dirty="0">
                  <a:latin typeface="+mj-lt"/>
                </a:rPr>
                <a:t>Ortopedik Genişletme</a:t>
              </a:r>
            </a:p>
          </p:txBody>
        </p:sp>
      </p:grpSp>
      <p:sp>
        <p:nvSpPr>
          <p:cNvPr id="18" name="Metin kutusu 17"/>
          <p:cNvSpPr txBox="1"/>
          <p:nvPr/>
        </p:nvSpPr>
        <p:spPr>
          <a:xfrm>
            <a:off x="626300" y="5874102"/>
            <a:ext cx="3840142" cy="400110"/>
          </a:xfrm>
          <a:prstGeom prst="rect">
            <a:avLst/>
          </a:prstGeom>
          <a:noFill/>
          <a:ln w="19050">
            <a:solidFill>
              <a:srgbClr val="FF5C43"/>
            </a:solidFill>
          </a:ln>
        </p:spPr>
        <p:txBody>
          <a:bodyPr wrap="square" rtlCol="0">
            <a:spAutoFit/>
          </a:bodyPr>
          <a:lstStyle/>
          <a:p>
            <a:pPr algn="ctr"/>
            <a:r>
              <a:rPr lang="tr-TR" sz="2000" dirty="0">
                <a:latin typeface="+mj-lt"/>
              </a:rPr>
              <a:t>Sınıf II Sagital İlişki Uyumsuzluğu</a:t>
            </a:r>
          </a:p>
        </p:txBody>
      </p:sp>
      <p:grpSp>
        <p:nvGrpSpPr>
          <p:cNvPr id="21" name="Grup 20"/>
          <p:cNvGrpSpPr/>
          <p:nvPr/>
        </p:nvGrpSpPr>
        <p:grpSpPr>
          <a:xfrm>
            <a:off x="626300" y="1982787"/>
            <a:ext cx="6413327" cy="2446010"/>
            <a:chOff x="2868459" y="1823807"/>
            <a:chExt cx="6413327" cy="2446010"/>
          </a:xfrm>
        </p:grpSpPr>
        <p:pic>
          <p:nvPicPr>
            <p:cNvPr id="19" name="Resim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7760" y="1823807"/>
              <a:ext cx="6034724" cy="2446010"/>
            </a:xfrm>
            <a:prstGeom prst="rect">
              <a:avLst/>
            </a:prstGeom>
            <a:noFill/>
          </p:spPr>
        </p:pic>
        <p:sp>
          <p:nvSpPr>
            <p:cNvPr id="20" name="Dikdörtgen 19"/>
            <p:cNvSpPr/>
            <p:nvPr/>
          </p:nvSpPr>
          <p:spPr>
            <a:xfrm>
              <a:off x="2868459" y="2761548"/>
              <a:ext cx="6413327" cy="561444"/>
            </a:xfrm>
            <a:prstGeom prst="rect">
              <a:avLst/>
            </a:prstGeom>
            <a:noFill/>
            <a:ln w="57150">
              <a:solidFill>
                <a:srgbClr val="FF5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2"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5897" y="5884880"/>
            <a:ext cx="749168" cy="433193"/>
          </a:xfrm>
          <a:prstGeom prst="rect">
            <a:avLst/>
          </a:prstGeom>
        </p:spPr>
      </p:pic>
      <p:sp>
        <p:nvSpPr>
          <p:cNvPr id="23" name="Metin kutusu 22"/>
          <p:cNvSpPr txBox="1"/>
          <p:nvPr/>
        </p:nvSpPr>
        <p:spPr>
          <a:xfrm>
            <a:off x="5703420" y="5811472"/>
            <a:ext cx="3444657" cy="707886"/>
          </a:xfrm>
          <a:prstGeom prst="rect">
            <a:avLst/>
          </a:prstGeom>
          <a:noFill/>
        </p:spPr>
        <p:txBody>
          <a:bodyPr wrap="square" rtlCol="0">
            <a:spAutoFit/>
          </a:bodyPr>
          <a:lstStyle/>
          <a:p>
            <a:pPr marL="285750" indent="-285750">
              <a:buFont typeface="Arial" panose="020B0604020202020204" pitchFamily="34" charset="0"/>
              <a:buChar char="•"/>
            </a:pPr>
            <a:r>
              <a:rPr lang="tr-TR" sz="2000" dirty="0">
                <a:latin typeface="+mj-lt"/>
              </a:rPr>
              <a:t>8-9 yaş</a:t>
            </a:r>
          </a:p>
          <a:p>
            <a:pPr marL="285750" indent="-285750">
              <a:buFont typeface="Arial" panose="020B0604020202020204" pitchFamily="34" charset="0"/>
              <a:buChar char="•"/>
            </a:pPr>
            <a:r>
              <a:rPr lang="tr-TR" sz="2000" dirty="0">
                <a:latin typeface="+mj-lt"/>
              </a:rPr>
              <a:t>Hızlı Maksiller Genişletme</a:t>
            </a:r>
          </a:p>
        </p:txBody>
      </p:sp>
      <p:sp>
        <p:nvSpPr>
          <p:cNvPr id="24" name="Metin kutusu 23"/>
          <p:cNvSpPr txBox="1"/>
          <p:nvPr/>
        </p:nvSpPr>
        <p:spPr>
          <a:xfrm>
            <a:off x="7597379" y="2134109"/>
            <a:ext cx="3840142" cy="400110"/>
          </a:xfrm>
          <a:prstGeom prst="rect">
            <a:avLst/>
          </a:prstGeom>
          <a:noFill/>
          <a:ln w="19050">
            <a:solidFill>
              <a:srgbClr val="0E688B"/>
            </a:solidFill>
          </a:ln>
        </p:spPr>
        <p:txBody>
          <a:bodyPr wrap="square" rtlCol="0">
            <a:spAutoFit/>
          </a:bodyPr>
          <a:lstStyle/>
          <a:p>
            <a:pPr algn="ctr"/>
            <a:r>
              <a:rPr lang="tr-TR" sz="2000" dirty="0">
                <a:latin typeface="+mj-lt"/>
              </a:rPr>
              <a:t>Sınıf III Sagital İlişki Uyumsuzluğu</a:t>
            </a:r>
          </a:p>
        </p:txBody>
      </p:sp>
      <p:pic>
        <p:nvPicPr>
          <p:cNvPr id="25"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142865" y="2883131"/>
            <a:ext cx="749168" cy="433193"/>
          </a:xfrm>
          <a:prstGeom prst="rect">
            <a:avLst/>
          </a:prstGeom>
        </p:spPr>
      </p:pic>
      <p:sp>
        <p:nvSpPr>
          <p:cNvPr id="26" name="Metin kutusu 25"/>
          <p:cNvSpPr txBox="1"/>
          <p:nvPr/>
        </p:nvSpPr>
        <p:spPr>
          <a:xfrm>
            <a:off x="8802132" y="3523771"/>
            <a:ext cx="1430633" cy="400110"/>
          </a:xfrm>
          <a:prstGeom prst="rect">
            <a:avLst/>
          </a:prstGeom>
          <a:noFill/>
        </p:spPr>
        <p:txBody>
          <a:bodyPr wrap="square" rtlCol="0">
            <a:spAutoFit/>
          </a:bodyPr>
          <a:lstStyle/>
          <a:p>
            <a:pPr algn="ctr"/>
            <a:r>
              <a:rPr lang="tr-TR" sz="2000" dirty="0">
                <a:effectLst>
                  <a:outerShdw blurRad="38100" dist="38100" dir="2700000" algn="tl">
                    <a:srgbClr val="000000">
                      <a:alpha val="43137"/>
                    </a:srgbClr>
                  </a:outerShdw>
                </a:effectLst>
                <a:latin typeface="+mj-lt"/>
              </a:rPr>
              <a:t>Erken</a:t>
            </a:r>
          </a:p>
        </p:txBody>
      </p:sp>
      <p:pic>
        <p:nvPicPr>
          <p:cNvPr id="27" name="Resim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4046" y="5080854"/>
            <a:ext cx="2142497" cy="1479572"/>
          </a:xfrm>
          <a:prstGeom prst="rect">
            <a:avLst/>
          </a:prstGeom>
        </p:spPr>
      </p:pic>
      <p:pic>
        <p:nvPicPr>
          <p:cNvPr id="28" name="Resim 16"/>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flipH="1">
            <a:off x="9859599" y="3318026"/>
            <a:ext cx="746331" cy="746331"/>
          </a:xfrm>
          <a:prstGeom prst="rect">
            <a:avLst/>
          </a:prstGeom>
          <a:noFill/>
          <a:ln>
            <a:noFill/>
          </a:ln>
        </p:spPr>
      </p:pic>
    </p:spTree>
    <p:extLst>
      <p:ext uri="{BB962C8B-B14F-4D97-AF65-F5344CB8AC3E}">
        <p14:creationId xmlns:p14="http://schemas.microsoft.com/office/powerpoint/2010/main" val="363653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4046" y="5080854"/>
            <a:ext cx="2142497" cy="1479572"/>
          </a:xfrm>
          <a:prstGeom prst="rect">
            <a:avLst/>
          </a:prstGeom>
        </p:spPr>
      </p:pic>
      <p:grpSp>
        <p:nvGrpSpPr>
          <p:cNvPr id="18" name="Grup 17"/>
          <p:cNvGrpSpPr/>
          <p:nvPr/>
        </p:nvGrpSpPr>
        <p:grpSpPr>
          <a:xfrm>
            <a:off x="615183" y="1971420"/>
            <a:ext cx="6413327" cy="2446010"/>
            <a:chOff x="2868459" y="1823807"/>
            <a:chExt cx="6413327" cy="2446010"/>
          </a:xfrm>
        </p:grpSpPr>
        <p:pic>
          <p:nvPicPr>
            <p:cNvPr id="19" name="Resim 1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7760" y="1823807"/>
              <a:ext cx="6034724" cy="2446010"/>
            </a:xfrm>
            <a:prstGeom prst="rect">
              <a:avLst/>
            </a:prstGeom>
            <a:noFill/>
          </p:spPr>
        </p:pic>
        <p:sp>
          <p:nvSpPr>
            <p:cNvPr id="20" name="Dikdörtgen 19"/>
            <p:cNvSpPr/>
            <p:nvPr/>
          </p:nvSpPr>
          <p:spPr>
            <a:xfrm>
              <a:off x="2868459" y="3225010"/>
              <a:ext cx="6413327" cy="561444"/>
            </a:xfrm>
            <a:prstGeom prst="rect">
              <a:avLst/>
            </a:prstGeom>
            <a:noFill/>
            <a:ln w="57150">
              <a:solidFill>
                <a:srgbClr val="0E68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1" name="Metin kutusu 20"/>
          <p:cNvSpPr txBox="1"/>
          <p:nvPr/>
        </p:nvSpPr>
        <p:spPr>
          <a:xfrm>
            <a:off x="615184" y="4748631"/>
            <a:ext cx="4006919" cy="400110"/>
          </a:xfrm>
          <a:prstGeom prst="rect">
            <a:avLst/>
          </a:prstGeom>
          <a:noFill/>
          <a:ln w="19050">
            <a:solidFill>
              <a:srgbClr val="0E688B"/>
            </a:solidFill>
          </a:ln>
        </p:spPr>
        <p:txBody>
          <a:bodyPr wrap="square" rtlCol="0">
            <a:spAutoFit/>
          </a:bodyPr>
          <a:lstStyle/>
          <a:p>
            <a:pPr algn="ctr"/>
            <a:r>
              <a:rPr lang="tr-TR" sz="2000" dirty="0">
                <a:latin typeface="+mj-lt"/>
              </a:rPr>
              <a:t>Mandibular Retrüzyon Kaynaklı Sınıf II</a:t>
            </a:r>
          </a:p>
        </p:txBody>
      </p:sp>
      <p:pic>
        <p:nvPicPr>
          <p:cNvPr id="22" name="Resim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1365" y="4757714"/>
            <a:ext cx="749168" cy="433193"/>
          </a:xfrm>
          <a:prstGeom prst="rect">
            <a:avLst/>
          </a:prstGeom>
        </p:spPr>
      </p:pic>
      <p:sp>
        <p:nvSpPr>
          <p:cNvPr id="23" name="Metin kutusu 22"/>
          <p:cNvSpPr txBox="1"/>
          <p:nvPr/>
        </p:nvSpPr>
        <p:spPr>
          <a:xfrm>
            <a:off x="5678369" y="4683075"/>
            <a:ext cx="3444657" cy="707886"/>
          </a:xfrm>
          <a:prstGeom prst="rect">
            <a:avLst/>
          </a:prstGeom>
          <a:noFill/>
        </p:spPr>
        <p:txBody>
          <a:bodyPr wrap="square" rtlCol="0">
            <a:spAutoFit/>
          </a:bodyPr>
          <a:lstStyle/>
          <a:p>
            <a:pPr marL="285750" indent="-285750">
              <a:buFont typeface="Arial" panose="020B0604020202020204" pitchFamily="34" charset="0"/>
              <a:buChar char="•"/>
            </a:pPr>
            <a:r>
              <a:rPr lang="tr-TR" sz="2000" dirty="0">
                <a:latin typeface="+mj-lt"/>
              </a:rPr>
              <a:t>Puberte Dönemi</a:t>
            </a:r>
          </a:p>
          <a:p>
            <a:pPr marL="285750" indent="-285750">
              <a:buFont typeface="Arial" panose="020B0604020202020204" pitchFamily="34" charset="0"/>
              <a:buChar char="•"/>
            </a:pPr>
            <a:r>
              <a:rPr lang="tr-TR" sz="2000" dirty="0">
                <a:latin typeface="+mj-lt"/>
              </a:rPr>
              <a:t>Fonksiyonel Çene Ortopedisi</a:t>
            </a:r>
          </a:p>
        </p:txBody>
      </p:sp>
      <p:grpSp>
        <p:nvGrpSpPr>
          <p:cNvPr id="10" name="Grup 9"/>
          <p:cNvGrpSpPr/>
          <p:nvPr/>
        </p:nvGrpSpPr>
        <p:grpSpPr>
          <a:xfrm>
            <a:off x="8781599" y="2011542"/>
            <a:ext cx="3094944" cy="2138859"/>
            <a:chOff x="8435772" y="2079758"/>
            <a:chExt cx="3094944" cy="2138859"/>
          </a:xfrm>
        </p:grpSpPr>
        <p:pic>
          <p:nvPicPr>
            <p:cNvPr id="3" name="Resim 2"/>
            <p:cNvPicPr>
              <a:picLocks noChangeAspect="1"/>
            </p:cNvPicPr>
            <p:nvPr/>
          </p:nvPicPr>
          <p:blipFill rotWithShape="1">
            <a:blip r:embed="rId7"/>
            <a:srcRect l="13413" t="35732" r="50833" b="20340"/>
            <a:stretch/>
          </p:blipFill>
          <p:spPr>
            <a:xfrm>
              <a:off x="8435772" y="2079758"/>
              <a:ext cx="3094944" cy="2138859"/>
            </a:xfrm>
            <a:prstGeom prst="rect">
              <a:avLst/>
            </a:prstGeom>
          </p:spPr>
        </p:pic>
        <p:sp>
          <p:nvSpPr>
            <p:cNvPr id="8" name="Oval 7"/>
            <p:cNvSpPr/>
            <p:nvPr/>
          </p:nvSpPr>
          <p:spPr>
            <a:xfrm>
              <a:off x="10058400" y="3130214"/>
              <a:ext cx="576197" cy="619461"/>
            </a:xfrm>
            <a:prstGeom prst="ellipse">
              <a:avLst/>
            </a:prstGeom>
            <a:noFill/>
            <a:ln w="38100">
              <a:solidFill>
                <a:srgbClr val="FF5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24" name="Metin kutusu 23"/>
          <p:cNvSpPr txBox="1"/>
          <p:nvPr/>
        </p:nvSpPr>
        <p:spPr>
          <a:xfrm>
            <a:off x="615183" y="5570886"/>
            <a:ext cx="8416936" cy="1015663"/>
          </a:xfrm>
          <a:prstGeom prst="rect">
            <a:avLst/>
          </a:prstGeom>
          <a:noFill/>
          <a:ln w="19050">
            <a:solidFill>
              <a:srgbClr val="0E688B"/>
            </a:solidFill>
            <a:prstDash val="sysDash"/>
          </a:ln>
        </p:spPr>
        <p:txBody>
          <a:bodyPr wrap="square" rtlCol="0">
            <a:spAutoFit/>
          </a:bodyPr>
          <a:lstStyle/>
          <a:p>
            <a:pPr algn="ctr"/>
            <a:r>
              <a:rPr lang="tr-TR" sz="2000" dirty="0">
                <a:effectLst>
                  <a:outerShdw blurRad="38100" dist="38100" dir="2700000" algn="tl">
                    <a:srgbClr val="000000">
                      <a:alpha val="43137"/>
                    </a:srgbClr>
                  </a:outerShdw>
                </a:effectLst>
                <a:latin typeface="+mj-lt"/>
              </a:rPr>
              <a:t>Şiddetli</a:t>
            </a:r>
            <a:r>
              <a:rPr lang="tr-TR" sz="2000" dirty="0">
                <a:latin typeface="+mj-lt"/>
              </a:rPr>
              <a:t> </a:t>
            </a:r>
            <a:r>
              <a:rPr lang="tr-TR" sz="2000" dirty="0" err="1">
                <a:latin typeface="+mj-lt"/>
              </a:rPr>
              <a:t>Nöromüsküler</a:t>
            </a:r>
            <a:r>
              <a:rPr lang="tr-TR" sz="2000" dirty="0">
                <a:latin typeface="+mj-lt"/>
              </a:rPr>
              <a:t> ve </a:t>
            </a:r>
            <a:r>
              <a:rPr lang="tr-TR" sz="2000" dirty="0" err="1">
                <a:latin typeface="+mj-lt"/>
              </a:rPr>
              <a:t>İskeletsel</a:t>
            </a:r>
            <a:r>
              <a:rPr lang="tr-TR" sz="2000" dirty="0">
                <a:latin typeface="+mj-lt"/>
              </a:rPr>
              <a:t> Sınıf II Anomali </a:t>
            </a:r>
            <a:endParaRPr lang="tr-TR" sz="2000" dirty="0">
              <a:latin typeface="+mj-lt"/>
              <a:sym typeface="Symbol" panose="05050102010706020507" pitchFamily="18" charset="2"/>
            </a:endParaRPr>
          </a:p>
          <a:p>
            <a:pPr algn="ctr"/>
            <a:r>
              <a:rPr lang="tr-TR" sz="2000" dirty="0">
                <a:latin typeface="+mj-lt"/>
                <a:sym typeface="Symbol" panose="05050102010706020507" pitchFamily="18" charset="2"/>
              </a:rPr>
              <a:t></a:t>
            </a:r>
            <a:endParaRPr lang="tr-TR" sz="2000" dirty="0">
              <a:latin typeface="+mj-lt"/>
            </a:endParaRPr>
          </a:p>
          <a:p>
            <a:pPr algn="ctr"/>
            <a:r>
              <a:rPr lang="tr-TR" sz="2000" dirty="0">
                <a:latin typeface="+mj-lt"/>
              </a:rPr>
              <a:t> Erken Karma Dişlenme Dönemi </a:t>
            </a:r>
          </a:p>
        </p:txBody>
      </p:sp>
      <p:pic>
        <p:nvPicPr>
          <p:cNvPr id="27" name="Resim 16"/>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flipH="1">
            <a:off x="6271363" y="6057379"/>
            <a:ext cx="605425" cy="605425"/>
          </a:xfrm>
          <a:prstGeom prst="rect">
            <a:avLst/>
          </a:prstGeom>
          <a:noFill/>
          <a:ln>
            <a:noFill/>
          </a:ln>
        </p:spPr>
      </p:pic>
    </p:spTree>
    <p:extLst>
      <p:ext uri="{BB962C8B-B14F-4D97-AF65-F5344CB8AC3E}">
        <p14:creationId xmlns:p14="http://schemas.microsoft.com/office/powerpoint/2010/main" val="39289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625160"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Hasta Kooperasyonu</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en-US" dirty="0" err="1"/>
              <a:t>Graber,Current</a:t>
            </a:r>
            <a:r>
              <a:rPr lang="en-US" dirty="0"/>
              <a:t> Orthodontic Concepts and Techniques: v. 1. October 1975</a:t>
            </a:r>
            <a:endParaRPr lang="tr-TR" dirty="0"/>
          </a:p>
        </p:txBody>
      </p:sp>
      <p:pic>
        <p:nvPicPr>
          <p:cNvPr id="3074" name="Picture 2" descr="Ä°lgili 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94" b="23895"/>
          <a:stretch/>
        </p:blipFill>
        <p:spPr bwMode="auto">
          <a:xfrm>
            <a:off x="7832859" y="4631058"/>
            <a:ext cx="4146967" cy="17786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7" name="Grup 16"/>
          <p:cNvGrpSpPr/>
          <p:nvPr/>
        </p:nvGrpSpPr>
        <p:grpSpPr>
          <a:xfrm>
            <a:off x="636436" y="5007547"/>
            <a:ext cx="4121063" cy="1025716"/>
            <a:chOff x="676405" y="3605342"/>
            <a:chExt cx="4121063" cy="1025716"/>
          </a:xfrm>
        </p:grpSpPr>
        <p:sp>
          <p:nvSpPr>
            <p:cNvPr id="8" name="Metin kutusu 7"/>
            <p:cNvSpPr txBox="1"/>
            <p:nvPr/>
          </p:nvSpPr>
          <p:spPr>
            <a:xfrm>
              <a:off x="676405" y="3615395"/>
              <a:ext cx="4121063" cy="1015663"/>
            </a:xfrm>
            <a:prstGeom prst="rect">
              <a:avLst/>
            </a:prstGeom>
            <a:noFill/>
          </p:spPr>
          <p:txBody>
            <a:bodyPr wrap="square" rtlCol="0">
              <a:spAutoFit/>
            </a:bodyPr>
            <a:lstStyle/>
            <a:p>
              <a:pPr marL="342900" indent="-342900">
                <a:buFont typeface="Symbol" panose="05050102010706020507" pitchFamily="18" charset="2"/>
                <a:buChar char="®"/>
              </a:pPr>
              <a:r>
                <a:rPr lang="tr-TR" sz="2000" dirty="0">
                  <a:latin typeface="+mj-lt"/>
                  <a:sym typeface="Symbol" panose="05050102010706020507" pitchFamily="18" charset="2"/>
                </a:rPr>
                <a:t>Minimum gerekli hasta işbirliği</a:t>
              </a:r>
            </a:p>
            <a:p>
              <a:pPr marL="342900" indent="-342900">
                <a:buFont typeface="Symbol" panose="05050102010706020507" pitchFamily="18" charset="2"/>
                <a:buChar char="®"/>
              </a:pPr>
              <a:endParaRPr lang="tr-TR" sz="2000" dirty="0">
                <a:latin typeface="+mj-lt"/>
                <a:sym typeface="Symbol" panose="05050102010706020507" pitchFamily="18" charset="2"/>
              </a:endParaRPr>
            </a:p>
            <a:p>
              <a:pPr marL="342900" indent="-342900">
                <a:buFont typeface="Symbol" panose="05050102010706020507" pitchFamily="18" charset="2"/>
                <a:buChar char="®"/>
              </a:pPr>
              <a:r>
                <a:rPr lang="tr-TR" sz="2000" dirty="0">
                  <a:latin typeface="+mj-lt"/>
                  <a:sym typeface="Symbol" panose="05050102010706020507" pitchFamily="18" charset="2"/>
                </a:rPr>
                <a:t>Doğru tedavi hedefleri</a:t>
              </a:r>
              <a:endParaRPr lang="tr-TR" sz="2000" dirty="0">
                <a:latin typeface="+mj-lt"/>
              </a:endParaRPr>
            </a:p>
          </p:txBody>
        </p:sp>
        <p:pic>
          <p:nvPicPr>
            <p:cNvPr id="18" name="Picture 5" descr="C:\Users\TeknoPc\AppData\Local\Microsoft\Windows\INetCache\IE\27AUCGIV\checkbox-303113_960_720[1].png"/>
            <p:cNvPicPr>
              <a:picLocks noChangeAspect="1" noChangeArrowheads="1"/>
            </p:cNvPicPr>
            <p:nvPr/>
          </p:nvPicPr>
          <p:blipFill>
            <a:blip r:embed="rId5" cstate="print"/>
            <a:srcRect/>
            <a:stretch>
              <a:fillRect/>
            </a:stretch>
          </p:blipFill>
          <p:spPr bwMode="auto">
            <a:xfrm>
              <a:off x="4419364" y="3605342"/>
              <a:ext cx="378104" cy="382353"/>
            </a:xfrm>
            <a:prstGeom prst="rect">
              <a:avLst/>
            </a:prstGeom>
            <a:noFill/>
          </p:spPr>
        </p:pic>
        <p:pic>
          <p:nvPicPr>
            <p:cNvPr id="19" name="Picture 5" descr="C:\Users\TeknoPc\AppData\Local\Microsoft\Windows\INetCache\IE\27AUCGIV\checkbox-303113_960_720[1].png"/>
            <p:cNvPicPr>
              <a:picLocks noChangeAspect="1" noChangeArrowheads="1"/>
            </p:cNvPicPr>
            <p:nvPr/>
          </p:nvPicPr>
          <p:blipFill>
            <a:blip r:embed="rId5" cstate="print"/>
            <a:srcRect/>
            <a:stretch>
              <a:fillRect/>
            </a:stretch>
          </p:blipFill>
          <p:spPr bwMode="auto">
            <a:xfrm>
              <a:off x="3590095" y="4215508"/>
              <a:ext cx="378104" cy="382353"/>
            </a:xfrm>
            <a:prstGeom prst="rect">
              <a:avLst/>
            </a:prstGeom>
            <a:noFill/>
          </p:spPr>
        </p:pic>
      </p:grpSp>
      <p:grpSp>
        <p:nvGrpSpPr>
          <p:cNvPr id="21" name="Grup 20"/>
          <p:cNvGrpSpPr/>
          <p:nvPr/>
        </p:nvGrpSpPr>
        <p:grpSpPr>
          <a:xfrm>
            <a:off x="632727" y="2439990"/>
            <a:ext cx="5358556" cy="980190"/>
            <a:chOff x="887261" y="3757066"/>
            <a:chExt cx="5358556" cy="980190"/>
          </a:xfrm>
        </p:grpSpPr>
        <p:sp>
          <p:nvSpPr>
            <p:cNvPr id="22" name="矩形 7"/>
            <p:cNvSpPr/>
            <p:nvPr/>
          </p:nvSpPr>
          <p:spPr>
            <a:xfrm>
              <a:off x="887261" y="3757066"/>
              <a:ext cx="5358556" cy="980190"/>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Metin kutusu 19"/>
            <p:cNvSpPr txBox="1"/>
            <p:nvPr/>
          </p:nvSpPr>
          <p:spPr>
            <a:xfrm>
              <a:off x="1035155" y="3893218"/>
              <a:ext cx="5060845" cy="707886"/>
            </a:xfrm>
            <a:prstGeom prst="rect">
              <a:avLst/>
            </a:prstGeom>
            <a:noFill/>
            <a:ln w="28575">
              <a:noFill/>
            </a:ln>
          </p:spPr>
          <p:txBody>
            <a:bodyPr wrap="square" rtlCol="0">
              <a:spAutoFit/>
            </a:bodyPr>
            <a:lstStyle/>
            <a:p>
              <a:pPr algn="ctr"/>
              <a:r>
                <a:rPr lang="tr-TR" sz="2000" dirty="0">
                  <a:latin typeface="+mj-lt"/>
                </a:rPr>
                <a:t>Birçok erken tedavi protokolünün </a:t>
              </a:r>
            </a:p>
            <a:p>
              <a:pPr algn="ctr"/>
              <a:r>
                <a:rPr lang="tr-TR" sz="2000" dirty="0">
                  <a:latin typeface="+mj-lt"/>
                </a:rPr>
                <a:t>kritik noktası hasta işbirliğidir. </a:t>
              </a:r>
            </a:p>
          </p:txBody>
        </p:sp>
      </p:grpSp>
      <p:grpSp>
        <p:nvGrpSpPr>
          <p:cNvPr id="24" name="组合 166"/>
          <p:cNvGrpSpPr/>
          <p:nvPr/>
        </p:nvGrpSpPr>
        <p:grpSpPr>
          <a:xfrm>
            <a:off x="5642184" y="2434310"/>
            <a:ext cx="791794" cy="1099802"/>
            <a:chOff x="3932746" y="2019238"/>
            <a:chExt cx="412048" cy="572542"/>
          </a:xfrm>
        </p:grpSpPr>
        <p:sp>
          <p:nvSpPr>
            <p:cNvPr id="25" name="任意多边形 167"/>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168"/>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组合 169"/>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29" name="任意多边形 171"/>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172"/>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173"/>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174"/>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椭圆 170"/>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076" name="Picture 4" descr="ortodonti aktivatÃ¶r takan Ã§ocuk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2589" y="2258731"/>
            <a:ext cx="3027506" cy="158256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 2"/>
          <p:cNvGrpSpPr/>
          <p:nvPr/>
        </p:nvGrpSpPr>
        <p:grpSpPr>
          <a:xfrm>
            <a:off x="632727" y="3844459"/>
            <a:ext cx="5354888" cy="901247"/>
            <a:chOff x="632727" y="3844459"/>
            <a:chExt cx="5354888" cy="901247"/>
          </a:xfrm>
        </p:grpSpPr>
        <p:sp>
          <p:nvSpPr>
            <p:cNvPr id="33" name="Dikdörtgen 32"/>
            <p:cNvSpPr/>
            <p:nvPr/>
          </p:nvSpPr>
          <p:spPr>
            <a:xfrm>
              <a:off x="632727" y="3844459"/>
              <a:ext cx="5354888" cy="901247"/>
            </a:xfrm>
            <a:prstGeom prst="rect">
              <a:avLst/>
            </a:prstGeom>
            <a:solidFill>
              <a:srgbClr val="FF5C43"/>
            </a:solidFill>
            <a:ln w="3810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Metin kutusu 22"/>
            <p:cNvSpPr txBox="1"/>
            <p:nvPr/>
          </p:nvSpPr>
          <p:spPr>
            <a:xfrm>
              <a:off x="632727" y="4037488"/>
              <a:ext cx="5354888" cy="400110"/>
            </a:xfrm>
            <a:prstGeom prst="rect">
              <a:avLst/>
            </a:prstGeom>
            <a:noFill/>
            <a:ln w="19050">
              <a:noFill/>
            </a:ln>
          </p:spPr>
          <p:txBody>
            <a:bodyPr wrap="square" rtlCol="0">
              <a:spAutoFit/>
            </a:bodyPr>
            <a:lstStyle/>
            <a:p>
              <a:pPr algn="ctr"/>
              <a:r>
                <a:rPr lang="tr-TR" sz="2000" dirty="0">
                  <a:latin typeface="+mj-lt"/>
                </a:rPr>
                <a:t>Hasta - ebeveyn işbirliği ve hevesinin azalması</a:t>
              </a:r>
              <a:r>
                <a:rPr lang="tr-TR" sz="2000" dirty="0">
                  <a:latin typeface="+mj-lt"/>
                  <a:sym typeface="Symbol" panose="05050102010706020507" pitchFamily="18" charset="2"/>
                </a:rPr>
                <a:t></a:t>
              </a:r>
              <a:r>
                <a:rPr lang="tr-TR" sz="2000" dirty="0">
                  <a:latin typeface="+mj-lt"/>
                </a:rPr>
                <a:t> </a:t>
              </a:r>
            </a:p>
          </p:txBody>
        </p:sp>
      </p:grpSp>
    </p:spTree>
    <p:extLst>
      <p:ext uri="{BB962C8B-B14F-4D97-AF65-F5344CB8AC3E}">
        <p14:creationId xmlns:p14="http://schemas.microsoft.com/office/powerpoint/2010/main" val="24181022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sp>
        <p:nvSpPr>
          <p:cNvPr id="17" name="文本框 66"/>
          <p:cNvSpPr txBox="1">
            <a:spLocks noChangeArrowheads="1"/>
          </p:cNvSpPr>
          <p:nvPr/>
        </p:nvSpPr>
        <p:spPr bwMode="auto">
          <a:xfrm>
            <a:off x="2695430" y="839973"/>
            <a:ext cx="3625160"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Hasta Kooperasyonu</a:t>
            </a:r>
          </a:p>
        </p:txBody>
      </p:sp>
      <p:sp>
        <p:nvSpPr>
          <p:cNvPr id="18" name="任意多边形 7"/>
          <p:cNvSpPr/>
          <p:nvPr/>
        </p:nvSpPr>
        <p:spPr>
          <a:xfrm>
            <a:off x="2710700" y="1937015"/>
            <a:ext cx="2071610"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5" name="组合 27"/>
          <p:cNvGrpSpPr/>
          <p:nvPr/>
        </p:nvGrpSpPr>
        <p:grpSpPr>
          <a:xfrm>
            <a:off x="4917382" y="3914515"/>
            <a:ext cx="1607551" cy="109678"/>
            <a:chOff x="5606181" y="1674310"/>
            <a:chExt cx="1817858" cy="109703"/>
          </a:xfrm>
        </p:grpSpPr>
        <p:cxnSp>
          <p:nvCxnSpPr>
            <p:cNvPr id="26" name="直接连接符 36"/>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椭圆 3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4" name="组合 67"/>
          <p:cNvGrpSpPr/>
          <p:nvPr/>
        </p:nvGrpSpPr>
        <p:grpSpPr>
          <a:xfrm>
            <a:off x="2635686" y="1598495"/>
            <a:ext cx="1143205" cy="1295259"/>
            <a:chOff x="1953260" y="1414909"/>
            <a:chExt cx="1143056" cy="1295559"/>
          </a:xfrm>
        </p:grpSpPr>
        <p:grpSp>
          <p:nvGrpSpPr>
            <p:cNvPr id="35" name="组合 68"/>
            <p:cNvGrpSpPr/>
            <p:nvPr/>
          </p:nvGrpSpPr>
          <p:grpSpPr>
            <a:xfrm>
              <a:off x="1982184" y="1414909"/>
              <a:ext cx="1114132" cy="1295559"/>
              <a:chOff x="3295850" y="2065379"/>
              <a:chExt cx="3592274" cy="4177307"/>
            </a:xfrm>
          </p:grpSpPr>
          <p:sp>
            <p:nvSpPr>
              <p:cNvPr id="37" name="圆角矩形 70"/>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Freeform 5"/>
              <p:cNvSpPr>
                <a:spLocks/>
              </p:cNvSpPr>
              <p:nvPr/>
            </p:nvSpPr>
            <p:spPr bwMode="auto">
              <a:xfrm rot="10800000">
                <a:off x="3295850" y="2263221"/>
                <a:ext cx="2643765" cy="23431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圆角矩形 72"/>
              <p:cNvSpPr/>
              <p:nvPr/>
            </p:nvSpPr>
            <p:spPr>
              <a:xfrm rot="2760000">
                <a:off x="3499200" y="2940762"/>
                <a:ext cx="3639374" cy="2369531"/>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Freeform 5"/>
              <p:cNvSpPr>
                <a:spLocks/>
              </p:cNvSpPr>
              <p:nvPr/>
            </p:nvSpPr>
            <p:spPr bwMode="auto">
              <a:xfrm rot="10800000">
                <a:off x="3589409"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6" name="文本框 88"/>
            <p:cNvSpPr txBox="1"/>
            <p:nvPr/>
          </p:nvSpPr>
          <p:spPr>
            <a:xfrm>
              <a:off x="1953260" y="1588201"/>
              <a:ext cx="876300" cy="523220"/>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01</a:t>
              </a:r>
              <a:endParaRPr lang="zh-CN" altLang="en-US" sz="2800" dirty="0">
                <a:solidFill>
                  <a:srgbClr val="FFB850"/>
                </a:solidFill>
                <a:latin typeface="Impact" panose="020B0806030902050204" pitchFamily="34" charset="0"/>
              </a:endParaRPr>
            </a:p>
          </p:txBody>
        </p:sp>
      </p:grpSp>
      <p:grpSp>
        <p:nvGrpSpPr>
          <p:cNvPr id="41" name="组合 74"/>
          <p:cNvGrpSpPr/>
          <p:nvPr/>
        </p:nvGrpSpPr>
        <p:grpSpPr>
          <a:xfrm>
            <a:off x="2607841" y="5580889"/>
            <a:ext cx="1143204" cy="1295259"/>
            <a:chOff x="1925418" y="5398225"/>
            <a:chExt cx="1143055" cy="1295559"/>
          </a:xfrm>
        </p:grpSpPr>
        <p:grpSp>
          <p:nvGrpSpPr>
            <p:cNvPr id="42" name="组合 75"/>
            <p:cNvGrpSpPr/>
            <p:nvPr/>
          </p:nvGrpSpPr>
          <p:grpSpPr>
            <a:xfrm>
              <a:off x="1954341" y="5398225"/>
              <a:ext cx="1114132" cy="1295559"/>
              <a:chOff x="3295850" y="2065379"/>
              <a:chExt cx="3592274" cy="4177307"/>
            </a:xfrm>
          </p:grpSpPr>
          <p:sp>
            <p:nvSpPr>
              <p:cNvPr id="44" name="圆角矩形 77"/>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圆角矩形 79"/>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3" name="文本框 89"/>
            <p:cNvSpPr txBox="1"/>
            <p:nvPr/>
          </p:nvSpPr>
          <p:spPr>
            <a:xfrm>
              <a:off x="1925418" y="5561329"/>
              <a:ext cx="876300" cy="523220"/>
            </a:xfrm>
            <a:prstGeom prst="rect">
              <a:avLst/>
            </a:prstGeom>
            <a:noFill/>
          </p:spPr>
          <p:txBody>
            <a:bodyPr wrap="square" rtlCol="0">
              <a:spAutoFit/>
            </a:bodyPr>
            <a:lstStyle/>
            <a:p>
              <a:pPr algn="ctr"/>
              <a:r>
                <a:rPr lang="en-US" altLang="zh-CN" sz="2800" dirty="0">
                  <a:solidFill>
                    <a:srgbClr val="55C3B1"/>
                  </a:solidFill>
                  <a:latin typeface="Impact" panose="020B0806030902050204" pitchFamily="34" charset="0"/>
                </a:rPr>
                <a:t>0</a:t>
              </a:r>
              <a:r>
                <a:rPr lang="tr-TR" altLang="zh-CN" sz="2800" dirty="0">
                  <a:solidFill>
                    <a:srgbClr val="55C3B1"/>
                  </a:solidFill>
                  <a:latin typeface="Impact" panose="020B0806030902050204" pitchFamily="34" charset="0"/>
                </a:rPr>
                <a:t>3</a:t>
              </a:r>
              <a:endParaRPr lang="zh-CN" altLang="en-US" sz="2800" dirty="0">
                <a:solidFill>
                  <a:srgbClr val="55C3B1"/>
                </a:solidFill>
                <a:latin typeface="Impact" panose="020B0806030902050204" pitchFamily="34" charset="0"/>
              </a:endParaRPr>
            </a:p>
          </p:txBody>
        </p:sp>
      </p:grpSp>
      <p:grpSp>
        <p:nvGrpSpPr>
          <p:cNvPr id="62" name="组合 95"/>
          <p:cNvGrpSpPr/>
          <p:nvPr/>
        </p:nvGrpSpPr>
        <p:grpSpPr>
          <a:xfrm>
            <a:off x="4260557" y="3576542"/>
            <a:ext cx="1137615" cy="1295259"/>
            <a:chOff x="3577919" y="3393414"/>
            <a:chExt cx="1137467" cy="1295559"/>
          </a:xfrm>
        </p:grpSpPr>
        <p:grpSp>
          <p:nvGrpSpPr>
            <p:cNvPr id="63" name="组合 96"/>
            <p:cNvGrpSpPr/>
            <p:nvPr/>
          </p:nvGrpSpPr>
          <p:grpSpPr>
            <a:xfrm>
              <a:off x="3601254" y="3393414"/>
              <a:ext cx="1114132" cy="1295559"/>
              <a:chOff x="3295850" y="2065379"/>
              <a:chExt cx="3592274" cy="4177307"/>
            </a:xfrm>
          </p:grpSpPr>
          <p:sp>
            <p:nvSpPr>
              <p:cNvPr id="65" name="圆角矩形 98"/>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圆角矩形 100"/>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4" name="文本框 92"/>
            <p:cNvSpPr txBox="1"/>
            <p:nvPr/>
          </p:nvSpPr>
          <p:spPr>
            <a:xfrm>
              <a:off x="3577919" y="3560637"/>
              <a:ext cx="876300" cy="523220"/>
            </a:xfrm>
            <a:prstGeom prst="rect">
              <a:avLst/>
            </a:prstGeom>
            <a:noFill/>
          </p:spPr>
          <p:txBody>
            <a:bodyPr wrap="square" rtlCol="0">
              <a:spAutoFit/>
            </a:bodyPr>
            <a:lstStyle/>
            <a:p>
              <a:pPr algn="ctr"/>
              <a:r>
                <a:rPr lang="en-US" altLang="zh-CN" sz="2800" dirty="0">
                  <a:solidFill>
                    <a:srgbClr val="E87071"/>
                  </a:solidFill>
                  <a:latin typeface="Impact" panose="020B0806030902050204" pitchFamily="34" charset="0"/>
                </a:rPr>
                <a:t>0</a:t>
              </a:r>
              <a:r>
                <a:rPr lang="tr-TR" altLang="zh-CN" sz="2800" dirty="0">
                  <a:solidFill>
                    <a:srgbClr val="E87071"/>
                  </a:solidFill>
                  <a:latin typeface="Impact" panose="020B0806030902050204" pitchFamily="34" charset="0"/>
                </a:rPr>
                <a:t>2</a:t>
              </a:r>
              <a:endParaRPr lang="zh-CN" altLang="en-US" sz="2800" dirty="0">
                <a:solidFill>
                  <a:srgbClr val="E87071"/>
                </a:solidFill>
                <a:latin typeface="Impact" panose="020B0806030902050204" pitchFamily="34" charset="0"/>
              </a:endParaRPr>
            </a:p>
          </p:txBody>
        </p:sp>
      </p:grpSp>
      <p:sp>
        <p:nvSpPr>
          <p:cNvPr id="73" name="TextBox 142"/>
          <p:cNvSpPr txBox="1"/>
          <p:nvPr/>
        </p:nvSpPr>
        <p:spPr>
          <a:xfrm>
            <a:off x="6808967" y="1773524"/>
            <a:ext cx="4777607" cy="1015663"/>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mj-lt"/>
              </a:rPr>
              <a:t>Aktif katılım gerektirmeyen apareyler</a:t>
            </a:r>
          </a:p>
          <a:p>
            <a:pPr marL="342900" indent="-342900">
              <a:buFont typeface="Arial" panose="020B0604020202020204" pitchFamily="34" charset="0"/>
              <a:buChar char="•"/>
            </a:pPr>
            <a:r>
              <a:rPr lang="tr-TR" sz="2000" dirty="0">
                <a:latin typeface="+mj-lt"/>
              </a:rPr>
              <a:t>Sabit apareyler</a:t>
            </a:r>
          </a:p>
          <a:p>
            <a:pPr marL="342900" indent="-342900">
              <a:buFont typeface="Arial" panose="020B0604020202020204" pitchFamily="34" charset="0"/>
              <a:buChar char="•"/>
            </a:pPr>
            <a:r>
              <a:rPr lang="tr-TR" sz="2000" dirty="0">
                <a:latin typeface="+mj-lt"/>
              </a:rPr>
              <a:t>Braket, RME, </a:t>
            </a:r>
            <a:r>
              <a:rPr lang="tr-TR" sz="2000" dirty="0" err="1">
                <a:latin typeface="+mj-lt"/>
              </a:rPr>
              <a:t>quad</a:t>
            </a:r>
            <a:r>
              <a:rPr lang="tr-TR" sz="2000" dirty="0">
                <a:latin typeface="+mj-lt"/>
              </a:rPr>
              <a:t> </a:t>
            </a:r>
            <a:r>
              <a:rPr lang="tr-TR" sz="2000" dirty="0" err="1">
                <a:latin typeface="+mj-lt"/>
              </a:rPr>
              <a:t>helix</a:t>
            </a:r>
            <a:r>
              <a:rPr lang="tr-TR" sz="2000" dirty="0">
                <a:latin typeface="+mj-lt"/>
              </a:rPr>
              <a:t>, </a:t>
            </a:r>
            <a:r>
              <a:rPr lang="tr-TR" sz="2000" dirty="0" err="1">
                <a:latin typeface="+mj-lt"/>
              </a:rPr>
              <a:t>lingual</a:t>
            </a:r>
            <a:r>
              <a:rPr lang="tr-TR" sz="2000" dirty="0">
                <a:latin typeface="+mj-lt"/>
              </a:rPr>
              <a:t> ark, TPA</a:t>
            </a:r>
            <a:endParaRPr lang="en-US" altLang="zh-CN" sz="2000" dirty="0">
              <a:solidFill>
                <a:schemeClr val="tx1">
                  <a:lumMod val="75000"/>
                  <a:lumOff val="25000"/>
                </a:schemeClr>
              </a:solidFill>
              <a:latin typeface="+mj-lt"/>
              <a:cs typeface="方正兰亭细黑_GBK_M" pitchFamily="2" charset="2"/>
            </a:endParaRPr>
          </a:p>
        </p:txBody>
      </p:sp>
      <p:sp>
        <p:nvSpPr>
          <p:cNvPr id="74" name="TextBox 144"/>
          <p:cNvSpPr txBox="1"/>
          <p:nvPr/>
        </p:nvSpPr>
        <p:spPr>
          <a:xfrm>
            <a:off x="5574335" y="1821399"/>
            <a:ext cx="1181734" cy="338554"/>
          </a:xfrm>
          <a:prstGeom prst="rect">
            <a:avLst/>
          </a:prstGeom>
          <a:noFill/>
        </p:spPr>
        <p:txBody>
          <a:bodyPr wrap="none" rtlCol="0">
            <a:spAutoFit/>
          </a:bodyPr>
          <a:lstStyle/>
          <a:p>
            <a:r>
              <a:rPr lang="tr-TR" altLang="zh-CN" sz="1600" dirty="0">
                <a:solidFill>
                  <a:srgbClr val="FFB850"/>
                </a:solidFill>
                <a:latin typeface="微软雅黑" panose="020B0503020204020204" pitchFamily="34" charset="-122"/>
                <a:ea typeface="微软雅黑" panose="020B0503020204020204" pitchFamily="34" charset="-122"/>
                <a:cs typeface="方正兰亭细黑_GBK_M" pitchFamily="2" charset="2"/>
              </a:rPr>
              <a:t>Minimum:</a:t>
            </a:r>
            <a:endParaRPr lang="en-US" altLang="zh-CN" sz="1600" dirty="0">
              <a:solidFill>
                <a:srgbClr val="FFB850"/>
              </a:solidFill>
              <a:latin typeface="微软雅黑" panose="020B0503020204020204" pitchFamily="34" charset="-122"/>
              <a:ea typeface="微软雅黑" panose="020B0503020204020204" pitchFamily="34" charset="-122"/>
              <a:cs typeface="方正兰亭细黑_GBK_M" pitchFamily="2" charset="2"/>
            </a:endParaRPr>
          </a:p>
        </p:txBody>
      </p:sp>
      <p:cxnSp>
        <p:nvCxnSpPr>
          <p:cNvPr id="75" name="直接连接符 108"/>
          <p:cNvCxnSpPr/>
          <p:nvPr/>
        </p:nvCxnSpPr>
        <p:spPr>
          <a:xfrm flipV="1">
            <a:off x="6739881" y="1841267"/>
            <a:ext cx="6384" cy="8555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Box 130"/>
          <p:cNvSpPr txBox="1"/>
          <p:nvPr/>
        </p:nvSpPr>
        <p:spPr>
          <a:xfrm>
            <a:off x="7804212" y="3755216"/>
            <a:ext cx="4387788" cy="1631216"/>
          </a:xfrm>
          <a:prstGeom prst="rect">
            <a:avLst/>
          </a:prstGeom>
          <a:noFill/>
        </p:spPr>
        <p:txBody>
          <a:bodyPr wrap="square" rtlCol="0">
            <a:spAutoFit/>
          </a:bodyPr>
          <a:lstStyle/>
          <a:p>
            <a:pPr marL="342900" indent="-342900">
              <a:buFont typeface="Arial" panose="020B0604020202020204" pitchFamily="34" charset="0"/>
              <a:buChar char="•"/>
            </a:pPr>
            <a:r>
              <a:rPr lang="tr-TR" sz="2000" dirty="0" err="1">
                <a:latin typeface="+mj-lt"/>
              </a:rPr>
              <a:t>Nöromüsküler</a:t>
            </a:r>
            <a:r>
              <a:rPr lang="tr-TR" sz="2000" dirty="0">
                <a:latin typeface="+mj-lt"/>
              </a:rPr>
              <a:t> aktivitede değişiklik </a:t>
            </a:r>
            <a:r>
              <a:rPr lang="tr-TR" sz="2000" dirty="0" err="1">
                <a:latin typeface="+mj-lt"/>
              </a:rPr>
              <a:t>Maksilla-mandibula</a:t>
            </a:r>
            <a:r>
              <a:rPr lang="tr-TR" sz="2000" dirty="0">
                <a:latin typeface="+mj-lt"/>
              </a:rPr>
              <a:t> ilişkisinde değişiklik oluşturmayan apareyler</a:t>
            </a:r>
          </a:p>
          <a:p>
            <a:pPr marL="342900" indent="-342900">
              <a:buFont typeface="Arial" panose="020B0604020202020204" pitchFamily="34" charset="0"/>
              <a:buChar char="•"/>
            </a:pPr>
            <a:r>
              <a:rPr lang="en-US" altLang="zh-CN" sz="2000" dirty="0">
                <a:latin typeface="+mj-lt"/>
                <a:cs typeface="方正兰亭细黑_GBK_M" pitchFamily="2" charset="2"/>
              </a:rPr>
              <a:t>Schwarz </a:t>
            </a:r>
            <a:r>
              <a:rPr lang="en-US" altLang="zh-CN" sz="2000" dirty="0" err="1">
                <a:latin typeface="+mj-lt"/>
                <a:cs typeface="方正兰亭细黑_GBK_M" pitchFamily="2" charset="2"/>
              </a:rPr>
              <a:t>apareyi</a:t>
            </a:r>
            <a:r>
              <a:rPr lang="tr-TR" altLang="zh-CN" sz="2000" dirty="0">
                <a:latin typeface="+mj-lt"/>
                <a:cs typeface="方正兰亭细黑_GBK_M" pitchFamily="2" charset="2"/>
              </a:rPr>
              <a:t>,</a:t>
            </a:r>
            <a:r>
              <a:rPr lang="en-US" altLang="zh-CN" sz="2000" dirty="0">
                <a:latin typeface="+mj-lt"/>
                <a:cs typeface="方正兰亭细黑_GBK_M" pitchFamily="2" charset="2"/>
              </a:rPr>
              <a:t> lip bumper </a:t>
            </a:r>
            <a:endParaRPr lang="tr-TR" altLang="zh-CN" sz="2000" dirty="0">
              <a:latin typeface="+mj-lt"/>
              <a:cs typeface="方正兰亭细黑_GBK_M" pitchFamily="2" charset="2"/>
            </a:endParaRPr>
          </a:p>
          <a:p>
            <a:pPr marL="342900" indent="-342900">
              <a:buFont typeface="Arial" panose="020B0604020202020204" pitchFamily="34" charset="0"/>
              <a:buChar char="•"/>
            </a:pPr>
            <a:r>
              <a:rPr lang="tr-TR" altLang="zh-CN" sz="2000" dirty="0" err="1">
                <a:latin typeface="+mj-lt"/>
                <a:cs typeface="方正兰亭细黑_GBK_M" pitchFamily="2" charset="2"/>
              </a:rPr>
              <a:t>K</a:t>
            </a:r>
            <a:r>
              <a:rPr lang="en-US" altLang="zh-CN" sz="2000" dirty="0" err="1">
                <a:latin typeface="+mj-lt"/>
                <a:cs typeface="方正兰亭细黑_GBK_M" pitchFamily="2" charset="2"/>
              </a:rPr>
              <a:t>ayıp</a:t>
            </a:r>
            <a:r>
              <a:rPr lang="en-US" altLang="zh-CN" sz="2000" dirty="0">
                <a:latin typeface="+mj-lt"/>
                <a:cs typeface="方正兰亭细黑_GBK_M" pitchFamily="2" charset="2"/>
              </a:rPr>
              <a:t> </a:t>
            </a:r>
            <a:r>
              <a:rPr lang="en-US" altLang="zh-CN" sz="2000" dirty="0" err="1">
                <a:latin typeface="+mj-lt"/>
                <a:cs typeface="方正兰亭细黑_GBK_M" pitchFamily="2" charset="2"/>
              </a:rPr>
              <a:t>ve</a:t>
            </a:r>
            <a:r>
              <a:rPr lang="en-US" altLang="zh-CN" sz="2000" dirty="0">
                <a:latin typeface="+mj-lt"/>
                <a:cs typeface="方正兰亭细黑_GBK_M" pitchFamily="2" charset="2"/>
              </a:rPr>
              <a:t> </a:t>
            </a:r>
            <a:r>
              <a:rPr lang="en-US" altLang="zh-CN" sz="2000" dirty="0" err="1">
                <a:latin typeface="+mj-lt"/>
                <a:cs typeface="方正兰亭细黑_GBK_M" pitchFamily="2" charset="2"/>
              </a:rPr>
              <a:t>kırılma</a:t>
            </a:r>
            <a:endParaRPr lang="en-US" altLang="zh-CN" sz="2000" dirty="0">
              <a:latin typeface="+mj-lt"/>
              <a:cs typeface="方正兰亭细黑_GBK_M" pitchFamily="2" charset="2"/>
            </a:endParaRPr>
          </a:p>
        </p:txBody>
      </p:sp>
      <p:sp>
        <p:nvSpPr>
          <p:cNvPr id="80" name="TextBox 132"/>
          <p:cNvSpPr txBox="1"/>
          <p:nvPr/>
        </p:nvSpPr>
        <p:spPr>
          <a:xfrm>
            <a:off x="6602046" y="3776790"/>
            <a:ext cx="1197636" cy="338554"/>
          </a:xfrm>
          <a:prstGeom prst="rect">
            <a:avLst/>
          </a:prstGeom>
          <a:noFill/>
        </p:spPr>
        <p:txBody>
          <a:bodyPr wrap="none" rtlCol="0">
            <a:spAutoFit/>
          </a:bodyPr>
          <a:lstStyle/>
          <a:p>
            <a:r>
              <a:rPr lang="tr-TR" altLang="zh-CN" sz="1600" dirty="0" err="1">
                <a:solidFill>
                  <a:srgbClr val="E87071"/>
                </a:solidFill>
                <a:latin typeface="微软雅黑" panose="020B0503020204020204" pitchFamily="34" charset="-122"/>
                <a:ea typeface="微软雅黑" panose="020B0503020204020204" pitchFamily="34" charset="-122"/>
                <a:cs typeface="方正兰亭细黑_GBK_M" pitchFamily="2" charset="2"/>
              </a:rPr>
              <a:t>Moderate</a:t>
            </a:r>
            <a:r>
              <a:rPr lang="tr-TR" altLang="zh-CN" sz="1600" dirty="0">
                <a:solidFill>
                  <a:srgbClr val="E87071"/>
                </a:solidFill>
                <a:latin typeface="微软雅黑" panose="020B0503020204020204" pitchFamily="34" charset="-122"/>
                <a:ea typeface="微软雅黑" panose="020B0503020204020204" pitchFamily="34" charset="-122"/>
                <a:cs typeface="方正兰亭细黑_GBK_M" pitchFamily="2" charset="2"/>
              </a:rPr>
              <a:t>:</a:t>
            </a:r>
            <a:endParaRPr lang="en-US" altLang="zh-CN" sz="1600" dirty="0">
              <a:solidFill>
                <a:srgbClr val="E87071"/>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94" name="组合 39"/>
          <p:cNvGrpSpPr/>
          <p:nvPr/>
        </p:nvGrpSpPr>
        <p:grpSpPr>
          <a:xfrm>
            <a:off x="3512100" y="1937015"/>
            <a:ext cx="1979366" cy="109678"/>
            <a:chOff x="5185725" y="1674310"/>
            <a:chExt cx="2238314" cy="109703"/>
          </a:xfrm>
        </p:grpSpPr>
        <p:cxnSp>
          <p:nvCxnSpPr>
            <p:cNvPr id="95" name="直接连接符 58"/>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6" name="椭圆 5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4" name="圆角矩形 59"/>
          <p:cNvSpPr/>
          <p:nvPr/>
        </p:nvSpPr>
        <p:spPr>
          <a:xfrm>
            <a:off x="591310" y="3440597"/>
            <a:ext cx="3038784" cy="1178503"/>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圆角矩形 60"/>
          <p:cNvSpPr/>
          <p:nvPr/>
        </p:nvSpPr>
        <p:spPr>
          <a:xfrm>
            <a:off x="674782" y="3524039"/>
            <a:ext cx="2846558" cy="944277"/>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Dikdörtgen 8"/>
          <p:cNvSpPr/>
          <p:nvPr/>
        </p:nvSpPr>
        <p:spPr>
          <a:xfrm>
            <a:off x="753129" y="3580678"/>
            <a:ext cx="2689863" cy="830997"/>
          </a:xfrm>
          <a:prstGeom prst="rect">
            <a:avLst/>
          </a:prstGeom>
        </p:spPr>
        <p:txBody>
          <a:bodyPr wrap="square">
            <a:spAutoFit/>
          </a:bodyPr>
          <a:lstStyle/>
          <a:p>
            <a:pPr algn="ctr"/>
            <a:r>
              <a:rPr lang="tr-TR" sz="2400" dirty="0">
                <a:latin typeface="+mj-lt"/>
              </a:rPr>
              <a:t>Hasta Kooperasyon Miktarına Göre:  </a:t>
            </a:r>
          </a:p>
        </p:txBody>
      </p:sp>
      <p:cxnSp>
        <p:nvCxnSpPr>
          <p:cNvPr id="110" name="直接连接符 108"/>
          <p:cNvCxnSpPr/>
          <p:nvPr/>
        </p:nvCxnSpPr>
        <p:spPr>
          <a:xfrm flipV="1">
            <a:off x="7799682" y="3828225"/>
            <a:ext cx="970" cy="135337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157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25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ppt_x</p:attrName>
                                        </p:attrNameLst>
                                      </p:cBhvr>
                                      <p:tavLst>
                                        <p:tav tm="0">
                                          <p:val>
                                            <p:strVal val="#ppt_x-#ppt_w*1.125000"/>
                                          </p:val>
                                        </p:tav>
                                        <p:tav tm="100000">
                                          <p:val>
                                            <p:strVal val="#ppt_x"/>
                                          </p:val>
                                        </p:tav>
                                      </p:tavLst>
                                    </p:anim>
                                    <p:animEffect transition="in" filter="wipe(right)">
                                      <p:cBhvr>
                                        <p:cTn id="8" dur="500"/>
                                        <p:tgtEl>
                                          <p:spTgt spid="73"/>
                                        </p:tgtEl>
                                      </p:cBhvr>
                                    </p:animEffect>
                                  </p:childTnLst>
                                </p:cTn>
                              </p:par>
                              <p:par>
                                <p:cTn id="9" presetID="12" presetClass="entr" presetSubtype="8" fill="hold" grpId="0" nodeType="withEffect">
                                  <p:stCondLst>
                                    <p:cond delay="25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p:tgtEl>
                                          <p:spTgt spid="74"/>
                                        </p:tgtEl>
                                        <p:attrNameLst>
                                          <p:attrName>ppt_x</p:attrName>
                                        </p:attrNameLst>
                                      </p:cBhvr>
                                      <p:tavLst>
                                        <p:tav tm="0">
                                          <p:val>
                                            <p:strVal val="#ppt_x-#ppt_w*1.125000"/>
                                          </p:val>
                                        </p:tav>
                                        <p:tav tm="100000">
                                          <p:val>
                                            <p:strVal val="#ppt_x"/>
                                          </p:val>
                                        </p:tav>
                                      </p:tavLst>
                                    </p:anim>
                                    <p:animEffect transition="in" filter="wipe(right)">
                                      <p:cBhvr>
                                        <p:cTn id="12" dur="500"/>
                                        <p:tgtEl>
                                          <p:spTgt spid="74"/>
                                        </p:tgtEl>
                                      </p:cBhvr>
                                    </p:animEffect>
                                  </p:childTnLst>
                                </p:cTn>
                              </p:par>
                              <p:par>
                                <p:cTn id="13" presetID="12" presetClass="entr" presetSubtype="8" fill="hold" nodeType="withEffect">
                                  <p:stCondLst>
                                    <p:cond delay="25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500"/>
                                        <p:tgtEl>
                                          <p:spTgt spid="75"/>
                                        </p:tgtEl>
                                        <p:attrNameLst>
                                          <p:attrName>ppt_x</p:attrName>
                                        </p:attrNameLst>
                                      </p:cBhvr>
                                      <p:tavLst>
                                        <p:tav tm="0">
                                          <p:val>
                                            <p:strVal val="#ppt_x-#ppt_w*1.125000"/>
                                          </p:val>
                                        </p:tav>
                                        <p:tav tm="100000">
                                          <p:val>
                                            <p:strVal val="#ppt_x"/>
                                          </p:val>
                                        </p:tav>
                                      </p:tavLst>
                                    </p:anim>
                                    <p:animEffect transition="in" filter="wipe(right)">
                                      <p:cBhvr>
                                        <p:cTn id="16" dur="500"/>
                                        <p:tgtEl>
                                          <p:spTgt spid="75"/>
                                        </p:tgtEl>
                                      </p:cBhvr>
                                    </p:animEffect>
                                  </p:childTnLst>
                                </p:cTn>
                              </p:par>
                              <p:par>
                                <p:cTn id="17" presetID="22" presetClass="entr" presetSubtype="8" fill="hold" nodeType="withEffect">
                                  <p:stCondLst>
                                    <p:cond delay="250"/>
                                  </p:stCondLst>
                                  <p:childTnLst>
                                    <p:set>
                                      <p:cBhvr>
                                        <p:cTn id="18" dur="1" fill="hold">
                                          <p:stCondLst>
                                            <p:cond delay="0"/>
                                          </p:stCondLst>
                                        </p:cTn>
                                        <p:tgtEl>
                                          <p:spTgt spid="94"/>
                                        </p:tgtEl>
                                        <p:attrNameLst>
                                          <p:attrName>style.visibility</p:attrName>
                                        </p:attrNameLst>
                                      </p:cBhvr>
                                      <p:to>
                                        <p:strVal val="visible"/>
                                      </p:to>
                                    </p:set>
                                    <p:animEffect transition="in" filter="wipe(left)">
                                      <p:cBhvr>
                                        <p:cTn id="19" dur="500"/>
                                        <p:tgtEl>
                                          <p:spTgt spid="9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79"/>
                                        </p:tgtEl>
                                        <p:attrNameLst>
                                          <p:attrName>style.visibility</p:attrName>
                                        </p:attrNameLst>
                                      </p:cBhvr>
                                      <p:to>
                                        <p:strVal val="visible"/>
                                      </p:to>
                                    </p:set>
                                    <p:anim calcmode="lin" valueType="num">
                                      <p:cBhvr additive="base">
                                        <p:cTn id="24" dur="500"/>
                                        <p:tgtEl>
                                          <p:spTgt spid="79"/>
                                        </p:tgtEl>
                                        <p:attrNameLst>
                                          <p:attrName>ppt_x</p:attrName>
                                        </p:attrNameLst>
                                      </p:cBhvr>
                                      <p:tavLst>
                                        <p:tav tm="0">
                                          <p:val>
                                            <p:strVal val="#ppt_x-#ppt_w*1.125000"/>
                                          </p:val>
                                        </p:tav>
                                        <p:tav tm="100000">
                                          <p:val>
                                            <p:strVal val="#ppt_x"/>
                                          </p:val>
                                        </p:tav>
                                      </p:tavLst>
                                    </p:anim>
                                    <p:animEffect transition="in" filter="wipe(right)">
                                      <p:cBhvr>
                                        <p:cTn id="25" dur="500"/>
                                        <p:tgtEl>
                                          <p:spTgt spid="79"/>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p:tgtEl>
                                          <p:spTgt spid="80"/>
                                        </p:tgtEl>
                                        <p:attrNameLst>
                                          <p:attrName>ppt_x</p:attrName>
                                        </p:attrNameLst>
                                      </p:cBhvr>
                                      <p:tavLst>
                                        <p:tav tm="0">
                                          <p:val>
                                            <p:strVal val="#ppt_x-#ppt_w*1.125000"/>
                                          </p:val>
                                        </p:tav>
                                        <p:tav tm="100000">
                                          <p:val>
                                            <p:strVal val="#ppt_x"/>
                                          </p:val>
                                        </p:tav>
                                      </p:tavLst>
                                    </p:anim>
                                    <p:animEffect transition="in" filter="wipe(right)">
                                      <p:cBhvr>
                                        <p:cTn id="32" dur="500"/>
                                        <p:tgtEl>
                                          <p:spTgt spid="80"/>
                                        </p:tgtEl>
                                      </p:cBhvr>
                                    </p:animEffect>
                                  </p:childTnLst>
                                </p:cTn>
                              </p:par>
                              <p:par>
                                <p:cTn id="33" presetID="12" presetClass="entr" presetSubtype="8" fill="hold" nodeType="withEffect">
                                  <p:stCondLst>
                                    <p:cond delay="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500"/>
                                        <p:tgtEl>
                                          <p:spTgt spid="110"/>
                                        </p:tgtEl>
                                        <p:attrNameLst>
                                          <p:attrName>ppt_x</p:attrName>
                                        </p:attrNameLst>
                                      </p:cBhvr>
                                      <p:tavLst>
                                        <p:tav tm="0">
                                          <p:val>
                                            <p:strVal val="#ppt_x-#ppt_w*1.125000"/>
                                          </p:val>
                                        </p:tav>
                                        <p:tav tm="100000">
                                          <p:val>
                                            <p:strVal val="#ppt_x"/>
                                          </p:val>
                                        </p:tav>
                                      </p:tavLst>
                                    </p:anim>
                                    <p:animEffect transition="in" filter="wipe(right)">
                                      <p:cBhvr>
                                        <p:cTn id="36"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sp>
        <p:nvSpPr>
          <p:cNvPr id="17" name="文本框 66"/>
          <p:cNvSpPr txBox="1">
            <a:spLocks noChangeArrowheads="1"/>
          </p:cNvSpPr>
          <p:nvPr/>
        </p:nvSpPr>
        <p:spPr bwMode="auto">
          <a:xfrm>
            <a:off x="2695430" y="839973"/>
            <a:ext cx="3625160"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Hasta Kooperasyonu</a:t>
            </a:r>
          </a:p>
        </p:txBody>
      </p:sp>
      <p:sp>
        <p:nvSpPr>
          <p:cNvPr id="18" name="任意多边形 7"/>
          <p:cNvSpPr/>
          <p:nvPr/>
        </p:nvSpPr>
        <p:spPr>
          <a:xfrm>
            <a:off x="2710700" y="1937015"/>
            <a:ext cx="2071610" cy="4142869"/>
          </a:xfrm>
          <a:custGeom>
            <a:avLst/>
            <a:gdLst>
              <a:gd name="connsiteX0" fmla="*/ 0 w 2468160"/>
              <a:gd name="connsiteY0" fmla="*/ 0 h 4937688"/>
              <a:gd name="connsiteX1" fmla="*/ 251709 w 2468160"/>
              <a:gd name="connsiteY1" fmla="*/ 12711 h 4937688"/>
              <a:gd name="connsiteX2" fmla="*/ 2468160 w 2468160"/>
              <a:gd name="connsiteY2" fmla="*/ 2468844 h 4937688"/>
              <a:gd name="connsiteX3" fmla="*/ 251709 w 2468160"/>
              <a:gd name="connsiteY3" fmla="*/ 4924978 h 4937688"/>
              <a:gd name="connsiteX4" fmla="*/ 0 w 2468160"/>
              <a:gd name="connsiteY4" fmla="*/ 4937688 h 4937688"/>
              <a:gd name="connsiteX5" fmla="*/ 0 w 2468160"/>
              <a:gd name="connsiteY5" fmla="*/ 4688120 h 4937688"/>
              <a:gd name="connsiteX6" fmla="*/ 226192 w 2468160"/>
              <a:gd name="connsiteY6" fmla="*/ 4676698 h 4937688"/>
              <a:gd name="connsiteX7" fmla="*/ 2218592 w 2468160"/>
              <a:gd name="connsiteY7" fmla="*/ 2468844 h 4937688"/>
              <a:gd name="connsiteX8" fmla="*/ 226192 w 2468160"/>
              <a:gd name="connsiteY8" fmla="*/ 260990 h 4937688"/>
              <a:gd name="connsiteX9" fmla="*/ 0 w 2468160"/>
              <a:gd name="connsiteY9" fmla="*/ 249569 h 493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8160" h="4937688">
                <a:moveTo>
                  <a:pt x="0" y="0"/>
                </a:moveTo>
                <a:lnTo>
                  <a:pt x="251709" y="12711"/>
                </a:lnTo>
                <a:cubicBezTo>
                  <a:pt x="1496657" y="139142"/>
                  <a:pt x="2468160" y="1190539"/>
                  <a:pt x="2468160" y="2468844"/>
                </a:cubicBezTo>
                <a:cubicBezTo>
                  <a:pt x="2468160" y="3747149"/>
                  <a:pt x="1496657" y="4798546"/>
                  <a:pt x="251709" y="4924978"/>
                </a:cubicBezTo>
                <a:lnTo>
                  <a:pt x="0" y="4937688"/>
                </a:lnTo>
                <a:lnTo>
                  <a:pt x="0" y="4688120"/>
                </a:lnTo>
                <a:lnTo>
                  <a:pt x="226192" y="4676698"/>
                </a:lnTo>
                <a:cubicBezTo>
                  <a:pt x="1345293" y="4563047"/>
                  <a:pt x="2218592" y="3617931"/>
                  <a:pt x="2218592" y="2468844"/>
                </a:cubicBezTo>
                <a:cubicBezTo>
                  <a:pt x="2218592" y="1319758"/>
                  <a:pt x="1345293" y="374641"/>
                  <a:pt x="226192" y="260990"/>
                </a:cubicBezTo>
                <a:lnTo>
                  <a:pt x="0" y="249569"/>
                </a:lnTo>
                <a:close/>
              </a:path>
            </a:pathLst>
          </a:custGeom>
          <a:solidFill>
            <a:schemeClr val="bg1">
              <a:lumMod val="95000"/>
            </a:schemeClr>
          </a:solidFill>
          <a:ln>
            <a:noFill/>
          </a:ln>
          <a:effectLst>
            <a:innerShdw blurRad="762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5" name="组合 27"/>
          <p:cNvGrpSpPr/>
          <p:nvPr/>
        </p:nvGrpSpPr>
        <p:grpSpPr>
          <a:xfrm>
            <a:off x="4917382" y="3914515"/>
            <a:ext cx="1607551" cy="109678"/>
            <a:chOff x="5606181" y="1674310"/>
            <a:chExt cx="1817858" cy="109703"/>
          </a:xfrm>
        </p:grpSpPr>
        <p:cxnSp>
          <p:nvCxnSpPr>
            <p:cNvPr id="26" name="直接连接符 36"/>
            <p:cNvCxnSpPr/>
            <p:nvPr/>
          </p:nvCxnSpPr>
          <p:spPr>
            <a:xfrm flipV="1">
              <a:off x="5606181" y="1718973"/>
              <a:ext cx="1701399" cy="5094"/>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椭圆 37"/>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34" name="组合 67"/>
          <p:cNvGrpSpPr/>
          <p:nvPr/>
        </p:nvGrpSpPr>
        <p:grpSpPr>
          <a:xfrm>
            <a:off x="2635686" y="1598495"/>
            <a:ext cx="1143205" cy="1295259"/>
            <a:chOff x="1953260" y="1414909"/>
            <a:chExt cx="1143056" cy="1295559"/>
          </a:xfrm>
        </p:grpSpPr>
        <p:grpSp>
          <p:nvGrpSpPr>
            <p:cNvPr id="35" name="组合 68"/>
            <p:cNvGrpSpPr/>
            <p:nvPr/>
          </p:nvGrpSpPr>
          <p:grpSpPr>
            <a:xfrm>
              <a:off x="1982184" y="1414909"/>
              <a:ext cx="1114132" cy="1295559"/>
              <a:chOff x="3295850" y="2065379"/>
              <a:chExt cx="3592274" cy="4177307"/>
            </a:xfrm>
          </p:grpSpPr>
          <p:sp>
            <p:nvSpPr>
              <p:cNvPr id="37" name="圆角矩形 70"/>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8" name="Freeform 5"/>
              <p:cNvSpPr>
                <a:spLocks/>
              </p:cNvSpPr>
              <p:nvPr/>
            </p:nvSpPr>
            <p:spPr bwMode="auto">
              <a:xfrm rot="10800000">
                <a:off x="3295850" y="2263221"/>
                <a:ext cx="2643765" cy="234315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圆角矩形 72"/>
              <p:cNvSpPr/>
              <p:nvPr/>
            </p:nvSpPr>
            <p:spPr>
              <a:xfrm rot="2760000">
                <a:off x="3499200" y="2940762"/>
                <a:ext cx="3639374" cy="2369531"/>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Freeform 5"/>
              <p:cNvSpPr>
                <a:spLocks/>
              </p:cNvSpPr>
              <p:nvPr/>
            </p:nvSpPr>
            <p:spPr bwMode="auto">
              <a:xfrm rot="10800000">
                <a:off x="3589409" y="2523401"/>
                <a:ext cx="2056649" cy="182279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6" name="文本框 88"/>
            <p:cNvSpPr txBox="1"/>
            <p:nvPr/>
          </p:nvSpPr>
          <p:spPr>
            <a:xfrm>
              <a:off x="1953260" y="1588201"/>
              <a:ext cx="876300" cy="523220"/>
            </a:xfrm>
            <a:prstGeom prst="rect">
              <a:avLst/>
            </a:prstGeom>
            <a:noFill/>
          </p:spPr>
          <p:txBody>
            <a:bodyPr wrap="square" rtlCol="0">
              <a:spAutoFit/>
            </a:bodyPr>
            <a:lstStyle/>
            <a:p>
              <a:pPr algn="ctr"/>
              <a:r>
                <a:rPr lang="en-US" altLang="zh-CN" sz="2800" dirty="0">
                  <a:solidFill>
                    <a:srgbClr val="FFB850"/>
                  </a:solidFill>
                  <a:latin typeface="Impact" panose="020B0806030902050204" pitchFamily="34" charset="0"/>
                </a:rPr>
                <a:t>01</a:t>
              </a:r>
              <a:endParaRPr lang="zh-CN" altLang="en-US" sz="2800" dirty="0">
                <a:solidFill>
                  <a:srgbClr val="FFB850"/>
                </a:solidFill>
                <a:latin typeface="Impact" panose="020B0806030902050204" pitchFamily="34" charset="0"/>
              </a:endParaRPr>
            </a:p>
          </p:txBody>
        </p:sp>
      </p:grpSp>
      <p:grpSp>
        <p:nvGrpSpPr>
          <p:cNvPr id="41" name="组合 74"/>
          <p:cNvGrpSpPr/>
          <p:nvPr/>
        </p:nvGrpSpPr>
        <p:grpSpPr>
          <a:xfrm>
            <a:off x="2607841" y="5580889"/>
            <a:ext cx="1143204" cy="1295259"/>
            <a:chOff x="1925418" y="5398225"/>
            <a:chExt cx="1143055" cy="1295559"/>
          </a:xfrm>
        </p:grpSpPr>
        <p:grpSp>
          <p:nvGrpSpPr>
            <p:cNvPr id="42" name="组合 75"/>
            <p:cNvGrpSpPr/>
            <p:nvPr/>
          </p:nvGrpSpPr>
          <p:grpSpPr>
            <a:xfrm>
              <a:off x="1954341" y="5398225"/>
              <a:ext cx="1114132" cy="1295559"/>
              <a:chOff x="3295850" y="2065379"/>
              <a:chExt cx="3592274" cy="4177307"/>
            </a:xfrm>
          </p:grpSpPr>
          <p:sp>
            <p:nvSpPr>
              <p:cNvPr id="44" name="圆角矩形 77"/>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6" name="圆角矩形 79"/>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3" name="文本框 89"/>
            <p:cNvSpPr txBox="1"/>
            <p:nvPr/>
          </p:nvSpPr>
          <p:spPr>
            <a:xfrm>
              <a:off x="1925418" y="5561329"/>
              <a:ext cx="876300" cy="523220"/>
            </a:xfrm>
            <a:prstGeom prst="rect">
              <a:avLst/>
            </a:prstGeom>
            <a:noFill/>
          </p:spPr>
          <p:txBody>
            <a:bodyPr wrap="square" rtlCol="0">
              <a:spAutoFit/>
            </a:bodyPr>
            <a:lstStyle/>
            <a:p>
              <a:pPr algn="ctr"/>
              <a:r>
                <a:rPr lang="en-US" altLang="zh-CN" sz="2800" dirty="0">
                  <a:solidFill>
                    <a:srgbClr val="55C3B1"/>
                  </a:solidFill>
                  <a:latin typeface="Impact" panose="020B0806030902050204" pitchFamily="34" charset="0"/>
                </a:rPr>
                <a:t>0</a:t>
              </a:r>
              <a:r>
                <a:rPr lang="tr-TR" altLang="zh-CN" sz="2800" dirty="0">
                  <a:solidFill>
                    <a:srgbClr val="55C3B1"/>
                  </a:solidFill>
                  <a:latin typeface="Impact" panose="020B0806030902050204" pitchFamily="34" charset="0"/>
                </a:rPr>
                <a:t>3</a:t>
              </a:r>
              <a:endParaRPr lang="zh-CN" altLang="en-US" sz="2800" dirty="0">
                <a:solidFill>
                  <a:srgbClr val="55C3B1"/>
                </a:solidFill>
                <a:latin typeface="Impact" panose="020B0806030902050204" pitchFamily="34" charset="0"/>
              </a:endParaRPr>
            </a:p>
          </p:txBody>
        </p:sp>
      </p:grpSp>
      <p:grpSp>
        <p:nvGrpSpPr>
          <p:cNvPr id="62" name="组合 95"/>
          <p:cNvGrpSpPr/>
          <p:nvPr/>
        </p:nvGrpSpPr>
        <p:grpSpPr>
          <a:xfrm>
            <a:off x="4260557" y="3576542"/>
            <a:ext cx="1137615" cy="1295259"/>
            <a:chOff x="3577919" y="3393414"/>
            <a:chExt cx="1137467" cy="1295559"/>
          </a:xfrm>
        </p:grpSpPr>
        <p:grpSp>
          <p:nvGrpSpPr>
            <p:cNvPr id="63" name="组合 96"/>
            <p:cNvGrpSpPr/>
            <p:nvPr/>
          </p:nvGrpSpPr>
          <p:grpSpPr>
            <a:xfrm>
              <a:off x="3601254" y="3393414"/>
              <a:ext cx="1114132" cy="1295559"/>
              <a:chOff x="3295850" y="2065379"/>
              <a:chExt cx="3592274" cy="4177307"/>
            </a:xfrm>
          </p:grpSpPr>
          <p:sp>
            <p:nvSpPr>
              <p:cNvPr id="65" name="圆角矩形 98"/>
              <p:cNvSpPr/>
              <p:nvPr/>
            </p:nvSpPr>
            <p:spPr>
              <a:xfrm rot="2760000">
                <a:off x="3283362" y="2637924"/>
                <a:ext cx="4177307" cy="3032217"/>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Freeform 5"/>
              <p:cNvSpPr>
                <a:spLocks/>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7" name="圆角矩形 100"/>
              <p:cNvSpPr/>
              <p:nvPr/>
            </p:nvSpPr>
            <p:spPr>
              <a:xfrm rot="2760000">
                <a:off x="3499201" y="2940762"/>
                <a:ext cx="3639373" cy="2369532"/>
              </a:xfrm>
              <a:prstGeom prst="roundRect">
                <a:avLst>
                  <a:gd name="adj" fmla="val 47577"/>
                </a:avLst>
              </a:prstGeom>
              <a:gradFill>
                <a:gsLst>
                  <a:gs pos="0">
                    <a:schemeClr val="tx1">
                      <a:alpha val="66000"/>
                    </a:schemeClr>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8" name="Freeform 5"/>
              <p:cNvSpPr>
                <a:spLocks/>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60000">
                    <a:srgbClr val="ECECEC"/>
                  </a:gs>
                  <a:gs pos="100000">
                    <a:srgbClr val="D1D1D1"/>
                  </a:gs>
                </a:gsLst>
                <a:lin ang="2700000" scaled="1"/>
                <a:tileRect/>
              </a:gradFill>
              <a:ln w="19050">
                <a:gradFill flip="none" rotWithShape="1">
                  <a:gsLst>
                    <a:gs pos="29000">
                      <a:srgbClr val="E0E0E0"/>
                    </a:gs>
                    <a:gs pos="0">
                      <a:srgbClr val="999999"/>
                    </a:gs>
                    <a:gs pos="83000">
                      <a:schemeClr val="bg1"/>
                    </a:gs>
                  </a:gsLst>
                  <a:lin ang="2700000" scaled="1"/>
                  <a:tileRect/>
                </a:gradFill>
              </a:ln>
              <a:effectLst>
                <a:outerShdw blurRad="152400" dist="38100" dir="2700000" algn="tl"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64" name="文本框 92"/>
            <p:cNvSpPr txBox="1"/>
            <p:nvPr/>
          </p:nvSpPr>
          <p:spPr>
            <a:xfrm>
              <a:off x="3577919" y="3560637"/>
              <a:ext cx="876300" cy="523220"/>
            </a:xfrm>
            <a:prstGeom prst="rect">
              <a:avLst/>
            </a:prstGeom>
            <a:noFill/>
          </p:spPr>
          <p:txBody>
            <a:bodyPr wrap="square" rtlCol="0">
              <a:spAutoFit/>
            </a:bodyPr>
            <a:lstStyle/>
            <a:p>
              <a:pPr algn="ctr"/>
              <a:r>
                <a:rPr lang="en-US" altLang="zh-CN" sz="2800" dirty="0">
                  <a:solidFill>
                    <a:srgbClr val="E87071"/>
                  </a:solidFill>
                  <a:latin typeface="Impact" panose="020B0806030902050204" pitchFamily="34" charset="0"/>
                </a:rPr>
                <a:t>0</a:t>
              </a:r>
              <a:r>
                <a:rPr lang="tr-TR" altLang="zh-CN" sz="2800" dirty="0">
                  <a:solidFill>
                    <a:srgbClr val="E87071"/>
                  </a:solidFill>
                  <a:latin typeface="Impact" panose="020B0806030902050204" pitchFamily="34" charset="0"/>
                </a:rPr>
                <a:t>2</a:t>
              </a:r>
              <a:endParaRPr lang="zh-CN" altLang="en-US" sz="2800" dirty="0">
                <a:solidFill>
                  <a:srgbClr val="E87071"/>
                </a:solidFill>
                <a:latin typeface="Impact" panose="020B0806030902050204" pitchFamily="34" charset="0"/>
              </a:endParaRPr>
            </a:p>
          </p:txBody>
        </p:sp>
      </p:grpSp>
      <p:sp>
        <p:nvSpPr>
          <p:cNvPr id="73" name="TextBox 142"/>
          <p:cNvSpPr txBox="1"/>
          <p:nvPr/>
        </p:nvSpPr>
        <p:spPr>
          <a:xfrm>
            <a:off x="6808967" y="1773524"/>
            <a:ext cx="4777607" cy="1015663"/>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mj-lt"/>
              </a:rPr>
              <a:t>Aktif katılım gerektirmeyen apareyler</a:t>
            </a:r>
          </a:p>
          <a:p>
            <a:pPr marL="342900" indent="-342900">
              <a:buFont typeface="Arial" panose="020B0604020202020204" pitchFamily="34" charset="0"/>
              <a:buChar char="•"/>
            </a:pPr>
            <a:r>
              <a:rPr lang="tr-TR" sz="2000" dirty="0">
                <a:latin typeface="+mj-lt"/>
              </a:rPr>
              <a:t>Sabit apareyler</a:t>
            </a:r>
          </a:p>
          <a:p>
            <a:pPr marL="342900" indent="-342900">
              <a:buFont typeface="Arial" panose="020B0604020202020204" pitchFamily="34" charset="0"/>
              <a:buChar char="•"/>
            </a:pPr>
            <a:r>
              <a:rPr lang="tr-TR" sz="2000" dirty="0">
                <a:latin typeface="+mj-lt"/>
              </a:rPr>
              <a:t>Braket, RME, </a:t>
            </a:r>
            <a:r>
              <a:rPr lang="tr-TR" sz="2000" dirty="0" err="1">
                <a:latin typeface="+mj-lt"/>
              </a:rPr>
              <a:t>quad</a:t>
            </a:r>
            <a:r>
              <a:rPr lang="tr-TR" sz="2000" dirty="0">
                <a:latin typeface="+mj-lt"/>
              </a:rPr>
              <a:t> </a:t>
            </a:r>
            <a:r>
              <a:rPr lang="tr-TR" sz="2000" dirty="0" err="1">
                <a:latin typeface="+mj-lt"/>
              </a:rPr>
              <a:t>helix</a:t>
            </a:r>
            <a:r>
              <a:rPr lang="tr-TR" sz="2000" dirty="0">
                <a:latin typeface="+mj-lt"/>
              </a:rPr>
              <a:t>, </a:t>
            </a:r>
            <a:r>
              <a:rPr lang="tr-TR" sz="2000" dirty="0" err="1">
                <a:latin typeface="+mj-lt"/>
              </a:rPr>
              <a:t>lingual</a:t>
            </a:r>
            <a:r>
              <a:rPr lang="tr-TR" sz="2000" dirty="0">
                <a:latin typeface="+mj-lt"/>
              </a:rPr>
              <a:t> ark, TPA</a:t>
            </a:r>
            <a:endParaRPr lang="en-US" altLang="zh-CN" sz="2000" dirty="0">
              <a:solidFill>
                <a:schemeClr val="tx1">
                  <a:lumMod val="75000"/>
                  <a:lumOff val="25000"/>
                </a:schemeClr>
              </a:solidFill>
              <a:latin typeface="+mj-lt"/>
              <a:cs typeface="方正兰亭细黑_GBK_M" pitchFamily="2" charset="2"/>
            </a:endParaRPr>
          </a:p>
        </p:txBody>
      </p:sp>
      <p:sp>
        <p:nvSpPr>
          <p:cNvPr id="74" name="TextBox 144"/>
          <p:cNvSpPr txBox="1"/>
          <p:nvPr/>
        </p:nvSpPr>
        <p:spPr>
          <a:xfrm>
            <a:off x="5574335" y="1821399"/>
            <a:ext cx="1181734" cy="338554"/>
          </a:xfrm>
          <a:prstGeom prst="rect">
            <a:avLst/>
          </a:prstGeom>
          <a:noFill/>
        </p:spPr>
        <p:txBody>
          <a:bodyPr wrap="none" rtlCol="0">
            <a:spAutoFit/>
          </a:bodyPr>
          <a:lstStyle/>
          <a:p>
            <a:r>
              <a:rPr lang="tr-TR" altLang="zh-CN" sz="1600" dirty="0">
                <a:solidFill>
                  <a:srgbClr val="FFB850"/>
                </a:solidFill>
                <a:latin typeface="微软雅黑" panose="020B0503020204020204" pitchFamily="34" charset="-122"/>
                <a:ea typeface="微软雅黑" panose="020B0503020204020204" pitchFamily="34" charset="-122"/>
                <a:cs typeface="方正兰亭细黑_GBK_M" pitchFamily="2" charset="2"/>
              </a:rPr>
              <a:t>Minimum:</a:t>
            </a:r>
            <a:endParaRPr lang="en-US" altLang="zh-CN" sz="1600" dirty="0">
              <a:solidFill>
                <a:srgbClr val="FFB850"/>
              </a:solidFill>
              <a:latin typeface="微软雅黑" panose="020B0503020204020204" pitchFamily="34" charset="-122"/>
              <a:ea typeface="微软雅黑" panose="020B0503020204020204" pitchFamily="34" charset="-122"/>
              <a:cs typeface="方正兰亭细黑_GBK_M" pitchFamily="2" charset="2"/>
            </a:endParaRPr>
          </a:p>
        </p:txBody>
      </p:sp>
      <p:cxnSp>
        <p:nvCxnSpPr>
          <p:cNvPr id="75" name="直接连接符 108"/>
          <p:cNvCxnSpPr/>
          <p:nvPr/>
        </p:nvCxnSpPr>
        <p:spPr>
          <a:xfrm flipV="1">
            <a:off x="6739881" y="1841267"/>
            <a:ext cx="6384" cy="8555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Box 130"/>
          <p:cNvSpPr txBox="1"/>
          <p:nvPr/>
        </p:nvSpPr>
        <p:spPr>
          <a:xfrm>
            <a:off x="7804212" y="3755216"/>
            <a:ext cx="4387788" cy="1631216"/>
          </a:xfrm>
          <a:prstGeom prst="rect">
            <a:avLst/>
          </a:prstGeom>
          <a:noFill/>
        </p:spPr>
        <p:txBody>
          <a:bodyPr wrap="square" rtlCol="0">
            <a:spAutoFit/>
          </a:bodyPr>
          <a:lstStyle/>
          <a:p>
            <a:pPr marL="342900" indent="-342900">
              <a:buFont typeface="Arial" panose="020B0604020202020204" pitchFamily="34" charset="0"/>
              <a:buChar char="•"/>
            </a:pPr>
            <a:r>
              <a:rPr lang="tr-TR" sz="2000" dirty="0" err="1">
                <a:latin typeface="+mj-lt"/>
              </a:rPr>
              <a:t>Nöromüsküler</a:t>
            </a:r>
            <a:r>
              <a:rPr lang="tr-TR" sz="2000" dirty="0">
                <a:latin typeface="+mj-lt"/>
              </a:rPr>
              <a:t> aktivitede değişiklik </a:t>
            </a:r>
            <a:r>
              <a:rPr lang="tr-TR" sz="2000" dirty="0" err="1">
                <a:latin typeface="+mj-lt"/>
              </a:rPr>
              <a:t>Maksilla-mandibula</a:t>
            </a:r>
            <a:r>
              <a:rPr lang="tr-TR" sz="2000" dirty="0">
                <a:latin typeface="+mj-lt"/>
              </a:rPr>
              <a:t> ilişkisinde değişiklik oluşturmayan apareyler</a:t>
            </a:r>
          </a:p>
          <a:p>
            <a:pPr marL="342900" indent="-342900">
              <a:buFont typeface="Arial" panose="020B0604020202020204" pitchFamily="34" charset="0"/>
              <a:buChar char="•"/>
            </a:pPr>
            <a:r>
              <a:rPr lang="en-US" altLang="zh-CN" sz="2000" dirty="0">
                <a:latin typeface="+mj-lt"/>
                <a:cs typeface="方正兰亭细黑_GBK_M" pitchFamily="2" charset="2"/>
              </a:rPr>
              <a:t>Schwarz </a:t>
            </a:r>
            <a:r>
              <a:rPr lang="en-US" altLang="zh-CN" sz="2000" dirty="0" err="1">
                <a:latin typeface="+mj-lt"/>
                <a:cs typeface="方正兰亭细黑_GBK_M" pitchFamily="2" charset="2"/>
              </a:rPr>
              <a:t>apareyi</a:t>
            </a:r>
            <a:r>
              <a:rPr lang="tr-TR" altLang="zh-CN" sz="2000" dirty="0">
                <a:latin typeface="+mj-lt"/>
                <a:cs typeface="方正兰亭细黑_GBK_M" pitchFamily="2" charset="2"/>
              </a:rPr>
              <a:t>,</a:t>
            </a:r>
            <a:r>
              <a:rPr lang="en-US" altLang="zh-CN" sz="2000" dirty="0">
                <a:latin typeface="+mj-lt"/>
                <a:cs typeface="方正兰亭细黑_GBK_M" pitchFamily="2" charset="2"/>
              </a:rPr>
              <a:t> lip bumper </a:t>
            </a:r>
            <a:endParaRPr lang="tr-TR" altLang="zh-CN" sz="2000" dirty="0">
              <a:latin typeface="+mj-lt"/>
              <a:cs typeface="方正兰亭细黑_GBK_M" pitchFamily="2" charset="2"/>
            </a:endParaRPr>
          </a:p>
          <a:p>
            <a:pPr marL="342900" indent="-342900">
              <a:buFont typeface="Arial" panose="020B0604020202020204" pitchFamily="34" charset="0"/>
              <a:buChar char="•"/>
            </a:pPr>
            <a:r>
              <a:rPr lang="tr-TR" altLang="zh-CN" sz="2000" dirty="0" err="1">
                <a:latin typeface="+mj-lt"/>
                <a:cs typeface="方正兰亭细黑_GBK_M" pitchFamily="2" charset="2"/>
              </a:rPr>
              <a:t>K</a:t>
            </a:r>
            <a:r>
              <a:rPr lang="en-US" altLang="zh-CN" sz="2000" dirty="0" err="1">
                <a:latin typeface="+mj-lt"/>
                <a:cs typeface="方正兰亭细黑_GBK_M" pitchFamily="2" charset="2"/>
              </a:rPr>
              <a:t>ayıp</a:t>
            </a:r>
            <a:r>
              <a:rPr lang="en-US" altLang="zh-CN" sz="2000" dirty="0">
                <a:latin typeface="+mj-lt"/>
                <a:cs typeface="方正兰亭细黑_GBK_M" pitchFamily="2" charset="2"/>
              </a:rPr>
              <a:t> </a:t>
            </a:r>
            <a:r>
              <a:rPr lang="en-US" altLang="zh-CN" sz="2000" dirty="0" err="1">
                <a:latin typeface="+mj-lt"/>
                <a:cs typeface="方正兰亭细黑_GBK_M" pitchFamily="2" charset="2"/>
              </a:rPr>
              <a:t>ve</a:t>
            </a:r>
            <a:r>
              <a:rPr lang="en-US" altLang="zh-CN" sz="2000" dirty="0">
                <a:latin typeface="+mj-lt"/>
                <a:cs typeface="方正兰亭细黑_GBK_M" pitchFamily="2" charset="2"/>
              </a:rPr>
              <a:t> </a:t>
            </a:r>
            <a:r>
              <a:rPr lang="en-US" altLang="zh-CN" sz="2000" dirty="0" err="1">
                <a:latin typeface="+mj-lt"/>
                <a:cs typeface="方正兰亭细黑_GBK_M" pitchFamily="2" charset="2"/>
              </a:rPr>
              <a:t>kırılma</a:t>
            </a:r>
            <a:endParaRPr lang="en-US" altLang="zh-CN" sz="2000" dirty="0">
              <a:latin typeface="+mj-lt"/>
              <a:cs typeface="方正兰亭细黑_GBK_M" pitchFamily="2" charset="2"/>
            </a:endParaRPr>
          </a:p>
        </p:txBody>
      </p:sp>
      <p:sp>
        <p:nvSpPr>
          <p:cNvPr id="80" name="TextBox 132"/>
          <p:cNvSpPr txBox="1"/>
          <p:nvPr/>
        </p:nvSpPr>
        <p:spPr>
          <a:xfrm>
            <a:off x="6602046" y="3776790"/>
            <a:ext cx="1197636" cy="338554"/>
          </a:xfrm>
          <a:prstGeom prst="rect">
            <a:avLst/>
          </a:prstGeom>
          <a:noFill/>
        </p:spPr>
        <p:txBody>
          <a:bodyPr wrap="none" rtlCol="0">
            <a:spAutoFit/>
          </a:bodyPr>
          <a:lstStyle/>
          <a:p>
            <a:r>
              <a:rPr lang="tr-TR" altLang="zh-CN" sz="1600" dirty="0" err="1">
                <a:solidFill>
                  <a:srgbClr val="E87071"/>
                </a:solidFill>
                <a:latin typeface="微软雅黑" panose="020B0503020204020204" pitchFamily="34" charset="-122"/>
                <a:ea typeface="微软雅黑" panose="020B0503020204020204" pitchFamily="34" charset="-122"/>
                <a:cs typeface="方正兰亭细黑_GBK_M" pitchFamily="2" charset="2"/>
              </a:rPr>
              <a:t>Moderate</a:t>
            </a:r>
            <a:r>
              <a:rPr lang="tr-TR" altLang="zh-CN" sz="1600" dirty="0">
                <a:solidFill>
                  <a:srgbClr val="E87071"/>
                </a:solidFill>
                <a:latin typeface="微软雅黑" panose="020B0503020204020204" pitchFamily="34" charset="-122"/>
                <a:ea typeface="微软雅黑" panose="020B0503020204020204" pitchFamily="34" charset="-122"/>
                <a:cs typeface="方正兰亭细黑_GBK_M" pitchFamily="2" charset="2"/>
              </a:rPr>
              <a:t>:</a:t>
            </a:r>
            <a:endParaRPr lang="en-US" altLang="zh-CN" sz="1600" dirty="0">
              <a:solidFill>
                <a:srgbClr val="E87071"/>
              </a:solidFill>
              <a:latin typeface="微软雅黑" panose="020B0503020204020204" pitchFamily="34" charset="-122"/>
              <a:ea typeface="微软雅黑" panose="020B0503020204020204" pitchFamily="34" charset="-122"/>
              <a:cs typeface="方正兰亭细黑_GBK_M" pitchFamily="2" charset="2"/>
            </a:endParaRPr>
          </a:p>
        </p:txBody>
      </p:sp>
      <p:grpSp>
        <p:nvGrpSpPr>
          <p:cNvPr id="88" name="组合 39"/>
          <p:cNvGrpSpPr/>
          <p:nvPr/>
        </p:nvGrpSpPr>
        <p:grpSpPr>
          <a:xfrm>
            <a:off x="3512100" y="5969104"/>
            <a:ext cx="1979366" cy="109678"/>
            <a:chOff x="5185725" y="1674310"/>
            <a:chExt cx="2238314" cy="109703"/>
          </a:xfrm>
        </p:grpSpPr>
        <p:cxnSp>
          <p:nvCxnSpPr>
            <p:cNvPr id="89" name="直接连接符 58"/>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0" name="椭圆 5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2" name="TextBox 126"/>
          <p:cNvSpPr txBox="1"/>
          <p:nvPr/>
        </p:nvSpPr>
        <p:spPr>
          <a:xfrm>
            <a:off x="5574335" y="5851623"/>
            <a:ext cx="1321196" cy="338554"/>
          </a:xfrm>
          <a:prstGeom prst="rect">
            <a:avLst/>
          </a:prstGeom>
          <a:noFill/>
        </p:spPr>
        <p:txBody>
          <a:bodyPr wrap="none" rtlCol="0">
            <a:spAutoFit/>
          </a:bodyPr>
          <a:lstStyle/>
          <a:p>
            <a:r>
              <a:rPr lang="tr-TR" altLang="zh-CN" sz="1600" dirty="0">
                <a:solidFill>
                  <a:srgbClr val="00AF92"/>
                </a:solidFill>
                <a:latin typeface="微软雅黑" panose="020B0503020204020204" pitchFamily="34" charset="-122"/>
                <a:ea typeface="微软雅黑" panose="020B0503020204020204" pitchFamily="34" charset="-122"/>
                <a:cs typeface="方正兰亭细黑_GBK_M" pitchFamily="2" charset="2"/>
              </a:rPr>
              <a:t>Maksimum:</a:t>
            </a:r>
            <a:endParaRPr lang="en-US" altLang="zh-CN" sz="1600" dirty="0">
              <a:solidFill>
                <a:srgbClr val="00AF92"/>
              </a:solidFill>
              <a:latin typeface="微软雅黑" panose="020B0503020204020204" pitchFamily="34" charset="-122"/>
              <a:ea typeface="微软雅黑" panose="020B0503020204020204" pitchFamily="34" charset="-122"/>
              <a:cs typeface="方正兰亭细黑_GBK_M" pitchFamily="2" charset="2"/>
            </a:endParaRPr>
          </a:p>
        </p:txBody>
      </p:sp>
      <p:cxnSp>
        <p:nvCxnSpPr>
          <p:cNvPr id="93" name="直接连接符 117"/>
          <p:cNvCxnSpPr/>
          <p:nvPr/>
        </p:nvCxnSpPr>
        <p:spPr>
          <a:xfrm flipV="1">
            <a:off x="6974872" y="5796254"/>
            <a:ext cx="0" cy="4800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4" name="组合 39"/>
          <p:cNvGrpSpPr/>
          <p:nvPr/>
        </p:nvGrpSpPr>
        <p:grpSpPr>
          <a:xfrm>
            <a:off x="3512100" y="1937015"/>
            <a:ext cx="1979366" cy="109678"/>
            <a:chOff x="5185725" y="1674310"/>
            <a:chExt cx="2238314" cy="109703"/>
          </a:xfrm>
        </p:grpSpPr>
        <p:cxnSp>
          <p:nvCxnSpPr>
            <p:cNvPr id="95" name="直接连接符 58"/>
            <p:cNvCxnSpPr/>
            <p:nvPr/>
          </p:nvCxnSpPr>
          <p:spPr>
            <a:xfrm>
              <a:off x="5185725" y="1718973"/>
              <a:ext cx="2121855"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6" name="椭圆 59"/>
            <p:cNvSpPr/>
            <p:nvPr/>
          </p:nvSpPr>
          <p:spPr>
            <a:xfrm>
              <a:off x="7314336" y="1674310"/>
              <a:ext cx="109703" cy="10970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4" name="圆角矩形 59"/>
          <p:cNvSpPr/>
          <p:nvPr/>
        </p:nvSpPr>
        <p:spPr>
          <a:xfrm>
            <a:off x="591310" y="3440597"/>
            <a:ext cx="3038784" cy="1178503"/>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5" name="圆角矩形 60"/>
          <p:cNvSpPr/>
          <p:nvPr/>
        </p:nvSpPr>
        <p:spPr>
          <a:xfrm>
            <a:off x="674782" y="3524039"/>
            <a:ext cx="2846558" cy="944277"/>
          </a:xfrm>
          <a:prstGeom prst="roundRect">
            <a:avLst>
              <a:gd name="adj" fmla="val 8667"/>
            </a:avLst>
          </a:prstGeom>
          <a:gradFill flip="none" rotWithShape="1">
            <a:gsLst>
              <a:gs pos="1000">
                <a:schemeClr val="bg1">
                  <a:lumMod val="80000"/>
                </a:schemeClr>
              </a:gs>
              <a:gs pos="100000">
                <a:schemeClr val="bg1">
                  <a:lumMod val="99000"/>
                </a:schemeClr>
              </a:gs>
            </a:gsLst>
            <a:lin ang="2700000" scaled="1"/>
            <a:tileRect/>
          </a:gradFill>
          <a:ln w="19050">
            <a:gradFill flip="none" rotWithShape="1">
              <a:gsLst>
                <a:gs pos="0">
                  <a:schemeClr val="bg1"/>
                </a:gs>
                <a:gs pos="100000">
                  <a:schemeClr val="bg1">
                    <a:lumMod val="75000"/>
                  </a:schemeClr>
                </a:gs>
              </a:gsLst>
              <a:lin ang="2700000" scaled="1"/>
              <a:tileRect/>
            </a:gradFill>
          </a:ln>
          <a:effectLst>
            <a:outerShdw blurRad="1397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Dikdörtgen 8"/>
          <p:cNvSpPr/>
          <p:nvPr/>
        </p:nvSpPr>
        <p:spPr>
          <a:xfrm>
            <a:off x="753129" y="3580678"/>
            <a:ext cx="2689863" cy="830997"/>
          </a:xfrm>
          <a:prstGeom prst="rect">
            <a:avLst/>
          </a:prstGeom>
        </p:spPr>
        <p:txBody>
          <a:bodyPr wrap="square">
            <a:spAutoFit/>
          </a:bodyPr>
          <a:lstStyle/>
          <a:p>
            <a:pPr algn="ctr"/>
            <a:r>
              <a:rPr lang="tr-TR" sz="2400" dirty="0">
                <a:latin typeface="+mj-lt"/>
              </a:rPr>
              <a:t>Hasta Kooperasyon Miktarına Göre:  </a:t>
            </a:r>
          </a:p>
        </p:txBody>
      </p:sp>
      <p:cxnSp>
        <p:nvCxnSpPr>
          <p:cNvPr id="110" name="直接连接符 108"/>
          <p:cNvCxnSpPr/>
          <p:nvPr/>
        </p:nvCxnSpPr>
        <p:spPr>
          <a:xfrm flipV="1">
            <a:off x="7799682" y="3828225"/>
            <a:ext cx="970" cy="135337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2" name="TextBox 130"/>
          <p:cNvSpPr txBox="1"/>
          <p:nvPr/>
        </p:nvSpPr>
        <p:spPr>
          <a:xfrm>
            <a:off x="7054711" y="5780068"/>
            <a:ext cx="4387788" cy="707886"/>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mj-lt"/>
              </a:rPr>
              <a:t>Fonksiyonel apareyler , </a:t>
            </a:r>
            <a:r>
              <a:rPr lang="tr-TR" sz="2000" dirty="0" err="1">
                <a:latin typeface="+mj-lt"/>
              </a:rPr>
              <a:t>ekstraoral</a:t>
            </a:r>
            <a:r>
              <a:rPr lang="tr-TR" sz="2000" dirty="0">
                <a:latin typeface="+mj-lt"/>
              </a:rPr>
              <a:t> ortopedik apareyler </a:t>
            </a:r>
          </a:p>
        </p:txBody>
      </p:sp>
    </p:spTree>
    <p:extLst>
      <p:ext uri="{BB962C8B-B14F-4D97-AF65-F5344CB8AC3E}">
        <p14:creationId xmlns:p14="http://schemas.microsoft.com/office/powerpoint/2010/main" val="229782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500"/>
                                        <p:tgtEl>
                                          <p:spTgt spid="92"/>
                                        </p:tgtEl>
                                        <p:attrNameLst>
                                          <p:attrName>ppt_x</p:attrName>
                                        </p:attrNameLst>
                                      </p:cBhvr>
                                      <p:tavLst>
                                        <p:tav tm="0">
                                          <p:val>
                                            <p:strVal val="#ppt_x-#ppt_w*1.125000"/>
                                          </p:val>
                                        </p:tav>
                                        <p:tav tm="100000">
                                          <p:val>
                                            <p:strVal val="#ppt_x"/>
                                          </p:val>
                                        </p:tav>
                                      </p:tavLst>
                                    </p:anim>
                                    <p:animEffect transition="in" filter="wipe(right)">
                                      <p:cBhvr>
                                        <p:cTn id="11" dur="500"/>
                                        <p:tgtEl>
                                          <p:spTgt spid="92"/>
                                        </p:tgtEl>
                                      </p:cBhvr>
                                    </p:animEffect>
                                  </p:childTnLst>
                                </p:cTn>
                              </p:par>
                              <p:par>
                                <p:cTn id="12" presetID="12" presetClass="entr" presetSubtype="8"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p:tgtEl>
                                          <p:spTgt spid="93"/>
                                        </p:tgtEl>
                                        <p:attrNameLst>
                                          <p:attrName>ppt_x</p:attrName>
                                        </p:attrNameLst>
                                      </p:cBhvr>
                                      <p:tavLst>
                                        <p:tav tm="0">
                                          <p:val>
                                            <p:strVal val="#ppt_x-#ppt_w*1.125000"/>
                                          </p:val>
                                        </p:tav>
                                        <p:tav tm="100000">
                                          <p:val>
                                            <p:strVal val="#ppt_x"/>
                                          </p:val>
                                        </p:tav>
                                      </p:tavLst>
                                    </p:anim>
                                    <p:animEffect transition="in" filter="wipe(right)">
                                      <p:cBhvr>
                                        <p:cTn id="15" dur="500"/>
                                        <p:tgtEl>
                                          <p:spTgt spid="93"/>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additive="base">
                                        <p:cTn id="18" dur="500"/>
                                        <p:tgtEl>
                                          <p:spTgt spid="112"/>
                                        </p:tgtEl>
                                        <p:attrNameLst>
                                          <p:attrName>ppt_x</p:attrName>
                                        </p:attrNameLst>
                                      </p:cBhvr>
                                      <p:tavLst>
                                        <p:tav tm="0">
                                          <p:val>
                                            <p:strVal val="#ppt_x-#ppt_w*1.125000"/>
                                          </p:val>
                                        </p:tav>
                                        <p:tav tm="100000">
                                          <p:val>
                                            <p:strVal val="#ppt_x"/>
                                          </p:val>
                                        </p:tav>
                                      </p:tavLst>
                                    </p:anim>
                                    <p:animEffect transition="in" filter="wipe(right)">
                                      <p:cBhvr>
                                        <p:cTn id="1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837362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Dentofasiyal Gelişim Sırasında Karşılaşılan Sorunlar </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p:txBody>
      </p:sp>
      <p:pic>
        <p:nvPicPr>
          <p:cNvPr id="1026" name="Picture 2" descr="Ã¼st Ã§apraÅÄ±klÄ±k ile ilgili gÃ¶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4" t="3070" r="2715" b="5186"/>
          <a:stretch/>
        </p:blipFill>
        <p:spPr bwMode="auto">
          <a:xfrm>
            <a:off x="2374899" y="3276600"/>
            <a:ext cx="2832101" cy="1384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Metin kutusu 1"/>
          <p:cNvSpPr txBox="1"/>
          <p:nvPr/>
        </p:nvSpPr>
        <p:spPr>
          <a:xfrm>
            <a:off x="6870898" y="3430301"/>
            <a:ext cx="3189719" cy="1015663"/>
          </a:xfrm>
          <a:prstGeom prst="rect">
            <a:avLst/>
          </a:prstGeom>
          <a:noFill/>
        </p:spPr>
        <p:txBody>
          <a:bodyPr wrap="square" rtlCol="0">
            <a:spAutoFit/>
          </a:bodyPr>
          <a:lstStyle/>
          <a:p>
            <a:pPr marL="285750" indent="-285750">
              <a:lnSpc>
                <a:spcPct val="150000"/>
              </a:lnSpc>
              <a:buFont typeface="Symbol" panose="05050102010706020507" pitchFamily="18" charset="2"/>
              <a:buChar char="®"/>
            </a:pPr>
            <a:r>
              <a:rPr lang="tr-TR" sz="2000" dirty="0">
                <a:latin typeface="+mj-lt"/>
              </a:rPr>
              <a:t> Sınır hareket engeli</a:t>
            </a:r>
          </a:p>
          <a:p>
            <a:pPr marL="285750" indent="-285750">
              <a:lnSpc>
                <a:spcPct val="150000"/>
              </a:lnSpc>
              <a:buFont typeface="Symbol" panose="05050102010706020507" pitchFamily="18" charset="2"/>
              <a:buChar char="®"/>
            </a:pPr>
            <a:r>
              <a:rPr lang="tr-TR" sz="2000" dirty="0">
                <a:latin typeface="+mj-lt"/>
              </a:rPr>
              <a:t> Sadece vertikal hareket</a:t>
            </a:r>
          </a:p>
        </p:txBody>
      </p:sp>
      <p:sp>
        <p:nvSpPr>
          <p:cNvPr id="18" name="Yukarı Ok 17"/>
          <p:cNvSpPr/>
          <p:nvPr/>
        </p:nvSpPr>
        <p:spPr>
          <a:xfrm>
            <a:off x="5513791" y="3474557"/>
            <a:ext cx="363255" cy="909573"/>
          </a:xfrm>
          <a:prstGeom prst="upArrow">
            <a:avLst/>
          </a:prstGeom>
          <a:solidFill>
            <a:srgbClr val="FF5C43"/>
          </a:solidFill>
          <a:ln cap="flat">
            <a:noFill/>
            <a:miter lim="800000"/>
          </a:ln>
          <a:effectLst/>
          <a:scene3d>
            <a:camera prst="orthographicFront"/>
            <a:lightRig rig="twoPt" dir="t"/>
          </a:scene3d>
          <a:sp3d extrusionH="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Yukarı Ok 22"/>
          <p:cNvSpPr/>
          <p:nvPr/>
        </p:nvSpPr>
        <p:spPr>
          <a:xfrm rot="10800000">
            <a:off x="5954166" y="3501211"/>
            <a:ext cx="363255" cy="909573"/>
          </a:xfrm>
          <a:prstGeom prst="upArrow">
            <a:avLst/>
          </a:prstGeom>
          <a:solidFill>
            <a:srgbClr val="FF5C43"/>
          </a:solidFill>
          <a:ln cap="flat">
            <a:noFill/>
            <a:miter lim="800000"/>
          </a:ln>
          <a:effectLst/>
          <a:scene3d>
            <a:camera prst="orthographicFront"/>
            <a:lightRig rig="twoPt" dir="t"/>
          </a:scene3d>
          <a:sp3d extrusionH="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822410" y="2183262"/>
            <a:ext cx="2968670" cy="461665"/>
          </a:xfrm>
          <a:prstGeom prst="rect">
            <a:avLst/>
          </a:prstGeom>
          <a:noFill/>
          <a:ln>
            <a:solidFill>
              <a:srgbClr val="0E688A"/>
            </a:solidFill>
          </a:ln>
        </p:spPr>
        <p:txBody>
          <a:bodyPr wrap="square" rtlCol="0">
            <a:spAutoFit/>
          </a:bodyPr>
          <a:lstStyle/>
          <a:p>
            <a:pPr algn="ctr"/>
            <a:r>
              <a:rPr lang="tr-TR" sz="2400" dirty="0">
                <a:solidFill>
                  <a:srgbClr val="0E688A"/>
                </a:solidFill>
                <a:effectLst>
                  <a:outerShdw blurRad="38100" dist="38100" dir="2700000" algn="tl">
                    <a:srgbClr val="000000">
                      <a:alpha val="43137"/>
                    </a:srgbClr>
                  </a:outerShdw>
                </a:effectLst>
                <a:latin typeface="+mj-lt"/>
              </a:rPr>
              <a:t>Mekanik İnterferanslar</a:t>
            </a:r>
          </a:p>
        </p:txBody>
      </p:sp>
      <p:sp>
        <p:nvSpPr>
          <p:cNvPr id="30" name="Metin kutusu 29"/>
          <p:cNvSpPr txBox="1"/>
          <p:nvPr/>
        </p:nvSpPr>
        <p:spPr>
          <a:xfrm>
            <a:off x="2814582" y="5294736"/>
            <a:ext cx="6562836" cy="830997"/>
          </a:xfrm>
          <a:prstGeom prst="rect">
            <a:avLst/>
          </a:prstGeom>
          <a:noFill/>
          <a:ln w="28575">
            <a:solidFill>
              <a:srgbClr val="FF5C43"/>
            </a:solidFill>
          </a:ln>
        </p:spPr>
        <p:txBody>
          <a:bodyPr wrap="square" rtlCol="0">
            <a:spAutoFit/>
          </a:bodyPr>
          <a:lstStyle/>
          <a:p>
            <a:pPr lvl="0" algn="ctr">
              <a:defRPr/>
            </a:pPr>
            <a:r>
              <a:rPr lang="tr-TR" sz="2400" dirty="0">
                <a:latin typeface="+mj-lt"/>
              </a:rPr>
              <a:t>Mekanik interferanslar sonucu oluşan durum, zaman içinde </a:t>
            </a:r>
            <a:r>
              <a:rPr lang="tr-TR" sz="2400" u="sng" dirty="0">
                <a:effectLst>
                  <a:outerShdw blurRad="38100" dist="38100" dir="2700000" algn="tl">
                    <a:srgbClr val="000000">
                      <a:alpha val="43137"/>
                    </a:srgbClr>
                  </a:outerShdw>
                </a:effectLst>
                <a:latin typeface="+mj-lt"/>
              </a:rPr>
              <a:t>iskeletsel</a:t>
            </a:r>
            <a:r>
              <a:rPr lang="tr-TR" sz="2400" dirty="0">
                <a:latin typeface="+mj-lt"/>
              </a:rPr>
              <a:t> gelişimi yönlendirir. </a:t>
            </a:r>
          </a:p>
        </p:txBody>
      </p:sp>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8062" y="5323779"/>
            <a:ext cx="2124075" cy="1466850"/>
          </a:xfrm>
          <a:prstGeom prst="rect">
            <a:avLst/>
          </a:prstGeom>
        </p:spPr>
      </p:pic>
    </p:spTree>
    <p:extLst>
      <p:ext uri="{BB962C8B-B14F-4D97-AF65-F5344CB8AC3E}">
        <p14:creationId xmlns:p14="http://schemas.microsoft.com/office/powerpoint/2010/main" val="4136210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837362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Dentofasiyal Gelişim Sırasında Karşılaşılan Sorunlar </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p:txBody>
      </p:sp>
      <p:sp>
        <p:nvSpPr>
          <p:cNvPr id="16" name="Metin kutusu 15"/>
          <p:cNvSpPr txBox="1"/>
          <p:nvPr/>
        </p:nvSpPr>
        <p:spPr>
          <a:xfrm>
            <a:off x="932666" y="2718839"/>
            <a:ext cx="2013747"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38100" dir="2700000" algn="tl">
                    <a:srgbClr val="000000">
                      <a:alpha val="43137"/>
                    </a:srgbClr>
                  </a:outerShdw>
                </a:effectLst>
                <a:latin typeface="+mj-lt"/>
              </a:rPr>
              <a:t>1. Sagittal</a:t>
            </a:r>
          </a:p>
        </p:txBody>
      </p:sp>
      <p:cxnSp>
        <p:nvCxnSpPr>
          <p:cNvPr id="17" name="直接连接符 58"/>
          <p:cNvCxnSpPr/>
          <p:nvPr/>
        </p:nvCxnSpPr>
        <p:spPr>
          <a:xfrm>
            <a:off x="2985388" y="2924994"/>
            <a:ext cx="596891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Resim 17"/>
          <p:cNvPicPr/>
          <p:nvPr/>
        </p:nvPicPr>
        <p:blipFill rotWithShape="1">
          <a:blip r:embed="rId4" cstate="print">
            <a:extLst>
              <a:ext uri="{BEBA8EAE-BF5A-486C-A8C5-ECC9F3942E4B}">
                <a14:imgProps xmlns:a14="http://schemas.microsoft.com/office/drawing/2010/main">
                  <a14:imgLayer r:embed="rId5">
                    <a14:imgEffect>
                      <a14:colorTemperature colorTemp="11028"/>
                    </a14:imgEffect>
                    <a14:imgEffect>
                      <a14:saturation sat="69000"/>
                    </a14:imgEffect>
                  </a14:imgLayer>
                </a14:imgProps>
              </a:ext>
              <a:ext uri="{28A0092B-C50C-407E-A947-70E740481C1C}">
                <a14:useLocalDpi xmlns:a14="http://schemas.microsoft.com/office/drawing/2010/main" val="0"/>
              </a:ext>
            </a:extLst>
          </a:blip>
          <a:srcRect l="36234" t="25997" r="41824" b="51788"/>
          <a:stretch/>
        </p:blipFill>
        <p:spPr bwMode="auto">
          <a:xfrm rot="5400000">
            <a:off x="5246691" y="2046294"/>
            <a:ext cx="2125017" cy="1707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Resim 19"/>
          <p:cNvPicPr/>
          <p:nvPr/>
        </p:nvPicPr>
        <p:blipFill rotWithShape="1">
          <a:blip r:embed="rId6" cstate="print">
            <a:extLst>
              <a:ext uri="{BEBA8EAE-BF5A-486C-A8C5-ECC9F3942E4B}">
                <a14:imgProps xmlns:a14="http://schemas.microsoft.com/office/drawing/2010/main">
                  <a14:imgLayer r:embed="rId5">
                    <a14:imgEffect>
                      <a14:colorTemperature colorTemp="5800"/>
                    </a14:imgEffect>
                  </a14:imgLayer>
                </a14:imgProps>
              </a:ext>
              <a:ext uri="{28A0092B-C50C-407E-A947-70E740481C1C}">
                <a14:useLocalDpi xmlns:a14="http://schemas.microsoft.com/office/drawing/2010/main" val="0"/>
              </a:ext>
            </a:extLst>
          </a:blip>
          <a:srcRect l="66461" t="50635" r="11049" b="6317"/>
          <a:stretch/>
        </p:blipFill>
        <p:spPr bwMode="auto">
          <a:xfrm rot="5400000">
            <a:off x="9149877" y="1402880"/>
            <a:ext cx="2125020" cy="2994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4098" name="Picture 2" descr="tme eklem ile ilgili gÃ¶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7697" y="4285344"/>
            <a:ext cx="2982912" cy="1942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Ä°lgili resi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398" r="18056" b="13978"/>
          <a:stretch/>
        </p:blipFill>
        <p:spPr bwMode="auto">
          <a:xfrm flipH="1">
            <a:off x="2324099" y="4309659"/>
            <a:ext cx="2845797" cy="1954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4" name="Resim 23"/>
          <p:cNvPicPr>
            <a:picLocks noChangeAspect="1"/>
          </p:cNvPicPr>
          <p:nvPr/>
        </p:nvPicPr>
        <p:blipFill>
          <a:blip r:embed="rId9"/>
          <a:stretch>
            <a:fillRect/>
          </a:stretch>
        </p:blipFill>
        <p:spPr>
          <a:xfrm>
            <a:off x="5319230" y="5034132"/>
            <a:ext cx="1149133" cy="539078"/>
          </a:xfrm>
          <a:prstGeom prst="rect">
            <a:avLst/>
          </a:prstGeom>
        </p:spPr>
      </p:pic>
    </p:spTree>
    <p:extLst>
      <p:ext uri="{BB962C8B-B14F-4D97-AF65-F5344CB8AC3E}">
        <p14:creationId xmlns:p14="http://schemas.microsoft.com/office/powerpoint/2010/main" val="151682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par>
                                <p:cTn id="8" presetID="10" presetClass="entr" presetSubtype="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837362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Dentofasiyal Gelişim Sırasında Karşılaşılan Sorunlar </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p:txBody>
      </p:sp>
      <p:sp>
        <p:nvSpPr>
          <p:cNvPr id="16" name="Metin kutusu 15"/>
          <p:cNvSpPr txBox="1"/>
          <p:nvPr/>
        </p:nvSpPr>
        <p:spPr>
          <a:xfrm>
            <a:off x="932666" y="2717136"/>
            <a:ext cx="2013747"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38100" dir="2700000" algn="tl">
                    <a:srgbClr val="000000">
                      <a:alpha val="43137"/>
                    </a:srgbClr>
                  </a:outerShdw>
                </a:effectLst>
                <a:latin typeface="+mj-lt"/>
              </a:rPr>
              <a:t>2. Vertikal</a:t>
            </a:r>
          </a:p>
        </p:txBody>
      </p:sp>
      <p:cxnSp>
        <p:nvCxnSpPr>
          <p:cNvPr id="17" name="直接连接符 58"/>
          <p:cNvCxnSpPr/>
          <p:nvPr/>
        </p:nvCxnSpPr>
        <p:spPr>
          <a:xfrm>
            <a:off x="2985388" y="2923291"/>
            <a:ext cx="596891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8" name="Resim 17"/>
          <p:cNvPicPr/>
          <p:nvPr/>
        </p:nvPicPr>
        <p:blipFill rotWithShape="1">
          <a:blip r:embed="rId4" cstate="print">
            <a:extLst>
              <a:ext uri="{28A0092B-C50C-407E-A947-70E740481C1C}">
                <a14:useLocalDpi xmlns:a14="http://schemas.microsoft.com/office/drawing/2010/main" val="0"/>
              </a:ext>
            </a:extLst>
          </a:blip>
          <a:srcRect l="3459" t="4986" r="75758" b="28823"/>
          <a:stretch/>
        </p:blipFill>
        <p:spPr bwMode="auto">
          <a:xfrm rot="5400000">
            <a:off x="5380195" y="1574365"/>
            <a:ext cx="1431608" cy="2859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Resim 19"/>
          <p:cNvPicPr/>
          <p:nvPr/>
        </p:nvPicPr>
        <p:blipFill rotWithShape="1">
          <a:blip r:embed="rId5" cstate="print">
            <a:extLst>
              <a:ext uri="{28A0092B-C50C-407E-A947-70E740481C1C}">
                <a14:useLocalDpi xmlns:a14="http://schemas.microsoft.com/office/drawing/2010/main" val="0"/>
              </a:ext>
            </a:extLst>
          </a:blip>
          <a:srcRect l="36234" t="50707" r="45423" b="6317"/>
          <a:stretch/>
        </p:blipFill>
        <p:spPr bwMode="auto">
          <a:xfrm rot="5400000">
            <a:off x="9434913" y="1725254"/>
            <a:ext cx="1463971" cy="2589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50" name="Picture 2" descr="deep bite class ii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21185" t="18254" b="16667"/>
          <a:stretch/>
        </p:blipFill>
        <p:spPr bwMode="auto">
          <a:xfrm>
            <a:off x="681725" y="4408978"/>
            <a:ext cx="2515627" cy="1550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23" name="Düz Ok Bağlayıcısı 22"/>
          <p:cNvCxnSpPr/>
          <p:nvPr/>
        </p:nvCxnSpPr>
        <p:spPr>
          <a:xfrm flipH="1" flipV="1">
            <a:off x="2012204" y="5443086"/>
            <a:ext cx="628635" cy="67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2" name="Picture 4" descr="Ä°lgili resim"/>
          <p:cNvPicPr>
            <a:picLocks noChangeAspect="1" noChangeArrowheads="1"/>
          </p:cNvPicPr>
          <p:nvPr/>
        </p:nvPicPr>
        <p:blipFill rotWithShape="1">
          <a:blip r:embed="rId7">
            <a:extLst>
              <a:ext uri="{28A0092B-C50C-407E-A947-70E740481C1C}">
                <a14:useLocalDpi xmlns:a14="http://schemas.microsoft.com/office/drawing/2010/main" val="0"/>
              </a:ext>
            </a:extLst>
          </a:blip>
          <a:srcRect l="9449" r="10778"/>
          <a:stretch/>
        </p:blipFill>
        <p:spPr bwMode="auto">
          <a:xfrm flipH="1">
            <a:off x="4666296" y="3852964"/>
            <a:ext cx="2630261" cy="247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ağ Ok 1"/>
          <p:cNvSpPr/>
          <p:nvPr/>
        </p:nvSpPr>
        <p:spPr>
          <a:xfrm rot="13208188">
            <a:off x="5737999" y="4906058"/>
            <a:ext cx="715999" cy="369075"/>
          </a:xfrm>
          <a:prstGeom prst="rightArrow">
            <a:avLst/>
          </a:prstGeom>
          <a:solidFill>
            <a:srgbClr val="00206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4" name="Picture 4" descr="Ä°lgili resim"/>
          <p:cNvPicPr>
            <a:picLocks noChangeAspect="1" noChangeArrowheads="1"/>
          </p:cNvPicPr>
          <p:nvPr/>
        </p:nvPicPr>
        <p:blipFill rotWithShape="1">
          <a:blip r:embed="rId7">
            <a:extLst>
              <a:ext uri="{28A0092B-C50C-407E-A947-70E740481C1C}">
                <a14:useLocalDpi xmlns:a14="http://schemas.microsoft.com/office/drawing/2010/main" val="0"/>
              </a:ext>
            </a:extLst>
          </a:blip>
          <a:srcRect l="9449" r="10778"/>
          <a:stretch/>
        </p:blipFill>
        <p:spPr bwMode="auto">
          <a:xfrm flipH="1">
            <a:off x="8871901" y="3852964"/>
            <a:ext cx="2630261" cy="247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Sağ Ok 25"/>
          <p:cNvSpPr/>
          <p:nvPr/>
        </p:nvSpPr>
        <p:spPr>
          <a:xfrm rot="2408188">
            <a:off x="9944111" y="4974535"/>
            <a:ext cx="715999" cy="369075"/>
          </a:xfrm>
          <a:prstGeom prst="rightArrow">
            <a:avLst/>
          </a:prstGeom>
          <a:solidFill>
            <a:srgbClr val="00206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166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p:tgtEl>
                                          <p:spTgt spid="23"/>
                                        </p:tgtEl>
                                        <p:attrNameLst>
                                          <p:attrName>ppt_x</p:attrName>
                                        </p:attrNameLst>
                                      </p:cBhvr>
                                      <p:tavLst>
                                        <p:tav tm="0">
                                          <p:val>
                                            <p:strVal val="#ppt_x+#ppt_w*1.125000"/>
                                          </p:val>
                                        </p:tav>
                                        <p:tav tm="100000">
                                          <p:val>
                                            <p:strVal val="#ppt_x"/>
                                          </p:val>
                                        </p:tav>
                                      </p:tavLst>
                                    </p:anim>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837362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Dentofasiyal Gelişim Sırasında Karşılaşılan Sorunlar </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p:txBody>
      </p:sp>
      <p:cxnSp>
        <p:nvCxnSpPr>
          <p:cNvPr id="18" name="直接连接符 58"/>
          <p:cNvCxnSpPr/>
          <p:nvPr/>
        </p:nvCxnSpPr>
        <p:spPr>
          <a:xfrm>
            <a:off x="2978957" y="2978298"/>
            <a:ext cx="596891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 name="Resim 19"/>
          <p:cNvPicPr/>
          <p:nvPr/>
        </p:nvPicPr>
        <p:blipFill rotWithShape="1">
          <a:blip r:embed="rId4" cstate="print">
            <a:extLst>
              <a:ext uri="{28A0092B-C50C-407E-A947-70E740481C1C}">
                <a14:useLocalDpi xmlns:a14="http://schemas.microsoft.com/office/drawing/2010/main" val="0"/>
              </a:ext>
            </a:extLst>
          </a:blip>
          <a:srcRect l="1051" t="53275" r="75241" b="2620"/>
          <a:stretch/>
        </p:blipFill>
        <p:spPr bwMode="auto">
          <a:xfrm rot="5400000">
            <a:off x="4851047" y="1716394"/>
            <a:ext cx="1763397" cy="250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2" name="Resim 21"/>
          <p:cNvPicPr/>
          <p:nvPr/>
        </p:nvPicPr>
        <p:blipFill rotWithShape="1">
          <a:blip r:embed="rId5" cstate="print">
            <a:extLst>
              <a:ext uri="{28A0092B-C50C-407E-A947-70E740481C1C}">
                <a14:useLocalDpi xmlns:a14="http://schemas.microsoft.com/office/drawing/2010/main" val="0"/>
              </a:ext>
            </a:extLst>
          </a:blip>
          <a:srcRect l="1353" t="1317" r="52837" b="51749"/>
          <a:stretch/>
        </p:blipFill>
        <p:spPr bwMode="auto">
          <a:xfrm rot="5400000">
            <a:off x="8491241" y="1951046"/>
            <a:ext cx="2447651" cy="1981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23" name="Metin kutusu 22"/>
          <p:cNvSpPr txBox="1"/>
          <p:nvPr/>
        </p:nvSpPr>
        <p:spPr>
          <a:xfrm>
            <a:off x="936617" y="2722068"/>
            <a:ext cx="2013747" cy="463787"/>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38100" dir="2700000" algn="tl">
                    <a:srgbClr val="000000">
                      <a:alpha val="43137"/>
                    </a:srgbClr>
                  </a:outerShdw>
                </a:effectLst>
                <a:latin typeface="+mj-lt"/>
              </a:rPr>
              <a:t>3. </a:t>
            </a:r>
            <a:r>
              <a:rPr lang="tr-TR" sz="2400" dirty="0" err="1">
                <a:solidFill>
                  <a:srgbClr val="002060"/>
                </a:solidFill>
                <a:effectLst>
                  <a:outerShdw blurRad="38100" dist="38100" dir="2700000" algn="tl">
                    <a:srgbClr val="000000">
                      <a:alpha val="43137"/>
                    </a:srgbClr>
                  </a:outerShdw>
                </a:effectLst>
                <a:latin typeface="+mj-lt"/>
              </a:rPr>
              <a:t>Transvers</a:t>
            </a:r>
            <a:endParaRPr lang="tr-TR" sz="2400" dirty="0">
              <a:solidFill>
                <a:srgbClr val="002060"/>
              </a:solidFill>
              <a:effectLst>
                <a:outerShdw blurRad="38100" dist="38100" dir="2700000" algn="tl">
                  <a:srgbClr val="000000">
                    <a:alpha val="43137"/>
                  </a:srgbClr>
                </a:outerShdw>
              </a:effectLst>
              <a:latin typeface="+mj-lt"/>
            </a:endParaRPr>
          </a:p>
        </p:txBody>
      </p:sp>
      <p:pic>
        <p:nvPicPr>
          <p:cNvPr id="24" name="Resim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67041" flipH="1">
            <a:off x="6567178" y="2999180"/>
            <a:ext cx="889360" cy="761578"/>
          </a:xfrm>
          <a:prstGeom prst="rect">
            <a:avLst/>
          </a:prstGeom>
        </p:spPr>
      </p:pic>
      <p:pic>
        <p:nvPicPr>
          <p:cNvPr id="35" name="Resim 34"/>
          <p:cNvPicPr/>
          <p:nvPr/>
        </p:nvPicPr>
        <p:blipFill rotWithShape="1">
          <a:blip r:embed="rId4" cstate="print">
            <a:extLst>
              <a:ext uri="{28A0092B-C50C-407E-A947-70E740481C1C}">
                <a14:useLocalDpi xmlns:a14="http://schemas.microsoft.com/office/drawing/2010/main" val="0"/>
              </a:ext>
            </a:extLst>
          </a:blip>
          <a:srcRect l="56904" t="50764" r="26637" b="624"/>
          <a:stretch/>
        </p:blipFill>
        <p:spPr bwMode="auto">
          <a:xfrm rot="5400000">
            <a:off x="5079037" y="3712279"/>
            <a:ext cx="1525405" cy="2838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cxnSp>
        <p:nvCxnSpPr>
          <p:cNvPr id="3" name="Düz Ok Bağlayıcısı 2"/>
          <p:cNvCxnSpPr/>
          <p:nvPr/>
        </p:nvCxnSpPr>
        <p:spPr>
          <a:xfrm flipH="1" flipV="1">
            <a:off x="5343767" y="5535512"/>
            <a:ext cx="628635" cy="6712"/>
          </a:xfrm>
          <a:prstGeom prst="straightConnector1">
            <a:avLst/>
          </a:prstGeom>
          <a:ln w="57150">
            <a:solidFill>
              <a:srgbClr val="E5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Düz Bağlayıcı 25"/>
          <p:cNvCxnSpPr/>
          <p:nvPr/>
        </p:nvCxnSpPr>
        <p:spPr>
          <a:xfrm>
            <a:off x="5642905" y="4023106"/>
            <a:ext cx="0" cy="214199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pic>
        <p:nvPicPr>
          <p:cNvPr id="3076" name="Picture 4" descr="artmÄ±Å overjet ile ilgili gÃ¶rsel sonucu"/>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85000"/>
                    </a14:imgEffect>
                    <a14:imgEffect>
                      <a14:brightnessContrast bright="20000"/>
                    </a14:imgEffect>
                  </a14:imgLayer>
                </a14:imgProps>
              </a:ext>
              <a:ext uri="{28A0092B-C50C-407E-A947-70E740481C1C}">
                <a14:useLocalDpi xmlns:a14="http://schemas.microsoft.com/office/drawing/2010/main" val="0"/>
              </a:ext>
            </a:extLst>
          </a:blip>
          <a:srcRect l="4658" t="4447" r="3288" b="6942"/>
          <a:stretch/>
        </p:blipFill>
        <p:spPr bwMode="auto">
          <a:xfrm>
            <a:off x="742416" y="4325949"/>
            <a:ext cx="2743200" cy="1522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33" name="Düz Ok Bağlayıcısı 32"/>
          <p:cNvCxnSpPr/>
          <p:nvPr/>
        </p:nvCxnSpPr>
        <p:spPr>
          <a:xfrm flipH="1" flipV="1">
            <a:off x="2012204" y="5443086"/>
            <a:ext cx="628635" cy="6712"/>
          </a:xfrm>
          <a:prstGeom prst="straightConnector1">
            <a:avLst/>
          </a:prstGeom>
          <a:ln w="57150">
            <a:solidFill>
              <a:srgbClr val="E50000"/>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up 9"/>
          <p:cNvGrpSpPr/>
          <p:nvPr/>
        </p:nvGrpSpPr>
        <p:grpSpPr>
          <a:xfrm>
            <a:off x="8182216" y="4347486"/>
            <a:ext cx="2838288" cy="1568034"/>
            <a:chOff x="8182216" y="4347486"/>
            <a:chExt cx="2838288" cy="1568034"/>
          </a:xfrm>
        </p:grpSpPr>
        <p:pic>
          <p:nvPicPr>
            <p:cNvPr id="36" name="Resim 35"/>
            <p:cNvPicPr/>
            <p:nvPr/>
          </p:nvPicPr>
          <p:blipFill rotWithShape="1">
            <a:blip r:embed="rId9" cstate="print">
              <a:extLst>
                <a:ext uri="{28A0092B-C50C-407E-A947-70E740481C1C}">
                  <a14:useLocalDpi xmlns:a14="http://schemas.microsoft.com/office/drawing/2010/main" val="0"/>
                </a:ext>
              </a:extLst>
            </a:blip>
            <a:srcRect l="78391" t="50764" r="4986" b="624"/>
            <a:stretch/>
          </p:blipFill>
          <p:spPr bwMode="auto">
            <a:xfrm rot="5400000">
              <a:off x="8817343" y="3712359"/>
              <a:ext cx="1568034" cy="2838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2" name="Oval 31"/>
            <p:cNvSpPr/>
            <p:nvPr/>
          </p:nvSpPr>
          <p:spPr>
            <a:xfrm>
              <a:off x="8481354" y="4679875"/>
              <a:ext cx="842613" cy="792530"/>
            </a:xfrm>
            <a:prstGeom prst="ellipse">
              <a:avLst/>
            </a:prstGeom>
            <a:noFill/>
            <a:ln w="38100">
              <a:solidFill>
                <a:srgbClr val="E5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cxnSp>
        <p:nvCxnSpPr>
          <p:cNvPr id="8" name="Düz Bağlayıcı 7"/>
          <p:cNvCxnSpPr/>
          <p:nvPr/>
        </p:nvCxnSpPr>
        <p:spPr>
          <a:xfrm>
            <a:off x="5101389" y="2983751"/>
            <a:ext cx="1427742" cy="510816"/>
          </a:xfrm>
          <a:prstGeom prst="line">
            <a:avLst/>
          </a:prstGeom>
          <a:ln w="76200">
            <a:solidFill>
              <a:srgbClr val="E50000"/>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5343767" y="2568046"/>
            <a:ext cx="1185364" cy="901494"/>
          </a:xfrm>
          <a:prstGeom prst="line">
            <a:avLst/>
          </a:prstGeom>
          <a:ln w="76200">
            <a:solidFill>
              <a:srgbClr val="E5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9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2" presetClass="entr" presetSubtype="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p:tgtEl>
                                          <p:spTgt spid="33"/>
                                        </p:tgtEl>
                                        <p:attrNameLst>
                                          <p:attrName>ppt_x</p:attrName>
                                        </p:attrNameLst>
                                      </p:cBhvr>
                                      <p:tavLst>
                                        <p:tav tm="0">
                                          <p:val>
                                            <p:strVal val="#ppt_x+#ppt_w*1.125000"/>
                                          </p:val>
                                        </p:tav>
                                        <p:tav tm="100000">
                                          <p:val>
                                            <p:strVal val="#ppt_x"/>
                                          </p:val>
                                        </p:tav>
                                      </p:tavLst>
                                    </p:anim>
                                    <p:animEffect transition="in" filter="wipe(left)">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nodeType="afterEffect">
                                  <p:stCondLst>
                                    <p:cond delay="6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 presetClass="exit" presetSubtype="0" fill="hold" nodeType="withEffect">
                                  <p:stCondLst>
                                    <p:cond delay="70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2" presetClass="entr" presetSubtype="2"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ppt_x</p:attrName>
                                        </p:attrNameLst>
                                      </p:cBhvr>
                                      <p:tavLst>
                                        <p:tav tm="0">
                                          <p:val>
                                            <p:strVal val="#ppt_x+#ppt_w*1.125000"/>
                                          </p:val>
                                        </p:tav>
                                        <p:tav tm="100000">
                                          <p:val>
                                            <p:strVal val="#ppt_x"/>
                                          </p:val>
                                        </p:tav>
                                      </p:tavLst>
                                    </p:anim>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837362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Dentofasiyal Gelişim Sırasında Karşılaşılan Sorunlar </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p:txBody>
      </p:sp>
      <p:sp>
        <p:nvSpPr>
          <p:cNvPr id="16" name="Metin kutusu 15"/>
          <p:cNvSpPr txBox="1"/>
          <p:nvPr/>
        </p:nvSpPr>
        <p:spPr>
          <a:xfrm>
            <a:off x="822410" y="2183262"/>
            <a:ext cx="3343190" cy="461665"/>
          </a:xfrm>
          <a:prstGeom prst="rect">
            <a:avLst/>
          </a:prstGeom>
          <a:noFill/>
          <a:ln>
            <a:solidFill>
              <a:srgbClr val="0E688A"/>
            </a:solidFill>
          </a:ln>
        </p:spPr>
        <p:txBody>
          <a:bodyPr wrap="square" rtlCol="0">
            <a:spAutoFit/>
          </a:bodyPr>
          <a:lstStyle/>
          <a:p>
            <a:pPr algn="ctr"/>
            <a:r>
              <a:rPr lang="tr-TR" sz="2400" dirty="0">
                <a:solidFill>
                  <a:srgbClr val="0E688A"/>
                </a:solidFill>
                <a:effectLst>
                  <a:outerShdw blurRad="38100" dist="38100" dir="2700000" algn="tl">
                    <a:srgbClr val="000000">
                      <a:alpha val="43137"/>
                    </a:srgbClr>
                  </a:outerShdw>
                </a:effectLst>
                <a:latin typeface="+mj-lt"/>
              </a:rPr>
              <a:t>Fonksiyonel İnterferanslar</a:t>
            </a:r>
          </a:p>
        </p:txBody>
      </p:sp>
      <p:pic>
        <p:nvPicPr>
          <p:cNvPr id="17" name="Resim 16"/>
          <p:cNvPicPr/>
          <p:nvPr/>
        </p:nvPicPr>
        <p:blipFill>
          <a:blip r:embed="rId4" cstate="print">
            <a:extLst>
              <a:ext uri="{BEBA8EAE-BF5A-486C-A8C5-ECC9F3942E4B}">
                <a14:imgProps xmlns:a14="http://schemas.microsoft.com/office/drawing/2010/main">
                  <a14:imgLayer r:embed="rId5">
                    <a14:imgEffect>
                      <a14:colorTemperature colorTemp="5642"/>
                    </a14:imgEffect>
                    <a14:imgEffect>
                      <a14:saturation sat="73000"/>
                    </a14:imgEffect>
                  </a14:imgLayer>
                </a14:imgProps>
              </a:ext>
              <a:ext uri="{28A0092B-C50C-407E-A947-70E740481C1C}">
                <a14:useLocalDpi xmlns:a14="http://schemas.microsoft.com/office/drawing/2010/main" val="0"/>
              </a:ext>
            </a:extLst>
          </a:blip>
          <a:stretch>
            <a:fillRect/>
          </a:stretch>
        </p:blipFill>
        <p:spPr>
          <a:xfrm rot="5400000">
            <a:off x="7605473" y="2770824"/>
            <a:ext cx="3735374" cy="3191785"/>
          </a:xfrm>
          <a:prstGeom prst="rect">
            <a:avLst/>
          </a:prstGeom>
          <a:ln>
            <a:noFill/>
          </a:ln>
          <a:effectLst>
            <a:outerShdw blurRad="190500" algn="tl" rotWithShape="0">
              <a:srgbClr val="000000">
                <a:alpha val="70000"/>
              </a:srgbClr>
            </a:outerShdw>
          </a:effectLst>
        </p:spPr>
      </p:pic>
      <p:sp>
        <p:nvSpPr>
          <p:cNvPr id="2" name="Metin kutusu 1"/>
          <p:cNvSpPr txBox="1"/>
          <p:nvPr/>
        </p:nvSpPr>
        <p:spPr>
          <a:xfrm>
            <a:off x="1402524" y="3166388"/>
            <a:ext cx="4956766" cy="2400657"/>
          </a:xfrm>
          <a:prstGeom prst="rect">
            <a:avLst/>
          </a:prstGeom>
          <a:solidFill>
            <a:srgbClr val="C9DAE1"/>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nSpc>
                <a:spcPct val="150000"/>
              </a:lnSpc>
            </a:pPr>
            <a:r>
              <a:rPr lang="tr-TR" sz="2000" dirty="0">
                <a:latin typeface="+mj-lt"/>
              </a:rPr>
              <a:t>Fonksiyonel matriksin büyüme sürecini bozan; </a:t>
            </a:r>
          </a:p>
          <a:p>
            <a:pPr marL="342900" indent="-342900">
              <a:lnSpc>
                <a:spcPct val="150000"/>
              </a:lnSpc>
              <a:buFont typeface="Arial" panose="020B0604020202020204" pitchFamily="34" charset="0"/>
              <a:buChar char="•"/>
            </a:pPr>
            <a:r>
              <a:rPr lang="tr-TR" sz="2000" dirty="0">
                <a:latin typeface="+mj-lt"/>
              </a:rPr>
              <a:t>Ağız solunumu, </a:t>
            </a:r>
          </a:p>
          <a:p>
            <a:pPr marL="342900" indent="-342900">
              <a:lnSpc>
                <a:spcPct val="150000"/>
              </a:lnSpc>
              <a:buFont typeface="Arial" panose="020B0604020202020204" pitchFamily="34" charset="0"/>
              <a:buChar char="•"/>
            </a:pPr>
            <a:r>
              <a:rPr lang="tr-TR" sz="2000" dirty="0">
                <a:latin typeface="+mj-lt"/>
              </a:rPr>
              <a:t>Atipik yutkunma </a:t>
            </a:r>
          </a:p>
          <a:p>
            <a:pPr marL="342900" indent="-342900">
              <a:lnSpc>
                <a:spcPct val="150000"/>
              </a:lnSpc>
              <a:buFont typeface="Arial" panose="020B0604020202020204" pitchFamily="34" charset="0"/>
              <a:buChar char="•"/>
            </a:pPr>
            <a:r>
              <a:rPr lang="tr-TR" sz="2000" dirty="0">
                <a:latin typeface="+mj-lt"/>
              </a:rPr>
              <a:t>Dengesiz perioral kaslar</a:t>
            </a:r>
          </a:p>
          <a:p>
            <a:pPr marL="342900" indent="-342900">
              <a:lnSpc>
                <a:spcPct val="150000"/>
              </a:lnSpc>
              <a:buFont typeface="Arial" panose="020B0604020202020204" pitchFamily="34" charset="0"/>
              <a:buChar char="•"/>
            </a:pPr>
            <a:r>
              <a:rPr lang="tr-TR" sz="2000" dirty="0">
                <a:latin typeface="+mj-lt"/>
              </a:rPr>
              <a:t>Yanlış postur</a:t>
            </a:r>
          </a:p>
        </p:txBody>
      </p:sp>
    </p:spTree>
    <p:extLst>
      <p:ext uri="{BB962C8B-B14F-4D97-AF65-F5344CB8AC3E}">
        <p14:creationId xmlns:p14="http://schemas.microsoft.com/office/powerpoint/2010/main" val="252684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26439" t="155" r="-156" b="-155"/>
          <a:stretch/>
        </p:blipFill>
        <p:spPr>
          <a:xfrm>
            <a:off x="10633" y="10633"/>
            <a:ext cx="5039832" cy="6858000"/>
          </a:xfrm>
          <a:prstGeom prst="rect">
            <a:avLst/>
          </a:prstGeom>
        </p:spPr>
      </p:pic>
      <p:sp>
        <p:nvSpPr>
          <p:cNvPr id="6" name="文本框 12"/>
          <p:cNvSpPr txBox="1"/>
          <p:nvPr/>
        </p:nvSpPr>
        <p:spPr>
          <a:xfrm>
            <a:off x="5479372" y="457415"/>
            <a:ext cx="3303125" cy="646331"/>
          </a:xfrm>
          <a:prstGeom prst="rect">
            <a:avLst/>
          </a:prstGeom>
          <a:noFill/>
        </p:spPr>
        <p:txBody>
          <a:bodyPr wrap="square" rtlCol="0">
            <a:spAutoFit/>
          </a:bodyPr>
          <a:lstStyle/>
          <a:p>
            <a:r>
              <a:rPr lang="tr-TR" altLang="zh-CN" sz="3600" b="1" dirty="0">
                <a:solidFill>
                  <a:srgbClr val="FFC000"/>
                </a:solidFill>
                <a:latin typeface="+mj-lt"/>
                <a:ea typeface="MS UI Gothic" panose="020B0600070205080204" pitchFamily="34" charset="-128"/>
              </a:rPr>
              <a:t> </a:t>
            </a:r>
            <a:r>
              <a:rPr lang="tr-TR" altLang="zh-CN" sz="3600" b="1" dirty="0">
                <a:solidFill>
                  <a:srgbClr val="B95F3D"/>
                </a:solidFill>
                <a:latin typeface="+mj-lt"/>
                <a:ea typeface="MS UI Gothic" panose="020B0600070205080204" pitchFamily="34" charset="-128"/>
              </a:rPr>
              <a:t>Seminer Planı</a:t>
            </a:r>
            <a:endParaRPr lang="zh-CN" altLang="en-US" sz="4000" b="1" dirty="0">
              <a:solidFill>
                <a:srgbClr val="B95F3D"/>
              </a:solidFill>
              <a:latin typeface="+mj-lt"/>
              <a:ea typeface="MS UI Gothic" panose="020B0600070205080204" pitchFamily="34" charset="-128"/>
            </a:endParaRPr>
          </a:p>
        </p:txBody>
      </p:sp>
      <p:graphicFrame>
        <p:nvGraphicFramePr>
          <p:cNvPr id="11" name="Diyagram 10"/>
          <p:cNvGraphicFramePr>
            <a:graphicFrameLocks/>
          </p:cNvGraphicFramePr>
          <p:nvPr>
            <p:extLst>
              <p:ext uri="{D42A27DB-BD31-4B8C-83A1-F6EECF244321}">
                <p14:modId xmlns:p14="http://schemas.microsoft.com/office/powerpoint/2010/main" val="3223175246"/>
              </p:ext>
            </p:extLst>
          </p:nvPr>
        </p:nvGraphicFramePr>
        <p:xfrm>
          <a:off x="5511272" y="1553867"/>
          <a:ext cx="6680727" cy="52935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120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Ackerman</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JF,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Proffit</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WR.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characteristics</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of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 modern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approach</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to</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classification</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and</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diagnosis</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tx2">
                    <a:lumMod val="60000"/>
                    <a:lumOff val="40000"/>
                  </a:schemeClr>
                </a:solidFill>
                <a:latin typeface="Calibri Light" panose="020F0302020204030204" pitchFamily="34" charset="0"/>
                <a:ea typeface="Times New Roman" panose="02020603050405020304" pitchFamily="18" charset="0"/>
                <a:cs typeface="Times New Roman" panose="02020603050405020304" pitchFamily="18" charset="0"/>
              </a:rPr>
              <a:t>. 1969;56.443–54</a:t>
            </a:r>
            <a:endParaRPr lang="tr-TR" dirty="0">
              <a:solidFill>
                <a:schemeClr val="tx2">
                  <a:lumMod val="60000"/>
                  <a:lumOff val="40000"/>
                </a:schemeClr>
              </a:solidFill>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218" name="Picture 2" descr="Ä°lgili 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20" t="1890" r="44899" b="12009"/>
          <a:stretch/>
        </p:blipFill>
        <p:spPr bwMode="auto">
          <a:xfrm flipH="1">
            <a:off x="932666" y="4780949"/>
            <a:ext cx="208366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Ä°lgili 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101" t="2044" r="977" b="13514"/>
          <a:stretch/>
        </p:blipFill>
        <p:spPr bwMode="auto">
          <a:xfrm>
            <a:off x="1126825" y="2976552"/>
            <a:ext cx="1695343" cy="164410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Ä°lgili resim"/>
          <p:cNvPicPr>
            <a:picLocks noChangeAspect="1" noChangeArrowheads="1"/>
          </p:cNvPicPr>
          <p:nvPr/>
        </p:nvPicPr>
        <p:blipFill rotWithShape="1">
          <a:blip r:embed="rId5">
            <a:extLst>
              <a:ext uri="{28A0092B-C50C-407E-A947-70E740481C1C}">
                <a14:useLocalDpi xmlns:a14="http://schemas.microsoft.com/office/drawing/2010/main" val="0"/>
              </a:ext>
            </a:extLst>
          </a:blip>
          <a:srcRect r="23025" b="11667"/>
          <a:stretch/>
        </p:blipFill>
        <p:spPr bwMode="auto">
          <a:xfrm>
            <a:off x="3413202" y="3653626"/>
            <a:ext cx="2060985" cy="176354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Düz Ok Bağlayıcısı 22"/>
          <p:cNvCxnSpPr/>
          <p:nvPr/>
        </p:nvCxnSpPr>
        <p:spPr>
          <a:xfrm>
            <a:off x="4797033" y="4433799"/>
            <a:ext cx="6771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Düz Ok Bağlayıcısı 26"/>
          <p:cNvCxnSpPr/>
          <p:nvPr/>
        </p:nvCxnSpPr>
        <p:spPr>
          <a:xfrm flipH="1">
            <a:off x="4399766" y="5143101"/>
            <a:ext cx="67715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6" name="Resim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050" y="4887840"/>
            <a:ext cx="1924050" cy="1504950"/>
          </a:xfrm>
          <a:prstGeom prst="rect">
            <a:avLst/>
          </a:prstGeom>
        </p:spPr>
      </p:pic>
      <p:sp>
        <p:nvSpPr>
          <p:cNvPr id="28" name="Metin kutusu 27"/>
          <p:cNvSpPr txBox="1"/>
          <p:nvPr/>
        </p:nvSpPr>
        <p:spPr>
          <a:xfrm>
            <a:off x="5744062" y="2864357"/>
            <a:ext cx="4464464" cy="3323987"/>
          </a:xfrm>
          <a:prstGeom prst="rect">
            <a:avLst/>
          </a:prstGeom>
          <a:noFill/>
          <a:ln w="38100">
            <a:solidFill>
              <a:srgbClr val="80A7B7"/>
            </a:solidFill>
          </a:ln>
        </p:spPr>
        <p:txBody>
          <a:bodyPr wrap="square" rtlCol="0">
            <a:spAutoFit/>
          </a:bodyPr>
          <a:lstStyle/>
          <a:p>
            <a:pPr>
              <a:lnSpc>
                <a:spcPct val="150000"/>
              </a:lnSpc>
            </a:pPr>
            <a:r>
              <a:rPr lang="tr-TR" sz="2000" dirty="0">
                <a:latin typeface="+mj-lt"/>
              </a:rPr>
              <a:t>Etiyoloji:</a:t>
            </a:r>
          </a:p>
          <a:p>
            <a:pPr marL="342900" lvl="0" indent="-342900">
              <a:lnSpc>
                <a:spcPct val="150000"/>
              </a:lnSpc>
              <a:buFont typeface="Arial" panose="020B0604020202020204" pitchFamily="34" charset="0"/>
              <a:buChar char="•"/>
            </a:pPr>
            <a:r>
              <a:rPr lang="tr-TR" sz="2000" dirty="0">
                <a:latin typeface="+mj-lt"/>
              </a:rPr>
              <a:t>Çenelerin </a:t>
            </a:r>
            <a:r>
              <a:rPr lang="tr-TR" sz="2000" dirty="0" err="1">
                <a:latin typeface="+mj-lt"/>
              </a:rPr>
              <a:t>malpozisyonları</a:t>
            </a:r>
            <a:r>
              <a:rPr lang="tr-TR" sz="2000" dirty="0">
                <a:latin typeface="+mj-lt"/>
              </a:rPr>
              <a:t> ve dişsel düzensizlikler,</a:t>
            </a:r>
          </a:p>
          <a:p>
            <a:pPr marL="342900" lvl="0" indent="-342900">
              <a:lnSpc>
                <a:spcPct val="150000"/>
              </a:lnSpc>
              <a:buFont typeface="Arial" panose="020B0604020202020204" pitchFamily="34" charset="0"/>
              <a:buChar char="•"/>
            </a:pPr>
            <a:r>
              <a:rPr lang="tr-TR" sz="2000" dirty="0">
                <a:latin typeface="+mj-lt"/>
              </a:rPr>
              <a:t>Embriyolojik </a:t>
            </a:r>
            <a:r>
              <a:rPr lang="tr-TR" sz="2000" dirty="0" err="1">
                <a:latin typeface="+mj-lt"/>
              </a:rPr>
              <a:t>defektler</a:t>
            </a:r>
            <a:r>
              <a:rPr lang="tr-TR" sz="2000" dirty="0">
                <a:latin typeface="+mj-lt"/>
              </a:rPr>
              <a:t>, travma ve fonksiyonel etkiler, </a:t>
            </a:r>
          </a:p>
          <a:p>
            <a:pPr marL="342900" lvl="0" indent="-342900">
              <a:lnSpc>
                <a:spcPct val="150000"/>
              </a:lnSpc>
              <a:buFont typeface="Arial" panose="020B0604020202020204" pitchFamily="34" charset="0"/>
              <a:buChar char="•"/>
            </a:pPr>
            <a:r>
              <a:rPr lang="tr-TR" sz="2000" dirty="0">
                <a:latin typeface="+mj-lt"/>
              </a:rPr>
              <a:t>Spesifik genetik sendromlar, </a:t>
            </a:r>
          </a:p>
          <a:p>
            <a:pPr marL="342900" lvl="0" indent="-342900">
              <a:lnSpc>
                <a:spcPct val="150000"/>
              </a:lnSpc>
              <a:buFont typeface="Arial" panose="020B0604020202020204" pitchFamily="34" charset="0"/>
              <a:buChar char="•"/>
            </a:pPr>
            <a:r>
              <a:rPr lang="tr-TR" sz="2000" dirty="0">
                <a:latin typeface="+mj-lt"/>
              </a:rPr>
              <a:t>Kalıtım </a:t>
            </a:r>
          </a:p>
        </p:txBody>
      </p:sp>
    </p:spTree>
    <p:extLst>
      <p:ext uri="{BB962C8B-B14F-4D97-AF65-F5344CB8AC3E}">
        <p14:creationId xmlns:p14="http://schemas.microsoft.com/office/powerpoint/2010/main" val="3975751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fade">
                                      <p:cBhvr>
                                        <p:cTn id="10" dur="500"/>
                                        <p:tgtEl>
                                          <p:spTgt spid="2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xEl>
                                              <p:pRg st="1" end="1"/>
                                            </p:txEl>
                                          </p:spTgt>
                                        </p:tgtEl>
                                        <p:attrNameLst>
                                          <p:attrName>style.visibility</p:attrName>
                                        </p:attrNameLst>
                                      </p:cBhvr>
                                      <p:to>
                                        <p:strVal val="visible"/>
                                      </p:to>
                                    </p:set>
                                    <p:animEffect transition="in" filter="fade">
                                      <p:cBhvr>
                                        <p:cTn id="13" dur="500"/>
                                        <p:tgtEl>
                                          <p:spTgt spid="2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xEl>
                                              <p:pRg st="2" end="2"/>
                                            </p:txEl>
                                          </p:spTgt>
                                        </p:tgtEl>
                                        <p:attrNameLst>
                                          <p:attrName>style.visibility</p:attrName>
                                        </p:attrNameLst>
                                      </p:cBhvr>
                                      <p:to>
                                        <p:strVal val="visible"/>
                                      </p:to>
                                    </p:set>
                                    <p:animEffect transition="in" filter="fade">
                                      <p:cBhvr>
                                        <p:cTn id="18" dur="500"/>
                                        <p:tgtEl>
                                          <p:spTgt spid="28">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xEl>
                                              <p:pRg st="3" end="3"/>
                                            </p:txEl>
                                          </p:spTgt>
                                        </p:tgtEl>
                                        <p:attrNameLst>
                                          <p:attrName>style.visibility</p:attrName>
                                        </p:attrNameLst>
                                      </p:cBhvr>
                                      <p:to>
                                        <p:strVal val="visible"/>
                                      </p:to>
                                    </p:set>
                                    <p:animEffect transition="in" filter="fade">
                                      <p:cBhvr>
                                        <p:cTn id="23" dur="500"/>
                                        <p:tgtEl>
                                          <p:spTgt spid="28">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xEl>
                                              <p:pRg st="4" end="4"/>
                                            </p:txEl>
                                          </p:spTgt>
                                        </p:tgtEl>
                                        <p:attrNameLst>
                                          <p:attrName>style.visibility</p:attrName>
                                        </p:attrNameLst>
                                      </p:cBhvr>
                                      <p:to>
                                        <p:strVal val="visible"/>
                                      </p:to>
                                    </p:set>
                                    <p:animEffect transition="in" filter="fade">
                                      <p:cBhvr>
                                        <p:cTn id="28" dur="500"/>
                                        <p:tgtEl>
                                          <p:spTgt spid="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Resim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050" y="4887840"/>
            <a:ext cx="1924050" cy="1504950"/>
          </a:xfrm>
          <a:prstGeom prst="rect">
            <a:avLst/>
          </a:prstGeom>
        </p:spPr>
      </p:pic>
      <p:sp>
        <p:nvSpPr>
          <p:cNvPr id="3" name="Metin kutusu 2"/>
          <p:cNvSpPr txBox="1"/>
          <p:nvPr/>
        </p:nvSpPr>
        <p:spPr>
          <a:xfrm>
            <a:off x="932666" y="2994073"/>
            <a:ext cx="3410541" cy="1015663"/>
          </a:xfrm>
          <a:prstGeom prst="rect">
            <a:avLst/>
          </a:prstGeom>
          <a:noFill/>
          <a:ln w="19050">
            <a:solidFill>
              <a:srgbClr val="002060"/>
            </a:solidFill>
          </a:ln>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Bireysel ihtiyaçlar</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Tedavi yaklaşımı özelleştirmeli</a:t>
            </a:r>
            <a:endParaRPr lang="tr-TR" sz="2000" dirty="0"/>
          </a:p>
        </p:txBody>
      </p:sp>
      <p:grpSp>
        <p:nvGrpSpPr>
          <p:cNvPr id="20" name="Grup 19"/>
          <p:cNvGrpSpPr/>
          <p:nvPr/>
        </p:nvGrpSpPr>
        <p:grpSpPr>
          <a:xfrm>
            <a:off x="4800594" y="2943272"/>
            <a:ext cx="6832606" cy="1170927"/>
            <a:chOff x="4800594" y="2943272"/>
            <a:chExt cx="6832606" cy="1170927"/>
          </a:xfrm>
        </p:grpSpPr>
        <p:sp>
          <p:nvSpPr>
            <p:cNvPr id="8" name="Metin kutusu 7"/>
            <p:cNvSpPr txBox="1"/>
            <p:nvPr/>
          </p:nvSpPr>
          <p:spPr>
            <a:xfrm>
              <a:off x="4889500" y="3068603"/>
              <a:ext cx="6743700" cy="830997"/>
            </a:xfrm>
            <a:prstGeom prst="rect">
              <a:avLst/>
            </a:prstGeom>
            <a:noFill/>
          </p:spPr>
          <p:txBody>
            <a:bodyPr wrap="square" rtlCol="0">
              <a:spAutoFit/>
            </a:bodyPr>
            <a:lstStyle/>
            <a:p>
              <a:pPr marL="285750" indent="-285750">
                <a:lnSpc>
                  <a:spcPct val="120000"/>
                </a:lnSpc>
                <a:spcBef>
                  <a:spcPts val="600"/>
                </a:spcBef>
                <a:spcAft>
                  <a:spcPts val="600"/>
                </a:spcAft>
                <a:buFont typeface="Wingdings" panose="05000000000000000000" pitchFamily="2" charset="2"/>
                <a:buChar char="ü"/>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Bacetti ve ark. süt dişlenmedeki Sınıf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II’nin</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karma dişlenmeye geçişte devam ettiğini veya kötüleştiğini bildirmiştir. </a:t>
              </a:r>
            </a:p>
          </p:txBody>
        </p:sp>
        <p:sp>
          <p:nvSpPr>
            <p:cNvPr id="24" name="Yuvarlatılmış Dikdörtgen 23"/>
            <p:cNvSpPr/>
            <p:nvPr/>
          </p:nvSpPr>
          <p:spPr>
            <a:xfrm>
              <a:off x="4800594" y="2943272"/>
              <a:ext cx="6832606" cy="1170927"/>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grpSp>
      <p:pic>
        <p:nvPicPr>
          <p:cNvPr id="25" name="Picture 2" descr="Ä°lgili resi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0" t="1890" r="44899" b="12009"/>
          <a:stretch/>
        </p:blipFill>
        <p:spPr bwMode="auto">
          <a:xfrm flipH="1">
            <a:off x="932666" y="4519647"/>
            <a:ext cx="2083662" cy="1676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 20"/>
          <p:cNvGrpSpPr/>
          <p:nvPr/>
        </p:nvGrpSpPr>
        <p:grpSpPr>
          <a:xfrm>
            <a:off x="3599447" y="4588167"/>
            <a:ext cx="6141453" cy="1474141"/>
            <a:chOff x="3599447" y="4588167"/>
            <a:chExt cx="6141453" cy="1474141"/>
          </a:xfrm>
        </p:grpSpPr>
        <p:sp>
          <p:nvSpPr>
            <p:cNvPr id="26" name="Yuvarlatılmış Dikdörtgen 25"/>
            <p:cNvSpPr/>
            <p:nvPr/>
          </p:nvSpPr>
          <p:spPr>
            <a:xfrm>
              <a:off x="3599447" y="4588167"/>
              <a:ext cx="6141453" cy="1474141"/>
            </a:xfrm>
            <a:prstGeom prst="roundRect">
              <a:avLst/>
            </a:prstGeom>
            <a:noFill/>
            <a:ln w="381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tr-TR" dirty="0"/>
            </a:p>
          </p:txBody>
        </p:sp>
        <p:sp>
          <p:nvSpPr>
            <p:cNvPr id="10" name="Metin kutusu 9"/>
            <p:cNvSpPr txBox="1"/>
            <p:nvPr/>
          </p:nvSpPr>
          <p:spPr>
            <a:xfrm>
              <a:off x="3702590" y="4848472"/>
              <a:ext cx="6038310" cy="1015663"/>
            </a:xfrm>
            <a:prstGeom prst="rect">
              <a:avLst/>
            </a:prstGeom>
            <a:noFill/>
          </p:spPr>
          <p:txBody>
            <a:bodyPr wrap="square" rtlCol="0">
              <a:spAutoFit/>
            </a:bodyPr>
            <a:lstStyle/>
            <a:p>
              <a:pPr marL="342900" indent="-342900">
                <a:buFont typeface="Wingdings" panose="05000000000000000000" pitchFamily="2" charset="2"/>
                <a:buChar char="ü"/>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Grabowski ve ark. süt dişlenmeden karma dişlenmeye geçişte bilateral distooklüzyon oranının arttığını belirtmiştir.</a:t>
              </a:r>
              <a:endParaRPr lang="tr-TR" sz="2000" dirty="0"/>
            </a:p>
          </p:txBody>
        </p:sp>
      </p:grpSp>
    </p:spTree>
    <p:extLst>
      <p:ext uri="{BB962C8B-B14F-4D97-AF65-F5344CB8AC3E}">
        <p14:creationId xmlns:p14="http://schemas.microsoft.com/office/powerpoint/2010/main" val="102598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a:p>
            <a:r>
              <a:rPr lang="en-US" dirty="0"/>
              <a:t>Graber, Current Principals and </a:t>
            </a:r>
            <a:r>
              <a:rPr lang="en-US" dirty="0" err="1"/>
              <a:t>Techniquie</a:t>
            </a:r>
            <a:r>
              <a:rPr lang="en-US" dirty="0"/>
              <a:t> 5th edition, 2001</a:t>
            </a:r>
            <a:endParaRPr lang="tr-TR" dirty="0"/>
          </a:p>
          <a:p>
            <a:endParaRPr lang="tr-TR" dirty="0"/>
          </a:p>
        </p:txBody>
      </p:sp>
      <p:pic>
        <p:nvPicPr>
          <p:cNvPr id="17" name="Resim 16"/>
          <p:cNvPicPr/>
          <p:nvPr/>
        </p:nvPicPr>
        <p:blipFill rotWithShape="1">
          <a:blip r:embed="rId4" cstate="print">
            <a:extLst>
              <a:ext uri="{28A0092B-C50C-407E-A947-70E740481C1C}">
                <a14:useLocalDpi xmlns:a14="http://schemas.microsoft.com/office/drawing/2010/main" val="0"/>
              </a:ext>
            </a:extLst>
          </a:blip>
          <a:srcRect l="1354" t="1317" r="73649" b="51749"/>
          <a:stretch/>
        </p:blipFill>
        <p:spPr bwMode="auto">
          <a:xfrm rot="5400000">
            <a:off x="7890690" y="2225688"/>
            <a:ext cx="1761774" cy="2722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3" name="Sol Sağ Ok 2"/>
          <p:cNvSpPr/>
          <p:nvPr/>
        </p:nvSpPr>
        <p:spPr>
          <a:xfrm>
            <a:off x="7861278" y="3967483"/>
            <a:ext cx="1644626" cy="287491"/>
          </a:xfrm>
          <a:prstGeom prst="leftRightArrow">
            <a:avLst/>
          </a:prstGeom>
          <a:solidFill>
            <a:srgbClr val="FF5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Metin kutusu 17"/>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9" name="直接连接符 58"/>
          <p:cNvCxnSpPr>
            <a:stCxn id="18"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773174" y="3191195"/>
            <a:ext cx="4787309" cy="400110"/>
          </a:xfrm>
          <a:prstGeom prst="rect">
            <a:avLst/>
          </a:prstGeom>
          <a:noFill/>
          <a:ln w="28575">
            <a:solidFill>
              <a:schemeClr val="accent4">
                <a:lumMod val="60000"/>
                <a:lumOff val="40000"/>
              </a:schemeClr>
            </a:solidFill>
          </a:ln>
        </p:spPr>
        <p:txBody>
          <a:bodyPr wrap="square" rtlCol="0">
            <a:spAutoFit/>
          </a:bodyPr>
          <a:lstStyle/>
          <a:p>
            <a:pPr marL="342900" indent="-342900">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Maksillayı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aşırı</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genişletme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Sınıf I ilişki</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endParaRPr lang="tr-TR" sz="2000" dirty="0"/>
          </a:p>
        </p:txBody>
      </p:sp>
      <p:pic>
        <p:nvPicPr>
          <p:cNvPr id="10246" name="Picture 6" descr="rapid maksiller ekspansiyon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6131" y="4558347"/>
            <a:ext cx="2133467" cy="1572444"/>
          </a:xfrm>
          <a:prstGeom prst="roundRect">
            <a:avLst>
              <a:gd name="adj" fmla="val 25515"/>
            </a:avLst>
          </a:prstGeom>
          <a:solidFill>
            <a:srgbClr val="FFFFFF">
              <a:shade val="85000"/>
            </a:srgbClr>
          </a:solidFill>
          <a:ln>
            <a:noFill/>
          </a:ln>
          <a:effectLst>
            <a:reflection blurRad="12700" stA="38000" endPos="28000" dist="5000" dir="5400000" sy="-100000" algn="bl" rotWithShape="0"/>
          </a:effectLst>
          <a:extLst/>
        </p:spPr>
      </p:pic>
      <p:pic>
        <p:nvPicPr>
          <p:cNvPr id="23" name="Picture 2" descr="Ä°lgili resi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0" t="1890" r="44899" b="12009"/>
          <a:stretch/>
        </p:blipFill>
        <p:spPr bwMode="auto">
          <a:xfrm flipH="1">
            <a:off x="698748" y="4506369"/>
            <a:ext cx="2083662"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Düz Ok Bağlayıcısı 23"/>
          <p:cNvCxnSpPr/>
          <p:nvPr/>
        </p:nvCxnSpPr>
        <p:spPr>
          <a:xfrm>
            <a:off x="2122934" y="5766648"/>
            <a:ext cx="788684" cy="0"/>
          </a:xfrm>
          <a:prstGeom prst="straightConnector1">
            <a:avLst/>
          </a:prstGeom>
          <a:ln w="76200">
            <a:solidFill>
              <a:srgbClr val="FF5C43"/>
            </a:solidFill>
            <a:tailEnd type="triangle"/>
          </a:ln>
        </p:spPr>
        <p:style>
          <a:lnRef idx="1">
            <a:schemeClr val="accent1"/>
          </a:lnRef>
          <a:fillRef idx="0">
            <a:schemeClr val="accent1"/>
          </a:fillRef>
          <a:effectRef idx="0">
            <a:schemeClr val="accent1"/>
          </a:effectRef>
          <a:fontRef idx="minor">
            <a:schemeClr val="tx1"/>
          </a:fontRef>
        </p:style>
      </p:cxnSp>
      <p:pic>
        <p:nvPicPr>
          <p:cNvPr id="26" name="Resim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5050" y="4887840"/>
            <a:ext cx="1924050" cy="1504950"/>
          </a:xfrm>
          <a:prstGeom prst="rect">
            <a:avLst/>
          </a:prstGeom>
        </p:spPr>
      </p:pic>
      <p:sp>
        <p:nvSpPr>
          <p:cNvPr id="10" name="Metin kutusu 9"/>
          <p:cNvSpPr txBox="1"/>
          <p:nvPr/>
        </p:nvSpPr>
        <p:spPr>
          <a:xfrm>
            <a:off x="5578211" y="4814053"/>
            <a:ext cx="4979919" cy="1015663"/>
          </a:xfrm>
          <a:prstGeom prst="rect">
            <a:avLst/>
          </a:prstGeom>
          <a:noFill/>
          <a:ln w="28575">
            <a:solidFill>
              <a:schemeClr val="accent4">
                <a:lumMod val="60000"/>
                <a:lumOff val="40000"/>
              </a:schemeClr>
            </a:solidFill>
          </a:ln>
        </p:spPr>
        <p:txBody>
          <a:bodyPr wrap="square" rtlCol="0">
            <a:spAutoFit/>
          </a:bodyPr>
          <a:lstStyle/>
          <a:p>
            <a:pPr algn="ctr"/>
            <a:r>
              <a:rPr lang="tr-TR" sz="2000" dirty="0">
                <a:latin typeface="+mj-lt"/>
              </a:rPr>
              <a:t>RME sonrası mandibulayı önde konumlandırma</a:t>
            </a:r>
          </a:p>
          <a:p>
            <a:pPr algn="ctr"/>
            <a:r>
              <a:rPr lang="tr-TR" sz="2000" dirty="0">
                <a:latin typeface="+mj-lt"/>
                <a:sym typeface="Symbol" panose="05050102010706020507" pitchFamily="18" charset="2"/>
              </a:rPr>
              <a:t></a:t>
            </a:r>
            <a:r>
              <a:rPr lang="tr-TR" sz="2000" dirty="0">
                <a:latin typeface="+mj-lt"/>
              </a:rPr>
              <a:t> </a:t>
            </a:r>
          </a:p>
          <a:p>
            <a:pPr algn="ctr"/>
            <a:r>
              <a:rPr lang="tr-TR" sz="2000" dirty="0">
                <a:latin typeface="+mj-lt"/>
              </a:rPr>
              <a:t>Karma dentisyonda sıklıkla spontan düzelme</a:t>
            </a:r>
          </a:p>
        </p:txBody>
      </p:sp>
    </p:spTree>
    <p:extLst>
      <p:ext uri="{BB962C8B-B14F-4D97-AF65-F5344CB8AC3E}">
        <p14:creationId xmlns:p14="http://schemas.microsoft.com/office/powerpoint/2010/main" val="274679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pic>
        <p:nvPicPr>
          <p:cNvPr id="12290" name="Picture 2" descr="bracket in deciduous dentition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254" y="2968332"/>
            <a:ext cx="3380097" cy="1542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7" name="Resim 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0501" y="2577267"/>
            <a:ext cx="1007507" cy="1007507"/>
          </a:xfrm>
          <a:prstGeom prst="rect">
            <a:avLst/>
          </a:prstGeom>
        </p:spPr>
      </p:pic>
      <p:pic>
        <p:nvPicPr>
          <p:cNvPr id="12300" name="Picture 12" descr="blue elgiloy orthodontic ile ilgili gÃ¶rsel sonu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5448" y="2837211"/>
            <a:ext cx="2381250" cy="952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Metin kutusu 23"/>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25" name="直接连接符 58"/>
          <p:cNvCxnSpPr>
            <a:stCxn id="24"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Resim 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
                    </a14:imgEffect>
                  </a14:imgLayer>
                </a14:imgProps>
              </a:ext>
              <a:ext uri="{28A0092B-C50C-407E-A947-70E740481C1C}">
                <a14:useLocalDpi xmlns:a14="http://schemas.microsoft.com/office/drawing/2010/main" val="0"/>
              </a:ext>
            </a:extLst>
          </a:blip>
          <a:srcRect l="50331" t="50967" r="4967" b="3999"/>
          <a:stretch/>
        </p:blipFill>
        <p:spPr>
          <a:xfrm>
            <a:off x="5915174" y="2945828"/>
            <a:ext cx="3449691" cy="1954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8" name="Picture 10" descr="increased overjet in child ile ilgili gÃ¶rsel sonucu"/>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8138"/>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flipH="1">
            <a:off x="8215201" y="4470204"/>
            <a:ext cx="3633899" cy="1922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8" name="Picture 2" descr="class ii div 2 ile ilgili gÃ¶rsel sonucu"/>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11000"/>
                    </a14:imgEffect>
                  </a14:imgLayer>
                </a14:imgProps>
              </a:ext>
              <a:ext uri="{28A0092B-C50C-407E-A947-70E740481C1C}">
                <a14:useLocalDpi xmlns:a14="http://schemas.microsoft.com/office/drawing/2010/main" val="0"/>
              </a:ext>
            </a:extLst>
          </a:blip>
          <a:srcRect l="-56" t="23717" r="18289" b="21006"/>
          <a:stretch/>
        </p:blipFill>
        <p:spPr bwMode="auto">
          <a:xfrm flipH="1">
            <a:off x="1767274" y="4445411"/>
            <a:ext cx="3757317" cy="1953144"/>
          </a:xfrm>
          <a:prstGeom prst="roundRect">
            <a:avLst>
              <a:gd name="adj" fmla="val 9927"/>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126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300"/>
                                        </p:tgtEl>
                                        <p:attrNameLst>
                                          <p:attrName>style.visibility</p:attrName>
                                        </p:attrNameLst>
                                      </p:cBhvr>
                                      <p:to>
                                        <p:strVal val="visible"/>
                                      </p:to>
                                    </p:set>
                                    <p:animEffect transition="in" filter="fade">
                                      <p:cBhvr>
                                        <p:cTn id="10" dur="500"/>
                                        <p:tgtEl>
                                          <p:spTgt spid="12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98"/>
                                        </p:tgtEl>
                                        <p:attrNameLst>
                                          <p:attrName>style.visibility</p:attrName>
                                        </p:attrNameLst>
                                      </p:cBhvr>
                                      <p:to>
                                        <p:strVal val="visible"/>
                                      </p:to>
                                    </p:set>
                                    <p:animEffect transition="in" filter="fade">
                                      <p:cBhvr>
                                        <p:cTn id="15"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Rakosi 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Differntial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diagnosis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and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planning</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treatment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Class II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mixed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dentition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Lee W.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Graber</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Orthodontics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Mosby</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Comp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1986.122-139</a:t>
            </a:r>
            <a:endParaRPr lang="tr-TR" dirty="0">
              <a:solidFill>
                <a:schemeClr val="bg1">
                  <a:lumMod val="50000"/>
                </a:schemeClr>
              </a:solidFill>
            </a:endParaRPr>
          </a:p>
        </p:txBody>
      </p:sp>
      <p:pic>
        <p:nvPicPr>
          <p:cNvPr id="13314" name="Picture 2" descr="myofonksiyonel tedavi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99" y="2987667"/>
            <a:ext cx="3974118" cy="1800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316" name="Picture 4" descr="Ä°lgili resim"/>
          <p:cNvPicPr>
            <a:picLocks noChangeAspect="1" noChangeArrowheads="1"/>
          </p:cNvPicPr>
          <p:nvPr/>
        </p:nvPicPr>
        <p:blipFill rotWithShape="1">
          <a:blip r:embed="rId5">
            <a:extLst>
              <a:ext uri="{28A0092B-C50C-407E-A947-70E740481C1C}">
                <a14:useLocalDpi xmlns:a14="http://schemas.microsoft.com/office/drawing/2010/main" val="0"/>
              </a:ext>
            </a:extLst>
          </a:blip>
          <a:srcRect l="9744" r="10656" b="10954"/>
          <a:stretch/>
        </p:blipFill>
        <p:spPr bwMode="auto">
          <a:xfrm>
            <a:off x="6553200" y="2929211"/>
            <a:ext cx="2285638" cy="1917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Metin kutusu 2"/>
          <p:cNvSpPr txBox="1"/>
          <p:nvPr/>
        </p:nvSpPr>
        <p:spPr>
          <a:xfrm>
            <a:off x="1449600" y="5333812"/>
            <a:ext cx="3540716" cy="506292"/>
          </a:xfrm>
          <a:prstGeom prst="rect">
            <a:avLst/>
          </a:prstGeom>
          <a:noFill/>
          <a:ln w="38100">
            <a:solidFill>
              <a:srgbClr val="80A7B7"/>
            </a:solidFill>
          </a:ln>
        </p:spPr>
        <p:txBody>
          <a:bodyPr wrap="square" rtlCol="0">
            <a:spAutoFit/>
          </a:bodyPr>
          <a:lstStyle/>
          <a:p>
            <a:pPr marL="342900" indent="-342900">
              <a:lnSpc>
                <a:spcPct val="150000"/>
              </a:lnSpc>
              <a:buFont typeface="Symbol" panose="05050102010706020507" pitchFamily="18" charset="2"/>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Erken dönemde (8.5-9 yaş) </a:t>
            </a:r>
          </a:p>
        </p:txBody>
      </p:sp>
      <p:pic>
        <p:nvPicPr>
          <p:cNvPr id="13320" name="Picture 8" descr="dolichofacial vs brachyfacial ile ilgili gÃ¶rsel sonuc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0275" y="4195056"/>
            <a:ext cx="2457450" cy="1857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174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par>
                                <p:cTn id="8" presetID="10" presetClass="entr" presetSubtype="0" fill="hold" nodeType="withEffect">
                                  <p:stCondLst>
                                    <p:cond delay="0"/>
                                  </p:stCondLst>
                                  <p:childTnLst>
                                    <p:set>
                                      <p:cBhvr>
                                        <p:cTn id="9" dur="1" fill="hold">
                                          <p:stCondLst>
                                            <p:cond delay="0"/>
                                          </p:stCondLst>
                                        </p:cTn>
                                        <p:tgtEl>
                                          <p:spTgt spid="13320"/>
                                        </p:tgtEl>
                                        <p:attrNameLst>
                                          <p:attrName>style.visibility</p:attrName>
                                        </p:attrNameLst>
                                      </p:cBhvr>
                                      <p:to>
                                        <p:strVal val="visible"/>
                                      </p:to>
                                    </p:set>
                                    <p:animEffect transition="in" filter="fade">
                                      <p:cBhvr>
                                        <p:cTn id="10" dur="5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Rakosi 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Differntial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diagnosis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and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planning</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treatment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Class II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mixed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dentition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Lee W.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Graber</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Orthodontics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Mosby</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Comp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1986.122-139</a:t>
            </a:r>
            <a:endParaRPr lang="tr-TR" dirty="0">
              <a:solidFill>
                <a:schemeClr val="bg1">
                  <a:lumMod val="50000"/>
                </a:schemeClr>
              </a:solidFill>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1" name="Resim 20"/>
          <p:cNvPicPr>
            <a:picLocks noChangeAspect="1"/>
          </p:cNvPicPr>
          <p:nvPr/>
        </p:nvPicPr>
        <p:blipFill rotWithShape="1">
          <a:blip r:embed="rId4"/>
          <a:srcRect l="51753" t="50642" r="38142" b="35895"/>
          <a:stretch/>
        </p:blipFill>
        <p:spPr>
          <a:xfrm>
            <a:off x="6933450" y="3196432"/>
            <a:ext cx="2007220" cy="1504198"/>
          </a:xfrm>
          <a:prstGeom prst="rect">
            <a:avLst/>
          </a:prstGeom>
          <a:ln>
            <a:noFill/>
          </a:ln>
          <a:effectLst>
            <a:outerShdw blurRad="292100" dist="139700" dir="2700000" algn="tl" rotWithShape="0">
              <a:srgbClr val="333333">
                <a:alpha val="65000"/>
              </a:srgbClr>
            </a:outerShdw>
          </a:effectLst>
        </p:spPr>
      </p:pic>
      <p:pic>
        <p:nvPicPr>
          <p:cNvPr id="14344" name="Picture 8" descr="Ä°lgili resim"/>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7983" y="3012113"/>
            <a:ext cx="2076450" cy="19907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2" name="Picture 6" descr="Lip seal training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11471" y="4724726"/>
            <a:ext cx="2437629" cy="1788846"/>
          </a:xfrm>
          <a:prstGeom prst="rect">
            <a:avLst/>
          </a:prstGeom>
          <a:noFill/>
          <a:extLst>
            <a:ext uri="{909E8E84-426E-40DD-AFC4-6F175D3DCCD1}">
              <a14:hiddenFill xmlns:a14="http://schemas.microsoft.com/office/drawing/2010/main">
                <a:solidFill>
                  <a:srgbClr val="FFFFFF"/>
                </a:solidFill>
              </a14:hiddenFill>
            </a:ext>
          </a:extLst>
        </p:spPr>
      </p:pic>
      <p:pic>
        <p:nvPicPr>
          <p:cNvPr id="24" name="Resim 23"/>
          <p:cNvPicPr>
            <a:picLocks noChangeAspect="1"/>
          </p:cNvPicPr>
          <p:nvPr/>
        </p:nvPicPr>
        <p:blipFill>
          <a:blip r:embed="rId7"/>
          <a:stretch>
            <a:fillRect/>
          </a:stretch>
        </p:blipFill>
        <p:spPr>
          <a:xfrm>
            <a:off x="9043352" y="3816902"/>
            <a:ext cx="826768" cy="387851"/>
          </a:xfrm>
          <a:prstGeom prst="rect">
            <a:avLst/>
          </a:prstGeom>
        </p:spPr>
      </p:pic>
      <p:grpSp>
        <p:nvGrpSpPr>
          <p:cNvPr id="8" name="Grup 7"/>
          <p:cNvGrpSpPr/>
          <p:nvPr/>
        </p:nvGrpSpPr>
        <p:grpSpPr>
          <a:xfrm>
            <a:off x="1232899" y="2565521"/>
            <a:ext cx="2678702" cy="3159476"/>
            <a:chOff x="1232899" y="2667121"/>
            <a:chExt cx="2678702" cy="3159476"/>
          </a:xfrm>
        </p:grpSpPr>
        <p:pic>
          <p:nvPicPr>
            <p:cNvPr id="10" name="Resim 9"/>
            <p:cNvPicPr>
              <a:picLocks noChangeAspect="1"/>
            </p:cNvPicPr>
            <p:nvPr/>
          </p:nvPicPr>
          <p:blipFill rotWithShape="1">
            <a:blip r:embed="rId8"/>
            <a:srcRect l="31953" t="36437" r="54936" b="37099"/>
            <a:stretch/>
          </p:blipFill>
          <p:spPr>
            <a:xfrm>
              <a:off x="1232899" y="2667121"/>
              <a:ext cx="2678701" cy="3159476"/>
            </a:xfrm>
            <a:prstGeom prst="rect">
              <a:avLst/>
            </a:prstGeom>
            <a:ln>
              <a:noFill/>
            </a:ln>
            <a:effectLst>
              <a:outerShdw blurRad="292100" dist="139700" dir="2700000" algn="tl" rotWithShape="0">
                <a:srgbClr val="333333">
                  <a:alpha val="65000"/>
                </a:srgbClr>
              </a:outerShdw>
            </a:effectLst>
          </p:spPr>
        </p:pic>
        <p:sp>
          <p:nvSpPr>
            <p:cNvPr id="3" name="Dikdörtgen 2"/>
            <p:cNvSpPr/>
            <p:nvPr/>
          </p:nvSpPr>
          <p:spPr>
            <a:xfrm>
              <a:off x="2933701" y="5213279"/>
              <a:ext cx="977900" cy="495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2050" name="Picture 2" descr="ortognatik cerrahi ile ilgili gÃ¶rsel sonucu"/>
          <p:cNvPicPr>
            <a:picLocks noChangeAspect="1" noChangeArrowheads="1"/>
          </p:cNvPicPr>
          <p:nvPr/>
        </p:nvPicPr>
        <p:blipFill rotWithShape="1">
          <a:blip r:embed="rId9">
            <a:extLst>
              <a:ext uri="{28A0092B-C50C-407E-A947-70E740481C1C}">
                <a14:useLocalDpi xmlns:a14="http://schemas.microsoft.com/office/drawing/2010/main" val="0"/>
              </a:ext>
            </a:extLst>
          </a:blip>
          <a:srcRect l="20076"/>
          <a:stretch/>
        </p:blipFill>
        <p:spPr bwMode="auto">
          <a:xfrm>
            <a:off x="3537895" y="4430821"/>
            <a:ext cx="2462035" cy="2126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1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4344"/>
                                        </p:tgtEl>
                                        <p:attrNameLst>
                                          <p:attrName>style.visibility</p:attrName>
                                        </p:attrNameLst>
                                      </p:cBhvr>
                                      <p:to>
                                        <p:strVal val="visible"/>
                                      </p:to>
                                    </p:set>
                                    <p:animEffect transition="in" filter="fade">
                                      <p:cBhvr>
                                        <p:cTn id="13" dur="500"/>
                                        <p:tgtEl>
                                          <p:spTgt spid="14344"/>
                                        </p:tgtEl>
                                      </p:cBhvr>
                                    </p:animEffect>
                                  </p:childTnLst>
                                </p:cTn>
                              </p:par>
                              <p:par>
                                <p:cTn id="14" presetID="10" presetClass="entr" presetSubtype="0" fill="hold" nodeType="with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fade">
                                      <p:cBhvr>
                                        <p:cTn id="16"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436974"/>
            <a:ext cx="12192000" cy="256506"/>
          </a:xfrm>
        </p:spPr>
        <p:txBody>
          <a:bodyPr/>
          <a:lstStyle/>
          <a:p>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Tulluoch JF et al: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effect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early</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intervation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skeletal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pattern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Class II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randomized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clinical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1997;111(4):391-400</a:t>
            </a:r>
          </a:p>
          <a:p>
            <a:r>
              <a:rPr lang="en-US" dirty="0">
                <a:solidFill>
                  <a:schemeClr val="bg1">
                    <a:lumMod val="50000"/>
                  </a:schemeClr>
                </a:solidFill>
                <a:latin typeface="+mj-lt"/>
              </a:rPr>
              <a:t>O'Brien et al. Early treatment for Class II Division 1 </a:t>
            </a:r>
            <a:r>
              <a:rPr lang="en-US" dirty="0" err="1">
                <a:solidFill>
                  <a:schemeClr val="bg1">
                    <a:lumMod val="50000"/>
                  </a:schemeClr>
                </a:solidFill>
                <a:latin typeface="+mj-lt"/>
              </a:rPr>
              <a:t>mai</a:t>
            </a:r>
            <a:r>
              <a:rPr lang="en-US" dirty="0">
                <a:solidFill>
                  <a:schemeClr val="bg1">
                    <a:lumMod val="50000"/>
                  </a:schemeClr>
                </a:solidFill>
                <a:latin typeface="+mj-lt"/>
              </a:rPr>
              <a:t> with the Twin-block appliance: A multi-center, randomized, controlled trial. Am J Orthod </a:t>
            </a:r>
            <a:r>
              <a:rPr lang="en-US" dirty="0" err="1">
                <a:solidFill>
                  <a:schemeClr val="bg1">
                    <a:lumMod val="50000"/>
                  </a:schemeClr>
                </a:solidFill>
                <a:latin typeface="+mj-lt"/>
              </a:rPr>
              <a:t>Dentofacial</a:t>
            </a:r>
            <a:r>
              <a:rPr lang="en-US" dirty="0">
                <a:solidFill>
                  <a:schemeClr val="bg1">
                    <a:lumMod val="50000"/>
                  </a:schemeClr>
                </a:solidFill>
                <a:latin typeface="+mj-lt"/>
              </a:rPr>
              <a:t> </a:t>
            </a:r>
            <a:r>
              <a:rPr lang="en-US" dirty="0" err="1">
                <a:solidFill>
                  <a:schemeClr val="bg1">
                    <a:lumMod val="50000"/>
                  </a:schemeClr>
                </a:solidFill>
                <a:latin typeface="+mj-lt"/>
              </a:rPr>
              <a:t>Orthop</a:t>
            </a:r>
            <a:r>
              <a:rPr lang="en-US" dirty="0">
                <a:solidFill>
                  <a:schemeClr val="bg1">
                    <a:lumMod val="50000"/>
                  </a:schemeClr>
                </a:solidFill>
                <a:latin typeface="+mj-lt"/>
              </a:rPr>
              <a:t> 2009; 135:573</a:t>
            </a:r>
            <a:endParaRPr lang="tr-TR" dirty="0">
              <a:solidFill>
                <a:schemeClr val="bg1">
                  <a:lumMod val="50000"/>
                </a:schemeClr>
              </a:solidFill>
              <a:latin typeface="+mj-lt"/>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Yuvarlatılmış Dikdörtgen 18"/>
          <p:cNvSpPr/>
          <p:nvPr/>
        </p:nvSpPr>
        <p:spPr>
          <a:xfrm>
            <a:off x="932666" y="2908300"/>
            <a:ext cx="6832606" cy="1170927"/>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 name="Metin kutusu 2"/>
          <p:cNvSpPr txBox="1"/>
          <p:nvPr/>
        </p:nvSpPr>
        <p:spPr>
          <a:xfrm>
            <a:off x="1456354" y="2981298"/>
            <a:ext cx="5785230" cy="1015663"/>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Tulluoch ve ark. Sınıf II div 1 anomali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HG ve bianatörle erken dönemde tedavi</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İskeletsel etkiler </a:t>
            </a:r>
            <a:r>
              <a:rPr lang="tr-TR" sz="2000" u="sng"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kalıcı değil !</a:t>
            </a:r>
            <a:endParaRPr lang="tr-TR" sz="2000" u="sng" dirty="0">
              <a:effectLst>
                <a:outerShdw blurRad="38100" dist="38100" dir="2700000" algn="tl">
                  <a:srgbClr val="000000">
                    <a:alpha val="43137"/>
                  </a:srgbClr>
                </a:outerShdw>
              </a:effectLst>
            </a:endParaRPr>
          </a:p>
        </p:txBody>
      </p:sp>
      <p:pic>
        <p:nvPicPr>
          <p:cNvPr id="3074" name="Picture 2" descr="Ä°lgili 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6" t="47" r="11583" b="22031"/>
          <a:stretch/>
        </p:blipFill>
        <p:spPr bwMode="auto">
          <a:xfrm flipH="1">
            <a:off x="665244" y="2613346"/>
            <a:ext cx="679623" cy="691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rotWithShape="1">
          <a:blip r:embed="rId5">
            <a:extLst>
              <a:ext uri="{28A0092B-C50C-407E-A947-70E740481C1C}">
                <a14:useLocalDpi xmlns:a14="http://schemas.microsoft.com/office/drawing/2010/main" val="0"/>
              </a:ext>
            </a:extLst>
          </a:blip>
          <a:srcRect l="32400" t="4254" r="31800" b="8023"/>
          <a:stretch/>
        </p:blipFill>
        <p:spPr>
          <a:xfrm>
            <a:off x="9008205" y="2452667"/>
            <a:ext cx="1938572" cy="2082192"/>
          </a:xfrm>
          <a:prstGeom prst="rect">
            <a:avLst/>
          </a:prstGeom>
          <a:ln>
            <a:noFill/>
          </a:ln>
          <a:effectLst>
            <a:outerShdw blurRad="190500" algn="tl" rotWithShape="0">
              <a:srgbClr val="000000">
                <a:alpha val="70000"/>
              </a:srgbClr>
            </a:outerShdw>
          </a:effectLst>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618" y="4866798"/>
            <a:ext cx="2626111" cy="1205458"/>
          </a:xfrm>
          <a:prstGeom prst="rect">
            <a:avLst/>
          </a:prstGeom>
          <a:ln>
            <a:noFill/>
          </a:ln>
          <a:effectLst>
            <a:outerShdw blurRad="190500" algn="tl" rotWithShape="0">
              <a:srgbClr val="000000">
                <a:alpha val="70000"/>
              </a:srgbClr>
            </a:outerShdw>
          </a:effectLst>
        </p:spPr>
      </p:pic>
      <p:grpSp>
        <p:nvGrpSpPr>
          <p:cNvPr id="24" name="Grup 23"/>
          <p:cNvGrpSpPr/>
          <p:nvPr/>
        </p:nvGrpSpPr>
        <p:grpSpPr>
          <a:xfrm>
            <a:off x="4597164" y="4534859"/>
            <a:ext cx="7042635" cy="1655619"/>
            <a:chOff x="4612404" y="4310937"/>
            <a:chExt cx="7042635" cy="1655619"/>
          </a:xfrm>
        </p:grpSpPr>
        <p:sp>
          <p:nvSpPr>
            <p:cNvPr id="20" name="Yuvarlatılmış Dikdörtgen 19"/>
            <p:cNvSpPr/>
            <p:nvPr/>
          </p:nvSpPr>
          <p:spPr>
            <a:xfrm>
              <a:off x="4822433" y="4518224"/>
              <a:ext cx="6832606" cy="1448332"/>
            </a:xfrm>
            <a:prstGeom prst="roundRect">
              <a:avLst/>
            </a:prstGeom>
            <a:noFill/>
            <a:ln w="38100">
              <a:solidFill>
                <a:srgbClr val="026A69"/>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pic>
          <p:nvPicPr>
            <p:cNvPr id="21" name="Picture 2" descr="Ä°lgili resi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86" t="47" r="11583" b="22031"/>
            <a:stretch/>
          </p:blipFill>
          <p:spPr bwMode="auto">
            <a:xfrm flipH="1">
              <a:off x="4612404" y="4310937"/>
              <a:ext cx="679623" cy="691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3" name="Metin kutusu 22"/>
            <p:cNvSpPr txBox="1"/>
            <p:nvPr/>
          </p:nvSpPr>
          <p:spPr>
            <a:xfrm>
              <a:off x="5099542" y="4770781"/>
              <a:ext cx="6555496" cy="1015663"/>
            </a:xfrm>
            <a:prstGeom prst="rect">
              <a:avLst/>
            </a:prstGeom>
            <a:noFill/>
          </p:spPr>
          <p:txBody>
            <a:bodyPr wrap="square" rtlCol="0">
              <a:spAutoFit/>
            </a:bodyPr>
            <a:lstStyle/>
            <a:p>
              <a:pPr algn="ctr"/>
              <a:r>
                <a:rPr lang="tr-TR" sz="2000" dirty="0">
                  <a:latin typeface="+mj-lt"/>
                </a:rPr>
                <a:t>O’Brien ve ark. </a:t>
              </a:r>
            </a:p>
            <a:p>
              <a:pPr algn="ctr"/>
              <a:r>
                <a:rPr lang="tr-TR" sz="2000" dirty="0">
                  <a:latin typeface="+mj-lt"/>
                </a:rPr>
                <a:t>Twin blok kullanan 8-10 yaş aralığında hasta</a:t>
              </a:r>
            </a:p>
            <a:p>
              <a:pPr algn="ctr"/>
              <a:r>
                <a:rPr lang="tr-TR" sz="2000" dirty="0">
                  <a:latin typeface="+mj-lt"/>
                </a:rPr>
                <a:t> Tedavinin erken dönem yapılması </a:t>
              </a:r>
              <a:r>
                <a:rPr lang="tr-TR" sz="2000" u="sng" dirty="0">
                  <a:effectLst>
                    <a:outerShdw blurRad="38100" dist="38100" dir="2700000" algn="tl">
                      <a:srgbClr val="000000">
                        <a:alpha val="43137"/>
                      </a:srgbClr>
                    </a:outerShdw>
                  </a:effectLst>
                  <a:latin typeface="+mj-lt"/>
                </a:rPr>
                <a:t>avantajlı değil !</a:t>
              </a:r>
              <a:endParaRPr lang="tr-TR" sz="2000" dirty="0">
                <a:latin typeface="+mj-lt"/>
              </a:endParaRPr>
            </a:p>
          </p:txBody>
        </p:sp>
      </p:grpSp>
    </p:spTree>
    <p:extLst>
      <p:ext uri="{BB962C8B-B14F-4D97-AF65-F5344CB8AC3E}">
        <p14:creationId xmlns:p14="http://schemas.microsoft.com/office/powerpoint/2010/main" val="4184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336115"/>
            <a:ext cx="12192000" cy="256506"/>
          </a:xfrm>
        </p:spPr>
        <p:txBody>
          <a:bodyPr/>
          <a:lstStyle/>
          <a:p>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Dolce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C et al.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Centrographic</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analysis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1-phase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versus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2phase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treatment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for</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Class II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2005;128:195-200</a:t>
            </a:r>
          </a:p>
          <a:p>
            <a:r>
              <a:rPr lang="en-US" dirty="0">
                <a:solidFill>
                  <a:schemeClr val="bg1">
                    <a:lumMod val="50000"/>
                  </a:schemeClr>
                </a:solidFill>
                <a:latin typeface="+mj-lt"/>
              </a:rPr>
              <a:t>O’Brien, K., Worthington, H. Early orthodontic treatment for Class II malocclusion reduces the chance of incisal trauma: Results of Cochrane systematic review. Am J Orthod </a:t>
            </a:r>
            <a:r>
              <a:rPr lang="en-US" dirty="0" err="1">
                <a:solidFill>
                  <a:schemeClr val="bg1">
                    <a:lumMod val="50000"/>
                  </a:schemeClr>
                </a:solidFill>
                <a:latin typeface="+mj-lt"/>
              </a:rPr>
              <a:t>Dentofacial</a:t>
            </a:r>
            <a:r>
              <a:rPr lang="en-US" dirty="0">
                <a:solidFill>
                  <a:schemeClr val="bg1">
                    <a:lumMod val="50000"/>
                  </a:schemeClr>
                </a:solidFill>
                <a:latin typeface="+mj-lt"/>
              </a:rPr>
              <a:t> </a:t>
            </a:r>
            <a:r>
              <a:rPr lang="en-US" dirty="0" err="1">
                <a:solidFill>
                  <a:schemeClr val="bg1">
                    <a:lumMod val="50000"/>
                  </a:schemeClr>
                </a:solidFill>
                <a:latin typeface="+mj-lt"/>
              </a:rPr>
              <a:t>Orthop</a:t>
            </a:r>
            <a:r>
              <a:rPr lang="en-US" dirty="0">
                <a:solidFill>
                  <a:schemeClr val="bg1">
                    <a:lumMod val="50000"/>
                  </a:schemeClr>
                </a:solidFill>
                <a:latin typeface="+mj-lt"/>
              </a:rPr>
              <a:t> 2015;148:47-59</a:t>
            </a:r>
            <a:endParaRPr lang="tr-TR" dirty="0">
              <a:solidFill>
                <a:schemeClr val="bg1">
                  <a:lumMod val="50000"/>
                </a:schemeClr>
              </a:solidFill>
              <a:latin typeface="+mj-lt"/>
            </a:endParaRPr>
          </a:p>
          <a:p>
            <a:r>
              <a:rPr lang="en-US" dirty="0">
                <a:solidFill>
                  <a:schemeClr val="bg1">
                    <a:lumMod val="50000"/>
                  </a:schemeClr>
                </a:solidFill>
                <a:latin typeface="+mj-lt"/>
              </a:rPr>
              <a:t>Sandler, J. Early Class II treatment. Australian Dental Journal 2017; 62:(1 </a:t>
            </a:r>
            <a:r>
              <a:rPr lang="en-US" dirty="0" err="1">
                <a:solidFill>
                  <a:schemeClr val="bg1">
                    <a:lumMod val="50000"/>
                  </a:schemeClr>
                </a:solidFill>
                <a:latin typeface="+mj-lt"/>
              </a:rPr>
              <a:t>Suppl</a:t>
            </a:r>
            <a:r>
              <a:rPr lang="en-US" dirty="0">
                <a:solidFill>
                  <a:schemeClr val="bg1">
                    <a:lumMod val="50000"/>
                  </a:schemeClr>
                </a:solidFill>
                <a:latin typeface="+mj-lt"/>
              </a:rPr>
              <a:t>): 4–10</a:t>
            </a:r>
            <a:endParaRPr lang="tr-TR" dirty="0">
              <a:solidFill>
                <a:schemeClr val="bg1">
                  <a:lumMod val="50000"/>
                </a:schemeClr>
              </a:solidFill>
              <a:latin typeface="+mj-lt"/>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descr="Ä°lgili resim"/>
          <p:cNvPicPr>
            <a:picLocks noChangeAspect="1" noChangeArrowheads="1"/>
          </p:cNvPicPr>
          <p:nvPr/>
        </p:nvPicPr>
        <p:blipFill rotWithShape="1">
          <a:blip r:embed="rId4">
            <a:extLst>
              <a:ext uri="{28A0092B-C50C-407E-A947-70E740481C1C}">
                <a14:useLocalDpi xmlns:a14="http://schemas.microsoft.com/office/drawing/2010/main" val="0"/>
              </a:ext>
            </a:extLst>
          </a:blip>
          <a:srcRect l="14599" t="16822" r="17318" b="16207"/>
          <a:stretch/>
        </p:blipFill>
        <p:spPr bwMode="auto">
          <a:xfrm>
            <a:off x="932666" y="2908300"/>
            <a:ext cx="2744787" cy="151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Metin kutusu 7"/>
          <p:cNvSpPr txBox="1"/>
          <p:nvPr/>
        </p:nvSpPr>
        <p:spPr>
          <a:xfrm>
            <a:off x="4555732" y="3118855"/>
            <a:ext cx="4156468" cy="1015663"/>
          </a:xfrm>
          <a:prstGeom prst="rect">
            <a:avLst/>
          </a:prstGeom>
          <a:solidFill>
            <a:srgbClr val="538193">
              <a:alpha val="30000"/>
            </a:srgb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endParaRPr lang="tr-TR" sz="2000" dirty="0">
              <a:latin typeface="+mj-lt"/>
            </a:endParaRPr>
          </a:p>
          <a:p>
            <a:r>
              <a:rPr lang="tr-TR" sz="2000" dirty="0">
                <a:latin typeface="+mj-lt"/>
              </a:rPr>
              <a:t>        Şiddetli Sınıf 2 </a:t>
            </a:r>
            <a:r>
              <a:rPr lang="tr-TR" sz="2000" dirty="0">
                <a:latin typeface="+mj-lt"/>
                <a:sym typeface="Symbol" panose="05050102010706020507" pitchFamily="18" charset="2"/>
              </a:rPr>
              <a:t> </a:t>
            </a:r>
            <a:r>
              <a:rPr lang="tr-TR" sz="2000" dirty="0">
                <a:latin typeface="+mj-lt"/>
              </a:rPr>
              <a:t>Erken Tedavi</a:t>
            </a:r>
          </a:p>
          <a:p>
            <a:r>
              <a:rPr lang="tr-TR" sz="2000" dirty="0">
                <a:latin typeface="+mj-lt"/>
              </a:rPr>
              <a:t>   </a:t>
            </a:r>
          </a:p>
        </p:txBody>
      </p:sp>
      <p:grpSp>
        <p:nvGrpSpPr>
          <p:cNvPr id="3" name="Grup 2"/>
          <p:cNvGrpSpPr/>
          <p:nvPr/>
        </p:nvGrpSpPr>
        <p:grpSpPr>
          <a:xfrm>
            <a:off x="932666" y="4682725"/>
            <a:ext cx="6832606" cy="1348115"/>
            <a:chOff x="932666" y="4682725"/>
            <a:chExt cx="6832606" cy="1348115"/>
          </a:xfrm>
        </p:grpSpPr>
        <p:sp>
          <p:nvSpPr>
            <p:cNvPr id="19" name="Yuvarlatılmış Dikdörtgen 18"/>
            <p:cNvSpPr/>
            <p:nvPr/>
          </p:nvSpPr>
          <p:spPr>
            <a:xfrm>
              <a:off x="932666" y="4682725"/>
              <a:ext cx="6832606" cy="1348115"/>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10" name="Metin kutusu 9"/>
            <p:cNvSpPr txBox="1"/>
            <p:nvPr/>
          </p:nvSpPr>
          <p:spPr>
            <a:xfrm>
              <a:off x="1160925" y="4887065"/>
              <a:ext cx="6376087" cy="1015663"/>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O’Brien ve ark. yaptığı puberte öncesi tedavi </a:t>
              </a:r>
            </a:p>
            <a:p>
              <a:pPr algn="ct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Keser Travması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 </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u="sng"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Tedavi sonucunda anlamlı bir fark görülmemiştir. </a:t>
              </a:r>
              <a:endParaRPr lang="tr-TR" sz="2000" u="sng" dirty="0"/>
            </a:p>
          </p:txBody>
        </p:sp>
      </p:grpSp>
      <p:pic>
        <p:nvPicPr>
          <p:cNvPr id="1028" name="Picture 4" descr="incisor trauma ile ilgili gÃ¶rsel sonuc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07" t="9147" r="6058" b="6639"/>
          <a:stretch/>
        </p:blipFill>
        <p:spPr bwMode="auto">
          <a:xfrm>
            <a:off x="9042991" y="3979309"/>
            <a:ext cx="2596100" cy="2009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591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436974"/>
            <a:ext cx="12192000" cy="256506"/>
          </a:xfrm>
        </p:spPr>
        <p:txBody>
          <a:bodyPr/>
          <a:lstStyle/>
          <a:p>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Tulluoch JF et al: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effect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early</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intervation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on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skeletal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pattern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in Class II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randomized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clinical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1997;111(4):391-400</a:t>
            </a:r>
          </a:p>
          <a:p>
            <a:r>
              <a:rPr lang="en-US" dirty="0">
                <a:solidFill>
                  <a:schemeClr val="bg1">
                    <a:lumMod val="50000"/>
                  </a:schemeClr>
                </a:solidFill>
                <a:latin typeface="+mj-lt"/>
              </a:rPr>
              <a:t>O'Brien et al. Early treatment for Class II Division 1 </a:t>
            </a:r>
            <a:r>
              <a:rPr lang="en-US" dirty="0" err="1">
                <a:solidFill>
                  <a:schemeClr val="bg1">
                    <a:lumMod val="50000"/>
                  </a:schemeClr>
                </a:solidFill>
                <a:latin typeface="+mj-lt"/>
              </a:rPr>
              <a:t>mai</a:t>
            </a:r>
            <a:r>
              <a:rPr lang="en-US" dirty="0">
                <a:solidFill>
                  <a:schemeClr val="bg1">
                    <a:lumMod val="50000"/>
                  </a:schemeClr>
                </a:solidFill>
                <a:latin typeface="+mj-lt"/>
              </a:rPr>
              <a:t> with the Twin-block appliance: A multi-center, randomized, controlled trial. Am J Orthod </a:t>
            </a:r>
            <a:r>
              <a:rPr lang="en-US" dirty="0" err="1">
                <a:solidFill>
                  <a:schemeClr val="bg1">
                    <a:lumMod val="50000"/>
                  </a:schemeClr>
                </a:solidFill>
                <a:latin typeface="+mj-lt"/>
              </a:rPr>
              <a:t>Dentofacial</a:t>
            </a:r>
            <a:r>
              <a:rPr lang="en-US" dirty="0">
                <a:solidFill>
                  <a:schemeClr val="bg1">
                    <a:lumMod val="50000"/>
                  </a:schemeClr>
                </a:solidFill>
                <a:latin typeface="+mj-lt"/>
              </a:rPr>
              <a:t> </a:t>
            </a:r>
            <a:r>
              <a:rPr lang="en-US" dirty="0" err="1">
                <a:solidFill>
                  <a:schemeClr val="bg1">
                    <a:lumMod val="50000"/>
                  </a:schemeClr>
                </a:solidFill>
                <a:latin typeface="+mj-lt"/>
              </a:rPr>
              <a:t>Orthop</a:t>
            </a:r>
            <a:r>
              <a:rPr lang="en-US" dirty="0">
                <a:solidFill>
                  <a:schemeClr val="bg1">
                    <a:lumMod val="50000"/>
                  </a:schemeClr>
                </a:solidFill>
                <a:latin typeface="+mj-lt"/>
              </a:rPr>
              <a:t> 2009; 135:573</a:t>
            </a:r>
            <a:endParaRPr lang="tr-TR" dirty="0">
              <a:solidFill>
                <a:schemeClr val="bg1">
                  <a:lumMod val="50000"/>
                </a:schemeClr>
              </a:solidFill>
              <a:latin typeface="+mj-lt"/>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5" name="Grup 24"/>
          <p:cNvGrpSpPr/>
          <p:nvPr/>
        </p:nvGrpSpPr>
        <p:grpSpPr>
          <a:xfrm>
            <a:off x="4822433" y="4560653"/>
            <a:ext cx="6687828" cy="1330718"/>
            <a:chOff x="4822433" y="4332615"/>
            <a:chExt cx="6687828" cy="1330718"/>
          </a:xfrm>
        </p:grpSpPr>
        <p:sp>
          <p:nvSpPr>
            <p:cNvPr id="19" name="Yuvarlatılmış Dikdörtgen 18"/>
            <p:cNvSpPr/>
            <p:nvPr/>
          </p:nvSpPr>
          <p:spPr>
            <a:xfrm>
              <a:off x="4822433" y="4332615"/>
              <a:ext cx="6687828" cy="1330718"/>
            </a:xfrm>
            <a:prstGeom prst="roundRect">
              <a:avLst/>
            </a:prstGeom>
            <a:noFill/>
            <a:ln w="38100">
              <a:solidFill>
                <a:srgbClr val="80A7B7"/>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 name="Metin kutusu 2"/>
            <p:cNvSpPr txBox="1"/>
            <p:nvPr/>
          </p:nvSpPr>
          <p:spPr>
            <a:xfrm>
              <a:off x="5093614" y="4493558"/>
              <a:ext cx="6145465" cy="1015663"/>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Wieslander, erken karma dişlenmede şiddetli Sınıf II </a:t>
              </a:r>
            </a:p>
            <a:p>
              <a:pPr marL="342900" indent="-342900" algn="ctr">
                <a:buFont typeface="Symbol" panose="05050102010706020507" pitchFamily="18" charset="2"/>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Herbst + HG</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Mandibulada olumlu sonuçlar / Retansiyon aktivatör ile </a:t>
              </a:r>
            </a:p>
          </p:txBody>
        </p:sp>
      </p:grpSp>
      <p:pic>
        <p:nvPicPr>
          <p:cNvPr id="22" name="Resim 21"/>
          <p:cNvPicPr>
            <a:picLocks noChangeAspect="1"/>
          </p:cNvPicPr>
          <p:nvPr/>
        </p:nvPicPr>
        <p:blipFill rotWithShape="1">
          <a:blip r:embed="rId4"/>
          <a:srcRect l="2562" t="34306" r="31693" b="50962"/>
          <a:stretch/>
        </p:blipFill>
        <p:spPr>
          <a:xfrm>
            <a:off x="932666" y="2770703"/>
            <a:ext cx="8898341" cy="1121624"/>
          </a:xfrm>
          <a:prstGeom prst="rect">
            <a:avLst/>
          </a:prstGeom>
          <a:ln>
            <a:noFill/>
          </a:ln>
          <a:effectLst>
            <a:outerShdw blurRad="292100" dist="139700" dir="2700000" algn="tl" rotWithShape="0">
              <a:srgbClr val="333333">
                <a:alpha val="65000"/>
              </a:srgbClr>
            </a:outerShdw>
          </a:effectLst>
        </p:spPr>
      </p:pic>
      <p:pic>
        <p:nvPicPr>
          <p:cNvPr id="1026" name="Picture 2" descr="herbst appliance ile ilgili gÃ¶rsel sonucu"/>
          <p:cNvPicPr>
            <a:picLocks noChangeAspect="1" noChangeArrowheads="1"/>
          </p:cNvPicPr>
          <p:nvPr/>
        </p:nvPicPr>
        <p:blipFill rotWithShape="1">
          <a:blip r:embed="rId5">
            <a:extLst>
              <a:ext uri="{28A0092B-C50C-407E-A947-70E740481C1C}">
                <a14:useLocalDpi xmlns:a14="http://schemas.microsoft.com/office/drawing/2010/main" val="0"/>
              </a:ext>
            </a:extLst>
          </a:blip>
          <a:srcRect l="17337" t="11492" r="2424" b="14810"/>
          <a:stretch/>
        </p:blipFill>
        <p:spPr bwMode="auto">
          <a:xfrm>
            <a:off x="932666" y="4251212"/>
            <a:ext cx="2811439" cy="194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749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463708"/>
            <a:ext cx="12192000" cy="394292"/>
          </a:xfrm>
        </p:spPr>
        <p:txBody>
          <a:bodyPr/>
          <a:lstStyle/>
          <a:p>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King,G.J</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Keeling, S.D., (19</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90</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The timing of treatment for Class II malocclusion in children: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literat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u</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re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rewiew</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t>
            </a:r>
            <a:r>
              <a:rPr lang="tr-TR" u="sng" dirty="0"/>
              <a:t> </a:t>
            </a:r>
            <a:r>
              <a:rPr lang="tr-TR" u="sng" dirty="0" err="1"/>
              <a:t>Angle</a:t>
            </a:r>
            <a:r>
              <a:rPr lang="tr-TR" u="sng" dirty="0"/>
              <a:t> </a:t>
            </a:r>
            <a:r>
              <a:rPr lang="tr-TR" u="sng" dirty="0" err="1"/>
              <a:t>Orthod</a:t>
            </a:r>
            <a:r>
              <a:rPr lang="en-US" dirty="0"/>
              <a:t> 1990 Summer;60(2):87-97.</a:t>
            </a:r>
            <a:endParaRPr lang="tr-TR" dirty="0"/>
          </a:p>
          <a:p>
            <a:r>
              <a:rPr lang="tr-TR" dirty="0"/>
              <a:t>Arat m, </a:t>
            </a:r>
            <a:r>
              <a:rPr lang="tr-TR" dirty="0" err="1"/>
              <a:t>Iseri</a:t>
            </a:r>
            <a:r>
              <a:rPr lang="tr-TR" dirty="0"/>
              <a:t> H, </a:t>
            </a:r>
            <a:r>
              <a:rPr lang="tr-TR" dirty="0" err="1"/>
              <a:t>Ozdiler</a:t>
            </a:r>
            <a:r>
              <a:rPr lang="tr-TR" dirty="0"/>
              <a:t> E, (1988)</a:t>
            </a:r>
            <a:r>
              <a:rPr lang="tr-TR" dirty="0">
                <a:hlinkClick r:id="rId4" tooltip="Informationen aus Orthodontie und Kieferorthopadie : mit Beitragen aus der internationalen Literatur."/>
              </a:rPr>
              <a:t> </a:t>
            </a:r>
            <a:r>
              <a:rPr lang="en-US" dirty="0"/>
              <a:t>[Time factors in functional treatment of skeletal Class II].</a:t>
            </a:r>
            <a:r>
              <a:rPr lang="tr-TR" dirty="0"/>
              <a:t> </a:t>
            </a:r>
            <a:r>
              <a:rPr lang="tr-TR" dirty="0" err="1"/>
              <a:t>In</a:t>
            </a:r>
            <a:r>
              <a:rPr lang="tr-TR" dirty="0"/>
              <a:t> </a:t>
            </a:r>
            <a:r>
              <a:rPr lang="tr-TR" dirty="0" err="1"/>
              <a:t>Orthod</a:t>
            </a:r>
            <a:r>
              <a:rPr lang="tr-TR" dirty="0"/>
              <a:t> Kiefororthod,1988;20(3):363-76.</a:t>
            </a: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2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flipV="1">
            <a:off x="6182499" y="2568046"/>
            <a:ext cx="22140" cy="3895662"/>
          </a:xfrm>
          <a:prstGeom prst="line">
            <a:avLst/>
          </a:prstGeom>
          <a:ln w="19050">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2" name="Resim 21"/>
          <p:cNvPicPr>
            <a:picLocks noChangeAspect="1"/>
          </p:cNvPicPr>
          <p:nvPr/>
        </p:nvPicPr>
        <p:blipFill rotWithShape="1">
          <a:blip r:embed="rId5"/>
          <a:srcRect l="13413" t="35732" r="50833" b="20340"/>
          <a:stretch/>
        </p:blipFill>
        <p:spPr>
          <a:xfrm>
            <a:off x="932666" y="3117072"/>
            <a:ext cx="2140100" cy="1401450"/>
          </a:xfrm>
          <a:prstGeom prst="rect">
            <a:avLst/>
          </a:prstGeom>
          <a:ln>
            <a:noFill/>
          </a:ln>
          <a:effectLst>
            <a:outerShdw blurRad="190500" algn="tl" rotWithShape="0">
              <a:srgbClr val="000000">
                <a:alpha val="70000"/>
              </a:srgbClr>
            </a:outerShdw>
          </a:effectLst>
        </p:spPr>
      </p:pic>
      <p:sp>
        <p:nvSpPr>
          <p:cNvPr id="24" name="Metin kutusu 23"/>
          <p:cNvSpPr txBox="1"/>
          <p:nvPr/>
        </p:nvSpPr>
        <p:spPr>
          <a:xfrm>
            <a:off x="3368615" y="3333562"/>
            <a:ext cx="2498420" cy="1200329"/>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tr-TR" dirty="0">
                <a:latin typeface="+mj-lt"/>
              </a:rPr>
              <a:t>Adaptif değişiklikler </a:t>
            </a:r>
            <a:r>
              <a:rPr lang="tr-TR" dirty="0">
                <a:latin typeface="+mj-lt"/>
                <a:sym typeface="Symbol" panose="05050102010706020507" pitchFamily="18" charset="2"/>
              </a:rPr>
              <a:t></a:t>
            </a:r>
            <a:endParaRPr lang="tr-TR" dirty="0">
              <a:latin typeface="+mj-lt"/>
            </a:endParaRPr>
          </a:p>
          <a:p>
            <a:pPr marL="285750" lvl="0" indent="-285750">
              <a:lnSpc>
                <a:spcPct val="150000"/>
              </a:lnSpc>
              <a:buFont typeface="Arial" panose="020B0604020202020204" pitchFamily="34" charset="0"/>
              <a:buChar char="•"/>
            </a:pPr>
            <a:r>
              <a:rPr lang="tr-TR" dirty="0">
                <a:latin typeface="+mj-lt"/>
              </a:rPr>
              <a:t>Kooperasyon </a:t>
            </a:r>
            <a:r>
              <a:rPr lang="tr-TR" dirty="0">
                <a:latin typeface="+mj-lt"/>
                <a:sym typeface="Symbol" panose="05050102010706020507" pitchFamily="18" charset="2"/>
              </a:rPr>
              <a:t></a:t>
            </a:r>
            <a:endParaRPr lang="tr-TR" dirty="0">
              <a:latin typeface="+mj-lt"/>
            </a:endParaRPr>
          </a:p>
          <a:p>
            <a:endParaRPr lang="tr-TR" dirty="0"/>
          </a:p>
        </p:txBody>
      </p:sp>
      <p:sp>
        <p:nvSpPr>
          <p:cNvPr id="25" name="Oval 24"/>
          <p:cNvSpPr/>
          <p:nvPr/>
        </p:nvSpPr>
        <p:spPr>
          <a:xfrm>
            <a:off x="1606962" y="3627705"/>
            <a:ext cx="688778" cy="719577"/>
          </a:xfrm>
          <a:prstGeom prst="ellipse">
            <a:avLst/>
          </a:prstGeom>
          <a:noFill/>
          <a:ln w="28575">
            <a:solidFill>
              <a:srgbClr val="FF5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Resim 25"/>
          <p:cNvPicPr>
            <a:picLocks noChangeAspect="1"/>
          </p:cNvPicPr>
          <p:nvPr/>
        </p:nvPicPr>
        <p:blipFill rotWithShape="1">
          <a:blip r:embed="rId6"/>
          <a:srcRect l="2837" t="33877" r="39929" b="53830"/>
          <a:stretch/>
        </p:blipFill>
        <p:spPr>
          <a:xfrm>
            <a:off x="259477" y="5083089"/>
            <a:ext cx="5698641" cy="683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Resim 26"/>
          <p:cNvPicPr>
            <a:picLocks noChangeAspect="1"/>
          </p:cNvPicPr>
          <p:nvPr/>
        </p:nvPicPr>
        <p:blipFill rotWithShape="1">
          <a:blip r:embed="rId7"/>
          <a:srcRect l="3262" t="34066" r="56950" b="52128"/>
          <a:stretch/>
        </p:blipFill>
        <p:spPr>
          <a:xfrm>
            <a:off x="6433360" y="4944282"/>
            <a:ext cx="5427913" cy="8899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Resim 28"/>
          <p:cNvPicPr>
            <a:picLocks noChangeAspect="1"/>
          </p:cNvPicPr>
          <p:nvPr/>
        </p:nvPicPr>
        <p:blipFill rotWithShape="1">
          <a:blip r:embed="rId5"/>
          <a:srcRect l="13413" t="35732" r="50833" b="20340"/>
          <a:stretch/>
        </p:blipFill>
        <p:spPr>
          <a:xfrm>
            <a:off x="9650443" y="3132441"/>
            <a:ext cx="2140100" cy="1401450"/>
          </a:xfrm>
          <a:prstGeom prst="rect">
            <a:avLst/>
          </a:prstGeom>
          <a:ln>
            <a:noFill/>
          </a:ln>
          <a:effectLst>
            <a:outerShdw blurRad="190500" algn="tl" rotWithShape="0">
              <a:srgbClr val="000000">
                <a:alpha val="70000"/>
              </a:srgbClr>
            </a:outerShdw>
          </a:effectLst>
        </p:spPr>
      </p:pic>
      <p:sp>
        <p:nvSpPr>
          <p:cNvPr id="30" name="Oval 29"/>
          <p:cNvSpPr/>
          <p:nvPr/>
        </p:nvSpPr>
        <p:spPr>
          <a:xfrm>
            <a:off x="10824619" y="3537068"/>
            <a:ext cx="688778" cy="719577"/>
          </a:xfrm>
          <a:prstGeom prst="ellipse">
            <a:avLst/>
          </a:prstGeom>
          <a:noFill/>
          <a:ln w="28575">
            <a:solidFill>
              <a:srgbClr val="FF5C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Metin kutusu 30"/>
          <p:cNvSpPr txBox="1"/>
          <p:nvPr/>
        </p:nvSpPr>
        <p:spPr>
          <a:xfrm>
            <a:off x="6504815" y="3245204"/>
            <a:ext cx="2872381" cy="1200329"/>
          </a:xfrm>
          <a:prstGeom prst="rect">
            <a:avLst/>
          </a:prstGeom>
          <a:noFill/>
        </p:spPr>
        <p:txBody>
          <a:bodyPr wrap="square" rtlCol="0">
            <a:spAutoFit/>
          </a:bodyPr>
          <a:lstStyle/>
          <a:p>
            <a:pPr marL="285750" lvl="0" indent="-285750">
              <a:buFont typeface="Arial" panose="020B0604020202020204" pitchFamily="34" charset="0"/>
              <a:buChar char="•"/>
            </a:pPr>
            <a:r>
              <a:rPr lang="tr-TR" dirty="0">
                <a:latin typeface="+mj-lt"/>
              </a:rPr>
              <a:t>1. Erken dönem, </a:t>
            </a:r>
          </a:p>
          <a:p>
            <a:pPr marL="285750" lvl="0" indent="-285750">
              <a:buFont typeface="Arial" panose="020B0604020202020204" pitchFamily="34" charset="0"/>
              <a:buChar char="•"/>
            </a:pPr>
            <a:r>
              <a:rPr lang="tr-TR" dirty="0">
                <a:latin typeface="+mj-lt"/>
              </a:rPr>
              <a:t>2.Prepeak dönem</a:t>
            </a:r>
          </a:p>
          <a:p>
            <a:pPr marL="285750" lvl="0" indent="-285750">
              <a:buFont typeface="Arial" panose="020B0604020202020204" pitchFamily="34" charset="0"/>
              <a:buChar char="•"/>
            </a:pPr>
            <a:r>
              <a:rPr lang="tr-TR" dirty="0">
                <a:latin typeface="+mj-lt"/>
              </a:rPr>
              <a:t>3.Peak </a:t>
            </a:r>
          </a:p>
          <a:p>
            <a:pPr marL="285750" lvl="0" indent="-285750">
              <a:buFont typeface="Arial" panose="020B0604020202020204" pitchFamily="34" charset="0"/>
              <a:buChar char="•"/>
            </a:pPr>
            <a:r>
              <a:rPr lang="tr-TR" dirty="0">
                <a:latin typeface="+mj-lt"/>
              </a:rPr>
              <a:t>4. Postpeak dönemler </a:t>
            </a:r>
          </a:p>
        </p:txBody>
      </p:sp>
      <p:sp>
        <p:nvSpPr>
          <p:cNvPr id="28" name="Yuvarlatılmış Dikdörtgen 27"/>
          <p:cNvSpPr/>
          <p:nvPr/>
        </p:nvSpPr>
        <p:spPr>
          <a:xfrm>
            <a:off x="6479415" y="3833166"/>
            <a:ext cx="2726450" cy="637225"/>
          </a:xfrm>
          <a:prstGeom prst="roundRect">
            <a:avLst/>
          </a:prstGeom>
          <a:noFill/>
          <a:ln w="38100" cap="flat" cmpd="sng" algn="ctr">
            <a:solidFill>
              <a:srgbClr val="FF5C4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tr-TR"/>
          </a:p>
        </p:txBody>
      </p:sp>
    </p:spTree>
    <p:extLst>
      <p:ext uri="{BB962C8B-B14F-4D97-AF65-F5344CB8AC3E}">
        <p14:creationId xmlns:p14="http://schemas.microsoft.com/office/powerpoint/2010/main" val="60439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Düz Bağlayıcı 40"/>
          <p:cNvCxnSpPr/>
          <p:nvPr/>
        </p:nvCxnSpPr>
        <p:spPr>
          <a:xfrm flipH="1">
            <a:off x="3378200" y="1486959"/>
            <a:ext cx="18224" cy="2754841"/>
          </a:xfrm>
          <a:prstGeom prst="line">
            <a:avLst/>
          </a:prstGeom>
          <a:ln w="1905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Düz Bağlayıcı 35"/>
          <p:cNvCxnSpPr>
            <a:endCxn id="2058" idx="0"/>
          </p:cNvCxnSpPr>
          <p:nvPr/>
        </p:nvCxnSpPr>
        <p:spPr>
          <a:xfrm flipH="1">
            <a:off x="7394279" y="1093788"/>
            <a:ext cx="9821" cy="1568174"/>
          </a:xfrm>
          <a:prstGeom prst="line">
            <a:avLst/>
          </a:prstGeom>
          <a:ln w="1905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flipH="1">
            <a:off x="5422900" y="1075719"/>
            <a:ext cx="5524" cy="2429481"/>
          </a:xfrm>
          <a:prstGeom prst="line">
            <a:avLst/>
          </a:prstGeom>
          <a:ln w="1905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3" name="Düz Bağlayıcı 22"/>
          <p:cNvCxnSpPr/>
          <p:nvPr/>
        </p:nvCxnSpPr>
        <p:spPr>
          <a:xfrm>
            <a:off x="1402524" y="1188960"/>
            <a:ext cx="0" cy="726320"/>
          </a:xfrm>
          <a:prstGeom prst="line">
            <a:avLst/>
          </a:prstGeom>
          <a:ln w="19050">
            <a:solidFill>
              <a:schemeClr val="tx1">
                <a:lumMod val="85000"/>
                <a:lumOff val="15000"/>
              </a:schemeClr>
            </a:solidFill>
          </a:ln>
          <a:effectLst>
            <a:glow rad="101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1610756"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eaLnBrk="1" hangingPunct="1"/>
              <a:r>
                <a:rPr lang="tr-TR" sz="3200" b="1" dirty="0">
                  <a:solidFill>
                    <a:srgbClr val="FFFFFF"/>
                  </a:solidFill>
                  <a:latin typeface="+mj-lt"/>
                  <a:cs typeface="Arial" pitchFamily="34" charset="0"/>
                </a:rPr>
                <a:t>Giriş</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sp>
        <p:nvSpPr>
          <p:cNvPr id="2" name="Altbilgi Yer Tutucusu 1"/>
          <p:cNvSpPr>
            <a:spLocks noGrp="1"/>
          </p:cNvSpPr>
          <p:nvPr>
            <p:ph type="ftr" sz="quarter" idx="11"/>
          </p:nvPr>
        </p:nvSpPr>
        <p:spPr>
          <a:xfrm>
            <a:off x="0" y="6513094"/>
            <a:ext cx="12192000" cy="409074"/>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Şti,9.</a:t>
            </a:r>
          </a:p>
          <a:p>
            <a:endParaRPr lang="tr-TR" dirty="0"/>
          </a:p>
        </p:txBody>
      </p:sp>
      <p:pic>
        <p:nvPicPr>
          <p:cNvPr id="2050"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61" y="2002443"/>
            <a:ext cx="1503900" cy="2033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4" name="Picture 6" descr="mcnamara ile ilgili gÃ¶rsel sonuc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84" r="9000"/>
          <a:stretch/>
        </p:blipFill>
        <p:spPr bwMode="auto">
          <a:xfrm>
            <a:off x="2535121" y="2661963"/>
            <a:ext cx="1551583" cy="19034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6" name="Picture 8" descr="Ä°lgili resim"/>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475713" y="1976274"/>
            <a:ext cx="1789719" cy="20337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8" name="Picture 10" descr="graber orthodontics ile ilgili gÃ¶rsel sonucu"/>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826" t="11410" r="31321" b="23664"/>
          <a:stretch/>
        </p:blipFill>
        <p:spPr bwMode="auto">
          <a:xfrm>
            <a:off x="6654442" y="2661962"/>
            <a:ext cx="1479674" cy="19034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60" name="Picture 12" descr="carl gugino orthodontist ile ilgili gÃ¶rsel sonucu"/>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28250" y="3061547"/>
            <a:ext cx="1428750" cy="20193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
        <p:nvSpPr>
          <p:cNvPr id="3" name="Metin kutusu 2"/>
          <p:cNvSpPr txBox="1"/>
          <p:nvPr/>
        </p:nvSpPr>
        <p:spPr>
          <a:xfrm>
            <a:off x="558799" y="5588000"/>
            <a:ext cx="10998201" cy="923330"/>
          </a:xfrm>
          <a:prstGeom prst="rect">
            <a:avLst/>
          </a:prstGeom>
          <a:noFill/>
        </p:spPr>
        <p:txBody>
          <a:bodyPr wrap="square" rtlCol="0">
            <a:spAutoFit/>
          </a:bodyPr>
          <a:lstStyle/>
          <a:p>
            <a:pPr lvl="0" algn="ctr">
              <a:defRPr/>
            </a:pPr>
            <a:r>
              <a:rPr lang="tr-TR" dirty="0">
                <a:latin typeface="Californian FB" panose="0207040306080B030204" pitchFamily="18" charset="0"/>
              </a:rPr>
              <a:t>“</a:t>
            </a:r>
            <a:r>
              <a:rPr lang="tr-TR" i="1" dirty="0">
                <a:latin typeface="Californian FB" panose="0207040306080B030204" pitchFamily="18" charset="0"/>
              </a:rPr>
              <a:t>Tedaviye erken başlarsanız, yüz sizin standartlarınıza adapte olur; tedaviye geç başlarsanız, siz standartlarınızı yüze adapte etmek zorunda kalırsınız.”                                                            </a:t>
            </a:r>
          </a:p>
          <a:p>
            <a:pPr lvl="0" algn="ctr">
              <a:defRPr/>
            </a:pPr>
            <a:r>
              <a:rPr lang="tr-TR" i="1" dirty="0">
                <a:latin typeface="Californian FB" panose="0207040306080B030204" pitchFamily="18" charset="0"/>
              </a:rPr>
              <a:t>                                                                                                                                                                                                                                                        </a:t>
            </a:r>
            <a:r>
              <a:rPr lang="tr-TR" i="1" dirty="0" err="1"/>
              <a:t>C.Gugino</a:t>
            </a:r>
            <a:endParaRPr lang="tr-TR" dirty="0"/>
          </a:p>
        </p:txBody>
      </p:sp>
      <p:sp>
        <p:nvSpPr>
          <p:cNvPr id="8" name="Dikdörtgen 7"/>
          <p:cNvSpPr/>
          <p:nvPr/>
        </p:nvSpPr>
        <p:spPr>
          <a:xfrm>
            <a:off x="317500" y="5486718"/>
            <a:ext cx="11391900" cy="988276"/>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64" name="Picture 16" descr="early or late ile ilgili gÃ¶rsel sonucu"/>
          <p:cNvPicPr>
            <a:picLocks noChangeAspect="1" noChangeArrowheads="1"/>
          </p:cNvPicPr>
          <p:nvPr/>
        </p:nvPicPr>
        <p:blipFill rotWithShape="1">
          <a:blip r:embed="rId11">
            <a:extLst>
              <a:ext uri="{28A0092B-C50C-407E-A947-70E740481C1C}">
                <a14:useLocalDpi xmlns:a14="http://schemas.microsoft.com/office/drawing/2010/main" val="0"/>
              </a:ext>
            </a:extLst>
          </a:blip>
          <a:srcRect t="19513" b="21760"/>
          <a:stretch/>
        </p:blipFill>
        <p:spPr bwMode="auto">
          <a:xfrm>
            <a:off x="9210553" y="1483200"/>
            <a:ext cx="2346447" cy="1183793"/>
          </a:xfrm>
          <a:prstGeom prst="roundRect">
            <a:avLst/>
          </a:prstGeom>
          <a:noFill/>
          <a:extLst>
            <a:ext uri="{909E8E84-426E-40DD-AFC4-6F175D3DCCD1}">
              <a14:hiddenFill xmlns:a14="http://schemas.microsoft.com/office/drawing/2010/main">
                <a:solidFill>
                  <a:srgbClr val="FFFFFF"/>
                </a:solidFill>
              </a14:hiddenFill>
            </a:ext>
          </a:extLst>
        </p:spPr>
      </p:pic>
      <p:sp>
        <p:nvSpPr>
          <p:cNvPr id="46" name="Metin kutusu 45"/>
          <p:cNvSpPr txBox="1"/>
          <p:nvPr/>
        </p:nvSpPr>
        <p:spPr>
          <a:xfrm>
            <a:off x="481671" y="4123378"/>
            <a:ext cx="1908856"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tr-TR" dirty="0"/>
              <a:t>Robert M. </a:t>
            </a:r>
            <a:r>
              <a:rPr lang="tr-TR" dirty="0" err="1"/>
              <a:t>Ricketts</a:t>
            </a:r>
            <a:endParaRPr lang="tr-TR" dirty="0">
              <a:hlinkClick r:id="rId12"/>
            </a:endParaRPr>
          </a:p>
        </p:txBody>
      </p:sp>
      <p:sp>
        <p:nvSpPr>
          <p:cNvPr id="47" name="Metin kutusu 46"/>
          <p:cNvSpPr txBox="1"/>
          <p:nvPr/>
        </p:nvSpPr>
        <p:spPr>
          <a:xfrm>
            <a:off x="2356484" y="4666646"/>
            <a:ext cx="2126031"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tr-TR" dirty="0"/>
              <a:t>Robert S. McNamara</a:t>
            </a:r>
          </a:p>
        </p:txBody>
      </p:sp>
      <p:sp>
        <p:nvSpPr>
          <p:cNvPr id="48" name="Metin kutusu 47"/>
          <p:cNvSpPr txBox="1"/>
          <p:nvPr/>
        </p:nvSpPr>
        <p:spPr>
          <a:xfrm>
            <a:off x="4660308" y="4084677"/>
            <a:ext cx="1281826"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tr-TR" dirty="0" err="1"/>
              <a:t>Rolf</a:t>
            </a:r>
            <a:r>
              <a:rPr lang="tr-TR" dirty="0"/>
              <a:t> </a:t>
            </a:r>
            <a:r>
              <a:rPr lang="tr-TR" dirty="0" err="1"/>
              <a:t>Fränkel</a:t>
            </a:r>
            <a:endParaRPr lang="tr-TR" dirty="0">
              <a:hlinkClick r:id="rId13"/>
            </a:endParaRPr>
          </a:p>
        </p:txBody>
      </p:sp>
      <p:sp>
        <p:nvSpPr>
          <p:cNvPr id="49" name="Metin kutusu 48"/>
          <p:cNvSpPr txBox="1"/>
          <p:nvPr/>
        </p:nvSpPr>
        <p:spPr>
          <a:xfrm>
            <a:off x="6626074" y="4663793"/>
            <a:ext cx="1508042"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tr-TR" dirty="0"/>
              <a:t>Lee W. </a:t>
            </a:r>
            <a:r>
              <a:rPr lang="tr-TR" dirty="0" err="1"/>
              <a:t>Graber</a:t>
            </a:r>
            <a:endParaRPr lang="tr-TR" dirty="0">
              <a:hlinkClick r:id="rId12"/>
            </a:endParaRPr>
          </a:p>
        </p:txBody>
      </p:sp>
    </p:spTree>
    <p:extLst>
      <p:ext uri="{BB962C8B-B14F-4D97-AF65-F5344CB8AC3E}">
        <p14:creationId xmlns:p14="http://schemas.microsoft.com/office/powerpoint/2010/main" val="357573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 name="Resim 29"/>
          <p:cNvPicPr>
            <a:picLocks noChangeAspect="1"/>
          </p:cNvPicPr>
          <p:nvPr/>
        </p:nvPicPr>
        <p:blipFill rotWithShape="1">
          <a:blip r:embed="rId4"/>
          <a:srcRect l="6852" t="3946" r="7125" b="52494"/>
          <a:stretch/>
        </p:blipFill>
        <p:spPr>
          <a:xfrm>
            <a:off x="8469185" y="2738947"/>
            <a:ext cx="2984500" cy="1511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Resim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5050" y="4887840"/>
            <a:ext cx="1924050" cy="1504950"/>
          </a:xfrm>
          <a:prstGeom prst="rect">
            <a:avLst/>
          </a:prstGeom>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6"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292329"/>
            <a:ext cx="12192000" cy="605486"/>
          </a:xfrm>
        </p:spPr>
        <p:txBody>
          <a:bodyPr/>
          <a:lstStyle/>
          <a:p>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Mermıgos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Full, C.A.,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Andreasen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G. (1990).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Protraction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Of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The</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Maxillofacial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Complex</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98: 47-55</a:t>
            </a:r>
          </a:p>
          <a:p>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Gallagher</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R.W.,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Mıranda</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F.,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Buschang</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P.H. (1998).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Maxillary</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Protraction</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Treatment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And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Posttreatment</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Effects</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Am</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113: 612-619</a:t>
            </a:r>
          </a:p>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Ellis, E.,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Mcnamara</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J.A. Jr. (1984). Components of adult class III malocclusion. J. Oral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Maxillofac</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Surg., 42: 295-305</a:t>
            </a:r>
            <a:endParaRPr lang="tr-TR" dirty="0">
              <a:solidFill>
                <a:schemeClr val="bg1">
                  <a:lumMod val="50000"/>
                </a:schemeClr>
              </a:solidFill>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66" y="2936417"/>
            <a:ext cx="2522204" cy="2522204"/>
          </a:xfrm>
          <a:prstGeom prst="rect">
            <a:avLst/>
          </a:prstGeom>
          <a:ln>
            <a:noFill/>
          </a:ln>
          <a:effectLst>
            <a:outerShdw blurRad="292100" dist="139700" dir="2700000" algn="tl" rotWithShape="0">
              <a:srgbClr val="333333">
                <a:alpha val="65000"/>
              </a:srgbClr>
            </a:outerShdw>
          </a:effectLst>
        </p:spPr>
      </p:pic>
      <p:sp>
        <p:nvSpPr>
          <p:cNvPr id="10" name="Metin kutusu 9"/>
          <p:cNvSpPr txBox="1"/>
          <p:nvPr/>
        </p:nvSpPr>
        <p:spPr>
          <a:xfrm>
            <a:off x="3630810" y="3126425"/>
            <a:ext cx="4652111" cy="1938992"/>
          </a:xfrm>
          <a:prstGeom prst="rect">
            <a:avLst/>
          </a:prstGeom>
          <a:noFill/>
          <a:ln w="12700">
            <a:solidFill>
              <a:srgbClr val="6A2542"/>
            </a:solidFill>
          </a:ln>
        </p:spPr>
        <p:txBody>
          <a:bodyPr wrap="square" rtlCol="0">
            <a:spAutoFit/>
          </a:bodyPr>
          <a:lstStyle/>
          <a:p>
            <a:pPr marL="285750" indent="-28575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Maksillanın boyut yetersizliği</a:t>
            </a:r>
          </a:p>
          <a:p>
            <a:pPr marL="285750" indent="-285750">
              <a:lnSpc>
                <a:spcPct val="150000"/>
              </a:lnSpc>
              <a:buFont typeface="Arial" panose="020B0604020202020204" pitchFamily="34" charset="0"/>
              <a:buChar char="•"/>
            </a:pP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Maksiller retrüzyon (% 65)</a:t>
            </a:r>
          </a:p>
          <a:p>
            <a:pPr marL="285750" indent="-28575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Gerçek mandibuler aşırı gelişim</a:t>
            </a:r>
          </a:p>
          <a:p>
            <a:pPr marL="285750" indent="-28575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Mandibuler ileri pozisyonlanma </a:t>
            </a:r>
            <a:endParaRPr lang="tr-TR" sz="2000" dirty="0"/>
          </a:p>
        </p:txBody>
      </p:sp>
      <p:pic>
        <p:nvPicPr>
          <p:cNvPr id="27" name="Picture 2" descr="Sefalometric class 3 malocclusion ile ilgili gÃ¶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b="17999"/>
          <a:stretch/>
        </p:blipFill>
        <p:spPr bwMode="auto">
          <a:xfrm>
            <a:off x="7949609" y="4117013"/>
            <a:ext cx="2197124" cy="22757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28" name="Düz Ok Bağlayıcısı 27"/>
          <p:cNvCxnSpPr/>
          <p:nvPr/>
        </p:nvCxnSpPr>
        <p:spPr>
          <a:xfrm flipH="1">
            <a:off x="8765410" y="5391439"/>
            <a:ext cx="677154" cy="0"/>
          </a:xfrm>
          <a:prstGeom prst="straightConnector1">
            <a:avLst/>
          </a:prstGeom>
          <a:ln w="57150">
            <a:solidFill>
              <a:srgbClr val="C6531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p:nvPr/>
        </p:nvCxnSpPr>
        <p:spPr>
          <a:xfrm>
            <a:off x="8994994" y="6190729"/>
            <a:ext cx="677154" cy="0"/>
          </a:xfrm>
          <a:prstGeom prst="straightConnector1">
            <a:avLst/>
          </a:prstGeom>
          <a:ln w="57150">
            <a:solidFill>
              <a:srgbClr val="C653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9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2" presetClass="entr" presetSubtype="2"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ppt_x</p:attrName>
                                        </p:attrNameLst>
                                      </p:cBhvr>
                                      <p:tavLst>
                                        <p:tav tm="0">
                                          <p:val>
                                            <p:strVal val="#ppt_x+#ppt_w*1.125000"/>
                                          </p:val>
                                        </p:tav>
                                        <p:tav tm="100000">
                                          <p:val>
                                            <p:strVal val="#ppt_x"/>
                                          </p:val>
                                        </p:tav>
                                      </p:tavLst>
                                    </p:anim>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par>
                                <p:cTn id="30" presetID="12" presetClass="entr" presetSubtype="8"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p:tgtEl>
                                          <p:spTgt spid="29"/>
                                        </p:tgtEl>
                                        <p:attrNameLst>
                                          <p:attrName>ppt_x</p:attrName>
                                        </p:attrNameLst>
                                      </p:cBhvr>
                                      <p:tavLst>
                                        <p:tav tm="0">
                                          <p:val>
                                            <p:strVal val="#ppt_x-#ppt_w*1.125000"/>
                                          </p:val>
                                        </p:tav>
                                        <p:tav tm="100000">
                                          <p:val>
                                            <p:strVal val="#ppt_x"/>
                                          </p:val>
                                        </p:tav>
                                      </p:tavLst>
                                    </p:anim>
                                    <p:animEffect transition="in" filter="wipe(righ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499894"/>
            <a:ext cx="12192000" cy="256506"/>
          </a:xfrm>
        </p:spPr>
        <p:txBody>
          <a:bodyPr/>
          <a:lstStyle/>
          <a:p>
            <a:r>
              <a:rPr lang="en-US" dirty="0" err="1">
                <a:solidFill>
                  <a:schemeClr val="bg1">
                    <a:lumMod val="50000"/>
                  </a:schemeClr>
                </a:solidFill>
                <a:latin typeface="+mj-lt"/>
                <a:ea typeface="Times New Roman" panose="02020603050405020304" pitchFamily="18" charset="0"/>
                <a:cs typeface="Times New Roman" panose="02020603050405020304" pitchFamily="18" charset="0"/>
              </a:rPr>
              <a:t>Björk</a:t>
            </a:r>
            <a:r>
              <a:rPr lang="en-US" dirty="0">
                <a:solidFill>
                  <a:schemeClr val="bg1">
                    <a:lumMod val="50000"/>
                  </a:schemeClr>
                </a:solidFill>
                <a:latin typeface="+mj-lt"/>
                <a:ea typeface="Times New Roman" panose="02020603050405020304" pitchFamily="18" charset="0"/>
                <a:cs typeface="Times New Roman" panose="02020603050405020304" pitchFamily="18" charset="0"/>
              </a:rPr>
              <a:t>, A., </a:t>
            </a:r>
            <a:r>
              <a:rPr lang="en-US" dirty="0" err="1">
                <a:solidFill>
                  <a:schemeClr val="bg1">
                    <a:lumMod val="50000"/>
                  </a:schemeClr>
                </a:solidFill>
                <a:latin typeface="+mj-lt"/>
                <a:ea typeface="Times New Roman" panose="02020603050405020304" pitchFamily="18" charset="0"/>
                <a:cs typeface="Times New Roman" panose="02020603050405020304" pitchFamily="18" charset="0"/>
              </a:rPr>
              <a:t>Skieller</a:t>
            </a:r>
            <a:r>
              <a:rPr lang="en-US" dirty="0">
                <a:solidFill>
                  <a:schemeClr val="bg1">
                    <a:lumMod val="50000"/>
                  </a:schemeClr>
                </a:solidFill>
                <a:latin typeface="+mj-lt"/>
                <a:ea typeface="Times New Roman" panose="02020603050405020304" pitchFamily="18" charset="0"/>
                <a:cs typeface="Times New Roman" panose="02020603050405020304" pitchFamily="18" charset="0"/>
              </a:rPr>
              <a:t>, V. (1977). Growth Of The Maxilla In Three Dimensions As Revealed Radiographically By The Implant Method. Br. J. Orthod., 4: 53-64</a:t>
            </a:r>
            <a:endParaRPr lang="tr-TR" dirty="0">
              <a:solidFill>
                <a:schemeClr val="bg1">
                  <a:lumMod val="50000"/>
                </a:schemeClr>
              </a:solidFill>
              <a:latin typeface="+mj-lt"/>
              <a:ea typeface="Times New Roman" panose="02020603050405020304" pitchFamily="18" charset="0"/>
              <a:cs typeface="Times New Roman" panose="02020603050405020304" pitchFamily="18" charset="0"/>
            </a:endParaRPr>
          </a:p>
          <a:p>
            <a:r>
              <a:rPr lang="en-US" dirty="0" err="1">
                <a:solidFill>
                  <a:schemeClr val="bg1">
                    <a:lumMod val="50000"/>
                  </a:schemeClr>
                </a:solidFill>
                <a:latin typeface="+mj-lt"/>
              </a:rPr>
              <a:t>Iseri</a:t>
            </a:r>
            <a:r>
              <a:rPr lang="en-US" dirty="0">
                <a:solidFill>
                  <a:schemeClr val="bg1">
                    <a:lumMod val="50000"/>
                  </a:schemeClr>
                </a:solidFill>
                <a:latin typeface="+mj-lt"/>
              </a:rPr>
              <a:t>, H., Solow, B. (1996). Continued Eruption Of Maxillary Incisors And First Molars In Girls From 9 To 25 Years, studied by the implant method. Eur. J. Orthod., 18: 245-256</a:t>
            </a:r>
            <a:endParaRPr lang="tr-TR" dirty="0">
              <a:solidFill>
                <a:schemeClr val="bg1">
                  <a:lumMod val="50000"/>
                </a:schemeClr>
              </a:solidFill>
              <a:latin typeface="+mj-lt"/>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Beşgen 19"/>
          <p:cNvSpPr/>
          <p:nvPr/>
        </p:nvSpPr>
        <p:spPr>
          <a:xfrm>
            <a:off x="3861195" y="3757126"/>
            <a:ext cx="2350338" cy="1325449"/>
          </a:xfrm>
          <a:prstGeom prst="homePlate">
            <a:avLst/>
          </a:prstGeom>
          <a:solidFill>
            <a:schemeClr val="accent1">
              <a:lumMod val="75000"/>
            </a:schemeClr>
          </a:solidFill>
          <a:ln>
            <a:noFill/>
          </a:ln>
          <a:effectLst>
            <a:outerShdw blurRad="50800" dist="38100" dir="2700000" algn="tl" rotWithShape="0">
              <a:prstClr val="black">
                <a:alpha val="40000"/>
              </a:prstClr>
            </a:outerShdw>
            <a:reflection blurRad="6350" stA="52000" endA="300" endPos="35000" dir="5400000" sy="-100000" algn="bl" rotWithShape="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21" name="Beşgen 20"/>
          <p:cNvSpPr/>
          <p:nvPr/>
        </p:nvSpPr>
        <p:spPr>
          <a:xfrm rot="10800000">
            <a:off x="5817251" y="3031489"/>
            <a:ext cx="2350338" cy="1325449"/>
          </a:xfrm>
          <a:prstGeom prst="homePlat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a:p>
        </p:txBody>
      </p:sp>
      <p:sp>
        <p:nvSpPr>
          <p:cNvPr id="22" name="Beşgen 21"/>
          <p:cNvSpPr/>
          <p:nvPr/>
        </p:nvSpPr>
        <p:spPr>
          <a:xfrm rot="10800000">
            <a:off x="5817251" y="4524502"/>
            <a:ext cx="2350338" cy="1325449"/>
          </a:xfrm>
          <a:prstGeom prst="homePlate">
            <a:avLst/>
          </a:prstGeom>
          <a:noFill/>
          <a:ln w="9525" cap="flat" cmpd="sng" algn="ctr">
            <a:solidFill>
              <a:srgbClr val="6A254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a:p>
        </p:txBody>
      </p:sp>
      <p:sp>
        <p:nvSpPr>
          <p:cNvPr id="24" name="Metin kutusu 23"/>
          <p:cNvSpPr txBox="1"/>
          <p:nvPr/>
        </p:nvSpPr>
        <p:spPr>
          <a:xfrm>
            <a:off x="3766010" y="3965341"/>
            <a:ext cx="2186348" cy="1015662"/>
          </a:xfrm>
          <a:prstGeom prst="rect">
            <a:avLst/>
          </a:prstGeom>
          <a:noFill/>
        </p:spPr>
        <p:txBody>
          <a:bodyPr wrap="square" rtlCol="0">
            <a:spAutoFit/>
          </a:bodyPr>
          <a:lstStyle/>
          <a:p>
            <a:pPr algn="ctr"/>
            <a:r>
              <a:rPr lang="tr-TR" sz="2000" dirty="0">
                <a:solidFill>
                  <a:schemeClr val="bg1"/>
                </a:solidFill>
                <a:latin typeface="+mj-lt"/>
              </a:rPr>
              <a:t>Maksiller büyüme</a:t>
            </a:r>
          </a:p>
          <a:p>
            <a:pPr algn="ctr"/>
            <a:r>
              <a:rPr lang="tr-TR" sz="2000" dirty="0">
                <a:solidFill>
                  <a:schemeClr val="bg1"/>
                </a:solidFill>
                <a:latin typeface="+mj-lt"/>
              </a:rPr>
              <a:t>=</a:t>
            </a:r>
          </a:p>
          <a:p>
            <a:pPr algn="ctr"/>
            <a:r>
              <a:rPr lang="tr-TR" sz="2000" dirty="0">
                <a:solidFill>
                  <a:schemeClr val="bg1"/>
                </a:solidFill>
                <a:latin typeface="+mj-lt"/>
              </a:rPr>
              <a:t>Pubertal Atılım</a:t>
            </a:r>
          </a:p>
        </p:txBody>
      </p:sp>
      <p:sp>
        <p:nvSpPr>
          <p:cNvPr id="25" name="Metin kutusu 24"/>
          <p:cNvSpPr txBox="1"/>
          <p:nvPr/>
        </p:nvSpPr>
        <p:spPr>
          <a:xfrm>
            <a:off x="6942964" y="3128185"/>
            <a:ext cx="1344756" cy="1015662"/>
          </a:xfrm>
          <a:prstGeom prst="rect">
            <a:avLst/>
          </a:prstGeom>
          <a:noFill/>
        </p:spPr>
        <p:txBody>
          <a:bodyPr wrap="square" rtlCol="0">
            <a:spAutoFit/>
          </a:bodyPr>
          <a:lstStyle/>
          <a:p>
            <a:r>
              <a:rPr lang="tr-TR" sz="2000" b="1" dirty="0">
                <a:solidFill>
                  <a:srgbClr val="0070C0"/>
                </a:solidFill>
                <a:latin typeface="+mj-lt"/>
              </a:rPr>
              <a:t>12 yaş  </a:t>
            </a:r>
            <a:r>
              <a:rPr lang="tr-TR" sz="2000" b="1" dirty="0">
                <a:solidFill>
                  <a:srgbClr val="0070C0"/>
                </a:solidFill>
                <a:sym typeface="Symbol" panose="05050102010706020507" pitchFamily="18" charset="2"/>
              </a:rPr>
              <a:t></a:t>
            </a:r>
            <a:endParaRPr lang="tr-TR" sz="2000" b="1" dirty="0">
              <a:solidFill>
                <a:srgbClr val="0070C0"/>
              </a:solidFill>
              <a:latin typeface="+mj-lt"/>
            </a:endParaRPr>
          </a:p>
          <a:p>
            <a:endParaRPr lang="tr-TR" sz="2000" b="1" dirty="0">
              <a:solidFill>
                <a:srgbClr val="0070C0"/>
              </a:solidFill>
              <a:latin typeface="+mj-lt"/>
            </a:endParaRPr>
          </a:p>
          <a:p>
            <a:r>
              <a:rPr lang="tr-TR" sz="2000" b="1" dirty="0">
                <a:solidFill>
                  <a:srgbClr val="0070C0"/>
                </a:solidFill>
                <a:latin typeface="+mj-lt"/>
              </a:rPr>
              <a:t>14 yaş  </a:t>
            </a:r>
            <a:r>
              <a:rPr lang="tr-TR" sz="2000" b="1" dirty="0">
                <a:solidFill>
                  <a:srgbClr val="0070C0"/>
                </a:solidFill>
                <a:sym typeface="Symbol" panose="05050102010706020507" pitchFamily="18" charset="2"/>
              </a:rPr>
              <a:t></a:t>
            </a:r>
            <a:endParaRPr lang="tr-TR" sz="2000" b="1" dirty="0">
              <a:solidFill>
                <a:srgbClr val="0070C0"/>
              </a:solidFill>
              <a:latin typeface="+mj-lt"/>
            </a:endParaRPr>
          </a:p>
        </p:txBody>
      </p:sp>
      <p:pic>
        <p:nvPicPr>
          <p:cNvPr id="26" name="Resim 4"/>
          <p:cNvPicPr>
            <a:picLocks noChangeAspect="1"/>
          </p:cNvPicPr>
          <p:nvPr/>
        </p:nvPicPr>
        <p:blipFill rotWithShape="1">
          <a:blip r:embed="rId4" cstate="print">
            <a:extLst>
              <a:ext uri="{28A0092B-C50C-407E-A947-70E740481C1C}">
                <a14:useLocalDpi xmlns:a14="http://schemas.microsoft.com/office/drawing/2010/main" val="0"/>
              </a:ext>
            </a:extLst>
          </a:blip>
          <a:srcRect l="50160" t="-1506"/>
          <a:stretch/>
        </p:blipFill>
        <p:spPr>
          <a:xfrm>
            <a:off x="6475919" y="3736988"/>
            <a:ext cx="516608" cy="556479"/>
          </a:xfrm>
          <a:prstGeom prst="rect">
            <a:avLst/>
          </a:prstGeom>
        </p:spPr>
      </p:pic>
      <p:pic>
        <p:nvPicPr>
          <p:cNvPr id="27" name="Resim 4"/>
          <p:cNvPicPr>
            <a:picLocks noChangeAspect="1"/>
          </p:cNvPicPr>
          <p:nvPr/>
        </p:nvPicPr>
        <p:blipFill rotWithShape="1">
          <a:blip r:embed="rId5" cstate="print">
            <a:extLst>
              <a:ext uri="{28A0092B-C50C-407E-A947-70E740481C1C}">
                <a14:useLocalDpi xmlns:a14="http://schemas.microsoft.com/office/drawing/2010/main" val="0"/>
              </a:ext>
            </a:extLst>
          </a:blip>
          <a:srcRect t="1258" r="52242"/>
          <a:stretch/>
        </p:blipFill>
        <p:spPr>
          <a:xfrm>
            <a:off x="6475919" y="3117116"/>
            <a:ext cx="539965" cy="590458"/>
          </a:xfrm>
          <a:prstGeom prst="rect">
            <a:avLst/>
          </a:prstGeom>
        </p:spPr>
      </p:pic>
      <p:pic>
        <p:nvPicPr>
          <p:cNvPr id="29" name="Resim 4"/>
          <p:cNvPicPr>
            <a:picLocks noChangeAspect="1"/>
          </p:cNvPicPr>
          <p:nvPr/>
        </p:nvPicPr>
        <p:blipFill rotWithShape="1">
          <a:blip r:embed="rId5" cstate="print">
            <a:extLst>
              <a:ext uri="{28A0092B-C50C-407E-A947-70E740481C1C}">
                <a14:useLocalDpi xmlns:a14="http://schemas.microsoft.com/office/drawing/2010/main" val="0"/>
              </a:ext>
            </a:extLst>
          </a:blip>
          <a:srcRect t="1258" r="52242"/>
          <a:stretch/>
        </p:blipFill>
        <p:spPr>
          <a:xfrm>
            <a:off x="6444007" y="4608288"/>
            <a:ext cx="539965" cy="590458"/>
          </a:xfrm>
          <a:prstGeom prst="rect">
            <a:avLst/>
          </a:prstGeom>
        </p:spPr>
      </p:pic>
      <p:sp>
        <p:nvSpPr>
          <p:cNvPr id="31" name="Metin kutusu 30"/>
          <p:cNvSpPr txBox="1"/>
          <p:nvPr/>
        </p:nvSpPr>
        <p:spPr>
          <a:xfrm>
            <a:off x="6925014" y="4608288"/>
            <a:ext cx="1362707" cy="1015662"/>
          </a:xfrm>
          <a:prstGeom prst="rect">
            <a:avLst/>
          </a:prstGeom>
          <a:noFill/>
        </p:spPr>
        <p:txBody>
          <a:bodyPr wrap="square" rtlCol="0">
            <a:spAutoFit/>
          </a:bodyPr>
          <a:lstStyle/>
          <a:p>
            <a:r>
              <a:rPr lang="tr-TR" sz="2000" b="1" dirty="0">
                <a:solidFill>
                  <a:srgbClr val="6A2542"/>
                </a:solidFill>
                <a:latin typeface="+mj-lt"/>
              </a:rPr>
              <a:t>15 yaş </a:t>
            </a:r>
            <a:r>
              <a:rPr lang="tr-TR" sz="2000" b="1" dirty="0">
                <a:solidFill>
                  <a:srgbClr val="6A2542"/>
                </a:solidFill>
                <a:latin typeface="+mj-lt"/>
                <a:sym typeface="Symbol" panose="05050102010706020507" pitchFamily="18" charset="2"/>
              </a:rPr>
              <a:t></a:t>
            </a:r>
            <a:endParaRPr lang="tr-TR" sz="2000" b="1" dirty="0">
              <a:solidFill>
                <a:srgbClr val="6A2542"/>
              </a:solidFill>
              <a:latin typeface="+mj-lt"/>
            </a:endParaRPr>
          </a:p>
          <a:p>
            <a:endParaRPr lang="tr-TR" sz="2000" b="1" dirty="0">
              <a:solidFill>
                <a:srgbClr val="6A2542"/>
              </a:solidFill>
              <a:latin typeface="+mj-lt"/>
            </a:endParaRPr>
          </a:p>
          <a:p>
            <a:r>
              <a:rPr lang="tr-TR" sz="2000" b="1" dirty="0">
                <a:solidFill>
                  <a:srgbClr val="6A2542"/>
                </a:solidFill>
                <a:latin typeface="+mj-lt"/>
              </a:rPr>
              <a:t>17 yaş </a:t>
            </a:r>
            <a:r>
              <a:rPr lang="tr-TR" sz="2000" b="1" dirty="0">
                <a:solidFill>
                  <a:srgbClr val="6A2542"/>
                </a:solidFill>
                <a:sym typeface="Symbol" panose="05050102010706020507" pitchFamily="18" charset="2"/>
              </a:rPr>
              <a:t></a:t>
            </a:r>
            <a:endParaRPr lang="tr-TR" sz="2000" b="1" dirty="0">
              <a:solidFill>
                <a:srgbClr val="6A2542"/>
              </a:solidFill>
              <a:latin typeface="+mj-lt"/>
            </a:endParaRPr>
          </a:p>
        </p:txBody>
      </p:sp>
      <p:pic>
        <p:nvPicPr>
          <p:cNvPr id="32" name="Resim 4"/>
          <p:cNvPicPr>
            <a:picLocks noChangeAspect="1"/>
          </p:cNvPicPr>
          <p:nvPr/>
        </p:nvPicPr>
        <p:blipFill rotWithShape="1">
          <a:blip r:embed="rId4" cstate="print">
            <a:extLst>
              <a:ext uri="{28A0092B-C50C-407E-A947-70E740481C1C}">
                <a14:useLocalDpi xmlns:a14="http://schemas.microsoft.com/office/drawing/2010/main" val="0"/>
              </a:ext>
            </a:extLst>
          </a:blip>
          <a:srcRect l="50160" t="-1506"/>
          <a:stretch/>
        </p:blipFill>
        <p:spPr>
          <a:xfrm>
            <a:off x="6467364" y="5251543"/>
            <a:ext cx="516608" cy="556479"/>
          </a:xfrm>
          <a:prstGeom prst="rect">
            <a:avLst/>
          </a:prstGeom>
        </p:spPr>
      </p:pic>
      <p:pic>
        <p:nvPicPr>
          <p:cNvPr id="34" name="Resim 33"/>
          <p:cNvPicPr>
            <a:picLocks noChangeAspect="1"/>
          </p:cNvPicPr>
          <p:nvPr/>
        </p:nvPicPr>
        <p:blipFill rotWithShape="1">
          <a:blip r:embed="rId6">
            <a:extLst>
              <a:ext uri="{28A0092B-C50C-407E-A947-70E740481C1C}">
                <a14:useLocalDpi xmlns:a14="http://schemas.microsoft.com/office/drawing/2010/main" val="0"/>
              </a:ext>
            </a:extLst>
          </a:blip>
          <a:srcRect r="-1208" b="12493"/>
          <a:stretch/>
        </p:blipFill>
        <p:spPr>
          <a:xfrm>
            <a:off x="928449" y="3157356"/>
            <a:ext cx="2432663" cy="2624041"/>
          </a:xfrm>
          <a:prstGeom prst="rect">
            <a:avLst/>
          </a:prstGeom>
          <a:ln>
            <a:noFill/>
          </a:ln>
          <a:effectLst>
            <a:outerShdw blurRad="292100" dist="139700" dir="2700000" algn="tl" rotWithShape="0">
              <a:srgbClr val="333333">
                <a:alpha val="65000"/>
              </a:srgbClr>
            </a:outerShdw>
          </a:effectLst>
        </p:spPr>
      </p:pic>
      <p:cxnSp>
        <p:nvCxnSpPr>
          <p:cNvPr id="35" name="Düz Ok Bağlayıcısı 34"/>
          <p:cNvCxnSpPr/>
          <p:nvPr/>
        </p:nvCxnSpPr>
        <p:spPr>
          <a:xfrm flipV="1">
            <a:off x="2059384" y="4428369"/>
            <a:ext cx="743940" cy="12351"/>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Metin kutusu 35"/>
          <p:cNvSpPr txBox="1"/>
          <p:nvPr/>
        </p:nvSpPr>
        <p:spPr>
          <a:xfrm>
            <a:off x="8745371" y="3089541"/>
            <a:ext cx="2818695" cy="2677656"/>
          </a:xfrm>
          <a:prstGeom prst="rect">
            <a:avLst/>
          </a:prstGeom>
          <a:solidFill>
            <a:srgbClr val="538193"/>
          </a:solidFill>
          <a:ln w="28575" cmpd="thinThick">
            <a:noFill/>
          </a:ln>
          <a:effectLst>
            <a:softEdge rad="0"/>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endParaRPr lang="tr-TR"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50000"/>
              </a:lnSpc>
            </a:pPr>
            <a:r>
              <a:rPr lang="tr-TR"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İşeri ve ark. </a:t>
            </a:r>
          </a:p>
          <a:p>
            <a:pPr algn="ctr">
              <a:lnSpc>
                <a:spcPct val="150000"/>
              </a:lnSpc>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Horizontal yön büyümesi: </a:t>
            </a:r>
          </a:p>
          <a:p>
            <a:pPr algn="ctr">
              <a:lnSpc>
                <a:spcPct val="150000"/>
              </a:lnSpc>
            </a:pPr>
            <a:r>
              <a:rPr lang="tr-TR" sz="2000"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rPr>
              <a:t>11 yaşında  </a:t>
            </a:r>
            <a:r>
              <a:rPr lang="tr-TR" sz="2000"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b="1" dirty="0">
              <a:solidFill>
                <a:srgbClr val="0070C0"/>
              </a:solidFill>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50000"/>
              </a:lnSpc>
            </a:pPr>
            <a:r>
              <a:rPr lang="tr-TR" sz="2000" b="1" dirty="0">
                <a:solidFill>
                  <a:srgbClr val="6A2542"/>
                </a:solidFill>
                <a:latin typeface="Calibri Light" panose="020F0302020204030204" pitchFamily="34" charset="0"/>
                <a:ea typeface="Times New Roman" panose="02020603050405020304" pitchFamily="18" charset="0"/>
                <a:cs typeface="Times New Roman" panose="02020603050405020304" pitchFamily="18" charset="0"/>
              </a:rPr>
              <a:t>18 yaşında  </a:t>
            </a:r>
            <a:r>
              <a:rPr lang="tr-TR" sz="2000" b="1" dirty="0">
                <a:solidFill>
                  <a:srgbClr val="6A254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p>
          <a:p>
            <a:pPr algn="ctr">
              <a:lnSpc>
                <a:spcPct val="150000"/>
              </a:lnSpc>
            </a:pPr>
            <a:endParaRPr lang="tr-TR" sz="2000" dirty="0"/>
          </a:p>
        </p:txBody>
      </p:sp>
      <p:pic>
        <p:nvPicPr>
          <p:cNvPr id="37" name="Resim 4"/>
          <p:cNvPicPr>
            <a:picLocks noChangeAspect="1"/>
          </p:cNvPicPr>
          <p:nvPr/>
        </p:nvPicPr>
        <p:blipFill rotWithShape="1">
          <a:blip r:embed="rId5" cstate="print">
            <a:extLst>
              <a:ext uri="{28A0092B-C50C-407E-A947-70E740481C1C}">
                <a14:useLocalDpi xmlns:a14="http://schemas.microsoft.com/office/drawing/2010/main" val="0"/>
              </a:ext>
            </a:extLst>
          </a:blip>
          <a:srcRect t="1258" r="52242"/>
          <a:stretch/>
        </p:blipFill>
        <p:spPr>
          <a:xfrm>
            <a:off x="9061671" y="3396562"/>
            <a:ext cx="463263" cy="478908"/>
          </a:xfrm>
          <a:prstGeom prst="rect">
            <a:avLst/>
          </a:prstGeom>
        </p:spPr>
      </p:pic>
    </p:spTree>
    <p:extLst>
      <p:ext uri="{BB962C8B-B14F-4D97-AF65-F5344CB8AC3E}">
        <p14:creationId xmlns:p14="http://schemas.microsoft.com/office/powerpoint/2010/main" val="22689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Graber, Current Principals and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Techniquie</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5th edition, 2001</a:t>
            </a:r>
            <a:endParaRPr lang="tr-TR" dirty="0">
              <a:solidFill>
                <a:schemeClr val="bg1">
                  <a:lumMod val="50000"/>
                </a:schemeClr>
              </a:solidFill>
            </a:endParaRPr>
          </a:p>
        </p:txBody>
      </p:sp>
      <p:sp>
        <p:nvSpPr>
          <p:cNvPr id="17" name="Metin kutusu 16"/>
          <p:cNvSpPr txBox="1"/>
          <p:nvPr/>
        </p:nvSpPr>
        <p:spPr>
          <a:xfrm>
            <a:off x="932666" y="2007639"/>
            <a:ext cx="77795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a:off x="8712200" y="2238472"/>
            <a:ext cx="34798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6" descr="rapid maksiller ekspansiyon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40" y="3597209"/>
            <a:ext cx="2133467" cy="1572444"/>
          </a:xfrm>
          <a:prstGeom prst="roundRect">
            <a:avLst>
              <a:gd name="adj" fmla="val 25515"/>
            </a:avLst>
          </a:prstGeom>
          <a:solidFill>
            <a:srgbClr val="FFFFFF">
              <a:shade val="85000"/>
            </a:srgbClr>
          </a:solidFill>
          <a:ln>
            <a:noFill/>
          </a:ln>
          <a:effectLst>
            <a:reflection blurRad="12700" stA="38000" endPos="28000" dist="5000" dir="5400000" sy="-100000" algn="bl" rotWithShape="0"/>
          </a:effectLst>
          <a:extLst/>
        </p:spPr>
      </p:pic>
      <p:pic>
        <p:nvPicPr>
          <p:cNvPr id="20" name="Resim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233" y="3924137"/>
            <a:ext cx="1204610" cy="696544"/>
          </a:xfrm>
          <a:prstGeom prst="rect">
            <a:avLst/>
          </a:prstGeom>
        </p:spPr>
      </p:pic>
      <p:sp>
        <p:nvSpPr>
          <p:cNvPr id="3" name="Metin kutusu 2"/>
          <p:cNvSpPr txBox="1"/>
          <p:nvPr/>
        </p:nvSpPr>
        <p:spPr>
          <a:xfrm>
            <a:off x="4203222" y="5934854"/>
            <a:ext cx="2871936" cy="400110"/>
          </a:xfrm>
          <a:prstGeom prst="rect">
            <a:avLst/>
          </a:prstGeom>
          <a:noFill/>
          <a:ln w="28575">
            <a:solidFill>
              <a:schemeClr val="tx2"/>
            </a:solidFill>
          </a:ln>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Spontan düzelme </a:t>
            </a:r>
            <a:endParaRPr lang="tr-TR" sz="2000" dirty="0"/>
          </a:p>
        </p:txBody>
      </p:sp>
      <p:pic>
        <p:nvPicPr>
          <p:cNvPr id="26" name="Picture 2" descr="Sefalometric class 3 malocclusion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b="17999"/>
          <a:stretch/>
        </p:blipFill>
        <p:spPr bwMode="auto">
          <a:xfrm>
            <a:off x="4540628" y="3189082"/>
            <a:ext cx="2197124" cy="22757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3" name="Düz Ok Bağlayıcısı 22"/>
          <p:cNvCxnSpPr/>
          <p:nvPr/>
        </p:nvCxnSpPr>
        <p:spPr>
          <a:xfrm>
            <a:off x="5639190" y="4383431"/>
            <a:ext cx="677154" cy="0"/>
          </a:xfrm>
          <a:prstGeom prst="straightConnector1">
            <a:avLst/>
          </a:prstGeom>
          <a:ln w="57150">
            <a:solidFill>
              <a:srgbClr val="FF5C43"/>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 7"/>
          <p:cNvGrpSpPr/>
          <p:nvPr/>
        </p:nvGrpSpPr>
        <p:grpSpPr>
          <a:xfrm>
            <a:off x="7246121" y="3175643"/>
            <a:ext cx="4714300" cy="1123545"/>
            <a:chOff x="6422916" y="3404274"/>
            <a:chExt cx="4714300" cy="1123545"/>
          </a:xfrm>
        </p:grpSpPr>
        <p:grpSp>
          <p:nvGrpSpPr>
            <p:cNvPr id="32" name="组合 23"/>
            <p:cNvGrpSpPr/>
            <p:nvPr/>
          </p:nvGrpSpPr>
          <p:grpSpPr>
            <a:xfrm>
              <a:off x="6978097" y="3466982"/>
              <a:ext cx="4159119" cy="998130"/>
              <a:chOff x="6977188" y="3467784"/>
              <a:chExt cx="4158578" cy="998361"/>
            </a:xfrm>
          </p:grpSpPr>
          <p:sp>
            <p:nvSpPr>
              <p:cNvPr id="33" name="任意多边形 24"/>
              <p:cNvSpPr>
                <a:spLocks/>
              </p:cNvSpPr>
              <p:nvPr/>
            </p:nvSpPr>
            <p:spPr bwMode="auto">
              <a:xfrm>
                <a:off x="6977188" y="3467784"/>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35" name="文本框 23"/>
              <p:cNvSpPr txBox="1"/>
              <p:nvPr/>
            </p:nvSpPr>
            <p:spPr>
              <a:xfrm>
                <a:off x="7690062" y="3627075"/>
                <a:ext cx="2832551" cy="708050"/>
              </a:xfrm>
              <a:prstGeom prst="rect">
                <a:avLst/>
              </a:prstGeom>
              <a:noFill/>
            </p:spPr>
            <p:txBody>
              <a:bodyPr wrap="square" rtlCol="0">
                <a:spAutoFit/>
              </a:bodyPr>
              <a:lstStyle/>
              <a:p>
                <a:pPr algn="ctr"/>
                <a:r>
                  <a:rPr lang="tr-TR" sz="2000" dirty="0">
                    <a:latin typeface="Calibri Light" panose="020F0302020204030204" pitchFamily="34" charset="0"/>
                    <a:ea typeface="Times New Roman" panose="02020603050405020304" pitchFamily="18" charset="0"/>
                    <a:cs typeface="Times New Roman" panose="02020603050405020304" pitchFamily="18" charset="0"/>
                  </a:rPr>
                  <a:t>Sınıf 3’te düzelme </a:t>
                </a:r>
              </a:p>
              <a:p>
                <a:pPr algn="ctr"/>
                <a:r>
                  <a:rPr lang="tr-TR" sz="2000" dirty="0">
                    <a:latin typeface="Calibri Light" panose="020F0302020204030204" pitchFamily="34" charset="0"/>
                    <a:ea typeface="Times New Roman" panose="02020603050405020304" pitchFamily="18" charset="0"/>
                    <a:cs typeface="Times New Roman" panose="02020603050405020304" pitchFamily="18" charset="0"/>
                  </a:rPr>
                  <a:t>aktif tedavi fazında </a:t>
                </a:r>
                <a:endParaRPr lang="tr-TR" sz="2000" dirty="0"/>
              </a:p>
            </p:txBody>
          </p:sp>
        </p:grpSp>
        <p:grpSp>
          <p:nvGrpSpPr>
            <p:cNvPr id="37" name="组合 32"/>
            <p:cNvGrpSpPr/>
            <p:nvPr/>
          </p:nvGrpSpPr>
          <p:grpSpPr>
            <a:xfrm rot="16200000">
              <a:off x="6495217" y="3331973"/>
              <a:ext cx="1123545" cy="1268148"/>
              <a:chOff x="8439634" y="3544648"/>
              <a:chExt cx="1611146" cy="1817848"/>
            </a:xfrm>
          </p:grpSpPr>
          <p:sp>
            <p:nvSpPr>
              <p:cNvPr id="39"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5"/>
              <p:cNvSpPr>
                <a:spLocks/>
              </p:cNvSpPr>
              <p:nvPr/>
            </p:nvSpPr>
            <p:spPr bwMode="auto">
              <a:xfrm rot="5400000">
                <a:off x="8582835" y="3866517"/>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87071"/>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43" name="Freeform 983"/>
          <p:cNvSpPr>
            <a:spLocks noEditPoints="1"/>
          </p:cNvSpPr>
          <p:nvPr/>
        </p:nvSpPr>
        <p:spPr bwMode="auto">
          <a:xfrm>
            <a:off x="7647186" y="3499031"/>
            <a:ext cx="467261" cy="479242"/>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10" name="Grup 9"/>
          <p:cNvGrpSpPr/>
          <p:nvPr/>
        </p:nvGrpSpPr>
        <p:grpSpPr>
          <a:xfrm>
            <a:off x="7246121" y="4544777"/>
            <a:ext cx="4714300" cy="1123545"/>
            <a:chOff x="7246121" y="4544777"/>
            <a:chExt cx="4714300" cy="1123545"/>
          </a:xfrm>
        </p:grpSpPr>
        <p:grpSp>
          <p:nvGrpSpPr>
            <p:cNvPr id="44" name="Grup 43"/>
            <p:cNvGrpSpPr/>
            <p:nvPr/>
          </p:nvGrpSpPr>
          <p:grpSpPr>
            <a:xfrm>
              <a:off x="7246121" y="4544777"/>
              <a:ext cx="4714300" cy="1123545"/>
              <a:chOff x="6422916" y="3404274"/>
              <a:chExt cx="4714300" cy="1123545"/>
            </a:xfrm>
          </p:grpSpPr>
          <p:grpSp>
            <p:nvGrpSpPr>
              <p:cNvPr id="45" name="组合 23"/>
              <p:cNvGrpSpPr/>
              <p:nvPr/>
            </p:nvGrpSpPr>
            <p:grpSpPr>
              <a:xfrm>
                <a:off x="6978097" y="3466982"/>
                <a:ext cx="4159119" cy="998130"/>
                <a:chOff x="6977188" y="3467784"/>
                <a:chExt cx="4158578" cy="998361"/>
              </a:xfrm>
            </p:grpSpPr>
            <p:sp>
              <p:nvSpPr>
                <p:cNvPr id="49" name="任意多边形 24"/>
                <p:cNvSpPr>
                  <a:spLocks/>
                </p:cNvSpPr>
                <p:nvPr/>
              </p:nvSpPr>
              <p:spPr bwMode="auto">
                <a:xfrm>
                  <a:off x="6977188" y="3467784"/>
                  <a:ext cx="4158578" cy="998361"/>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sp>
              <p:nvSpPr>
                <p:cNvPr id="51" name="文本框 23"/>
                <p:cNvSpPr txBox="1"/>
                <p:nvPr/>
              </p:nvSpPr>
              <p:spPr>
                <a:xfrm>
                  <a:off x="7690062" y="3627075"/>
                  <a:ext cx="2832551" cy="708050"/>
                </a:xfrm>
                <a:prstGeom prst="rect">
                  <a:avLst/>
                </a:prstGeom>
                <a:noFill/>
              </p:spPr>
              <p:txBody>
                <a:bodyPr wrap="square" rtlCol="0">
                  <a:spAutoFit/>
                </a:bodyPr>
                <a:lstStyle/>
                <a:p>
                  <a:pPr algn="ctr"/>
                  <a:r>
                    <a:rPr lang="tr-TR" sz="2000" dirty="0">
                      <a:latin typeface="Calibri Light" panose="020F0302020204030204" pitchFamily="34" charset="0"/>
                      <a:ea typeface="Times New Roman" panose="02020603050405020304" pitchFamily="18" charset="0"/>
                      <a:cs typeface="Times New Roman" panose="02020603050405020304" pitchFamily="18" charset="0"/>
                    </a:rPr>
                    <a:t>Sınıf 2’de düzelme </a:t>
                  </a:r>
                  <a:r>
                    <a:rPr lang="tr-TR" sz="2000" dirty="0" err="1">
                      <a:latin typeface="Calibri Light" panose="020F0302020204030204" pitchFamily="34" charset="0"/>
                      <a:ea typeface="Times New Roman" panose="02020603050405020304" pitchFamily="18" charset="0"/>
                      <a:cs typeface="Times New Roman" panose="02020603050405020304" pitchFamily="18" charset="0"/>
                    </a:rPr>
                    <a:t>retansiyon</a:t>
                  </a:r>
                  <a:r>
                    <a:rPr lang="tr-TR" sz="2000" dirty="0">
                      <a:latin typeface="Calibri Light" panose="020F0302020204030204" pitchFamily="34" charset="0"/>
                      <a:ea typeface="Times New Roman" panose="02020603050405020304" pitchFamily="18" charset="0"/>
                      <a:cs typeface="Times New Roman" panose="02020603050405020304" pitchFamily="18" charset="0"/>
                    </a:rPr>
                    <a:t> fazında</a:t>
                  </a:r>
                  <a:endParaRPr lang="tr-TR" sz="2000" dirty="0"/>
                </a:p>
              </p:txBody>
            </p:sp>
          </p:grpSp>
          <p:grpSp>
            <p:nvGrpSpPr>
              <p:cNvPr id="46" name="组合 32"/>
              <p:cNvGrpSpPr/>
              <p:nvPr/>
            </p:nvGrpSpPr>
            <p:grpSpPr>
              <a:xfrm rot="16200000">
                <a:off x="6495217" y="3331973"/>
                <a:ext cx="1123545" cy="1268148"/>
                <a:chOff x="8439634" y="3544648"/>
                <a:chExt cx="1611146" cy="1817848"/>
              </a:xfrm>
            </p:grpSpPr>
            <p:sp>
              <p:nvSpPr>
                <p:cNvPr id="47" name="Freeform 5"/>
                <p:cNvSpPr>
                  <a:spLocks/>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lumMod val="97000"/>
                      </a:schemeClr>
                    </a:gs>
                    <a:gs pos="100000">
                      <a:schemeClr val="bg1">
                        <a:lumMod val="85000"/>
                      </a:schemeClr>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5"/>
                <p:cNvSpPr>
                  <a:spLocks/>
                </p:cNvSpPr>
                <p:nvPr/>
              </p:nvSpPr>
              <p:spPr bwMode="auto">
                <a:xfrm rot="5400000">
                  <a:off x="8582835" y="3866517"/>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87071"/>
                </a:solidFill>
                <a:ln w="15875">
                  <a:gradFill flip="none" rotWithShape="1">
                    <a:gsLst>
                      <a:gs pos="0">
                        <a:schemeClr val="bg1">
                          <a:lumMod val="65000"/>
                        </a:schemeClr>
                      </a:gs>
                      <a:gs pos="100000">
                        <a:schemeClr val="bg1"/>
                      </a:gs>
                    </a:gsLst>
                    <a:lin ang="2700000" scaled="1"/>
                    <a:tileRect/>
                  </a:gradFill>
                </a:ln>
                <a:effectLst>
                  <a:innerShdw blurRad="50800" dist="254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56" name="组合 60"/>
            <p:cNvGrpSpPr/>
            <p:nvPr/>
          </p:nvGrpSpPr>
          <p:grpSpPr>
            <a:xfrm>
              <a:off x="7668949" y="4858088"/>
              <a:ext cx="422491" cy="476624"/>
              <a:chOff x="10815636" y="1174749"/>
              <a:chExt cx="728666" cy="822327"/>
            </a:xfrm>
            <a:solidFill>
              <a:schemeClr val="bg1"/>
            </a:solidFill>
          </p:grpSpPr>
          <p:sp>
            <p:nvSpPr>
              <p:cNvPr id="57" name="Freeform 33"/>
              <p:cNvSpPr>
                <a:spLocks noEditPoints="1"/>
              </p:cNvSpPr>
              <p:nvPr/>
            </p:nvSpPr>
            <p:spPr bwMode="auto">
              <a:xfrm>
                <a:off x="10815636" y="1174749"/>
                <a:ext cx="728666" cy="822327"/>
              </a:xfrm>
              <a:custGeom>
                <a:avLst/>
                <a:gdLst>
                  <a:gd name="T0" fmla="*/ 103 w 194"/>
                  <a:gd name="T1" fmla="*/ 26 h 219"/>
                  <a:gd name="T2" fmla="*/ 103 w 194"/>
                  <a:gd name="T3" fmla="*/ 18 h 219"/>
                  <a:gd name="T4" fmla="*/ 120 w 194"/>
                  <a:gd name="T5" fmla="*/ 18 h 219"/>
                  <a:gd name="T6" fmla="*/ 120 w 194"/>
                  <a:gd name="T7" fmla="*/ 0 h 219"/>
                  <a:gd name="T8" fmla="*/ 74 w 194"/>
                  <a:gd name="T9" fmla="*/ 0 h 219"/>
                  <a:gd name="T10" fmla="*/ 74 w 194"/>
                  <a:gd name="T11" fmla="*/ 18 h 219"/>
                  <a:gd name="T12" fmla="*/ 91 w 194"/>
                  <a:gd name="T13" fmla="*/ 18 h 219"/>
                  <a:gd name="T14" fmla="*/ 91 w 194"/>
                  <a:gd name="T15" fmla="*/ 26 h 219"/>
                  <a:gd name="T16" fmla="*/ 0 w 194"/>
                  <a:gd name="T17" fmla="*/ 122 h 219"/>
                  <a:gd name="T18" fmla="*/ 97 w 194"/>
                  <a:gd name="T19" fmla="*/ 219 h 219"/>
                  <a:gd name="T20" fmla="*/ 194 w 194"/>
                  <a:gd name="T21" fmla="*/ 122 h 219"/>
                  <a:gd name="T22" fmla="*/ 103 w 194"/>
                  <a:gd name="T23" fmla="*/ 26 h 219"/>
                  <a:gd name="T24" fmla="*/ 158 w 194"/>
                  <a:gd name="T25" fmla="*/ 180 h 219"/>
                  <a:gd name="T26" fmla="*/ 145 w 194"/>
                  <a:gd name="T27" fmla="*/ 167 h 219"/>
                  <a:gd name="T28" fmla="*/ 142 w 194"/>
                  <a:gd name="T29" fmla="*/ 171 h 219"/>
                  <a:gd name="T30" fmla="*/ 154 w 194"/>
                  <a:gd name="T31" fmla="*/ 183 h 219"/>
                  <a:gd name="T32" fmla="*/ 100 w 194"/>
                  <a:gd name="T33" fmla="*/ 206 h 219"/>
                  <a:gd name="T34" fmla="*/ 100 w 194"/>
                  <a:gd name="T35" fmla="*/ 188 h 219"/>
                  <a:gd name="T36" fmla="*/ 95 w 194"/>
                  <a:gd name="T37" fmla="*/ 188 h 219"/>
                  <a:gd name="T38" fmla="*/ 95 w 194"/>
                  <a:gd name="T39" fmla="*/ 206 h 219"/>
                  <a:gd name="T40" fmla="*/ 40 w 194"/>
                  <a:gd name="T41" fmla="*/ 183 h 219"/>
                  <a:gd name="T42" fmla="*/ 52 w 194"/>
                  <a:gd name="T43" fmla="*/ 171 h 219"/>
                  <a:gd name="T44" fmla="*/ 49 w 194"/>
                  <a:gd name="T45" fmla="*/ 167 h 219"/>
                  <a:gd name="T46" fmla="*/ 36 w 194"/>
                  <a:gd name="T47" fmla="*/ 180 h 219"/>
                  <a:gd name="T48" fmla="*/ 14 w 194"/>
                  <a:gd name="T49" fmla="*/ 125 h 219"/>
                  <a:gd name="T50" fmla="*/ 31 w 194"/>
                  <a:gd name="T51" fmla="*/ 125 h 219"/>
                  <a:gd name="T52" fmla="*/ 31 w 194"/>
                  <a:gd name="T53" fmla="*/ 120 h 219"/>
                  <a:gd name="T54" fmla="*/ 14 w 194"/>
                  <a:gd name="T55" fmla="*/ 120 h 219"/>
                  <a:gd name="T56" fmla="*/ 36 w 194"/>
                  <a:gd name="T57" fmla="*/ 65 h 219"/>
                  <a:gd name="T58" fmla="*/ 49 w 194"/>
                  <a:gd name="T59" fmla="*/ 78 h 219"/>
                  <a:gd name="T60" fmla="*/ 52 w 194"/>
                  <a:gd name="T61" fmla="*/ 74 h 219"/>
                  <a:gd name="T62" fmla="*/ 40 w 194"/>
                  <a:gd name="T63" fmla="*/ 62 h 219"/>
                  <a:gd name="T64" fmla="*/ 95 w 194"/>
                  <a:gd name="T65" fmla="*/ 39 h 219"/>
                  <a:gd name="T66" fmla="*/ 95 w 194"/>
                  <a:gd name="T67" fmla="*/ 56 h 219"/>
                  <a:gd name="T68" fmla="*/ 100 w 194"/>
                  <a:gd name="T69" fmla="*/ 56 h 219"/>
                  <a:gd name="T70" fmla="*/ 100 w 194"/>
                  <a:gd name="T71" fmla="*/ 39 h 219"/>
                  <a:gd name="T72" fmla="*/ 154 w 194"/>
                  <a:gd name="T73" fmla="*/ 62 h 219"/>
                  <a:gd name="T74" fmla="*/ 142 w 194"/>
                  <a:gd name="T75" fmla="*/ 74 h 219"/>
                  <a:gd name="T76" fmla="*/ 145 w 194"/>
                  <a:gd name="T77" fmla="*/ 78 h 219"/>
                  <a:gd name="T78" fmla="*/ 158 w 194"/>
                  <a:gd name="T79" fmla="*/ 65 h 219"/>
                  <a:gd name="T80" fmla="*/ 180 w 194"/>
                  <a:gd name="T81" fmla="*/ 120 h 219"/>
                  <a:gd name="T82" fmla="*/ 163 w 194"/>
                  <a:gd name="T83" fmla="*/ 120 h 219"/>
                  <a:gd name="T84" fmla="*/ 163 w 194"/>
                  <a:gd name="T85" fmla="*/ 125 h 219"/>
                  <a:gd name="T86" fmla="*/ 180 w 194"/>
                  <a:gd name="T87" fmla="*/ 125 h 219"/>
                  <a:gd name="T88" fmla="*/ 158 w 194"/>
                  <a:gd name="T89" fmla="*/ 18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4" h="219">
                    <a:moveTo>
                      <a:pt x="103" y="26"/>
                    </a:moveTo>
                    <a:cubicBezTo>
                      <a:pt x="103" y="18"/>
                      <a:pt x="103" y="18"/>
                      <a:pt x="103" y="18"/>
                    </a:cubicBezTo>
                    <a:cubicBezTo>
                      <a:pt x="120" y="18"/>
                      <a:pt x="120" y="18"/>
                      <a:pt x="120" y="18"/>
                    </a:cubicBezTo>
                    <a:cubicBezTo>
                      <a:pt x="120" y="0"/>
                      <a:pt x="120" y="0"/>
                      <a:pt x="120" y="0"/>
                    </a:cubicBezTo>
                    <a:cubicBezTo>
                      <a:pt x="74" y="0"/>
                      <a:pt x="74" y="0"/>
                      <a:pt x="74" y="0"/>
                    </a:cubicBezTo>
                    <a:cubicBezTo>
                      <a:pt x="74" y="18"/>
                      <a:pt x="74" y="18"/>
                      <a:pt x="74" y="18"/>
                    </a:cubicBezTo>
                    <a:cubicBezTo>
                      <a:pt x="91" y="18"/>
                      <a:pt x="91" y="18"/>
                      <a:pt x="91" y="18"/>
                    </a:cubicBezTo>
                    <a:cubicBezTo>
                      <a:pt x="91" y="26"/>
                      <a:pt x="91" y="26"/>
                      <a:pt x="91" y="26"/>
                    </a:cubicBezTo>
                    <a:cubicBezTo>
                      <a:pt x="41" y="29"/>
                      <a:pt x="0" y="71"/>
                      <a:pt x="0" y="122"/>
                    </a:cubicBezTo>
                    <a:cubicBezTo>
                      <a:pt x="0" y="176"/>
                      <a:pt x="44" y="219"/>
                      <a:pt x="97" y="219"/>
                    </a:cubicBezTo>
                    <a:cubicBezTo>
                      <a:pt x="150" y="219"/>
                      <a:pt x="194" y="176"/>
                      <a:pt x="194" y="122"/>
                    </a:cubicBezTo>
                    <a:cubicBezTo>
                      <a:pt x="194" y="71"/>
                      <a:pt x="154" y="29"/>
                      <a:pt x="103" y="26"/>
                    </a:cubicBezTo>
                    <a:close/>
                    <a:moveTo>
                      <a:pt x="158" y="180"/>
                    </a:moveTo>
                    <a:cubicBezTo>
                      <a:pt x="145" y="167"/>
                      <a:pt x="145" y="167"/>
                      <a:pt x="145" y="167"/>
                    </a:cubicBezTo>
                    <a:cubicBezTo>
                      <a:pt x="142" y="171"/>
                      <a:pt x="142" y="171"/>
                      <a:pt x="142" y="171"/>
                    </a:cubicBezTo>
                    <a:cubicBezTo>
                      <a:pt x="154" y="183"/>
                      <a:pt x="154" y="183"/>
                      <a:pt x="154" y="183"/>
                    </a:cubicBezTo>
                    <a:cubicBezTo>
                      <a:pt x="140" y="197"/>
                      <a:pt x="121" y="205"/>
                      <a:pt x="100" y="206"/>
                    </a:cubicBezTo>
                    <a:cubicBezTo>
                      <a:pt x="100" y="188"/>
                      <a:pt x="100" y="188"/>
                      <a:pt x="100" y="188"/>
                    </a:cubicBezTo>
                    <a:cubicBezTo>
                      <a:pt x="95" y="188"/>
                      <a:pt x="95" y="188"/>
                      <a:pt x="95" y="188"/>
                    </a:cubicBezTo>
                    <a:cubicBezTo>
                      <a:pt x="95" y="206"/>
                      <a:pt x="95" y="206"/>
                      <a:pt x="95" y="206"/>
                    </a:cubicBezTo>
                    <a:cubicBezTo>
                      <a:pt x="73" y="205"/>
                      <a:pt x="54" y="197"/>
                      <a:pt x="40" y="183"/>
                    </a:cubicBezTo>
                    <a:cubicBezTo>
                      <a:pt x="52" y="171"/>
                      <a:pt x="52" y="171"/>
                      <a:pt x="52" y="171"/>
                    </a:cubicBezTo>
                    <a:cubicBezTo>
                      <a:pt x="49" y="167"/>
                      <a:pt x="49" y="167"/>
                      <a:pt x="49" y="167"/>
                    </a:cubicBezTo>
                    <a:cubicBezTo>
                      <a:pt x="36" y="180"/>
                      <a:pt x="36" y="180"/>
                      <a:pt x="36" y="180"/>
                    </a:cubicBezTo>
                    <a:cubicBezTo>
                      <a:pt x="23" y="165"/>
                      <a:pt x="14" y="146"/>
                      <a:pt x="14" y="125"/>
                    </a:cubicBezTo>
                    <a:cubicBezTo>
                      <a:pt x="31" y="125"/>
                      <a:pt x="31" y="125"/>
                      <a:pt x="31" y="125"/>
                    </a:cubicBezTo>
                    <a:cubicBezTo>
                      <a:pt x="31" y="120"/>
                      <a:pt x="31" y="120"/>
                      <a:pt x="31" y="120"/>
                    </a:cubicBezTo>
                    <a:cubicBezTo>
                      <a:pt x="14" y="120"/>
                      <a:pt x="14" y="120"/>
                      <a:pt x="14" y="120"/>
                    </a:cubicBezTo>
                    <a:cubicBezTo>
                      <a:pt x="14" y="99"/>
                      <a:pt x="23" y="80"/>
                      <a:pt x="36" y="65"/>
                    </a:cubicBezTo>
                    <a:cubicBezTo>
                      <a:pt x="49" y="78"/>
                      <a:pt x="49" y="78"/>
                      <a:pt x="49" y="78"/>
                    </a:cubicBezTo>
                    <a:cubicBezTo>
                      <a:pt x="52" y="74"/>
                      <a:pt x="52" y="74"/>
                      <a:pt x="52" y="74"/>
                    </a:cubicBezTo>
                    <a:cubicBezTo>
                      <a:pt x="40" y="62"/>
                      <a:pt x="40" y="62"/>
                      <a:pt x="40" y="62"/>
                    </a:cubicBezTo>
                    <a:cubicBezTo>
                      <a:pt x="54" y="48"/>
                      <a:pt x="73" y="40"/>
                      <a:pt x="95" y="39"/>
                    </a:cubicBezTo>
                    <a:cubicBezTo>
                      <a:pt x="95" y="56"/>
                      <a:pt x="95" y="56"/>
                      <a:pt x="95" y="56"/>
                    </a:cubicBezTo>
                    <a:cubicBezTo>
                      <a:pt x="100" y="56"/>
                      <a:pt x="100" y="56"/>
                      <a:pt x="100" y="56"/>
                    </a:cubicBezTo>
                    <a:cubicBezTo>
                      <a:pt x="100" y="39"/>
                      <a:pt x="100" y="39"/>
                      <a:pt x="100" y="39"/>
                    </a:cubicBezTo>
                    <a:cubicBezTo>
                      <a:pt x="121" y="40"/>
                      <a:pt x="140" y="48"/>
                      <a:pt x="154" y="62"/>
                    </a:cubicBezTo>
                    <a:cubicBezTo>
                      <a:pt x="142" y="74"/>
                      <a:pt x="142" y="74"/>
                      <a:pt x="142" y="74"/>
                    </a:cubicBezTo>
                    <a:cubicBezTo>
                      <a:pt x="145" y="78"/>
                      <a:pt x="145" y="78"/>
                      <a:pt x="145" y="78"/>
                    </a:cubicBezTo>
                    <a:cubicBezTo>
                      <a:pt x="158" y="65"/>
                      <a:pt x="158" y="65"/>
                      <a:pt x="158" y="65"/>
                    </a:cubicBezTo>
                    <a:cubicBezTo>
                      <a:pt x="171" y="80"/>
                      <a:pt x="180" y="99"/>
                      <a:pt x="180" y="120"/>
                    </a:cubicBezTo>
                    <a:cubicBezTo>
                      <a:pt x="163" y="120"/>
                      <a:pt x="163" y="120"/>
                      <a:pt x="163" y="120"/>
                    </a:cubicBezTo>
                    <a:cubicBezTo>
                      <a:pt x="163" y="125"/>
                      <a:pt x="163" y="125"/>
                      <a:pt x="163" y="125"/>
                    </a:cubicBezTo>
                    <a:cubicBezTo>
                      <a:pt x="180" y="125"/>
                      <a:pt x="180" y="125"/>
                      <a:pt x="180" y="125"/>
                    </a:cubicBezTo>
                    <a:cubicBezTo>
                      <a:pt x="180" y="146"/>
                      <a:pt x="171" y="165"/>
                      <a:pt x="15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8" name="Freeform 34"/>
              <p:cNvSpPr>
                <a:spLocks/>
              </p:cNvSpPr>
              <p:nvPr/>
            </p:nvSpPr>
            <p:spPr bwMode="auto">
              <a:xfrm>
                <a:off x="11153775" y="1404937"/>
                <a:ext cx="160339" cy="273050"/>
              </a:xfrm>
              <a:custGeom>
                <a:avLst/>
                <a:gdLst>
                  <a:gd name="T0" fmla="*/ 101 w 101"/>
                  <a:gd name="T1" fmla="*/ 66 h 172"/>
                  <a:gd name="T2" fmla="*/ 94 w 101"/>
                  <a:gd name="T3" fmla="*/ 59 h 172"/>
                  <a:gd name="T4" fmla="*/ 21 w 101"/>
                  <a:gd name="T5" fmla="*/ 132 h 172"/>
                  <a:gd name="T6" fmla="*/ 21 w 101"/>
                  <a:gd name="T7" fmla="*/ 0 h 172"/>
                  <a:gd name="T8" fmla="*/ 11 w 101"/>
                  <a:gd name="T9" fmla="*/ 0 h 172"/>
                  <a:gd name="T10" fmla="*/ 11 w 101"/>
                  <a:gd name="T11" fmla="*/ 141 h 172"/>
                  <a:gd name="T12" fmla="*/ 0 w 101"/>
                  <a:gd name="T13" fmla="*/ 153 h 172"/>
                  <a:gd name="T14" fmla="*/ 7 w 101"/>
                  <a:gd name="T15" fmla="*/ 163 h 172"/>
                  <a:gd name="T16" fmla="*/ 11 w 101"/>
                  <a:gd name="T17" fmla="*/ 158 h 172"/>
                  <a:gd name="T18" fmla="*/ 11 w 101"/>
                  <a:gd name="T19" fmla="*/ 172 h 172"/>
                  <a:gd name="T20" fmla="*/ 21 w 101"/>
                  <a:gd name="T21" fmla="*/ 172 h 172"/>
                  <a:gd name="T22" fmla="*/ 21 w 101"/>
                  <a:gd name="T23" fmla="*/ 146 h 172"/>
                  <a:gd name="T24" fmla="*/ 101 w 101"/>
                  <a:gd name="T25" fmla="*/ 6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72">
                    <a:moveTo>
                      <a:pt x="101" y="66"/>
                    </a:moveTo>
                    <a:lnTo>
                      <a:pt x="94" y="59"/>
                    </a:lnTo>
                    <a:lnTo>
                      <a:pt x="21" y="132"/>
                    </a:lnTo>
                    <a:lnTo>
                      <a:pt x="21" y="0"/>
                    </a:lnTo>
                    <a:lnTo>
                      <a:pt x="11" y="0"/>
                    </a:lnTo>
                    <a:lnTo>
                      <a:pt x="11" y="141"/>
                    </a:lnTo>
                    <a:lnTo>
                      <a:pt x="0" y="153"/>
                    </a:lnTo>
                    <a:lnTo>
                      <a:pt x="7" y="163"/>
                    </a:lnTo>
                    <a:lnTo>
                      <a:pt x="11" y="158"/>
                    </a:lnTo>
                    <a:lnTo>
                      <a:pt x="11" y="172"/>
                    </a:lnTo>
                    <a:lnTo>
                      <a:pt x="21" y="172"/>
                    </a:lnTo>
                    <a:lnTo>
                      <a:pt x="21" y="146"/>
                    </a:lnTo>
                    <a:lnTo>
                      <a:pt x="101"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Tree>
    <p:extLst>
      <p:ext uri="{BB962C8B-B14F-4D97-AF65-F5344CB8AC3E}">
        <p14:creationId xmlns:p14="http://schemas.microsoft.com/office/powerpoint/2010/main" val="538029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Patti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D'arc</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GP: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Erken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Ortodontik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Tedavi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Ankara, 2008, Quintessence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Yayıncılık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Tan. Ltd.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Şti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9, 110</a:t>
            </a:r>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Fonksiyonel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9" name="Metin kutusu 48"/>
          <p:cNvSpPr txBox="1"/>
          <p:nvPr/>
        </p:nvSpPr>
        <p:spPr>
          <a:xfrm>
            <a:off x="6756400" y="2838801"/>
            <a:ext cx="5220447" cy="3323987"/>
          </a:xfrm>
          <a:prstGeom prst="rect">
            <a:avLst/>
          </a:prstGeom>
          <a:solidFill>
            <a:schemeClr val="accent2"/>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nSpc>
                <a:spcPct val="150000"/>
              </a:lnSpc>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Nedenleri; </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Üst süt kesici dişlerin kaybı</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Üst daimi kesici dişlerin palatinele eğimi </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Üst daimi kesici dişlerin sürmesinin gecikmesi </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Alt daimi kesici dişlerin erken sürmesi</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Süt kanin ve molar dişlerdeki erken temaslar </a:t>
            </a:r>
          </a:p>
          <a:p>
            <a:pPr marL="342900" indent="-34290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Hipertrofik tonsil</a:t>
            </a:r>
            <a:endParaRPr lang="tr-TR" sz="2000" dirty="0"/>
          </a:p>
        </p:txBody>
      </p:sp>
      <p:sp>
        <p:nvSpPr>
          <p:cNvPr id="50" name="Metin kutusu 49"/>
          <p:cNvSpPr txBox="1"/>
          <p:nvPr/>
        </p:nvSpPr>
        <p:spPr>
          <a:xfrm>
            <a:off x="2210801" y="5484812"/>
            <a:ext cx="2429171" cy="707886"/>
          </a:xfrm>
          <a:prstGeom prst="rect">
            <a:avLst/>
          </a:prstGeom>
          <a:noFill/>
          <a:ln w="38100">
            <a:solidFill>
              <a:srgbClr val="FF5C43"/>
            </a:solidFill>
          </a:ln>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De Nevreze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Metodu  </a:t>
            </a:r>
            <a:endParaRPr lang="tr-TR" sz="2000" dirty="0"/>
          </a:p>
        </p:txBody>
      </p:sp>
      <p:pic>
        <p:nvPicPr>
          <p:cNvPr id="51"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1704" y="3964471"/>
            <a:ext cx="987367" cy="570927"/>
          </a:xfrm>
          <a:prstGeom prst="rect">
            <a:avLst/>
          </a:prstGeom>
        </p:spPr>
      </p:pic>
      <p:pic>
        <p:nvPicPr>
          <p:cNvPr id="4098" name="Picture 2" descr="functional class 3 iii ile ilgili gÃ¶rsel sonuc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596" r="33860"/>
          <a:stretch/>
        </p:blipFill>
        <p:spPr bwMode="auto">
          <a:xfrm>
            <a:off x="4026761" y="3449821"/>
            <a:ext cx="2420471" cy="1519309"/>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2" descr="functional class 3 iii ile ilgili gÃ¶rsel sonucu"/>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31" r="64609"/>
          <a:stretch/>
        </p:blipFill>
        <p:spPr bwMode="auto">
          <a:xfrm>
            <a:off x="394447" y="3444339"/>
            <a:ext cx="2429567" cy="151930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49">
                                            <p:txEl>
                                              <p:pRg st="0" end="0"/>
                                            </p:txEl>
                                          </p:spTgt>
                                        </p:tgtEl>
                                        <p:attrNameLst>
                                          <p:attrName>style.visibility</p:attrName>
                                        </p:attrNameLst>
                                      </p:cBhvr>
                                      <p:to>
                                        <p:strVal val="visible"/>
                                      </p:to>
                                    </p:set>
                                    <p:animEffect transition="in" filter="fade">
                                      <p:cBhvr>
                                        <p:cTn id="10" dur="500"/>
                                        <p:tgtEl>
                                          <p:spTgt spid="4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9">
                                            <p:txEl>
                                              <p:pRg st="1" end="1"/>
                                            </p:txEl>
                                          </p:spTgt>
                                        </p:tgtEl>
                                        <p:attrNameLst>
                                          <p:attrName>style.visibility</p:attrName>
                                        </p:attrNameLst>
                                      </p:cBhvr>
                                      <p:to>
                                        <p:strVal val="visible"/>
                                      </p:to>
                                    </p:set>
                                    <p:animEffect transition="in" filter="fade">
                                      <p:cBhvr>
                                        <p:cTn id="14" dur="700"/>
                                        <p:tgtEl>
                                          <p:spTgt spid="49">
                                            <p:txEl>
                                              <p:pRg st="1" end="1"/>
                                            </p:txEl>
                                          </p:spTgt>
                                        </p:tgtEl>
                                      </p:cBhvr>
                                    </p:animEffect>
                                  </p:childTnLst>
                                </p:cTn>
                              </p:par>
                            </p:childTnLst>
                          </p:cTn>
                        </p:par>
                        <p:par>
                          <p:cTn id="15" fill="hold">
                            <p:stCondLst>
                              <p:cond delay="1200"/>
                            </p:stCondLst>
                            <p:childTnLst>
                              <p:par>
                                <p:cTn id="16" presetID="10" presetClass="entr" presetSubtype="0" fill="hold" nodeType="afterEffect">
                                  <p:stCondLst>
                                    <p:cond delay="0"/>
                                  </p:stCondLst>
                                  <p:childTnLst>
                                    <p:set>
                                      <p:cBhvr>
                                        <p:cTn id="17" dur="1" fill="hold">
                                          <p:stCondLst>
                                            <p:cond delay="0"/>
                                          </p:stCondLst>
                                        </p:cTn>
                                        <p:tgtEl>
                                          <p:spTgt spid="49">
                                            <p:txEl>
                                              <p:pRg st="2" end="2"/>
                                            </p:txEl>
                                          </p:spTgt>
                                        </p:tgtEl>
                                        <p:attrNameLst>
                                          <p:attrName>style.visibility</p:attrName>
                                        </p:attrNameLst>
                                      </p:cBhvr>
                                      <p:to>
                                        <p:strVal val="visible"/>
                                      </p:to>
                                    </p:set>
                                    <p:animEffect transition="in" filter="fade">
                                      <p:cBhvr>
                                        <p:cTn id="18" dur="800"/>
                                        <p:tgtEl>
                                          <p:spTgt spid="49">
                                            <p:txEl>
                                              <p:pRg st="2" end="2"/>
                                            </p:txEl>
                                          </p:spTgt>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9">
                                            <p:txEl>
                                              <p:pRg st="3" end="3"/>
                                            </p:txEl>
                                          </p:spTgt>
                                        </p:tgtEl>
                                        <p:attrNameLst>
                                          <p:attrName>style.visibility</p:attrName>
                                        </p:attrNameLst>
                                      </p:cBhvr>
                                      <p:to>
                                        <p:strVal val="visible"/>
                                      </p:to>
                                    </p:set>
                                    <p:animEffect transition="in" filter="fade">
                                      <p:cBhvr>
                                        <p:cTn id="22" dur="700"/>
                                        <p:tgtEl>
                                          <p:spTgt spid="49">
                                            <p:txEl>
                                              <p:pRg st="3" end="3"/>
                                            </p:txEl>
                                          </p:spTgt>
                                        </p:tgtEl>
                                      </p:cBhvr>
                                    </p:animEffect>
                                  </p:childTnLst>
                                </p:cTn>
                              </p:par>
                            </p:childTnLst>
                          </p:cTn>
                        </p:par>
                        <p:par>
                          <p:cTn id="23" fill="hold">
                            <p:stCondLst>
                              <p:cond delay="2700"/>
                            </p:stCondLst>
                            <p:childTnLst>
                              <p:par>
                                <p:cTn id="24" presetID="10" presetClass="entr" presetSubtype="0" fill="hold" nodeType="afterEffect">
                                  <p:stCondLst>
                                    <p:cond delay="0"/>
                                  </p:stCondLst>
                                  <p:childTnLst>
                                    <p:set>
                                      <p:cBhvr>
                                        <p:cTn id="25" dur="1" fill="hold">
                                          <p:stCondLst>
                                            <p:cond delay="0"/>
                                          </p:stCondLst>
                                        </p:cTn>
                                        <p:tgtEl>
                                          <p:spTgt spid="49">
                                            <p:txEl>
                                              <p:pRg st="4" end="4"/>
                                            </p:txEl>
                                          </p:spTgt>
                                        </p:tgtEl>
                                        <p:attrNameLst>
                                          <p:attrName>style.visibility</p:attrName>
                                        </p:attrNameLst>
                                      </p:cBhvr>
                                      <p:to>
                                        <p:strVal val="visible"/>
                                      </p:to>
                                    </p:set>
                                    <p:animEffect transition="in" filter="fade">
                                      <p:cBhvr>
                                        <p:cTn id="26" dur="700"/>
                                        <p:tgtEl>
                                          <p:spTgt spid="49">
                                            <p:txEl>
                                              <p:pRg st="4" end="4"/>
                                            </p:txEl>
                                          </p:spTgt>
                                        </p:tgtEl>
                                      </p:cBhvr>
                                    </p:animEffect>
                                  </p:childTnLst>
                                </p:cTn>
                              </p:par>
                            </p:childTnLst>
                          </p:cTn>
                        </p:par>
                        <p:par>
                          <p:cTn id="27" fill="hold">
                            <p:stCondLst>
                              <p:cond delay="3400"/>
                            </p:stCondLst>
                            <p:childTnLst>
                              <p:par>
                                <p:cTn id="28" presetID="10" presetClass="entr" presetSubtype="0" fill="hold" nodeType="afterEffect">
                                  <p:stCondLst>
                                    <p:cond delay="0"/>
                                  </p:stCondLst>
                                  <p:childTnLst>
                                    <p:set>
                                      <p:cBhvr>
                                        <p:cTn id="29" dur="1" fill="hold">
                                          <p:stCondLst>
                                            <p:cond delay="0"/>
                                          </p:stCondLst>
                                        </p:cTn>
                                        <p:tgtEl>
                                          <p:spTgt spid="49">
                                            <p:txEl>
                                              <p:pRg st="5" end="5"/>
                                            </p:txEl>
                                          </p:spTgt>
                                        </p:tgtEl>
                                        <p:attrNameLst>
                                          <p:attrName>style.visibility</p:attrName>
                                        </p:attrNameLst>
                                      </p:cBhvr>
                                      <p:to>
                                        <p:strVal val="visible"/>
                                      </p:to>
                                    </p:set>
                                    <p:animEffect transition="in" filter="fade">
                                      <p:cBhvr>
                                        <p:cTn id="30" dur="700"/>
                                        <p:tgtEl>
                                          <p:spTgt spid="49">
                                            <p:txEl>
                                              <p:pRg st="5" end="5"/>
                                            </p:txEl>
                                          </p:spTgt>
                                        </p:tgtEl>
                                      </p:cBhvr>
                                    </p:animEffect>
                                  </p:childTnLst>
                                </p:cTn>
                              </p:par>
                            </p:childTnLst>
                          </p:cTn>
                        </p:par>
                        <p:par>
                          <p:cTn id="31" fill="hold">
                            <p:stCondLst>
                              <p:cond delay="4100"/>
                            </p:stCondLst>
                            <p:childTnLst>
                              <p:par>
                                <p:cTn id="32" presetID="10" presetClass="entr" presetSubtype="0" fill="hold" nodeType="afterEffect">
                                  <p:stCondLst>
                                    <p:cond delay="0"/>
                                  </p:stCondLst>
                                  <p:childTnLst>
                                    <p:set>
                                      <p:cBhvr>
                                        <p:cTn id="33" dur="1" fill="hold">
                                          <p:stCondLst>
                                            <p:cond delay="0"/>
                                          </p:stCondLst>
                                        </p:cTn>
                                        <p:tgtEl>
                                          <p:spTgt spid="49">
                                            <p:txEl>
                                              <p:pRg st="6" end="6"/>
                                            </p:txEl>
                                          </p:spTgt>
                                        </p:tgtEl>
                                        <p:attrNameLst>
                                          <p:attrName>style.visibility</p:attrName>
                                        </p:attrNameLst>
                                      </p:cBhvr>
                                      <p:to>
                                        <p:strVal val="visible"/>
                                      </p:to>
                                    </p:set>
                                    <p:animEffect transition="in" filter="fade">
                                      <p:cBhvr>
                                        <p:cTn id="34" dur="700"/>
                                        <p:tgtEl>
                                          <p:spTgt spid="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Patti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D'arc</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GP: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Erken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Ortodontik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Tedavi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Ankara, 2008, Quintessence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Yayıncılık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Tan. Ltd.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Şti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9, 111</a:t>
            </a:r>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Fonksiyonel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169" name="Picture 1" descr="IMG_7573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5" r="50484"/>
          <a:stretch/>
        </p:blipFill>
        <p:spPr bwMode="auto">
          <a:xfrm>
            <a:off x="4989684" y="2629818"/>
            <a:ext cx="2339632" cy="1502373"/>
          </a:xfrm>
          <a:prstGeom prst="roundRect">
            <a:avLst/>
          </a:prstGeom>
          <a:noFill/>
          <a:extLst>
            <a:ext uri="{909E8E84-426E-40DD-AFC4-6F175D3DCCD1}">
              <a14:hiddenFill xmlns:a14="http://schemas.microsoft.com/office/drawing/2010/main">
                <a:solidFill>
                  <a:srgbClr val="FFFFFF"/>
                </a:solidFill>
              </a14:hiddenFill>
            </a:ext>
          </a:extLst>
        </p:spPr>
      </p:pic>
      <p:pic>
        <p:nvPicPr>
          <p:cNvPr id="19" name="Picture 1" descr="IMG_7573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517" t="2490" r="3213" b="12229"/>
          <a:stretch/>
        </p:blipFill>
        <p:spPr bwMode="auto">
          <a:xfrm>
            <a:off x="4813572" y="4670491"/>
            <a:ext cx="2820894" cy="1649506"/>
          </a:xfrm>
          <a:prstGeom prst="roundRect">
            <a:avLst/>
          </a:prstGeom>
          <a:noFill/>
          <a:extLst>
            <a:ext uri="{909E8E84-426E-40DD-AFC4-6F175D3DCCD1}">
              <a14:hiddenFill xmlns:a14="http://schemas.microsoft.com/office/drawing/2010/main">
                <a:solidFill>
                  <a:srgbClr val="FFFFFF"/>
                </a:solidFill>
              </a14:hiddenFill>
            </a:ext>
          </a:extLst>
        </p:spPr>
      </p:pic>
      <p:pic>
        <p:nvPicPr>
          <p:cNvPr id="7172" name="Picture 4" descr="Ä°lgili resim"/>
          <p:cNvPicPr>
            <a:picLocks noChangeAspect="1" noChangeArrowheads="1"/>
          </p:cNvPicPr>
          <p:nvPr/>
        </p:nvPicPr>
        <p:blipFill rotWithShape="1">
          <a:blip r:embed="rId6">
            <a:extLst>
              <a:ext uri="{28A0092B-C50C-407E-A947-70E740481C1C}">
                <a14:useLocalDpi xmlns:a14="http://schemas.microsoft.com/office/drawing/2010/main" val="0"/>
              </a:ext>
            </a:extLst>
          </a:blip>
          <a:srcRect b="21140"/>
          <a:stretch/>
        </p:blipFill>
        <p:spPr bwMode="auto">
          <a:xfrm>
            <a:off x="555329" y="4462907"/>
            <a:ext cx="3221153" cy="1962408"/>
          </a:xfrm>
          <a:prstGeom prst="roundRect">
            <a:avLst/>
          </a:prstGeom>
          <a:noFill/>
          <a:extLst>
            <a:ext uri="{909E8E84-426E-40DD-AFC4-6F175D3DCCD1}">
              <a14:hiddenFill xmlns:a14="http://schemas.microsoft.com/office/drawing/2010/main">
                <a:solidFill>
                  <a:srgbClr val="FFFFFF"/>
                </a:solidFill>
              </a14:hiddenFill>
            </a:ext>
          </a:extLst>
        </p:spPr>
      </p:pic>
      <p:pic>
        <p:nvPicPr>
          <p:cNvPr id="26" name="Resim 25" descr="quad helix crozat ile ilgili gÃ¶rsel sonucu"/>
          <p:cNvPicPr/>
          <p:nvPr/>
        </p:nvPicPr>
        <p:blipFill>
          <a:blip r:embed="rId7">
            <a:extLst>
              <a:ext uri="{28A0092B-C50C-407E-A947-70E740481C1C}">
                <a14:useLocalDpi xmlns:a14="http://schemas.microsoft.com/office/drawing/2010/main" val="0"/>
              </a:ext>
            </a:extLst>
          </a:blip>
          <a:srcRect/>
          <a:stretch>
            <a:fillRect/>
          </a:stretch>
        </p:blipFill>
        <p:spPr bwMode="auto">
          <a:xfrm>
            <a:off x="8701706" y="4359978"/>
            <a:ext cx="2575893" cy="2007880"/>
          </a:xfrm>
          <a:prstGeom prst="roundRect">
            <a:avLst/>
          </a:prstGeom>
          <a:noFill/>
          <a:ln>
            <a:noFill/>
          </a:ln>
        </p:spPr>
      </p:pic>
      <p:pic>
        <p:nvPicPr>
          <p:cNvPr id="7180" name="Picture 12" descr="Ä°lgili resi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727" b="15270"/>
          <a:stretch/>
        </p:blipFill>
        <p:spPr bwMode="auto">
          <a:xfrm>
            <a:off x="5111910" y="4769016"/>
            <a:ext cx="2085601" cy="1835417"/>
          </a:xfrm>
          <a:prstGeom prst="roundRect">
            <a:avLst/>
          </a:prstGeom>
          <a:noFill/>
          <a:extLst>
            <a:ext uri="{909E8E84-426E-40DD-AFC4-6F175D3DCCD1}">
              <a14:hiddenFill xmlns:a14="http://schemas.microsoft.com/office/drawing/2010/main">
                <a:solidFill>
                  <a:srgbClr val="FFFFFF"/>
                </a:solidFill>
              </a14:hiddenFill>
            </a:ext>
          </a:extLst>
        </p:spPr>
      </p:pic>
      <p:cxnSp>
        <p:nvCxnSpPr>
          <p:cNvPr id="27" name="Düz Ok Bağlayıcısı 26"/>
          <p:cNvCxnSpPr/>
          <p:nvPr/>
        </p:nvCxnSpPr>
        <p:spPr>
          <a:xfrm>
            <a:off x="7634466" y="4038600"/>
            <a:ext cx="762090" cy="438341"/>
          </a:xfrm>
          <a:prstGeom prst="straightConnector1">
            <a:avLst/>
          </a:prstGeom>
          <a:ln w="57150">
            <a:solidFill>
              <a:srgbClr val="6A254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Düz Ok Bağlayıcısı 27"/>
          <p:cNvCxnSpPr/>
          <p:nvPr/>
        </p:nvCxnSpPr>
        <p:spPr>
          <a:xfrm flipH="1">
            <a:off x="3842206" y="4038600"/>
            <a:ext cx="762090" cy="438341"/>
          </a:xfrm>
          <a:prstGeom prst="straightConnector1">
            <a:avLst/>
          </a:prstGeom>
          <a:ln w="57150">
            <a:solidFill>
              <a:srgbClr val="6A254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Düz Ok Bağlayıcısı 28"/>
          <p:cNvCxnSpPr>
            <a:endCxn id="19" idx="0"/>
          </p:cNvCxnSpPr>
          <p:nvPr/>
        </p:nvCxnSpPr>
        <p:spPr>
          <a:xfrm>
            <a:off x="6222037" y="4156778"/>
            <a:ext cx="1982" cy="513713"/>
          </a:xfrm>
          <a:prstGeom prst="straightConnector1">
            <a:avLst/>
          </a:prstGeom>
          <a:ln w="57150">
            <a:solidFill>
              <a:srgbClr val="6A254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27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80"/>
                                        </p:tgtEl>
                                        <p:attrNameLst>
                                          <p:attrName>style.visibility</p:attrName>
                                        </p:attrNameLst>
                                      </p:cBhvr>
                                      <p:to>
                                        <p:strVal val="visible"/>
                                      </p:to>
                                    </p:set>
                                    <p:animEffect transition="in" filter="fade">
                                      <p:cBhvr>
                                        <p:cTn id="31" dur="500"/>
                                        <p:tgtEl>
                                          <p:spTgt spid="7180"/>
                                        </p:tgtEl>
                                      </p:cBhvr>
                                    </p:animEffec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3" cstate="print">
            <a:extLst>
              <a:ext uri="{28A0092B-C50C-407E-A947-70E740481C1C}">
                <a14:useLocalDpi xmlns:a14="http://schemas.microsoft.com/office/drawing/2010/main" val="0"/>
              </a:ext>
            </a:extLst>
          </a:blip>
          <a:srcRect t="6993"/>
          <a:stretch/>
        </p:blipFill>
        <p:spPr>
          <a:xfrm>
            <a:off x="1864523" y="3645825"/>
            <a:ext cx="1647348" cy="1497675"/>
          </a:xfrm>
          <a:prstGeom prst="rect">
            <a:avLst/>
          </a:prstGeom>
          <a:ln>
            <a:noFill/>
          </a:ln>
          <a:effectLst>
            <a:outerShdw blurRad="292100" dist="139700" dir="2700000" algn="tl" rotWithShape="0">
              <a:srgbClr val="333333">
                <a:alpha val="65000"/>
              </a:srgbClr>
            </a:outerShdw>
          </a:effectLst>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66809"/>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Patti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D'arc</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GP: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Erken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Ortodontik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Tedavi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Ankara, 2008, Quintessence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Yayıncılık</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Tan. Ltd.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Şti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9, 111</a:t>
            </a:r>
            <a:endParaRPr lang="tr-TR" dirty="0">
              <a:solidFill>
                <a:schemeClr val="bg1">
                  <a:lumMod val="50000"/>
                </a:schemeClr>
              </a:solidFill>
            </a:endParaRPr>
          </a:p>
          <a:p>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Resim 18" descr="C:\Users\Esin\AppData\Local\Microsoft\Windows\INetCache\Content.Word\IMG_7578.jpg"/>
          <p:cNvPicPr/>
          <p:nvPr/>
        </p:nvPicPr>
        <p:blipFill rotWithShape="1">
          <a:blip r:embed="rId5" cstate="print">
            <a:extLst>
              <a:ext uri="{BEBA8EAE-BF5A-486C-A8C5-ECC9F3942E4B}">
                <a14:imgProps xmlns:a14="http://schemas.microsoft.com/office/drawing/2010/main">
                  <a14:imgLayer r:embed="rId6">
                    <a14:imgEffect>
                      <a14:brightnessContrast bright="29000"/>
                    </a14:imgEffect>
                  </a14:imgLayer>
                </a14:imgProps>
              </a:ext>
              <a:ext uri="{28A0092B-C50C-407E-A947-70E740481C1C}">
                <a14:useLocalDpi xmlns:a14="http://schemas.microsoft.com/office/drawing/2010/main" val="0"/>
              </a:ext>
            </a:extLst>
          </a:blip>
          <a:srcRect l="2090" t="5093" r="753" b="426"/>
          <a:stretch/>
        </p:blipFill>
        <p:spPr bwMode="auto">
          <a:xfrm>
            <a:off x="4409241" y="3088727"/>
            <a:ext cx="7439860" cy="3320587"/>
          </a:xfrm>
          <a:prstGeom prst="rect">
            <a:avLst/>
          </a:prstGeom>
          <a:ln>
            <a:noFill/>
          </a:ln>
          <a:effectLst>
            <a:outerShdw blurRad="190500" algn="tl" rotWithShape="0">
              <a:srgbClr val="000000">
                <a:alpha val="70000"/>
              </a:srgbClr>
            </a:outerShdw>
          </a:effectLst>
        </p:spPr>
      </p:pic>
      <p:pic>
        <p:nvPicPr>
          <p:cNvPr id="8194" name="Picture 2" descr="class iii skeletal pattern ile ilgili gÃ¶rsel sonucu"/>
          <p:cNvPicPr>
            <a:picLocks noChangeAspect="1" noChangeArrowheads="1"/>
          </p:cNvPicPr>
          <p:nvPr/>
        </p:nvPicPr>
        <p:blipFill rotWithShape="1">
          <a:blip r:embed="rId7">
            <a:extLst>
              <a:ext uri="{28A0092B-C50C-407E-A947-70E740481C1C}">
                <a14:useLocalDpi xmlns:a14="http://schemas.microsoft.com/office/drawing/2010/main" val="0"/>
              </a:ext>
            </a:extLst>
          </a:blip>
          <a:srcRect r="21466" b="11492"/>
          <a:stretch/>
        </p:blipFill>
        <p:spPr bwMode="auto">
          <a:xfrm>
            <a:off x="899442" y="2837440"/>
            <a:ext cx="1616420" cy="1347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0" name="Düz Ok Bağlayıcısı 19"/>
          <p:cNvCxnSpPr/>
          <p:nvPr/>
        </p:nvCxnSpPr>
        <p:spPr>
          <a:xfrm>
            <a:off x="2017179" y="3940139"/>
            <a:ext cx="463495" cy="0"/>
          </a:xfrm>
          <a:prstGeom prst="straightConnector1">
            <a:avLst/>
          </a:prstGeom>
          <a:ln w="57150">
            <a:solidFill>
              <a:srgbClr val="FF5C43"/>
            </a:solidFill>
            <a:tailEnd type="triangle"/>
          </a:ln>
        </p:spPr>
        <p:style>
          <a:lnRef idx="1">
            <a:schemeClr val="accent1"/>
          </a:lnRef>
          <a:fillRef idx="0">
            <a:schemeClr val="accent1"/>
          </a:fillRef>
          <a:effectRef idx="0">
            <a:schemeClr val="accent1"/>
          </a:effectRef>
          <a:fontRef idx="minor">
            <a:schemeClr val="tx1"/>
          </a:fontRef>
        </p:style>
      </p:cxnSp>
      <p:sp>
        <p:nvSpPr>
          <p:cNvPr id="22" name="Metin kutusu 21"/>
          <p:cNvSpPr txBox="1"/>
          <p:nvPr/>
        </p:nvSpPr>
        <p:spPr>
          <a:xfrm>
            <a:off x="930183" y="5304358"/>
            <a:ext cx="3326402" cy="1015663"/>
          </a:xfrm>
          <a:prstGeom prst="rect">
            <a:avLst/>
          </a:prstGeom>
          <a:noFill/>
        </p:spPr>
        <p:txBody>
          <a:bodyPr wrap="square" rtlCol="0">
            <a:spAutoFit/>
          </a:bodyPr>
          <a:lstStyle/>
          <a:p>
            <a:r>
              <a:rPr lang="tr-TR" sz="2000" dirty="0">
                <a:latin typeface="+mj-lt"/>
              </a:rPr>
              <a:t>4 </a:t>
            </a:r>
            <a:r>
              <a:rPr lang="tr-TR" sz="2000" dirty="0">
                <a:sym typeface="Symbol" panose="05050102010706020507" pitchFamily="18" charset="2"/>
              </a:rPr>
              <a:t></a:t>
            </a:r>
            <a:r>
              <a:rPr lang="tr-TR" sz="2000" dirty="0">
                <a:latin typeface="+mj-lt"/>
              </a:rPr>
              <a:t> Klinik Sapma          </a:t>
            </a:r>
            <a:r>
              <a:rPr lang="tr-TR" sz="2000" dirty="0">
                <a:sym typeface="Symbol" panose="05050102010706020507" pitchFamily="18" charset="2"/>
              </a:rPr>
              <a:t> </a:t>
            </a:r>
            <a:endParaRPr lang="tr-TR" sz="2000" dirty="0">
              <a:latin typeface="+mj-lt"/>
              <a:sym typeface="Symbol" panose="05050102010706020507" pitchFamily="18" charset="2"/>
            </a:endParaRPr>
          </a:p>
          <a:p>
            <a:r>
              <a:rPr lang="tr-TR" sz="2000" dirty="0">
                <a:latin typeface="+mj-lt"/>
                <a:sym typeface="Symbol" panose="05050102010706020507" pitchFamily="18" charset="2"/>
              </a:rPr>
              <a:t>6  Klinik Sapma </a:t>
            </a:r>
            <a:r>
              <a:rPr lang="tr-TR" sz="2000" dirty="0">
                <a:sym typeface="Symbol" panose="05050102010706020507" pitchFamily="18" charset="2"/>
              </a:rPr>
              <a:t></a:t>
            </a:r>
            <a:r>
              <a:rPr lang="tr-TR" sz="2000" dirty="0">
                <a:latin typeface="+mj-lt"/>
                <a:sym typeface="Symbol" panose="05050102010706020507" pitchFamily="18" charset="2"/>
              </a:rPr>
              <a:t> 4</a:t>
            </a:r>
            <a:r>
              <a:rPr lang="tr-TR" sz="2000" dirty="0">
                <a:sym typeface="Symbol" panose="05050102010706020507" pitchFamily="18" charset="2"/>
              </a:rPr>
              <a:t>      ?</a:t>
            </a:r>
            <a:endParaRPr lang="tr-TR" sz="2000" dirty="0">
              <a:latin typeface="+mj-lt"/>
              <a:sym typeface="Symbol" panose="05050102010706020507" pitchFamily="18" charset="2"/>
            </a:endParaRPr>
          </a:p>
          <a:p>
            <a:r>
              <a:rPr lang="tr-TR" sz="2000" dirty="0">
                <a:latin typeface="+mj-lt"/>
                <a:sym typeface="Symbol" panose="05050102010706020507" pitchFamily="18" charset="2"/>
              </a:rPr>
              <a:t>       Klinik Sapma  6</a:t>
            </a:r>
            <a:r>
              <a:rPr lang="tr-TR" sz="2000" dirty="0">
                <a:sym typeface="Symbol" panose="05050102010706020507" pitchFamily="18" charset="2"/>
              </a:rPr>
              <a:t>  </a:t>
            </a:r>
            <a:endParaRPr lang="tr-TR" sz="2000" dirty="0">
              <a:latin typeface="+mj-lt"/>
            </a:endParaRPr>
          </a:p>
        </p:txBody>
      </p:sp>
      <p:pic>
        <p:nvPicPr>
          <p:cNvPr id="25" name="Resim 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91239" y="5921039"/>
            <a:ext cx="346779" cy="346779"/>
          </a:xfrm>
          <a:prstGeom prst="rect">
            <a:avLst/>
          </a:prstGeom>
          <a:ln>
            <a:noFill/>
          </a:ln>
          <a:effectLst>
            <a:outerShdw blurRad="292100" dist="139700" dir="2700000" algn="tl" rotWithShape="0">
              <a:srgbClr val="333333">
                <a:alpha val="65000"/>
              </a:srgbClr>
            </a:outerShdw>
          </a:effectLst>
        </p:spPr>
      </p:pic>
      <p:pic>
        <p:nvPicPr>
          <p:cNvPr id="28" name="Picture 5" descr="C:\Users\TeknoPc\AppData\Local\Microsoft\Windows\INetCache\IE\27AUCGIV\checkbox-303113_960_720[1].png"/>
          <p:cNvPicPr>
            <a:picLocks noChangeAspect="1" noChangeArrowheads="1"/>
          </p:cNvPicPr>
          <p:nvPr/>
        </p:nvPicPr>
        <p:blipFill>
          <a:blip r:embed="rId10" cstate="print"/>
          <a:srcRect/>
          <a:stretch>
            <a:fillRect/>
          </a:stretch>
        </p:blipFill>
        <p:spPr bwMode="auto">
          <a:xfrm>
            <a:off x="3642304" y="5297986"/>
            <a:ext cx="343877" cy="347741"/>
          </a:xfrm>
          <a:prstGeom prst="rect">
            <a:avLst/>
          </a:prstGeom>
          <a:noFill/>
        </p:spPr>
      </p:pic>
      <p:pic>
        <p:nvPicPr>
          <p:cNvPr id="31" name="Resim 30"/>
          <p:cNvPicPr>
            <a:picLocks noChangeAspect="1"/>
          </p:cNvPicPr>
          <p:nvPr/>
        </p:nvPicPr>
        <p:blipFill rotWithShape="1">
          <a:blip r:embed="rId11" cstate="print">
            <a:biLevel thresh="25000"/>
            <a:extLst>
              <a:ext uri="{28A0092B-C50C-407E-A947-70E740481C1C}">
                <a14:useLocalDpi xmlns:a14="http://schemas.microsoft.com/office/drawing/2010/main" val="0"/>
              </a:ext>
            </a:extLst>
          </a:blip>
          <a:srcRect l="21893" t="4214" r="22100" b="7289"/>
          <a:stretch/>
        </p:blipFill>
        <p:spPr>
          <a:xfrm>
            <a:off x="3136900" y="4504622"/>
            <a:ext cx="395089" cy="626178"/>
          </a:xfrm>
          <a:prstGeom prst="ellipse">
            <a:avLst/>
          </a:prstGeom>
        </p:spPr>
      </p:pic>
    </p:spTree>
    <p:extLst>
      <p:ext uri="{BB962C8B-B14F-4D97-AF65-F5344CB8AC3E}">
        <p14:creationId xmlns:p14="http://schemas.microsoft.com/office/powerpoint/2010/main" val="19024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fade">
                                      <p:cBhvr>
                                        <p:cTn id="20" dur="500"/>
                                        <p:tgtEl>
                                          <p:spTgt spid="2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axillary retrusion ile ilgili gÃ¶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r="21050" b="10333"/>
          <a:stretch/>
        </p:blipFill>
        <p:spPr bwMode="auto">
          <a:xfrm>
            <a:off x="4594107" y="2903353"/>
            <a:ext cx="2678157" cy="2387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588794"/>
            <a:ext cx="12192000" cy="256506"/>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 9,113-117</a:t>
            </a:r>
          </a:p>
          <a:p>
            <a:r>
              <a:rPr lang="tr-TR" dirty="0">
                <a:solidFill>
                  <a:schemeClr val="bg1">
                    <a:lumMod val="50000"/>
                  </a:schemeClr>
                </a:solidFill>
              </a:rPr>
              <a:t>Takada ve ark., 1993; </a:t>
            </a:r>
            <a:r>
              <a:rPr lang="tr-TR" dirty="0" err="1">
                <a:solidFill>
                  <a:schemeClr val="bg1">
                    <a:lumMod val="50000"/>
                  </a:schemeClr>
                </a:solidFill>
              </a:rPr>
              <a:t>Baccetti</a:t>
            </a:r>
            <a:r>
              <a:rPr lang="tr-TR" dirty="0">
                <a:solidFill>
                  <a:schemeClr val="bg1">
                    <a:lumMod val="50000"/>
                  </a:schemeClr>
                </a:solidFill>
              </a:rPr>
              <a:t> ve ark., 1998; </a:t>
            </a:r>
            <a:r>
              <a:rPr lang="tr-TR" dirty="0" err="1">
                <a:solidFill>
                  <a:schemeClr val="bg1">
                    <a:lumMod val="50000"/>
                  </a:schemeClr>
                </a:solidFill>
              </a:rPr>
              <a:t>Kapust</a:t>
            </a:r>
            <a:r>
              <a:rPr lang="tr-TR" dirty="0">
                <a:solidFill>
                  <a:schemeClr val="bg1">
                    <a:lumMod val="50000"/>
                  </a:schemeClr>
                </a:solidFill>
              </a:rPr>
              <a:t> ve ark., 1998; </a:t>
            </a:r>
            <a:r>
              <a:rPr lang="tr-TR" dirty="0" err="1">
                <a:solidFill>
                  <a:schemeClr val="bg1">
                    <a:lumMod val="50000"/>
                  </a:schemeClr>
                </a:solidFill>
              </a:rPr>
              <a:t>Baccetti</a:t>
            </a:r>
            <a:r>
              <a:rPr lang="tr-TR" dirty="0">
                <a:solidFill>
                  <a:schemeClr val="bg1">
                    <a:lumMod val="50000"/>
                  </a:schemeClr>
                </a:solidFill>
              </a:rPr>
              <a:t> ve ark.; 2000; </a:t>
            </a:r>
            <a:r>
              <a:rPr lang="tr-TR" dirty="0" err="1">
                <a:solidFill>
                  <a:schemeClr val="bg1">
                    <a:lumMod val="50000"/>
                  </a:schemeClr>
                </a:solidFill>
              </a:rPr>
              <a:t>Jager</a:t>
            </a:r>
            <a:r>
              <a:rPr lang="tr-TR" dirty="0">
                <a:solidFill>
                  <a:schemeClr val="bg1">
                    <a:lumMod val="50000"/>
                  </a:schemeClr>
                </a:solidFill>
              </a:rPr>
              <a:t> ve ark., 2001</a:t>
            </a: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2" name="Grup 31"/>
          <p:cNvGrpSpPr/>
          <p:nvPr/>
        </p:nvGrpSpPr>
        <p:grpSpPr>
          <a:xfrm>
            <a:off x="1222785" y="2929955"/>
            <a:ext cx="2236575" cy="2333817"/>
            <a:chOff x="900325" y="2928745"/>
            <a:chExt cx="2236575" cy="2333817"/>
          </a:xfrm>
        </p:grpSpPr>
        <p:pic>
          <p:nvPicPr>
            <p:cNvPr id="3" name="Resim 2"/>
            <p:cNvPicPr>
              <a:picLocks noChangeAspect="1"/>
            </p:cNvPicPr>
            <p:nvPr/>
          </p:nvPicPr>
          <p:blipFill rotWithShape="1">
            <a:blip r:embed="rId5" cstate="print">
              <a:extLst>
                <a:ext uri="{28A0092B-C50C-407E-A947-70E740481C1C}">
                  <a14:useLocalDpi xmlns:a14="http://schemas.microsoft.com/office/drawing/2010/main" val="0"/>
                </a:ext>
              </a:extLst>
            </a:blip>
            <a:srcRect l="57501" t="7246" r="4166" b="18466"/>
            <a:stretch/>
          </p:blipFill>
          <p:spPr>
            <a:xfrm>
              <a:off x="900325" y="2928745"/>
              <a:ext cx="2236575" cy="2333817"/>
            </a:xfrm>
            <a:prstGeom prst="rect">
              <a:avLst/>
            </a:prstGeom>
            <a:ln>
              <a:noFill/>
            </a:ln>
            <a:effectLst>
              <a:outerShdw blurRad="190500" algn="tl" rotWithShape="0">
                <a:srgbClr val="000000">
                  <a:alpha val="70000"/>
                </a:srgbClr>
              </a:outerShdw>
            </a:effectLst>
          </p:spPr>
        </p:pic>
        <p:cxnSp>
          <p:nvCxnSpPr>
            <p:cNvPr id="10" name="Düz Bağlayıcı 9"/>
            <p:cNvCxnSpPr/>
            <p:nvPr/>
          </p:nvCxnSpPr>
          <p:spPr>
            <a:xfrm>
              <a:off x="1695195" y="4006428"/>
              <a:ext cx="354404" cy="1014984"/>
            </a:xfrm>
            <a:prstGeom prst="line">
              <a:avLst/>
            </a:prstGeom>
            <a:ln w="38100">
              <a:solidFill>
                <a:srgbClr val="FF5C43"/>
              </a:solidFill>
            </a:ln>
          </p:spPr>
          <p:style>
            <a:lnRef idx="1">
              <a:schemeClr val="accent1"/>
            </a:lnRef>
            <a:fillRef idx="0">
              <a:schemeClr val="accent1"/>
            </a:fillRef>
            <a:effectRef idx="0">
              <a:schemeClr val="accent1"/>
            </a:effectRef>
            <a:fontRef idx="minor">
              <a:schemeClr val="tx1"/>
            </a:fontRef>
          </p:style>
        </p:cxnSp>
        <p:cxnSp>
          <p:nvCxnSpPr>
            <p:cNvPr id="19" name="Düz Bağlayıcı 18"/>
            <p:cNvCxnSpPr/>
            <p:nvPr/>
          </p:nvCxnSpPr>
          <p:spPr>
            <a:xfrm>
              <a:off x="1691683" y="4669558"/>
              <a:ext cx="1224595" cy="351854"/>
            </a:xfrm>
            <a:prstGeom prst="line">
              <a:avLst/>
            </a:prstGeom>
            <a:ln w="38100">
              <a:solidFill>
                <a:srgbClr val="FF5C43"/>
              </a:solidFill>
            </a:ln>
          </p:spPr>
          <p:style>
            <a:lnRef idx="1">
              <a:schemeClr val="accent1"/>
            </a:lnRef>
            <a:fillRef idx="0">
              <a:schemeClr val="accent1"/>
            </a:fillRef>
            <a:effectRef idx="0">
              <a:schemeClr val="accent1"/>
            </a:effectRef>
            <a:fontRef idx="minor">
              <a:schemeClr val="tx1"/>
            </a:fontRef>
          </p:style>
        </p:cxnSp>
        <p:sp>
          <p:nvSpPr>
            <p:cNvPr id="24" name="Yay 23"/>
            <p:cNvSpPr/>
            <p:nvPr/>
          </p:nvSpPr>
          <p:spPr>
            <a:xfrm>
              <a:off x="1832444" y="4571512"/>
              <a:ext cx="251849" cy="246888"/>
            </a:xfrm>
            <a:prstGeom prst="arc">
              <a:avLst>
                <a:gd name="adj1" fmla="val 14860984"/>
                <a:gd name="adj2" fmla="val 1948718"/>
              </a:avLst>
            </a:prstGeom>
            <a:ln w="38100">
              <a:solidFill>
                <a:srgbClr val="FF5C43"/>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tr-TR"/>
            </a:p>
          </p:txBody>
        </p:sp>
      </p:grpSp>
      <p:grpSp>
        <p:nvGrpSpPr>
          <p:cNvPr id="29" name="Grup 28"/>
          <p:cNvGrpSpPr/>
          <p:nvPr/>
        </p:nvGrpSpPr>
        <p:grpSpPr>
          <a:xfrm>
            <a:off x="928181" y="5453112"/>
            <a:ext cx="2959293" cy="1015662"/>
            <a:chOff x="4143832" y="3191256"/>
            <a:chExt cx="2807208" cy="1015663"/>
          </a:xfrm>
        </p:grpSpPr>
        <p:sp>
          <p:nvSpPr>
            <p:cNvPr id="25" name="Metin kutusu 24"/>
            <p:cNvSpPr txBox="1"/>
            <p:nvPr/>
          </p:nvSpPr>
          <p:spPr>
            <a:xfrm>
              <a:off x="4143832" y="3191256"/>
              <a:ext cx="2807208" cy="1015663"/>
            </a:xfrm>
            <a:prstGeom prst="rect">
              <a:avLst/>
            </a:prstGeom>
            <a:noFill/>
            <a:ln>
              <a:solidFill>
                <a:srgbClr val="6A2542"/>
              </a:solidFill>
            </a:ln>
          </p:spPr>
          <p:txBody>
            <a:bodyPr wrap="square" rtlCol="0">
              <a:spAutoFit/>
            </a:bodyPr>
            <a:lstStyle/>
            <a:p>
              <a:pPr marL="285750" indent="-28575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Dolikofasiyal yüz</a:t>
              </a:r>
            </a:p>
            <a:p>
              <a:pPr marL="285750" indent="-285750">
                <a:lnSpc>
                  <a:spcPct val="150000"/>
                </a:lnSpc>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Gonial açısı geniş </a:t>
              </a:r>
              <a:endParaRPr lang="tr-TR" sz="2000" dirty="0"/>
            </a:p>
          </p:txBody>
        </p:sp>
        <p:sp>
          <p:nvSpPr>
            <p:cNvPr id="27" name="Yukarı Ok 26"/>
            <p:cNvSpPr/>
            <p:nvPr/>
          </p:nvSpPr>
          <p:spPr>
            <a:xfrm flipV="1">
              <a:off x="6394991" y="3395854"/>
              <a:ext cx="274320" cy="601056"/>
            </a:xfrm>
            <a:prstGeom prst="upArrow">
              <a:avLst/>
            </a:prstGeom>
            <a:solidFill>
              <a:srgbClr val="6A2542"/>
            </a:solidFill>
            <a:ln>
              <a:solidFill>
                <a:srgbClr val="6A2542"/>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a:ln w="22225">
                  <a:solidFill>
                    <a:schemeClr val="accent2"/>
                  </a:solidFill>
                  <a:prstDash val="solid"/>
                </a:ln>
                <a:solidFill>
                  <a:schemeClr val="accent2">
                    <a:lumMod val="40000"/>
                    <a:lumOff val="60000"/>
                  </a:schemeClr>
                </a:solidFill>
              </a:endParaRPr>
            </a:p>
          </p:txBody>
        </p:sp>
      </p:grpSp>
      <p:pic>
        <p:nvPicPr>
          <p:cNvPr id="30" name="Resim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5050" y="4887840"/>
            <a:ext cx="1924050" cy="1504950"/>
          </a:xfrm>
          <a:prstGeom prst="rect">
            <a:avLst/>
          </a:prstGeom>
        </p:spPr>
      </p:pic>
      <p:cxnSp>
        <p:nvCxnSpPr>
          <p:cNvPr id="34" name="Düz Ok Bağlayıcısı 33"/>
          <p:cNvCxnSpPr/>
          <p:nvPr/>
        </p:nvCxnSpPr>
        <p:spPr>
          <a:xfrm flipH="1">
            <a:off x="6583108" y="3963976"/>
            <a:ext cx="854256" cy="0"/>
          </a:xfrm>
          <a:prstGeom prst="straightConnector1">
            <a:avLst/>
          </a:prstGeom>
          <a:ln w="57150">
            <a:solidFill>
              <a:srgbClr val="FF5C43"/>
            </a:solidFill>
            <a:tailEnd type="triangle"/>
          </a:ln>
        </p:spPr>
        <p:style>
          <a:lnRef idx="1">
            <a:schemeClr val="accent1"/>
          </a:lnRef>
          <a:fillRef idx="0">
            <a:schemeClr val="accent1"/>
          </a:fillRef>
          <a:effectRef idx="0">
            <a:schemeClr val="accent1"/>
          </a:effectRef>
          <a:fontRef idx="minor">
            <a:schemeClr val="tx1"/>
          </a:fontRef>
        </p:style>
      </p:cxnSp>
      <p:sp>
        <p:nvSpPr>
          <p:cNvPr id="35" name="Metin kutusu 34"/>
          <p:cNvSpPr txBox="1"/>
          <p:nvPr/>
        </p:nvSpPr>
        <p:spPr>
          <a:xfrm>
            <a:off x="4406899" y="5453111"/>
            <a:ext cx="3149601" cy="1015663"/>
          </a:xfrm>
          <a:prstGeom prst="rect">
            <a:avLst/>
          </a:prstGeom>
          <a:noFill/>
          <a:ln w="12700">
            <a:solidFill>
              <a:srgbClr val="6A2542"/>
            </a:solidFill>
          </a:ln>
        </p:spPr>
        <p:txBody>
          <a:bodyPr wrap="square" rtlCol="0">
            <a:spAutoFit/>
          </a:bodyPr>
          <a:lstStyle/>
          <a:p>
            <a:pPr algn="ctr">
              <a:lnSpc>
                <a:spcPct val="150000"/>
              </a:lnSpc>
            </a:pPr>
            <a:r>
              <a:rPr lang="tr-TR" sz="2000" dirty="0">
                <a:latin typeface="+mj-lt"/>
              </a:rPr>
              <a:t>Erken Tedavi </a:t>
            </a:r>
          </a:p>
          <a:p>
            <a:pPr algn="ctr">
              <a:lnSpc>
                <a:spcPct val="150000"/>
              </a:lnSpc>
            </a:pPr>
            <a:r>
              <a:rPr lang="tr-TR" sz="2000" dirty="0">
                <a:latin typeface="+mj-lt"/>
              </a:rPr>
              <a:t>(üst daimi kesiciler sürmesi)</a:t>
            </a:r>
          </a:p>
        </p:txBody>
      </p:sp>
      <p:pic>
        <p:nvPicPr>
          <p:cNvPr id="37" name="Picture 5" descr="C:\Users\TeknoPc\AppData\Local\Microsoft\Windows\INetCache\IE\27AUCGIV\checkbox-303113_960_720[1].png"/>
          <p:cNvPicPr>
            <a:picLocks noChangeAspect="1" noChangeArrowheads="1"/>
          </p:cNvPicPr>
          <p:nvPr/>
        </p:nvPicPr>
        <p:blipFill>
          <a:blip r:embed="rId7" cstate="print"/>
          <a:srcRect/>
          <a:stretch>
            <a:fillRect/>
          </a:stretch>
        </p:blipFill>
        <p:spPr bwMode="auto">
          <a:xfrm>
            <a:off x="6821184" y="5554736"/>
            <a:ext cx="378104" cy="382353"/>
          </a:xfrm>
          <a:prstGeom prst="rect">
            <a:avLst/>
          </a:prstGeom>
          <a:noFill/>
        </p:spPr>
      </p:pic>
      <p:pic>
        <p:nvPicPr>
          <p:cNvPr id="9220" name="Picture 4" descr="face mask orthodontics ile ilgili gÃ¶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4167" r="25166" b="5629"/>
          <a:stretch/>
        </p:blipFill>
        <p:spPr bwMode="auto">
          <a:xfrm>
            <a:off x="8419613" y="2982601"/>
            <a:ext cx="2212415" cy="2230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2295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p:cNvGrpSpPr/>
          <p:nvPr/>
        </p:nvGrpSpPr>
        <p:grpSpPr>
          <a:xfrm>
            <a:off x="703260" y="2510651"/>
            <a:ext cx="7062012" cy="1460290"/>
            <a:chOff x="703260" y="2510651"/>
            <a:chExt cx="7062012" cy="1460290"/>
          </a:xfrm>
        </p:grpSpPr>
        <p:sp>
          <p:nvSpPr>
            <p:cNvPr id="10" name="Metin kutusu 9"/>
            <p:cNvSpPr txBox="1"/>
            <p:nvPr/>
          </p:nvSpPr>
          <p:spPr>
            <a:xfrm>
              <a:off x="1110659" y="3050214"/>
              <a:ext cx="6483941" cy="707886"/>
            </a:xfrm>
            <a:prstGeom prst="rect">
              <a:avLst/>
            </a:prstGeom>
            <a:solidFill>
              <a:srgbClr val="F2F2F2"/>
            </a:solidFill>
          </p:spPr>
          <p:txBody>
            <a:bodyPr wrap="square" rtlCol="0">
              <a:spAutoFit/>
            </a:bodyPr>
            <a:lstStyle/>
            <a:p>
              <a:pPr algn="ctr"/>
              <a:r>
                <a:rPr lang="tr-TR" sz="2000" dirty="0" err="1">
                  <a:latin typeface="+mj-lt"/>
                </a:rPr>
                <a:t>Campbell</a:t>
              </a:r>
              <a:r>
                <a:rPr lang="tr-TR" sz="2000" dirty="0">
                  <a:latin typeface="+mj-lt"/>
                </a:rPr>
                <a:t>: Erken tedavi</a:t>
              </a:r>
            </a:p>
            <a:p>
              <a:pPr algn="ctr"/>
              <a:r>
                <a:rPr lang="tr-TR" sz="2000" dirty="0" err="1">
                  <a:latin typeface="+mj-lt"/>
                </a:rPr>
                <a:t>Maksiller</a:t>
              </a:r>
              <a:r>
                <a:rPr lang="tr-TR" sz="2000" dirty="0">
                  <a:latin typeface="+mj-lt"/>
                </a:rPr>
                <a:t> ilerletme </a:t>
              </a:r>
              <a:r>
                <a:rPr lang="tr-TR" sz="2000" dirty="0">
                  <a:latin typeface="Times New Roman" panose="02020603050405020304" pitchFamily="18" charset="0"/>
                  <a:cs typeface="Times New Roman" panose="02020603050405020304" pitchFamily="18" charset="0"/>
                  <a:sym typeface="Symbol" panose="05050102010706020507" pitchFamily="18" charset="2"/>
                </a:rPr>
                <a:t> </a:t>
              </a:r>
              <a:r>
                <a:rPr lang="tr-TR" sz="2000" dirty="0">
                  <a:latin typeface="+mj-lt"/>
                  <a:sym typeface="Symbol" panose="05050102010706020507" pitchFamily="18" charset="2"/>
                </a:rPr>
                <a:t>Ü</a:t>
              </a:r>
              <a:r>
                <a:rPr lang="tr-TR" sz="2000" dirty="0">
                  <a:latin typeface="+mj-lt"/>
                </a:rPr>
                <a:t>st birinci molar ve keserler sürünce</a:t>
              </a:r>
            </a:p>
          </p:txBody>
        </p:sp>
        <p:sp>
          <p:nvSpPr>
            <p:cNvPr id="19" name="Yuvarlatılmış Dikdörtgen 18"/>
            <p:cNvSpPr/>
            <p:nvPr/>
          </p:nvSpPr>
          <p:spPr>
            <a:xfrm>
              <a:off x="932666" y="2831894"/>
              <a:ext cx="6832606" cy="1139047"/>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pic>
          <p:nvPicPr>
            <p:cNvPr id="20" name="Picture 2" descr="Ä°lgili resi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886" t="47" r="11583" b="22031"/>
            <a:stretch/>
          </p:blipFill>
          <p:spPr bwMode="auto">
            <a:xfrm flipH="1">
              <a:off x="703260" y="2510651"/>
              <a:ext cx="679623" cy="691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2" name="Altbilgi Yer Tutucusu 1"/>
          <p:cNvSpPr>
            <a:spLocks noGrp="1"/>
          </p:cNvSpPr>
          <p:nvPr>
            <p:ph type="ftr" sz="quarter" idx="11"/>
          </p:nvPr>
        </p:nvSpPr>
        <p:spPr>
          <a:xfrm>
            <a:off x="0" y="6360194"/>
            <a:ext cx="12192000" cy="256506"/>
          </a:xfrm>
        </p:spPr>
        <p:txBody>
          <a:bodyPr/>
          <a:lstStyle/>
          <a:p>
            <a:r>
              <a:rPr lang="tr-TR" dirty="0"/>
              <a:t>Campbell, P.M. (1983). </a:t>
            </a:r>
            <a:r>
              <a:rPr lang="tr-TR" dirty="0" err="1"/>
              <a:t>The</a:t>
            </a:r>
            <a:r>
              <a:rPr lang="tr-TR" dirty="0"/>
              <a:t> Dilemma Of Class III </a:t>
            </a:r>
            <a:r>
              <a:rPr lang="tr-TR" dirty="0" err="1"/>
              <a:t>Treatment</a:t>
            </a:r>
            <a:r>
              <a:rPr lang="tr-TR" dirty="0"/>
              <a:t>. </a:t>
            </a:r>
            <a:r>
              <a:rPr lang="tr-TR" dirty="0" err="1"/>
              <a:t>Early</a:t>
            </a:r>
            <a:r>
              <a:rPr lang="tr-TR" dirty="0"/>
              <a:t> </a:t>
            </a:r>
            <a:r>
              <a:rPr lang="tr-TR" dirty="0" err="1"/>
              <a:t>Or</a:t>
            </a:r>
            <a:r>
              <a:rPr lang="tr-TR" dirty="0"/>
              <a:t> </a:t>
            </a:r>
            <a:r>
              <a:rPr lang="tr-TR" dirty="0" err="1"/>
              <a:t>Late</a:t>
            </a:r>
            <a:r>
              <a:rPr lang="tr-TR" dirty="0"/>
              <a:t>? </a:t>
            </a:r>
            <a:r>
              <a:rPr lang="tr-TR" dirty="0" err="1"/>
              <a:t>Angle</a:t>
            </a:r>
            <a:r>
              <a:rPr lang="tr-TR" dirty="0"/>
              <a:t> </a:t>
            </a:r>
            <a:r>
              <a:rPr lang="tr-TR" dirty="0" err="1"/>
              <a:t>Orthod</a:t>
            </a:r>
            <a:r>
              <a:rPr lang="tr-TR" dirty="0"/>
              <a:t>., 53: 175-191</a:t>
            </a:r>
          </a:p>
          <a:p>
            <a:r>
              <a:rPr lang="tr-TR" dirty="0" err="1"/>
              <a:t>Baccettı</a:t>
            </a:r>
            <a:r>
              <a:rPr lang="tr-TR" dirty="0"/>
              <a:t>, T., </a:t>
            </a:r>
            <a:r>
              <a:rPr lang="tr-TR" dirty="0" err="1"/>
              <a:t>Mcgıll</a:t>
            </a:r>
            <a:r>
              <a:rPr lang="tr-TR" dirty="0"/>
              <a:t>, J.S., </a:t>
            </a:r>
            <a:r>
              <a:rPr lang="tr-TR" dirty="0" err="1"/>
              <a:t>Franchı</a:t>
            </a:r>
            <a:r>
              <a:rPr lang="tr-TR" dirty="0"/>
              <a:t>, L., </a:t>
            </a:r>
            <a:r>
              <a:rPr lang="tr-TR" dirty="0" err="1"/>
              <a:t>Mcnamara</a:t>
            </a:r>
            <a:r>
              <a:rPr lang="tr-TR" dirty="0"/>
              <a:t>, A.J., </a:t>
            </a:r>
            <a:r>
              <a:rPr lang="tr-TR" dirty="0" err="1"/>
              <a:t>Tollaro</a:t>
            </a:r>
            <a:r>
              <a:rPr lang="tr-TR" dirty="0"/>
              <a:t>, I. (1998). </a:t>
            </a:r>
            <a:r>
              <a:rPr lang="tr-TR" dirty="0" err="1"/>
              <a:t>Skeletal</a:t>
            </a:r>
            <a:r>
              <a:rPr lang="tr-TR" dirty="0"/>
              <a:t> </a:t>
            </a:r>
            <a:r>
              <a:rPr lang="tr-TR" dirty="0" err="1"/>
              <a:t>Effects</a:t>
            </a:r>
            <a:r>
              <a:rPr lang="tr-TR" dirty="0"/>
              <a:t> Of </a:t>
            </a:r>
            <a:r>
              <a:rPr lang="tr-TR" dirty="0" err="1"/>
              <a:t>Early</a:t>
            </a:r>
            <a:r>
              <a:rPr lang="tr-TR" dirty="0"/>
              <a:t> </a:t>
            </a:r>
            <a:r>
              <a:rPr lang="tr-TR" dirty="0" err="1"/>
              <a:t>Treatment</a:t>
            </a:r>
            <a:r>
              <a:rPr lang="tr-TR" dirty="0"/>
              <a:t> Of Class III </a:t>
            </a:r>
            <a:r>
              <a:rPr lang="tr-TR" dirty="0" err="1"/>
              <a:t>Malocclusion</a:t>
            </a:r>
            <a:r>
              <a:rPr lang="tr-TR" dirty="0"/>
              <a:t> </a:t>
            </a:r>
            <a:r>
              <a:rPr lang="tr-TR" dirty="0" err="1"/>
              <a:t>With</a:t>
            </a:r>
            <a:r>
              <a:rPr lang="tr-TR" dirty="0"/>
              <a:t> </a:t>
            </a:r>
            <a:r>
              <a:rPr lang="tr-TR" dirty="0" err="1"/>
              <a:t>Maxillary</a:t>
            </a:r>
            <a:r>
              <a:rPr lang="tr-TR" dirty="0"/>
              <a:t> Expansion </a:t>
            </a:r>
            <a:r>
              <a:rPr lang="tr-TR" dirty="0" err="1"/>
              <a:t>And</a:t>
            </a:r>
            <a:r>
              <a:rPr lang="tr-TR" dirty="0"/>
              <a:t> </a:t>
            </a:r>
            <a:r>
              <a:rPr lang="tr-TR" dirty="0" err="1"/>
              <a:t>Face</a:t>
            </a:r>
            <a:r>
              <a:rPr lang="tr-TR" dirty="0"/>
              <a:t>-mask </a:t>
            </a:r>
            <a:r>
              <a:rPr lang="tr-TR" dirty="0" err="1"/>
              <a:t>Therapy</a:t>
            </a:r>
            <a:r>
              <a:rPr lang="tr-TR" dirty="0"/>
              <a:t>. </a:t>
            </a:r>
            <a:r>
              <a:rPr lang="tr-TR" dirty="0" err="1"/>
              <a:t>Am</a:t>
            </a:r>
            <a:r>
              <a:rPr lang="tr-TR" dirty="0"/>
              <a:t>. J. </a:t>
            </a:r>
            <a:r>
              <a:rPr lang="tr-TR" dirty="0" err="1"/>
              <a:t>Orthod</a:t>
            </a:r>
            <a:r>
              <a:rPr lang="tr-TR" dirty="0"/>
              <a:t>. </a:t>
            </a:r>
            <a:r>
              <a:rPr lang="tr-TR" dirty="0" err="1"/>
              <a:t>Dentofacial</a:t>
            </a:r>
            <a:r>
              <a:rPr lang="tr-TR" dirty="0"/>
              <a:t> </a:t>
            </a:r>
            <a:r>
              <a:rPr lang="tr-TR" dirty="0" err="1"/>
              <a:t>Orthop</a:t>
            </a:r>
            <a:r>
              <a:rPr lang="tr-TR" dirty="0"/>
              <a:t>., 113: 333-343</a:t>
            </a:r>
          </a:p>
          <a:p>
            <a:r>
              <a:rPr lang="tr-TR" dirty="0"/>
              <a:t>Takada, K., </a:t>
            </a:r>
            <a:r>
              <a:rPr lang="tr-TR" dirty="0" err="1"/>
              <a:t>Petdachaı</a:t>
            </a:r>
            <a:r>
              <a:rPr lang="tr-TR" dirty="0"/>
              <a:t>, S., </a:t>
            </a:r>
            <a:r>
              <a:rPr lang="tr-TR" dirty="0" err="1"/>
              <a:t>Sakuda</a:t>
            </a:r>
            <a:r>
              <a:rPr lang="tr-TR" dirty="0"/>
              <a:t>, M. (1993). </a:t>
            </a:r>
            <a:r>
              <a:rPr lang="tr-TR" dirty="0" err="1"/>
              <a:t>Changes</a:t>
            </a:r>
            <a:r>
              <a:rPr lang="tr-TR" dirty="0"/>
              <a:t> İn </a:t>
            </a:r>
            <a:r>
              <a:rPr lang="tr-TR" dirty="0" err="1"/>
              <a:t>Dentofacial</a:t>
            </a:r>
            <a:r>
              <a:rPr lang="tr-TR" dirty="0"/>
              <a:t> </a:t>
            </a:r>
            <a:r>
              <a:rPr lang="tr-TR" dirty="0" err="1"/>
              <a:t>Morphology</a:t>
            </a:r>
            <a:r>
              <a:rPr lang="tr-TR" dirty="0"/>
              <a:t>  İn </a:t>
            </a:r>
            <a:r>
              <a:rPr lang="tr-TR" dirty="0" err="1"/>
              <a:t>Skeletal</a:t>
            </a:r>
            <a:r>
              <a:rPr lang="tr-TR" dirty="0"/>
              <a:t> Class III </a:t>
            </a:r>
            <a:r>
              <a:rPr lang="tr-TR" dirty="0" err="1"/>
              <a:t>Children</a:t>
            </a:r>
            <a:r>
              <a:rPr lang="tr-TR" dirty="0"/>
              <a:t> </a:t>
            </a:r>
            <a:r>
              <a:rPr lang="tr-TR" dirty="0" err="1"/>
              <a:t>Treated</a:t>
            </a:r>
            <a:r>
              <a:rPr lang="tr-TR" dirty="0"/>
              <a:t> </a:t>
            </a:r>
            <a:r>
              <a:rPr lang="tr-TR" dirty="0" err="1"/>
              <a:t>By</a:t>
            </a:r>
            <a:r>
              <a:rPr lang="tr-TR" dirty="0"/>
              <a:t> A </a:t>
            </a:r>
            <a:r>
              <a:rPr lang="tr-TR" dirty="0" err="1"/>
              <a:t>Modified</a:t>
            </a:r>
            <a:r>
              <a:rPr lang="tr-TR" dirty="0"/>
              <a:t> </a:t>
            </a:r>
            <a:r>
              <a:rPr lang="tr-TR" dirty="0" err="1"/>
              <a:t>Maxillary</a:t>
            </a:r>
            <a:r>
              <a:rPr lang="tr-TR" dirty="0"/>
              <a:t> </a:t>
            </a:r>
            <a:r>
              <a:rPr lang="tr-TR" dirty="0" err="1"/>
              <a:t>Protraction</a:t>
            </a:r>
            <a:r>
              <a:rPr lang="tr-TR" dirty="0"/>
              <a:t> Headgear </a:t>
            </a:r>
            <a:r>
              <a:rPr lang="tr-TR" dirty="0" err="1"/>
              <a:t>And</a:t>
            </a:r>
            <a:r>
              <a:rPr lang="tr-TR" dirty="0"/>
              <a:t>  A </a:t>
            </a:r>
            <a:r>
              <a:rPr lang="tr-TR" dirty="0" err="1"/>
              <a:t>Chin</a:t>
            </a:r>
            <a:r>
              <a:rPr lang="tr-TR" dirty="0"/>
              <a:t> Cup: A </a:t>
            </a:r>
            <a:r>
              <a:rPr lang="tr-TR" dirty="0" err="1"/>
              <a:t>Longitudinal</a:t>
            </a:r>
            <a:r>
              <a:rPr lang="tr-TR" dirty="0"/>
              <a:t> </a:t>
            </a:r>
            <a:r>
              <a:rPr lang="tr-TR" dirty="0" err="1"/>
              <a:t>Cephalometric</a:t>
            </a:r>
            <a:r>
              <a:rPr lang="tr-TR" dirty="0"/>
              <a:t> </a:t>
            </a:r>
            <a:r>
              <a:rPr lang="tr-TR" dirty="0" err="1"/>
              <a:t>Appraisal</a:t>
            </a:r>
            <a:r>
              <a:rPr lang="tr-TR" dirty="0"/>
              <a:t>. </a:t>
            </a:r>
            <a:r>
              <a:rPr lang="tr-TR" dirty="0" err="1"/>
              <a:t>Eur</a:t>
            </a:r>
            <a:r>
              <a:rPr lang="tr-TR" dirty="0"/>
              <a:t>. J. </a:t>
            </a:r>
            <a:r>
              <a:rPr lang="tr-TR" dirty="0" err="1"/>
              <a:t>Orthod</a:t>
            </a:r>
            <a:r>
              <a:rPr lang="tr-TR" dirty="0"/>
              <a:t>., 15: 211-221</a:t>
            </a:r>
          </a:p>
          <a:p>
            <a:endParaRPr lang="tr-TR" dirty="0">
              <a:solidFill>
                <a:schemeClr val="bg1">
                  <a:lumMod val="50000"/>
                </a:schemeClr>
              </a:solidFill>
            </a:endParaRPr>
          </a:p>
        </p:txBody>
      </p:sp>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 name="Diyagram 7"/>
          <p:cNvGraphicFramePr/>
          <p:nvPr>
            <p:extLst>
              <p:ext uri="{D42A27DB-BD31-4B8C-83A1-F6EECF244321}">
                <p14:modId xmlns:p14="http://schemas.microsoft.com/office/powerpoint/2010/main" val="755841763"/>
              </p:ext>
            </p:extLst>
          </p:nvPr>
        </p:nvGraphicFramePr>
        <p:xfrm>
          <a:off x="9836743" y="2614489"/>
          <a:ext cx="2355257" cy="14301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8" name="Grup 27"/>
          <p:cNvGrpSpPr/>
          <p:nvPr/>
        </p:nvGrpSpPr>
        <p:grpSpPr>
          <a:xfrm>
            <a:off x="1729057" y="3262771"/>
            <a:ext cx="6832606" cy="1144160"/>
            <a:chOff x="2130030" y="3292488"/>
            <a:chExt cx="6832606" cy="1144160"/>
          </a:xfrm>
        </p:grpSpPr>
        <p:sp>
          <p:nvSpPr>
            <p:cNvPr id="25" name="Metin kutusu 24"/>
            <p:cNvSpPr txBox="1"/>
            <p:nvPr/>
          </p:nvSpPr>
          <p:spPr>
            <a:xfrm>
              <a:off x="2158459" y="3332849"/>
              <a:ext cx="6658905" cy="1015663"/>
            </a:xfrm>
            <a:prstGeom prst="rect">
              <a:avLst/>
            </a:prstGeom>
            <a:solidFill>
              <a:srgbClr val="F2F2F2"/>
            </a:solidFill>
          </p:spPr>
          <p:txBody>
            <a:bodyPr wrap="square" rtlCol="0">
              <a:spAutoFit/>
            </a:bodyPr>
            <a:lstStyle/>
            <a:p>
              <a:pPr algn="ctr"/>
              <a:r>
                <a:rPr lang="tr-TR" sz="2000" dirty="0" err="1">
                  <a:latin typeface="+mj-lt"/>
                </a:rPr>
                <a:t>Baccetti</a:t>
              </a:r>
              <a:r>
                <a:rPr lang="tr-TR" sz="2000" dirty="0">
                  <a:latin typeface="+mj-lt"/>
                </a:rPr>
                <a:t> ve ark. yüz maskesi + ekspansiyon aygıtı </a:t>
              </a:r>
            </a:p>
            <a:p>
              <a:pPr algn="ctr"/>
              <a:r>
                <a:rPr lang="tr-TR" sz="2000" dirty="0">
                  <a:latin typeface="+mj-lt"/>
                </a:rPr>
                <a:t>Erken ve geç karma dişlenme olarak 2 grup </a:t>
              </a:r>
            </a:p>
            <a:p>
              <a:pPr algn="ctr"/>
              <a:r>
                <a:rPr lang="tr-TR" sz="2000" dirty="0">
                  <a:latin typeface="+mj-lt"/>
                </a:rPr>
                <a:t>Erken karma dişlenme </a:t>
              </a:r>
            </a:p>
          </p:txBody>
        </p:sp>
        <p:sp>
          <p:nvSpPr>
            <p:cNvPr id="21" name="Yuvarlatılmış Dikdörtgen 20"/>
            <p:cNvSpPr/>
            <p:nvPr/>
          </p:nvSpPr>
          <p:spPr>
            <a:xfrm>
              <a:off x="2130030" y="3292488"/>
              <a:ext cx="6832606" cy="1144160"/>
            </a:xfrm>
            <a:prstGeom prst="roundRect">
              <a:avLst/>
            </a:prstGeom>
            <a:noFill/>
            <a:ln w="38100">
              <a:solidFill>
                <a:srgbClr val="6A2542"/>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pic>
          <p:nvPicPr>
            <p:cNvPr id="27" name="Resim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5776" y="3995609"/>
              <a:ext cx="416709" cy="386107"/>
            </a:xfrm>
            <a:prstGeom prst="rect">
              <a:avLst/>
            </a:prstGeom>
          </p:spPr>
        </p:pic>
      </p:grpSp>
    </p:spTree>
    <p:extLst>
      <p:ext uri="{BB962C8B-B14F-4D97-AF65-F5344CB8AC3E}">
        <p14:creationId xmlns:p14="http://schemas.microsoft.com/office/powerpoint/2010/main" val="36616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 29"/>
          <p:cNvGrpSpPr/>
          <p:nvPr/>
        </p:nvGrpSpPr>
        <p:grpSpPr>
          <a:xfrm>
            <a:off x="2193510" y="3526191"/>
            <a:ext cx="6832606" cy="1139253"/>
            <a:chOff x="-3416303" y="5545653"/>
            <a:chExt cx="6832606" cy="1287406"/>
          </a:xfrm>
        </p:grpSpPr>
        <p:sp>
          <p:nvSpPr>
            <p:cNvPr id="29" name="Metin kutusu 28"/>
            <p:cNvSpPr txBox="1"/>
            <p:nvPr/>
          </p:nvSpPr>
          <p:spPr>
            <a:xfrm>
              <a:off x="-3380487" y="5588756"/>
              <a:ext cx="6760973" cy="1147744"/>
            </a:xfrm>
            <a:prstGeom prst="rect">
              <a:avLst/>
            </a:prstGeom>
            <a:solidFill>
              <a:srgbClr val="F2F2F2"/>
            </a:solidFill>
          </p:spPr>
          <p:txBody>
            <a:bodyPr wrap="square" rtlCol="0">
              <a:spAutoFit/>
            </a:bodyPr>
            <a:lstStyle/>
            <a:p>
              <a:pPr algn="ctr"/>
              <a:r>
                <a:rPr lang="tr-TR" sz="2000" dirty="0">
                  <a:latin typeface="+mj-lt"/>
                </a:rPr>
                <a:t>Takada ve ark. yüz maskesi uyguladıkları hastaların gelişim dönemlerine göre tedavi sonuçları : </a:t>
              </a:r>
            </a:p>
            <a:p>
              <a:pPr algn="ctr"/>
              <a:r>
                <a:rPr lang="tr-TR" sz="2000" dirty="0" err="1">
                  <a:latin typeface="+mj-lt"/>
                </a:rPr>
                <a:t>Prepuberte</a:t>
              </a:r>
              <a:r>
                <a:rPr lang="tr-TR" sz="2000" dirty="0">
                  <a:latin typeface="+mj-lt"/>
                </a:rPr>
                <a:t> ve </a:t>
              </a:r>
              <a:r>
                <a:rPr lang="tr-TR" sz="2000" dirty="0" err="1">
                  <a:latin typeface="+mj-lt"/>
                </a:rPr>
                <a:t>midpubertede</a:t>
              </a:r>
              <a:r>
                <a:rPr lang="tr-TR" sz="2000" dirty="0">
                  <a:latin typeface="+mj-lt"/>
                </a:rPr>
                <a:t> ortopedik etkisi daha fazla</a:t>
              </a:r>
            </a:p>
          </p:txBody>
        </p:sp>
        <p:sp>
          <p:nvSpPr>
            <p:cNvPr id="22" name="Yuvarlatılmış Dikdörtgen 21"/>
            <p:cNvSpPr/>
            <p:nvPr/>
          </p:nvSpPr>
          <p:spPr>
            <a:xfrm>
              <a:off x="-3416303" y="5545653"/>
              <a:ext cx="6832606" cy="1287406"/>
            </a:xfrm>
            <a:prstGeom prst="roundRect">
              <a:avLst/>
            </a:prstGeom>
            <a:noFill/>
            <a:ln w="38100">
              <a:solidFill>
                <a:srgbClr val="C6531F"/>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grpSp>
      <p:sp>
        <p:nvSpPr>
          <p:cNvPr id="2" name="Altbilgi Yer Tutucusu 1"/>
          <p:cNvSpPr>
            <a:spLocks noGrp="1"/>
          </p:cNvSpPr>
          <p:nvPr>
            <p:ph type="ftr" sz="quarter" idx="11"/>
          </p:nvPr>
        </p:nvSpPr>
        <p:spPr>
          <a:xfrm>
            <a:off x="0" y="6360194"/>
            <a:ext cx="12192000" cy="256506"/>
          </a:xfrm>
        </p:spPr>
        <p:txBody>
          <a:bodyPr/>
          <a:lstStyle/>
          <a:p>
            <a:r>
              <a:rPr lang="tr-TR" dirty="0"/>
              <a:t>Campbell, P.M. (1983). </a:t>
            </a:r>
            <a:r>
              <a:rPr lang="tr-TR" dirty="0" err="1"/>
              <a:t>The</a:t>
            </a:r>
            <a:r>
              <a:rPr lang="tr-TR" dirty="0"/>
              <a:t> Dilemma Of Class III </a:t>
            </a:r>
            <a:r>
              <a:rPr lang="tr-TR" dirty="0" err="1"/>
              <a:t>Treatment</a:t>
            </a:r>
            <a:r>
              <a:rPr lang="tr-TR" dirty="0"/>
              <a:t>. </a:t>
            </a:r>
            <a:r>
              <a:rPr lang="tr-TR" dirty="0" err="1"/>
              <a:t>Early</a:t>
            </a:r>
            <a:r>
              <a:rPr lang="tr-TR" dirty="0"/>
              <a:t> </a:t>
            </a:r>
            <a:r>
              <a:rPr lang="tr-TR" dirty="0" err="1"/>
              <a:t>Or</a:t>
            </a:r>
            <a:r>
              <a:rPr lang="tr-TR" dirty="0"/>
              <a:t> </a:t>
            </a:r>
            <a:r>
              <a:rPr lang="tr-TR" dirty="0" err="1"/>
              <a:t>Late</a:t>
            </a:r>
            <a:r>
              <a:rPr lang="tr-TR" dirty="0"/>
              <a:t>? </a:t>
            </a:r>
            <a:r>
              <a:rPr lang="tr-TR" dirty="0" err="1"/>
              <a:t>Angle</a:t>
            </a:r>
            <a:r>
              <a:rPr lang="tr-TR" dirty="0"/>
              <a:t> </a:t>
            </a:r>
            <a:r>
              <a:rPr lang="tr-TR" dirty="0" err="1"/>
              <a:t>Orthod</a:t>
            </a:r>
            <a:r>
              <a:rPr lang="tr-TR" dirty="0"/>
              <a:t>., 53: 175-191</a:t>
            </a:r>
          </a:p>
          <a:p>
            <a:r>
              <a:rPr lang="tr-TR" dirty="0" err="1"/>
              <a:t>Baccettı</a:t>
            </a:r>
            <a:r>
              <a:rPr lang="tr-TR" dirty="0"/>
              <a:t>, T., </a:t>
            </a:r>
            <a:r>
              <a:rPr lang="tr-TR" dirty="0" err="1"/>
              <a:t>Mcgıll</a:t>
            </a:r>
            <a:r>
              <a:rPr lang="tr-TR" dirty="0"/>
              <a:t>, J.S., </a:t>
            </a:r>
            <a:r>
              <a:rPr lang="tr-TR" dirty="0" err="1"/>
              <a:t>Franchı</a:t>
            </a:r>
            <a:r>
              <a:rPr lang="tr-TR" dirty="0"/>
              <a:t>, L., </a:t>
            </a:r>
            <a:r>
              <a:rPr lang="tr-TR" dirty="0" err="1"/>
              <a:t>Mcnamara</a:t>
            </a:r>
            <a:r>
              <a:rPr lang="tr-TR" dirty="0"/>
              <a:t>, A.J., </a:t>
            </a:r>
            <a:r>
              <a:rPr lang="tr-TR" dirty="0" err="1"/>
              <a:t>Tollaro</a:t>
            </a:r>
            <a:r>
              <a:rPr lang="tr-TR" dirty="0"/>
              <a:t>, I. (1998). </a:t>
            </a:r>
            <a:r>
              <a:rPr lang="tr-TR" dirty="0" err="1"/>
              <a:t>Skeletal</a:t>
            </a:r>
            <a:r>
              <a:rPr lang="tr-TR" dirty="0"/>
              <a:t> </a:t>
            </a:r>
            <a:r>
              <a:rPr lang="tr-TR" dirty="0" err="1"/>
              <a:t>Effects</a:t>
            </a:r>
            <a:r>
              <a:rPr lang="tr-TR" dirty="0"/>
              <a:t> Of </a:t>
            </a:r>
            <a:r>
              <a:rPr lang="tr-TR" dirty="0" err="1"/>
              <a:t>Early</a:t>
            </a:r>
            <a:r>
              <a:rPr lang="tr-TR" dirty="0"/>
              <a:t> </a:t>
            </a:r>
            <a:r>
              <a:rPr lang="tr-TR" dirty="0" err="1"/>
              <a:t>Treatment</a:t>
            </a:r>
            <a:r>
              <a:rPr lang="tr-TR" dirty="0"/>
              <a:t> Of Class III </a:t>
            </a:r>
            <a:r>
              <a:rPr lang="tr-TR" dirty="0" err="1"/>
              <a:t>Malocclusion</a:t>
            </a:r>
            <a:r>
              <a:rPr lang="tr-TR" dirty="0"/>
              <a:t> </a:t>
            </a:r>
            <a:r>
              <a:rPr lang="tr-TR" dirty="0" err="1"/>
              <a:t>With</a:t>
            </a:r>
            <a:r>
              <a:rPr lang="tr-TR" dirty="0"/>
              <a:t> </a:t>
            </a:r>
            <a:r>
              <a:rPr lang="tr-TR" dirty="0" err="1"/>
              <a:t>Maxillary</a:t>
            </a:r>
            <a:r>
              <a:rPr lang="tr-TR" dirty="0"/>
              <a:t> Expansion </a:t>
            </a:r>
            <a:r>
              <a:rPr lang="tr-TR" dirty="0" err="1"/>
              <a:t>And</a:t>
            </a:r>
            <a:r>
              <a:rPr lang="tr-TR" dirty="0"/>
              <a:t> </a:t>
            </a:r>
            <a:r>
              <a:rPr lang="tr-TR" dirty="0" err="1"/>
              <a:t>Face</a:t>
            </a:r>
            <a:r>
              <a:rPr lang="tr-TR" dirty="0"/>
              <a:t>-mask </a:t>
            </a:r>
            <a:r>
              <a:rPr lang="tr-TR" dirty="0" err="1"/>
              <a:t>Therapy</a:t>
            </a:r>
            <a:r>
              <a:rPr lang="tr-TR" dirty="0"/>
              <a:t>. </a:t>
            </a:r>
            <a:r>
              <a:rPr lang="tr-TR" dirty="0" err="1"/>
              <a:t>Am</a:t>
            </a:r>
            <a:r>
              <a:rPr lang="tr-TR" dirty="0"/>
              <a:t>. J. </a:t>
            </a:r>
            <a:r>
              <a:rPr lang="tr-TR" dirty="0" err="1"/>
              <a:t>Orthod</a:t>
            </a:r>
            <a:r>
              <a:rPr lang="tr-TR" dirty="0"/>
              <a:t>. </a:t>
            </a:r>
            <a:r>
              <a:rPr lang="tr-TR" dirty="0" err="1"/>
              <a:t>Dentofacial</a:t>
            </a:r>
            <a:r>
              <a:rPr lang="tr-TR" dirty="0"/>
              <a:t> </a:t>
            </a:r>
            <a:r>
              <a:rPr lang="tr-TR" dirty="0" err="1"/>
              <a:t>Orthop</a:t>
            </a:r>
            <a:r>
              <a:rPr lang="tr-TR" dirty="0"/>
              <a:t>., 113: 333-343</a:t>
            </a:r>
          </a:p>
          <a:p>
            <a:r>
              <a:rPr lang="tr-TR" dirty="0"/>
              <a:t>Takada, K., </a:t>
            </a:r>
            <a:r>
              <a:rPr lang="tr-TR" dirty="0" err="1"/>
              <a:t>Petdachaı</a:t>
            </a:r>
            <a:r>
              <a:rPr lang="tr-TR" dirty="0"/>
              <a:t>, S., </a:t>
            </a:r>
            <a:r>
              <a:rPr lang="tr-TR" dirty="0" err="1"/>
              <a:t>Sakuda</a:t>
            </a:r>
            <a:r>
              <a:rPr lang="tr-TR" dirty="0"/>
              <a:t>, M. (1993). </a:t>
            </a:r>
            <a:r>
              <a:rPr lang="tr-TR" dirty="0" err="1"/>
              <a:t>Changes</a:t>
            </a:r>
            <a:r>
              <a:rPr lang="tr-TR" dirty="0"/>
              <a:t> İn </a:t>
            </a:r>
            <a:r>
              <a:rPr lang="tr-TR" dirty="0" err="1"/>
              <a:t>Dentofacial</a:t>
            </a:r>
            <a:r>
              <a:rPr lang="tr-TR" dirty="0"/>
              <a:t> </a:t>
            </a:r>
            <a:r>
              <a:rPr lang="tr-TR" dirty="0" err="1"/>
              <a:t>Morphology</a:t>
            </a:r>
            <a:r>
              <a:rPr lang="tr-TR" dirty="0"/>
              <a:t>  İn </a:t>
            </a:r>
            <a:r>
              <a:rPr lang="tr-TR" dirty="0" err="1"/>
              <a:t>Skeletal</a:t>
            </a:r>
            <a:r>
              <a:rPr lang="tr-TR" dirty="0"/>
              <a:t> Class III </a:t>
            </a:r>
            <a:r>
              <a:rPr lang="tr-TR" dirty="0" err="1"/>
              <a:t>Children</a:t>
            </a:r>
            <a:r>
              <a:rPr lang="tr-TR" dirty="0"/>
              <a:t> </a:t>
            </a:r>
            <a:r>
              <a:rPr lang="tr-TR" dirty="0" err="1"/>
              <a:t>Treated</a:t>
            </a:r>
            <a:r>
              <a:rPr lang="tr-TR" dirty="0"/>
              <a:t> </a:t>
            </a:r>
            <a:r>
              <a:rPr lang="tr-TR" dirty="0" err="1"/>
              <a:t>By</a:t>
            </a:r>
            <a:r>
              <a:rPr lang="tr-TR" dirty="0"/>
              <a:t> A </a:t>
            </a:r>
            <a:r>
              <a:rPr lang="tr-TR" dirty="0" err="1"/>
              <a:t>Modified</a:t>
            </a:r>
            <a:r>
              <a:rPr lang="tr-TR" dirty="0"/>
              <a:t> </a:t>
            </a:r>
            <a:r>
              <a:rPr lang="tr-TR" dirty="0" err="1"/>
              <a:t>Maxillary</a:t>
            </a:r>
            <a:r>
              <a:rPr lang="tr-TR" dirty="0"/>
              <a:t> </a:t>
            </a:r>
            <a:r>
              <a:rPr lang="tr-TR" dirty="0" err="1"/>
              <a:t>Protraction</a:t>
            </a:r>
            <a:r>
              <a:rPr lang="tr-TR" dirty="0"/>
              <a:t> Headgear </a:t>
            </a:r>
            <a:r>
              <a:rPr lang="tr-TR" dirty="0" err="1"/>
              <a:t>And</a:t>
            </a:r>
            <a:r>
              <a:rPr lang="tr-TR" dirty="0"/>
              <a:t>  A </a:t>
            </a:r>
            <a:r>
              <a:rPr lang="tr-TR" dirty="0" err="1"/>
              <a:t>Chin</a:t>
            </a:r>
            <a:r>
              <a:rPr lang="tr-TR" dirty="0"/>
              <a:t> Cup: A </a:t>
            </a:r>
            <a:r>
              <a:rPr lang="tr-TR" dirty="0" err="1"/>
              <a:t>Longitudinal</a:t>
            </a:r>
            <a:r>
              <a:rPr lang="tr-TR" dirty="0"/>
              <a:t> </a:t>
            </a:r>
            <a:r>
              <a:rPr lang="tr-TR" dirty="0" err="1"/>
              <a:t>Cephalometric</a:t>
            </a:r>
            <a:r>
              <a:rPr lang="tr-TR" dirty="0"/>
              <a:t> </a:t>
            </a:r>
            <a:r>
              <a:rPr lang="tr-TR" dirty="0" err="1"/>
              <a:t>Appraisal</a:t>
            </a:r>
            <a:r>
              <a:rPr lang="tr-TR" dirty="0"/>
              <a:t>. </a:t>
            </a:r>
            <a:r>
              <a:rPr lang="tr-TR" dirty="0" err="1"/>
              <a:t>Eur</a:t>
            </a:r>
            <a:r>
              <a:rPr lang="tr-TR" dirty="0"/>
              <a:t>. J. </a:t>
            </a:r>
            <a:r>
              <a:rPr lang="tr-TR" dirty="0" err="1"/>
              <a:t>Orthod</a:t>
            </a:r>
            <a:r>
              <a:rPr lang="tr-TR" dirty="0"/>
              <a:t>., 15: 211-221</a:t>
            </a:r>
          </a:p>
          <a:p>
            <a:endParaRPr lang="tr-TR" dirty="0">
              <a:solidFill>
                <a:schemeClr val="bg1">
                  <a:lumMod val="50000"/>
                </a:schemeClr>
              </a:solidFill>
            </a:endParaRPr>
          </a:p>
        </p:txBody>
      </p:sp>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 name="Diyagram 7"/>
          <p:cNvGraphicFramePr/>
          <p:nvPr>
            <p:extLst>
              <p:ext uri="{D42A27DB-BD31-4B8C-83A1-F6EECF244321}">
                <p14:modId xmlns:p14="http://schemas.microsoft.com/office/powerpoint/2010/main" val="755841763"/>
              </p:ext>
            </p:extLst>
          </p:nvPr>
        </p:nvGraphicFramePr>
        <p:xfrm>
          <a:off x="9836743" y="2614489"/>
          <a:ext cx="2355257" cy="14301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2" name="Grup 31"/>
          <p:cNvGrpSpPr/>
          <p:nvPr/>
        </p:nvGrpSpPr>
        <p:grpSpPr>
          <a:xfrm>
            <a:off x="2983823" y="4034222"/>
            <a:ext cx="6852920" cy="1118287"/>
            <a:chOff x="4157984" y="4360801"/>
            <a:chExt cx="6852920" cy="1450796"/>
          </a:xfrm>
        </p:grpSpPr>
        <p:sp>
          <p:nvSpPr>
            <p:cNvPr id="31" name="Metin kutusu 30"/>
            <p:cNvSpPr txBox="1"/>
            <p:nvPr/>
          </p:nvSpPr>
          <p:spPr>
            <a:xfrm>
              <a:off x="4157984" y="4391765"/>
              <a:ext cx="6852920" cy="1317658"/>
            </a:xfrm>
            <a:prstGeom prst="rect">
              <a:avLst/>
            </a:prstGeom>
            <a:solidFill>
              <a:srgbClr val="F2F2F2"/>
            </a:solidFill>
          </p:spPr>
          <p:txBody>
            <a:bodyPr wrap="square" rtlCol="0">
              <a:spAutoFit/>
            </a:bodyPr>
            <a:lstStyle/>
            <a:p>
              <a:pPr algn="ctr"/>
              <a:r>
                <a:rPr lang="tr-TR" sz="2000" dirty="0" err="1">
                  <a:latin typeface="+mj-lt"/>
                </a:rPr>
                <a:t>Saadia</a:t>
              </a:r>
              <a:r>
                <a:rPr lang="tr-TR" sz="2000" dirty="0">
                  <a:latin typeface="+mj-lt"/>
                </a:rPr>
                <a:t> ve </a:t>
              </a:r>
              <a:r>
                <a:rPr lang="tr-TR" sz="2000" dirty="0" err="1">
                  <a:latin typeface="+mj-lt"/>
                </a:rPr>
                <a:t>Torres</a:t>
              </a:r>
              <a:r>
                <a:rPr lang="tr-TR" sz="2000" dirty="0">
                  <a:latin typeface="+mj-lt"/>
                </a:rPr>
                <a:t>, </a:t>
              </a:r>
            </a:p>
            <a:p>
              <a:pPr algn="ctr"/>
              <a:r>
                <a:rPr lang="tr-TR" sz="2000" dirty="0">
                  <a:latin typeface="+mj-lt"/>
                </a:rPr>
                <a:t>Sınıf III teşhisi konar konmaz tedaviye başlanması</a:t>
              </a:r>
            </a:p>
            <a:p>
              <a:pPr algn="ctr"/>
              <a:r>
                <a:rPr lang="tr-TR" sz="2000" dirty="0">
                  <a:latin typeface="+mj-lt"/>
                </a:rPr>
                <a:t>Erken dönemde tedavi süresi kısa </a:t>
              </a:r>
              <a:r>
                <a:rPr lang="tr-TR" sz="2000" dirty="0">
                  <a:latin typeface="+mj-lt"/>
                  <a:sym typeface="Symbol" panose="05050102010706020507" pitchFamily="18" charset="2"/>
                </a:rPr>
                <a:t> </a:t>
              </a:r>
              <a:r>
                <a:rPr lang="tr-TR" sz="2000" dirty="0" err="1">
                  <a:latin typeface="+mj-lt"/>
                </a:rPr>
                <a:t>Psikososyal</a:t>
              </a:r>
              <a:r>
                <a:rPr lang="tr-TR" sz="2000" dirty="0">
                  <a:latin typeface="+mj-lt"/>
                </a:rPr>
                <a:t> travmanın az</a:t>
              </a:r>
              <a:endParaRPr lang="tr-TR" sz="2400" dirty="0">
                <a:latin typeface="+mj-lt"/>
              </a:endParaRPr>
            </a:p>
          </p:txBody>
        </p:sp>
        <p:sp>
          <p:nvSpPr>
            <p:cNvPr id="23" name="Yuvarlatılmış Dikdörtgen 22"/>
            <p:cNvSpPr/>
            <p:nvPr/>
          </p:nvSpPr>
          <p:spPr>
            <a:xfrm>
              <a:off x="4178297" y="4360801"/>
              <a:ext cx="6832606" cy="1450796"/>
            </a:xfrm>
            <a:prstGeom prst="roundRect">
              <a:avLst/>
            </a:prstGeom>
            <a:noFill/>
            <a:ln w="38100">
              <a:solidFill>
                <a:srgbClr val="026A69"/>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grpSp>
    </p:spTree>
    <p:extLst>
      <p:ext uri="{BB962C8B-B14F-4D97-AF65-F5344CB8AC3E}">
        <p14:creationId xmlns:p14="http://schemas.microsoft.com/office/powerpoint/2010/main" val="162689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 presetClass="exit" presetSubtype="0" fill="hold" nodeType="withEffect">
                                  <p:stCondLst>
                                    <p:cond delay="0"/>
                                  </p:stCondLst>
                                  <p:childTnLst>
                                    <p:set>
                                      <p:cBhvr>
                                        <p:cTn id="9"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576094"/>
            <a:ext cx="12192000" cy="256506"/>
          </a:xfrm>
        </p:spPr>
        <p:txBody>
          <a:bodyPr/>
          <a:lstStyle/>
          <a:p>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Showkatbakhsh</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R,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Toumarian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L,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Jamilian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Sheibaninia</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A.(2013) The effects of face mask and tongue plate on maxillary deficiency in growing patients: a randomized clinical trial, Journal of Orthodontics, 40:2, 130-136</a:t>
            </a:r>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9" name="Grup 18"/>
          <p:cNvGrpSpPr/>
          <p:nvPr/>
        </p:nvGrpSpPr>
        <p:grpSpPr>
          <a:xfrm>
            <a:off x="932666" y="2849112"/>
            <a:ext cx="6852920" cy="1118287"/>
            <a:chOff x="4157984" y="4360801"/>
            <a:chExt cx="6852920" cy="1118287"/>
          </a:xfrm>
        </p:grpSpPr>
        <p:sp>
          <p:nvSpPr>
            <p:cNvPr id="20" name="Metin kutusu 19"/>
            <p:cNvSpPr txBox="1"/>
            <p:nvPr/>
          </p:nvSpPr>
          <p:spPr>
            <a:xfrm>
              <a:off x="4157984" y="4391765"/>
              <a:ext cx="6852920" cy="400110"/>
            </a:xfrm>
            <a:prstGeom prst="rect">
              <a:avLst/>
            </a:prstGeom>
            <a:solidFill>
              <a:srgbClr val="F2F2F2"/>
            </a:solidFill>
          </p:spPr>
          <p:txBody>
            <a:bodyPr wrap="square" rtlCol="0">
              <a:spAutoFit/>
            </a:bodyPr>
            <a:lstStyle/>
            <a:p>
              <a:pPr algn="ctr"/>
              <a:endParaRPr lang="tr-TR" sz="2000" dirty="0">
                <a:latin typeface="+mj-lt"/>
              </a:endParaRPr>
            </a:p>
          </p:txBody>
        </p:sp>
        <p:sp>
          <p:nvSpPr>
            <p:cNvPr id="21" name="Yuvarlatılmış Dikdörtgen 20"/>
            <p:cNvSpPr/>
            <p:nvPr/>
          </p:nvSpPr>
          <p:spPr>
            <a:xfrm>
              <a:off x="4178297" y="4360801"/>
              <a:ext cx="6832606" cy="1118287"/>
            </a:xfrm>
            <a:prstGeom prst="roundRect">
              <a:avLst/>
            </a:prstGeom>
            <a:noFill/>
            <a:ln w="38100">
              <a:solidFill>
                <a:srgbClr val="026A69"/>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grpSp>
      <p:pic>
        <p:nvPicPr>
          <p:cNvPr id="3" name="Resim 2"/>
          <p:cNvPicPr>
            <a:picLocks noChangeAspect="1"/>
          </p:cNvPicPr>
          <p:nvPr/>
        </p:nvPicPr>
        <p:blipFill rotWithShape="1">
          <a:blip r:embed="rId4"/>
          <a:srcRect l="55347" t="51835" r="26389" b="29414"/>
          <a:stretch/>
        </p:blipFill>
        <p:spPr>
          <a:xfrm>
            <a:off x="8135301" y="3494597"/>
            <a:ext cx="3639135" cy="210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Resim 7"/>
          <p:cNvPicPr>
            <a:picLocks noChangeAspect="1"/>
          </p:cNvPicPr>
          <p:nvPr/>
        </p:nvPicPr>
        <p:blipFill rotWithShape="1">
          <a:blip r:embed="rId5"/>
          <a:srcRect l="34864" t="51081" r="32983" b="6527"/>
          <a:stretch/>
        </p:blipFill>
        <p:spPr>
          <a:xfrm>
            <a:off x="4853267" y="4256174"/>
            <a:ext cx="2848367" cy="2112419"/>
          </a:xfrm>
          <a:prstGeom prst="rect">
            <a:avLst/>
          </a:prstGeom>
        </p:spPr>
      </p:pic>
      <p:sp>
        <p:nvSpPr>
          <p:cNvPr id="10" name="Dikdörtgen 9"/>
          <p:cNvSpPr/>
          <p:nvPr/>
        </p:nvSpPr>
        <p:spPr>
          <a:xfrm>
            <a:off x="1110659" y="2929955"/>
            <a:ext cx="6674926" cy="1015663"/>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Maksiller retrüzyon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D</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il paravanı vs. Yüz maskesi</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Dil paravanın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maksillanın</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ileri hareketini sağlamış</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profili iyileştirmiş</a:t>
            </a:r>
            <a:endParaRPr lang="tr-TR" sz="2000" dirty="0"/>
          </a:p>
        </p:txBody>
      </p:sp>
      <p:pic>
        <p:nvPicPr>
          <p:cNvPr id="22" name="Resim 21"/>
          <p:cNvPicPr>
            <a:picLocks noChangeAspect="1"/>
          </p:cNvPicPr>
          <p:nvPr/>
        </p:nvPicPr>
        <p:blipFill rotWithShape="1">
          <a:blip r:embed="rId5"/>
          <a:srcRect l="35391" t="11928" r="33631" b="52137"/>
          <a:stretch/>
        </p:blipFill>
        <p:spPr>
          <a:xfrm>
            <a:off x="1232899" y="4287862"/>
            <a:ext cx="3186701" cy="2079404"/>
          </a:xfrm>
          <a:prstGeom prst="rect">
            <a:avLst/>
          </a:prstGeom>
        </p:spPr>
      </p:pic>
      <p:cxnSp>
        <p:nvCxnSpPr>
          <p:cNvPr id="23" name="Düz Ok Bağlayıcısı 22"/>
          <p:cNvCxnSpPr/>
          <p:nvPr/>
        </p:nvCxnSpPr>
        <p:spPr>
          <a:xfrm>
            <a:off x="3411957" y="5596277"/>
            <a:ext cx="854256" cy="0"/>
          </a:xfrm>
          <a:prstGeom prst="straightConnector1">
            <a:avLst/>
          </a:prstGeom>
          <a:ln w="57150">
            <a:solidFill>
              <a:srgbClr val="FF5C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7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1610756"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eaLnBrk="1" hangingPunct="1"/>
              <a:r>
                <a:rPr lang="tr-TR" sz="3200" b="1" dirty="0">
                  <a:solidFill>
                    <a:srgbClr val="FFFFFF"/>
                  </a:solidFill>
                  <a:latin typeface="+mj-lt"/>
                  <a:cs typeface="Arial" pitchFamily="34" charset="0"/>
                </a:rPr>
                <a:t>Giriş</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aphicFrame>
        <p:nvGraphicFramePr>
          <p:cNvPr id="30" name="Diyagram 29"/>
          <p:cNvGraphicFramePr/>
          <p:nvPr>
            <p:extLst>
              <p:ext uri="{D42A27DB-BD31-4B8C-83A1-F6EECF244321}">
                <p14:modId xmlns:p14="http://schemas.microsoft.com/office/powerpoint/2010/main" val="505977887"/>
              </p:ext>
            </p:extLst>
          </p:nvPr>
        </p:nvGraphicFramePr>
        <p:xfrm>
          <a:off x="4456179" y="1804708"/>
          <a:ext cx="3077328" cy="188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Picture 4" descr="choose ile ilgili gÃ¶rsel sonuc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0015" y="4177739"/>
            <a:ext cx="3235678" cy="1799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32" name="Grup 31"/>
          <p:cNvGrpSpPr/>
          <p:nvPr/>
        </p:nvGrpSpPr>
        <p:grpSpPr>
          <a:xfrm>
            <a:off x="720777" y="2124694"/>
            <a:ext cx="779764" cy="783606"/>
            <a:chOff x="1390275" y="1984854"/>
            <a:chExt cx="779764" cy="783606"/>
          </a:xfrm>
        </p:grpSpPr>
        <p:pic>
          <p:nvPicPr>
            <p:cNvPr id="33" name="Resim 32"/>
            <p:cNvPicPr>
              <a:picLocks noChangeAspect="1"/>
            </p:cNvPicPr>
            <p:nvPr/>
          </p:nvPicPr>
          <p:blipFill>
            <a:blip r:embed="rId10"/>
            <a:stretch>
              <a:fillRect/>
            </a:stretch>
          </p:blipFill>
          <p:spPr>
            <a:xfrm>
              <a:off x="1390275" y="1984854"/>
              <a:ext cx="779764" cy="783606"/>
            </a:xfrm>
            <a:prstGeom prst="rect">
              <a:avLst/>
            </a:prstGeom>
          </p:spPr>
        </p:pic>
        <p:sp>
          <p:nvSpPr>
            <p:cNvPr id="34" name="Freeform 96"/>
            <p:cNvSpPr>
              <a:spLocks noEditPoints="1"/>
            </p:cNvSpPr>
            <p:nvPr/>
          </p:nvSpPr>
          <p:spPr bwMode="auto">
            <a:xfrm>
              <a:off x="1579612" y="2169833"/>
              <a:ext cx="300813" cy="326850"/>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rgbClr val="F6B747"/>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37" name="Metin kutusu 36"/>
          <p:cNvSpPr txBox="1"/>
          <p:nvPr/>
        </p:nvSpPr>
        <p:spPr>
          <a:xfrm>
            <a:off x="1460428" y="2309673"/>
            <a:ext cx="1460571" cy="400110"/>
          </a:xfrm>
          <a:prstGeom prst="rect">
            <a:avLst/>
          </a:prstGeom>
          <a:noFill/>
        </p:spPr>
        <p:txBody>
          <a:bodyPr wrap="square" rtlCol="0">
            <a:spAutoFit/>
          </a:bodyPr>
          <a:lstStyle/>
          <a:p>
            <a:r>
              <a:rPr lang="tr-TR" sz="2000" dirty="0">
                <a:latin typeface="+mj-lt"/>
              </a:rPr>
              <a:t>Seçenekler   </a:t>
            </a:r>
          </a:p>
        </p:txBody>
      </p:sp>
      <p:grpSp>
        <p:nvGrpSpPr>
          <p:cNvPr id="38" name="Grup 37"/>
          <p:cNvGrpSpPr/>
          <p:nvPr/>
        </p:nvGrpSpPr>
        <p:grpSpPr>
          <a:xfrm>
            <a:off x="720777" y="3037386"/>
            <a:ext cx="779764" cy="783606"/>
            <a:chOff x="1390275" y="1984854"/>
            <a:chExt cx="779764" cy="783606"/>
          </a:xfrm>
        </p:grpSpPr>
        <p:pic>
          <p:nvPicPr>
            <p:cNvPr id="39" name="Resim 38"/>
            <p:cNvPicPr>
              <a:picLocks noChangeAspect="1"/>
            </p:cNvPicPr>
            <p:nvPr/>
          </p:nvPicPr>
          <p:blipFill>
            <a:blip r:embed="rId10"/>
            <a:stretch>
              <a:fillRect/>
            </a:stretch>
          </p:blipFill>
          <p:spPr>
            <a:xfrm>
              <a:off x="1390275" y="1984854"/>
              <a:ext cx="779764" cy="783606"/>
            </a:xfrm>
            <a:prstGeom prst="rect">
              <a:avLst/>
            </a:prstGeom>
          </p:spPr>
        </p:pic>
        <p:sp>
          <p:nvSpPr>
            <p:cNvPr id="40" name="Freeform 96"/>
            <p:cNvSpPr>
              <a:spLocks noEditPoints="1"/>
            </p:cNvSpPr>
            <p:nvPr/>
          </p:nvSpPr>
          <p:spPr bwMode="auto">
            <a:xfrm>
              <a:off x="1579612" y="2169833"/>
              <a:ext cx="300813" cy="326850"/>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rgbClr val="F6B747"/>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2" name="Metin kutusu 41"/>
          <p:cNvSpPr txBox="1"/>
          <p:nvPr/>
        </p:nvSpPr>
        <p:spPr>
          <a:xfrm>
            <a:off x="1394477" y="3226049"/>
            <a:ext cx="2857321" cy="677108"/>
          </a:xfrm>
          <a:prstGeom prst="rect">
            <a:avLst/>
          </a:prstGeom>
          <a:noFill/>
        </p:spPr>
        <p:txBody>
          <a:bodyPr wrap="none" rtlCol="0">
            <a:spAutoFit/>
          </a:bodyPr>
          <a:lstStyle/>
          <a:p>
            <a:r>
              <a:rPr lang="tr-TR" sz="2000" dirty="0">
                <a:latin typeface="+mj-lt"/>
              </a:rPr>
              <a:t>Tedavi hedeflerine ulaşma</a:t>
            </a:r>
          </a:p>
          <a:p>
            <a:endParaRPr lang="tr-TR" dirty="0"/>
          </a:p>
        </p:txBody>
      </p:sp>
      <p:pic>
        <p:nvPicPr>
          <p:cNvPr id="43" name="Picture 8" descr="child growth ile ilgili gÃ¶rsel sonucu"/>
          <p:cNvPicPr>
            <a:picLocks noChangeAspect="1" noChangeArrowheads="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08646" y="1685933"/>
            <a:ext cx="3735455" cy="2037521"/>
          </a:xfrm>
          <a:prstGeom prst="roundRect">
            <a:avLst/>
          </a:prstGeom>
          <a:noFill/>
          <a:effectLst>
            <a:outerShdw blurRad="152400" dist="50800" dir="2640000" sx="102000" sy="102000" algn="tl" rotWithShape="0">
              <a:prstClr val="black">
                <a:alpha val="25000"/>
              </a:prstClr>
            </a:outerShdw>
          </a:effectLst>
          <a:extLst>
            <a:ext uri="{909E8E84-426E-40DD-AFC4-6F175D3DCCD1}">
              <a14:hiddenFill xmlns:a14="http://schemas.microsoft.com/office/drawing/2010/main">
                <a:solidFill>
                  <a:srgbClr val="FFFFFF"/>
                </a:solidFill>
              </a14:hiddenFill>
            </a:ext>
          </a:extLst>
        </p:spPr>
      </p:pic>
      <p:pic>
        <p:nvPicPr>
          <p:cNvPr id="44" name="Resim 8"/>
          <p:cNvPicPr>
            <a:picLocks noChangeAspect="1"/>
          </p:cNvPicPr>
          <p:nvPr/>
        </p:nvPicPr>
        <p:blipFill>
          <a:blip r:embed="rId12" cstate="print">
            <a:duotone>
              <a:schemeClr val="accent2">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836182" y="1418700"/>
            <a:ext cx="1015436" cy="1015436"/>
          </a:xfrm>
          <a:prstGeom prst="rect">
            <a:avLst/>
          </a:prstGeom>
        </p:spPr>
      </p:pic>
      <p:graphicFrame>
        <p:nvGraphicFramePr>
          <p:cNvPr id="45" name="Diyagram 44"/>
          <p:cNvGraphicFramePr/>
          <p:nvPr>
            <p:extLst>
              <p:ext uri="{D42A27DB-BD31-4B8C-83A1-F6EECF244321}">
                <p14:modId xmlns:p14="http://schemas.microsoft.com/office/powerpoint/2010/main" val="2300345345"/>
              </p:ext>
            </p:extLst>
          </p:nvPr>
        </p:nvGraphicFramePr>
        <p:xfrm>
          <a:off x="2461055" y="4217765"/>
          <a:ext cx="3056018" cy="161767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50" name="Altbilgi Yer Tutucusu 1"/>
          <p:cNvSpPr>
            <a:spLocks noGrp="1"/>
          </p:cNvSpPr>
          <p:nvPr>
            <p:ph type="ftr" sz="quarter" idx="11"/>
          </p:nvPr>
        </p:nvSpPr>
        <p:spPr>
          <a:xfrm>
            <a:off x="-1" y="6200441"/>
            <a:ext cx="12192001" cy="657559"/>
          </a:xfrm>
        </p:spPr>
        <p:txBody>
          <a:bodyPr/>
          <a:lstStyle/>
          <a:p>
            <a:r>
              <a:rPr lang="tr-TR" dirty="0" err="1"/>
              <a:t>Bishara</a:t>
            </a:r>
            <a:r>
              <a:rPr lang="tr-TR" dirty="0"/>
              <a:t> SE. </a:t>
            </a:r>
            <a:r>
              <a:rPr lang="tr-TR" dirty="0" err="1"/>
              <a:t>Nemeth</a:t>
            </a:r>
            <a:r>
              <a:rPr lang="tr-TR" dirty="0"/>
              <a:t> R. </a:t>
            </a:r>
            <a:r>
              <a:rPr lang="tr-TR" dirty="0" err="1"/>
              <a:t>Current</a:t>
            </a:r>
            <a:r>
              <a:rPr lang="tr-TR" dirty="0"/>
              <a:t> </a:t>
            </a:r>
            <a:r>
              <a:rPr lang="tr-TR" dirty="0" err="1"/>
              <a:t>challenges</a:t>
            </a:r>
            <a:r>
              <a:rPr lang="tr-TR" dirty="0"/>
              <a:t> </a:t>
            </a:r>
            <a:r>
              <a:rPr lang="tr-TR" dirty="0" err="1"/>
              <a:t>and</a:t>
            </a:r>
            <a:r>
              <a:rPr lang="tr-TR" dirty="0"/>
              <a:t> </a:t>
            </a:r>
            <a:r>
              <a:rPr lang="tr-TR" dirty="0" err="1"/>
              <a:t>future</a:t>
            </a:r>
            <a:r>
              <a:rPr lang="tr-TR" dirty="0"/>
              <a:t> </a:t>
            </a:r>
            <a:r>
              <a:rPr lang="tr-TR" dirty="0" err="1"/>
              <a:t>dilemmas</a:t>
            </a:r>
            <a:r>
              <a:rPr lang="tr-TR" dirty="0"/>
              <a:t> </a:t>
            </a:r>
            <a:r>
              <a:rPr lang="tr-TR" dirty="0" err="1"/>
              <a:t>facing</a:t>
            </a:r>
            <a:r>
              <a:rPr lang="tr-TR" dirty="0"/>
              <a:t> </a:t>
            </a:r>
            <a:r>
              <a:rPr lang="tr-TR" dirty="0" err="1"/>
              <a:t>the</a:t>
            </a:r>
            <a:r>
              <a:rPr lang="tr-TR" dirty="0"/>
              <a:t> </a:t>
            </a:r>
            <a:r>
              <a:rPr lang="tr-TR" dirty="0" err="1"/>
              <a:t>orthodontic</a:t>
            </a:r>
            <a:r>
              <a:rPr lang="tr-TR" dirty="0"/>
              <a:t> </a:t>
            </a:r>
            <a:r>
              <a:rPr lang="tr-TR" dirty="0" err="1">
                <a:solidFill>
                  <a:schemeClr val="bg1">
                    <a:lumMod val="50000"/>
                  </a:schemeClr>
                </a:solidFill>
              </a:rPr>
              <a:t>profession</a:t>
            </a:r>
            <a:r>
              <a:rPr lang="tr-TR" dirty="0"/>
              <a:t>. </a:t>
            </a:r>
            <a:r>
              <a:rPr lang="tr-TR" dirty="0" err="1"/>
              <a:t>Proceedings</a:t>
            </a:r>
            <a:r>
              <a:rPr lang="tr-TR" dirty="0"/>
              <a:t> of a Workshop, </a:t>
            </a:r>
            <a:r>
              <a:rPr lang="tr-TR" dirty="0" err="1"/>
              <a:t>The</a:t>
            </a:r>
            <a:r>
              <a:rPr lang="tr-TR" dirty="0"/>
              <a:t> </a:t>
            </a:r>
            <a:r>
              <a:rPr lang="tr-TR" dirty="0" err="1"/>
              <a:t>College</a:t>
            </a:r>
            <a:r>
              <a:rPr lang="tr-TR" dirty="0"/>
              <a:t> Of </a:t>
            </a:r>
            <a:r>
              <a:rPr lang="tr-TR" dirty="0" err="1"/>
              <a:t>Diplomates</a:t>
            </a:r>
            <a:r>
              <a:rPr lang="tr-TR" dirty="0"/>
              <a:t> of </a:t>
            </a:r>
            <a:r>
              <a:rPr lang="tr-TR" dirty="0" err="1"/>
              <a:t>the</a:t>
            </a:r>
            <a:r>
              <a:rPr lang="tr-TR" dirty="0"/>
              <a:t> </a:t>
            </a:r>
            <a:r>
              <a:rPr lang="tr-TR" dirty="0" err="1"/>
              <a:t>American</a:t>
            </a:r>
            <a:r>
              <a:rPr lang="tr-TR" dirty="0"/>
              <a:t> Board of </a:t>
            </a:r>
            <a:r>
              <a:rPr lang="tr-TR" dirty="0" err="1"/>
              <a:t>Orthodontics</a:t>
            </a:r>
            <a:r>
              <a:rPr lang="tr-TR" dirty="0"/>
              <a:t>. Sun </a:t>
            </a:r>
            <a:r>
              <a:rPr lang="tr-TR" dirty="0" err="1"/>
              <a:t>Valley</a:t>
            </a:r>
            <a:r>
              <a:rPr lang="tr-TR" dirty="0"/>
              <a:t>, Idaho, </a:t>
            </a:r>
            <a:r>
              <a:rPr lang="tr-TR" dirty="0" err="1"/>
              <a:t>July</a:t>
            </a:r>
            <a:r>
              <a:rPr lang="tr-TR" dirty="0"/>
              <a:t> 21-25,2001. </a:t>
            </a:r>
            <a:r>
              <a:rPr lang="tr-TR" dirty="0" err="1"/>
              <a:t>Angle</a:t>
            </a:r>
            <a:r>
              <a:rPr lang="tr-TR" dirty="0"/>
              <a:t> </a:t>
            </a:r>
            <a:r>
              <a:rPr lang="tr-TR" dirty="0" err="1"/>
              <a:t>Orthod</a:t>
            </a:r>
            <a:r>
              <a:rPr lang="tr-TR" dirty="0"/>
              <a:t>, 2002;72:88-90.</a:t>
            </a:r>
          </a:p>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spTree>
    <p:extLst>
      <p:ext uri="{BB962C8B-B14F-4D97-AF65-F5344CB8AC3E}">
        <p14:creationId xmlns:p14="http://schemas.microsoft.com/office/powerpoint/2010/main" val="19045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338066"/>
            <a:ext cx="12192000" cy="519934"/>
          </a:xfrm>
        </p:spPr>
        <p:txBody>
          <a:bodyPr/>
          <a:lstStyle/>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Alarcon JA,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Bastir</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M, Rosas A,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Molero</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J.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Chincup</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treatment modifies the mandibular shape in children with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prognathism</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Am J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2011; 140:38-43</a:t>
            </a:r>
            <a:endPar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endParaRPr>
          </a:p>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Sugawara J,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Mitani</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H. Facial growth of skeletal Class III malocclusion and the effects, limitations, and long-term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adaptations to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chincap</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therapy.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Semin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1997; 3:244-54</a:t>
            </a:r>
            <a:endParaRPr lang="tr-TR"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endParaRPr>
          </a:p>
          <a:p>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McNamara JA, Jr,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Brudon</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WL: Orthodontic and Orthopedic Treatment In The Mixed Dentition, Ann Arbor,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Mich</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1993, Needham Pres</a:t>
            </a:r>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4" descr="Ä°lgili resim"/>
          <p:cNvPicPr>
            <a:picLocks noChangeAspect="1" noChangeArrowheads="1"/>
          </p:cNvPicPr>
          <p:nvPr/>
        </p:nvPicPr>
        <p:blipFill rotWithShape="1">
          <a:blip r:embed="rId4">
            <a:extLst>
              <a:ext uri="{28A0092B-C50C-407E-A947-70E740481C1C}">
                <a14:useLocalDpi xmlns:a14="http://schemas.microsoft.com/office/drawing/2010/main" val="0"/>
              </a:ext>
            </a:extLst>
          </a:blip>
          <a:srcRect l="9449" r="10778"/>
          <a:stretch/>
        </p:blipFill>
        <p:spPr bwMode="auto">
          <a:xfrm flipH="1">
            <a:off x="4368593" y="2789548"/>
            <a:ext cx="2630261" cy="2475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Sağ Ok 19"/>
          <p:cNvSpPr/>
          <p:nvPr/>
        </p:nvSpPr>
        <p:spPr>
          <a:xfrm rot="13208188">
            <a:off x="5399466" y="3891978"/>
            <a:ext cx="715999" cy="369075"/>
          </a:xfrm>
          <a:prstGeom prst="rightArrow">
            <a:avLst/>
          </a:prstGeom>
          <a:solidFill>
            <a:srgbClr val="002060">
              <a:alpha val="5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Metin kutusu 2"/>
          <p:cNvSpPr txBox="1"/>
          <p:nvPr/>
        </p:nvSpPr>
        <p:spPr>
          <a:xfrm>
            <a:off x="3896145" y="5673722"/>
            <a:ext cx="3887208" cy="461665"/>
          </a:xfrm>
          <a:prstGeom prst="rect">
            <a:avLst/>
          </a:prstGeom>
          <a:noFill/>
        </p:spPr>
        <p:txBody>
          <a:bodyPr wrap="square" rtlCol="0">
            <a:spAutoFit/>
          </a:bodyPr>
          <a:lstStyle/>
          <a:p>
            <a:r>
              <a:rPr lang="tr-TR" sz="2000" dirty="0">
                <a:latin typeface="+mj-lt"/>
              </a:rPr>
              <a:t>TME rahatsızlığı  varlığı </a:t>
            </a:r>
            <a:r>
              <a:rPr lang="tr-TR" sz="2000" dirty="0">
                <a:latin typeface="+mj-lt"/>
                <a:sym typeface="Symbol" panose="05050102010706020507" pitchFamily="18" charset="2"/>
              </a:rPr>
              <a:t> </a:t>
            </a:r>
            <a:r>
              <a:rPr lang="tr-TR" sz="2400" dirty="0">
                <a:effectLst>
                  <a:outerShdw blurRad="38100" dist="38100" dir="2700000" algn="tl">
                    <a:srgbClr val="000000">
                      <a:alpha val="43137"/>
                    </a:srgbClr>
                  </a:outerShdw>
                </a:effectLst>
                <a:latin typeface="+mj-lt"/>
                <a:sym typeface="Symbol" panose="05050102010706020507" pitchFamily="18" charset="2"/>
              </a:rPr>
              <a:t>Çenelik</a:t>
            </a:r>
            <a:r>
              <a:rPr lang="tr-TR" sz="2000" dirty="0">
                <a:latin typeface="+mj-lt"/>
                <a:sym typeface="Symbol" panose="05050102010706020507" pitchFamily="18" charset="2"/>
              </a:rPr>
              <a:t> </a:t>
            </a:r>
            <a:endParaRPr lang="tr-TR" sz="2000" dirty="0">
              <a:latin typeface="+mj-lt"/>
            </a:endParaRPr>
          </a:p>
        </p:txBody>
      </p:sp>
      <p:grpSp>
        <p:nvGrpSpPr>
          <p:cNvPr id="27" name="Grup 26"/>
          <p:cNvGrpSpPr/>
          <p:nvPr/>
        </p:nvGrpSpPr>
        <p:grpSpPr>
          <a:xfrm>
            <a:off x="7695047" y="5715286"/>
            <a:ext cx="229755" cy="400110"/>
            <a:chOff x="5041900" y="4889500"/>
            <a:chExt cx="279400" cy="417864"/>
          </a:xfrm>
        </p:grpSpPr>
        <p:cxnSp>
          <p:nvCxnSpPr>
            <p:cNvPr id="21" name="Düz Bağlayıcı 20"/>
            <p:cNvCxnSpPr/>
            <p:nvPr/>
          </p:nvCxnSpPr>
          <p:spPr>
            <a:xfrm>
              <a:off x="5041900" y="4889500"/>
              <a:ext cx="279400" cy="4178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Düz Bağlayıcı 23"/>
            <p:cNvCxnSpPr/>
            <p:nvPr/>
          </p:nvCxnSpPr>
          <p:spPr>
            <a:xfrm flipH="1">
              <a:off x="5041900" y="4889500"/>
              <a:ext cx="279400" cy="417864"/>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8" name="Resim 27"/>
          <p:cNvPicPr>
            <a:picLocks noChangeAspect="1"/>
          </p:cNvPicPr>
          <p:nvPr/>
        </p:nvPicPr>
        <p:blipFill rotWithShape="1">
          <a:blip r:embed="rId5"/>
          <a:srcRect l="2807" t="2393" r="55472" b="30349"/>
          <a:stretch/>
        </p:blipFill>
        <p:spPr>
          <a:xfrm>
            <a:off x="8294451" y="2573224"/>
            <a:ext cx="2936298" cy="2884174"/>
          </a:xfrm>
          <a:prstGeom prst="rect">
            <a:avLst/>
          </a:prstGeom>
          <a:ln>
            <a:noFill/>
          </a:ln>
          <a:effectLst>
            <a:outerShdw blurRad="292100" dist="139700" dir="2700000" algn="tl" rotWithShape="0">
              <a:srgbClr val="333333">
                <a:alpha val="65000"/>
              </a:srgbClr>
            </a:outerShdw>
          </a:effectLst>
        </p:spPr>
      </p:pic>
      <p:sp>
        <p:nvSpPr>
          <p:cNvPr id="29" name="Metin kutusu 28"/>
          <p:cNvSpPr txBox="1"/>
          <p:nvPr/>
        </p:nvSpPr>
        <p:spPr>
          <a:xfrm>
            <a:off x="8294450" y="5568625"/>
            <a:ext cx="3814421" cy="769441"/>
          </a:xfrm>
          <a:prstGeom prst="rect">
            <a:avLst/>
          </a:prstGeom>
          <a:noFill/>
        </p:spPr>
        <p:txBody>
          <a:bodyPr wrap="square" rtlCol="0">
            <a:spAutoFit/>
          </a:bodyPr>
          <a:lstStyle/>
          <a:p>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Kalıtsal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Paternli</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p>
          <a:p>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Mandibular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Prognati</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latin typeface="+mj-lt"/>
                <a:sym typeface="Symbol" panose="05050102010706020507" pitchFamily="18" charset="2"/>
              </a:rPr>
              <a:t> </a:t>
            </a:r>
            <a:r>
              <a:rPr lang="tr-TR" sz="2400" dirty="0">
                <a:effectLst>
                  <a:outerShdw blurRad="38100" dist="38100" dir="2700000" algn="tl">
                    <a:srgbClr val="000000">
                      <a:alpha val="43137"/>
                    </a:srgbClr>
                  </a:outerShdw>
                </a:effectLst>
                <a:latin typeface="+mj-lt"/>
                <a:sym typeface="Symbol" panose="05050102010706020507" pitchFamily="18" charset="2"/>
              </a:rPr>
              <a:t>Çenelik ? </a:t>
            </a:r>
            <a:endParaRPr lang="tr-TR" sz="2400" dirty="0">
              <a:effectLst>
                <a:outerShdw blurRad="38100" dist="38100" dir="2700000" algn="tl">
                  <a:srgbClr val="000000">
                    <a:alpha val="43137"/>
                  </a:srgbClr>
                </a:outerShdw>
              </a:effectLst>
              <a:latin typeface="+mj-lt"/>
            </a:endParaRPr>
          </a:p>
        </p:txBody>
      </p:sp>
      <p:sp>
        <p:nvSpPr>
          <p:cNvPr id="31" name="Metin kutusu 30"/>
          <p:cNvSpPr txBox="1"/>
          <p:nvPr/>
        </p:nvSpPr>
        <p:spPr>
          <a:xfrm>
            <a:off x="702984" y="3638099"/>
            <a:ext cx="2789424" cy="1323439"/>
          </a:xfrm>
          <a:prstGeom prst="rect">
            <a:avLst/>
          </a:prstGeom>
          <a:noFill/>
          <a:ln w="28575">
            <a:solidFill>
              <a:schemeClr val="tx2"/>
            </a:solidFill>
          </a:ln>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Süt dişlenme döneminde</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&amp;</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Erken karma dişlenme döneminde</a:t>
            </a:r>
            <a:endParaRPr lang="tr-TR" sz="2000" dirty="0"/>
          </a:p>
        </p:txBody>
      </p:sp>
      <p:pic>
        <p:nvPicPr>
          <p:cNvPr id="32" name="Resim 31"/>
          <p:cNvPicPr>
            <a:picLocks noChangeAspect="1"/>
          </p:cNvPicPr>
          <p:nvPr/>
        </p:nvPicPr>
        <p:blipFill rotWithShape="1">
          <a:blip r:embed="rId6" cstate="print">
            <a:extLst>
              <a:ext uri="{28A0092B-C50C-407E-A947-70E740481C1C}">
                <a14:useLocalDpi xmlns:a14="http://schemas.microsoft.com/office/drawing/2010/main" val="0"/>
              </a:ext>
            </a:extLst>
          </a:blip>
          <a:srcRect l="20884" r="23264"/>
          <a:stretch/>
        </p:blipFill>
        <p:spPr>
          <a:xfrm>
            <a:off x="3182121" y="4186477"/>
            <a:ext cx="667945" cy="1197087"/>
          </a:xfrm>
          <a:prstGeom prst="rect">
            <a:avLst/>
          </a:prstGeom>
          <a:ln>
            <a:noFill/>
          </a:ln>
          <a:effectLst>
            <a:softEdge rad="112500"/>
          </a:effectLst>
        </p:spPr>
      </p:pic>
    </p:spTree>
    <p:extLst>
      <p:ext uri="{BB962C8B-B14F-4D97-AF65-F5344CB8AC3E}">
        <p14:creationId xmlns:p14="http://schemas.microsoft.com/office/powerpoint/2010/main" val="18702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接连接符 58"/>
          <p:cNvCxnSpPr/>
          <p:nvPr/>
        </p:nvCxnSpPr>
        <p:spPr>
          <a:xfrm flipV="1">
            <a:off x="8714506" y="5444111"/>
            <a:ext cx="480294" cy="2875"/>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58"/>
          <p:cNvCxnSpPr/>
          <p:nvPr/>
        </p:nvCxnSpPr>
        <p:spPr>
          <a:xfrm flipV="1">
            <a:off x="3058389" y="3299769"/>
            <a:ext cx="1066800" cy="1956"/>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692643"/>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6926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9153671" cy="646986"/>
            </a:xfrm>
            <a:prstGeom prst="roundRect">
              <a:avLst/>
            </a:prstGeom>
            <a:solidFill>
              <a:srgbClr val="692643"/>
            </a:solidFill>
            <a:ln w="9525">
              <a:solidFill>
                <a:srgbClr val="6926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Sagittal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071" t="18981" r="29766" b="22008"/>
          <a:stretch/>
        </p:blipFill>
        <p:spPr>
          <a:xfrm>
            <a:off x="1209946" y="441158"/>
            <a:ext cx="1337514" cy="130964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Woon,C</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Thiruvenkatachari,B</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Early orthodontic treatment for Class III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malocclusion:A</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systematic review and meta-analysis. Am J Orthod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Dentofacial</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en-US" dirty="0" err="1">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Orthop</a:t>
            </a:r>
            <a:r>
              <a:rPr lang="en-US" dirty="0">
                <a:solidFill>
                  <a:schemeClr val="bg1">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2017;151:28-52</a:t>
            </a:r>
            <a:endParaRPr lang="tr-TR" dirty="0">
              <a:solidFill>
                <a:schemeClr val="bg1">
                  <a:lumMod val="50000"/>
                </a:schemeClr>
              </a:solidFill>
            </a:endParaRPr>
          </a:p>
        </p:txBody>
      </p:sp>
      <p:sp>
        <p:nvSpPr>
          <p:cNvPr id="17" name="Metin kutusu 16"/>
          <p:cNvSpPr txBox="1"/>
          <p:nvPr/>
        </p:nvSpPr>
        <p:spPr>
          <a:xfrm>
            <a:off x="932666" y="2007639"/>
            <a:ext cx="9227334"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Sınıf 3 Anomalinin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0160000" y="2235200"/>
            <a:ext cx="2032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1" name="Grup 20"/>
          <p:cNvGrpSpPr/>
          <p:nvPr/>
        </p:nvGrpSpPr>
        <p:grpSpPr>
          <a:xfrm>
            <a:off x="4087090" y="2910171"/>
            <a:ext cx="4627419" cy="1139047"/>
            <a:chOff x="5029199" y="2854040"/>
            <a:chExt cx="4627419" cy="1139047"/>
          </a:xfrm>
        </p:grpSpPr>
        <p:sp>
          <p:nvSpPr>
            <p:cNvPr id="19" name="Yuvarlatılmış Dikdörtgen 18"/>
            <p:cNvSpPr/>
            <p:nvPr/>
          </p:nvSpPr>
          <p:spPr>
            <a:xfrm>
              <a:off x="5029199" y="2854040"/>
              <a:ext cx="4627419" cy="1139047"/>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20" name="Metin kutusu 19"/>
            <p:cNvSpPr txBox="1"/>
            <p:nvPr/>
          </p:nvSpPr>
          <p:spPr>
            <a:xfrm>
              <a:off x="5382329" y="2951018"/>
              <a:ext cx="4016207" cy="1015663"/>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Woon ve ark. Sınıf 3 hastalarda,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ANB: Yüz maskesi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2- 5 derece,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Çenelik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0.3-2.5 derece</a:t>
              </a:r>
              <a:endParaRPr lang="tr-TR" sz="2000" dirty="0"/>
            </a:p>
          </p:txBody>
        </p:sp>
      </p:grpSp>
      <p:grpSp>
        <p:nvGrpSpPr>
          <p:cNvPr id="36" name="Grup 35"/>
          <p:cNvGrpSpPr/>
          <p:nvPr/>
        </p:nvGrpSpPr>
        <p:grpSpPr>
          <a:xfrm>
            <a:off x="932666" y="2795737"/>
            <a:ext cx="2459759" cy="2790825"/>
            <a:chOff x="932666" y="2736778"/>
            <a:chExt cx="2459759" cy="2790825"/>
          </a:xfrm>
        </p:grpSpPr>
        <p:pic>
          <p:nvPicPr>
            <p:cNvPr id="11268" name="Picture 4" descr="Ä°lgili resim"/>
            <p:cNvPicPr>
              <a:picLocks noChangeAspect="1" noChangeArrowheads="1"/>
            </p:cNvPicPr>
            <p:nvPr/>
          </p:nvPicPr>
          <p:blipFill rotWithShape="1">
            <a:blip r:embed="rId4">
              <a:extLst>
                <a:ext uri="{28A0092B-C50C-407E-A947-70E740481C1C}">
                  <a14:useLocalDpi xmlns:a14="http://schemas.microsoft.com/office/drawing/2010/main" val="0"/>
                </a:ext>
              </a:extLst>
            </a:blip>
            <a:srcRect l="52442"/>
            <a:stretch/>
          </p:blipFill>
          <p:spPr bwMode="auto">
            <a:xfrm>
              <a:off x="932666" y="2736778"/>
              <a:ext cx="2459759" cy="2790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23" name="Düz Bağlayıcı 22"/>
            <p:cNvCxnSpPr/>
            <p:nvPr/>
          </p:nvCxnSpPr>
          <p:spPr>
            <a:xfrm flipH="1" flipV="1">
              <a:off x="2695429" y="3324445"/>
              <a:ext cx="21264" cy="971108"/>
            </a:xfrm>
            <a:prstGeom prst="line">
              <a:avLst/>
            </a:prstGeom>
            <a:ln w="28575">
              <a:solidFill>
                <a:srgbClr val="028784"/>
              </a:solidFill>
            </a:ln>
          </p:spPr>
          <p:style>
            <a:lnRef idx="1">
              <a:schemeClr val="accent1"/>
            </a:lnRef>
            <a:fillRef idx="0">
              <a:schemeClr val="accent1"/>
            </a:fillRef>
            <a:effectRef idx="0">
              <a:schemeClr val="accent1"/>
            </a:effectRef>
            <a:fontRef idx="minor">
              <a:schemeClr val="tx1"/>
            </a:fontRef>
          </p:style>
        </p:cxnSp>
        <p:cxnSp>
          <p:nvCxnSpPr>
            <p:cNvPr id="26" name="Düz Bağlayıcı 25"/>
            <p:cNvCxnSpPr/>
            <p:nvPr/>
          </p:nvCxnSpPr>
          <p:spPr>
            <a:xfrm flipH="1" flipV="1">
              <a:off x="2695429" y="3324445"/>
              <a:ext cx="215130" cy="1626547"/>
            </a:xfrm>
            <a:prstGeom prst="line">
              <a:avLst/>
            </a:prstGeom>
            <a:ln w="28575">
              <a:solidFill>
                <a:srgbClr val="028784"/>
              </a:solidFill>
            </a:ln>
          </p:spPr>
          <p:style>
            <a:lnRef idx="1">
              <a:schemeClr val="accent1"/>
            </a:lnRef>
            <a:fillRef idx="0">
              <a:schemeClr val="accent1"/>
            </a:fillRef>
            <a:effectRef idx="0">
              <a:schemeClr val="accent1"/>
            </a:effectRef>
            <a:fontRef idx="minor">
              <a:schemeClr val="tx1"/>
            </a:fontRef>
          </p:style>
        </p:cxnSp>
      </p:grpSp>
      <p:pic>
        <p:nvPicPr>
          <p:cNvPr id="35" name="Resim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682" y="3958628"/>
            <a:ext cx="2751418" cy="2338705"/>
          </a:xfrm>
          <a:prstGeom prst="rect">
            <a:avLst/>
          </a:prstGeom>
          <a:ln>
            <a:noFill/>
          </a:ln>
          <a:effectLst>
            <a:outerShdw blurRad="292100" dist="139700" dir="2700000" algn="tl" rotWithShape="0">
              <a:srgbClr val="333333">
                <a:alpha val="65000"/>
              </a:srgbClr>
            </a:outerShdw>
          </a:effectLst>
        </p:spPr>
      </p:pic>
      <p:grpSp>
        <p:nvGrpSpPr>
          <p:cNvPr id="37" name="Grup 36"/>
          <p:cNvGrpSpPr/>
          <p:nvPr/>
        </p:nvGrpSpPr>
        <p:grpSpPr>
          <a:xfrm>
            <a:off x="4087089" y="4647500"/>
            <a:ext cx="4627419" cy="1651700"/>
            <a:chOff x="4087089" y="4647500"/>
            <a:chExt cx="4627419" cy="1651700"/>
          </a:xfrm>
        </p:grpSpPr>
        <p:sp>
          <p:nvSpPr>
            <p:cNvPr id="34" name="Yuvarlatılmış Dikdörtgen 33"/>
            <p:cNvSpPr/>
            <p:nvPr/>
          </p:nvSpPr>
          <p:spPr>
            <a:xfrm>
              <a:off x="4087089" y="4647500"/>
              <a:ext cx="4627419" cy="1651700"/>
            </a:xfrm>
            <a:prstGeom prst="roundRect">
              <a:avLst/>
            </a:prstGeom>
            <a:noFill/>
            <a:ln w="38100">
              <a:solidFill>
                <a:srgbClr val="026A69"/>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8" name="Metin kutusu 37"/>
            <p:cNvSpPr txBox="1"/>
            <p:nvPr/>
          </p:nvSpPr>
          <p:spPr>
            <a:xfrm>
              <a:off x="4392694" y="4841571"/>
              <a:ext cx="4016207" cy="1323439"/>
            </a:xfrm>
            <a:prstGeom prst="rect">
              <a:avLst/>
            </a:prstGeom>
            <a:noFill/>
          </p:spPr>
          <p:txBody>
            <a:bodyPr wrap="square" rtlCol="0">
              <a:spAutoFit/>
            </a:bodyPr>
            <a:lstStyle/>
            <a:p>
              <a:pPr marL="342900" indent="-342900" algn="ctr">
                <a:buFont typeface="Wingdings" panose="05000000000000000000" pitchFamily="2" charset="2"/>
                <a:buChar char="ü"/>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Pubertal gelişim atağının biyolojik değerlendirmesi</a:t>
              </a:r>
            </a:p>
            <a:p>
              <a:pPr marL="342900" indent="-342900" algn="ctr">
                <a:buFont typeface="Wingdings" panose="05000000000000000000" pitchFamily="2" charset="2"/>
                <a:buChar char="ü"/>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Mandibulanın büyüme dönemi bitene kadar  </a:t>
              </a:r>
            </a:p>
          </p:txBody>
        </p:sp>
      </p:grpSp>
    </p:spTree>
    <p:extLst>
      <p:ext uri="{BB962C8B-B14F-4D97-AF65-F5344CB8AC3E}">
        <p14:creationId xmlns:p14="http://schemas.microsoft.com/office/powerpoint/2010/main" val="411907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Şti,85</a:t>
            </a:r>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Derin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7" name="Grup 46"/>
          <p:cNvGrpSpPr/>
          <p:nvPr/>
        </p:nvGrpSpPr>
        <p:grpSpPr>
          <a:xfrm>
            <a:off x="873662" y="2878641"/>
            <a:ext cx="2802523" cy="2543342"/>
            <a:chOff x="1220208" y="2673572"/>
            <a:chExt cx="3562350" cy="3476626"/>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208" y="2673572"/>
              <a:ext cx="3562350" cy="3476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9" name="Düz Ok Bağlayıcısı 38"/>
            <p:cNvCxnSpPr/>
            <p:nvPr/>
          </p:nvCxnSpPr>
          <p:spPr>
            <a:xfrm flipH="1">
              <a:off x="4464050" y="4739126"/>
              <a:ext cx="6350" cy="1103453"/>
            </a:xfrm>
            <a:prstGeom prst="straightConnector1">
              <a:avLst/>
            </a:prstGeom>
            <a:ln w="38100">
              <a:solidFill>
                <a:srgbClr val="FF5C4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Düz Bağlayıcı 41"/>
            <p:cNvCxnSpPr/>
            <p:nvPr/>
          </p:nvCxnSpPr>
          <p:spPr>
            <a:xfrm>
              <a:off x="3981450" y="4718050"/>
              <a:ext cx="801108" cy="635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8" name="Düz Bağlayıcı 47"/>
            <p:cNvCxnSpPr/>
            <p:nvPr/>
          </p:nvCxnSpPr>
          <p:spPr>
            <a:xfrm>
              <a:off x="3925307" y="5836229"/>
              <a:ext cx="857251" cy="635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pic>
        <p:nvPicPr>
          <p:cNvPr id="53" name="Resim 52"/>
          <p:cNvPicPr>
            <a:picLocks noChangeAspect="1"/>
          </p:cNvPicPr>
          <p:nvPr/>
        </p:nvPicPr>
        <p:blipFill rotWithShape="1">
          <a:blip r:embed="rId5"/>
          <a:srcRect l="22894" t="23665" r="18864" b="26800"/>
          <a:stretch/>
        </p:blipFill>
        <p:spPr>
          <a:xfrm>
            <a:off x="4980227" y="3118241"/>
            <a:ext cx="2889282" cy="1843008"/>
          </a:xfrm>
          <a:prstGeom prst="rect">
            <a:avLst/>
          </a:prstGeom>
          <a:ln>
            <a:noFill/>
          </a:ln>
          <a:effectLst>
            <a:outerShdw blurRad="292100" dist="139700" dir="2700000" algn="tl" rotWithShape="0">
              <a:srgbClr val="333333">
                <a:alpha val="65000"/>
              </a:srgbClr>
            </a:outerShdw>
          </a:effectLst>
        </p:spPr>
      </p:pic>
      <p:pic>
        <p:nvPicPr>
          <p:cNvPr id="54" name="Resim 53"/>
          <p:cNvPicPr>
            <a:picLocks noChangeAspect="1"/>
          </p:cNvPicPr>
          <p:nvPr/>
        </p:nvPicPr>
        <p:blipFill rotWithShape="1">
          <a:blip r:embed="rId6"/>
          <a:srcRect l="55483"/>
          <a:stretch/>
        </p:blipFill>
        <p:spPr>
          <a:xfrm>
            <a:off x="9175475" y="2801012"/>
            <a:ext cx="2373055" cy="2689201"/>
          </a:xfrm>
          <a:prstGeom prst="rect">
            <a:avLst/>
          </a:prstGeom>
          <a:ln>
            <a:noFill/>
          </a:ln>
          <a:effectLst>
            <a:outerShdw blurRad="190500" algn="tl" rotWithShape="0">
              <a:srgbClr val="000000">
                <a:alpha val="70000"/>
              </a:srgbClr>
            </a:outerShdw>
          </a:effectLst>
        </p:spPr>
      </p:pic>
      <p:grpSp>
        <p:nvGrpSpPr>
          <p:cNvPr id="3" name="Grup 2"/>
          <p:cNvGrpSpPr/>
          <p:nvPr/>
        </p:nvGrpSpPr>
        <p:grpSpPr>
          <a:xfrm>
            <a:off x="3746552" y="5427960"/>
            <a:ext cx="5734757" cy="1192813"/>
            <a:chOff x="3746552" y="5427960"/>
            <a:chExt cx="5734757" cy="1192813"/>
          </a:xfrm>
        </p:grpSpPr>
        <p:grpSp>
          <p:nvGrpSpPr>
            <p:cNvPr id="21" name="Grup 20"/>
            <p:cNvGrpSpPr/>
            <p:nvPr/>
          </p:nvGrpSpPr>
          <p:grpSpPr>
            <a:xfrm>
              <a:off x="3746552" y="5427960"/>
              <a:ext cx="5358556" cy="980190"/>
              <a:chOff x="887261" y="3757066"/>
              <a:chExt cx="5358556" cy="980190"/>
            </a:xfrm>
          </p:grpSpPr>
          <p:sp>
            <p:nvSpPr>
              <p:cNvPr id="22" name="矩形 7"/>
              <p:cNvSpPr/>
              <p:nvPr/>
            </p:nvSpPr>
            <p:spPr>
              <a:xfrm>
                <a:off x="887261" y="3757066"/>
                <a:ext cx="5358556" cy="980190"/>
              </a:xfrm>
              <a:prstGeom prst="rect">
                <a:avLst/>
              </a:prstGeom>
              <a:solidFill>
                <a:srgbClr val="E6E6E6"/>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Metin kutusu 19"/>
              <p:cNvSpPr txBox="1"/>
              <p:nvPr/>
            </p:nvSpPr>
            <p:spPr>
              <a:xfrm>
                <a:off x="1035155" y="3893218"/>
                <a:ext cx="5060845" cy="707886"/>
              </a:xfrm>
              <a:prstGeom prst="rect">
                <a:avLst/>
              </a:prstGeom>
              <a:noFill/>
              <a:ln w="28575">
                <a:noFill/>
              </a:ln>
            </p:spPr>
            <p:txBody>
              <a:bodyPr wrap="square" rtlCol="0">
                <a:spAutoFit/>
              </a:bodyPr>
              <a:lstStyle/>
              <a:p>
                <a:pPr algn="ctr"/>
                <a:r>
                  <a:rPr lang="tr-TR" sz="2000" dirty="0">
                    <a:latin typeface="+mj-lt"/>
                  </a:rPr>
                  <a:t>Kasların fonksiyon bozukluğu şiddetli değilse:</a:t>
                </a:r>
              </a:p>
              <a:p>
                <a:pPr marL="342900" indent="-342900" algn="ctr">
                  <a:buFont typeface="Wingdings" panose="05000000000000000000" pitchFamily="2" charset="2"/>
                  <a:buChar char="ü"/>
                </a:pPr>
                <a:r>
                  <a:rPr lang="tr-TR" sz="2000" dirty="0">
                    <a:latin typeface="+mj-lt"/>
                  </a:rPr>
                  <a:t> Erken tedavi ile </a:t>
                </a:r>
                <a:r>
                  <a:rPr lang="tr-TR" sz="2000" dirty="0" err="1">
                    <a:latin typeface="+mj-lt"/>
                  </a:rPr>
                  <a:t>prognoz</a:t>
                </a:r>
                <a:r>
                  <a:rPr lang="tr-TR" sz="2000" dirty="0">
                    <a:latin typeface="+mj-lt"/>
                  </a:rPr>
                  <a:t> iyi</a:t>
                </a:r>
              </a:p>
            </p:txBody>
          </p:sp>
        </p:grpSp>
        <p:pic>
          <p:nvPicPr>
            <p:cNvPr id="55" name="Resim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9090" y="5717671"/>
              <a:ext cx="902219" cy="903102"/>
            </a:xfrm>
            <a:prstGeom prst="rect">
              <a:avLst/>
            </a:prstGeom>
            <a:ln>
              <a:noFill/>
            </a:ln>
            <a:effectLst>
              <a:softEdge rad="112500"/>
            </a:effectLst>
          </p:spPr>
        </p:pic>
      </p:grpSp>
    </p:spTree>
    <p:extLst>
      <p:ext uri="{BB962C8B-B14F-4D97-AF65-F5344CB8AC3E}">
        <p14:creationId xmlns:p14="http://schemas.microsoft.com/office/powerpoint/2010/main" val="46882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Şti,85</a:t>
            </a:r>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Derin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6" name="Resim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050" y="5154540"/>
            <a:ext cx="1924050" cy="1504950"/>
          </a:xfrm>
          <a:prstGeom prst="rect">
            <a:avLst/>
          </a:prstGeom>
        </p:spPr>
      </p:pic>
      <p:pic>
        <p:nvPicPr>
          <p:cNvPr id="8" name="Resim 7"/>
          <p:cNvPicPr>
            <a:picLocks noChangeAspect="1"/>
          </p:cNvPicPr>
          <p:nvPr/>
        </p:nvPicPr>
        <p:blipFill rotWithShape="1">
          <a:blip r:embed="rId5"/>
          <a:srcRect l="3589" t="18239" r="48722" b="17295"/>
          <a:stretch/>
        </p:blipFill>
        <p:spPr>
          <a:xfrm>
            <a:off x="345605" y="2812613"/>
            <a:ext cx="4005060" cy="2207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posterior rotation of mandible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t="4673" r="52789" b="7503"/>
          <a:stretch/>
        </p:blipFill>
        <p:spPr bwMode="auto">
          <a:xfrm>
            <a:off x="9421520" y="2742103"/>
            <a:ext cx="2506955" cy="208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7" name="Grup 16"/>
          <p:cNvGrpSpPr/>
          <p:nvPr/>
        </p:nvGrpSpPr>
        <p:grpSpPr>
          <a:xfrm>
            <a:off x="4659086" y="2860735"/>
            <a:ext cx="3111500" cy="1841500"/>
            <a:chOff x="5760906" y="2940325"/>
            <a:chExt cx="3111500" cy="1841500"/>
          </a:xfrm>
        </p:grpSpPr>
        <p:pic>
          <p:nvPicPr>
            <p:cNvPr id="2056" name="Picture 8" descr="deep bite ile ilgili gÃ¶rsel sonucu"/>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604" t="13440" r="21218" b="19035"/>
            <a:stretch/>
          </p:blipFill>
          <p:spPr bwMode="auto">
            <a:xfrm>
              <a:off x="5760906" y="2940325"/>
              <a:ext cx="3111500" cy="1841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Yukarı Ok 9"/>
            <p:cNvSpPr/>
            <p:nvPr/>
          </p:nvSpPr>
          <p:spPr>
            <a:xfrm>
              <a:off x="6602654" y="4002822"/>
              <a:ext cx="314355" cy="499266"/>
            </a:xfrm>
            <a:prstGeom prst="upArrow">
              <a:avLst/>
            </a:prstGeom>
            <a:solidFill>
              <a:srgbClr val="6A2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8" name="Resim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9007" y="3586263"/>
            <a:ext cx="1152144" cy="536448"/>
          </a:xfrm>
          <a:prstGeom prst="rect">
            <a:avLst/>
          </a:prstGeom>
        </p:spPr>
      </p:pic>
      <p:pic>
        <p:nvPicPr>
          <p:cNvPr id="19" name="Resim 18"/>
          <p:cNvPicPr>
            <a:picLocks noChangeAspect="1"/>
          </p:cNvPicPr>
          <p:nvPr/>
        </p:nvPicPr>
        <p:blipFill rotWithShape="1">
          <a:blip r:embed="rId9"/>
          <a:srcRect l="15054" t="10592" r="15592" b="13874"/>
          <a:stretch/>
        </p:blipFill>
        <p:spPr>
          <a:xfrm>
            <a:off x="5399272" y="5034481"/>
            <a:ext cx="1638300" cy="1460501"/>
          </a:xfrm>
          <a:prstGeom prst="rect">
            <a:avLst/>
          </a:prstGeom>
          <a:ln>
            <a:noFill/>
          </a:ln>
          <a:effectLst>
            <a:outerShdw blurRad="292100" dist="139700" dir="2700000" algn="tl" rotWithShape="0">
              <a:srgbClr val="333333">
                <a:alpha val="65000"/>
              </a:srgbClr>
            </a:outerShdw>
          </a:effectLst>
        </p:spPr>
      </p:pic>
      <p:grpSp>
        <p:nvGrpSpPr>
          <p:cNvPr id="20" name="Grup 19"/>
          <p:cNvGrpSpPr/>
          <p:nvPr/>
        </p:nvGrpSpPr>
        <p:grpSpPr>
          <a:xfrm>
            <a:off x="996773" y="5484763"/>
            <a:ext cx="3137584" cy="471395"/>
            <a:chOff x="996773" y="5484763"/>
            <a:chExt cx="3137584" cy="471395"/>
          </a:xfrm>
        </p:grpSpPr>
        <p:sp>
          <p:nvSpPr>
            <p:cNvPr id="3" name="Metin kutusu 2"/>
            <p:cNvSpPr txBox="1"/>
            <p:nvPr/>
          </p:nvSpPr>
          <p:spPr>
            <a:xfrm>
              <a:off x="996773" y="5520406"/>
              <a:ext cx="2381427" cy="400110"/>
            </a:xfrm>
            <a:prstGeom prst="rect">
              <a:avLst/>
            </a:prstGeom>
            <a:noFill/>
            <a:ln w="28575">
              <a:solidFill>
                <a:srgbClr val="1B637A"/>
              </a:solidFill>
            </a:ln>
            <a:effectLst/>
          </p:spPr>
          <p:txBody>
            <a:bodyPr wrap="square" rtlCol="0">
              <a:spAutoFit/>
            </a:bodyPr>
            <a:lstStyle/>
            <a:p>
              <a:r>
                <a:rPr lang="tr-TR" sz="2000" dirty="0">
                  <a:latin typeface="+mj-lt"/>
                </a:rPr>
                <a:t>Geç Karma Dentisyon      </a:t>
              </a:r>
            </a:p>
          </p:txBody>
        </p:sp>
        <p:pic>
          <p:nvPicPr>
            <p:cNvPr id="23" name="Resim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5600" y="5484763"/>
              <a:ext cx="508757" cy="471395"/>
            </a:xfrm>
            <a:prstGeom prst="rect">
              <a:avLst/>
            </a:prstGeom>
          </p:spPr>
        </p:pic>
      </p:grpSp>
    </p:spTree>
    <p:extLst>
      <p:ext uri="{BB962C8B-B14F-4D97-AF65-F5344CB8AC3E}">
        <p14:creationId xmlns:p14="http://schemas.microsoft.com/office/powerpoint/2010/main" val="323538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Resim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50" y="5045137"/>
            <a:ext cx="1924050" cy="1504950"/>
          </a:xfrm>
          <a:prstGeom prst="rect">
            <a:avLst/>
          </a:prstGeom>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512594"/>
            <a:ext cx="12192000" cy="256506"/>
          </a:xfrm>
        </p:spPr>
        <p:txBody>
          <a:bodyPr/>
          <a:lstStyle/>
          <a:p>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Proffit</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WR,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Fields</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HW,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Sarver</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DM, et al,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Contemporary</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Orthodontics</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4th Edition St. Louis, 2007;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Mosby</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Elsevier</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449</a:t>
            </a:r>
          </a:p>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Şti,85</a:t>
            </a:r>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Dental Derin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4" descr="low angle deepbite early ile ilgili gÃ¶rsel sonucu"/>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val="0"/>
              </a:ext>
            </a:extLst>
          </a:blip>
          <a:srcRect l="50108" t="57036" r="15870" b="18876"/>
          <a:stretch/>
        </p:blipFill>
        <p:spPr bwMode="auto">
          <a:xfrm>
            <a:off x="400072" y="3511178"/>
            <a:ext cx="2907074" cy="1543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Resi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480" y="4718175"/>
            <a:ext cx="1097411" cy="939737"/>
          </a:xfrm>
          <a:prstGeom prst="rect">
            <a:avLst/>
          </a:prstGeom>
        </p:spPr>
      </p:pic>
      <p:pic>
        <p:nvPicPr>
          <p:cNvPr id="37" name="Resim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3392480" y="3024728"/>
            <a:ext cx="1097411" cy="939737"/>
          </a:xfrm>
          <a:prstGeom prst="rect">
            <a:avLst/>
          </a:prstGeom>
        </p:spPr>
      </p:pic>
      <p:pic>
        <p:nvPicPr>
          <p:cNvPr id="8" name="Resim 7"/>
          <p:cNvPicPr>
            <a:picLocks noChangeAspect="1"/>
          </p:cNvPicPr>
          <p:nvPr/>
        </p:nvPicPr>
        <p:blipFill>
          <a:blip r:embed="rId8"/>
          <a:stretch>
            <a:fillRect/>
          </a:stretch>
        </p:blipFill>
        <p:spPr>
          <a:xfrm>
            <a:off x="4660106" y="2545415"/>
            <a:ext cx="2084388" cy="1931527"/>
          </a:xfrm>
          <a:prstGeom prst="roundRect">
            <a:avLst/>
          </a:prstGeom>
        </p:spPr>
      </p:pic>
      <p:pic>
        <p:nvPicPr>
          <p:cNvPr id="38" name="Picture 6" descr="posterior rotation of mandible ile ilgili gÃ¶rsel sonucu"/>
          <p:cNvPicPr>
            <a:picLocks noChangeAspect="1" noChangeArrowheads="1"/>
          </p:cNvPicPr>
          <p:nvPr/>
        </p:nvPicPr>
        <p:blipFill rotWithShape="1">
          <a:blip r:embed="rId9">
            <a:extLst>
              <a:ext uri="{28A0092B-C50C-407E-A947-70E740481C1C}">
                <a14:useLocalDpi xmlns:a14="http://schemas.microsoft.com/office/drawing/2010/main" val="0"/>
              </a:ext>
            </a:extLst>
          </a:blip>
          <a:srcRect t="5422" r="52789" b="8406"/>
          <a:stretch/>
        </p:blipFill>
        <p:spPr bwMode="auto">
          <a:xfrm>
            <a:off x="7422709" y="2565399"/>
            <a:ext cx="2343693" cy="1911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4" name="Picture 2" descr="anterior inrtusion utility arch ile ilgili gÃ¶rsel sonucu"/>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106" y="4608236"/>
            <a:ext cx="2084388" cy="1638300"/>
          </a:xfrm>
          <a:prstGeom prst="roundRect">
            <a:avLst/>
          </a:prstGeom>
          <a:noFill/>
          <a:extLst>
            <a:ext uri="{909E8E84-426E-40DD-AFC4-6F175D3DCCD1}">
              <a14:hiddenFill xmlns:a14="http://schemas.microsoft.com/office/drawing/2010/main">
                <a:solidFill>
                  <a:srgbClr val="FFFFFF"/>
                </a:solidFill>
              </a14:hiddenFill>
            </a:ext>
          </a:extLst>
        </p:spPr>
      </p:pic>
      <p:pic>
        <p:nvPicPr>
          <p:cNvPr id="3076" name="Picture 4" descr="utility arch ile ilgili gÃ¶rsel sonucu"/>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18559" b="20529"/>
          <a:stretch/>
        </p:blipFill>
        <p:spPr bwMode="auto">
          <a:xfrm>
            <a:off x="7365609" y="4718175"/>
            <a:ext cx="2457891" cy="1497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err="1"/>
              <a:t>Baccetti</a:t>
            </a:r>
            <a:r>
              <a:rPr lang="tr-TR" dirty="0"/>
              <a:t> T1, </a:t>
            </a:r>
            <a:r>
              <a:rPr lang="tr-TR" dirty="0" err="1"/>
              <a:t>Franchi</a:t>
            </a:r>
            <a:r>
              <a:rPr lang="tr-TR" dirty="0"/>
              <a:t> L. </a:t>
            </a:r>
            <a:r>
              <a:rPr lang="tr-TR" dirty="0" err="1"/>
              <a:t>Early</a:t>
            </a:r>
            <a:r>
              <a:rPr lang="tr-TR" dirty="0"/>
              <a:t> </a:t>
            </a:r>
            <a:r>
              <a:rPr lang="tr-TR" dirty="0" err="1"/>
              <a:t>vs</a:t>
            </a:r>
            <a:r>
              <a:rPr lang="tr-TR" dirty="0"/>
              <a:t> </a:t>
            </a:r>
            <a:r>
              <a:rPr lang="tr-TR" dirty="0" err="1"/>
              <a:t>late</a:t>
            </a:r>
            <a:r>
              <a:rPr lang="tr-TR" dirty="0"/>
              <a:t> </a:t>
            </a:r>
            <a:r>
              <a:rPr lang="tr-TR" dirty="0" err="1"/>
              <a:t>orthodontic</a:t>
            </a:r>
            <a:r>
              <a:rPr lang="tr-TR" dirty="0"/>
              <a:t> </a:t>
            </a:r>
            <a:r>
              <a:rPr lang="tr-TR" dirty="0" err="1"/>
              <a:t>treatment</a:t>
            </a:r>
            <a:r>
              <a:rPr lang="tr-TR" dirty="0"/>
              <a:t> of </a:t>
            </a:r>
            <a:r>
              <a:rPr lang="tr-TR" dirty="0" err="1"/>
              <a:t>deepbite</a:t>
            </a:r>
            <a:r>
              <a:rPr lang="tr-TR" dirty="0"/>
              <a:t>: a </a:t>
            </a:r>
            <a:r>
              <a:rPr lang="tr-TR" dirty="0" err="1"/>
              <a:t>prospective</a:t>
            </a:r>
            <a:r>
              <a:rPr lang="tr-TR" dirty="0"/>
              <a:t> </a:t>
            </a:r>
            <a:r>
              <a:rPr lang="tr-TR" dirty="0" err="1"/>
              <a:t>clinical</a:t>
            </a:r>
            <a:r>
              <a:rPr lang="tr-TR" dirty="0"/>
              <a:t> </a:t>
            </a:r>
            <a:r>
              <a:rPr lang="tr-TR" dirty="0" err="1"/>
              <a:t>trial</a:t>
            </a:r>
            <a:r>
              <a:rPr lang="tr-TR" dirty="0"/>
              <a:t> in </a:t>
            </a:r>
            <a:r>
              <a:rPr lang="tr-TR" dirty="0" err="1"/>
              <a:t>growing</a:t>
            </a:r>
            <a:r>
              <a:rPr lang="tr-TR" dirty="0"/>
              <a:t> </a:t>
            </a:r>
            <a:r>
              <a:rPr lang="tr-TR" dirty="0" err="1"/>
              <a:t>subjects</a:t>
            </a:r>
            <a:r>
              <a:rPr lang="tr-TR" dirty="0"/>
              <a:t>. </a:t>
            </a:r>
            <a:r>
              <a:rPr lang="tr-TR" dirty="0" err="1"/>
              <a:t>Am</a:t>
            </a:r>
            <a:r>
              <a:rPr lang="tr-TR" dirty="0"/>
              <a:t> J </a:t>
            </a:r>
            <a:r>
              <a:rPr lang="tr-TR" dirty="0" err="1"/>
              <a:t>Orthod</a:t>
            </a:r>
            <a:r>
              <a:rPr lang="tr-TR" dirty="0"/>
              <a:t> </a:t>
            </a:r>
            <a:r>
              <a:rPr lang="tr-TR" dirty="0" err="1"/>
              <a:t>Dentofacial</a:t>
            </a:r>
            <a:r>
              <a:rPr lang="tr-TR" dirty="0"/>
              <a:t> </a:t>
            </a:r>
            <a:r>
              <a:rPr lang="tr-TR" dirty="0" err="1"/>
              <a:t>Orthop</a:t>
            </a:r>
            <a:r>
              <a:rPr lang="tr-TR" dirty="0"/>
              <a:t>. 2012 Jul;142(1):75-82</a:t>
            </a:r>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Dental Derin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3" name="Resim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750" y="5045137"/>
            <a:ext cx="1924050" cy="1504950"/>
          </a:xfrm>
          <a:prstGeom prst="rect">
            <a:avLst/>
          </a:prstGeom>
        </p:spPr>
      </p:pic>
      <p:pic>
        <p:nvPicPr>
          <p:cNvPr id="36" name="Picture 4" descr="Ä°lgili resi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2000"/>
                    </a14:imgEffect>
                  </a14:imgLayer>
                </a14:imgProps>
              </a:ext>
              <a:ext uri="{28A0092B-C50C-407E-A947-70E740481C1C}">
                <a14:useLocalDpi xmlns:a14="http://schemas.microsoft.com/office/drawing/2010/main" val="0"/>
              </a:ext>
            </a:extLst>
          </a:blip>
          <a:srcRect l="11344" t="19573" r="9417" b="21229"/>
          <a:stretch/>
        </p:blipFill>
        <p:spPr bwMode="auto">
          <a:xfrm>
            <a:off x="848724" y="3005020"/>
            <a:ext cx="3263900" cy="2018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0" name="Grup 9"/>
          <p:cNvGrpSpPr/>
          <p:nvPr/>
        </p:nvGrpSpPr>
        <p:grpSpPr>
          <a:xfrm>
            <a:off x="4399595" y="3000767"/>
            <a:ext cx="7100028" cy="1681049"/>
            <a:chOff x="4640344" y="3026392"/>
            <a:chExt cx="7100028" cy="1681049"/>
          </a:xfrm>
        </p:grpSpPr>
        <p:sp>
          <p:nvSpPr>
            <p:cNvPr id="37" name="Yuvarlatılmış Dikdörtgen 36"/>
            <p:cNvSpPr/>
            <p:nvPr/>
          </p:nvSpPr>
          <p:spPr>
            <a:xfrm>
              <a:off x="4907766" y="3321346"/>
              <a:ext cx="6832606" cy="1386095"/>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8" name="Metin kutusu 37"/>
            <p:cNvSpPr txBox="1"/>
            <p:nvPr/>
          </p:nvSpPr>
          <p:spPr>
            <a:xfrm>
              <a:off x="5105400" y="3495944"/>
              <a:ext cx="6489700" cy="1015663"/>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Bacetti ve ark. karma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dentisyondaki</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bite-</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plane</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&amp;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daimi dentisyonda sabit mekanikler</a:t>
              </a:r>
            </a:p>
            <a:p>
              <a:pPr algn="ct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Deepbite’daki</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azalma daimi dentisyonda fazla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p>
          </p:txBody>
        </p:sp>
        <p:pic>
          <p:nvPicPr>
            <p:cNvPr id="39" name="Picture 2" descr="Ä°lgili resi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886" t="47" r="11583" b="22031"/>
            <a:stretch/>
          </p:blipFill>
          <p:spPr bwMode="auto">
            <a:xfrm flipH="1">
              <a:off x="4640344" y="3026392"/>
              <a:ext cx="679623" cy="691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4098" name="Picture 2" descr="Ä°lgili resim"/>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7514"/>
                    </a14:imgEffect>
                    <a14:imgEffect>
                      <a14:saturation sat="130000"/>
                    </a14:imgEffect>
                  </a14:imgLayer>
                </a14:imgProps>
              </a:ext>
              <a:ext uri="{28A0092B-C50C-407E-A947-70E740481C1C}">
                <a14:useLocalDpi xmlns:a14="http://schemas.microsoft.com/office/drawing/2010/main" val="0"/>
              </a:ext>
            </a:extLst>
          </a:blip>
          <a:srcRect/>
          <a:stretch>
            <a:fillRect/>
          </a:stretch>
        </p:blipFill>
        <p:spPr bwMode="auto">
          <a:xfrm>
            <a:off x="7561997" y="4930026"/>
            <a:ext cx="2353459" cy="1573822"/>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Resim 7"/>
          <p:cNvPicPr>
            <a:picLocks noChangeAspect="1"/>
          </p:cNvPicPr>
          <p:nvPr/>
        </p:nvPicPr>
        <p:blipFill>
          <a:blip r:embed="rId10"/>
          <a:stretch>
            <a:fillRect/>
          </a:stretch>
        </p:blipFill>
        <p:spPr>
          <a:xfrm>
            <a:off x="5079218" y="4920721"/>
            <a:ext cx="2175933" cy="1631950"/>
          </a:xfrm>
          <a:prstGeom prst="roundRect">
            <a:avLst/>
          </a:prstGeom>
        </p:spPr>
      </p:pic>
      <p:pic>
        <p:nvPicPr>
          <p:cNvPr id="18" name="Resim 17"/>
          <p:cNvPicPr>
            <a:picLocks noChangeAspect="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86900" y="4804213"/>
            <a:ext cx="673100" cy="673100"/>
          </a:xfrm>
          <a:prstGeom prst="rect">
            <a:avLst/>
          </a:prstGeom>
        </p:spPr>
      </p:pic>
    </p:spTree>
    <p:extLst>
      <p:ext uri="{BB962C8B-B14F-4D97-AF65-F5344CB8AC3E}">
        <p14:creationId xmlns:p14="http://schemas.microsoft.com/office/powerpoint/2010/main" val="21324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461794"/>
            <a:ext cx="12192000" cy="256506"/>
          </a:xfrm>
        </p:spPr>
        <p:txBody>
          <a:bodyPr/>
          <a:lstStyle/>
          <a:p>
            <a:r>
              <a:rPr lang="en-US" dirty="0"/>
              <a:t>Bowden BD. A longitudinal study of the effects of digit- and dummy-sucking. Am J Orthod 1966;52:887-901</a:t>
            </a:r>
            <a:endParaRPr lang="tr-TR" dirty="0"/>
          </a:p>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Şti,81</a:t>
            </a:r>
          </a:p>
          <a:p>
            <a:r>
              <a:rPr lang="en-US" dirty="0"/>
              <a:t>Villa, N. and Cisneros, G.J., Changes in the Dentition Secondary to Palatal Crib Therapy in </a:t>
            </a:r>
            <a:r>
              <a:rPr lang="en-US" dirty="0" err="1"/>
              <a:t>Fingersuckers</a:t>
            </a:r>
            <a:r>
              <a:rPr lang="en-US" dirty="0"/>
              <a:t>, </a:t>
            </a:r>
            <a:r>
              <a:rPr lang="en-US" dirty="0" err="1"/>
              <a:t>Ped</a:t>
            </a:r>
            <a:r>
              <a:rPr lang="en-US" dirty="0"/>
              <a:t>. Dent. 19(5): 323-326,1997</a:t>
            </a:r>
            <a:endParaRPr lang="tr-TR" dirty="0"/>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Dental Açık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Resim 7"/>
          <p:cNvPicPr>
            <a:picLocks noChangeAspect="1"/>
          </p:cNvPicPr>
          <p:nvPr/>
        </p:nvPicPr>
        <p:blipFill>
          <a:blip r:embed="rId4"/>
          <a:stretch>
            <a:fillRect/>
          </a:stretch>
        </p:blipFill>
        <p:spPr>
          <a:xfrm>
            <a:off x="353251" y="2707949"/>
            <a:ext cx="3456516" cy="1815590"/>
          </a:xfrm>
          <a:prstGeom prst="round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050" y="4272750"/>
            <a:ext cx="3001372" cy="1843207"/>
          </a:xfrm>
          <a:prstGeom prst="roundRect">
            <a:avLst/>
          </a:prstGeom>
        </p:spPr>
      </p:pic>
      <p:pic>
        <p:nvPicPr>
          <p:cNvPr id="17" name="Resim 16"/>
          <p:cNvPicPr>
            <a:picLocks noChangeAspect="1"/>
          </p:cNvPicPr>
          <p:nvPr/>
        </p:nvPicPr>
        <p:blipFill>
          <a:blip r:embed="rId6">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tretch>
            <a:fillRect/>
          </a:stretch>
        </p:blipFill>
        <p:spPr>
          <a:xfrm flipH="1">
            <a:off x="4913478" y="2669595"/>
            <a:ext cx="3416300" cy="2273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2" name="Picture 2" descr="early mixed dentition open bite ile ilgili gÃ¶rsel sonucu"/>
          <p:cNvPicPr>
            <a:picLocks noChangeAspect="1" noChangeArrowheads="1"/>
          </p:cNvPicPr>
          <p:nvPr/>
        </p:nvPicPr>
        <p:blipFill rotWithShape="1">
          <a:blip r:embed="rId8">
            <a:extLst>
              <a:ext uri="{28A0092B-C50C-407E-A947-70E740481C1C}">
                <a14:useLocalDpi xmlns:a14="http://schemas.microsoft.com/office/drawing/2010/main" val="0"/>
              </a:ext>
            </a:extLst>
          </a:blip>
          <a:srcRect l="17598" t="4483" r="16912" b="27514"/>
          <a:stretch/>
        </p:blipFill>
        <p:spPr bwMode="auto">
          <a:xfrm>
            <a:off x="9112856" y="2769161"/>
            <a:ext cx="2464155" cy="1636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 name="Resim 17"/>
          <p:cNvPicPr>
            <a:picLocks noChangeAspect="1"/>
          </p:cNvPicPr>
          <p:nvPr/>
        </p:nvPicPr>
        <p:blipFill rotWithShape="1">
          <a:blip r:embed="rId9"/>
          <a:srcRect l="17611" t="3471" r="18264" b="26235"/>
          <a:stretch/>
        </p:blipFill>
        <p:spPr>
          <a:xfrm>
            <a:off x="9642031" y="4494845"/>
            <a:ext cx="2336801" cy="1706678"/>
          </a:xfrm>
          <a:prstGeom prst="roundRect">
            <a:avLst/>
          </a:prstGeom>
        </p:spPr>
      </p:pic>
      <p:pic>
        <p:nvPicPr>
          <p:cNvPr id="19" name="Resim 18"/>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5330"/>
                    </a14:imgEffect>
                    <a14:imgEffect>
                      <a14:brightnessContrast bright="12000"/>
                    </a14:imgEffect>
                  </a14:imgLayer>
                </a14:imgProps>
              </a:ext>
            </a:extLst>
          </a:blip>
          <a:srcRect l="53898" t="18696" r="3230" b="50000"/>
          <a:stretch/>
        </p:blipFill>
        <p:spPr>
          <a:xfrm>
            <a:off x="5273820" y="4494845"/>
            <a:ext cx="3607813" cy="1621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09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25400" y="6144294"/>
            <a:ext cx="12192000" cy="732656"/>
          </a:xfrm>
        </p:spPr>
        <p:txBody>
          <a:bodyPr/>
          <a:lstStyle/>
          <a:p>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Patti</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A,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D’arc</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GP: Erken Ortodontik Tedavi, Ankara, 2008, </a:t>
            </a:r>
            <a:r>
              <a:rPr lang="tr-TR" dirty="0" err="1">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Quintessence</a:t>
            </a:r>
            <a:r>
              <a:rPr lang="tr-TR" dirty="0">
                <a:solidFill>
                  <a:schemeClr val="bg2">
                    <a:lumMod val="50000"/>
                  </a:schemeClr>
                </a:solidFill>
                <a:latin typeface="Calibri Light" panose="020F0302020204030204" pitchFamily="34" charset="0"/>
                <a:ea typeface="Times New Roman" panose="02020603050405020304" pitchFamily="18" charset="0"/>
                <a:cs typeface="Times New Roman" panose="02020603050405020304" pitchFamily="18" charset="0"/>
              </a:rPr>
              <a:t> Yayıncılık Tan. Ltd. Şti,83</a:t>
            </a:r>
          </a:p>
          <a:p>
            <a:r>
              <a:rPr lang="en-US" dirty="0">
                <a:solidFill>
                  <a:schemeClr val="bg2">
                    <a:lumMod val="50000"/>
                  </a:schemeClr>
                </a:solidFill>
                <a:latin typeface="+mj-lt"/>
              </a:rPr>
              <a:t>Cassis, M, A. Treatment effects of bonded spurs associated with high-pull </a:t>
            </a:r>
            <a:r>
              <a:rPr lang="en-US" dirty="0" err="1">
                <a:solidFill>
                  <a:schemeClr val="bg2">
                    <a:lumMod val="50000"/>
                  </a:schemeClr>
                </a:solidFill>
                <a:latin typeface="+mj-lt"/>
              </a:rPr>
              <a:t>chincup</a:t>
            </a:r>
            <a:r>
              <a:rPr lang="en-US" dirty="0">
                <a:solidFill>
                  <a:schemeClr val="bg2">
                    <a:lumMod val="50000"/>
                  </a:schemeClr>
                </a:solidFill>
                <a:latin typeface="+mj-lt"/>
              </a:rPr>
              <a:t> therapy in the treatment of patients with anterior open bite. Am J Orthod </a:t>
            </a:r>
            <a:r>
              <a:rPr lang="en-US" dirty="0" err="1">
                <a:solidFill>
                  <a:schemeClr val="bg2">
                    <a:lumMod val="50000"/>
                  </a:schemeClr>
                </a:solidFill>
                <a:latin typeface="+mj-lt"/>
              </a:rPr>
              <a:t>Dentofacial</a:t>
            </a:r>
            <a:r>
              <a:rPr lang="en-US" dirty="0">
                <a:solidFill>
                  <a:schemeClr val="bg2">
                    <a:lumMod val="50000"/>
                  </a:schemeClr>
                </a:solidFill>
                <a:latin typeface="+mj-lt"/>
              </a:rPr>
              <a:t> </a:t>
            </a:r>
            <a:r>
              <a:rPr lang="en-US" dirty="0" err="1">
                <a:solidFill>
                  <a:schemeClr val="bg2">
                    <a:lumMod val="50000"/>
                  </a:schemeClr>
                </a:solidFill>
                <a:latin typeface="+mj-lt"/>
              </a:rPr>
              <a:t>Orthop</a:t>
            </a:r>
            <a:r>
              <a:rPr lang="en-US" dirty="0">
                <a:solidFill>
                  <a:schemeClr val="bg2">
                    <a:lumMod val="50000"/>
                  </a:schemeClr>
                </a:solidFill>
                <a:latin typeface="+mj-lt"/>
              </a:rPr>
              <a:t>. 2012,487–493</a:t>
            </a:r>
            <a:endParaRPr lang="tr-TR" dirty="0">
              <a:solidFill>
                <a:schemeClr val="bg2">
                  <a:lumMod val="50000"/>
                </a:schemeClr>
              </a:solidFill>
              <a:latin typeface="+mj-lt"/>
            </a:endParaRPr>
          </a:p>
          <a:p>
            <a:r>
              <a:rPr lang="tr-TR" dirty="0" err="1">
                <a:solidFill>
                  <a:schemeClr val="bg2">
                    <a:lumMod val="50000"/>
                  </a:schemeClr>
                </a:solidFill>
                <a:latin typeface="+mj-lt"/>
              </a:rPr>
              <a:t>Sankey</a:t>
            </a:r>
            <a:r>
              <a:rPr lang="tr-TR" dirty="0">
                <a:solidFill>
                  <a:schemeClr val="bg2">
                    <a:lumMod val="50000"/>
                  </a:schemeClr>
                </a:solidFill>
                <a:latin typeface="+mj-lt"/>
              </a:rPr>
              <a:t> W, </a:t>
            </a:r>
            <a:r>
              <a:rPr lang="tr-TR" dirty="0" err="1">
                <a:solidFill>
                  <a:schemeClr val="bg2">
                    <a:lumMod val="50000"/>
                  </a:schemeClr>
                </a:solidFill>
                <a:latin typeface="+mj-lt"/>
              </a:rPr>
              <a:t>Buschang</a:t>
            </a:r>
            <a:r>
              <a:rPr lang="tr-TR" dirty="0">
                <a:solidFill>
                  <a:schemeClr val="bg2">
                    <a:lumMod val="50000"/>
                  </a:schemeClr>
                </a:solidFill>
                <a:latin typeface="+mj-lt"/>
              </a:rPr>
              <a:t> P, </a:t>
            </a:r>
            <a:r>
              <a:rPr lang="tr-TR" dirty="0" err="1">
                <a:solidFill>
                  <a:schemeClr val="bg2">
                    <a:lumMod val="50000"/>
                  </a:schemeClr>
                </a:solidFill>
                <a:latin typeface="+mj-lt"/>
              </a:rPr>
              <a:t>Englısh</a:t>
            </a:r>
            <a:r>
              <a:rPr lang="tr-TR" dirty="0">
                <a:solidFill>
                  <a:schemeClr val="bg2">
                    <a:lumMod val="50000"/>
                  </a:schemeClr>
                </a:solidFill>
                <a:latin typeface="+mj-lt"/>
              </a:rPr>
              <a:t> JD, </a:t>
            </a:r>
            <a:r>
              <a:rPr lang="tr-TR" dirty="0" err="1">
                <a:solidFill>
                  <a:schemeClr val="bg2">
                    <a:lumMod val="50000"/>
                  </a:schemeClr>
                </a:solidFill>
                <a:latin typeface="+mj-lt"/>
              </a:rPr>
              <a:t>Owen</a:t>
            </a:r>
            <a:r>
              <a:rPr lang="tr-TR" dirty="0">
                <a:solidFill>
                  <a:schemeClr val="bg2">
                    <a:lumMod val="50000"/>
                  </a:schemeClr>
                </a:solidFill>
                <a:latin typeface="+mj-lt"/>
              </a:rPr>
              <a:t> AH. (2000). </a:t>
            </a:r>
            <a:r>
              <a:rPr lang="tr-TR" dirty="0" err="1">
                <a:solidFill>
                  <a:schemeClr val="bg2">
                    <a:lumMod val="50000"/>
                  </a:schemeClr>
                </a:solidFill>
                <a:latin typeface="+mj-lt"/>
              </a:rPr>
              <a:t>Early</a:t>
            </a:r>
            <a:r>
              <a:rPr lang="tr-TR" dirty="0">
                <a:solidFill>
                  <a:schemeClr val="bg2">
                    <a:lumMod val="50000"/>
                  </a:schemeClr>
                </a:solidFill>
                <a:latin typeface="+mj-lt"/>
              </a:rPr>
              <a:t> </a:t>
            </a:r>
            <a:r>
              <a:rPr lang="tr-TR" dirty="0" err="1">
                <a:solidFill>
                  <a:schemeClr val="bg2">
                    <a:lumMod val="50000"/>
                  </a:schemeClr>
                </a:solidFill>
                <a:latin typeface="+mj-lt"/>
              </a:rPr>
              <a:t>treatment</a:t>
            </a:r>
            <a:r>
              <a:rPr lang="tr-TR" dirty="0">
                <a:solidFill>
                  <a:schemeClr val="bg2">
                    <a:lumMod val="50000"/>
                  </a:schemeClr>
                </a:solidFill>
                <a:latin typeface="+mj-lt"/>
              </a:rPr>
              <a:t> of </a:t>
            </a:r>
            <a:r>
              <a:rPr lang="tr-TR" dirty="0" err="1">
                <a:solidFill>
                  <a:schemeClr val="bg2">
                    <a:lumMod val="50000"/>
                  </a:schemeClr>
                </a:solidFill>
                <a:latin typeface="+mj-lt"/>
              </a:rPr>
              <a:t>vertical</a:t>
            </a:r>
            <a:r>
              <a:rPr lang="tr-TR" dirty="0">
                <a:solidFill>
                  <a:schemeClr val="bg2">
                    <a:lumMod val="50000"/>
                  </a:schemeClr>
                </a:solidFill>
                <a:latin typeface="+mj-lt"/>
              </a:rPr>
              <a:t> </a:t>
            </a:r>
            <a:r>
              <a:rPr lang="tr-TR" dirty="0" err="1">
                <a:solidFill>
                  <a:schemeClr val="bg2">
                    <a:lumMod val="50000"/>
                  </a:schemeClr>
                </a:solidFill>
                <a:latin typeface="+mj-lt"/>
              </a:rPr>
              <a:t>skeletal</a:t>
            </a:r>
            <a:r>
              <a:rPr lang="tr-TR" dirty="0">
                <a:solidFill>
                  <a:schemeClr val="bg2">
                    <a:lumMod val="50000"/>
                  </a:schemeClr>
                </a:solidFill>
                <a:latin typeface="+mj-lt"/>
              </a:rPr>
              <a:t> </a:t>
            </a:r>
            <a:r>
              <a:rPr lang="tr-TR" dirty="0" err="1">
                <a:solidFill>
                  <a:schemeClr val="bg2">
                    <a:lumMod val="50000"/>
                  </a:schemeClr>
                </a:solidFill>
                <a:latin typeface="+mj-lt"/>
              </a:rPr>
              <a:t>dysplasia</a:t>
            </a:r>
            <a:r>
              <a:rPr lang="tr-TR" dirty="0">
                <a:solidFill>
                  <a:schemeClr val="bg2">
                    <a:lumMod val="50000"/>
                  </a:schemeClr>
                </a:solidFill>
                <a:latin typeface="+mj-lt"/>
              </a:rPr>
              <a:t>: </a:t>
            </a:r>
            <a:r>
              <a:rPr lang="tr-TR" dirty="0" err="1">
                <a:solidFill>
                  <a:schemeClr val="bg2">
                    <a:lumMod val="50000"/>
                  </a:schemeClr>
                </a:solidFill>
                <a:latin typeface="+mj-lt"/>
              </a:rPr>
              <a:t>the</a:t>
            </a:r>
            <a:r>
              <a:rPr lang="tr-TR" dirty="0">
                <a:solidFill>
                  <a:schemeClr val="bg2">
                    <a:lumMod val="50000"/>
                  </a:schemeClr>
                </a:solidFill>
                <a:latin typeface="+mj-lt"/>
              </a:rPr>
              <a:t> </a:t>
            </a:r>
            <a:r>
              <a:rPr lang="tr-TR" dirty="0" err="1">
                <a:solidFill>
                  <a:schemeClr val="bg2">
                    <a:lumMod val="50000"/>
                  </a:schemeClr>
                </a:solidFill>
                <a:latin typeface="+mj-lt"/>
              </a:rPr>
              <a:t>hyperdivergent</a:t>
            </a:r>
            <a:r>
              <a:rPr lang="tr-TR" dirty="0">
                <a:solidFill>
                  <a:schemeClr val="bg2">
                    <a:lumMod val="50000"/>
                  </a:schemeClr>
                </a:solidFill>
                <a:latin typeface="+mj-lt"/>
              </a:rPr>
              <a:t> </a:t>
            </a:r>
            <a:r>
              <a:rPr lang="tr-TR" dirty="0" err="1">
                <a:solidFill>
                  <a:schemeClr val="bg2">
                    <a:lumMod val="50000"/>
                  </a:schemeClr>
                </a:solidFill>
                <a:latin typeface="+mj-lt"/>
              </a:rPr>
              <a:t>phenotype</a:t>
            </a:r>
            <a:r>
              <a:rPr lang="tr-TR" dirty="0">
                <a:solidFill>
                  <a:schemeClr val="bg2">
                    <a:lumMod val="50000"/>
                  </a:schemeClr>
                </a:solidFill>
                <a:latin typeface="+mj-lt"/>
              </a:rPr>
              <a:t>. </a:t>
            </a:r>
            <a:r>
              <a:rPr lang="tr-TR" dirty="0" err="1">
                <a:solidFill>
                  <a:schemeClr val="bg2">
                    <a:lumMod val="50000"/>
                  </a:schemeClr>
                </a:solidFill>
                <a:latin typeface="+mj-lt"/>
              </a:rPr>
              <a:t>Am</a:t>
            </a:r>
            <a:r>
              <a:rPr lang="tr-TR" dirty="0">
                <a:solidFill>
                  <a:schemeClr val="bg2">
                    <a:lumMod val="50000"/>
                  </a:schemeClr>
                </a:solidFill>
                <a:latin typeface="+mj-lt"/>
              </a:rPr>
              <a:t>. J. </a:t>
            </a:r>
            <a:r>
              <a:rPr lang="tr-TR" dirty="0" err="1">
                <a:solidFill>
                  <a:schemeClr val="bg2">
                    <a:lumMod val="50000"/>
                  </a:schemeClr>
                </a:solidFill>
                <a:latin typeface="+mj-lt"/>
              </a:rPr>
              <a:t>Orthod</a:t>
            </a:r>
            <a:r>
              <a:rPr lang="tr-TR" dirty="0">
                <a:solidFill>
                  <a:schemeClr val="bg2">
                    <a:lumMod val="50000"/>
                  </a:schemeClr>
                </a:solidFill>
                <a:latin typeface="+mj-lt"/>
              </a:rPr>
              <a:t>. </a:t>
            </a:r>
            <a:r>
              <a:rPr lang="tr-TR" dirty="0" err="1">
                <a:solidFill>
                  <a:schemeClr val="bg2">
                    <a:lumMod val="50000"/>
                  </a:schemeClr>
                </a:solidFill>
                <a:latin typeface="+mj-lt"/>
              </a:rPr>
              <a:t>Dentofac</a:t>
            </a:r>
            <a:r>
              <a:rPr lang="tr-TR" dirty="0">
                <a:solidFill>
                  <a:schemeClr val="bg2">
                    <a:lumMod val="50000"/>
                  </a:schemeClr>
                </a:solidFill>
                <a:latin typeface="+mj-lt"/>
              </a:rPr>
              <a:t>. </a:t>
            </a:r>
            <a:r>
              <a:rPr lang="tr-TR" dirty="0" err="1">
                <a:solidFill>
                  <a:schemeClr val="bg2">
                    <a:lumMod val="50000"/>
                  </a:schemeClr>
                </a:solidFill>
                <a:latin typeface="+mj-lt"/>
              </a:rPr>
              <a:t>Orthop</a:t>
            </a:r>
            <a:r>
              <a:rPr lang="tr-TR" dirty="0">
                <a:solidFill>
                  <a:schemeClr val="bg2">
                    <a:lumMod val="50000"/>
                  </a:schemeClr>
                </a:solidFill>
                <a:latin typeface="+mj-lt"/>
              </a:rPr>
              <a:t>., 118: 317-327</a:t>
            </a:r>
          </a:p>
          <a:p>
            <a:r>
              <a:rPr lang="en-US" dirty="0" err="1">
                <a:solidFill>
                  <a:schemeClr val="bg2">
                    <a:lumMod val="50000"/>
                  </a:schemeClr>
                </a:solidFill>
                <a:latin typeface="+mj-lt"/>
              </a:rPr>
              <a:t>Proffit</a:t>
            </a:r>
            <a:r>
              <a:rPr lang="en-US" dirty="0">
                <a:solidFill>
                  <a:schemeClr val="bg2">
                    <a:lumMod val="50000"/>
                  </a:schemeClr>
                </a:solidFill>
                <a:latin typeface="+mj-lt"/>
              </a:rPr>
              <a:t> WR, Fields HW, Sarver DM, et al, Contemporary Orthodontics 4th Edition St. Louis, 2007; Mosby Elsevier, 534-540</a:t>
            </a:r>
            <a:endParaRPr lang="tr-TR" dirty="0">
              <a:solidFill>
                <a:schemeClr val="bg2">
                  <a:lumMod val="50000"/>
                </a:schemeClr>
              </a:solidFill>
              <a:latin typeface="+mj-lt"/>
            </a:endParaRPr>
          </a:p>
        </p:txBody>
      </p:sp>
      <p:grpSp>
        <p:nvGrpSpPr>
          <p:cNvPr id="21" name="Grup 20"/>
          <p:cNvGrpSpPr/>
          <p:nvPr/>
        </p:nvGrpSpPr>
        <p:grpSpPr>
          <a:xfrm>
            <a:off x="677154" y="2610837"/>
            <a:ext cx="4892971" cy="1394409"/>
            <a:chOff x="887261" y="3757066"/>
            <a:chExt cx="5358556" cy="980190"/>
          </a:xfrm>
          <a:solidFill>
            <a:schemeClr val="accent6">
              <a:lumMod val="20000"/>
              <a:lumOff val="80000"/>
            </a:schemeClr>
          </a:solidFill>
        </p:grpSpPr>
        <p:sp>
          <p:nvSpPr>
            <p:cNvPr id="22" name="矩形 7"/>
            <p:cNvSpPr/>
            <p:nvPr/>
          </p:nvSpPr>
          <p:spPr>
            <a:xfrm>
              <a:off x="887261" y="3757066"/>
              <a:ext cx="5358556" cy="980190"/>
            </a:xfrm>
            <a:prstGeom prst="rect">
              <a:avLst/>
            </a:prstGeom>
            <a:grp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Metin kutusu 19"/>
            <p:cNvSpPr txBox="1"/>
            <p:nvPr/>
          </p:nvSpPr>
          <p:spPr>
            <a:xfrm>
              <a:off x="1035155" y="3855194"/>
              <a:ext cx="5060844" cy="713953"/>
            </a:xfrm>
            <a:prstGeom prst="rect">
              <a:avLst/>
            </a:prstGeom>
            <a:grpFill/>
            <a:ln w="28575">
              <a:noFill/>
            </a:ln>
          </p:spPr>
          <p:txBody>
            <a:bodyPr wrap="square" rtlCol="0">
              <a:spAutoFit/>
            </a:bodyPr>
            <a:lstStyle/>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Moore, alışkanlıkların bırakılmasıyla</a:t>
              </a:r>
            </a:p>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Açık kapanışta düzelme</a:t>
              </a:r>
            </a:p>
            <a:p>
              <a:pPr lvl="0" algn="ctr">
                <a:defRPr/>
              </a:pP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2 mm ve daha fazla ise acil tedavi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t>
              </a:r>
              <a:endParaRPr lang="tr-TR" sz="20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Dental Açık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7" name="Grup 16"/>
          <p:cNvGrpSpPr/>
          <p:nvPr/>
        </p:nvGrpSpPr>
        <p:grpSpPr>
          <a:xfrm>
            <a:off x="7163158" y="2605908"/>
            <a:ext cx="4804366" cy="1399338"/>
            <a:chOff x="7235039" y="3758487"/>
            <a:chExt cx="4804366" cy="1153952"/>
          </a:xfrm>
        </p:grpSpPr>
        <p:grpSp>
          <p:nvGrpSpPr>
            <p:cNvPr id="33" name="Grup 32"/>
            <p:cNvGrpSpPr/>
            <p:nvPr/>
          </p:nvGrpSpPr>
          <p:grpSpPr>
            <a:xfrm>
              <a:off x="7340203" y="3758487"/>
              <a:ext cx="4564760" cy="1153952"/>
              <a:chOff x="695312" y="3757066"/>
              <a:chExt cx="5550505" cy="980190"/>
            </a:xfrm>
            <a:solidFill>
              <a:schemeClr val="accent2">
                <a:lumMod val="20000"/>
                <a:lumOff val="80000"/>
              </a:schemeClr>
            </a:solidFill>
          </p:grpSpPr>
          <p:sp>
            <p:nvSpPr>
              <p:cNvPr id="36" name="矩形 7"/>
              <p:cNvSpPr/>
              <p:nvPr/>
            </p:nvSpPr>
            <p:spPr>
              <a:xfrm>
                <a:off x="695312" y="3757066"/>
                <a:ext cx="5550505" cy="980190"/>
              </a:xfrm>
              <a:prstGeom prst="rect">
                <a:avLst/>
              </a:prstGeom>
              <a:grp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Metin kutusu 36"/>
              <p:cNvSpPr txBox="1"/>
              <p:nvPr/>
            </p:nvSpPr>
            <p:spPr>
              <a:xfrm>
                <a:off x="1035155" y="3855194"/>
                <a:ext cx="5060845" cy="254873"/>
              </a:xfrm>
              <a:prstGeom prst="rect">
                <a:avLst/>
              </a:prstGeom>
              <a:grpFill/>
              <a:ln w="28575">
                <a:noFill/>
              </a:ln>
            </p:spPr>
            <p:txBody>
              <a:bodyPr wrap="square" rtlCol="0">
                <a:spAutoFit/>
              </a:bodyPr>
              <a:lstStyle/>
              <a:p>
                <a:pPr lvl="0" algn="ctr">
                  <a:defRPr/>
                </a:pPr>
                <a:endParaRPr lang="tr-TR" sz="2000" dirty="0">
                  <a:latin typeface="Calibri" panose="020F0502020204030204" pitchFamily="34" charset="0"/>
                  <a:ea typeface="Calibri" panose="020F0502020204030204" pitchFamily="34" charset="0"/>
                  <a:cs typeface="Times New Roman" panose="02020603050405020304" pitchFamily="18" charset="0"/>
                </a:endParaRPr>
              </a:p>
            </p:txBody>
          </p:sp>
        </p:grpSp>
        <p:sp>
          <p:nvSpPr>
            <p:cNvPr id="8" name="Dikdörtgen 7"/>
            <p:cNvSpPr/>
            <p:nvPr/>
          </p:nvSpPr>
          <p:spPr>
            <a:xfrm>
              <a:off x="7235039" y="3978863"/>
              <a:ext cx="4804366" cy="707886"/>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Cassis, yaptığı çalışmada alışkanlık kırıcı apareylerde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%90 oranında başarı</a:t>
              </a:r>
              <a:endParaRPr lang="tr-TR" sz="2000" dirty="0">
                <a:effectLst>
                  <a:outerShdw blurRad="38100" dist="38100" dir="2700000" algn="tl">
                    <a:srgbClr val="000000">
                      <a:alpha val="43137"/>
                    </a:srgbClr>
                  </a:outerShdw>
                </a:effectLst>
              </a:endParaRPr>
            </a:p>
          </p:txBody>
        </p:sp>
      </p:grpSp>
      <p:grpSp>
        <p:nvGrpSpPr>
          <p:cNvPr id="18" name="Grup 17"/>
          <p:cNvGrpSpPr/>
          <p:nvPr/>
        </p:nvGrpSpPr>
        <p:grpSpPr>
          <a:xfrm>
            <a:off x="677154" y="4730413"/>
            <a:ext cx="4671974" cy="1432594"/>
            <a:chOff x="4867665" y="4778859"/>
            <a:chExt cx="4671974" cy="1552082"/>
          </a:xfrm>
        </p:grpSpPr>
        <p:sp>
          <p:nvSpPr>
            <p:cNvPr id="39" name="矩形 7"/>
            <p:cNvSpPr/>
            <p:nvPr/>
          </p:nvSpPr>
          <p:spPr>
            <a:xfrm>
              <a:off x="4944738" y="4778859"/>
              <a:ext cx="4594901" cy="1552082"/>
            </a:xfrm>
            <a:prstGeom prst="rect">
              <a:avLst/>
            </a:prstGeom>
            <a:solidFill>
              <a:schemeClr val="tx2">
                <a:lumMod val="20000"/>
                <a:lumOff val="80000"/>
              </a:schemeClr>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Dikdörtgen 9"/>
            <p:cNvSpPr/>
            <p:nvPr/>
          </p:nvSpPr>
          <p:spPr>
            <a:xfrm>
              <a:off x="4867665" y="4965498"/>
              <a:ext cx="4561742" cy="1118076"/>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Karma dentisyonda bırakıldığında,</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süt dentisyona göre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zor</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daimi dentisyona göre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kolay</a:t>
              </a:r>
              <a:endParaRPr lang="tr-TR" sz="2000" dirty="0">
                <a:effectLst>
                  <a:outerShdw blurRad="38100" dist="38100" dir="2700000" algn="tl">
                    <a:srgbClr val="000000">
                      <a:alpha val="43137"/>
                    </a:srgbClr>
                  </a:outerShdw>
                </a:effectLst>
              </a:endParaRPr>
            </a:p>
          </p:txBody>
        </p:sp>
      </p:grpSp>
      <p:grpSp>
        <p:nvGrpSpPr>
          <p:cNvPr id="23" name="Grup 22"/>
          <p:cNvGrpSpPr/>
          <p:nvPr/>
        </p:nvGrpSpPr>
        <p:grpSpPr>
          <a:xfrm>
            <a:off x="7226658" y="4730413"/>
            <a:ext cx="4604666" cy="1432594"/>
            <a:chOff x="7010400" y="4730413"/>
            <a:chExt cx="4648484" cy="1432594"/>
          </a:xfrm>
        </p:grpSpPr>
        <p:sp>
          <p:nvSpPr>
            <p:cNvPr id="41" name="矩形 7"/>
            <p:cNvSpPr/>
            <p:nvPr/>
          </p:nvSpPr>
          <p:spPr>
            <a:xfrm>
              <a:off x="7010400" y="4730413"/>
              <a:ext cx="4648483" cy="1432594"/>
            </a:xfrm>
            <a:prstGeom prst="rect">
              <a:avLst/>
            </a:prstGeom>
            <a:solidFill>
              <a:schemeClr val="bg1">
                <a:lumMod val="95000"/>
              </a:schemeClr>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Dikdörtgen 18"/>
            <p:cNvSpPr/>
            <p:nvPr/>
          </p:nvSpPr>
          <p:spPr>
            <a:xfrm>
              <a:off x="7052460" y="4946762"/>
              <a:ext cx="4606424" cy="1015663"/>
            </a:xfrm>
            <a:prstGeom prst="rect">
              <a:avLst/>
            </a:prstGeom>
          </p:spPr>
          <p:txBody>
            <a:bodyPr wrap="square">
              <a:spAutoFit/>
            </a:bodyPr>
            <a:lstStyle/>
            <a:p>
              <a:pPr algn="ctr"/>
              <a:r>
                <a:rPr lang="tr-TR" sz="2000" dirty="0">
                  <a:latin typeface="+mj-lt"/>
                </a:rPr>
                <a:t>Geç karma dentisyonda </a:t>
              </a:r>
            </a:p>
            <a:p>
              <a:pPr algn="ctr"/>
              <a:r>
                <a:rPr lang="tr-TR" sz="2000" dirty="0">
                  <a:latin typeface="+mj-lt"/>
                </a:rPr>
                <a:t>alışkanlık bırakıldığında </a:t>
              </a:r>
              <a:r>
                <a:rPr lang="tr-TR" sz="2000" dirty="0">
                  <a:solidFill>
                    <a:srgbClr val="222222"/>
                  </a:solidFill>
                  <a:latin typeface="+mj-lt"/>
                  <a:ea typeface="Times New Roman" panose="02020603050405020304" pitchFamily="18" charset="0"/>
                  <a:cs typeface="Times New Roman" panose="02020603050405020304" pitchFamily="18" charset="0"/>
                  <a:sym typeface="Symbol" panose="05050102010706020507" pitchFamily="18" charset="2"/>
                </a:rPr>
                <a:t></a:t>
              </a:r>
              <a:r>
                <a:rPr lang="tr-TR" sz="2000" dirty="0">
                  <a:latin typeface="+mj-lt"/>
                </a:rPr>
                <a:t>  </a:t>
              </a:r>
              <a:r>
                <a:rPr lang="tr-TR" sz="2000" dirty="0">
                  <a:effectLst>
                    <a:outerShdw blurRad="38100" dist="38100" dir="2700000" algn="tl">
                      <a:srgbClr val="000000">
                        <a:alpha val="43137"/>
                      </a:srgbClr>
                    </a:outerShdw>
                  </a:effectLst>
                  <a:latin typeface="+mj-lt"/>
                </a:rPr>
                <a:t>düzelme olmaz</a:t>
              </a:r>
            </a:p>
            <a:p>
              <a:pPr algn="ctr"/>
              <a:r>
                <a:rPr lang="tr-TR" sz="2000" dirty="0">
                  <a:effectLst>
                    <a:outerShdw blurRad="38100" dist="38100" dir="2700000" algn="tl">
                      <a:srgbClr val="000000">
                        <a:alpha val="43137"/>
                      </a:srgbClr>
                    </a:outerShdw>
                  </a:effectLst>
                  <a:latin typeface="+mj-lt"/>
                </a:rPr>
                <a:t>İskeletsel bulgular</a:t>
              </a:r>
              <a:r>
                <a:rPr lang="tr-TR" sz="2000" dirty="0">
                  <a:latin typeface="+mj-lt"/>
                </a:rPr>
                <a:t> +</a:t>
              </a:r>
              <a:endParaRPr lang="tr-TR" sz="2000" dirty="0">
                <a:effectLst>
                  <a:outerShdw blurRad="38100" dist="38100" dir="2700000" algn="tl">
                    <a:srgbClr val="000000">
                      <a:alpha val="43137"/>
                    </a:srgbClr>
                  </a:outerShdw>
                </a:effectLst>
                <a:latin typeface="+mj-lt"/>
              </a:endParaRPr>
            </a:p>
          </p:txBody>
        </p:sp>
      </p:grpSp>
      <p:pic>
        <p:nvPicPr>
          <p:cNvPr id="6146" name="Picture 2" descr="myofunctional therapy tongue exercises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2020" y="3507355"/>
            <a:ext cx="2832743" cy="1759134"/>
          </a:xfrm>
          <a:prstGeom prst="roundRect">
            <a:avLst/>
          </a:prstGeom>
          <a:noFill/>
          <a:extLst>
            <a:ext uri="{909E8E84-426E-40DD-AFC4-6F175D3DCCD1}">
              <a14:hiddenFill xmlns:a14="http://schemas.microsoft.com/office/drawing/2010/main">
                <a:solidFill>
                  <a:srgbClr val="FFFFFF"/>
                </a:solidFill>
              </a14:hiddenFill>
            </a:ext>
          </a:extLst>
        </p:spPr>
      </p:pic>
      <p:grpSp>
        <p:nvGrpSpPr>
          <p:cNvPr id="24" name="组合 166"/>
          <p:cNvGrpSpPr/>
          <p:nvPr/>
        </p:nvGrpSpPr>
        <p:grpSpPr>
          <a:xfrm>
            <a:off x="11313975" y="5581899"/>
            <a:ext cx="791794" cy="1099802"/>
            <a:chOff x="3932746" y="2019238"/>
            <a:chExt cx="412048" cy="572542"/>
          </a:xfrm>
        </p:grpSpPr>
        <p:sp>
          <p:nvSpPr>
            <p:cNvPr id="25" name="任意多边形 167"/>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168"/>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27" name="组合 169"/>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29" name="任意多边形 171"/>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172"/>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173"/>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174"/>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椭圆 170"/>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8533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Resim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0" y="4790340"/>
            <a:ext cx="1924050" cy="1504950"/>
          </a:xfrm>
          <a:prstGeom prst="rect">
            <a:avLst/>
          </a:prstGeom>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537994"/>
            <a:ext cx="12192000" cy="256506"/>
          </a:xfrm>
        </p:spPr>
        <p:txBody>
          <a:bodyPr/>
          <a:lstStyle/>
          <a:p>
            <a:r>
              <a:rPr lang="tr-TR" dirty="0" err="1"/>
              <a:t>Proffit</a:t>
            </a:r>
            <a:r>
              <a:rPr lang="tr-TR" dirty="0"/>
              <a:t>, WR, </a:t>
            </a:r>
            <a:r>
              <a:rPr lang="tr-TR" dirty="0" err="1"/>
              <a:t>Fıelds</a:t>
            </a:r>
            <a:r>
              <a:rPr lang="tr-TR" dirty="0"/>
              <a:t> HWJR, </a:t>
            </a:r>
            <a:r>
              <a:rPr lang="tr-TR" dirty="0" err="1"/>
              <a:t>Ackerman</a:t>
            </a:r>
            <a:r>
              <a:rPr lang="tr-TR" dirty="0"/>
              <a:t> JL, </a:t>
            </a:r>
            <a:r>
              <a:rPr lang="tr-TR" dirty="0" err="1"/>
              <a:t>Baıley</a:t>
            </a:r>
            <a:r>
              <a:rPr lang="tr-TR" dirty="0"/>
              <a:t> LJ, </a:t>
            </a:r>
            <a:r>
              <a:rPr lang="tr-TR" dirty="0" err="1"/>
              <a:t>Tulloch</a:t>
            </a:r>
            <a:r>
              <a:rPr lang="tr-TR" dirty="0"/>
              <a:t> JFC. (2000). </a:t>
            </a:r>
            <a:r>
              <a:rPr lang="tr-TR" dirty="0" err="1"/>
              <a:t>Contemporary</a:t>
            </a:r>
            <a:r>
              <a:rPr lang="tr-TR" dirty="0"/>
              <a:t> </a:t>
            </a:r>
            <a:r>
              <a:rPr lang="tr-TR" dirty="0" err="1"/>
              <a:t>Orthodontics</a:t>
            </a:r>
            <a:r>
              <a:rPr lang="tr-TR" dirty="0"/>
              <a:t>, St. Louis-</a:t>
            </a:r>
            <a:r>
              <a:rPr lang="tr-TR" dirty="0" err="1"/>
              <a:t>Mosby</a:t>
            </a:r>
            <a:r>
              <a:rPr lang="tr-TR" dirty="0"/>
              <a:t> </a:t>
            </a:r>
            <a:r>
              <a:rPr lang="tr-TR" dirty="0" err="1"/>
              <a:t>Inc</a:t>
            </a:r>
            <a:r>
              <a:rPr lang="tr-TR" dirty="0"/>
              <a:t>. 3rd </a:t>
            </a:r>
            <a:r>
              <a:rPr lang="tr-TR" dirty="0" err="1"/>
              <a:t>ed</a:t>
            </a:r>
            <a:endParaRPr lang="tr-TR" dirty="0"/>
          </a:p>
          <a:p>
            <a:r>
              <a:rPr lang="en-US" dirty="0" err="1"/>
              <a:t>Ngan</a:t>
            </a:r>
            <a:r>
              <a:rPr lang="en-US" dirty="0"/>
              <a:t>, P. (1997). Open bite a review of etiology and management. American Academy of Pediatric Dentistry, 19: 91-98.</a:t>
            </a:r>
            <a:endParaRPr lang="tr-TR" dirty="0"/>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Açık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Grup 22"/>
          <p:cNvGrpSpPr/>
          <p:nvPr/>
        </p:nvGrpSpPr>
        <p:grpSpPr>
          <a:xfrm>
            <a:off x="1110659" y="2676673"/>
            <a:ext cx="2778038" cy="3618617"/>
            <a:chOff x="961726" y="2862229"/>
            <a:chExt cx="2289474" cy="2957331"/>
          </a:xfrm>
        </p:grpSpPr>
        <p:pic>
          <p:nvPicPr>
            <p:cNvPr id="3" name="Resim 2"/>
            <p:cNvPicPr>
              <a:picLocks noChangeAspect="1"/>
            </p:cNvPicPr>
            <p:nvPr/>
          </p:nvPicPr>
          <p:blipFill rotWithShape="1">
            <a:blip r:embed="rId5"/>
            <a:srcRect l="12439" t="18081" r="46301"/>
            <a:stretch/>
          </p:blipFill>
          <p:spPr>
            <a:xfrm>
              <a:off x="961726" y="2862229"/>
              <a:ext cx="2289474" cy="2957331"/>
            </a:xfrm>
            <a:prstGeom prst="rect">
              <a:avLst/>
            </a:prstGeom>
            <a:ln>
              <a:noFill/>
            </a:ln>
            <a:effectLst>
              <a:outerShdw blurRad="292100" dist="139700" dir="2700000" algn="tl" rotWithShape="0">
                <a:srgbClr val="333333">
                  <a:alpha val="65000"/>
                </a:srgbClr>
              </a:outerShdw>
            </a:effectLst>
          </p:spPr>
        </p:pic>
        <p:cxnSp>
          <p:nvCxnSpPr>
            <p:cNvPr id="36" name="Düz Ok Bağlayıcısı 35"/>
            <p:cNvCxnSpPr/>
            <p:nvPr/>
          </p:nvCxnSpPr>
          <p:spPr>
            <a:xfrm>
              <a:off x="3017879" y="4564153"/>
              <a:ext cx="0" cy="1161812"/>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Düz Bağlayıcı 36"/>
            <p:cNvCxnSpPr/>
            <p:nvPr/>
          </p:nvCxnSpPr>
          <p:spPr>
            <a:xfrm>
              <a:off x="2835229" y="4558512"/>
              <a:ext cx="415971" cy="5642"/>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8" name="Düz Bağlayıcı 37"/>
            <p:cNvCxnSpPr/>
            <p:nvPr/>
          </p:nvCxnSpPr>
          <p:spPr>
            <a:xfrm flipV="1">
              <a:off x="2586162" y="5704921"/>
              <a:ext cx="665038" cy="1017"/>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52" name="Grup 51"/>
          <p:cNvGrpSpPr/>
          <p:nvPr/>
        </p:nvGrpSpPr>
        <p:grpSpPr>
          <a:xfrm>
            <a:off x="4412540" y="3220817"/>
            <a:ext cx="6604591" cy="1913802"/>
            <a:chOff x="4740275" y="3075825"/>
            <a:chExt cx="6096000" cy="1791965"/>
          </a:xfrm>
        </p:grpSpPr>
        <p:sp>
          <p:nvSpPr>
            <p:cNvPr id="47" name="Yuvarlatılmış Dikdörtgen 46"/>
            <p:cNvSpPr/>
            <p:nvPr/>
          </p:nvSpPr>
          <p:spPr>
            <a:xfrm>
              <a:off x="4889500" y="3075825"/>
              <a:ext cx="5626100" cy="1791965"/>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51" name="Dikdörtgen 50"/>
            <p:cNvSpPr/>
            <p:nvPr/>
          </p:nvSpPr>
          <p:spPr>
            <a:xfrm>
              <a:off x="4740275" y="3279481"/>
              <a:ext cx="6096000" cy="1477328"/>
            </a:xfrm>
            <a:prstGeom prst="rect">
              <a:avLst/>
            </a:prstGeom>
          </p:spPr>
          <p:txBody>
            <a:bodyPr>
              <a:spAutoFit/>
            </a:bodyPr>
            <a:lstStyle/>
            <a:p>
              <a:pPr algn="ctr">
                <a:lnSpc>
                  <a:spcPct val="150000"/>
                </a:lnSpc>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İskeletsel açık kapanış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B</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üyüme modifikasyonu</a:t>
              </a:r>
            </a:p>
            <a:p>
              <a:pPr algn="ctr">
                <a:lnSpc>
                  <a:spcPct val="150000"/>
                </a:lnSpc>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Süt dişlenme döneminde yapılmamalı !!</a:t>
              </a:r>
            </a:p>
            <a:p>
              <a:pPr algn="ctr">
                <a:lnSpc>
                  <a:spcPct val="150000"/>
                </a:lnSpc>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Aktif tedaviye ara verildiği anda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Nüks</a:t>
              </a:r>
              <a:endParaRPr lang="tr-TR" sz="2000"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85946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537994"/>
            <a:ext cx="12192000" cy="256506"/>
          </a:xfrm>
        </p:spPr>
        <p:txBody>
          <a:bodyPr/>
          <a:lstStyle/>
          <a:p>
            <a:r>
              <a:rPr lang="en-US" dirty="0"/>
              <a:t>Patti A, </a:t>
            </a:r>
            <a:r>
              <a:rPr lang="en-US" dirty="0" err="1"/>
              <a:t>D’arc</a:t>
            </a:r>
            <a:r>
              <a:rPr lang="en-US" dirty="0"/>
              <a:t> GP: </a:t>
            </a:r>
            <a:r>
              <a:rPr lang="en-US" dirty="0" err="1"/>
              <a:t>Erken</a:t>
            </a:r>
            <a:r>
              <a:rPr lang="en-US" dirty="0"/>
              <a:t> </a:t>
            </a:r>
            <a:r>
              <a:rPr lang="en-US" dirty="0" err="1"/>
              <a:t>Ortodontik</a:t>
            </a:r>
            <a:r>
              <a:rPr lang="en-US" dirty="0"/>
              <a:t> </a:t>
            </a:r>
            <a:r>
              <a:rPr lang="en-US" dirty="0" err="1"/>
              <a:t>Tedavi</a:t>
            </a:r>
            <a:r>
              <a:rPr lang="en-US" dirty="0"/>
              <a:t>, Ankara, 2008, Quintessence </a:t>
            </a:r>
            <a:r>
              <a:rPr lang="en-US" dirty="0" err="1"/>
              <a:t>Yayıncılık</a:t>
            </a:r>
            <a:r>
              <a:rPr lang="en-US" dirty="0"/>
              <a:t> Tan. Ltd. Şti,82</a:t>
            </a:r>
            <a:endParaRPr lang="tr-TR" dirty="0"/>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Açık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170" name="Picture 2" descr="open bite orthognathic surgery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r="47351"/>
          <a:stretch/>
        </p:blipFill>
        <p:spPr bwMode="auto">
          <a:xfrm>
            <a:off x="717594" y="2787652"/>
            <a:ext cx="2303803" cy="2187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Resim 16"/>
          <p:cNvPicPr>
            <a:picLocks noChangeAspect="1"/>
          </p:cNvPicPr>
          <p:nvPr/>
        </p:nvPicPr>
        <p:blipFill rotWithShape="1">
          <a:blip r:embed="rId5"/>
          <a:srcRect l="39967" t="16412" r="5761" b="20440"/>
          <a:stretch/>
        </p:blipFill>
        <p:spPr>
          <a:xfrm flipH="1">
            <a:off x="5309084" y="2628355"/>
            <a:ext cx="3128469" cy="2047616"/>
          </a:xfrm>
          <a:prstGeom prst="rect">
            <a:avLst/>
          </a:prstGeom>
          <a:ln>
            <a:noFill/>
          </a:ln>
          <a:effectLst>
            <a:outerShdw blurRad="292100" dist="139700" dir="2700000" algn="tl" rotWithShape="0">
              <a:srgbClr val="333333">
                <a:alpha val="65000"/>
              </a:srgbClr>
            </a:outerShdw>
          </a:effectLst>
        </p:spPr>
      </p:pic>
      <p:pic>
        <p:nvPicPr>
          <p:cNvPr id="31" name="Picture 2" descr="open bite orthognathic surgery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50908"/>
          <a:stretch/>
        </p:blipFill>
        <p:spPr bwMode="auto">
          <a:xfrm>
            <a:off x="2866563" y="4030858"/>
            <a:ext cx="2148138" cy="2187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Resim 17"/>
          <p:cNvPicPr>
            <a:picLocks noChangeAspect="1"/>
          </p:cNvPicPr>
          <p:nvPr/>
        </p:nvPicPr>
        <p:blipFill rotWithShape="1">
          <a:blip r:embed="rId6"/>
          <a:srcRect l="18685" t="12514" r="22104" b="10293"/>
          <a:stretch/>
        </p:blipFill>
        <p:spPr>
          <a:xfrm flipH="1">
            <a:off x="7991320" y="4030858"/>
            <a:ext cx="3222780" cy="2363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77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1610756"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eaLnBrk="1" hangingPunct="1"/>
                <a:r>
                  <a:rPr lang="tr-TR" sz="3200" b="1" dirty="0">
                    <a:solidFill>
                      <a:srgbClr val="FFFFFF"/>
                    </a:solidFill>
                    <a:latin typeface="+mj-lt"/>
                    <a:cs typeface="Arial" pitchFamily="34" charset="0"/>
                  </a:rPr>
                  <a:t>Giriş</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190" name="Dikdörtgen 189"/>
          <p:cNvSpPr/>
          <p:nvPr/>
        </p:nvSpPr>
        <p:spPr>
          <a:xfrm>
            <a:off x="3964512" y="1916476"/>
            <a:ext cx="3523753" cy="707886"/>
          </a:xfrm>
          <a:prstGeom prst="rect">
            <a:avLst/>
          </a:prstGeom>
          <a:noFill/>
          <a:ln>
            <a:noFill/>
          </a:ln>
        </p:spPr>
        <p:txBody>
          <a:bodyPr wrap="square" lIns="91440" tIns="45720" rIns="91440" bIns="45720">
            <a:spAutoFit/>
          </a:bodyPr>
          <a:lstStyle/>
          <a:p>
            <a:pPr algn="ctr"/>
            <a:r>
              <a:rPr lang="tr-TR" sz="4000" b="1" cap="none" spc="0" dirty="0">
                <a:ln w="12700">
                  <a:solidFill>
                    <a:schemeClr val="tx2">
                      <a:lumMod val="75000"/>
                    </a:schemeClr>
                  </a:solidFill>
                  <a:prstDash val="solid"/>
                </a:ln>
                <a:solidFill>
                  <a:srgbClr val="026A69"/>
                </a:solidFill>
                <a:effectLst>
                  <a:outerShdw dist="38100" dir="2640000" algn="bl" rotWithShape="0">
                    <a:schemeClr val="tx2">
                      <a:lumMod val="75000"/>
                    </a:schemeClr>
                  </a:outerShdw>
                </a:effectLst>
              </a:rPr>
              <a:t>‘Erken Tedavi’</a:t>
            </a:r>
          </a:p>
        </p:txBody>
      </p:sp>
      <p:sp>
        <p:nvSpPr>
          <p:cNvPr id="191" name="Sağ Ok 190"/>
          <p:cNvSpPr/>
          <p:nvPr/>
        </p:nvSpPr>
        <p:spPr>
          <a:xfrm rot="8100000">
            <a:off x="3547690" y="2814709"/>
            <a:ext cx="677115" cy="406400"/>
          </a:xfrm>
          <a:prstGeom prst="rightArrow">
            <a:avLst/>
          </a:prstGeom>
          <a:solidFill>
            <a:srgbClr val="026A69">
              <a:alpha val="57000"/>
            </a:srgbClr>
          </a:solidFill>
          <a:ln>
            <a:noFill/>
          </a:ln>
          <a:effectLst>
            <a:outerShdw blurRad="508000" dist="622300" dir="9600000" sx="130000" sy="130000" algn="ctr" rotWithShape="0">
              <a:srgbClr val="000000">
                <a:alpha val="7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2" name="Metin kutusu 191"/>
          <p:cNvSpPr txBox="1"/>
          <p:nvPr/>
        </p:nvSpPr>
        <p:spPr>
          <a:xfrm>
            <a:off x="1173798" y="3498069"/>
            <a:ext cx="3256182" cy="1477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sz="2000" dirty="0">
                <a:latin typeface="+mj-lt"/>
              </a:rPr>
              <a:t>Tanımsız hedefler</a:t>
            </a:r>
          </a:p>
          <a:p>
            <a:pPr marL="285750" indent="-285750">
              <a:lnSpc>
                <a:spcPct val="150000"/>
              </a:lnSpc>
              <a:buFont typeface="Arial" panose="020B0604020202020204" pitchFamily="34" charset="0"/>
              <a:buChar char="•"/>
            </a:pPr>
            <a:r>
              <a:rPr lang="tr-TR" sz="2000" dirty="0">
                <a:latin typeface="+mj-lt"/>
              </a:rPr>
              <a:t>Öngörülemeyen sonuçlar </a:t>
            </a:r>
          </a:p>
          <a:p>
            <a:pPr marL="285750" indent="-285750">
              <a:lnSpc>
                <a:spcPct val="150000"/>
              </a:lnSpc>
              <a:buFont typeface="Arial" panose="020B0604020202020204" pitchFamily="34" charset="0"/>
              <a:buChar char="•"/>
            </a:pPr>
            <a:r>
              <a:rPr lang="tr-TR" sz="2000" dirty="0">
                <a:latin typeface="+mj-lt"/>
              </a:rPr>
              <a:t>Uzun süre tedavi </a:t>
            </a:r>
          </a:p>
        </p:txBody>
      </p:sp>
      <p:sp>
        <p:nvSpPr>
          <p:cNvPr id="193" name="Metin kutusu 192"/>
          <p:cNvSpPr txBox="1"/>
          <p:nvPr/>
        </p:nvSpPr>
        <p:spPr>
          <a:xfrm>
            <a:off x="7566528" y="3517193"/>
            <a:ext cx="4538242"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latin typeface="+mj-lt"/>
              </a:rPr>
              <a:t>Hastanın uyum problemi </a:t>
            </a:r>
          </a:p>
          <a:p>
            <a:pPr marL="342900" indent="-342900">
              <a:lnSpc>
                <a:spcPct val="150000"/>
              </a:lnSpc>
              <a:buFont typeface="Arial" panose="020B0604020202020204" pitchFamily="34" charset="0"/>
              <a:buChar char="•"/>
            </a:pPr>
            <a:r>
              <a:rPr lang="tr-TR" sz="2000" dirty="0">
                <a:latin typeface="+mj-lt"/>
              </a:rPr>
              <a:t>Ebeveyn memnuniyetsizliği </a:t>
            </a:r>
          </a:p>
          <a:p>
            <a:pPr marL="342900" indent="-342900">
              <a:lnSpc>
                <a:spcPct val="150000"/>
              </a:lnSpc>
              <a:buFont typeface="Arial" panose="020B0604020202020204" pitchFamily="34" charset="0"/>
              <a:buChar char="•"/>
            </a:pPr>
            <a:r>
              <a:rPr lang="tr-TR" sz="2000" dirty="0">
                <a:latin typeface="+mj-lt"/>
              </a:rPr>
              <a:t>Hekim ve hastanın yorgunluğu </a:t>
            </a:r>
          </a:p>
        </p:txBody>
      </p:sp>
      <p:sp>
        <p:nvSpPr>
          <p:cNvPr id="194" name="Sağ Ok 193"/>
          <p:cNvSpPr/>
          <p:nvPr/>
        </p:nvSpPr>
        <p:spPr>
          <a:xfrm rot="2700000">
            <a:off x="7227971" y="2827526"/>
            <a:ext cx="677115" cy="406400"/>
          </a:xfrm>
          <a:prstGeom prst="rightArrow">
            <a:avLst/>
          </a:prstGeom>
          <a:solidFill>
            <a:srgbClr val="026A69">
              <a:alpha val="57000"/>
            </a:srgbClr>
          </a:solidFill>
          <a:ln>
            <a:noFill/>
          </a:ln>
          <a:effectLst>
            <a:outerShdw blurRad="508000" dist="622300" dir="9600000" sx="130000" sy="130000" algn="ctr" rotWithShape="0">
              <a:srgbClr val="000000">
                <a:alpha val="78000"/>
              </a:srgbClr>
            </a:outerShdw>
            <a:softEdge rad="0"/>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5" name="Picture 6" descr="boring child ile ilgili gÃ¶rsel sonuc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47" t="9133" r="8748" b="1"/>
          <a:stretch/>
        </p:blipFill>
        <p:spPr bwMode="auto">
          <a:xfrm>
            <a:off x="4467976" y="4128355"/>
            <a:ext cx="2717801" cy="2400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6" name="Altbilgi Yer Tutucusu 1"/>
          <p:cNvSpPr>
            <a:spLocks noGrp="1"/>
          </p:cNvSpPr>
          <p:nvPr>
            <p:ph type="ftr" sz="quarter" idx="11"/>
          </p:nvPr>
        </p:nvSpPr>
        <p:spPr>
          <a:xfrm>
            <a:off x="0" y="6529137"/>
            <a:ext cx="12192000" cy="328863"/>
          </a:xfrm>
        </p:spPr>
        <p:txBody>
          <a:bodyPr/>
          <a:lstStyle/>
          <a:p>
            <a:r>
              <a:rPr lang="tr-TR" dirty="0">
                <a:solidFill>
                  <a:schemeClr val="bg1">
                    <a:lumMod val="50000"/>
                  </a:schemeClr>
                </a:solidFill>
              </a:rPr>
              <a:t>McNamara JA, </a:t>
            </a:r>
            <a:r>
              <a:rPr lang="tr-TR" dirty="0" err="1">
                <a:solidFill>
                  <a:schemeClr val="bg1">
                    <a:lumMod val="50000"/>
                  </a:schemeClr>
                </a:solidFill>
              </a:rPr>
              <a:t>Jr</a:t>
            </a:r>
            <a:r>
              <a:rPr lang="tr-TR" dirty="0">
                <a:solidFill>
                  <a:schemeClr val="bg1">
                    <a:lumMod val="50000"/>
                  </a:schemeClr>
                </a:solidFill>
              </a:rPr>
              <a:t>, </a:t>
            </a:r>
            <a:r>
              <a:rPr lang="tr-TR" dirty="0" err="1">
                <a:solidFill>
                  <a:schemeClr val="bg1">
                    <a:lumMod val="50000"/>
                  </a:schemeClr>
                </a:solidFill>
              </a:rPr>
              <a:t>Brudon</a:t>
            </a:r>
            <a:r>
              <a:rPr lang="tr-TR" dirty="0">
                <a:solidFill>
                  <a:schemeClr val="bg1">
                    <a:lumMod val="50000"/>
                  </a:schemeClr>
                </a:solidFill>
              </a:rPr>
              <a:t> WL: </a:t>
            </a:r>
            <a:r>
              <a:rPr lang="tr-TR" dirty="0" err="1">
                <a:solidFill>
                  <a:schemeClr val="bg1">
                    <a:lumMod val="50000"/>
                  </a:schemeClr>
                </a:solidFill>
              </a:rPr>
              <a:t>Orthodontic</a:t>
            </a:r>
            <a:r>
              <a:rPr lang="tr-TR" dirty="0">
                <a:solidFill>
                  <a:schemeClr val="bg1">
                    <a:lumMod val="50000"/>
                  </a:schemeClr>
                </a:solidFill>
              </a:rPr>
              <a:t> </a:t>
            </a:r>
            <a:r>
              <a:rPr lang="tr-TR" dirty="0" err="1">
                <a:solidFill>
                  <a:schemeClr val="bg1">
                    <a:lumMod val="50000"/>
                  </a:schemeClr>
                </a:solidFill>
              </a:rPr>
              <a:t>and</a:t>
            </a:r>
            <a:r>
              <a:rPr lang="tr-TR" dirty="0">
                <a:solidFill>
                  <a:schemeClr val="bg1">
                    <a:lumMod val="50000"/>
                  </a:schemeClr>
                </a:solidFill>
              </a:rPr>
              <a:t> </a:t>
            </a:r>
            <a:r>
              <a:rPr lang="tr-TR" dirty="0" err="1">
                <a:solidFill>
                  <a:schemeClr val="bg1">
                    <a:lumMod val="50000"/>
                  </a:schemeClr>
                </a:solidFill>
              </a:rPr>
              <a:t>Orthopedic</a:t>
            </a:r>
            <a:r>
              <a:rPr lang="tr-TR" dirty="0">
                <a:solidFill>
                  <a:schemeClr val="bg1">
                    <a:lumMod val="50000"/>
                  </a:schemeClr>
                </a:solidFill>
              </a:rPr>
              <a:t> </a:t>
            </a:r>
            <a:r>
              <a:rPr lang="tr-TR" dirty="0" err="1">
                <a:solidFill>
                  <a:schemeClr val="bg1">
                    <a:lumMod val="50000"/>
                  </a:schemeClr>
                </a:solidFill>
              </a:rPr>
              <a:t>Treatment</a:t>
            </a:r>
            <a:r>
              <a:rPr lang="tr-TR" dirty="0">
                <a:solidFill>
                  <a:schemeClr val="bg1">
                    <a:lumMod val="50000"/>
                  </a:schemeClr>
                </a:solidFill>
              </a:rPr>
              <a:t> </a:t>
            </a:r>
            <a:r>
              <a:rPr lang="tr-TR" dirty="0" err="1">
                <a:solidFill>
                  <a:schemeClr val="bg1">
                    <a:lumMod val="50000"/>
                  </a:schemeClr>
                </a:solidFill>
              </a:rPr>
              <a:t>In</a:t>
            </a:r>
            <a:r>
              <a:rPr lang="tr-TR" dirty="0">
                <a:solidFill>
                  <a:schemeClr val="bg1">
                    <a:lumMod val="50000"/>
                  </a:schemeClr>
                </a:solidFill>
              </a:rPr>
              <a:t> </a:t>
            </a:r>
            <a:r>
              <a:rPr lang="tr-TR" dirty="0" err="1">
                <a:solidFill>
                  <a:schemeClr val="bg1">
                    <a:lumMod val="50000"/>
                  </a:schemeClr>
                </a:solidFill>
              </a:rPr>
              <a:t>The</a:t>
            </a:r>
            <a:r>
              <a:rPr lang="tr-TR" dirty="0">
                <a:solidFill>
                  <a:schemeClr val="bg1">
                    <a:lumMod val="50000"/>
                  </a:schemeClr>
                </a:solidFill>
              </a:rPr>
              <a:t> Mixed </a:t>
            </a:r>
            <a:r>
              <a:rPr lang="tr-TR" dirty="0" err="1">
                <a:solidFill>
                  <a:schemeClr val="bg1">
                    <a:lumMod val="50000"/>
                  </a:schemeClr>
                </a:solidFill>
              </a:rPr>
              <a:t>Dentition</a:t>
            </a:r>
            <a:r>
              <a:rPr lang="tr-TR" dirty="0">
                <a:solidFill>
                  <a:schemeClr val="bg1">
                    <a:lumMod val="50000"/>
                  </a:schemeClr>
                </a:solidFill>
              </a:rPr>
              <a:t>, </a:t>
            </a:r>
            <a:r>
              <a:rPr lang="tr-TR" dirty="0" err="1">
                <a:solidFill>
                  <a:schemeClr val="bg1">
                    <a:lumMod val="50000"/>
                  </a:schemeClr>
                </a:solidFill>
              </a:rPr>
              <a:t>Ann</a:t>
            </a:r>
            <a:r>
              <a:rPr lang="tr-TR" dirty="0">
                <a:solidFill>
                  <a:schemeClr val="bg1">
                    <a:lumMod val="50000"/>
                  </a:schemeClr>
                </a:solidFill>
              </a:rPr>
              <a:t> </a:t>
            </a:r>
            <a:r>
              <a:rPr lang="tr-TR" dirty="0" err="1">
                <a:solidFill>
                  <a:schemeClr val="bg1">
                    <a:lumMod val="50000"/>
                  </a:schemeClr>
                </a:solidFill>
              </a:rPr>
              <a:t>Arbor</a:t>
            </a:r>
            <a:r>
              <a:rPr lang="tr-TR" dirty="0">
                <a:solidFill>
                  <a:schemeClr val="bg1">
                    <a:lumMod val="50000"/>
                  </a:schemeClr>
                </a:solidFill>
              </a:rPr>
              <a:t>, </a:t>
            </a:r>
            <a:r>
              <a:rPr lang="tr-TR" dirty="0" err="1">
                <a:solidFill>
                  <a:schemeClr val="bg1">
                    <a:lumMod val="50000"/>
                  </a:schemeClr>
                </a:solidFill>
              </a:rPr>
              <a:t>Mich</a:t>
            </a:r>
            <a:r>
              <a:rPr lang="tr-TR" dirty="0">
                <a:solidFill>
                  <a:schemeClr val="bg1">
                    <a:lumMod val="50000"/>
                  </a:schemeClr>
                </a:solidFill>
              </a:rPr>
              <a:t>, 1993, </a:t>
            </a:r>
            <a:r>
              <a:rPr lang="tr-TR" dirty="0" err="1">
                <a:solidFill>
                  <a:schemeClr val="bg1">
                    <a:lumMod val="50000"/>
                  </a:schemeClr>
                </a:solidFill>
              </a:rPr>
              <a:t>Needham</a:t>
            </a:r>
            <a:r>
              <a:rPr lang="tr-TR" dirty="0">
                <a:solidFill>
                  <a:schemeClr val="bg1">
                    <a:lumMod val="50000"/>
                  </a:schemeClr>
                </a:solidFill>
              </a:rPr>
              <a:t> </a:t>
            </a:r>
            <a:r>
              <a:rPr lang="tr-TR" dirty="0" err="1">
                <a:solidFill>
                  <a:schemeClr val="bg1">
                    <a:lumMod val="50000"/>
                  </a:schemeClr>
                </a:solidFill>
              </a:rPr>
              <a:t>Press</a:t>
            </a:r>
            <a:endParaRPr lang="tr-TR" dirty="0">
              <a:solidFill>
                <a:schemeClr val="bg1">
                  <a:lumMod val="50000"/>
                </a:schemeClr>
              </a:solidFill>
            </a:endParaRPr>
          </a:p>
        </p:txBody>
      </p:sp>
    </p:spTree>
    <p:extLst>
      <p:ext uri="{BB962C8B-B14F-4D97-AF65-F5344CB8AC3E}">
        <p14:creationId xmlns:p14="http://schemas.microsoft.com/office/powerpoint/2010/main" val="3281778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Resim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250" y="4790340"/>
            <a:ext cx="1924050" cy="1504950"/>
          </a:xfrm>
          <a:prstGeom prst="rect">
            <a:avLst/>
          </a:prstGeom>
        </p:spPr>
      </p:pic>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1537E"/>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1537E"/>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0" y="2906898"/>
              <a:ext cx="8518671" cy="646986"/>
            </a:xfrm>
            <a:prstGeom prst="roundRect">
              <a:avLst/>
            </a:prstGeom>
            <a:solidFill>
              <a:srgbClr val="01537E"/>
            </a:solidFill>
            <a:ln w="9525">
              <a:solidFill>
                <a:srgbClr val="01537E"/>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Vertikal Yön Bozukluklarının Erken Dönem Tedavisi</a:t>
              </a:r>
            </a:p>
          </p:txBody>
        </p:sp>
      </p:grpSp>
      <p:pic>
        <p:nvPicPr>
          <p:cNvPr id="16" name="Resim 15"/>
          <p:cNvPicPr>
            <a:picLocks noChangeAspect="1"/>
          </p:cNvPicPr>
          <p:nvPr/>
        </p:nvPicPr>
        <p:blipFill rotWithShape="1">
          <a:blip r:embed="rId4" cstate="print">
            <a:extLst>
              <a:ext uri="{28A0092B-C50C-407E-A947-70E740481C1C}">
                <a14:useLocalDpi xmlns:a14="http://schemas.microsoft.com/office/drawing/2010/main" val="0"/>
              </a:ext>
            </a:extLst>
          </a:blip>
          <a:srcRect l="29297" t="18486" r="30376" b="21000"/>
          <a:stretch/>
        </p:blipFill>
        <p:spPr>
          <a:xfrm>
            <a:off x="1182099" y="433975"/>
            <a:ext cx="1363578" cy="1363579"/>
          </a:xfrm>
          <a:prstGeom prst="ellipse">
            <a:avLst/>
          </a:prstGeom>
        </p:spPr>
      </p:pic>
      <p:sp>
        <p:nvSpPr>
          <p:cNvPr id="2" name="Altbilgi Yer Tutucusu 1"/>
          <p:cNvSpPr>
            <a:spLocks noGrp="1"/>
          </p:cNvSpPr>
          <p:nvPr>
            <p:ph type="ftr" sz="quarter" idx="11"/>
          </p:nvPr>
        </p:nvSpPr>
        <p:spPr>
          <a:xfrm>
            <a:off x="0" y="6461794"/>
            <a:ext cx="12192000" cy="256506"/>
          </a:xfrm>
        </p:spPr>
        <p:txBody>
          <a:bodyPr/>
          <a:lstStyle/>
          <a:p>
            <a:r>
              <a:rPr lang="tr-TR" dirty="0"/>
              <a:t>Dinçer B, Hazar S, Ön açık kapanış anomalisinin fonksiyonel tedavisinde </a:t>
            </a:r>
            <a:r>
              <a:rPr lang="tr-TR" dirty="0" err="1"/>
              <a:t>stabilite</a:t>
            </a:r>
            <a:r>
              <a:rPr lang="tr-TR" dirty="0"/>
              <a:t>. </a:t>
            </a:r>
            <a:r>
              <a:rPr lang="tr-TR" dirty="0" err="1"/>
              <a:t>Turkish</a:t>
            </a:r>
            <a:r>
              <a:rPr lang="tr-TR" dirty="0"/>
              <a:t> </a:t>
            </a:r>
            <a:r>
              <a:rPr lang="tr-TR" dirty="0" err="1"/>
              <a:t>Journal</a:t>
            </a:r>
            <a:r>
              <a:rPr lang="tr-TR" dirty="0"/>
              <a:t> of </a:t>
            </a:r>
            <a:r>
              <a:rPr lang="tr-TR" dirty="0" err="1"/>
              <a:t>Orthodontics</a:t>
            </a:r>
            <a:r>
              <a:rPr lang="tr-TR" dirty="0"/>
              <a:t>: </a:t>
            </a:r>
            <a:r>
              <a:rPr lang="tr-TR" dirty="0" err="1"/>
              <a:t>August</a:t>
            </a:r>
            <a:r>
              <a:rPr lang="tr-TR" dirty="0"/>
              <a:t> 1999, </a:t>
            </a:r>
            <a:r>
              <a:rPr lang="tr-TR" dirty="0" err="1"/>
              <a:t>Vol</a:t>
            </a:r>
            <a:r>
              <a:rPr lang="tr-TR" dirty="0"/>
              <a:t>. 12, No. 2, </a:t>
            </a:r>
            <a:r>
              <a:rPr lang="tr-TR" dirty="0" err="1"/>
              <a:t>pp</a:t>
            </a:r>
            <a:r>
              <a:rPr lang="tr-TR" dirty="0"/>
              <a:t>. 69-78</a:t>
            </a:r>
          </a:p>
          <a:p>
            <a:r>
              <a:rPr lang="tr-TR" dirty="0" err="1"/>
              <a:t>Rübendiz</a:t>
            </a:r>
            <a:r>
              <a:rPr lang="tr-TR" dirty="0"/>
              <a:t> M, Altuğ Z, 1997 </a:t>
            </a:r>
            <a:r>
              <a:rPr lang="tr-TR" dirty="0" err="1"/>
              <a:t>Gelisim</a:t>
            </a:r>
            <a:r>
              <a:rPr lang="tr-TR" dirty="0"/>
              <a:t> Döneminde Açık Kapanışın </a:t>
            </a:r>
            <a:r>
              <a:rPr lang="tr-TR" dirty="0" err="1"/>
              <a:t>Monoblok</a:t>
            </a:r>
            <a:r>
              <a:rPr lang="tr-TR" dirty="0"/>
              <a:t>, </a:t>
            </a:r>
            <a:r>
              <a:rPr lang="tr-TR" dirty="0" err="1"/>
              <a:t>Oksipital</a:t>
            </a:r>
            <a:r>
              <a:rPr lang="tr-TR" dirty="0"/>
              <a:t> Headgear Ve Vertikal </a:t>
            </a:r>
            <a:r>
              <a:rPr lang="tr-TR" dirty="0" err="1"/>
              <a:t>Chin</a:t>
            </a:r>
            <a:r>
              <a:rPr lang="tr-TR" dirty="0"/>
              <a:t>-Cup ile Kombine Tedavisinin İskelet Yapı Üzerine Etkisi. </a:t>
            </a:r>
            <a:r>
              <a:rPr lang="tr-TR" dirty="0" err="1"/>
              <a:t>Turkish</a:t>
            </a:r>
            <a:r>
              <a:rPr lang="tr-TR" dirty="0"/>
              <a:t> </a:t>
            </a:r>
            <a:r>
              <a:rPr lang="tr-TR" dirty="0" err="1"/>
              <a:t>Journal</a:t>
            </a:r>
            <a:r>
              <a:rPr lang="tr-TR" dirty="0"/>
              <a:t> of </a:t>
            </a:r>
            <a:r>
              <a:rPr lang="tr-TR" dirty="0" err="1"/>
              <a:t>Orthodontics</a:t>
            </a:r>
            <a:r>
              <a:rPr lang="tr-TR" dirty="0"/>
              <a:t>: April 1997, </a:t>
            </a:r>
            <a:r>
              <a:rPr lang="tr-TR" dirty="0" err="1"/>
              <a:t>Vol</a:t>
            </a:r>
            <a:r>
              <a:rPr lang="tr-TR" dirty="0"/>
              <a:t>. 10, No. 1, </a:t>
            </a:r>
            <a:r>
              <a:rPr lang="tr-TR" dirty="0" err="1"/>
              <a:t>pp</a:t>
            </a:r>
            <a:r>
              <a:rPr lang="tr-TR" dirty="0"/>
              <a:t>. 38-45</a:t>
            </a:r>
          </a:p>
        </p:txBody>
      </p:sp>
      <p:sp>
        <p:nvSpPr>
          <p:cNvPr id="34" name="Metin kutusu 33"/>
          <p:cNvSpPr txBox="1"/>
          <p:nvPr/>
        </p:nvSpPr>
        <p:spPr>
          <a:xfrm>
            <a:off x="1549400" y="2007639"/>
            <a:ext cx="8610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Açık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35" name="直接连接符 58"/>
          <p:cNvCxnSpPr>
            <a:stCxn id="34" idx="3"/>
          </p:cNvCxnSpPr>
          <p:nvPr/>
        </p:nvCxnSpPr>
        <p:spPr>
          <a:xfrm>
            <a:off x="10160000" y="2238472"/>
            <a:ext cx="2032000" cy="22128"/>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Resim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659" y="4518802"/>
            <a:ext cx="2433695" cy="16224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6" name="Grup 25"/>
          <p:cNvGrpSpPr/>
          <p:nvPr/>
        </p:nvGrpSpPr>
        <p:grpSpPr>
          <a:xfrm>
            <a:off x="1076357" y="2741085"/>
            <a:ext cx="4627419" cy="1611213"/>
            <a:chOff x="4087089" y="4647500"/>
            <a:chExt cx="4627419" cy="1651700"/>
          </a:xfrm>
        </p:grpSpPr>
        <p:sp>
          <p:nvSpPr>
            <p:cNvPr id="27" name="Yuvarlatılmış Dikdörtgen 26"/>
            <p:cNvSpPr/>
            <p:nvPr/>
          </p:nvSpPr>
          <p:spPr>
            <a:xfrm>
              <a:off x="4087089" y="4647500"/>
              <a:ext cx="4627419" cy="1651700"/>
            </a:xfrm>
            <a:prstGeom prst="roundRect">
              <a:avLst/>
            </a:prstGeom>
            <a:noFill/>
            <a:ln w="38100">
              <a:solidFill>
                <a:srgbClr val="026A69"/>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28" name="Metin kutusu 27"/>
            <p:cNvSpPr txBox="1"/>
            <p:nvPr/>
          </p:nvSpPr>
          <p:spPr>
            <a:xfrm>
              <a:off x="4392694" y="4803831"/>
              <a:ext cx="4016207" cy="1347287"/>
            </a:xfrm>
            <a:prstGeom prst="rect">
              <a:avLst/>
            </a:prstGeom>
            <a:noFill/>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Dinçer ve Hazar; karma dentisyonda fonksiyonel apareylerle tedavi</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Vertikalden horizontale yönlendirme</a:t>
              </a:r>
            </a:p>
          </p:txBody>
        </p:sp>
      </p:grpSp>
      <p:grpSp>
        <p:nvGrpSpPr>
          <p:cNvPr id="29" name="Grup 28"/>
          <p:cNvGrpSpPr/>
          <p:nvPr/>
        </p:nvGrpSpPr>
        <p:grpSpPr>
          <a:xfrm>
            <a:off x="6786574" y="2741084"/>
            <a:ext cx="5011726" cy="1836731"/>
            <a:chOff x="4033145" y="4647500"/>
            <a:chExt cx="4735306" cy="1870223"/>
          </a:xfrm>
        </p:grpSpPr>
        <p:sp>
          <p:nvSpPr>
            <p:cNvPr id="30" name="Yuvarlatılmış Dikdörtgen 29"/>
            <p:cNvSpPr/>
            <p:nvPr/>
          </p:nvSpPr>
          <p:spPr>
            <a:xfrm>
              <a:off x="4087089" y="4647500"/>
              <a:ext cx="4627419" cy="1651699"/>
            </a:xfrm>
            <a:prstGeom prst="roundRect">
              <a:avLst/>
            </a:prstGeom>
            <a:noFill/>
            <a:ln w="38100">
              <a:solidFill>
                <a:srgbClr val="FF5C43"/>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1" name="Metin kutusu 30"/>
            <p:cNvSpPr txBox="1"/>
            <p:nvPr/>
          </p:nvSpPr>
          <p:spPr>
            <a:xfrm>
              <a:off x="4033145" y="4856763"/>
              <a:ext cx="4735306" cy="1660960"/>
            </a:xfrm>
            <a:prstGeom prst="rect">
              <a:avLst/>
            </a:prstGeom>
            <a:noFill/>
          </p:spPr>
          <p:txBody>
            <a:bodyPr wrap="square" rtlCol="0">
              <a:spAutoFit/>
            </a:bodyPr>
            <a:lstStyle/>
            <a:p>
              <a:pPr algn="ct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Rübendiz</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ve Altuğ; büyüme gelişim dönemi,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high-pull headgear, aktivatör ve vertikal çenelik</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Yüz yüksekliğinde artışı engelleme</a:t>
              </a:r>
            </a:p>
            <a:p>
              <a:pPr algn="ct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p:txBody>
        </p:sp>
      </p:grpSp>
      <p:grpSp>
        <p:nvGrpSpPr>
          <p:cNvPr id="32" name="Grup 31"/>
          <p:cNvGrpSpPr/>
          <p:nvPr/>
        </p:nvGrpSpPr>
        <p:grpSpPr>
          <a:xfrm>
            <a:off x="4203439" y="4634987"/>
            <a:ext cx="5011726" cy="1464770"/>
            <a:chOff x="4033145" y="4647500"/>
            <a:chExt cx="4735306" cy="1651699"/>
          </a:xfrm>
        </p:grpSpPr>
        <p:sp>
          <p:nvSpPr>
            <p:cNvPr id="33" name="Yuvarlatılmış Dikdörtgen 32"/>
            <p:cNvSpPr/>
            <p:nvPr/>
          </p:nvSpPr>
          <p:spPr>
            <a:xfrm>
              <a:off x="4087089" y="4647500"/>
              <a:ext cx="4627419" cy="1651699"/>
            </a:xfrm>
            <a:prstGeom prst="roundRect">
              <a:avLst/>
            </a:prstGeom>
            <a:noFill/>
            <a:ln w="38100">
              <a:solidFill>
                <a:schemeClr val="accent4">
                  <a:lumMod val="60000"/>
                  <a:lumOff val="40000"/>
                </a:schemeClr>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9" name="Metin kutusu 38"/>
            <p:cNvSpPr txBox="1"/>
            <p:nvPr/>
          </p:nvSpPr>
          <p:spPr>
            <a:xfrm>
              <a:off x="4033145" y="4764818"/>
              <a:ext cx="4735306" cy="1492332"/>
            </a:xfrm>
            <a:prstGeom prst="rect">
              <a:avLst/>
            </a:prstGeom>
            <a:noFill/>
            <a:ln>
              <a:noFill/>
            </a:ln>
          </p:spPr>
          <p:txBody>
            <a:bodyPr wrap="square" rtlCol="0">
              <a:spAutoFit/>
            </a:bodyPr>
            <a:lstStyle/>
            <a:p>
              <a:pPr algn="ctr"/>
              <a:r>
                <a:rPr lang="tr-TR" sz="2000" dirty="0">
                  <a:solidFill>
                    <a:srgbClr val="222222"/>
                  </a:solidFill>
                  <a:latin typeface="Calibri Light" panose="020F0302020204030204" pitchFamily="34" charset="0"/>
                  <a:ea typeface="Times New Roman" panose="02020603050405020304" pitchFamily="18" charset="0"/>
                </a:rPr>
                <a:t>Erken karma dentisyon döneminde</a:t>
              </a:r>
            </a:p>
            <a:p>
              <a:pPr algn="ctr"/>
              <a:r>
                <a:rPr lang="tr-TR" sz="2000" dirty="0">
                  <a:solidFill>
                    <a:srgbClr val="222222"/>
                  </a:solidFill>
                  <a:latin typeface="Calibri Light" panose="020F0302020204030204" pitchFamily="34" charset="0"/>
                  <a:ea typeface="Times New Roman" panose="02020603050405020304" pitchFamily="18" charset="0"/>
                </a:rPr>
                <a:t>Retansiyon </a:t>
              </a:r>
              <a:r>
                <a:rPr lang="tr-TR" sz="2000" dirty="0">
                  <a:solidFill>
                    <a:srgbClr val="222222"/>
                  </a:solidFill>
                  <a:latin typeface="Calibri Light" panose="020F0302020204030204" pitchFamily="34" charset="0"/>
                  <a:ea typeface="Times New Roman" panose="02020603050405020304" pitchFamily="18" charset="0"/>
                  <a:sym typeface="Symbol" panose="05050102010706020507" pitchFamily="18" charset="2"/>
                </a:rPr>
                <a:t></a:t>
              </a:r>
              <a:r>
                <a:rPr lang="tr-TR" sz="2000" dirty="0">
                  <a:solidFill>
                    <a:srgbClr val="222222"/>
                  </a:solidFill>
                  <a:latin typeface="Calibri Light" panose="020F0302020204030204" pitchFamily="34" charset="0"/>
                  <a:ea typeface="Times New Roman" panose="02020603050405020304" pitchFamily="18" charset="0"/>
                </a:rPr>
                <a:t>  Modifiye hawley plakları</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latin typeface="Calibri Light" panose="020F0302020204030204" pitchFamily="34" charset="0"/>
                  <a:ea typeface="Times New Roman" panose="02020603050405020304" pitchFamily="18" charset="0"/>
                </a:rPr>
                <a:t>&amp;</a:t>
              </a:r>
            </a:p>
            <a:p>
              <a:pPr algn="ctr"/>
              <a:r>
                <a:rPr lang="tr-TR" sz="2000" dirty="0">
                  <a:solidFill>
                    <a:srgbClr val="222222"/>
                  </a:solidFill>
                  <a:latin typeface="Calibri Light" panose="020F0302020204030204" pitchFamily="34" charset="0"/>
                  <a:ea typeface="Times New Roman" panose="02020603050405020304" pitchFamily="18" charset="0"/>
                </a:rPr>
                <a:t>Konuşma terapisi </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925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9143644"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Transversal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459621"/>
            <a:ext cx="12192000" cy="296780"/>
          </a:xfrm>
        </p:spPr>
        <p:txBody>
          <a:bodyPr/>
          <a:lstStyle/>
          <a:p>
            <a:r>
              <a:rPr lang="tr-TR" dirty="0" err="1"/>
              <a:t>Kutin</a:t>
            </a:r>
            <a:r>
              <a:rPr lang="tr-TR" dirty="0"/>
              <a:t> ve </a:t>
            </a:r>
            <a:r>
              <a:rPr lang="tr-TR" dirty="0" err="1"/>
              <a:t>Hawes</a:t>
            </a:r>
            <a:r>
              <a:rPr lang="tr-TR" dirty="0"/>
              <a:t> 1969, </a:t>
            </a:r>
            <a:r>
              <a:rPr lang="tr-TR" dirty="0" err="1"/>
              <a:t>Hicks</a:t>
            </a:r>
            <a:r>
              <a:rPr lang="tr-TR" dirty="0"/>
              <a:t> 1978, Bell 1982, </a:t>
            </a:r>
            <a:r>
              <a:rPr lang="tr-TR" dirty="0" err="1"/>
              <a:t>Silva</a:t>
            </a:r>
            <a:r>
              <a:rPr lang="tr-TR" dirty="0"/>
              <a:t> </a:t>
            </a:r>
            <a:r>
              <a:rPr lang="tr-TR" dirty="0" err="1"/>
              <a:t>Fo</a:t>
            </a:r>
            <a:r>
              <a:rPr lang="tr-TR" dirty="0"/>
              <a:t> ve ark 1991, McDonald ve </a:t>
            </a:r>
            <a:r>
              <a:rPr lang="tr-TR" dirty="0" err="1"/>
              <a:t>Avery</a:t>
            </a:r>
            <a:r>
              <a:rPr lang="tr-TR" dirty="0"/>
              <a:t> 1994, Pinkham 1994, </a:t>
            </a:r>
            <a:r>
              <a:rPr lang="tr-TR" dirty="0" err="1"/>
              <a:t>Dutra</a:t>
            </a:r>
            <a:r>
              <a:rPr lang="tr-TR" dirty="0"/>
              <a:t> ve ark 2004. Pinto ve ark (2001)</a:t>
            </a:r>
          </a:p>
          <a:p>
            <a:r>
              <a:rPr lang="tr-TR" dirty="0"/>
              <a:t>Pinto AS, </a:t>
            </a:r>
            <a:r>
              <a:rPr lang="tr-TR" dirty="0" err="1"/>
              <a:t>Buschang</a:t>
            </a:r>
            <a:r>
              <a:rPr lang="tr-TR" dirty="0"/>
              <a:t> PH, </a:t>
            </a:r>
            <a:r>
              <a:rPr lang="tr-TR" dirty="0" err="1"/>
              <a:t>Throckmorton</a:t>
            </a:r>
            <a:r>
              <a:rPr lang="tr-TR" dirty="0"/>
              <a:t> GS, </a:t>
            </a:r>
            <a:r>
              <a:rPr lang="tr-TR" dirty="0" err="1"/>
              <a:t>Chen</a:t>
            </a:r>
            <a:r>
              <a:rPr lang="tr-TR" dirty="0"/>
              <a:t> P (2001) </a:t>
            </a:r>
            <a:r>
              <a:rPr lang="tr-TR" dirty="0" err="1"/>
              <a:t>Morphological</a:t>
            </a:r>
            <a:r>
              <a:rPr lang="tr-TR" dirty="0"/>
              <a:t> </a:t>
            </a:r>
            <a:r>
              <a:rPr lang="tr-TR" dirty="0" err="1"/>
              <a:t>and</a:t>
            </a:r>
            <a:r>
              <a:rPr lang="tr-TR" dirty="0"/>
              <a:t> </a:t>
            </a:r>
            <a:r>
              <a:rPr lang="tr-TR" dirty="0" err="1"/>
              <a:t>positional</a:t>
            </a:r>
            <a:r>
              <a:rPr lang="tr-TR" dirty="0"/>
              <a:t> </a:t>
            </a:r>
            <a:r>
              <a:rPr lang="tr-TR" dirty="0" err="1"/>
              <a:t>asymmetry</a:t>
            </a:r>
            <a:r>
              <a:rPr lang="tr-TR" dirty="0"/>
              <a:t> of </a:t>
            </a:r>
            <a:r>
              <a:rPr lang="tr-TR" dirty="0" err="1"/>
              <a:t>young</a:t>
            </a:r>
            <a:r>
              <a:rPr lang="tr-TR" dirty="0"/>
              <a:t> </a:t>
            </a:r>
            <a:r>
              <a:rPr lang="tr-TR" dirty="0" err="1"/>
              <a:t>children</a:t>
            </a:r>
            <a:r>
              <a:rPr lang="tr-TR" dirty="0"/>
              <a:t> </a:t>
            </a:r>
            <a:r>
              <a:rPr lang="tr-TR" dirty="0" err="1"/>
              <a:t>with</a:t>
            </a:r>
            <a:r>
              <a:rPr lang="tr-TR" dirty="0"/>
              <a:t> </a:t>
            </a:r>
            <a:r>
              <a:rPr lang="tr-TR" dirty="0" err="1"/>
              <a:t>functional</a:t>
            </a:r>
            <a:r>
              <a:rPr lang="tr-TR" dirty="0"/>
              <a:t> </a:t>
            </a:r>
            <a:r>
              <a:rPr lang="tr-TR" dirty="0" err="1"/>
              <a:t>unilateral</a:t>
            </a:r>
            <a:r>
              <a:rPr lang="tr-TR" dirty="0"/>
              <a:t> posterior </a:t>
            </a:r>
            <a:r>
              <a:rPr lang="tr-TR" dirty="0" err="1"/>
              <a:t>crossbite</a:t>
            </a:r>
            <a:r>
              <a:rPr lang="tr-TR" dirty="0"/>
              <a:t>, </a:t>
            </a:r>
            <a:r>
              <a:rPr lang="tr-TR" dirty="0" err="1"/>
              <a:t>American</a:t>
            </a:r>
            <a:r>
              <a:rPr lang="tr-TR" dirty="0"/>
              <a:t> </a:t>
            </a:r>
            <a:r>
              <a:rPr lang="tr-TR" dirty="0" err="1"/>
              <a:t>Journal</a:t>
            </a:r>
            <a:r>
              <a:rPr lang="tr-TR" dirty="0"/>
              <a:t> of </a:t>
            </a:r>
            <a:r>
              <a:rPr lang="tr-TR" dirty="0" err="1"/>
              <a:t>Orthodontics</a:t>
            </a:r>
            <a:r>
              <a:rPr lang="tr-TR" dirty="0"/>
              <a:t> </a:t>
            </a:r>
            <a:r>
              <a:rPr lang="tr-TR" dirty="0" err="1"/>
              <a:t>and</a:t>
            </a:r>
            <a:r>
              <a:rPr lang="tr-TR" dirty="0"/>
              <a:t> </a:t>
            </a:r>
            <a:r>
              <a:rPr lang="tr-TR" dirty="0" err="1"/>
              <a:t>Dentofacial</a:t>
            </a:r>
            <a:r>
              <a:rPr lang="tr-TR" dirty="0"/>
              <a:t> </a:t>
            </a:r>
            <a:r>
              <a:rPr lang="tr-TR" dirty="0" err="1"/>
              <a:t>Orthopedics</a:t>
            </a:r>
            <a:r>
              <a:rPr lang="tr-TR" dirty="0"/>
              <a:t>, 120:513–20</a:t>
            </a: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5350" y="4908657"/>
            <a:ext cx="2165350" cy="1441342"/>
          </a:xfrm>
          <a:prstGeom prst="rect">
            <a:avLst/>
          </a:prstGeom>
          <a:ln>
            <a:noFill/>
          </a:ln>
          <a:effectLst>
            <a:softEdge rad="112500"/>
          </a:effectLst>
        </p:spPr>
      </p:pic>
      <p:pic>
        <p:nvPicPr>
          <p:cNvPr id="8" name="Resim 7"/>
          <p:cNvPicPr>
            <a:picLocks noChangeAspect="1"/>
          </p:cNvPicPr>
          <p:nvPr/>
        </p:nvPicPr>
        <p:blipFill rotWithShape="1">
          <a:blip r:embed="rId5">
            <a:extLst>
              <a:ext uri="{28A0092B-C50C-407E-A947-70E740481C1C}">
                <a14:useLocalDpi xmlns:a14="http://schemas.microsoft.com/office/drawing/2010/main" val="0"/>
              </a:ext>
            </a:extLst>
          </a:blip>
          <a:srcRect l="17604" t="24668" r="20312" b="27778"/>
          <a:stretch/>
        </p:blipFill>
        <p:spPr>
          <a:xfrm>
            <a:off x="618829" y="2452930"/>
            <a:ext cx="5080000" cy="2188762"/>
          </a:xfrm>
          <a:prstGeom prst="rect">
            <a:avLst/>
          </a:prstGeom>
          <a:ln>
            <a:noFill/>
          </a:ln>
          <a:effectLst>
            <a:softEdge rad="112500"/>
          </a:effectLst>
        </p:spPr>
      </p:pic>
      <p:sp>
        <p:nvSpPr>
          <p:cNvPr id="10" name="Dikdörtgen 9"/>
          <p:cNvSpPr/>
          <p:nvPr/>
        </p:nvSpPr>
        <p:spPr>
          <a:xfrm>
            <a:off x="1143999" y="4975302"/>
            <a:ext cx="4293804" cy="400110"/>
          </a:xfrm>
          <a:prstGeom prst="rect">
            <a:avLst/>
          </a:prstGeom>
          <a:ln w="38100">
            <a:solidFill>
              <a:schemeClr val="accent4">
                <a:lumMod val="60000"/>
                <a:lumOff val="40000"/>
              </a:schemeClr>
            </a:solidFill>
          </a:ln>
        </p:spPr>
        <p:txBody>
          <a:bodyPr wrap="none">
            <a:spAutoFit/>
          </a:bodyPr>
          <a:lstStyle/>
          <a:p>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Posterior çapraz kapanış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Erken tedavi</a:t>
            </a:r>
          </a:p>
        </p:txBody>
      </p:sp>
      <p:sp>
        <p:nvSpPr>
          <p:cNvPr id="19" name="Beşgen 18"/>
          <p:cNvSpPr/>
          <p:nvPr/>
        </p:nvSpPr>
        <p:spPr>
          <a:xfrm>
            <a:off x="5816600" y="2162176"/>
            <a:ext cx="3771900" cy="1573530"/>
          </a:xfrm>
          <a:prstGeom prst="homePlate">
            <a:avLst/>
          </a:prstGeom>
          <a:solidFill>
            <a:srgbClr val="538193"/>
          </a:solidFill>
          <a:ln w="3810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Beşgen 19"/>
          <p:cNvSpPr/>
          <p:nvPr/>
        </p:nvSpPr>
        <p:spPr>
          <a:xfrm flipH="1">
            <a:off x="7949609" y="3056302"/>
            <a:ext cx="4153491" cy="1662412"/>
          </a:xfrm>
          <a:prstGeom prst="homePlate">
            <a:avLst/>
          </a:prstGeom>
          <a:solidFill>
            <a:srgbClr val="80A7B7"/>
          </a:solidFill>
          <a:ln w="3810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p>
        </p:txBody>
      </p:sp>
      <p:sp>
        <p:nvSpPr>
          <p:cNvPr id="21" name="Beşgen 20"/>
          <p:cNvSpPr/>
          <p:nvPr/>
        </p:nvSpPr>
        <p:spPr>
          <a:xfrm>
            <a:off x="5816600" y="4072998"/>
            <a:ext cx="3771900" cy="1573530"/>
          </a:xfrm>
          <a:prstGeom prst="homePlate">
            <a:avLst/>
          </a:prstGeom>
          <a:solidFill>
            <a:srgbClr val="80A7B7"/>
          </a:solidFill>
          <a:ln w="38100">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9043839" y="3224300"/>
            <a:ext cx="3021161" cy="1323439"/>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Pinkham ve ark.</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Kompenzasyon oluşmadan</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En kısa sürede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cs typeface="Times New Roman" panose="02020603050405020304" pitchFamily="18" charset="0"/>
              </a:rPr>
              <a:t>tedavi</a:t>
            </a:r>
            <a:endParaRPr lang="tr-TR" sz="2000" dirty="0"/>
          </a:p>
        </p:txBody>
      </p:sp>
      <p:sp>
        <p:nvSpPr>
          <p:cNvPr id="23" name="Dikdörtgen 22"/>
          <p:cNvSpPr/>
          <p:nvPr/>
        </p:nvSpPr>
        <p:spPr>
          <a:xfrm>
            <a:off x="5830739" y="2276009"/>
            <a:ext cx="2729061" cy="1323439"/>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Pinto ve ark.</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İskeletsel ve fonksiyonel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asimetrilerin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ortadan kaldırılması</a:t>
            </a:r>
            <a:endParaRPr lang="tr-TR" sz="2000" dirty="0"/>
          </a:p>
        </p:txBody>
      </p:sp>
      <p:sp>
        <p:nvSpPr>
          <p:cNvPr id="24" name="Dikdörtgen 23"/>
          <p:cNvSpPr/>
          <p:nvPr/>
        </p:nvSpPr>
        <p:spPr>
          <a:xfrm>
            <a:off x="5674996" y="4239068"/>
            <a:ext cx="3228552" cy="1323439"/>
          </a:xfrm>
          <a:prstGeom prst="rect">
            <a:avLst/>
          </a:prstGeom>
        </p:spPr>
        <p:txBody>
          <a:bodyPr wrap="square">
            <a:spAutoFit/>
          </a:bodyPr>
          <a:lstStyle/>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Bell ve ark.</a:t>
            </a:r>
          </a:p>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Okluzyonun yönlendirilmesi Dinamik büyümeden yararlanılması</a:t>
            </a:r>
            <a:endParaRPr lang="tr-TR"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5198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9143644"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Transversal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508056"/>
            <a:ext cx="12192000" cy="296780"/>
          </a:xfrm>
        </p:spPr>
        <p:txBody>
          <a:bodyPr/>
          <a:lstStyle/>
          <a:p>
            <a:r>
              <a:rPr lang="en-US" dirty="0"/>
              <a:t>McNamara JA (2002) Early intervention in the transverse dimension: is it worth the effort?, American Journal of Orthodontics and </a:t>
            </a:r>
            <a:r>
              <a:rPr lang="en-US" dirty="0" err="1"/>
              <a:t>Dentofacial</a:t>
            </a:r>
            <a:r>
              <a:rPr lang="en-US" dirty="0"/>
              <a:t> Orthopedics, 121: 572– 574</a:t>
            </a:r>
            <a:endParaRPr lang="tr-TR" dirty="0"/>
          </a:p>
          <a:p>
            <a:r>
              <a:rPr lang="en-US" dirty="0" err="1"/>
              <a:t>McNamara,J.A</a:t>
            </a:r>
            <a:r>
              <a:rPr lang="en-US" dirty="0"/>
              <a:t>. (2000). Early intervention in the transverse dimension: Is it worth the effort? Am J. Orthod. 121: 572-574</a:t>
            </a:r>
            <a:endParaRPr lang="tr-TR" dirty="0"/>
          </a:p>
        </p:txBody>
      </p:sp>
      <p:pic>
        <p:nvPicPr>
          <p:cNvPr id="17" name="Resi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250" y="4790340"/>
            <a:ext cx="1924050" cy="1504950"/>
          </a:xfrm>
          <a:prstGeom prst="rect">
            <a:avLst/>
          </a:prstGeom>
        </p:spPr>
      </p:pic>
      <p:grpSp>
        <p:nvGrpSpPr>
          <p:cNvPr id="18" name="Grup 17"/>
          <p:cNvGrpSpPr/>
          <p:nvPr/>
        </p:nvGrpSpPr>
        <p:grpSpPr>
          <a:xfrm>
            <a:off x="4111470" y="2055297"/>
            <a:ext cx="4892971" cy="1292045"/>
            <a:chOff x="887261" y="3757066"/>
            <a:chExt cx="5358556" cy="980190"/>
          </a:xfrm>
          <a:solidFill>
            <a:schemeClr val="accent6">
              <a:lumMod val="20000"/>
              <a:lumOff val="80000"/>
            </a:schemeClr>
          </a:solidFill>
        </p:grpSpPr>
        <p:sp>
          <p:nvSpPr>
            <p:cNvPr id="19" name="矩形 7"/>
            <p:cNvSpPr/>
            <p:nvPr/>
          </p:nvSpPr>
          <p:spPr>
            <a:xfrm>
              <a:off x="887261" y="3757066"/>
              <a:ext cx="5358556" cy="980190"/>
            </a:xfrm>
            <a:prstGeom prst="rect">
              <a:avLst/>
            </a:prstGeom>
            <a:solidFill>
              <a:srgbClr val="9DBBC7"/>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Metin kutusu 19"/>
            <p:cNvSpPr txBox="1"/>
            <p:nvPr/>
          </p:nvSpPr>
          <p:spPr>
            <a:xfrm>
              <a:off x="1035155" y="3960055"/>
              <a:ext cx="5060844" cy="656200"/>
            </a:xfrm>
            <a:prstGeom prst="rect">
              <a:avLst/>
            </a:prstGeom>
            <a:solidFill>
              <a:srgbClr val="9DBBC7"/>
            </a:solidFill>
            <a:ln w="28575">
              <a:noFill/>
            </a:ln>
          </p:spPr>
          <p:txBody>
            <a:bodyPr wrap="square" rtlCol="0">
              <a:spAutoFit/>
            </a:bodyPr>
            <a:lstStyle/>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McNamara, hızlı üst çene genişletme</a:t>
              </a:r>
            </a:p>
            <a:p>
              <a:pPr lvl="0"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K</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arışık dişlenme döneminde etkili</a:t>
              </a:r>
              <a:endParaRPr lang="tr-T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3314" name="Picture 2" descr="Ä°lgili resi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236" t="1070" r="14461" b="8034"/>
          <a:stretch/>
        </p:blipFill>
        <p:spPr bwMode="auto">
          <a:xfrm>
            <a:off x="712380" y="2055297"/>
            <a:ext cx="2977117" cy="2105247"/>
          </a:xfrm>
          <a:prstGeom prst="roundRect">
            <a:avLst/>
          </a:prstGeom>
          <a:noFill/>
          <a:extLst>
            <a:ext uri="{909E8E84-426E-40DD-AFC4-6F175D3DCCD1}">
              <a14:hiddenFill xmlns:a14="http://schemas.microsoft.com/office/drawing/2010/main">
                <a:solidFill>
                  <a:srgbClr val="FFFFFF"/>
                </a:solidFill>
              </a14:hiddenFill>
            </a:ext>
          </a:extLst>
        </p:spPr>
      </p:pic>
      <p:grpSp>
        <p:nvGrpSpPr>
          <p:cNvPr id="21" name="Grup 20"/>
          <p:cNvGrpSpPr/>
          <p:nvPr/>
        </p:nvGrpSpPr>
        <p:grpSpPr>
          <a:xfrm>
            <a:off x="6408222" y="3139042"/>
            <a:ext cx="5089747" cy="1245428"/>
            <a:chOff x="7297499" y="3758487"/>
            <a:chExt cx="4804366" cy="1153952"/>
          </a:xfrm>
        </p:grpSpPr>
        <p:sp>
          <p:nvSpPr>
            <p:cNvPr id="24" name="矩形 7"/>
            <p:cNvSpPr/>
            <p:nvPr/>
          </p:nvSpPr>
          <p:spPr>
            <a:xfrm>
              <a:off x="7340203" y="3758487"/>
              <a:ext cx="4564760" cy="1153952"/>
            </a:xfrm>
            <a:prstGeom prst="rect">
              <a:avLst/>
            </a:prstGeom>
            <a:solidFill>
              <a:srgbClr val="F2F2F2"/>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Dikdörtgen 22"/>
            <p:cNvSpPr/>
            <p:nvPr/>
          </p:nvSpPr>
          <p:spPr>
            <a:xfrm>
              <a:off x="7297499" y="3985925"/>
              <a:ext cx="4804366" cy="655892"/>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Maksiller darlık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M</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andibuler retrüzyon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Sınıf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ll</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anomaliyi şiddetlendirme</a:t>
              </a:r>
            </a:p>
          </p:txBody>
        </p:sp>
      </p:grpSp>
      <p:grpSp>
        <p:nvGrpSpPr>
          <p:cNvPr id="8" name="Grup 7"/>
          <p:cNvGrpSpPr/>
          <p:nvPr/>
        </p:nvGrpSpPr>
        <p:grpSpPr>
          <a:xfrm>
            <a:off x="712380" y="4790088"/>
            <a:ext cx="4594901" cy="1088424"/>
            <a:chOff x="4039688" y="3896498"/>
            <a:chExt cx="4594901" cy="1088424"/>
          </a:xfrm>
        </p:grpSpPr>
        <p:sp>
          <p:nvSpPr>
            <p:cNvPr id="33" name="矩形 7"/>
            <p:cNvSpPr/>
            <p:nvPr/>
          </p:nvSpPr>
          <p:spPr>
            <a:xfrm>
              <a:off x="4039688" y="3896498"/>
              <a:ext cx="4594901" cy="1088424"/>
            </a:xfrm>
            <a:prstGeom prst="rect">
              <a:avLst/>
            </a:prstGeom>
            <a:solidFill>
              <a:schemeClr val="tx2">
                <a:lumMod val="20000"/>
                <a:lumOff val="80000"/>
              </a:schemeClr>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Dikdörtgen 2"/>
            <p:cNvSpPr/>
            <p:nvPr/>
          </p:nvSpPr>
          <p:spPr>
            <a:xfrm>
              <a:off x="4097659" y="3958626"/>
              <a:ext cx="4289329" cy="1015663"/>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Maksiller darlık Sınıf II yapı içerisinde kamufle olup anomali düzeltilirken ortaya çıkabilir.</a:t>
              </a:r>
              <a:endParaRPr lang="tr-TR" sz="2000" dirty="0">
                <a:effectLst>
                  <a:outerShdw blurRad="38100" dist="38100" dir="2700000" algn="tl">
                    <a:srgbClr val="000000">
                      <a:alpha val="43137"/>
                    </a:srgbClr>
                  </a:outerShdw>
                </a:effectLst>
              </a:endParaRPr>
            </a:p>
          </p:txBody>
        </p:sp>
      </p:grpSp>
      <p:pic>
        <p:nvPicPr>
          <p:cNvPr id="13316" name="Picture 4" descr="class ii malocclusion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20712" t="16535" r="18568" b="20428"/>
          <a:stretch/>
        </p:blipFill>
        <p:spPr bwMode="auto">
          <a:xfrm>
            <a:off x="6408222" y="4566501"/>
            <a:ext cx="2785730" cy="1626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37" name="Düz Ok Bağlayıcısı 36"/>
          <p:cNvCxnSpPr/>
          <p:nvPr/>
        </p:nvCxnSpPr>
        <p:spPr>
          <a:xfrm flipH="1" flipV="1">
            <a:off x="7949609" y="5881021"/>
            <a:ext cx="788684"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05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9143644"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Transversal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355656"/>
            <a:ext cx="12192000" cy="296780"/>
          </a:xfrm>
        </p:spPr>
        <p:txBody>
          <a:bodyPr/>
          <a:lstStyle/>
          <a:p>
            <a:r>
              <a:rPr lang="tr-TR" dirty="0" err="1"/>
              <a:t>Işeri</a:t>
            </a:r>
            <a:r>
              <a:rPr lang="tr-TR" dirty="0"/>
              <a:t> H, </a:t>
            </a:r>
            <a:r>
              <a:rPr lang="tr-TR" dirty="0" err="1"/>
              <a:t>Tekkaya</a:t>
            </a:r>
            <a:r>
              <a:rPr lang="tr-TR" dirty="0"/>
              <a:t> AE, Öztan Ö, Bilgiç S (1998) </a:t>
            </a:r>
            <a:r>
              <a:rPr lang="tr-TR" dirty="0" err="1"/>
              <a:t>Biomechanical</a:t>
            </a:r>
            <a:r>
              <a:rPr lang="tr-TR" dirty="0"/>
              <a:t> </a:t>
            </a:r>
            <a:r>
              <a:rPr lang="tr-TR" dirty="0" err="1"/>
              <a:t>effects</a:t>
            </a:r>
            <a:r>
              <a:rPr lang="tr-TR" dirty="0"/>
              <a:t> of </a:t>
            </a:r>
            <a:r>
              <a:rPr lang="tr-TR" dirty="0" err="1"/>
              <a:t>rapid</a:t>
            </a:r>
            <a:r>
              <a:rPr lang="tr-TR" dirty="0"/>
              <a:t> </a:t>
            </a:r>
            <a:r>
              <a:rPr lang="tr-TR" dirty="0" err="1"/>
              <a:t>maxillary</a:t>
            </a:r>
            <a:r>
              <a:rPr lang="tr-TR" dirty="0"/>
              <a:t> </a:t>
            </a:r>
            <a:r>
              <a:rPr lang="tr-TR" dirty="0" err="1"/>
              <a:t>expansion</a:t>
            </a:r>
            <a:r>
              <a:rPr lang="tr-TR" dirty="0"/>
              <a:t> on </a:t>
            </a:r>
            <a:r>
              <a:rPr lang="tr-TR" dirty="0" err="1"/>
              <a:t>the</a:t>
            </a:r>
            <a:r>
              <a:rPr lang="tr-TR" dirty="0"/>
              <a:t> </a:t>
            </a:r>
            <a:r>
              <a:rPr lang="tr-TR" dirty="0" err="1"/>
              <a:t>craniofacial</a:t>
            </a:r>
            <a:r>
              <a:rPr lang="tr-TR" dirty="0"/>
              <a:t> </a:t>
            </a:r>
            <a:r>
              <a:rPr lang="tr-TR" dirty="0" err="1"/>
              <a:t>skeleton</a:t>
            </a:r>
            <a:r>
              <a:rPr lang="tr-TR" dirty="0"/>
              <a:t>, </a:t>
            </a:r>
            <a:r>
              <a:rPr lang="tr-TR" dirty="0" err="1"/>
              <a:t>studied</a:t>
            </a:r>
            <a:r>
              <a:rPr lang="tr-TR" dirty="0"/>
              <a:t> </a:t>
            </a:r>
            <a:r>
              <a:rPr lang="tr-TR" dirty="0" err="1"/>
              <a:t>by</a:t>
            </a:r>
            <a:r>
              <a:rPr lang="tr-TR" dirty="0"/>
              <a:t> </a:t>
            </a:r>
            <a:r>
              <a:rPr lang="tr-TR" dirty="0" err="1"/>
              <a:t>the</a:t>
            </a:r>
            <a:r>
              <a:rPr lang="tr-TR" dirty="0"/>
              <a:t> </a:t>
            </a:r>
            <a:r>
              <a:rPr lang="tr-TR" dirty="0" err="1"/>
              <a:t>finite</a:t>
            </a:r>
            <a:r>
              <a:rPr lang="tr-TR" dirty="0"/>
              <a:t> element </a:t>
            </a:r>
            <a:r>
              <a:rPr lang="tr-TR" dirty="0" err="1"/>
              <a:t>method</a:t>
            </a:r>
            <a:r>
              <a:rPr lang="tr-TR" dirty="0"/>
              <a:t>, </a:t>
            </a:r>
            <a:r>
              <a:rPr lang="tr-TR" dirty="0" err="1"/>
              <a:t>European</a:t>
            </a:r>
            <a:r>
              <a:rPr lang="tr-TR" dirty="0"/>
              <a:t> </a:t>
            </a:r>
            <a:r>
              <a:rPr lang="tr-TR" dirty="0" err="1"/>
              <a:t>Journal</a:t>
            </a:r>
            <a:r>
              <a:rPr lang="tr-TR" dirty="0"/>
              <a:t> of </a:t>
            </a:r>
            <a:r>
              <a:rPr lang="tr-TR" dirty="0" err="1"/>
              <a:t>Orthodontics</a:t>
            </a:r>
            <a:r>
              <a:rPr lang="tr-TR" dirty="0"/>
              <a:t>, 20(4):347-356</a:t>
            </a:r>
          </a:p>
          <a:p>
            <a:r>
              <a:rPr lang="en-US" dirty="0" err="1"/>
              <a:t>Memikoglu</a:t>
            </a:r>
            <a:r>
              <a:rPr lang="en-US" dirty="0"/>
              <a:t> TU, </a:t>
            </a:r>
            <a:r>
              <a:rPr lang="en-US" dirty="0" err="1"/>
              <a:t>Iseri</a:t>
            </a:r>
            <a:r>
              <a:rPr lang="en-US" dirty="0"/>
              <a:t> H (1999) Effects of a bonded rapid maxillary expansion appliance during orthodontic treatment, Angle Orthodontist, 69:251–256</a:t>
            </a:r>
            <a:endParaRPr lang="tr-TR" dirty="0"/>
          </a:p>
          <a:p>
            <a:r>
              <a:rPr lang="tr-TR" dirty="0"/>
              <a:t>,</a:t>
            </a:r>
            <a:r>
              <a:rPr lang="tr-TR" dirty="0" err="1"/>
              <a:t>Esenlik,E</a:t>
            </a:r>
            <a:r>
              <a:rPr lang="tr-TR" dirty="0"/>
              <a:t>. (2004).Karışık Dişlenme Döneminde Uygulanan Yavaş Maksiller Genişletmenin </a:t>
            </a:r>
            <a:r>
              <a:rPr lang="tr-TR" dirty="0" err="1"/>
              <a:t>Kraniyofasiyal</a:t>
            </a:r>
            <a:r>
              <a:rPr lang="tr-TR" dirty="0"/>
              <a:t> Ve </a:t>
            </a:r>
            <a:r>
              <a:rPr lang="tr-TR" dirty="0" err="1"/>
              <a:t>Dentoalveoler</a:t>
            </a:r>
            <a:r>
              <a:rPr lang="tr-TR" dirty="0"/>
              <a:t> Yapılar Üzerine Olan Etkilerinin İncelenmesi. Doktora tezi</a:t>
            </a: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2338" y="4323933"/>
            <a:ext cx="3708400" cy="1851728"/>
          </a:xfrm>
          <a:prstGeom prst="rect">
            <a:avLst/>
          </a:prstGeom>
          <a:ln>
            <a:noFill/>
          </a:ln>
          <a:effectLst>
            <a:softEdge rad="112500"/>
          </a:effectLst>
        </p:spPr>
      </p:pic>
      <p:pic>
        <p:nvPicPr>
          <p:cNvPr id="9218" name="Picture 2" descr="Ä°lgili resim"/>
          <p:cNvPicPr>
            <a:picLocks noChangeAspect="1" noChangeArrowheads="1"/>
          </p:cNvPicPr>
          <p:nvPr/>
        </p:nvPicPr>
        <p:blipFill rotWithShape="1">
          <a:blip r:embed="rId5">
            <a:extLst>
              <a:ext uri="{28A0092B-C50C-407E-A947-70E740481C1C}">
                <a14:useLocalDpi xmlns:a14="http://schemas.microsoft.com/office/drawing/2010/main" val="0"/>
              </a:ext>
            </a:extLst>
          </a:blip>
          <a:srcRect t="16825" b="11769"/>
          <a:stretch/>
        </p:blipFill>
        <p:spPr bwMode="auto">
          <a:xfrm>
            <a:off x="1623800" y="2436082"/>
            <a:ext cx="3007309" cy="170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7" name="Grup 16"/>
          <p:cNvGrpSpPr/>
          <p:nvPr/>
        </p:nvGrpSpPr>
        <p:grpSpPr>
          <a:xfrm>
            <a:off x="5130206" y="2663972"/>
            <a:ext cx="6604591" cy="1475498"/>
            <a:chOff x="4740275" y="3075825"/>
            <a:chExt cx="6096000" cy="1389270"/>
          </a:xfrm>
        </p:grpSpPr>
        <p:sp>
          <p:nvSpPr>
            <p:cNvPr id="18" name="Yuvarlatılmış Dikdörtgen 17"/>
            <p:cNvSpPr/>
            <p:nvPr/>
          </p:nvSpPr>
          <p:spPr>
            <a:xfrm>
              <a:off x="4889500" y="3075825"/>
              <a:ext cx="5626100" cy="1389270"/>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19" name="Dikdörtgen 18"/>
            <p:cNvSpPr/>
            <p:nvPr/>
          </p:nvSpPr>
          <p:spPr>
            <a:xfrm>
              <a:off x="4740275" y="3266935"/>
              <a:ext cx="6096000" cy="956308"/>
            </a:xfrm>
            <a:prstGeom prst="rect">
              <a:avLst/>
            </a:prstGeom>
          </p:spPr>
          <p:txBody>
            <a:bodyPr>
              <a:spAutoFit/>
            </a:bodyPr>
            <a:lstStyle/>
            <a:p>
              <a:pPr algn="ctr">
                <a:lnSpc>
                  <a:spcPct val="150000"/>
                </a:lnSpc>
              </a:pP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Memikoğlu</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ve ark. : </a:t>
              </a:r>
              <a:r>
                <a:rPr lang="tr-TR" sz="2000" dirty="0">
                  <a:solidFill>
                    <a:srgbClr val="222222"/>
                  </a:solidFill>
                  <a:latin typeface="Calibri Light" panose="020F0302020204030204" pitchFamily="34" charset="0"/>
                  <a:ea typeface="Times New Roman" panose="02020603050405020304" pitchFamily="18" charset="0"/>
                </a:rPr>
                <a:t>Maksiller </a:t>
              </a:r>
              <a:r>
                <a:rPr lang="tr-TR" sz="2000" dirty="0" err="1">
                  <a:solidFill>
                    <a:srgbClr val="222222"/>
                  </a:solidFill>
                  <a:latin typeface="Calibri Light" panose="020F0302020204030204" pitchFamily="34" charset="0"/>
                  <a:ea typeface="Times New Roman" panose="02020603050405020304" pitchFamily="18" charset="0"/>
                </a:rPr>
                <a:t>süturun</a:t>
              </a:r>
              <a:r>
                <a:rPr lang="tr-TR" sz="2000" dirty="0">
                  <a:solidFill>
                    <a:srgbClr val="222222"/>
                  </a:solidFill>
                  <a:latin typeface="Calibri Light" panose="020F0302020204030204" pitchFamily="34" charset="0"/>
                  <a:ea typeface="Times New Roman" panose="02020603050405020304" pitchFamily="18" charset="0"/>
                </a:rPr>
                <a:t> ayrılması </a:t>
              </a:r>
            </a:p>
            <a:p>
              <a:pPr algn="ctr">
                <a:lnSpc>
                  <a:spcPct val="150000"/>
                </a:lnSpc>
              </a:pPr>
              <a:r>
                <a:rPr lang="tr-TR" sz="2000" dirty="0">
                  <a:solidFill>
                    <a:srgbClr val="222222"/>
                  </a:solidFill>
                  <a:latin typeface="Calibri Light" panose="020F0302020204030204" pitchFamily="34" charset="0"/>
                  <a:ea typeface="Times New Roman" panose="02020603050405020304" pitchFamily="18" charset="0"/>
                </a:rPr>
                <a:t>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Nazal kavitede genişleme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cs typeface="Times New Roman" panose="02020603050405020304" pitchFamily="18" charset="0"/>
                </a:rPr>
                <a:t> </a:t>
              </a:r>
              <a:endParaRPr lang="tr-TR" sz="2000" dirty="0">
                <a:effectLst>
                  <a:outerShdw blurRad="38100" dist="38100" dir="2700000" algn="tl">
                    <a:srgbClr val="000000">
                      <a:alpha val="43137"/>
                    </a:srgbClr>
                  </a:outerShdw>
                </a:effectLst>
              </a:endParaRPr>
            </a:p>
          </p:txBody>
        </p:sp>
      </p:grpSp>
      <p:sp>
        <p:nvSpPr>
          <p:cNvPr id="10" name="Dikdörtgen 9"/>
          <p:cNvSpPr/>
          <p:nvPr/>
        </p:nvSpPr>
        <p:spPr>
          <a:xfrm>
            <a:off x="6263461" y="2148448"/>
            <a:ext cx="4338083" cy="400110"/>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rPr>
              <a:t>Solunum problemleri: </a:t>
            </a:r>
            <a:r>
              <a:rPr lang="tr-TR" sz="2000" dirty="0">
                <a:solidFill>
                  <a:srgbClr val="222222"/>
                </a:solidFill>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Erken Tedavi</a:t>
            </a:r>
          </a:p>
        </p:txBody>
      </p:sp>
      <p:grpSp>
        <p:nvGrpSpPr>
          <p:cNvPr id="23" name="Grup 22"/>
          <p:cNvGrpSpPr/>
          <p:nvPr/>
        </p:nvGrpSpPr>
        <p:grpSpPr>
          <a:xfrm>
            <a:off x="933861" y="4430265"/>
            <a:ext cx="7104352" cy="1638303"/>
            <a:chOff x="4585883" y="3075825"/>
            <a:chExt cx="6203964" cy="1389270"/>
          </a:xfrm>
        </p:grpSpPr>
        <p:sp>
          <p:nvSpPr>
            <p:cNvPr id="24" name="Yuvarlatılmış Dikdörtgen 23"/>
            <p:cNvSpPr/>
            <p:nvPr/>
          </p:nvSpPr>
          <p:spPr>
            <a:xfrm>
              <a:off x="4624599" y="3075825"/>
              <a:ext cx="6165248" cy="1389270"/>
            </a:xfrm>
            <a:prstGeom prst="roundRect">
              <a:avLst/>
            </a:prstGeom>
            <a:noFill/>
            <a:ln w="38100">
              <a:solidFill>
                <a:srgbClr val="80A7B7"/>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25" name="Dikdörtgen 24"/>
            <p:cNvSpPr/>
            <p:nvPr/>
          </p:nvSpPr>
          <p:spPr>
            <a:xfrm>
              <a:off x="4585883" y="3162889"/>
              <a:ext cx="6096000" cy="1252764"/>
            </a:xfrm>
            <a:prstGeom prst="rect">
              <a:avLst/>
            </a:prstGeom>
          </p:spPr>
          <p:txBody>
            <a:bodyPr>
              <a:spAutoFit/>
            </a:bodyPr>
            <a:lstStyle/>
            <a:p>
              <a:pPr algn="ctr">
                <a:lnSpc>
                  <a:spcPct val="150000"/>
                </a:lnSpc>
              </a:pPr>
              <a:r>
                <a:rPr lang="tr-TR" sz="2000" dirty="0">
                  <a:latin typeface="+mj-lt"/>
                </a:rPr>
                <a:t>Esenlik, E.: Karma dişlenme dönemi (9,5 yaş) çapraz kapanış </a:t>
              </a:r>
            </a:p>
            <a:p>
              <a:pPr algn="ctr">
                <a:lnSpc>
                  <a:spcPct val="150000"/>
                </a:lnSpc>
              </a:pPr>
              <a:r>
                <a:rPr lang="tr-TR" sz="2000" dirty="0">
                  <a:latin typeface="+mj-lt"/>
                </a:rPr>
                <a:t>Yavaş </a:t>
              </a:r>
              <a:r>
                <a:rPr lang="tr-TR" sz="2000" dirty="0" err="1">
                  <a:latin typeface="+mj-lt"/>
                </a:rPr>
                <a:t>maksiller</a:t>
              </a:r>
              <a:r>
                <a:rPr lang="tr-TR" sz="2000" dirty="0">
                  <a:latin typeface="+mj-lt"/>
                </a:rPr>
                <a:t> ekspansiyon ile kazanılan yer</a:t>
              </a:r>
            </a:p>
            <a:p>
              <a:pPr algn="ctr">
                <a:lnSpc>
                  <a:spcPct val="150000"/>
                </a:lnSpc>
              </a:pPr>
              <a:r>
                <a:rPr lang="tr-TR" sz="2000" dirty="0">
                  <a:latin typeface="+mj-lt"/>
                </a:rPr>
                <a:t> </a:t>
              </a:r>
              <a:r>
                <a:rPr lang="tr-TR" sz="2000" dirty="0">
                  <a:latin typeface="+mj-lt"/>
                  <a:sym typeface="Symbol" panose="05050102010706020507" pitchFamily="18" charset="2"/>
                </a:rPr>
                <a:t> </a:t>
              </a:r>
              <a:r>
                <a:rPr lang="tr-TR" sz="2000" dirty="0">
                  <a:effectLst>
                    <a:outerShdw blurRad="38100" dist="38100" dir="2700000" algn="tl">
                      <a:srgbClr val="000000">
                        <a:alpha val="43137"/>
                      </a:srgbClr>
                    </a:outerShdw>
                  </a:effectLst>
                  <a:latin typeface="+mj-lt"/>
                </a:rPr>
                <a:t>Daimi dentisyonda korunma</a:t>
              </a:r>
            </a:p>
          </p:txBody>
        </p:sp>
      </p:grpSp>
    </p:spTree>
    <p:extLst>
      <p:ext uri="{BB962C8B-B14F-4D97-AF65-F5344CB8AC3E}">
        <p14:creationId xmlns:p14="http://schemas.microsoft.com/office/powerpoint/2010/main" val="198822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9143644"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Transversal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444261"/>
            <a:ext cx="12192000" cy="296780"/>
          </a:xfrm>
        </p:spPr>
        <p:txBody>
          <a:bodyPr/>
          <a:lstStyle/>
          <a:p>
            <a:r>
              <a:rPr lang="en-US" dirty="0"/>
              <a:t>Ben-</a:t>
            </a:r>
            <a:r>
              <a:rPr lang="en-US" dirty="0" err="1"/>
              <a:t>Bassat</a:t>
            </a:r>
            <a:r>
              <a:rPr lang="en-US" dirty="0"/>
              <a:t> Y, </a:t>
            </a:r>
            <a:r>
              <a:rPr lang="en-US" dirty="0" err="1"/>
              <a:t>Avinoam</a:t>
            </a:r>
            <a:r>
              <a:rPr lang="en-US" dirty="0"/>
              <a:t> Y, </a:t>
            </a:r>
            <a:r>
              <a:rPr lang="en-US" dirty="0" err="1"/>
              <a:t>Brin</a:t>
            </a:r>
            <a:r>
              <a:rPr lang="en-US" dirty="0"/>
              <a:t> I, Freeman J, Ehrlich Y. Functional and morphological occlusal aspects in children treated for unilateral posterior </a:t>
            </a:r>
            <a:r>
              <a:rPr lang="en-US" dirty="0" err="1"/>
              <a:t>crossbite</a:t>
            </a:r>
            <a:r>
              <a:rPr lang="en-US" dirty="0"/>
              <a:t>. </a:t>
            </a:r>
            <a:r>
              <a:rPr lang="en-US" dirty="0" err="1"/>
              <a:t>Eur</a:t>
            </a:r>
            <a:r>
              <a:rPr lang="en-US" dirty="0"/>
              <a:t> J Orthod 1993; 15</a:t>
            </a:r>
            <a:endParaRPr lang="tr-TR" dirty="0"/>
          </a:p>
          <a:p>
            <a:r>
              <a:rPr lang="pt-BR" dirty="0"/>
              <a:t>Pinto ve ark 2001). Ülgen (2000)</a:t>
            </a:r>
            <a:r>
              <a:rPr lang="tr-TR" dirty="0"/>
              <a:t> </a:t>
            </a:r>
            <a:r>
              <a:rPr lang="tr-TR" dirty="0" err="1"/>
              <a:t>Bishara</a:t>
            </a:r>
            <a:r>
              <a:rPr lang="tr-TR" dirty="0"/>
              <a:t> ve ark 1994, McDonald ve </a:t>
            </a:r>
            <a:r>
              <a:rPr lang="tr-TR" dirty="0" err="1"/>
              <a:t>Avery</a:t>
            </a:r>
            <a:r>
              <a:rPr lang="tr-TR" dirty="0"/>
              <a:t> 1994, Pinkham 1994, </a:t>
            </a:r>
            <a:r>
              <a:rPr lang="tr-TR" dirty="0" err="1"/>
              <a:t>Dutra</a:t>
            </a:r>
            <a:r>
              <a:rPr lang="tr-TR" dirty="0"/>
              <a:t> ve ark 2004, Marshall ve ark 2005</a:t>
            </a:r>
          </a:p>
          <a:p>
            <a:r>
              <a:rPr lang="en-US" dirty="0" err="1"/>
              <a:t>Thilander</a:t>
            </a:r>
            <a:r>
              <a:rPr lang="en-US" dirty="0"/>
              <a:t> B, </a:t>
            </a:r>
            <a:r>
              <a:rPr lang="en-US" dirty="0" err="1"/>
              <a:t>Wahlund</a:t>
            </a:r>
            <a:r>
              <a:rPr lang="en-US" dirty="0"/>
              <a:t> S, </a:t>
            </a:r>
            <a:r>
              <a:rPr lang="en-US" dirty="0" err="1"/>
              <a:t>Lennartsson</a:t>
            </a:r>
            <a:r>
              <a:rPr lang="en-US" dirty="0"/>
              <a:t> B (1984) The effect of early interceptive treatment in children with posterior cross-bite, European Journal of Orthodontics, 6:25-34</a:t>
            </a:r>
            <a:endParaRPr lang="tr-TR" dirty="0"/>
          </a:p>
        </p:txBody>
      </p:sp>
      <p:sp>
        <p:nvSpPr>
          <p:cNvPr id="17" name="Metin kutusu 16"/>
          <p:cNvSpPr txBox="1"/>
          <p:nvPr/>
        </p:nvSpPr>
        <p:spPr>
          <a:xfrm>
            <a:off x="1549400" y="2007639"/>
            <a:ext cx="9753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Fonksiyonel Yan Çapraz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1303000" y="2235200"/>
            <a:ext cx="889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9" name="Resim 18"/>
          <p:cNvPicPr>
            <a:picLocks noChangeAspect="1"/>
          </p:cNvPicPr>
          <p:nvPr/>
        </p:nvPicPr>
        <p:blipFill rotWithShape="1">
          <a:blip r:embed="rId4" cstate="print">
            <a:extLst>
              <a:ext uri="{28A0092B-C50C-407E-A947-70E740481C1C}">
                <a14:useLocalDpi xmlns:a14="http://schemas.microsoft.com/office/drawing/2010/main" val="0"/>
              </a:ext>
            </a:extLst>
          </a:blip>
          <a:srcRect l="18884" t="9697" r="18597" b="22255"/>
          <a:stretch/>
        </p:blipFill>
        <p:spPr>
          <a:xfrm>
            <a:off x="542151" y="2692335"/>
            <a:ext cx="3070874" cy="1880126"/>
          </a:xfrm>
          <a:prstGeom prst="roundRect">
            <a:avLst/>
          </a:prstGeom>
        </p:spPr>
      </p:pic>
      <p:pic>
        <p:nvPicPr>
          <p:cNvPr id="20" name="Picture 4" descr="Ä°lgili resim"/>
          <p:cNvPicPr>
            <a:picLocks noChangeAspect="1" noChangeArrowheads="1"/>
          </p:cNvPicPr>
          <p:nvPr/>
        </p:nvPicPr>
        <p:blipFill rotWithShape="1">
          <a:blip r:embed="rId5">
            <a:extLst>
              <a:ext uri="{28A0092B-C50C-407E-A947-70E740481C1C}">
                <a14:useLocalDpi xmlns:a14="http://schemas.microsoft.com/office/drawing/2010/main" val="0"/>
              </a:ext>
            </a:extLst>
          </a:blip>
          <a:srcRect b="21140"/>
          <a:stretch/>
        </p:blipFill>
        <p:spPr bwMode="auto">
          <a:xfrm>
            <a:off x="2695430" y="4809186"/>
            <a:ext cx="2294197" cy="1397683"/>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Resim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16238" y="4982708"/>
            <a:ext cx="2165350" cy="1441342"/>
          </a:xfrm>
          <a:prstGeom prst="rect">
            <a:avLst/>
          </a:prstGeom>
          <a:ln>
            <a:noFill/>
          </a:ln>
          <a:effectLst>
            <a:softEdge rad="112500"/>
          </a:effectLst>
        </p:spPr>
      </p:pic>
      <p:pic>
        <p:nvPicPr>
          <p:cNvPr id="22" name="Resim 21"/>
          <p:cNvPicPr>
            <a:picLocks noChangeAspect="1"/>
          </p:cNvPicPr>
          <p:nvPr/>
        </p:nvPicPr>
        <p:blipFill rotWithShape="1">
          <a:blip r:embed="rId7">
            <a:extLst>
              <a:ext uri="{BEBA8EAE-BF5A-486C-A8C5-ECC9F3942E4B}">
                <a14:imgProps xmlns:a14="http://schemas.microsoft.com/office/drawing/2010/main">
                  <a14:imgLayer r:embed="rId8">
                    <a14:imgEffect>
                      <a14:saturation sat="133000"/>
                    </a14:imgEffect>
                  </a14:imgLayer>
                </a14:imgProps>
              </a:ext>
            </a:extLst>
          </a:blip>
          <a:srcRect l="22796" t="21188" r="19684" b="19465"/>
          <a:stretch/>
        </p:blipFill>
        <p:spPr>
          <a:xfrm>
            <a:off x="4370702" y="2692335"/>
            <a:ext cx="3091068" cy="1882032"/>
          </a:xfrm>
          <a:prstGeom prst="roundRect">
            <a:avLst/>
          </a:prstGeom>
        </p:spPr>
      </p:pic>
      <p:pic>
        <p:nvPicPr>
          <p:cNvPr id="23" name="Resim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6065" y="3334426"/>
            <a:ext cx="764780" cy="356088"/>
          </a:xfrm>
          <a:prstGeom prst="rect">
            <a:avLst/>
          </a:prstGeom>
        </p:spPr>
      </p:pic>
      <p:pic>
        <p:nvPicPr>
          <p:cNvPr id="24" name="Picture 2" descr="tme eklem ile ilgili gÃ¶rsel sonuc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14252" y="2794184"/>
            <a:ext cx="2888748" cy="1969973"/>
          </a:xfrm>
          <a:prstGeom prst="roundRect">
            <a:avLst/>
          </a:prstGeom>
          <a:noFill/>
          <a:extLst>
            <a:ext uri="{909E8E84-426E-40DD-AFC4-6F175D3DCCD1}">
              <a14:hiddenFill xmlns:a14="http://schemas.microsoft.com/office/drawing/2010/main">
                <a:solidFill>
                  <a:srgbClr val="FFFFFF"/>
                </a:solidFill>
              </a14:hiddenFill>
            </a:ext>
          </a:extLst>
        </p:spPr>
      </p:pic>
      <p:pic>
        <p:nvPicPr>
          <p:cNvPr id="25" name="Picture 2" descr="tme eklem ile ilgili gÃ¶rsel sonucu"/>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995" t="25735" r="38125" b="30175"/>
          <a:stretch/>
        </p:blipFill>
        <p:spPr bwMode="auto">
          <a:xfrm>
            <a:off x="8966230" y="2887063"/>
            <a:ext cx="1602189" cy="1727785"/>
          </a:xfrm>
          <a:prstGeom prst="ellipse">
            <a:avLst/>
          </a:prstGeom>
          <a:noFill/>
          <a:extLst>
            <a:ext uri="{909E8E84-426E-40DD-AFC4-6F175D3DCCD1}">
              <a14:hiddenFill xmlns:a14="http://schemas.microsoft.com/office/drawing/2010/main">
                <a:solidFill>
                  <a:srgbClr val="FFFFFF"/>
                </a:solidFill>
              </a14:hiddenFill>
            </a:ext>
          </a:extLst>
        </p:spPr>
      </p:pic>
      <p:pic>
        <p:nvPicPr>
          <p:cNvPr id="29" name="Resim 28"/>
          <p:cNvPicPr>
            <a:picLocks noChangeAspect="1"/>
          </p:cNvPicPr>
          <p:nvPr/>
        </p:nvPicPr>
        <p:blipFill rotWithShape="1">
          <a:blip r:embed="rId11"/>
          <a:srcRect l="12194" r="8947"/>
          <a:stretch/>
        </p:blipFill>
        <p:spPr>
          <a:xfrm>
            <a:off x="6096000" y="4649543"/>
            <a:ext cx="2195296" cy="1685735"/>
          </a:xfrm>
          <a:prstGeom prst="roundRect">
            <a:avLst/>
          </a:prstGeom>
        </p:spPr>
      </p:pic>
    </p:spTree>
    <p:extLst>
      <p:ext uri="{BB962C8B-B14F-4D97-AF65-F5344CB8AC3E}">
        <p14:creationId xmlns:p14="http://schemas.microsoft.com/office/powerpoint/2010/main" val="317892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9143644"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Transversal Yön Bozukluklarının Erken Dönem Tedavisi </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469661"/>
            <a:ext cx="12192000" cy="296780"/>
          </a:xfrm>
        </p:spPr>
        <p:txBody>
          <a:bodyPr/>
          <a:lstStyle/>
          <a:p>
            <a:r>
              <a:rPr lang="en-US" dirty="0"/>
              <a:t>Hicks EP (1978) Slow maxillary expansion: a clinical study of the skeletal vs dental response in low magnitude force, American Journal of Orthodontics, 73:121-141</a:t>
            </a:r>
            <a:endParaRPr lang="tr-TR" dirty="0"/>
          </a:p>
          <a:p>
            <a:r>
              <a:rPr lang="en-US" dirty="0" err="1"/>
              <a:t>Akkaya</a:t>
            </a:r>
            <a:r>
              <a:rPr lang="en-US" dirty="0"/>
              <a:t> S, </a:t>
            </a:r>
            <a:r>
              <a:rPr lang="en-US" dirty="0" err="1"/>
              <a:t>Lorenzon</a:t>
            </a:r>
            <a:r>
              <a:rPr lang="en-US" dirty="0"/>
              <a:t> S, </a:t>
            </a:r>
            <a:r>
              <a:rPr lang="en-US" dirty="0" err="1"/>
              <a:t>Ucem</a:t>
            </a:r>
            <a:r>
              <a:rPr lang="en-US" dirty="0"/>
              <a:t> TT. Comparison of dental arch and arch perimeter changes between bonded rapid and slow maxillary expansion procedures. </a:t>
            </a:r>
            <a:r>
              <a:rPr lang="en-US" dirty="0" err="1"/>
              <a:t>Eur</a:t>
            </a:r>
            <a:r>
              <a:rPr lang="en-US" dirty="0"/>
              <a:t> J Orthod 20:255-261,1998</a:t>
            </a:r>
            <a:endParaRPr lang="tr-TR" dirty="0"/>
          </a:p>
        </p:txBody>
      </p:sp>
      <p:sp>
        <p:nvSpPr>
          <p:cNvPr id="17" name="Metin kutusu 16"/>
          <p:cNvSpPr txBox="1"/>
          <p:nvPr/>
        </p:nvSpPr>
        <p:spPr>
          <a:xfrm>
            <a:off x="1549400" y="2007639"/>
            <a:ext cx="9753600" cy="461665"/>
          </a:xfrm>
          <a:prstGeom prst="rect">
            <a:avLst/>
          </a:prstGeom>
          <a:noFill/>
          <a:ln>
            <a:solidFill>
              <a:srgbClr val="002060"/>
            </a:solidFill>
          </a:ln>
        </p:spPr>
        <p:txBody>
          <a:bodyPr wrap="square" rtlCol="0">
            <a:spAutoFit/>
          </a:bodyPr>
          <a:lstStyle/>
          <a:p>
            <a:pPr algn="ctr"/>
            <a:r>
              <a:rPr lang="tr-TR" sz="2400" dirty="0">
                <a:solidFill>
                  <a:srgbClr val="002060"/>
                </a:solidFill>
                <a:effectLst>
                  <a:outerShdw blurRad="38100" dist="19050" dir="2700000" algn="tl">
                    <a:schemeClr val="dk1">
                      <a:alpha val="40000"/>
                    </a:schemeClr>
                  </a:outerShdw>
                </a:effectLst>
                <a:latin typeface="Calibri Light" panose="020F0302020204030204" pitchFamily="34" charset="0"/>
                <a:ea typeface="Calibri" panose="020F0502020204030204" pitchFamily="34" charset="0"/>
                <a:cs typeface="Times New Roman" panose="02020603050405020304" pitchFamily="18" charset="0"/>
              </a:rPr>
              <a:t>İskeletsel  Yan Çapraz Kapanışın Erken Dönemdeki Tedavisi Ve Zamanlaması</a:t>
            </a:r>
            <a:endParaRPr lang="tr-TR" sz="2400" dirty="0">
              <a:solidFill>
                <a:srgbClr val="002060"/>
              </a:solidFill>
              <a:effectLst>
                <a:outerShdw blurRad="38100" dist="38100" dir="2700000" algn="tl">
                  <a:srgbClr val="000000">
                    <a:alpha val="43137"/>
                  </a:srgbClr>
                </a:outerShdw>
              </a:effectLst>
              <a:latin typeface="+mj-lt"/>
            </a:endParaRPr>
          </a:p>
        </p:txBody>
      </p:sp>
      <p:cxnSp>
        <p:nvCxnSpPr>
          <p:cNvPr id="18" name="直接连接符 58"/>
          <p:cNvCxnSpPr>
            <a:stCxn id="17" idx="3"/>
          </p:cNvCxnSpPr>
          <p:nvPr/>
        </p:nvCxnSpPr>
        <p:spPr>
          <a:xfrm flipV="1">
            <a:off x="11303000" y="2235200"/>
            <a:ext cx="889000" cy="32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362" name="Picture 2" descr="Ä°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8902" y="2661849"/>
            <a:ext cx="3589926" cy="1969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364" name="Picture 4" descr="Ä°lgili resi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72" b="21349"/>
          <a:stretch/>
        </p:blipFill>
        <p:spPr bwMode="auto">
          <a:xfrm>
            <a:off x="8520482" y="4210716"/>
            <a:ext cx="3084465" cy="2152324"/>
          </a:xfrm>
          <a:prstGeom prst="roundRect">
            <a:avLst/>
          </a:prstGeom>
          <a:noFill/>
          <a:extLst>
            <a:ext uri="{909E8E84-426E-40DD-AFC4-6F175D3DCCD1}">
              <a14:hiddenFill xmlns:a14="http://schemas.microsoft.com/office/drawing/2010/main">
                <a:solidFill>
                  <a:srgbClr val="FFFFFF"/>
                </a:solidFill>
              </a14:hiddenFill>
            </a:ext>
          </a:extLst>
        </p:spPr>
      </p:pic>
      <p:pic>
        <p:nvPicPr>
          <p:cNvPr id="27" name="Picture 4" descr="Ã¼nlem ile ilgili gÃ¶rsel sonucu"/>
          <p:cNvPicPr>
            <a:picLocks noChangeAspect="1" noChangeArrowheads="1"/>
          </p:cNvPicPr>
          <p:nvPr/>
        </p:nvPicPr>
        <p:blipFill rotWithShape="1">
          <a:blip r:embed="rId6">
            <a:extLst>
              <a:ext uri="{28A0092B-C50C-407E-A947-70E740481C1C}">
                <a14:useLocalDpi xmlns:a14="http://schemas.microsoft.com/office/drawing/2010/main" val="0"/>
              </a:ext>
            </a:extLst>
          </a:blip>
          <a:srcRect l="53566" t="6531" r="6170" b="51957"/>
          <a:stretch/>
        </p:blipFill>
        <p:spPr bwMode="auto">
          <a:xfrm>
            <a:off x="10960100" y="3983965"/>
            <a:ext cx="878974" cy="906235"/>
          </a:xfrm>
          <a:prstGeom prst="ellipse">
            <a:avLst/>
          </a:prstGeom>
          <a:noFill/>
          <a:extLst>
            <a:ext uri="{909E8E84-426E-40DD-AFC4-6F175D3DCCD1}">
              <a14:hiddenFill xmlns:a14="http://schemas.microsoft.com/office/drawing/2010/main">
                <a:solidFill>
                  <a:srgbClr val="FFFFFF"/>
                </a:solidFill>
              </a14:hiddenFill>
            </a:ext>
          </a:extLst>
        </p:spPr>
      </p:pic>
      <p:pic>
        <p:nvPicPr>
          <p:cNvPr id="26" name="Resim 25"/>
          <p:cNvPicPr>
            <a:picLocks noChangeAspect="1"/>
          </p:cNvPicPr>
          <p:nvPr/>
        </p:nvPicPr>
        <p:blipFill rotWithShape="1">
          <a:blip r:embed="rId7"/>
          <a:srcRect l="12194" r="8947"/>
          <a:stretch/>
        </p:blipFill>
        <p:spPr>
          <a:xfrm>
            <a:off x="6591285" y="2570241"/>
            <a:ext cx="2716648" cy="2152324"/>
          </a:xfrm>
          <a:prstGeom prst="roundRect">
            <a:avLst/>
          </a:prstGeom>
        </p:spPr>
      </p:pic>
      <p:grpSp>
        <p:nvGrpSpPr>
          <p:cNvPr id="30" name="Grup 29"/>
          <p:cNvGrpSpPr/>
          <p:nvPr/>
        </p:nvGrpSpPr>
        <p:grpSpPr>
          <a:xfrm>
            <a:off x="1402524" y="4823502"/>
            <a:ext cx="6153976" cy="1622766"/>
            <a:chOff x="4586499" y="3031232"/>
            <a:chExt cx="6261738" cy="1471258"/>
          </a:xfrm>
        </p:grpSpPr>
        <p:sp>
          <p:nvSpPr>
            <p:cNvPr id="31" name="Yuvarlatılmış Dikdörtgen 30"/>
            <p:cNvSpPr/>
            <p:nvPr/>
          </p:nvSpPr>
          <p:spPr>
            <a:xfrm>
              <a:off x="4624599" y="3031232"/>
              <a:ext cx="6165248" cy="1389270"/>
            </a:xfrm>
            <a:prstGeom prst="roundRect">
              <a:avLst/>
            </a:prstGeom>
            <a:noFill/>
            <a:ln w="38100">
              <a:solidFill>
                <a:srgbClr val="80A7B7"/>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32" name="Dikdörtgen 31"/>
            <p:cNvSpPr/>
            <p:nvPr/>
          </p:nvSpPr>
          <p:spPr>
            <a:xfrm>
              <a:off x="4586499" y="3138134"/>
              <a:ext cx="6261738" cy="1364356"/>
            </a:xfrm>
            <a:prstGeom prst="rect">
              <a:avLst/>
            </a:prstGeom>
          </p:spPr>
          <p:txBody>
            <a:bodyPr wrap="square">
              <a:spAutoFit/>
            </a:bodyPr>
            <a:lstStyle/>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Akkaya</a:t>
              </a:r>
              <a:r>
                <a:rPr lang="tr-TR" sz="2000" dirty="0">
                  <a:latin typeface="+mj-lt"/>
                </a:rPr>
                <a:t> ve ark. </a:t>
              </a:r>
              <a:r>
                <a:rPr lang="tr-TR" sz="2000" dirty="0">
                  <a:solidFill>
                    <a:srgbClr val="222222"/>
                  </a:solidFill>
                  <a:latin typeface="Calibri Light" panose="020F0302020204030204" pitchFamily="34" charset="0"/>
                  <a:cs typeface="Times New Roman" panose="02020603050405020304" pitchFamily="18" charset="0"/>
                </a:rPr>
                <a:t>e</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rken dönemde,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Yavaş vs. hızlı </a:t>
              </a:r>
              <a:r>
                <a:rPr lang="tr-TR" sz="2000" dirty="0" err="1">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maksiller</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 ekspansiyon, </a:t>
              </a: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RPE grubunda kanin dişler arasındaki genişlik artışı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endParaRPr>
            </a:p>
            <a:p>
              <a:pPr algn="ct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Sütur açılma miktarı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endParaRPr lang="tr-TR" sz="2000" dirty="0">
                <a:effectLst>
                  <a:outerShdw blurRad="38100" dist="38100" dir="2700000" algn="tl">
                    <a:srgbClr val="000000">
                      <a:alpha val="43137"/>
                    </a:srgbClr>
                  </a:outerShdw>
                </a:effectLst>
                <a:latin typeface="+mj-lt"/>
              </a:endParaRPr>
            </a:p>
          </p:txBody>
        </p:sp>
      </p:grpSp>
    </p:spTree>
    <p:extLst>
      <p:ext uri="{BB962C8B-B14F-4D97-AF65-F5344CB8AC3E}">
        <p14:creationId xmlns:p14="http://schemas.microsoft.com/office/powerpoint/2010/main" val="299912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99275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Myofonksiyonel Tedavi </a:t>
                </a: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en-US" dirty="0" err="1"/>
              <a:t>Fukumoto,A</a:t>
            </a:r>
            <a:r>
              <a:rPr lang="en-US" dirty="0"/>
              <a:t>. Simple </a:t>
            </a:r>
            <a:r>
              <a:rPr lang="en-US" dirty="0" err="1"/>
              <a:t>Myofunctional</a:t>
            </a:r>
            <a:r>
              <a:rPr lang="en-US" dirty="0"/>
              <a:t> Therapy Using Ready-made Mouthpiece Device before and after orthodontic treatment. Chin J Dent Res 2016;19(3):165-169</a:t>
            </a:r>
            <a:endParaRPr lang="tr-TR" dirty="0"/>
          </a:p>
        </p:txBody>
      </p:sp>
      <p:pic>
        <p:nvPicPr>
          <p:cNvPr id="1030" name="Picture 6" descr="face muscles anatomy ile ilgili gÃ¶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20820" t="41421" r="20572" b="25587"/>
          <a:stretch/>
        </p:blipFill>
        <p:spPr bwMode="auto">
          <a:xfrm>
            <a:off x="748864" y="1955163"/>
            <a:ext cx="3766278" cy="2120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43" name="Grup 42"/>
          <p:cNvGrpSpPr/>
          <p:nvPr/>
        </p:nvGrpSpPr>
        <p:grpSpPr>
          <a:xfrm>
            <a:off x="4691806" y="2323021"/>
            <a:ext cx="7274778" cy="1991796"/>
            <a:chOff x="683870" y="1867415"/>
            <a:chExt cx="7274778" cy="1991796"/>
          </a:xfrm>
        </p:grpSpPr>
        <p:sp>
          <p:nvSpPr>
            <p:cNvPr id="3" name="Dikdörtgen 2"/>
            <p:cNvSpPr/>
            <p:nvPr/>
          </p:nvSpPr>
          <p:spPr>
            <a:xfrm>
              <a:off x="683870" y="1867415"/>
              <a:ext cx="3639403" cy="1169551"/>
            </a:xfrm>
            <a:prstGeom prst="rect">
              <a:avLst/>
            </a:prstGeom>
            <a:ln w="38100">
              <a:solidFill>
                <a:schemeClr val="accent4">
                  <a:lumMod val="60000"/>
                  <a:lumOff val="40000"/>
                </a:schemeClr>
              </a:solidFill>
            </a:ln>
          </p:spPr>
          <p:txBody>
            <a:bodyPr wrap="square">
              <a:spAutoFit/>
            </a:bodyPr>
            <a:lstStyle/>
            <a:p>
              <a:pPr algn="ctr">
                <a:lnSpc>
                  <a:spcPct val="150000"/>
                </a:lnSpc>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Yanlış postural kas yapısı </a:t>
              </a:r>
            </a:p>
            <a:p>
              <a:pPr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a:t>
              </a:r>
            </a:p>
            <a:p>
              <a:pPr algn="ct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Morfolojinin düzelmesi</a:t>
              </a:r>
            </a:p>
          </p:txBody>
        </p:sp>
        <p:sp>
          <p:nvSpPr>
            <p:cNvPr id="26" name="Dikdörtgen 25"/>
            <p:cNvSpPr/>
            <p:nvPr/>
          </p:nvSpPr>
          <p:spPr>
            <a:xfrm>
              <a:off x="3902776" y="2843548"/>
              <a:ext cx="4055872" cy="1015663"/>
            </a:xfrm>
            <a:prstGeom prst="rect">
              <a:avLst/>
            </a:prstGeom>
            <a:ln w="38100">
              <a:solidFill>
                <a:schemeClr val="accent4">
                  <a:lumMod val="60000"/>
                  <a:lumOff val="40000"/>
                </a:schemeClr>
              </a:solidFill>
            </a:ln>
          </p:spPr>
          <p:txBody>
            <a:bodyPr wrap="square">
              <a:spAutoFit/>
            </a:bodyPr>
            <a:lstStyle/>
            <a:p>
              <a:pPr marL="342900" indent="-342900" algn="ctr">
                <a:lnSpc>
                  <a:spcPct val="150000"/>
                </a:lnSpc>
                <a:buFont typeface="Arial" panose="020B0604020202020204" pitchFamily="34" charset="0"/>
                <a:buChar cha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Ortodontik tedaviye yardımcı </a:t>
              </a:r>
            </a:p>
            <a:p>
              <a:pPr marL="342900" indent="-342900" algn="ctr">
                <a:lnSpc>
                  <a:spcPct val="150000"/>
                </a:lnSpc>
                <a:buFont typeface="Arial" panose="020B0604020202020204" pitchFamily="34" charset="0"/>
                <a:buChar char="•"/>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Kasların kullanım öngörüsü</a:t>
              </a:r>
            </a:p>
          </p:txBody>
        </p:sp>
      </p:grpSp>
      <p:grpSp>
        <p:nvGrpSpPr>
          <p:cNvPr id="44" name="Grup 43"/>
          <p:cNvGrpSpPr/>
          <p:nvPr/>
        </p:nvGrpSpPr>
        <p:grpSpPr>
          <a:xfrm>
            <a:off x="709626" y="5145207"/>
            <a:ext cx="3959614" cy="1039533"/>
            <a:chOff x="1110659" y="5237675"/>
            <a:chExt cx="3639403" cy="1027557"/>
          </a:xfrm>
        </p:grpSpPr>
        <p:sp>
          <p:nvSpPr>
            <p:cNvPr id="10" name="Dikdörtgen 9"/>
            <p:cNvSpPr/>
            <p:nvPr/>
          </p:nvSpPr>
          <p:spPr>
            <a:xfrm>
              <a:off x="1289757" y="5493716"/>
              <a:ext cx="3165446" cy="517192"/>
            </a:xfrm>
            <a:prstGeom prst="rect">
              <a:avLst/>
            </a:prstGeom>
          </p:spPr>
          <p:txBody>
            <a:bodyPr wrap="none">
              <a:spAutoFit/>
            </a:bodyPr>
            <a:lstStyle/>
            <a:p>
              <a:r>
                <a:rPr lang="tr-TR" sz="2800" dirty="0" err="1">
                  <a:latin typeface="+mj-lt"/>
                </a:rPr>
                <a:t>Buccinator</a:t>
              </a:r>
              <a:r>
                <a:rPr lang="tr-TR" sz="2800" dirty="0">
                  <a:latin typeface="+mj-lt"/>
                </a:rPr>
                <a:t> mekanizma</a:t>
              </a:r>
            </a:p>
          </p:txBody>
        </p:sp>
        <p:sp>
          <p:nvSpPr>
            <p:cNvPr id="18" name="Dikdörtgen 17"/>
            <p:cNvSpPr/>
            <p:nvPr/>
          </p:nvSpPr>
          <p:spPr>
            <a:xfrm>
              <a:off x="1110659" y="5237675"/>
              <a:ext cx="3639403" cy="10275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8" name="Grup 27"/>
          <p:cNvGrpSpPr/>
          <p:nvPr/>
        </p:nvGrpSpPr>
        <p:grpSpPr>
          <a:xfrm>
            <a:off x="4912088" y="5229493"/>
            <a:ext cx="4026480" cy="881796"/>
            <a:chOff x="4622027" y="4323673"/>
            <a:chExt cx="4248289" cy="881796"/>
          </a:xfrm>
        </p:grpSpPr>
        <p:sp>
          <p:nvSpPr>
            <p:cNvPr id="20" name="Beşgen 19"/>
            <p:cNvSpPr/>
            <p:nvPr/>
          </p:nvSpPr>
          <p:spPr>
            <a:xfrm>
              <a:off x="4622027" y="4323673"/>
              <a:ext cx="2118427" cy="873359"/>
            </a:xfrm>
            <a:prstGeom prst="homePlate">
              <a:avLst/>
            </a:prstGeom>
            <a:noFill/>
            <a:ln w="28575">
              <a:solidFill>
                <a:srgbClr val="9DB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Beşgen 29"/>
            <p:cNvSpPr/>
            <p:nvPr/>
          </p:nvSpPr>
          <p:spPr>
            <a:xfrm flipH="1">
              <a:off x="6740453" y="4332110"/>
              <a:ext cx="2118427" cy="873359"/>
            </a:xfrm>
            <a:prstGeom prst="homePlate">
              <a:avLst/>
            </a:prstGeom>
            <a:noFill/>
            <a:ln w="28575">
              <a:solidFill>
                <a:srgbClr val="9DBB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p:cNvSpPr txBox="1"/>
            <p:nvPr/>
          </p:nvSpPr>
          <p:spPr>
            <a:xfrm>
              <a:off x="4691806" y="4546828"/>
              <a:ext cx="1722642" cy="400110"/>
            </a:xfrm>
            <a:prstGeom prst="rect">
              <a:avLst/>
            </a:prstGeom>
            <a:noFill/>
          </p:spPr>
          <p:txBody>
            <a:bodyPr wrap="square" rtlCol="0">
              <a:spAutoFit/>
            </a:bodyPr>
            <a:lstStyle/>
            <a:p>
              <a:r>
                <a:rPr lang="tr-TR" sz="2000" dirty="0">
                  <a:latin typeface="+mj-lt"/>
                </a:rPr>
                <a:t>Dil iç basıncı</a:t>
              </a:r>
            </a:p>
          </p:txBody>
        </p:sp>
        <p:sp>
          <p:nvSpPr>
            <p:cNvPr id="32" name="Metin kutusu 31"/>
            <p:cNvSpPr txBox="1"/>
            <p:nvPr/>
          </p:nvSpPr>
          <p:spPr>
            <a:xfrm>
              <a:off x="7147674" y="4397480"/>
              <a:ext cx="1722642" cy="707886"/>
            </a:xfrm>
            <a:prstGeom prst="rect">
              <a:avLst/>
            </a:prstGeom>
            <a:noFill/>
          </p:spPr>
          <p:txBody>
            <a:bodyPr wrap="square" rtlCol="0">
              <a:spAutoFit/>
            </a:bodyPr>
            <a:lstStyle/>
            <a:p>
              <a:pPr algn="r"/>
              <a:r>
                <a:rPr lang="tr-TR" sz="2000" dirty="0">
                  <a:latin typeface="+mj-lt"/>
                </a:rPr>
                <a:t>Perioral doku dış basıncı </a:t>
              </a:r>
            </a:p>
          </p:txBody>
        </p:sp>
      </p:grpSp>
      <p:pic>
        <p:nvPicPr>
          <p:cNvPr id="1032" name="Picture 8" descr="denge ile ilgili gÃ¶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2178" y="4745010"/>
            <a:ext cx="2932317" cy="1466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380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99275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Myofonksiyonel Tedavi </a:t>
                </a: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err="1"/>
              <a:t>Homem,A,M</a:t>
            </a:r>
            <a:r>
              <a:rPr lang="tr-TR" dirty="0"/>
              <a:t>. </a:t>
            </a:r>
            <a:r>
              <a:rPr lang="tr-TR" dirty="0" err="1"/>
              <a:t>Effectiveness</a:t>
            </a:r>
            <a:r>
              <a:rPr lang="tr-TR" dirty="0"/>
              <a:t> of </a:t>
            </a:r>
            <a:r>
              <a:rPr lang="tr-TR" dirty="0" err="1"/>
              <a:t>orofacial</a:t>
            </a:r>
            <a:r>
              <a:rPr lang="tr-TR" dirty="0"/>
              <a:t> </a:t>
            </a:r>
            <a:r>
              <a:rPr lang="tr-TR" dirty="0" err="1"/>
              <a:t>myofunctional</a:t>
            </a:r>
            <a:r>
              <a:rPr lang="tr-TR" dirty="0"/>
              <a:t> </a:t>
            </a:r>
            <a:r>
              <a:rPr lang="tr-TR" dirty="0" err="1"/>
              <a:t>therapy</a:t>
            </a:r>
            <a:r>
              <a:rPr lang="tr-TR" dirty="0"/>
              <a:t> in </a:t>
            </a:r>
            <a:r>
              <a:rPr lang="tr-TR" dirty="0" err="1"/>
              <a:t>orthodontic</a:t>
            </a:r>
            <a:r>
              <a:rPr lang="tr-TR" dirty="0"/>
              <a:t> </a:t>
            </a:r>
            <a:r>
              <a:rPr lang="tr-TR" dirty="0" err="1"/>
              <a:t>patients</a:t>
            </a:r>
            <a:r>
              <a:rPr lang="tr-TR" dirty="0"/>
              <a:t>: A </a:t>
            </a:r>
            <a:r>
              <a:rPr lang="tr-TR" dirty="0" err="1"/>
              <a:t>systematic</a:t>
            </a:r>
            <a:r>
              <a:rPr lang="tr-TR" dirty="0"/>
              <a:t> </a:t>
            </a:r>
            <a:r>
              <a:rPr lang="tr-TR" dirty="0" err="1"/>
              <a:t>review</a:t>
            </a:r>
            <a:r>
              <a:rPr lang="tr-TR" dirty="0"/>
              <a:t>. Dental </a:t>
            </a:r>
            <a:r>
              <a:rPr lang="tr-TR" dirty="0" err="1"/>
              <a:t>Press</a:t>
            </a:r>
            <a:r>
              <a:rPr lang="tr-TR" dirty="0"/>
              <a:t> J </a:t>
            </a:r>
            <a:r>
              <a:rPr lang="tr-TR" dirty="0" err="1"/>
              <a:t>Orthod</a:t>
            </a:r>
            <a:r>
              <a:rPr lang="tr-TR" dirty="0"/>
              <a:t>. 2014 July-Aug;19(4):94-9</a:t>
            </a:r>
          </a:p>
          <a:p>
            <a:r>
              <a:rPr lang="en-US" dirty="0" err="1"/>
              <a:t>Fukumoto,A</a:t>
            </a:r>
            <a:r>
              <a:rPr lang="en-US" dirty="0"/>
              <a:t>. Simple </a:t>
            </a:r>
            <a:r>
              <a:rPr lang="en-US" dirty="0" err="1"/>
              <a:t>Myofunctional</a:t>
            </a:r>
            <a:r>
              <a:rPr lang="en-US" dirty="0"/>
              <a:t> Therapy Using Ready-made Mouthpiece Device before and after orthodontic treatment. Chin J Dent Res 2016;19(3):165-169</a:t>
            </a:r>
            <a:endParaRPr lang="tr-TR" dirty="0"/>
          </a:p>
        </p:txBody>
      </p:sp>
      <p:sp>
        <p:nvSpPr>
          <p:cNvPr id="20" name="椭圆 11"/>
          <p:cNvSpPr/>
          <p:nvPr/>
        </p:nvSpPr>
        <p:spPr>
          <a:xfrm>
            <a:off x="5489414" y="2385419"/>
            <a:ext cx="3102002" cy="3100880"/>
          </a:xfrm>
          <a:prstGeom prst="ellipse">
            <a:avLst/>
          </a:prstGeom>
          <a:solidFill>
            <a:schemeClr val="bg1">
              <a:lumMod val="85000"/>
            </a:schemeClr>
          </a:solidFill>
          <a:ln>
            <a:noFill/>
          </a:ln>
          <a:effectLst>
            <a:innerShdw blurRad="3048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nvGrpSpPr>
          <p:cNvPr id="26" name="组合 15"/>
          <p:cNvGrpSpPr/>
          <p:nvPr/>
        </p:nvGrpSpPr>
        <p:grpSpPr>
          <a:xfrm>
            <a:off x="8758105" y="2695444"/>
            <a:ext cx="3136412" cy="2625852"/>
            <a:chOff x="4832531" y="1500201"/>
            <a:chExt cx="2966869" cy="3501947"/>
          </a:xfrm>
        </p:grpSpPr>
        <p:sp>
          <p:nvSpPr>
            <p:cNvPr id="27"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28" name="任意多边形 17"/>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29" name="组合 18"/>
          <p:cNvGrpSpPr/>
          <p:nvPr/>
        </p:nvGrpSpPr>
        <p:grpSpPr>
          <a:xfrm>
            <a:off x="7176886" y="2695444"/>
            <a:ext cx="3147102" cy="2625852"/>
            <a:chOff x="4832531" y="1500201"/>
            <a:chExt cx="2966869" cy="3501947"/>
          </a:xfrm>
        </p:grpSpPr>
        <p:sp>
          <p:nvSpPr>
            <p:cNvPr id="30"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31" name="任意多边形 20"/>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rgbClr val="CFCFCF"/>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grpSp>
        <p:nvGrpSpPr>
          <p:cNvPr id="32" name="组合 21"/>
          <p:cNvGrpSpPr/>
          <p:nvPr/>
        </p:nvGrpSpPr>
        <p:grpSpPr>
          <a:xfrm>
            <a:off x="5671618" y="2695444"/>
            <a:ext cx="2919798" cy="2625852"/>
            <a:chOff x="1538516" y="1764413"/>
            <a:chExt cx="2966869" cy="3501947"/>
          </a:xfrm>
        </p:grpSpPr>
        <p:sp>
          <p:nvSpPr>
            <p:cNvPr id="33" name="等腰三角形 16"/>
            <p:cNvSpPr/>
            <p:nvPr/>
          </p:nvSpPr>
          <p:spPr>
            <a:xfrm rot="420000" flipV="1">
              <a:off x="1538516" y="4874931"/>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 fmla="*/ 0 w 1853592"/>
                <a:gd name="connsiteY0" fmla="*/ 457200 h 457200"/>
                <a:gd name="connsiteX1" fmla="*/ 1181100 w 1853592"/>
                <a:gd name="connsiteY1" fmla="*/ 0 h 457200"/>
                <a:gd name="connsiteX2" fmla="*/ 1853592 w 1853592"/>
                <a:gd name="connsiteY2" fmla="*/ 457128 h 457200"/>
                <a:gd name="connsiteX3" fmla="*/ 0 w 1853592"/>
                <a:gd name="connsiteY3" fmla="*/ 457200 h 457200"/>
                <a:gd name="connsiteX0" fmla="*/ 0 w 1853592"/>
                <a:gd name="connsiteY0" fmla="*/ 335351 h 335351"/>
                <a:gd name="connsiteX1" fmla="*/ 1287695 w 1853592"/>
                <a:gd name="connsiteY1" fmla="*/ 0 h 335351"/>
                <a:gd name="connsiteX2" fmla="*/ 1853592 w 1853592"/>
                <a:gd name="connsiteY2" fmla="*/ 335279 h 335351"/>
                <a:gd name="connsiteX3" fmla="*/ 0 w 1853592"/>
                <a:gd name="connsiteY3" fmla="*/ 335351 h 335351"/>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53592"/>
                <a:gd name="connsiteY0" fmla="*/ 338146 h 338146"/>
                <a:gd name="connsiteX1" fmla="*/ 1287695 w 1853592"/>
                <a:gd name="connsiteY1" fmla="*/ 2795 h 338146"/>
                <a:gd name="connsiteX2" fmla="*/ 1853592 w 1853592"/>
                <a:gd name="connsiteY2" fmla="*/ 338074 h 338146"/>
                <a:gd name="connsiteX3" fmla="*/ 0 w 1853592"/>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338146 h 338146"/>
                <a:gd name="connsiteX1" fmla="*/ 1287695 w 1822079"/>
                <a:gd name="connsiteY1" fmla="*/ 2795 h 338146"/>
                <a:gd name="connsiteX2" fmla="*/ 1822079 w 1822079"/>
                <a:gd name="connsiteY2" fmla="*/ 334204 h 338146"/>
                <a:gd name="connsiteX3" fmla="*/ 0 w 1822079"/>
                <a:gd name="connsiteY3" fmla="*/ 338146 h 338146"/>
                <a:gd name="connsiteX0" fmla="*/ 0 w 1822079"/>
                <a:gd name="connsiteY0" fmla="*/ 232412 h 232412"/>
                <a:gd name="connsiteX1" fmla="*/ 1371632 w 1822079"/>
                <a:gd name="connsiteY1" fmla="*/ 4497 h 232412"/>
                <a:gd name="connsiteX2" fmla="*/ 1822079 w 1822079"/>
                <a:gd name="connsiteY2" fmla="*/ 228470 h 232412"/>
                <a:gd name="connsiteX3" fmla="*/ 0 w 1822079"/>
                <a:gd name="connsiteY3" fmla="*/ 232412 h 232412"/>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28451 h 228451"/>
                <a:gd name="connsiteX1" fmla="*/ 1371632 w 1822079"/>
                <a:gd name="connsiteY1" fmla="*/ 536 h 228451"/>
                <a:gd name="connsiteX2" fmla="*/ 1822079 w 1822079"/>
                <a:gd name="connsiteY2" fmla="*/ 224509 h 228451"/>
                <a:gd name="connsiteX3" fmla="*/ 0 w 1822079"/>
                <a:gd name="connsiteY3" fmla="*/ 228451 h 228451"/>
                <a:gd name="connsiteX0" fmla="*/ 0 w 1822079"/>
                <a:gd name="connsiteY0" fmla="*/ 234944 h 234944"/>
                <a:gd name="connsiteX1" fmla="*/ 1458135 w 1822079"/>
                <a:gd name="connsiteY1" fmla="*/ 510 h 234944"/>
                <a:gd name="connsiteX2" fmla="*/ 1822079 w 1822079"/>
                <a:gd name="connsiteY2" fmla="*/ 231002 h 234944"/>
                <a:gd name="connsiteX3" fmla="*/ 0 w 1822079"/>
                <a:gd name="connsiteY3" fmla="*/ 234944 h 234944"/>
                <a:gd name="connsiteX0" fmla="*/ 0 w 1822079"/>
                <a:gd name="connsiteY0" fmla="*/ 251876 h 251876"/>
                <a:gd name="connsiteX1" fmla="*/ 1505928 w 1822079"/>
                <a:gd name="connsiteY1" fmla="*/ 456 h 251876"/>
                <a:gd name="connsiteX2" fmla="*/ 1822079 w 1822079"/>
                <a:gd name="connsiteY2" fmla="*/ 247934 h 251876"/>
                <a:gd name="connsiteX3" fmla="*/ 0 w 1822079"/>
                <a:gd name="connsiteY3" fmla="*/ 251876 h 251876"/>
                <a:gd name="connsiteX0" fmla="*/ 0 w 1822079"/>
                <a:gd name="connsiteY0" fmla="*/ 292564 h 292564"/>
                <a:gd name="connsiteX1" fmla="*/ 1499509 w 1822079"/>
                <a:gd name="connsiteY1" fmla="*/ 362 h 292564"/>
                <a:gd name="connsiteX2" fmla="*/ 1822079 w 1822079"/>
                <a:gd name="connsiteY2" fmla="*/ 288622 h 292564"/>
                <a:gd name="connsiteX3" fmla="*/ 0 w 1822079"/>
                <a:gd name="connsiteY3" fmla="*/ 292564 h 292564"/>
                <a:gd name="connsiteX0" fmla="*/ 0 w 1822079"/>
                <a:gd name="connsiteY0" fmla="*/ 269899 h 269899"/>
                <a:gd name="connsiteX1" fmla="*/ 1405305 w 1822079"/>
                <a:gd name="connsiteY1" fmla="*/ 410 h 269899"/>
                <a:gd name="connsiteX2" fmla="*/ 1822079 w 1822079"/>
                <a:gd name="connsiteY2" fmla="*/ 265957 h 269899"/>
                <a:gd name="connsiteX3" fmla="*/ 0 w 1822079"/>
                <a:gd name="connsiteY3" fmla="*/ 269899 h 26989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330359 h 330359"/>
                <a:gd name="connsiteX1" fmla="*/ 1499293 w 1822079"/>
                <a:gd name="connsiteY1" fmla="*/ 304 h 330359"/>
                <a:gd name="connsiteX2" fmla="*/ 1822079 w 1822079"/>
                <a:gd name="connsiteY2" fmla="*/ 326417 h 330359"/>
                <a:gd name="connsiteX3" fmla="*/ 0 w 1822079"/>
                <a:gd name="connsiteY3" fmla="*/ 330359 h 330359"/>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126 h 449126"/>
                <a:gd name="connsiteX1" fmla="*/ 1583172 w 1822079"/>
                <a:gd name="connsiteY1" fmla="*/ 202 h 449126"/>
                <a:gd name="connsiteX2" fmla="*/ 1822079 w 1822079"/>
                <a:gd name="connsiteY2" fmla="*/ 445184 h 449126"/>
                <a:gd name="connsiteX3" fmla="*/ 0 w 1822079"/>
                <a:gd name="connsiteY3" fmla="*/ 449126 h 449126"/>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449865 h 449865"/>
                <a:gd name="connsiteX1" fmla="*/ 1514912 w 1822079"/>
                <a:gd name="connsiteY1" fmla="*/ 202 h 449865"/>
                <a:gd name="connsiteX2" fmla="*/ 1822079 w 1822079"/>
                <a:gd name="connsiteY2" fmla="*/ 445923 h 449865"/>
                <a:gd name="connsiteX3" fmla="*/ 0 w 1822079"/>
                <a:gd name="connsiteY3" fmla="*/ 449865 h 449865"/>
                <a:gd name="connsiteX0" fmla="*/ 0 w 1822079"/>
                <a:gd name="connsiteY0" fmla="*/ 386588 h 386588"/>
                <a:gd name="connsiteX1" fmla="*/ 1506644 w 1822079"/>
                <a:gd name="connsiteY1" fmla="*/ 246 h 386588"/>
                <a:gd name="connsiteX2" fmla="*/ 1822079 w 1822079"/>
                <a:gd name="connsiteY2" fmla="*/ 382646 h 386588"/>
                <a:gd name="connsiteX3" fmla="*/ 0 w 1822079"/>
                <a:gd name="connsiteY3" fmla="*/ 386588 h 386588"/>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69691 h 369691"/>
                <a:gd name="connsiteX1" fmla="*/ 1405699 w 1822079"/>
                <a:gd name="connsiteY1" fmla="*/ 262 h 369691"/>
                <a:gd name="connsiteX2" fmla="*/ 1822079 w 1822079"/>
                <a:gd name="connsiteY2" fmla="*/ 365749 h 369691"/>
                <a:gd name="connsiteX3" fmla="*/ 0 w 1822079"/>
                <a:gd name="connsiteY3" fmla="*/ 369691 h 369691"/>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284 h 381284"/>
                <a:gd name="connsiteX1" fmla="*/ 1490761 w 1822079"/>
                <a:gd name="connsiteY1" fmla="*/ 250 h 381284"/>
                <a:gd name="connsiteX2" fmla="*/ 1822079 w 1822079"/>
                <a:gd name="connsiteY2" fmla="*/ 377342 h 381284"/>
                <a:gd name="connsiteX3" fmla="*/ 0 w 1822079"/>
                <a:gd name="connsiteY3" fmla="*/ 381284 h 38128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81034 h 381034"/>
                <a:gd name="connsiteX1" fmla="*/ 1490761 w 1822079"/>
                <a:gd name="connsiteY1" fmla="*/ 0 h 381034"/>
                <a:gd name="connsiteX2" fmla="*/ 1822079 w 1822079"/>
                <a:gd name="connsiteY2" fmla="*/ 377092 h 381034"/>
                <a:gd name="connsiteX3" fmla="*/ 0 w 1822079"/>
                <a:gd name="connsiteY3" fmla="*/ 381034 h 381034"/>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 name="connsiteX0" fmla="*/ 0 w 1822079"/>
                <a:gd name="connsiteY0" fmla="*/ 376407 h 376407"/>
                <a:gd name="connsiteX1" fmla="*/ 1462705 w 1822079"/>
                <a:gd name="connsiteY1" fmla="*/ 0 h 376407"/>
                <a:gd name="connsiteX2" fmla="*/ 1822079 w 1822079"/>
                <a:gd name="connsiteY2" fmla="*/ 372465 h 376407"/>
                <a:gd name="connsiteX3" fmla="*/ 0 w 1822079"/>
                <a:gd name="connsiteY3" fmla="*/ 376407 h 376407"/>
              </a:gdLst>
              <a:ahLst/>
              <a:cxnLst>
                <a:cxn ang="0">
                  <a:pos x="connsiteX0" y="connsiteY0"/>
                </a:cxn>
                <a:cxn ang="0">
                  <a:pos x="connsiteX1" y="connsiteY1"/>
                </a:cxn>
                <a:cxn ang="0">
                  <a:pos x="connsiteX2" y="connsiteY2"/>
                </a:cxn>
                <a:cxn ang="0">
                  <a:pos x="connsiteX3" y="connsiteY3"/>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34" name="任意多边形 23"/>
            <p:cNvSpPr/>
            <p:nvPr/>
          </p:nvSpPr>
          <p:spPr>
            <a:xfrm>
              <a:off x="2522584" y="1764413"/>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grpSp>
      <p:sp>
        <p:nvSpPr>
          <p:cNvPr id="36" name="任意多边形 25"/>
          <p:cNvSpPr/>
          <p:nvPr/>
        </p:nvSpPr>
        <p:spPr>
          <a:xfrm>
            <a:off x="5554294" y="2744800"/>
            <a:ext cx="1293975" cy="2397592"/>
          </a:xfrm>
          <a:custGeom>
            <a:avLst/>
            <a:gdLst>
              <a:gd name="connsiteX0" fmla="*/ 767235 w 1271587"/>
              <a:gd name="connsiteY0" fmla="*/ 0 h 3197529"/>
              <a:gd name="connsiteX1" fmla="*/ 1271587 w 1271587"/>
              <a:gd name="connsiteY1" fmla="*/ 126088 h 3197529"/>
              <a:gd name="connsiteX2" fmla="*/ 1271587 w 1271587"/>
              <a:gd name="connsiteY2" fmla="*/ 3066470 h 3197529"/>
              <a:gd name="connsiteX3" fmla="*/ 747354 w 1271587"/>
              <a:gd name="connsiteY3" fmla="*/ 3197529 h 3197529"/>
              <a:gd name="connsiteX4" fmla="*/ 605625 w 1271587"/>
              <a:gd name="connsiteY4" fmla="*/ 3068717 h 3197529"/>
              <a:gd name="connsiteX5" fmla="*/ 0 w 1271587"/>
              <a:gd name="connsiteY5" fmla="*/ 1606609 h 3197529"/>
              <a:gd name="connsiteX6" fmla="*/ 752463 w 1271587"/>
              <a:gd name="connsiteY6" fmla="*/ 11047 h 31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587" h="3197529">
                <a:moveTo>
                  <a:pt x="767235" y="0"/>
                </a:moveTo>
                <a:lnTo>
                  <a:pt x="1271587" y="126088"/>
                </a:lnTo>
                <a:lnTo>
                  <a:pt x="1271587" y="3066470"/>
                </a:lnTo>
                <a:lnTo>
                  <a:pt x="747354" y="3197529"/>
                </a:lnTo>
                <a:lnTo>
                  <a:pt x="605625" y="3068717"/>
                </a:lnTo>
                <a:cubicBezTo>
                  <a:pt x="231439" y="2694531"/>
                  <a:pt x="0" y="2177598"/>
                  <a:pt x="0" y="1606609"/>
                </a:cubicBezTo>
                <a:cubicBezTo>
                  <a:pt x="0" y="964247"/>
                  <a:pt x="292915" y="390299"/>
                  <a:pt x="752463" y="11047"/>
                </a:cubicBezTo>
                <a:close/>
              </a:path>
            </a:pathLst>
          </a:custGeom>
          <a:solidFill>
            <a:srgbClr val="9DBBC7"/>
          </a:solidFill>
          <a:ln>
            <a:noFill/>
          </a:ln>
          <a:effectLst>
            <a:innerShdw blurRad="177800" dist="101600" dir="10800000">
              <a:srgbClr val="1F1F1F">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zh-CN" sz="2400" dirty="0">
                <a:solidFill>
                  <a:prstClr val="white"/>
                </a:solidFill>
                <a:latin typeface="+mj-lt"/>
              </a:rPr>
              <a:t>Hedefler</a:t>
            </a:r>
            <a:endParaRPr lang="zh-CN" altLang="en-US" sz="2400" dirty="0">
              <a:solidFill>
                <a:prstClr val="white"/>
              </a:solidFill>
              <a:latin typeface="+mj-lt"/>
            </a:endParaRPr>
          </a:p>
        </p:txBody>
      </p:sp>
      <p:sp>
        <p:nvSpPr>
          <p:cNvPr id="38" name="文本框 4"/>
          <p:cNvSpPr txBox="1"/>
          <p:nvPr/>
        </p:nvSpPr>
        <p:spPr>
          <a:xfrm>
            <a:off x="7528888" y="3014409"/>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FFB850"/>
                </a:solidFill>
                <a:latin typeface="Hiragino Sans GB W6" panose="020B0600000000000000" pitchFamily="34" charset="-122"/>
                <a:ea typeface="Hiragino Sans GB W6" panose="020B0600000000000000" pitchFamily="34" charset="-122"/>
              </a:rPr>
              <a:t>01</a:t>
            </a:r>
            <a:endParaRPr lang="zh-CN" altLang="en-US" sz="2400" dirty="0">
              <a:solidFill>
                <a:srgbClr val="FFB850"/>
              </a:solidFill>
              <a:latin typeface="Hiragino Sans GB W6" panose="020B0600000000000000" pitchFamily="34" charset="-122"/>
              <a:ea typeface="Hiragino Sans GB W6" panose="020B0600000000000000" pitchFamily="34" charset="-122"/>
            </a:endParaRPr>
          </a:p>
        </p:txBody>
      </p:sp>
      <p:sp>
        <p:nvSpPr>
          <p:cNvPr id="39" name="矩形 28"/>
          <p:cNvSpPr/>
          <p:nvPr/>
        </p:nvSpPr>
        <p:spPr>
          <a:xfrm>
            <a:off x="7583587" y="2995041"/>
            <a:ext cx="476897" cy="66425"/>
          </a:xfrm>
          <a:prstGeom prst="rect">
            <a:avLst/>
          </a:prstGeom>
          <a:solidFill>
            <a:srgbClr val="FFB850"/>
          </a:solidFill>
          <a:ln>
            <a:noFill/>
          </a:ln>
          <a:scene3d>
            <a:camera prst="perspectiveLeft" fov="27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FB850"/>
              </a:solidFill>
            </a:endParaRPr>
          </a:p>
        </p:txBody>
      </p:sp>
      <p:sp>
        <p:nvSpPr>
          <p:cNvPr id="40" name="文本框 29"/>
          <p:cNvSpPr txBox="1"/>
          <p:nvPr/>
        </p:nvSpPr>
        <p:spPr>
          <a:xfrm>
            <a:off x="9167739" y="3014409"/>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01ACBE"/>
                </a:solidFill>
                <a:latin typeface="Hiragino Sans GB W6" panose="020B0600000000000000" pitchFamily="34" charset="-122"/>
                <a:ea typeface="Hiragino Sans GB W6" panose="020B0600000000000000" pitchFamily="34" charset="-122"/>
              </a:rPr>
              <a:t>02</a:t>
            </a:r>
            <a:endParaRPr lang="zh-CN" altLang="en-US" sz="2400" dirty="0">
              <a:solidFill>
                <a:srgbClr val="01ACBE"/>
              </a:solidFill>
              <a:latin typeface="Hiragino Sans GB W6" panose="020B0600000000000000" pitchFamily="34" charset="-122"/>
              <a:ea typeface="Hiragino Sans GB W6" panose="020B0600000000000000" pitchFamily="34" charset="-122"/>
            </a:endParaRPr>
          </a:p>
        </p:txBody>
      </p:sp>
      <p:sp>
        <p:nvSpPr>
          <p:cNvPr id="41" name="矩形 30"/>
          <p:cNvSpPr/>
          <p:nvPr/>
        </p:nvSpPr>
        <p:spPr>
          <a:xfrm>
            <a:off x="9246268" y="2995041"/>
            <a:ext cx="476897" cy="66425"/>
          </a:xfrm>
          <a:prstGeom prst="rect">
            <a:avLst/>
          </a:prstGeom>
          <a:solidFill>
            <a:srgbClr val="01ACBE"/>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
        <p:nvSpPr>
          <p:cNvPr id="42" name="文本框 31"/>
          <p:cNvSpPr txBox="1"/>
          <p:nvPr/>
        </p:nvSpPr>
        <p:spPr>
          <a:xfrm>
            <a:off x="10791806" y="3014409"/>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E87071"/>
                </a:solidFill>
                <a:latin typeface="Hiragino Sans GB W6" panose="020B0600000000000000" pitchFamily="34" charset="-122"/>
                <a:ea typeface="Hiragino Sans GB W6" panose="020B0600000000000000" pitchFamily="34" charset="-122"/>
              </a:rPr>
              <a:t>03</a:t>
            </a:r>
            <a:endParaRPr lang="zh-CN" altLang="en-US" sz="2400" dirty="0">
              <a:solidFill>
                <a:srgbClr val="E87071"/>
              </a:solidFill>
              <a:latin typeface="Hiragino Sans GB W6" panose="020B0600000000000000" pitchFamily="34" charset="-122"/>
              <a:ea typeface="Hiragino Sans GB W6" panose="020B0600000000000000" pitchFamily="34" charset="-122"/>
            </a:endParaRPr>
          </a:p>
        </p:txBody>
      </p:sp>
      <p:sp>
        <p:nvSpPr>
          <p:cNvPr id="43" name="矩形 32"/>
          <p:cNvSpPr/>
          <p:nvPr/>
        </p:nvSpPr>
        <p:spPr>
          <a:xfrm>
            <a:off x="10865830" y="2995041"/>
            <a:ext cx="476897" cy="66425"/>
          </a:xfrm>
          <a:prstGeom prst="rect">
            <a:avLst/>
          </a:prstGeom>
          <a:solidFill>
            <a:srgbClr val="E87071"/>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srgbClr val="F4F1ED"/>
              </a:solidFill>
            </a:endParaRPr>
          </a:p>
        </p:txBody>
      </p:sp>
      <p:sp>
        <p:nvSpPr>
          <p:cNvPr id="69" name="文本框 113"/>
          <p:cNvSpPr txBox="1"/>
          <p:nvPr/>
        </p:nvSpPr>
        <p:spPr>
          <a:xfrm>
            <a:off x="6889745" y="3700419"/>
            <a:ext cx="1749827" cy="1323439"/>
          </a:xfrm>
          <a:prstGeom prst="rect">
            <a:avLst/>
          </a:prstGeom>
          <a:noFill/>
        </p:spPr>
        <p:txBody>
          <a:bodyPr wrap="square" rtlCol="0">
            <a:spAutoFit/>
          </a:bodyPr>
          <a:lstStyle/>
          <a:p>
            <a:r>
              <a:rPr lang="tr-TR" altLang="zh-CN" sz="2000" dirty="0">
                <a:latin typeface="+mj-lt"/>
                <a:ea typeface="微软雅黑" panose="020B0503020204020204" pitchFamily="34" charset="-122"/>
              </a:rPr>
              <a:t>Yanlış nöromusküler refleksleri engellemek</a:t>
            </a:r>
            <a:endParaRPr lang="zh-CN" altLang="en-US" sz="2000" dirty="0">
              <a:latin typeface="+mj-lt"/>
              <a:ea typeface="微软雅黑" panose="020B0503020204020204" pitchFamily="34" charset="-122"/>
            </a:endParaRPr>
          </a:p>
        </p:txBody>
      </p:sp>
      <p:sp>
        <p:nvSpPr>
          <p:cNvPr id="70" name="文本框 113"/>
          <p:cNvSpPr txBox="1"/>
          <p:nvPr/>
        </p:nvSpPr>
        <p:spPr>
          <a:xfrm>
            <a:off x="8661731" y="3841917"/>
            <a:ext cx="1750404" cy="1015663"/>
          </a:xfrm>
          <a:prstGeom prst="rect">
            <a:avLst/>
          </a:prstGeom>
          <a:noFill/>
        </p:spPr>
        <p:txBody>
          <a:bodyPr wrap="square" rtlCol="0">
            <a:spAutoFit/>
          </a:bodyPr>
          <a:lstStyle/>
          <a:p>
            <a:pPr lvl="0"/>
            <a:r>
              <a:rPr lang="tr-TR" sz="2000" dirty="0">
                <a:latin typeface="+mj-lt"/>
              </a:rPr>
              <a:t>İdeal bir okluzal ilişki yaratmak</a:t>
            </a:r>
          </a:p>
        </p:txBody>
      </p:sp>
      <p:sp>
        <p:nvSpPr>
          <p:cNvPr id="71" name="文本框 113"/>
          <p:cNvSpPr txBox="1"/>
          <p:nvPr/>
        </p:nvSpPr>
        <p:spPr>
          <a:xfrm>
            <a:off x="10482450" y="3841917"/>
            <a:ext cx="1662097" cy="967957"/>
          </a:xfrm>
          <a:prstGeom prst="rect">
            <a:avLst/>
          </a:prstGeom>
          <a:noFill/>
        </p:spPr>
        <p:txBody>
          <a:bodyPr wrap="square" rtlCol="0">
            <a:spAutoFit/>
          </a:bodyPr>
          <a:lstStyle/>
          <a:p>
            <a:pPr algn="just">
              <a:lnSpc>
                <a:spcPct val="150000"/>
              </a:lnSpc>
            </a:pPr>
            <a:r>
              <a:rPr lang="tr-TR" sz="2000" dirty="0">
                <a:latin typeface="+mj-lt"/>
              </a:rPr>
              <a:t>Nüksü önlemek</a:t>
            </a:r>
            <a:endParaRPr lang="zh-CN" altLang="en-US" sz="2000" dirty="0">
              <a:solidFill>
                <a:schemeClr val="tx1">
                  <a:lumMod val="50000"/>
                  <a:lumOff val="50000"/>
                </a:schemeClr>
              </a:solidFill>
              <a:latin typeface="+mj-lt"/>
              <a:ea typeface="微软雅黑" panose="020B0503020204020204" pitchFamily="34" charset="-122"/>
            </a:endParaRPr>
          </a:p>
        </p:txBody>
      </p:sp>
      <p:sp>
        <p:nvSpPr>
          <p:cNvPr id="3" name="Metin kutusu 2"/>
          <p:cNvSpPr txBox="1"/>
          <p:nvPr/>
        </p:nvSpPr>
        <p:spPr>
          <a:xfrm>
            <a:off x="914166" y="2348315"/>
            <a:ext cx="3985043" cy="1477328"/>
          </a:xfrm>
          <a:prstGeom prst="rect">
            <a:avLst/>
          </a:prstGeom>
          <a:noFill/>
          <a:ln w="28575">
            <a:solidFill>
              <a:srgbClr val="9DBBC7"/>
            </a:solidFill>
          </a:ln>
          <a:effectLst>
            <a:glow rad="63500">
              <a:schemeClr val="accent3">
                <a:satMod val="175000"/>
                <a:alpha val="40000"/>
              </a:schemeClr>
            </a:glow>
          </a:effectLst>
        </p:spPr>
        <p:txBody>
          <a:bodyPr wrap="square" rtlCol="0">
            <a:spAutoFit/>
          </a:bodyPr>
          <a:lstStyle/>
          <a:p>
            <a:pPr marL="285750" indent="-285750">
              <a:lnSpc>
                <a:spcPct val="150000"/>
              </a:lnSpc>
              <a:buFont typeface="Arial" panose="020B0604020202020204" pitchFamily="34" charset="0"/>
              <a:buChar char="•"/>
            </a:pPr>
            <a:r>
              <a:rPr lang="tr-TR" sz="2000" dirty="0">
                <a:latin typeface="+mj-lt"/>
              </a:rPr>
              <a:t>Alışkanlıkları düzeltmek</a:t>
            </a:r>
          </a:p>
          <a:p>
            <a:pPr marL="285750" indent="-285750">
              <a:lnSpc>
                <a:spcPct val="150000"/>
              </a:lnSpc>
              <a:buFont typeface="Arial" panose="020B0604020202020204" pitchFamily="34" charset="0"/>
              <a:buChar char="•"/>
            </a:pPr>
            <a:r>
              <a:rPr lang="tr-TR" sz="2000" dirty="0">
                <a:latin typeface="+mj-lt"/>
              </a:rPr>
              <a:t>Vücut pozisyonu iyileştirilmesi</a:t>
            </a:r>
          </a:p>
          <a:p>
            <a:pPr marL="285750" indent="-285750">
              <a:lnSpc>
                <a:spcPct val="150000"/>
              </a:lnSpc>
              <a:buFont typeface="Arial" panose="020B0604020202020204" pitchFamily="34" charset="0"/>
              <a:buChar char="•"/>
            </a:pPr>
            <a:r>
              <a:rPr lang="tr-TR" sz="2000" dirty="0">
                <a:latin typeface="+mj-lt"/>
              </a:rPr>
              <a:t>Genel sağlığa katkı</a:t>
            </a: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24" y="4029366"/>
            <a:ext cx="4290601" cy="2233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85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fade">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p:bldP spid="41" grpId="0" animBg="1"/>
      <p:bldP spid="42" grpId="0"/>
      <p:bldP spid="43" grpId="0" animBg="1"/>
      <p:bldP spid="69" grpId="0"/>
      <p:bldP spid="70" grpId="0"/>
      <p:bldP spid="7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99275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Myofonksiyonel Tedavi </a:t>
                </a: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pic>
        <p:nvPicPr>
          <p:cNvPr id="2050" name="Picture 2" descr="trainer myobrace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398" y="4356969"/>
            <a:ext cx="1800225" cy="1800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10" name="Grup 9"/>
          <p:cNvGrpSpPr/>
          <p:nvPr/>
        </p:nvGrpSpPr>
        <p:grpSpPr>
          <a:xfrm>
            <a:off x="191386" y="2683514"/>
            <a:ext cx="4964193" cy="2482467"/>
            <a:chOff x="1110659" y="2344572"/>
            <a:chExt cx="4598390" cy="2212975"/>
          </a:xfrm>
        </p:grpSpPr>
        <p:pic>
          <p:nvPicPr>
            <p:cNvPr id="3" name="Resim 2"/>
            <p:cNvPicPr>
              <a:picLocks noChangeAspect="1"/>
            </p:cNvPicPr>
            <p:nvPr/>
          </p:nvPicPr>
          <p:blipFill>
            <a:blip r:embed="rId5"/>
            <a:stretch>
              <a:fillRect/>
            </a:stretch>
          </p:blipFill>
          <p:spPr>
            <a:xfrm>
              <a:off x="1110659" y="2344572"/>
              <a:ext cx="4598390" cy="2212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ikdörtgen 7"/>
            <p:cNvSpPr/>
            <p:nvPr/>
          </p:nvSpPr>
          <p:spPr>
            <a:xfrm>
              <a:off x="1110659" y="2439990"/>
              <a:ext cx="997541" cy="469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7269218" y="2249309"/>
            <a:ext cx="4128092" cy="1947563"/>
            <a:chOff x="4571489" y="3075825"/>
            <a:chExt cx="6096000" cy="1515579"/>
          </a:xfrm>
        </p:grpSpPr>
        <p:sp>
          <p:nvSpPr>
            <p:cNvPr id="22" name="Yuvarlatılmış Dikdörtgen 21"/>
            <p:cNvSpPr/>
            <p:nvPr/>
          </p:nvSpPr>
          <p:spPr>
            <a:xfrm>
              <a:off x="4889500" y="3075825"/>
              <a:ext cx="5626100" cy="1389270"/>
            </a:xfrm>
            <a:prstGeom prst="roundRect">
              <a:avLst/>
            </a:prstGeom>
            <a:noFill/>
            <a:ln w="3810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23" name="Dikdörtgen 22"/>
            <p:cNvSpPr/>
            <p:nvPr/>
          </p:nvSpPr>
          <p:spPr>
            <a:xfrm>
              <a:off x="4571489" y="3200411"/>
              <a:ext cx="6096000" cy="1390993"/>
            </a:xfrm>
            <a:prstGeom prst="rect">
              <a:avLst/>
            </a:prstGeom>
          </p:spPr>
          <p:txBody>
            <a:bodyPr>
              <a:spAutoFit/>
            </a:bodyPr>
            <a:lstStyle/>
            <a:p>
              <a:pPr marL="342900" indent="-342900" algn="ctr">
                <a:lnSpc>
                  <a:spcPct val="150000"/>
                </a:lnSpc>
                <a:buFont typeface="Wingdings" panose="05000000000000000000" pitchFamily="2" charset="2"/>
                <a:buChar char="ü"/>
              </a:pPr>
              <a:r>
                <a:rPr lang="tr-TR" altLang="tr-TR" sz="2000" dirty="0">
                  <a:solidFill>
                    <a:srgbClr val="222222"/>
                  </a:solidFill>
                  <a:latin typeface="Calibri Light" panose="020F0302020204030204" pitchFamily="34" charset="0"/>
                  <a:ea typeface="Times New Roman" panose="02020603050405020304" pitchFamily="18" charset="0"/>
                </a:rPr>
                <a:t>6-8 yaş</a:t>
              </a:r>
            </a:p>
            <a:p>
              <a:pPr marL="342900" indent="-342900" algn="ctr">
                <a:lnSpc>
                  <a:spcPct val="150000"/>
                </a:lnSpc>
                <a:buFont typeface="Wingdings" panose="05000000000000000000" pitchFamily="2" charset="2"/>
                <a:buChar char="ü"/>
              </a:pPr>
              <a:r>
                <a:rPr lang="tr-TR" sz="2000" dirty="0">
                  <a:solidFill>
                    <a:srgbClr val="222222"/>
                  </a:solidFill>
                  <a:latin typeface="Calibri Light" panose="020F0302020204030204" pitchFamily="34" charset="0"/>
                </a:rPr>
                <a:t>Dil eğitimi</a:t>
              </a:r>
            </a:p>
            <a:p>
              <a:pPr marL="342900" indent="-342900" algn="ctr">
                <a:lnSpc>
                  <a:spcPct val="150000"/>
                </a:lnSpc>
                <a:buFont typeface="Wingdings" panose="05000000000000000000" pitchFamily="2" charset="2"/>
                <a:buChar char="ü"/>
              </a:pPr>
              <a:r>
                <a:rPr lang="tr-TR" sz="2000" dirty="0">
                  <a:solidFill>
                    <a:srgbClr val="222222"/>
                  </a:solidFill>
                  <a:latin typeface="Calibri Light" panose="020F0302020204030204" pitchFamily="34" charset="0"/>
                </a:rPr>
                <a:t>Diş sürmesi yönlendirme</a:t>
              </a:r>
              <a:endParaRPr lang="tr-TR" sz="2000" dirty="0"/>
            </a:p>
          </p:txBody>
        </p:sp>
      </p:grpSp>
      <p:grpSp>
        <p:nvGrpSpPr>
          <p:cNvPr id="17" name="Grup 16"/>
          <p:cNvGrpSpPr/>
          <p:nvPr/>
        </p:nvGrpSpPr>
        <p:grpSpPr>
          <a:xfrm>
            <a:off x="5258435" y="3776085"/>
            <a:ext cx="2859496" cy="1712245"/>
            <a:chOff x="9000818" y="3700290"/>
            <a:chExt cx="2965970" cy="1712245"/>
          </a:xfrm>
        </p:grpSpPr>
        <p:sp>
          <p:nvSpPr>
            <p:cNvPr id="26" name="Yuvarlatılmış Dikdörtgen 25"/>
            <p:cNvSpPr/>
            <p:nvPr/>
          </p:nvSpPr>
          <p:spPr>
            <a:xfrm>
              <a:off x="9000818" y="3700290"/>
              <a:ext cx="2965970" cy="1712245"/>
            </a:xfrm>
            <a:prstGeom prst="roundRect">
              <a:avLst/>
            </a:prstGeom>
            <a:noFill/>
            <a:ln w="38100">
              <a:solidFill>
                <a:srgbClr val="80A7B7"/>
              </a:solidFill>
            </a:ln>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endParaRPr lang="tr-TR" dirty="0"/>
            </a:p>
          </p:txBody>
        </p:sp>
        <p:sp>
          <p:nvSpPr>
            <p:cNvPr id="16" name="Dikdörtgen 15"/>
            <p:cNvSpPr/>
            <p:nvPr/>
          </p:nvSpPr>
          <p:spPr>
            <a:xfrm>
              <a:off x="9184708" y="4027894"/>
              <a:ext cx="2598189" cy="1015663"/>
            </a:xfrm>
            <a:prstGeom prst="rect">
              <a:avLst/>
            </a:prstGeom>
          </p:spPr>
          <p:txBody>
            <a:bodyPr wrap="none">
              <a:spAutoFit/>
            </a:bodyPr>
            <a:lstStyle/>
            <a:p>
              <a:pPr marL="342900" indent="-342900" algn="ctr">
                <a:buFont typeface="Wingdings" panose="05000000000000000000" pitchFamily="2" charset="2"/>
                <a:buChar char="ü"/>
              </a:pPr>
              <a:r>
                <a:rPr lang="tr-TR" sz="2000" dirty="0">
                  <a:latin typeface="+mj-lt"/>
                </a:rPr>
                <a:t>Gün içinde 1-2 saat</a:t>
              </a:r>
            </a:p>
            <a:p>
              <a:pPr algn="ctr"/>
              <a:r>
                <a:rPr lang="tr-TR" sz="2000" dirty="0">
                  <a:latin typeface="+mj-lt"/>
                </a:rPr>
                <a:t>+</a:t>
              </a:r>
            </a:p>
            <a:p>
              <a:pPr algn="ctr"/>
              <a:r>
                <a:rPr lang="tr-TR" sz="2000" dirty="0">
                  <a:latin typeface="+mj-lt"/>
                </a:rPr>
                <a:t>Gece boyu </a:t>
              </a:r>
            </a:p>
          </p:txBody>
        </p:sp>
      </p:grpSp>
    </p:spTree>
    <p:extLst>
      <p:ext uri="{BB962C8B-B14F-4D97-AF65-F5344CB8AC3E}">
        <p14:creationId xmlns:p14="http://schemas.microsoft.com/office/powerpoint/2010/main" val="30369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99275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Myofonksiyonel Tedavi </a:t>
                </a: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en-US" dirty="0" err="1"/>
              <a:t>Smithpeter</a:t>
            </a:r>
            <a:r>
              <a:rPr lang="en-US" dirty="0"/>
              <a:t> J, </a:t>
            </a:r>
            <a:r>
              <a:rPr lang="en-US" dirty="0" err="1"/>
              <a:t>Covell</a:t>
            </a:r>
            <a:r>
              <a:rPr lang="en-US" dirty="0"/>
              <a:t> D Jr. Relapse of anterior open bites treated with orthodontic appliances with and without orofacial </a:t>
            </a:r>
            <a:r>
              <a:rPr lang="en-US" dirty="0" err="1"/>
              <a:t>myofunctional</a:t>
            </a:r>
            <a:r>
              <a:rPr lang="en-US" dirty="0"/>
              <a:t> therapy. Am J Orthod </a:t>
            </a:r>
            <a:r>
              <a:rPr lang="en-US" dirty="0" err="1"/>
              <a:t>Dentofacial</a:t>
            </a:r>
            <a:r>
              <a:rPr lang="en-US" dirty="0"/>
              <a:t> </a:t>
            </a:r>
            <a:r>
              <a:rPr lang="en-US" dirty="0" err="1"/>
              <a:t>Orthop</a:t>
            </a:r>
            <a:r>
              <a:rPr lang="en-US" dirty="0"/>
              <a:t>. 2010;137(5):605-14</a:t>
            </a:r>
            <a:endParaRPr lang="tr-TR" dirty="0"/>
          </a:p>
        </p:txBody>
      </p:sp>
      <p:pic>
        <p:nvPicPr>
          <p:cNvPr id="2" name="Resim 1"/>
          <p:cNvPicPr>
            <a:picLocks noChangeAspect="1"/>
          </p:cNvPicPr>
          <p:nvPr/>
        </p:nvPicPr>
        <p:blipFill rotWithShape="1">
          <a:blip r:embed="rId4"/>
          <a:srcRect l="2943" t="36714" r="32376" b="50804"/>
          <a:stretch/>
        </p:blipFill>
        <p:spPr>
          <a:xfrm>
            <a:off x="2326522" y="1963871"/>
            <a:ext cx="6989771" cy="758758"/>
          </a:xfrm>
          <a:prstGeom prst="rect">
            <a:avLst/>
          </a:prstGeom>
          <a:ln>
            <a:noFill/>
          </a:ln>
          <a:effectLst>
            <a:outerShdw blurRad="190500" algn="tl" rotWithShape="0">
              <a:srgbClr val="000000">
                <a:alpha val="70000"/>
              </a:srgbClr>
            </a:outerShdw>
          </a:effectLst>
        </p:spPr>
      </p:pic>
      <p:grpSp>
        <p:nvGrpSpPr>
          <p:cNvPr id="8" name="Grup 7"/>
          <p:cNvGrpSpPr/>
          <p:nvPr/>
        </p:nvGrpSpPr>
        <p:grpSpPr>
          <a:xfrm>
            <a:off x="6793064" y="2227616"/>
            <a:ext cx="5046458" cy="3076055"/>
            <a:chOff x="652593" y="2812136"/>
            <a:chExt cx="5046458" cy="3076055"/>
          </a:xfrm>
        </p:grpSpPr>
        <p:pic>
          <p:nvPicPr>
            <p:cNvPr id="16" name="Resim 15"/>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652593" y="2812136"/>
              <a:ext cx="5046458" cy="3076055"/>
            </a:xfrm>
            <a:prstGeom prst="rect">
              <a:avLst/>
            </a:prstGeom>
          </p:spPr>
        </p:pic>
        <p:sp>
          <p:nvSpPr>
            <p:cNvPr id="3" name="Metin kutusu 2"/>
            <p:cNvSpPr txBox="1"/>
            <p:nvPr/>
          </p:nvSpPr>
          <p:spPr>
            <a:xfrm>
              <a:off x="1307327" y="3418085"/>
              <a:ext cx="4019585" cy="14773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000" dirty="0">
                  <a:latin typeface="+mj-lt"/>
                </a:rPr>
                <a:t>Açık kapanış tedavisi nüksü:</a:t>
              </a:r>
            </a:p>
            <a:p>
              <a:pPr>
                <a:lnSpc>
                  <a:spcPct val="150000"/>
                </a:lnSpc>
              </a:pPr>
              <a:r>
                <a:rPr lang="tr-TR" sz="2000" dirty="0">
                  <a:latin typeface="+mj-lt"/>
                </a:rPr>
                <a:t>Ortodontik+myofonksiyonel tedavi  </a:t>
              </a:r>
              <a:r>
                <a:rPr lang="tr-TR" sz="2000" dirty="0">
                  <a:latin typeface="+mj-lt"/>
                  <a:sym typeface="Symbol" panose="05050102010706020507" pitchFamily="18" charset="2"/>
                </a:rPr>
                <a:t></a:t>
              </a:r>
              <a:endParaRPr lang="tr-TR" sz="2000" dirty="0">
                <a:latin typeface="+mj-lt"/>
              </a:endParaRPr>
            </a:p>
            <a:p>
              <a:pPr>
                <a:lnSpc>
                  <a:spcPct val="150000"/>
                </a:lnSpc>
              </a:pPr>
              <a:r>
                <a:rPr lang="tr-TR" sz="2000" dirty="0">
                  <a:latin typeface="+mj-lt"/>
                </a:rPr>
                <a:t>Sadece ortodontik tedavi </a:t>
              </a:r>
              <a:r>
                <a:rPr lang="tr-TR" sz="2000" dirty="0">
                  <a:latin typeface="+mj-lt"/>
                  <a:sym typeface="Symbol" panose="05050102010706020507" pitchFamily="18" charset="2"/>
                </a:rPr>
                <a:t></a:t>
              </a:r>
              <a:endParaRPr lang="tr-TR" sz="2000" dirty="0">
                <a:latin typeface="+mj-lt"/>
              </a:endParaRPr>
            </a:p>
          </p:txBody>
        </p:sp>
      </p:grpSp>
      <p:pic>
        <p:nvPicPr>
          <p:cNvPr id="3074" name="Picture 2" descr="Ä°lgili resim"/>
          <p:cNvPicPr>
            <a:picLocks noChangeAspect="1" noChangeArrowheads="1"/>
          </p:cNvPicPr>
          <p:nvPr/>
        </p:nvPicPr>
        <p:blipFill rotWithShape="1">
          <a:blip r:embed="rId7">
            <a:extLst>
              <a:ext uri="{28A0092B-C50C-407E-A947-70E740481C1C}">
                <a14:useLocalDpi xmlns:a14="http://schemas.microsoft.com/office/drawing/2010/main" val="0"/>
              </a:ext>
            </a:extLst>
          </a:blip>
          <a:srcRect l="2544" t="13067" r="2315" b="11036"/>
          <a:stretch/>
        </p:blipFill>
        <p:spPr bwMode="auto">
          <a:xfrm>
            <a:off x="967563" y="2988104"/>
            <a:ext cx="5890437" cy="2891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15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240379"/>
            <a:ext cx="12192000" cy="617622"/>
          </a:xfrm>
        </p:spPr>
        <p:txBody>
          <a:bodyPr/>
          <a:lstStyle/>
          <a:p>
            <a:r>
              <a:rPr lang="tr-TR" dirty="0"/>
              <a:t>M </a:t>
            </a:r>
            <a:r>
              <a:rPr lang="tr-TR" dirty="0" err="1"/>
              <a:t>Suresh.One</a:t>
            </a:r>
            <a:r>
              <a:rPr lang="tr-TR" dirty="0"/>
              <a:t> </a:t>
            </a:r>
            <a:r>
              <a:rPr lang="tr-TR" dirty="0" err="1"/>
              <a:t>Phase</a:t>
            </a:r>
            <a:r>
              <a:rPr lang="tr-TR" dirty="0"/>
              <a:t> </a:t>
            </a:r>
            <a:r>
              <a:rPr lang="tr-TR" dirty="0" err="1"/>
              <a:t>versus</a:t>
            </a:r>
            <a:r>
              <a:rPr lang="tr-TR" dirty="0"/>
              <a:t> </a:t>
            </a:r>
            <a:r>
              <a:rPr lang="tr-TR" dirty="0" err="1"/>
              <a:t>Two</a:t>
            </a:r>
            <a:r>
              <a:rPr lang="tr-TR" dirty="0"/>
              <a:t> </a:t>
            </a:r>
            <a:r>
              <a:rPr lang="tr-TR" dirty="0" err="1"/>
              <a:t>Phase</a:t>
            </a:r>
            <a:r>
              <a:rPr lang="tr-TR" dirty="0"/>
              <a:t> </a:t>
            </a:r>
            <a:r>
              <a:rPr lang="tr-TR" dirty="0" err="1"/>
              <a:t>Treatment</a:t>
            </a:r>
            <a:r>
              <a:rPr lang="tr-TR" dirty="0"/>
              <a:t> in Mixed </a:t>
            </a:r>
            <a:r>
              <a:rPr lang="tr-TR" dirty="0" err="1"/>
              <a:t>Dentition</a:t>
            </a:r>
            <a:r>
              <a:rPr lang="tr-TR" dirty="0"/>
              <a:t>: A Critical </a:t>
            </a:r>
            <a:r>
              <a:rPr lang="tr-TR" dirty="0" err="1"/>
              <a:t>Review</a:t>
            </a:r>
            <a:r>
              <a:rPr lang="tr-TR" dirty="0"/>
              <a:t>. J </a:t>
            </a:r>
            <a:r>
              <a:rPr lang="tr-TR" dirty="0" err="1"/>
              <a:t>Int</a:t>
            </a:r>
            <a:r>
              <a:rPr lang="tr-TR" dirty="0"/>
              <a:t> Oral </a:t>
            </a:r>
            <a:r>
              <a:rPr lang="tr-TR" dirty="0" err="1"/>
              <a:t>Health</a:t>
            </a:r>
            <a:r>
              <a:rPr lang="tr-TR" dirty="0"/>
              <a:t>. 2015 </a:t>
            </a:r>
            <a:r>
              <a:rPr lang="tr-TR" dirty="0" err="1"/>
              <a:t>Aug</a:t>
            </a:r>
            <a:r>
              <a:rPr lang="tr-TR" dirty="0"/>
              <a:t>; 7(8): 144–147</a:t>
            </a:r>
          </a:p>
          <a:p>
            <a:r>
              <a:rPr lang="tr-TR" dirty="0"/>
              <a:t>Keski-</a:t>
            </a:r>
            <a:r>
              <a:rPr lang="tr-TR" dirty="0" err="1"/>
              <a:t>Nisula</a:t>
            </a:r>
            <a:r>
              <a:rPr lang="tr-TR" dirty="0"/>
              <a:t> K, </a:t>
            </a:r>
            <a:r>
              <a:rPr lang="tr-TR" dirty="0" err="1"/>
              <a:t>Hernesniemi</a:t>
            </a:r>
            <a:r>
              <a:rPr lang="tr-TR" dirty="0"/>
              <a:t> R, </a:t>
            </a:r>
            <a:r>
              <a:rPr lang="tr-TR" dirty="0" err="1"/>
              <a:t>Heiskanen</a:t>
            </a:r>
            <a:r>
              <a:rPr lang="tr-TR" dirty="0"/>
              <a:t> M, Keski-</a:t>
            </a:r>
            <a:r>
              <a:rPr lang="tr-TR" dirty="0" err="1"/>
              <a:t>Nisula</a:t>
            </a:r>
            <a:r>
              <a:rPr lang="tr-TR" dirty="0"/>
              <a:t> L, </a:t>
            </a:r>
            <a:r>
              <a:rPr lang="tr-TR" dirty="0" err="1"/>
              <a:t>Varrela</a:t>
            </a:r>
            <a:r>
              <a:rPr lang="tr-TR" dirty="0"/>
              <a:t> J. </a:t>
            </a:r>
            <a:r>
              <a:rPr lang="tr-TR" dirty="0" err="1"/>
              <a:t>Orthodontic</a:t>
            </a:r>
            <a:r>
              <a:rPr lang="tr-TR" dirty="0"/>
              <a:t> </a:t>
            </a:r>
            <a:r>
              <a:rPr lang="tr-TR" dirty="0" err="1"/>
              <a:t>intervention</a:t>
            </a:r>
            <a:r>
              <a:rPr lang="tr-TR" dirty="0"/>
              <a:t> in </a:t>
            </a:r>
            <a:r>
              <a:rPr lang="tr-TR" dirty="0" err="1"/>
              <a:t>the</a:t>
            </a:r>
            <a:r>
              <a:rPr lang="tr-TR" dirty="0"/>
              <a:t> </a:t>
            </a:r>
            <a:r>
              <a:rPr lang="tr-TR" dirty="0" err="1"/>
              <a:t>early</a:t>
            </a:r>
            <a:r>
              <a:rPr lang="tr-TR" dirty="0"/>
              <a:t> </a:t>
            </a:r>
            <a:r>
              <a:rPr lang="tr-TR" dirty="0" err="1"/>
              <a:t>mixed</a:t>
            </a:r>
            <a:r>
              <a:rPr lang="tr-TR" dirty="0"/>
              <a:t> </a:t>
            </a:r>
            <a:r>
              <a:rPr lang="tr-TR" dirty="0" err="1"/>
              <a:t>dentition</a:t>
            </a:r>
            <a:r>
              <a:rPr lang="tr-TR" dirty="0"/>
              <a:t>: A </a:t>
            </a:r>
            <a:r>
              <a:rPr lang="tr-TR" dirty="0" err="1"/>
              <a:t>prospective</a:t>
            </a:r>
            <a:r>
              <a:rPr lang="tr-TR" dirty="0"/>
              <a:t>, </a:t>
            </a:r>
            <a:r>
              <a:rPr lang="tr-TR" dirty="0" err="1"/>
              <a:t>controlled</a:t>
            </a:r>
            <a:r>
              <a:rPr lang="tr-TR" dirty="0"/>
              <a:t> </a:t>
            </a:r>
            <a:r>
              <a:rPr lang="tr-TR" dirty="0" err="1"/>
              <a:t>study</a:t>
            </a:r>
            <a:r>
              <a:rPr lang="tr-TR" dirty="0"/>
              <a:t> on </a:t>
            </a:r>
            <a:r>
              <a:rPr lang="tr-TR" dirty="0" err="1"/>
              <a:t>the</a:t>
            </a:r>
            <a:r>
              <a:rPr lang="tr-TR" dirty="0"/>
              <a:t> </a:t>
            </a:r>
            <a:r>
              <a:rPr lang="tr-TR" dirty="0" err="1"/>
              <a:t>effects</a:t>
            </a:r>
            <a:r>
              <a:rPr lang="tr-TR" dirty="0"/>
              <a:t> of </a:t>
            </a:r>
            <a:r>
              <a:rPr lang="tr-TR" dirty="0" err="1"/>
              <a:t>the</a:t>
            </a:r>
            <a:r>
              <a:rPr lang="tr-TR" dirty="0"/>
              <a:t> </a:t>
            </a:r>
            <a:r>
              <a:rPr lang="tr-TR" dirty="0" err="1"/>
              <a:t>eruption</a:t>
            </a:r>
            <a:r>
              <a:rPr lang="tr-TR" dirty="0"/>
              <a:t> </a:t>
            </a:r>
            <a:r>
              <a:rPr lang="tr-TR" dirty="0" err="1"/>
              <a:t>guidance</a:t>
            </a:r>
            <a:r>
              <a:rPr lang="tr-TR" dirty="0"/>
              <a:t> </a:t>
            </a:r>
            <a:r>
              <a:rPr lang="tr-TR" dirty="0" err="1"/>
              <a:t>appliance</a:t>
            </a:r>
            <a:r>
              <a:rPr lang="tr-TR" dirty="0"/>
              <a:t>. </a:t>
            </a:r>
            <a:r>
              <a:rPr lang="tr-TR" dirty="0" err="1"/>
              <a:t>Am</a:t>
            </a:r>
            <a:r>
              <a:rPr lang="tr-TR" dirty="0"/>
              <a:t> J </a:t>
            </a:r>
            <a:r>
              <a:rPr lang="tr-TR" dirty="0" err="1"/>
              <a:t>Orthod</a:t>
            </a:r>
            <a:r>
              <a:rPr lang="tr-TR" dirty="0"/>
              <a:t> </a:t>
            </a:r>
            <a:r>
              <a:rPr lang="tr-TR" dirty="0" err="1"/>
              <a:t>Dentofacial</a:t>
            </a:r>
            <a:r>
              <a:rPr lang="tr-TR" dirty="0"/>
              <a:t> </a:t>
            </a:r>
            <a:r>
              <a:rPr lang="tr-TR" dirty="0" err="1"/>
              <a:t>Orthop</a:t>
            </a:r>
            <a:r>
              <a:rPr lang="tr-TR" dirty="0"/>
              <a:t>. 2008;133(2):254–60</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9636" y="1681851"/>
            <a:ext cx="1194538" cy="1195707"/>
          </a:xfrm>
          <a:prstGeom prst="rect">
            <a:avLst/>
          </a:prstGeom>
          <a:effectLst>
            <a:softEdge rad="101600"/>
          </a:effectLst>
        </p:spPr>
      </p:pic>
      <p:sp>
        <p:nvSpPr>
          <p:cNvPr id="10" name="Metin kutusu 9"/>
          <p:cNvSpPr txBox="1"/>
          <p:nvPr/>
        </p:nvSpPr>
        <p:spPr>
          <a:xfrm>
            <a:off x="4502931" y="1966534"/>
            <a:ext cx="4626705" cy="1508105"/>
          </a:xfrm>
          <a:prstGeom prst="rect">
            <a:avLst/>
          </a:prstGeom>
          <a:noFill/>
          <a:ln w="50800">
            <a:noFill/>
          </a:ln>
        </p:spPr>
        <p:txBody>
          <a:bodyPr wrap="square" rtlCol="0">
            <a:spAutoFit/>
          </a:bodyPr>
          <a:lstStyle/>
          <a:p>
            <a:pPr marL="342900" indent="-342900">
              <a:buFont typeface="Symbol" panose="05050102010706020507" pitchFamily="18" charset="2"/>
              <a:buChar char="®"/>
            </a:pPr>
            <a:r>
              <a:rPr lang="tr-TR" sz="2000" dirty="0">
                <a:latin typeface="+mj-lt"/>
              </a:rPr>
              <a:t>Tedavi Planlaması = </a:t>
            </a:r>
            <a:r>
              <a:rPr lang="tr-TR" sz="2400" dirty="0">
                <a:effectLst>
                  <a:outerShdw blurRad="38100" dist="38100" dir="2700000" algn="tl">
                    <a:srgbClr val="000000">
                      <a:alpha val="43137"/>
                    </a:srgbClr>
                  </a:outerShdw>
                </a:effectLst>
                <a:latin typeface="+mj-lt"/>
              </a:rPr>
              <a:t>Zamanlama</a:t>
            </a:r>
          </a:p>
          <a:p>
            <a:pPr marL="342900" indent="-342900">
              <a:buFont typeface="Symbol" panose="05050102010706020507" pitchFamily="18" charset="2"/>
              <a:buChar char="®"/>
            </a:pPr>
            <a:endParaRPr lang="tr-TR" sz="2400" dirty="0">
              <a:effectLst>
                <a:outerShdw blurRad="38100" dist="38100" dir="2700000" algn="tl">
                  <a:srgbClr val="000000">
                    <a:alpha val="43137"/>
                  </a:srgbClr>
                </a:outerShdw>
              </a:effectLst>
              <a:latin typeface="+mj-lt"/>
            </a:endParaRPr>
          </a:p>
          <a:p>
            <a:pPr marL="342900" indent="-342900">
              <a:buFont typeface="Symbol" panose="05050102010706020507" pitchFamily="18" charset="2"/>
              <a:buChar char="®"/>
            </a:pPr>
            <a:endParaRPr lang="tr-TR" sz="2400" dirty="0">
              <a:effectLst>
                <a:outerShdw blurRad="38100" dist="38100" dir="2700000" algn="tl">
                  <a:srgbClr val="000000">
                    <a:alpha val="43137"/>
                  </a:srgbClr>
                </a:outerShdw>
              </a:effectLst>
              <a:latin typeface="+mj-lt"/>
            </a:endParaRPr>
          </a:p>
          <a:p>
            <a:r>
              <a:rPr lang="tr-TR" sz="2000" dirty="0">
                <a:latin typeface="+mj-lt"/>
              </a:rPr>
              <a:t>  </a:t>
            </a:r>
            <a:r>
              <a:rPr lang="tr-TR" sz="2000" u="sng" dirty="0">
                <a:latin typeface="+mj-lt"/>
              </a:rPr>
              <a:t>7 yaşına kadar </a:t>
            </a:r>
            <a:r>
              <a:rPr lang="tr-TR" sz="2000" dirty="0">
                <a:latin typeface="+mj-lt"/>
              </a:rPr>
              <a:t>ortodonti konsültasyonu</a:t>
            </a:r>
          </a:p>
        </p:txBody>
      </p:sp>
      <p:pic>
        <p:nvPicPr>
          <p:cNvPr id="1026" name="Picture 2" descr="american orthodontics society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799" y="2712658"/>
            <a:ext cx="2733675" cy="133350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 18"/>
          <p:cNvGrpSpPr/>
          <p:nvPr/>
        </p:nvGrpSpPr>
        <p:grpSpPr>
          <a:xfrm>
            <a:off x="735091" y="4507266"/>
            <a:ext cx="10538155" cy="1102290"/>
            <a:chOff x="735091" y="4507266"/>
            <a:chExt cx="10538155" cy="1102290"/>
          </a:xfrm>
        </p:grpSpPr>
        <p:sp>
          <p:nvSpPr>
            <p:cNvPr id="3" name="Dikdörtgen 2"/>
            <p:cNvSpPr/>
            <p:nvPr/>
          </p:nvSpPr>
          <p:spPr>
            <a:xfrm>
              <a:off x="735091" y="4507266"/>
              <a:ext cx="10538155" cy="1102290"/>
            </a:xfrm>
            <a:prstGeom prst="rect">
              <a:avLst/>
            </a:prstGeom>
            <a:noFill/>
            <a:ln w="38100" cap="flat">
              <a:solidFill>
                <a:srgbClr val="0E688B"/>
              </a:solidFill>
            </a:ln>
            <a:effectLst>
              <a:glow rad="63500">
                <a:schemeClr val="accent3">
                  <a:satMod val="175000"/>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8" name="Metin kutusu 17"/>
            <p:cNvSpPr txBox="1"/>
            <p:nvPr/>
          </p:nvSpPr>
          <p:spPr>
            <a:xfrm>
              <a:off x="827660" y="4691405"/>
              <a:ext cx="10353016" cy="707886"/>
            </a:xfrm>
            <a:prstGeom prst="rect">
              <a:avLst/>
            </a:prstGeom>
            <a:noFill/>
          </p:spPr>
          <p:txBody>
            <a:bodyPr wrap="square" rtlCol="0">
              <a:spAutoFit/>
            </a:bodyPr>
            <a:lstStyle/>
            <a:p>
              <a:pPr lvl="0" algn="ctr">
                <a:defRPr/>
              </a:pPr>
              <a:r>
                <a:rPr lang="tr-TR" sz="2000" dirty="0">
                  <a:latin typeface="+mj-lt"/>
                </a:rPr>
                <a:t>    </a:t>
              </a:r>
              <a:r>
                <a:rPr lang="tr-TR" sz="2000" b="1" dirty="0">
                  <a:latin typeface="+mj-lt"/>
                </a:rPr>
                <a:t>Erken ortodontik tedavinin amacı</a:t>
              </a:r>
              <a:r>
                <a:rPr lang="tr-TR" sz="2000" dirty="0">
                  <a:latin typeface="+mj-lt"/>
                </a:rPr>
                <a:t>, kalıcı dişlenme tamamlanmadan önce </a:t>
              </a:r>
              <a:r>
                <a:rPr lang="tr-TR" sz="2000" dirty="0" err="1">
                  <a:latin typeface="+mj-lt"/>
                </a:rPr>
                <a:t>orofasiyal</a:t>
              </a:r>
              <a:r>
                <a:rPr lang="tr-TR" sz="2000" dirty="0">
                  <a:latin typeface="+mj-lt"/>
                </a:rPr>
                <a:t> çevrenin iyileştirilmesi için mevcut veya gelişen iskelet, </a:t>
              </a:r>
              <a:r>
                <a:rPr lang="tr-TR" sz="2000" dirty="0" err="1">
                  <a:latin typeface="+mj-lt"/>
                </a:rPr>
                <a:t>dentoalveoler</a:t>
              </a:r>
              <a:r>
                <a:rPr lang="tr-TR" sz="2000" dirty="0">
                  <a:latin typeface="+mj-lt"/>
                </a:rPr>
                <a:t> ve kas dengesizliklerinin düzeltilmesidir.</a:t>
              </a:r>
            </a:p>
          </p:txBody>
        </p:sp>
      </p:grpSp>
      <p:pic>
        <p:nvPicPr>
          <p:cNvPr id="1028" name="Picture 4" descr="goal ile ilgili gÃ¶rsel sonuc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13839" y="3905228"/>
            <a:ext cx="1111247" cy="1111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0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3992753"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b="1" dirty="0">
                    <a:solidFill>
                      <a:srgbClr val="FFFFFF"/>
                    </a:solidFill>
                    <a:latin typeface="+mj-lt"/>
                    <a:cs typeface="Arial" pitchFamily="34" charset="0"/>
                  </a:rPr>
                  <a:t>Myofonksiyonel Tedavi </a:t>
                </a: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sp>
        <p:nvSpPr>
          <p:cNvPr id="25" name="Altbilgi Yer Tutucusu 24"/>
          <p:cNvSpPr>
            <a:spLocks noGrp="1"/>
          </p:cNvSpPr>
          <p:nvPr>
            <p:ph type="ftr" sz="quarter" idx="11"/>
          </p:nvPr>
        </p:nvSpPr>
        <p:spPr>
          <a:xfrm>
            <a:off x="0" y="6384759"/>
            <a:ext cx="12192000" cy="473242"/>
          </a:xfrm>
        </p:spPr>
        <p:txBody>
          <a:bodyPr/>
          <a:lstStyle/>
          <a:p>
            <a:r>
              <a:rPr lang="en-US" dirty="0" err="1"/>
              <a:t>Fukumoto,A</a:t>
            </a:r>
            <a:r>
              <a:rPr lang="en-US" dirty="0"/>
              <a:t>. Simple </a:t>
            </a:r>
            <a:r>
              <a:rPr lang="en-US" dirty="0" err="1"/>
              <a:t>Myofunctional</a:t>
            </a:r>
            <a:r>
              <a:rPr lang="en-US" dirty="0"/>
              <a:t> Therapy Using Ready-made Mouthpiece Device before and after orthodontic treatment. Chin J Dent Res 2016;19(3):165-169</a:t>
            </a:r>
            <a:endParaRPr lang="tr-TR" dirty="0"/>
          </a:p>
        </p:txBody>
      </p:sp>
      <p:pic>
        <p:nvPicPr>
          <p:cNvPr id="16" name="Resim 15"/>
          <p:cNvPicPr>
            <a:picLocks noChangeAspect="1"/>
          </p:cNvPicPr>
          <p:nvPr/>
        </p:nvPicPr>
        <p:blipFill rotWithShape="1">
          <a:blip r:embed="rId4"/>
          <a:srcRect l="50603" t="28014" r="24503" b="39267"/>
          <a:stretch/>
        </p:blipFill>
        <p:spPr>
          <a:xfrm>
            <a:off x="1449241" y="3669689"/>
            <a:ext cx="3277345" cy="242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7" name="Grup 16"/>
          <p:cNvGrpSpPr/>
          <p:nvPr/>
        </p:nvGrpSpPr>
        <p:grpSpPr>
          <a:xfrm>
            <a:off x="543041" y="2096972"/>
            <a:ext cx="5089747" cy="1245428"/>
            <a:chOff x="7297499" y="3758487"/>
            <a:chExt cx="4804366" cy="1153952"/>
          </a:xfrm>
        </p:grpSpPr>
        <p:sp>
          <p:nvSpPr>
            <p:cNvPr id="18" name="矩形 7"/>
            <p:cNvSpPr/>
            <p:nvPr/>
          </p:nvSpPr>
          <p:spPr>
            <a:xfrm>
              <a:off x="7340203" y="3758487"/>
              <a:ext cx="4564760" cy="1153952"/>
            </a:xfrm>
            <a:prstGeom prst="rect">
              <a:avLst/>
            </a:prstGeom>
            <a:solidFill>
              <a:srgbClr val="F2F2F2"/>
            </a:solid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Dikdörtgen 19"/>
            <p:cNvSpPr/>
            <p:nvPr/>
          </p:nvSpPr>
          <p:spPr>
            <a:xfrm>
              <a:off x="7297499" y="3985925"/>
              <a:ext cx="4804366" cy="655892"/>
            </a:xfrm>
            <a:prstGeom prst="rect">
              <a:avLst/>
            </a:prstGeom>
          </p:spPr>
          <p:txBody>
            <a:bodyPr wrap="square">
              <a:spAutoFit/>
            </a:bodyPr>
            <a:lstStyle/>
            <a:p>
              <a:pPr marL="342900" indent="-342900" algn="ctr">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Dil </a:t>
              </a: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sym typeface="Symbol" panose="05050102010706020507" pitchFamily="18" charset="2"/>
                </a:rPr>
                <a:t> Üst ön dişlerin arkasında </a:t>
              </a:r>
            </a:p>
            <a:p>
              <a:pPr marL="342900" indent="-342900" algn="ctr">
                <a:buFont typeface="Arial" panose="020B0604020202020204" pitchFamily="34" charset="0"/>
                <a:buChar cha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Doğru yutma, telaffuz ve nazal solunum </a:t>
              </a:r>
            </a:p>
          </p:txBody>
        </p:sp>
      </p:grpSp>
      <p:pic>
        <p:nvPicPr>
          <p:cNvPr id="3" name="Resim 2"/>
          <p:cNvPicPr>
            <a:picLocks noChangeAspect="1"/>
          </p:cNvPicPr>
          <p:nvPr/>
        </p:nvPicPr>
        <p:blipFill rotWithShape="1">
          <a:blip r:embed="rId5"/>
          <a:srcRect l="23546" t="37856" r="52127" b="27546"/>
          <a:stretch/>
        </p:blipFill>
        <p:spPr>
          <a:xfrm>
            <a:off x="7296318" y="1490541"/>
            <a:ext cx="3131050" cy="2504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3" name="Grup 22"/>
          <p:cNvGrpSpPr/>
          <p:nvPr/>
        </p:nvGrpSpPr>
        <p:grpSpPr>
          <a:xfrm>
            <a:off x="6241339" y="4205246"/>
            <a:ext cx="5298344" cy="1887438"/>
            <a:chOff x="887261" y="3757066"/>
            <a:chExt cx="5358556" cy="1252658"/>
          </a:xfrm>
          <a:solidFill>
            <a:srgbClr val="C9DAE1"/>
          </a:solidFill>
        </p:grpSpPr>
        <p:sp>
          <p:nvSpPr>
            <p:cNvPr id="24" name="矩形 7"/>
            <p:cNvSpPr/>
            <p:nvPr/>
          </p:nvSpPr>
          <p:spPr>
            <a:xfrm>
              <a:off x="887261" y="3757066"/>
              <a:ext cx="5358556" cy="1252658"/>
            </a:xfrm>
            <a:prstGeom prst="rect">
              <a:avLst/>
            </a:prstGeom>
            <a:grpFill/>
            <a:ln w="15875">
              <a:gradFill flip="none" rotWithShape="1">
                <a:gsLst>
                  <a:gs pos="0">
                    <a:schemeClr val="bg1">
                      <a:lumMod val="75000"/>
                    </a:schemeClr>
                  </a:gs>
                  <a:gs pos="100000">
                    <a:schemeClr val="bg1"/>
                  </a:gs>
                </a:gsLst>
                <a:lin ang="2700000" scaled="1"/>
                <a:tileRect/>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Metin kutusu 25"/>
            <p:cNvSpPr txBox="1"/>
            <p:nvPr/>
          </p:nvSpPr>
          <p:spPr>
            <a:xfrm>
              <a:off x="1010469" y="3850531"/>
              <a:ext cx="5060844" cy="1082608"/>
            </a:xfrm>
            <a:prstGeom prst="rect">
              <a:avLst/>
            </a:prstGeom>
            <a:grpFill/>
            <a:ln w="28575">
              <a:noFill/>
            </a:ln>
          </p:spPr>
          <p:txBody>
            <a:bodyPr wrap="square" rtlCol="0">
              <a:spAutoFit/>
            </a:bodyPr>
            <a:lstStyle/>
            <a:p>
              <a:pPr marL="457200" lvl="0" indent="-457200" algn="ctr">
                <a:buAutoNum type="arabicPeriod"/>
                <a:defRPr/>
              </a:pPr>
              <a:r>
                <a:rPr lang="tr-TR" sz="2000" dirty="0">
                  <a:solidFill>
                    <a:srgbClr val="222222"/>
                  </a:solidFill>
                  <a:latin typeface="Calibri Light" panose="020F0302020204030204" pitchFamily="34" charset="0"/>
                  <a:ea typeface="Times New Roman" panose="02020603050405020304" pitchFamily="18" charset="0"/>
                  <a:cs typeface="Times New Roman" panose="02020603050405020304" pitchFamily="18" charset="0"/>
                </a:rPr>
                <a:t>Aktif dilin eğitimi için dil konumu belirteci</a:t>
              </a:r>
            </a:p>
            <a:p>
              <a:pPr marL="457200" lvl="0" indent="-457200" algn="ctr">
                <a:buAutoNum type="arabicPeriod"/>
                <a:defRPr/>
              </a:pPr>
              <a:r>
                <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Dil paravanı</a:t>
              </a:r>
            </a:p>
            <a:p>
              <a:pPr marL="457200" lvl="0" indent="-457200" algn="ctr">
                <a:buAutoNum type="arabicPeriod"/>
                <a:defRPr/>
              </a:pPr>
              <a:r>
                <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Mental kas aktivasyonunu azaltan </a:t>
              </a:r>
              <a:r>
                <a:rPr lang="tr-TR" sz="20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lip</a:t>
              </a:r>
              <a:r>
                <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 </a:t>
              </a:r>
              <a:r>
                <a:rPr lang="tr-TR" sz="20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bumper</a:t>
              </a:r>
              <a:endPar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endParaRPr>
            </a:p>
            <a:p>
              <a:pPr marL="457200" lvl="0" indent="-457200" algn="ctr">
                <a:buAutoNum type="arabicPeriod"/>
                <a:defRPr/>
              </a:pPr>
              <a:r>
                <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rPr>
                <a:t>Eklemi rahatlatan </a:t>
              </a:r>
              <a:r>
                <a:rPr lang="tr-TR" sz="2000" dirty="0" err="1">
                  <a:solidFill>
                    <a:srgbClr val="222222"/>
                  </a:solidFill>
                  <a:latin typeface="Calibri Light" panose="020F0302020204030204" pitchFamily="34" charset="0"/>
                  <a:ea typeface="Calibri" panose="020F0502020204030204" pitchFamily="34" charset="0"/>
                  <a:cs typeface="Times New Roman" panose="02020603050405020304" pitchFamily="18" charset="0"/>
                </a:rPr>
                <a:t>base</a:t>
              </a:r>
              <a:endParaRPr lang="tr-TR" sz="2000" dirty="0">
                <a:solidFill>
                  <a:srgbClr val="222222"/>
                </a:solidFill>
                <a:latin typeface="Calibri Light" panose="020F03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793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endParaRPr lang="tr-TR"/>
          </a:p>
        </p:txBody>
      </p:sp>
      <p:pic>
        <p:nvPicPr>
          <p:cNvPr id="5" name="Resim 4"/>
          <p:cNvPicPr>
            <a:picLocks noChangeAspect="1"/>
          </p:cNvPicPr>
          <p:nvPr/>
        </p:nvPicPr>
        <p:blipFill rotWithShape="1">
          <a:blip r:embed="rId3"/>
          <a:srcRect l="23906" t="18742" r="24751" b="8820"/>
          <a:stretch/>
        </p:blipFill>
        <p:spPr>
          <a:xfrm>
            <a:off x="1776071" y="0"/>
            <a:ext cx="8641582" cy="6858000"/>
          </a:xfrm>
          <a:prstGeom prst="rect">
            <a:avLst/>
          </a:prstGeom>
        </p:spPr>
      </p:pic>
    </p:spTree>
    <p:extLst>
      <p:ext uri="{BB962C8B-B14F-4D97-AF65-F5344CB8AC3E}">
        <p14:creationId xmlns:p14="http://schemas.microsoft.com/office/powerpoint/2010/main" val="454199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6B747"/>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6B747"/>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2" y="2906898"/>
              <a:ext cx="7336844" cy="646986"/>
            </a:xfrm>
            <a:prstGeom prst="roundRect">
              <a:avLst/>
            </a:prstGeom>
            <a:solidFill>
              <a:srgbClr val="F6B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dirty="0">
                  <a:solidFill>
                    <a:schemeClr val="bg1"/>
                  </a:solidFill>
                </a:rPr>
                <a:t>Erken Tedavinin Avantajları - Dezavantajları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489" t="19202" r="30248" b="22303"/>
          <a:stretch/>
        </p:blipFill>
        <p:spPr>
          <a:xfrm>
            <a:off x="1213531" y="441020"/>
            <a:ext cx="1312091" cy="1302719"/>
          </a:xfrm>
          <a:prstGeom prst="ellipse">
            <a:avLst/>
          </a:prstGeom>
        </p:spPr>
      </p:pic>
      <p:sp>
        <p:nvSpPr>
          <p:cNvPr id="2" name="Altbilgi Yer Tutucusu 1"/>
          <p:cNvSpPr>
            <a:spLocks noGrp="1"/>
          </p:cNvSpPr>
          <p:nvPr>
            <p:ph type="ftr" sz="quarter" idx="11"/>
          </p:nvPr>
        </p:nvSpPr>
        <p:spPr>
          <a:xfrm>
            <a:off x="0" y="6448926"/>
            <a:ext cx="12192000" cy="409074"/>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a:t>
            </a:r>
          </a:p>
        </p:txBody>
      </p:sp>
      <p:grpSp>
        <p:nvGrpSpPr>
          <p:cNvPr id="35" name="Grup 34"/>
          <p:cNvGrpSpPr/>
          <p:nvPr/>
        </p:nvGrpSpPr>
        <p:grpSpPr>
          <a:xfrm>
            <a:off x="2564715" y="2735327"/>
            <a:ext cx="6056797" cy="612504"/>
            <a:chOff x="2609531" y="2071261"/>
            <a:chExt cx="6056797" cy="612504"/>
          </a:xfrm>
        </p:grpSpPr>
        <p:sp>
          <p:nvSpPr>
            <p:cNvPr id="29" name="Dikdörtgen 28"/>
            <p:cNvSpPr/>
            <p:nvPr/>
          </p:nvSpPr>
          <p:spPr>
            <a:xfrm>
              <a:off x="2892722" y="2071261"/>
              <a:ext cx="5773606" cy="612504"/>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rotWithShape="1">
            <a:blip r:embed="rId4" cstate="print">
              <a:extLst>
                <a:ext uri="{28A0092B-C50C-407E-A947-70E740481C1C}">
                  <a14:useLocalDpi xmlns:a14="http://schemas.microsoft.com/office/drawing/2010/main" val="0"/>
                </a:ext>
              </a:extLst>
            </a:blip>
            <a:srcRect l="16061" t="8829" r="14864" b="24915"/>
            <a:stretch/>
          </p:blipFill>
          <p:spPr>
            <a:xfrm>
              <a:off x="2609531" y="2103313"/>
              <a:ext cx="527072" cy="505559"/>
            </a:xfrm>
            <a:prstGeom prst="rect">
              <a:avLst/>
            </a:prstGeom>
            <a:ln>
              <a:noFill/>
            </a:ln>
            <a:effectLst>
              <a:outerShdw blurRad="292100" dist="139700" dir="2700000" algn="tl" rotWithShape="0">
                <a:srgbClr val="333333">
                  <a:alpha val="65000"/>
                </a:srgbClr>
              </a:outerShdw>
            </a:effectLst>
          </p:spPr>
        </p:pic>
        <p:sp>
          <p:nvSpPr>
            <p:cNvPr id="10" name="Metin kutusu 9"/>
            <p:cNvSpPr txBox="1"/>
            <p:nvPr/>
          </p:nvSpPr>
          <p:spPr>
            <a:xfrm>
              <a:off x="3340093" y="2168034"/>
              <a:ext cx="4851567" cy="400110"/>
            </a:xfrm>
            <a:prstGeom prst="rect">
              <a:avLst/>
            </a:prstGeom>
            <a:noFill/>
          </p:spPr>
          <p:txBody>
            <a:bodyPr wrap="square" rtlCol="0">
              <a:spAutoFit/>
            </a:bodyPr>
            <a:lstStyle/>
            <a:p>
              <a:pPr lvl="0"/>
              <a:r>
                <a:rPr lang="tr-TR" sz="2000" dirty="0">
                  <a:latin typeface="+mj-lt"/>
                </a:rPr>
                <a:t>İskeletsel büyümeyi kontrol altına alabilmek</a:t>
              </a:r>
            </a:p>
          </p:txBody>
        </p:sp>
      </p:grpSp>
      <p:pic>
        <p:nvPicPr>
          <p:cNvPr id="27" name="Resim 26"/>
          <p:cNvPicPr>
            <a:picLocks noChangeAspect="1"/>
          </p:cNvPicPr>
          <p:nvPr/>
        </p:nvPicPr>
        <p:blipFill rotWithShape="1">
          <a:blip r:embed="rId5" cstate="print">
            <a:extLst>
              <a:ext uri="{28A0092B-C50C-407E-A947-70E740481C1C}">
                <a14:useLocalDpi xmlns:a14="http://schemas.microsoft.com/office/drawing/2010/main" val="0"/>
              </a:ext>
            </a:extLst>
          </a:blip>
          <a:srcRect t="12021"/>
          <a:stretch/>
        </p:blipFill>
        <p:spPr>
          <a:xfrm>
            <a:off x="9158714" y="4440962"/>
            <a:ext cx="2482822" cy="1856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74" name="Grup 73"/>
          <p:cNvGrpSpPr/>
          <p:nvPr/>
        </p:nvGrpSpPr>
        <p:grpSpPr>
          <a:xfrm>
            <a:off x="2197437" y="3476379"/>
            <a:ext cx="6056797" cy="612504"/>
            <a:chOff x="2609531" y="2071261"/>
            <a:chExt cx="6056797" cy="612504"/>
          </a:xfrm>
        </p:grpSpPr>
        <p:sp>
          <p:nvSpPr>
            <p:cNvPr id="75" name="Dikdörtgen 74"/>
            <p:cNvSpPr/>
            <p:nvPr/>
          </p:nvSpPr>
          <p:spPr>
            <a:xfrm>
              <a:off x="2892722" y="2071261"/>
              <a:ext cx="5773606" cy="612504"/>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6" name="Resim 75"/>
            <p:cNvPicPr>
              <a:picLocks noChangeAspect="1"/>
            </p:cNvPicPr>
            <p:nvPr/>
          </p:nvPicPr>
          <p:blipFill rotWithShape="1">
            <a:blip r:embed="rId4" cstate="print">
              <a:extLst>
                <a:ext uri="{28A0092B-C50C-407E-A947-70E740481C1C}">
                  <a14:useLocalDpi xmlns:a14="http://schemas.microsoft.com/office/drawing/2010/main" val="0"/>
                </a:ext>
              </a:extLst>
            </a:blip>
            <a:srcRect l="16061" t="8829" r="14864" b="24915"/>
            <a:stretch/>
          </p:blipFill>
          <p:spPr>
            <a:xfrm>
              <a:off x="2609531" y="2103313"/>
              <a:ext cx="527072" cy="505559"/>
            </a:xfrm>
            <a:prstGeom prst="rect">
              <a:avLst/>
            </a:prstGeom>
            <a:ln>
              <a:noFill/>
            </a:ln>
            <a:effectLst>
              <a:outerShdw blurRad="292100" dist="139700" dir="2700000" algn="tl" rotWithShape="0">
                <a:srgbClr val="333333">
                  <a:alpha val="65000"/>
                </a:srgbClr>
              </a:outerShdw>
            </a:effectLst>
          </p:spPr>
        </p:pic>
        <p:sp>
          <p:nvSpPr>
            <p:cNvPr id="77" name="Metin kutusu 76"/>
            <p:cNvSpPr txBox="1"/>
            <p:nvPr/>
          </p:nvSpPr>
          <p:spPr>
            <a:xfrm>
              <a:off x="3340093" y="2168034"/>
              <a:ext cx="4851567" cy="400110"/>
            </a:xfrm>
            <a:prstGeom prst="rect">
              <a:avLst/>
            </a:prstGeom>
            <a:noFill/>
          </p:spPr>
          <p:txBody>
            <a:bodyPr wrap="square" rtlCol="0">
              <a:spAutoFit/>
            </a:bodyPr>
            <a:lstStyle/>
            <a:p>
              <a:pPr lvl="0"/>
              <a:r>
                <a:rPr lang="tr-TR" sz="2000" dirty="0">
                  <a:latin typeface="+mj-lt"/>
                </a:rPr>
                <a:t>Normal bir fonksiyon ve gelişim elde etmek </a:t>
              </a:r>
            </a:p>
          </p:txBody>
        </p:sp>
      </p:grpSp>
      <p:grpSp>
        <p:nvGrpSpPr>
          <p:cNvPr id="78" name="Grup 77"/>
          <p:cNvGrpSpPr/>
          <p:nvPr/>
        </p:nvGrpSpPr>
        <p:grpSpPr>
          <a:xfrm>
            <a:off x="2564715" y="4213505"/>
            <a:ext cx="6056797" cy="612504"/>
            <a:chOff x="2609531" y="2071261"/>
            <a:chExt cx="6056797" cy="612504"/>
          </a:xfrm>
        </p:grpSpPr>
        <p:sp>
          <p:nvSpPr>
            <p:cNvPr id="79" name="Dikdörtgen 78"/>
            <p:cNvSpPr/>
            <p:nvPr/>
          </p:nvSpPr>
          <p:spPr>
            <a:xfrm>
              <a:off x="2892722" y="2071261"/>
              <a:ext cx="5773606" cy="612504"/>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0" name="Resim 79"/>
            <p:cNvPicPr>
              <a:picLocks noChangeAspect="1"/>
            </p:cNvPicPr>
            <p:nvPr/>
          </p:nvPicPr>
          <p:blipFill rotWithShape="1">
            <a:blip r:embed="rId4" cstate="print">
              <a:extLst>
                <a:ext uri="{28A0092B-C50C-407E-A947-70E740481C1C}">
                  <a14:useLocalDpi xmlns:a14="http://schemas.microsoft.com/office/drawing/2010/main" val="0"/>
                </a:ext>
              </a:extLst>
            </a:blip>
            <a:srcRect l="16061" t="8829" r="14864" b="24915"/>
            <a:stretch/>
          </p:blipFill>
          <p:spPr>
            <a:xfrm>
              <a:off x="2609531" y="2103313"/>
              <a:ext cx="527072" cy="505559"/>
            </a:xfrm>
            <a:prstGeom prst="rect">
              <a:avLst/>
            </a:prstGeom>
            <a:ln>
              <a:noFill/>
            </a:ln>
            <a:effectLst>
              <a:outerShdw blurRad="292100" dist="139700" dir="2700000" algn="tl" rotWithShape="0">
                <a:srgbClr val="333333">
                  <a:alpha val="65000"/>
                </a:srgbClr>
              </a:outerShdw>
            </a:effectLst>
          </p:spPr>
        </p:pic>
        <p:sp>
          <p:nvSpPr>
            <p:cNvPr id="81" name="Metin kutusu 80"/>
            <p:cNvSpPr txBox="1"/>
            <p:nvPr/>
          </p:nvSpPr>
          <p:spPr>
            <a:xfrm>
              <a:off x="3340093" y="2168034"/>
              <a:ext cx="4851567" cy="400110"/>
            </a:xfrm>
            <a:prstGeom prst="rect">
              <a:avLst/>
            </a:prstGeom>
            <a:noFill/>
          </p:spPr>
          <p:txBody>
            <a:bodyPr wrap="square" rtlCol="0">
              <a:spAutoFit/>
            </a:bodyPr>
            <a:lstStyle/>
            <a:p>
              <a:pPr lvl="0"/>
              <a:r>
                <a:rPr lang="tr-TR" sz="2000" dirty="0">
                  <a:latin typeface="+mj-lt"/>
                </a:rPr>
                <a:t>Travma riskinden korumak</a:t>
              </a:r>
            </a:p>
          </p:txBody>
        </p:sp>
      </p:grpSp>
      <p:grpSp>
        <p:nvGrpSpPr>
          <p:cNvPr id="82" name="Grup 81"/>
          <p:cNvGrpSpPr/>
          <p:nvPr/>
        </p:nvGrpSpPr>
        <p:grpSpPr>
          <a:xfrm>
            <a:off x="2197437" y="4941630"/>
            <a:ext cx="6056797" cy="612504"/>
            <a:chOff x="2609531" y="2071261"/>
            <a:chExt cx="6056797" cy="612504"/>
          </a:xfrm>
        </p:grpSpPr>
        <p:sp>
          <p:nvSpPr>
            <p:cNvPr id="83" name="Dikdörtgen 82"/>
            <p:cNvSpPr/>
            <p:nvPr/>
          </p:nvSpPr>
          <p:spPr>
            <a:xfrm>
              <a:off x="2892722" y="2071261"/>
              <a:ext cx="5773606" cy="612504"/>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4" name="Resim 83"/>
            <p:cNvPicPr>
              <a:picLocks noChangeAspect="1"/>
            </p:cNvPicPr>
            <p:nvPr/>
          </p:nvPicPr>
          <p:blipFill rotWithShape="1">
            <a:blip r:embed="rId4" cstate="print">
              <a:extLst>
                <a:ext uri="{28A0092B-C50C-407E-A947-70E740481C1C}">
                  <a14:useLocalDpi xmlns:a14="http://schemas.microsoft.com/office/drawing/2010/main" val="0"/>
                </a:ext>
              </a:extLst>
            </a:blip>
            <a:srcRect l="16061" t="8829" r="14864" b="24915"/>
            <a:stretch/>
          </p:blipFill>
          <p:spPr>
            <a:xfrm>
              <a:off x="2609531" y="2103313"/>
              <a:ext cx="527072" cy="505559"/>
            </a:xfrm>
            <a:prstGeom prst="rect">
              <a:avLst/>
            </a:prstGeom>
            <a:ln>
              <a:noFill/>
            </a:ln>
            <a:effectLst>
              <a:outerShdw blurRad="292100" dist="139700" dir="2700000" algn="tl" rotWithShape="0">
                <a:srgbClr val="333333">
                  <a:alpha val="65000"/>
                </a:srgbClr>
              </a:outerShdw>
            </a:effectLst>
          </p:spPr>
        </p:pic>
        <p:sp>
          <p:nvSpPr>
            <p:cNvPr id="85" name="Metin kutusu 84"/>
            <p:cNvSpPr txBox="1"/>
            <p:nvPr/>
          </p:nvSpPr>
          <p:spPr>
            <a:xfrm>
              <a:off x="3340093" y="2168034"/>
              <a:ext cx="4851567" cy="400110"/>
            </a:xfrm>
            <a:prstGeom prst="rect">
              <a:avLst/>
            </a:prstGeom>
            <a:noFill/>
          </p:spPr>
          <p:txBody>
            <a:bodyPr wrap="square" rtlCol="0">
              <a:spAutoFit/>
            </a:bodyPr>
            <a:lstStyle/>
            <a:p>
              <a:pPr lvl="0"/>
              <a:r>
                <a:rPr lang="tr-TR" sz="2000" dirty="0">
                  <a:latin typeface="+mj-lt"/>
                </a:rPr>
                <a:t>Daha iyi kooperasyon sağlamak</a:t>
              </a:r>
            </a:p>
          </p:txBody>
        </p:sp>
      </p:grpSp>
      <p:grpSp>
        <p:nvGrpSpPr>
          <p:cNvPr id="86" name="Grup 85"/>
          <p:cNvGrpSpPr/>
          <p:nvPr/>
        </p:nvGrpSpPr>
        <p:grpSpPr>
          <a:xfrm>
            <a:off x="2567560" y="5677482"/>
            <a:ext cx="6056797" cy="612504"/>
            <a:chOff x="2609531" y="2071261"/>
            <a:chExt cx="6056797" cy="612504"/>
          </a:xfrm>
        </p:grpSpPr>
        <p:sp>
          <p:nvSpPr>
            <p:cNvPr id="87" name="Dikdörtgen 86"/>
            <p:cNvSpPr/>
            <p:nvPr/>
          </p:nvSpPr>
          <p:spPr>
            <a:xfrm>
              <a:off x="2892722" y="2071261"/>
              <a:ext cx="5773606" cy="612504"/>
            </a:xfrm>
            <a:prstGeom prst="rect">
              <a:avLst/>
            </a:prstGeom>
            <a:solidFill>
              <a:srgbClr val="FFC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8" name="Resim 87"/>
            <p:cNvPicPr>
              <a:picLocks noChangeAspect="1"/>
            </p:cNvPicPr>
            <p:nvPr/>
          </p:nvPicPr>
          <p:blipFill rotWithShape="1">
            <a:blip r:embed="rId4" cstate="print">
              <a:extLst>
                <a:ext uri="{28A0092B-C50C-407E-A947-70E740481C1C}">
                  <a14:useLocalDpi xmlns:a14="http://schemas.microsoft.com/office/drawing/2010/main" val="0"/>
                </a:ext>
              </a:extLst>
            </a:blip>
            <a:srcRect l="16061" t="8829" r="14864" b="24915"/>
            <a:stretch/>
          </p:blipFill>
          <p:spPr>
            <a:xfrm>
              <a:off x="2609531" y="2103313"/>
              <a:ext cx="527072" cy="505559"/>
            </a:xfrm>
            <a:prstGeom prst="rect">
              <a:avLst/>
            </a:prstGeom>
            <a:ln>
              <a:noFill/>
            </a:ln>
            <a:effectLst>
              <a:outerShdw blurRad="292100" dist="139700" dir="2700000" algn="tl" rotWithShape="0">
                <a:srgbClr val="333333">
                  <a:alpha val="65000"/>
                </a:srgbClr>
              </a:outerShdw>
            </a:effectLst>
          </p:spPr>
        </p:pic>
        <p:sp>
          <p:nvSpPr>
            <p:cNvPr id="89" name="Metin kutusu 88"/>
            <p:cNvSpPr txBox="1"/>
            <p:nvPr/>
          </p:nvSpPr>
          <p:spPr>
            <a:xfrm>
              <a:off x="3340093" y="2168034"/>
              <a:ext cx="4851567" cy="400110"/>
            </a:xfrm>
            <a:prstGeom prst="rect">
              <a:avLst/>
            </a:prstGeom>
            <a:noFill/>
          </p:spPr>
          <p:txBody>
            <a:bodyPr wrap="square" rtlCol="0">
              <a:spAutoFit/>
            </a:bodyPr>
            <a:lstStyle/>
            <a:p>
              <a:pPr lvl="0"/>
              <a:r>
                <a:rPr lang="tr-TR" sz="2000" dirty="0">
                  <a:latin typeface="+mj-lt"/>
                </a:rPr>
                <a:t>Özgüvenin ve aile memnuniyetinin artması</a:t>
              </a:r>
            </a:p>
          </p:txBody>
        </p:sp>
      </p:grpSp>
      <p:sp>
        <p:nvSpPr>
          <p:cNvPr id="36" name="Dikdörtgen 35"/>
          <p:cNvSpPr/>
          <p:nvPr/>
        </p:nvSpPr>
        <p:spPr>
          <a:xfrm>
            <a:off x="1233208" y="2077715"/>
            <a:ext cx="1875770" cy="523220"/>
          </a:xfrm>
          <a:prstGeom prst="rect">
            <a:avLst/>
          </a:prstGeom>
        </p:spPr>
        <p:txBody>
          <a:bodyPr wrap="none">
            <a:spAutoFit/>
          </a:bodyPr>
          <a:lstStyle/>
          <a:p>
            <a:r>
              <a:rPr lang="tr-TR" sz="2800" dirty="0">
                <a:solidFill>
                  <a:srgbClr val="002060"/>
                </a:solidFill>
                <a:latin typeface="+mj-lt"/>
              </a:rPr>
              <a:t>Avantajları :</a:t>
            </a:r>
          </a:p>
        </p:txBody>
      </p:sp>
    </p:spTree>
    <p:extLst>
      <p:ext uri="{BB962C8B-B14F-4D97-AF65-F5344CB8AC3E}">
        <p14:creationId xmlns:p14="http://schemas.microsoft.com/office/powerpoint/2010/main" val="4055433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6B747"/>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6B747"/>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2" y="2906898"/>
              <a:ext cx="7336844" cy="646986"/>
            </a:xfrm>
            <a:prstGeom prst="roundRect">
              <a:avLst/>
            </a:prstGeom>
            <a:solidFill>
              <a:srgbClr val="F6B7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a:r>
                <a:rPr lang="tr-TR" sz="3200" dirty="0">
                  <a:solidFill>
                    <a:schemeClr val="bg1"/>
                  </a:solidFill>
                </a:rPr>
                <a:t>Erken Tedavinin Avantajları - Dezavantajları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30489" t="19202" r="30248" b="22303"/>
          <a:stretch/>
        </p:blipFill>
        <p:spPr>
          <a:xfrm>
            <a:off x="1213531" y="441020"/>
            <a:ext cx="1312091" cy="1302719"/>
          </a:xfrm>
          <a:prstGeom prst="ellipse">
            <a:avLst/>
          </a:prstGeom>
        </p:spPr>
      </p:pic>
      <p:sp>
        <p:nvSpPr>
          <p:cNvPr id="2" name="Altbilgi Yer Tutucusu 1"/>
          <p:cNvSpPr>
            <a:spLocks noGrp="1"/>
          </p:cNvSpPr>
          <p:nvPr>
            <p:ph type="ftr" sz="quarter" idx="11"/>
          </p:nvPr>
        </p:nvSpPr>
        <p:spPr>
          <a:xfrm>
            <a:off x="0" y="6448926"/>
            <a:ext cx="12192000" cy="409074"/>
          </a:xfrm>
        </p:spPr>
        <p:txBody>
          <a:bodyPr/>
          <a:lstStyle/>
          <a:p>
            <a:r>
              <a:rPr lang="tr-TR" dirty="0" err="1"/>
              <a:t>Patti</a:t>
            </a:r>
            <a:r>
              <a:rPr lang="tr-TR" dirty="0"/>
              <a:t> A, </a:t>
            </a:r>
            <a:r>
              <a:rPr lang="tr-TR" dirty="0" err="1"/>
              <a:t>D’arc</a:t>
            </a:r>
            <a:r>
              <a:rPr lang="tr-TR" dirty="0"/>
              <a:t> GP: Erken Ortodontik Tedavi, Ankara, 2008, </a:t>
            </a:r>
            <a:r>
              <a:rPr lang="tr-TR" dirty="0" err="1"/>
              <a:t>Quintessence</a:t>
            </a:r>
            <a:r>
              <a:rPr lang="tr-TR" dirty="0"/>
              <a:t> Yayıncılık Tan. Ltd. Şti.</a:t>
            </a:r>
          </a:p>
        </p:txBody>
      </p:sp>
      <p:sp>
        <p:nvSpPr>
          <p:cNvPr id="100" name="Serbest Form 99"/>
          <p:cNvSpPr/>
          <p:nvPr/>
        </p:nvSpPr>
        <p:spPr>
          <a:xfrm>
            <a:off x="3570782" y="2890867"/>
            <a:ext cx="5910692" cy="711150"/>
          </a:xfrm>
          <a:custGeom>
            <a:avLst/>
            <a:gdLst>
              <a:gd name="connsiteX0" fmla="*/ 0 w 8714327"/>
              <a:gd name="connsiteY0" fmla="*/ 71115 h 711150"/>
              <a:gd name="connsiteX1" fmla="*/ 71115 w 8714327"/>
              <a:gd name="connsiteY1" fmla="*/ 0 h 711150"/>
              <a:gd name="connsiteX2" fmla="*/ 8643212 w 8714327"/>
              <a:gd name="connsiteY2" fmla="*/ 0 h 711150"/>
              <a:gd name="connsiteX3" fmla="*/ 8714327 w 8714327"/>
              <a:gd name="connsiteY3" fmla="*/ 71115 h 711150"/>
              <a:gd name="connsiteX4" fmla="*/ 8714327 w 8714327"/>
              <a:gd name="connsiteY4" fmla="*/ 640035 h 711150"/>
              <a:gd name="connsiteX5" fmla="*/ 8643212 w 8714327"/>
              <a:gd name="connsiteY5" fmla="*/ 711150 h 711150"/>
              <a:gd name="connsiteX6" fmla="*/ 71115 w 8714327"/>
              <a:gd name="connsiteY6" fmla="*/ 711150 h 711150"/>
              <a:gd name="connsiteX7" fmla="*/ 0 w 8714327"/>
              <a:gd name="connsiteY7" fmla="*/ 640035 h 711150"/>
              <a:gd name="connsiteX8" fmla="*/ 0 w 8714327"/>
              <a:gd name="connsiteY8" fmla="*/ 71115 h 7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327" h="711150">
                <a:moveTo>
                  <a:pt x="0" y="71115"/>
                </a:moveTo>
                <a:cubicBezTo>
                  <a:pt x="0" y="31839"/>
                  <a:pt x="31839" y="0"/>
                  <a:pt x="71115" y="0"/>
                </a:cubicBezTo>
                <a:lnTo>
                  <a:pt x="8643212" y="0"/>
                </a:lnTo>
                <a:cubicBezTo>
                  <a:pt x="8682488" y="0"/>
                  <a:pt x="8714327" y="31839"/>
                  <a:pt x="8714327" y="71115"/>
                </a:cubicBezTo>
                <a:lnTo>
                  <a:pt x="8714327" y="640035"/>
                </a:lnTo>
                <a:cubicBezTo>
                  <a:pt x="8714327" y="679311"/>
                  <a:pt x="8682488" y="711150"/>
                  <a:pt x="8643212" y="711150"/>
                </a:cubicBezTo>
                <a:lnTo>
                  <a:pt x="71115" y="711150"/>
                </a:lnTo>
                <a:cubicBezTo>
                  <a:pt x="31839" y="711150"/>
                  <a:pt x="0" y="679311"/>
                  <a:pt x="0" y="640035"/>
                </a:cubicBezTo>
                <a:lnTo>
                  <a:pt x="0" y="71115"/>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7029" tIns="97029" rIns="904587" bIns="97029" numCol="1" spcCol="1270" anchor="ctr" anchorCtr="0">
            <a:noAutofit/>
          </a:bodyPr>
          <a:lstStyle/>
          <a:p>
            <a:pPr marL="457200" lvl="0" indent="-457200" defTabSz="889000">
              <a:lnSpc>
                <a:spcPct val="90000"/>
              </a:lnSpc>
              <a:spcBef>
                <a:spcPct val="0"/>
              </a:spcBef>
              <a:spcAft>
                <a:spcPct val="35000"/>
              </a:spcAft>
              <a:buFont typeface="Wingdings" panose="05000000000000000000" pitchFamily="2" charset="2"/>
              <a:buChar char="ü"/>
            </a:pPr>
            <a:r>
              <a:rPr lang="tr-TR" sz="2000" dirty="0">
                <a:solidFill>
                  <a:srgbClr val="002060"/>
                </a:solidFill>
                <a:latin typeface="+mj-lt"/>
              </a:rPr>
              <a:t>Öngörülemeyen ve artmış tedavi süresi</a:t>
            </a:r>
          </a:p>
        </p:txBody>
      </p:sp>
      <p:sp>
        <p:nvSpPr>
          <p:cNvPr id="101" name="Serbest Form 100"/>
          <p:cNvSpPr/>
          <p:nvPr/>
        </p:nvSpPr>
        <p:spPr>
          <a:xfrm>
            <a:off x="4007884" y="3700787"/>
            <a:ext cx="5920758" cy="711150"/>
          </a:xfrm>
          <a:custGeom>
            <a:avLst/>
            <a:gdLst>
              <a:gd name="connsiteX0" fmla="*/ 0 w 8729167"/>
              <a:gd name="connsiteY0" fmla="*/ 71115 h 711150"/>
              <a:gd name="connsiteX1" fmla="*/ 71115 w 8729167"/>
              <a:gd name="connsiteY1" fmla="*/ 0 h 711150"/>
              <a:gd name="connsiteX2" fmla="*/ 8658052 w 8729167"/>
              <a:gd name="connsiteY2" fmla="*/ 0 h 711150"/>
              <a:gd name="connsiteX3" fmla="*/ 8729167 w 8729167"/>
              <a:gd name="connsiteY3" fmla="*/ 71115 h 711150"/>
              <a:gd name="connsiteX4" fmla="*/ 8729167 w 8729167"/>
              <a:gd name="connsiteY4" fmla="*/ 640035 h 711150"/>
              <a:gd name="connsiteX5" fmla="*/ 8658052 w 8729167"/>
              <a:gd name="connsiteY5" fmla="*/ 711150 h 711150"/>
              <a:gd name="connsiteX6" fmla="*/ 71115 w 8729167"/>
              <a:gd name="connsiteY6" fmla="*/ 711150 h 711150"/>
              <a:gd name="connsiteX7" fmla="*/ 0 w 8729167"/>
              <a:gd name="connsiteY7" fmla="*/ 640035 h 711150"/>
              <a:gd name="connsiteX8" fmla="*/ 0 w 8729167"/>
              <a:gd name="connsiteY8" fmla="*/ 71115 h 7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167" h="711150">
                <a:moveTo>
                  <a:pt x="0" y="71115"/>
                </a:moveTo>
                <a:cubicBezTo>
                  <a:pt x="0" y="31839"/>
                  <a:pt x="31839" y="0"/>
                  <a:pt x="71115" y="0"/>
                </a:cubicBezTo>
                <a:lnTo>
                  <a:pt x="8658052" y="0"/>
                </a:lnTo>
                <a:cubicBezTo>
                  <a:pt x="8697328" y="0"/>
                  <a:pt x="8729167" y="31839"/>
                  <a:pt x="8729167" y="71115"/>
                </a:cubicBezTo>
                <a:lnTo>
                  <a:pt x="8729167" y="640035"/>
                </a:lnTo>
                <a:cubicBezTo>
                  <a:pt x="8729167" y="679311"/>
                  <a:pt x="8697328" y="711150"/>
                  <a:pt x="8658052" y="711150"/>
                </a:cubicBezTo>
                <a:lnTo>
                  <a:pt x="71115" y="711150"/>
                </a:lnTo>
                <a:cubicBezTo>
                  <a:pt x="31839" y="711150"/>
                  <a:pt x="0" y="679311"/>
                  <a:pt x="0" y="640035"/>
                </a:cubicBezTo>
                <a:lnTo>
                  <a:pt x="0" y="71115"/>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7029" tIns="97029" rIns="1211130" bIns="97029" numCol="1" spcCol="1270" anchor="ctr" anchorCtr="0">
            <a:noAutofit/>
          </a:bodyPr>
          <a:lstStyle/>
          <a:p>
            <a:pPr marL="457200" indent="-457200" defTabSz="889000">
              <a:lnSpc>
                <a:spcPct val="90000"/>
              </a:lnSpc>
              <a:spcBef>
                <a:spcPct val="0"/>
              </a:spcBef>
              <a:spcAft>
                <a:spcPct val="35000"/>
              </a:spcAft>
              <a:buFont typeface="Wingdings" panose="05000000000000000000" pitchFamily="2" charset="2"/>
              <a:buChar char="ü"/>
            </a:pPr>
            <a:r>
              <a:rPr lang="tr-TR" sz="2000" dirty="0">
                <a:solidFill>
                  <a:srgbClr val="002060"/>
                </a:solidFill>
                <a:latin typeface="+mj-lt"/>
              </a:rPr>
              <a:t>Tedavi stabilitesini sağlamada zorluk</a:t>
            </a:r>
          </a:p>
        </p:txBody>
      </p:sp>
      <p:sp>
        <p:nvSpPr>
          <p:cNvPr id="102" name="Serbest Form 101"/>
          <p:cNvSpPr/>
          <p:nvPr/>
        </p:nvSpPr>
        <p:spPr>
          <a:xfrm>
            <a:off x="4450018" y="4510708"/>
            <a:ext cx="5920758" cy="711150"/>
          </a:xfrm>
          <a:custGeom>
            <a:avLst/>
            <a:gdLst>
              <a:gd name="connsiteX0" fmla="*/ 0 w 8729167"/>
              <a:gd name="connsiteY0" fmla="*/ 71115 h 711150"/>
              <a:gd name="connsiteX1" fmla="*/ 71115 w 8729167"/>
              <a:gd name="connsiteY1" fmla="*/ 0 h 711150"/>
              <a:gd name="connsiteX2" fmla="*/ 8658052 w 8729167"/>
              <a:gd name="connsiteY2" fmla="*/ 0 h 711150"/>
              <a:gd name="connsiteX3" fmla="*/ 8729167 w 8729167"/>
              <a:gd name="connsiteY3" fmla="*/ 71115 h 711150"/>
              <a:gd name="connsiteX4" fmla="*/ 8729167 w 8729167"/>
              <a:gd name="connsiteY4" fmla="*/ 640035 h 711150"/>
              <a:gd name="connsiteX5" fmla="*/ 8658052 w 8729167"/>
              <a:gd name="connsiteY5" fmla="*/ 711150 h 711150"/>
              <a:gd name="connsiteX6" fmla="*/ 71115 w 8729167"/>
              <a:gd name="connsiteY6" fmla="*/ 711150 h 711150"/>
              <a:gd name="connsiteX7" fmla="*/ 0 w 8729167"/>
              <a:gd name="connsiteY7" fmla="*/ 640035 h 711150"/>
              <a:gd name="connsiteX8" fmla="*/ 0 w 8729167"/>
              <a:gd name="connsiteY8" fmla="*/ 71115 h 7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167" h="711150">
                <a:moveTo>
                  <a:pt x="0" y="71115"/>
                </a:moveTo>
                <a:cubicBezTo>
                  <a:pt x="0" y="31839"/>
                  <a:pt x="31839" y="0"/>
                  <a:pt x="71115" y="0"/>
                </a:cubicBezTo>
                <a:lnTo>
                  <a:pt x="8658052" y="0"/>
                </a:lnTo>
                <a:cubicBezTo>
                  <a:pt x="8697328" y="0"/>
                  <a:pt x="8729167" y="31839"/>
                  <a:pt x="8729167" y="71115"/>
                </a:cubicBezTo>
                <a:lnTo>
                  <a:pt x="8729167" y="640035"/>
                </a:lnTo>
                <a:cubicBezTo>
                  <a:pt x="8729167" y="679311"/>
                  <a:pt x="8697328" y="711150"/>
                  <a:pt x="8658052" y="711150"/>
                </a:cubicBezTo>
                <a:lnTo>
                  <a:pt x="71115" y="711150"/>
                </a:lnTo>
                <a:cubicBezTo>
                  <a:pt x="31839" y="711150"/>
                  <a:pt x="0" y="679311"/>
                  <a:pt x="0" y="640035"/>
                </a:cubicBezTo>
                <a:lnTo>
                  <a:pt x="0" y="71115"/>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7029" tIns="97029" rIns="1211130" bIns="97029" numCol="1" spcCol="1270" anchor="ctr" anchorCtr="0">
            <a:noAutofit/>
          </a:bodyPr>
          <a:lstStyle/>
          <a:p>
            <a:pPr marL="342900" indent="-342900" defTabSz="889000">
              <a:lnSpc>
                <a:spcPct val="90000"/>
              </a:lnSpc>
              <a:spcBef>
                <a:spcPct val="0"/>
              </a:spcBef>
              <a:spcAft>
                <a:spcPct val="35000"/>
              </a:spcAft>
              <a:buFont typeface="Wingdings" panose="05000000000000000000" pitchFamily="2" charset="2"/>
              <a:buChar char="ü"/>
            </a:pPr>
            <a:r>
              <a:rPr lang="tr-TR" sz="2000" dirty="0">
                <a:solidFill>
                  <a:srgbClr val="002060"/>
                </a:solidFill>
                <a:latin typeface="+mj-lt"/>
              </a:rPr>
              <a:t>Tedavi sonuçlarının kesin olarak tahmin edilememesi</a:t>
            </a:r>
          </a:p>
        </p:txBody>
      </p:sp>
      <p:sp>
        <p:nvSpPr>
          <p:cNvPr id="103" name="Serbest Form 102"/>
          <p:cNvSpPr/>
          <p:nvPr/>
        </p:nvSpPr>
        <p:spPr>
          <a:xfrm>
            <a:off x="4892153" y="5320629"/>
            <a:ext cx="5920758" cy="711150"/>
          </a:xfrm>
          <a:custGeom>
            <a:avLst/>
            <a:gdLst>
              <a:gd name="connsiteX0" fmla="*/ 0 w 8729167"/>
              <a:gd name="connsiteY0" fmla="*/ 71115 h 711150"/>
              <a:gd name="connsiteX1" fmla="*/ 71115 w 8729167"/>
              <a:gd name="connsiteY1" fmla="*/ 0 h 711150"/>
              <a:gd name="connsiteX2" fmla="*/ 8658052 w 8729167"/>
              <a:gd name="connsiteY2" fmla="*/ 0 h 711150"/>
              <a:gd name="connsiteX3" fmla="*/ 8729167 w 8729167"/>
              <a:gd name="connsiteY3" fmla="*/ 71115 h 711150"/>
              <a:gd name="connsiteX4" fmla="*/ 8729167 w 8729167"/>
              <a:gd name="connsiteY4" fmla="*/ 640035 h 711150"/>
              <a:gd name="connsiteX5" fmla="*/ 8658052 w 8729167"/>
              <a:gd name="connsiteY5" fmla="*/ 711150 h 711150"/>
              <a:gd name="connsiteX6" fmla="*/ 71115 w 8729167"/>
              <a:gd name="connsiteY6" fmla="*/ 711150 h 711150"/>
              <a:gd name="connsiteX7" fmla="*/ 0 w 8729167"/>
              <a:gd name="connsiteY7" fmla="*/ 640035 h 711150"/>
              <a:gd name="connsiteX8" fmla="*/ 0 w 8729167"/>
              <a:gd name="connsiteY8" fmla="*/ 71115 h 7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167" h="711150">
                <a:moveTo>
                  <a:pt x="0" y="71115"/>
                </a:moveTo>
                <a:cubicBezTo>
                  <a:pt x="0" y="31839"/>
                  <a:pt x="31839" y="0"/>
                  <a:pt x="71115" y="0"/>
                </a:cubicBezTo>
                <a:lnTo>
                  <a:pt x="8658052" y="0"/>
                </a:lnTo>
                <a:cubicBezTo>
                  <a:pt x="8697328" y="0"/>
                  <a:pt x="8729167" y="31839"/>
                  <a:pt x="8729167" y="71115"/>
                </a:cubicBezTo>
                <a:lnTo>
                  <a:pt x="8729167" y="640035"/>
                </a:lnTo>
                <a:cubicBezTo>
                  <a:pt x="8729167" y="679311"/>
                  <a:pt x="8697328" y="711150"/>
                  <a:pt x="8658052" y="711150"/>
                </a:cubicBezTo>
                <a:lnTo>
                  <a:pt x="71115" y="711150"/>
                </a:lnTo>
                <a:cubicBezTo>
                  <a:pt x="31839" y="711150"/>
                  <a:pt x="0" y="679311"/>
                  <a:pt x="0" y="640035"/>
                </a:cubicBezTo>
                <a:lnTo>
                  <a:pt x="0" y="71115"/>
                </a:lnTo>
                <a:close/>
              </a:path>
            </a:pathLst>
          </a:custGeom>
          <a:ln>
            <a:noFill/>
          </a:ln>
          <a:effectLst/>
          <a:scene3d>
            <a:camera prst="orthographicFront">
              <a:rot lat="0" lon="0" rev="0"/>
            </a:camera>
            <a:lightRig rig="chilly" dir="t">
              <a:rot lat="0" lon="0" rev="18480000"/>
            </a:lightRig>
          </a:scene3d>
          <a:sp3d prstMaterial="clear">
            <a:bevelT h="63500"/>
          </a:sp3d>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97029" tIns="97029" rIns="1211130" bIns="97029" numCol="1" spcCol="1270" anchor="ctr" anchorCtr="0">
            <a:noAutofit/>
          </a:bodyPr>
          <a:lstStyle/>
          <a:p>
            <a:pPr marL="342900" lvl="0" indent="-342900" defTabSz="889000">
              <a:lnSpc>
                <a:spcPct val="90000"/>
              </a:lnSpc>
              <a:spcBef>
                <a:spcPct val="0"/>
              </a:spcBef>
              <a:spcAft>
                <a:spcPct val="35000"/>
              </a:spcAft>
              <a:buFont typeface="Wingdings" panose="05000000000000000000" pitchFamily="2" charset="2"/>
              <a:buChar char="ü"/>
            </a:pPr>
            <a:r>
              <a:rPr lang="tr-TR" sz="2000" dirty="0">
                <a:solidFill>
                  <a:srgbClr val="002060"/>
                </a:solidFill>
                <a:latin typeface="+mj-lt"/>
              </a:rPr>
              <a:t>Kooperasyon bozukluğu</a:t>
            </a:r>
          </a:p>
        </p:txBody>
      </p:sp>
      <p:sp>
        <p:nvSpPr>
          <p:cNvPr id="105" name="Serbest Form 104"/>
          <p:cNvSpPr/>
          <p:nvPr/>
        </p:nvSpPr>
        <p:spPr>
          <a:xfrm>
            <a:off x="9172977" y="3410401"/>
            <a:ext cx="313530" cy="462247"/>
          </a:xfrm>
          <a:custGeom>
            <a:avLst/>
            <a:gdLst>
              <a:gd name="connsiteX0" fmla="*/ 0 w 462247"/>
              <a:gd name="connsiteY0" fmla="*/ 254236 h 462247"/>
              <a:gd name="connsiteX1" fmla="*/ 104006 w 462247"/>
              <a:gd name="connsiteY1" fmla="*/ 254236 h 462247"/>
              <a:gd name="connsiteX2" fmla="*/ 104006 w 462247"/>
              <a:gd name="connsiteY2" fmla="*/ 0 h 462247"/>
              <a:gd name="connsiteX3" fmla="*/ 358241 w 462247"/>
              <a:gd name="connsiteY3" fmla="*/ 0 h 462247"/>
              <a:gd name="connsiteX4" fmla="*/ 358241 w 462247"/>
              <a:gd name="connsiteY4" fmla="*/ 254236 h 462247"/>
              <a:gd name="connsiteX5" fmla="*/ 462247 w 462247"/>
              <a:gd name="connsiteY5" fmla="*/ 254236 h 462247"/>
              <a:gd name="connsiteX6" fmla="*/ 231124 w 462247"/>
              <a:gd name="connsiteY6" fmla="*/ 462247 h 462247"/>
              <a:gd name="connsiteX7" fmla="*/ 0 w 462247"/>
              <a:gd name="connsiteY7" fmla="*/ 254236 h 46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47" h="462247">
                <a:moveTo>
                  <a:pt x="0" y="254236"/>
                </a:moveTo>
                <a:lnTo>
                  <a:pt x="104006" y="254236"/>
                </a:lnTo>
                <a:lnTo>
                  <a:pt x="104006" y="0"/>
                </a:lnTo>
                <a:lnTo>
                  <a:pt x="358241" y="0"/>
                </a:lnTo>
                <a:lnTo>
                  <a:pt x="358241" y="254236"/>
                </a:lnTo>
                <a:lnTo>
                  <a:pt x="462247" y="254236"/>
                </a:lnTo>
                <a:lnTo>
                  <a:pt x="231124" y="462247"/>
                </a:lnTo>
                <a:lnTo>
                  <a:pt x="0" y="254236"/>
                </a:lnTo>
                <a:close/>
              </a:path>
            </a:pathLst>
          </a:custGeom>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0676" tIns="26670" rIns="130676" bIns="141076" numCol="1" spcCol="1270" anchor="ctr" anchorCtr="0">
            <a:noAutofit/>
          </a:bodyPr>
          <a:lstStyle/>
          <a:p>
            <a:pPr lvl="0" algn="ctr" defTabSz="933450">
              <a:lnSpc>
                <a:spcPct val="90000"/>
              </a:lnSpc>
              <a:spcBef>
                <a:spcPct val="0"/>
              </a:spcBef>
              <a:spcAft>
                <a:spcPct val="35000"/>
              </a:spcAft>
            </a:pPr>
            <a:endParaRPr lang="tr-TR" sz="2100" kern="1200"/>
          </a:p>
        </p:txBody>
      </p:sp>
      <p:sp>
        <p:nvSpPr>
          <p:cNvPr id="106" name="Serbest Form 105"/>
          <p:cNvSpPr/>
          <p:nvPr/>
        </p:nvSpPr>
        <p:spPr>
          <a:xfrm>
            <a:off x="9615112" y="4220322"/>
            <a:ext cx="313530" cy="462247"/>
          </a:xfrm>
          <a:custGeom>
            <a:avLst/>
            <a:gdLst>
              <a:gd name="connsiteX0" fmla="*/ 0 w 462247"/>
              <a:gd name="connsiteY0" fmla="*/ 254236 h 462247"/>
              <a:gd name="connsiteX1" fmla="*/ 104006 w 462247"/>
              <a:gd name="connsiteY1" fmla="*/ 254236 h 462247"/>
              <a:gd name="connsiteX2" fmla="*/ 104006 w 462247"/>
              <a:gd name="connsiteY2" fmla="*/ 0 h 462247"/>
              <a:gd name="connsiteX3" fmla="*/ 358241 w 462247"/>
              <a:gd name="connsiteY3" fmla="*/ 0 h 462247"/>
              <a:gd name="connsiteX4" fmla="*/ 358241 w 462247"/>
              <a:gd name="connsiteY4" fmla="*/ 254236 h 462247"/>
              <a:gd name="connsiteX5" fmla="*/ 462247 w 462247"/>
              <a:gd name="connsiteY5" fmla="*/ 254236 h 462247"/>
              <a:gd name="connsiteX6" fmla="*/ 231124 w 462247"/>
              <a:gd name="connsiteY6" fmla="*/ 462247 h 462247"/>
              <a:gd name="connsiteX7" fmla="*/ 0 w 462247"/>
              <a:gd name="connsiteY7" fmla="*/ 254236 h 46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47" h="462247">
                <a:moveTo>
                  <a:pt x="0" y="254236"/>
                </a:moveTo>
                <a:lnTo>
                  <a:pt x="104006" y="254236"/>
                </a:lnTo>
                <a:lnTo>
                  <a:pt x="104006" y="0"/>
                </a:lnTo>
                <a:lnTo>
                  <a:pt x="358241" y="0"/>
                </a:lnTo>
                <a:lnTo>
                  <a:pt x="358241" y="254236"/>
                </a:lnTo>
                <a:lnTo>
                  <a:pt x="462247" y="254236"/>
                </a:lnTo>
                <a:lnTo>
                  <a:pt x="231124" y="462247"/>
                </a:lnTo>
                <a:lnTo>
                  <a:pt x="0" y="254236"/>
                </a:lnTo>
                <a:close/>
              </a:path>
            </a:pathLst>
          </a:custGeom>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0676" tIns="26670" rIns="130676" bIns="141076" numCol="1" spcCol="1270" anchor="ctr" anchorCtr="0">
            <a:noAutofit/>
          </a:bodyPr>
          <a:lstStyle/>
          <a:p>
            <a:pPr lvl="0" algn="ctr" defTabSz="933450">
              <a:lnSpc>
                <a:spcPct val="90000"/>
              </a:lnSpc>
              <a:spcBef>
                <a:spcPct val="0"/>
              </a:spcBef>
              <a:spcAft>
                <a:spcPct val="35000"/>
              </a:spcAft>
            </a:pPr>
            <a:endParaRPr lang="tr-TR" sz="2100" kern="1200"/>
          </a:p>
        </p:txBody>
      </p:sp>
      <p:sp>
        <p:nvSpPr>
          <p:cNvPr id="107" name="Serbest Form 106"/>
          <p:cNvSpPr/>
          <p:nvPr/>
        </p:nvSpPr>
        <p:spPr>
          <a:xfrm>
            <a:off x="10057246" y="5018391"/>
            <a:ext cx="313530" cy="462247"/>
          </a:xfrm>
          <a:custGeom>
            <a:avLst/>
            <a:gdLst>
              <a:gd name="connsiteX0" fmla="*/ 0 w 462247"/>
              <a:gd name="connsiteY0" fmla="*/ 254236 h 462247"/>
              <a:gd name="connsiteX1" fmla="*/ 104006 w 462247"/>
              <a:gd name="connsiteY1" fmla="*/ 254236 h 462247"/>
              <a:gd name="connsiteX2" fmla="*/ 104006 w 462247"/>
              <a:gd name="connsiteY2" fmla="*/ 0 h 462247"/>
              <a:gd name="connsiteX3" fmla="*/ 358241 w 462247"/>
              <a:gd name="connsiteY3" fmla="*/ 0 h 462247"/>
              <a:gd name="connsiteX4" fmla="*/ 358241 w 462247"/>
              <a:gd name="connsiteY4" fmla="*/ 254236 h 462247"/>
              <a:gd name="connsiteX5" fmla="*/ 462247 w 462247"/>
              <a:gd name="connsiteY5" fmla="*/ 254236 h 462247"/>
              <a:gd name="connsiteX6" fmla="*/ 231124 w 462247"/>
              <a:gd name="connsiteY6" fmla="*/ 462247 h 462247"/>
              <a:gd name="connsiteX7" fmla="*/ 0 w 462247"/>
              <a:gd name="connsiteY7" fmla="*/ 254236 h 46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47" h="462247">
                <a:moveTo>
                  <a:pt x="0" y="254236"/>
                </a:moveTo>
                <a:lnTo>
                  <a:pt x="104006" y="254236"/>
                </a:lnTo>
                <a:lnTo>
                  <a:pt x="104006" y="0"/>
                </a:lnTo>
                <a:lnTo>
                  <a:pt x="358241" y="0"/>
                </a:lnTo>
                <a:lnTo>
                  <a:pt x="358241" y="254236"/>
                </a:lnTo>
                <a:lnTo>
                  <a:pt x="462247" y="254236"/>
                </a:lnTo>
                <a:lnTo>
                  <a:pt x="231124" y="462247"/>
                </a:lnTo>
                <a:lnTo>
                  <a:pt x="0" y="254236"/>
                </a:lnTo>
                <a:close/>
              </a:path>
            </a:pathLst>
          </a:custGeom>
          <a:solidFill>
            <a:srgbClr val="002060">
              <a:alpha val="90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0676" tIns="26670" rIns="130676" bIns="141076" numCol="1" spcCol="1270" anchor="ctr" anchorCtr="0">
            <a:noAutofit/>
          </a:bodyPr>
          <a:lstStyle/>
          <a:p>
            <a:pPr lvl="0" algn="ctr" defTabSz="933450">
              <a:lnSpc>
                <a:spcPct val="90000"/>
              </a:lnSpc>
              <a:spcBef>
                <a:spcPct val="0"/>
              </a:spcBef>
              <a:spcAft>
                <a:spcPct val="35000"/>
              </a:spcAft>
            </a:pPr>
            <a:endParaRPr lang="tr-TR" sz="2100" kern="1200"/>
          </a:p>
        </p:txBody>
      </p:sp>
      <p:sp>
        <p:nvSpPr>
          <p:cNvPr id="109" name="Dikdörtgen 108"/>
          <p:cNvSpPr/>
          <p:nvPr/>
        </p:nvSpPr>
        <p:spPr>
          <a:xfrm>
            <a:off x="2695431" y="2143081"/>
            <a:ext cx="2191369" cy="523220"/>
          </a:xfrm>
          <a:prstGeom prst="rect">
            <a:avLst/>
          </a:prstGeom>
        </p:spPr>
        <p:txBody>
          <a:bodyPr wrap="none">
            <a:spAutoFit/>
          </a:bodyPr>
          <a:lstStyle/>
          <a:p>
            <a:r>
              <a:rPr lang="tr-TR" sz="2800" dirty="0">
                <a:solidFill>
                  <a:srgbClr val="002060"/>
                </a:solidFill>
                <a:latin typeface="+mj-lt"/>
              </a:rPr>
              <a:t>Dezavantajlar:</a:t>
            </a:r>
          </a:p>
        </p:txBody>
      </p:sp>
      <p:pic>
        <p:nvPicPr>
          <p:cNvPr id="110" name="Resim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555" y="2693319"/>
            <a:ext cx="2216806" cy="1108403"/>
          </a:xfrm>
          <a:prstGeom prst="rect">
            <a:avLst/>
          </a:prstGeom>
          <a:ln>
            <a:noFill/>
          </a:ln>
          <a:effectLst>
            <a:outerShdw blurRad="292100" dist="139700" dir="2700000" algn="tl" rotWithShape="0">
              <a:srgbClr val="333333">
                <a:alpha val="65000"/>
              </a:srgbClr>
            </a:outerShdw>
          </a:effectLst>
        </p:spPr>
      </p:pic>
      <p:pic>
        <p:nvPicPr>
          <p:cNvPr id="111" name="Resim 110"/>
          <p:cNvPicPr>
            <a:picLocks noChangeAspect="1"/>
          </p:cNvPicPr>
          <p:nvPr/>
        </p:nvPicPr>
        <p:blipFill rotWithShape="1">
          <a:blip r:embed="rId5" cstate="print">
            <a:extLst>
              <a:ext uri="{28A0092B-C50C-407E-A947-70E740481C1C}">
                <a14:useLocalDpi xmlns:a14="http://schemas.microsoft.com/office/drawing/2010/main" val="0"/>
              </a:ext>
            </a:extLst>
          </a:blip>
          <a:srcRect l="5464" r="6004"/>
          <a:stretch/>
        </p:blipFill>
        <p:spPr>
          <a:xfrm>
            <a:off x="1992573" y="5264848"/>
            <a:ext cx="2074460" cy="1093396"/>
          </a:xfrm>
          <a:prstGeom prst="rect">
            <a:avLst/>
          </a:prstGeom>
          <a:ln>
            <a:noFill/>
          </a:ln>
          <a:effectLst>
            <a:outerShdw blurRad="292100" dist="139700" dir="2700000" algn="tl" rotWithShape="0">
              <a:srgbClr val="333333">
                <a:alpha val="65000"/>
              </a:srgbClr>
            </a:outerShdw>
          </a:effectLst>
        </p:spPr>
      </p:pic>
      <p:pic>
        <p:nvPicPr>
          <p:cNvPr id="112" name="Resim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3971" y="3980922"/>
            <a:ext cx="2034412" cy="11311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05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fade">
                                      <p:cBhvr>
                                        <p:cTn id="15" dur="500"/>
                                        <p:tgtEl>
                                          <p:spTgt spid="10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
                                        <p:tgtEl>
                                          <p:spTgt spid="10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7"/>
                                        </p:tgtEl>
                                        <p:attrNameLst>
                                          <p:attrName>style.visibility</p:attrName>
                                        </p:attrNameLst>
                                      </p:cBhvr>
                                      <p:to>
                                        <p:strVal val="visible"/>
                                      </p:to>
                                    </p:set>
                                    <p:animEffect transition="in" filter="fade">
                                      <p:cBhvr>
                                        <p:cTn id="2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3" grpId="0" animBg="1"/>
      <p:bldP spid="105" grpId="0" animBg="1"/>
      <p:bldP spid="106" grpId="0" animBg="1"/>
      <p:bldP spid="10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4242391" y="0"/>
            <a:ext cx="16434391" cy="1827213"/>
            <a:chOff x="-4242391" y="0"/>
            <a:chExt cx="16434391" cy="1827213"/>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026A69"/>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026A69"/>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tx2">
                    <a:lumMod val="75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1</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2003570" cy="646986"/>
              </a:xfrm>
              <a:prstGeom prst="roundRect">
                <a:avLst/>
              </a:prstGeom>
              <a:solidFill>
                <a:srgbClr val="026A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marL="742950" indent="-285750"/>
                <a:lvl3pPr/>
                <a:lvl4pPr/>
                <a:lvl5pPr/>
                <a:lvl6pPr/>
                <a:lvl7pPr/>
                <a:lvl8pPr/>
                <a:lvl9pPr/>
              </a:lstStyle>
              <a:p>
                <a:pPr algn="ctr" eaLnBrk="1" hangingPunct="1"/>
                <a:r>
                  <a:rPr lang="tr-TR" sz="3200" b="1" dirty="0">
                    <a:solidFill>
                      <a:srgbClr val="FFFFFF"/>
                    </a:solidFill>
                    <a:latin typeface="+mj-lt"/>
                    <a:cs typeface="Arial" pitchFamily="34" charset="0"/>
                  </a:rPr>
                  <a:t>Sonuçlar</a:t>
                </a:r>
                <a:endParaRPr lang="zh-CN" altLang="en-US" sz="3200" b="1" dirty="0">
                  <a:solidFill>
                    <a:srgbClr val="FFFFFF"/>
                  </a:solidFill>
                  <a:latin typeface="+mj-lt"/>
                  <a:cs typeface="Arial" pitchFamily="34" charset="0"/>
                </a:endParaRPr>
              </a:p>
            </p:txBody>
          </p:sp>
        </p:gr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29079" t="19225" r="29385" b="21085"/>
            <a:stretch/>
          </p:blipFill>
          <p:spPr>
            <a:xfrm>
              <a:off x="1193924" y="446569"/>
              <a:ext cx="1341197" cy="1284480"/>
            </a:xfrm>
            <a:prstGeom prst="ellipse">
              <a:avLst/>
            </a:prstGeom>
          </p:spPr>
        </p:pic>
      </p:grpSp>
      <p:grpSp>
        <p:nvGrpSpPr>
          <p:cNvPr id="2" name="Grup 1"/>
          <p:cNvGrpSpPr/>
          <p:nvPr/>
        </p:nvGrpSpPr>
        <p:grpSpPr>
          <a:xfrm>
            <a:off x="119277" y="1851632"/>
            <a:ext cx="3143654" cy="4810922"/>
            <a:chOff x="979427" y="1361759"/>
            <a:chExt cx="3143654" cy="4810922"/>
          </a:xfrm>
        </p:grpSpPr>
        <p:grpSp>
          <p:nvGrpSpPr>
            <p:cNvPr id="22" name="Group 737"/>
            <p:cNvGrpSpPr>
              <a:grpSpLocks noChangeAspect="1"/>
            </p:cNvGrpSpPr>
            <p:nvPr/>
          </p:nvGrpSpPr>
          <p:grpSpPr bwMode="auto">
            <a:xfrm>
              <a:off x="979427" y="1361759"/>
              <a:ext cx="3108080" cy="2927781"/>
              <a:chOff x="2105" y="527"/>
              <a:chExt cx="3468" cy="3268"/>
            </a:xfrm>
          </p:grpSpPr>
          <p:sp>
            <p:nvSpPr>
              <p:cNvPr id="23" name="AutoShape 736"/>
              <p:cNvSpPr>
                <a:spLocks noChangeAspect="1" noChangeArrowheads="1" noTextEdit="1"/>
              </p:cNvSpPr>
              <p:nvPr/>
            </p:nvSpPr>
            <p:spPr bwMode="auto">
              <a:xfrm>
                <a:off x="2107" y="527"/>
                <a:ext cx="3466"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738"/>
              <p:cNvSpPr>
                <a:spLocks noEditPoints="1"/>
              </p:cNvSpPr>
              <p:nvPr/>
            </p:nvSpPr>
            <p:spPr bwMode="auto">
              <a:xfrm>
                <a:off x="2105" y="2581"/>
                <a:ext cx="333" cy="478"/>
              </a:xfrm>
              <a:custGeom>
                <a:avLst/>
                <a:gdLst>
                  <a:gd name="T0" fmla="*/ 50 w 141"/>
                  <a:gd name="T1" fmla="*/ 181 h 202"/>
                  <a:gd name="T2" fmla="*/ 61 w 141"/>
                  <a:gd name="T3" fmla="*/ 177 h 202"/>
                  <a:gd name="T4" fmla="*/ 58 w 141"/>
                  <a:gd name="T5" fmla="*/ 195 h 202"/>
                  <a:gd name="T6" fmla="*/ 131 w 141"/>
                  <a:gd name="T7" fmla="*/ 171 h 202"/>
                  <a:gd name="T8" fmla="*/ 100 w 141"/>
                  <a:gd name="T9" fmla="*/ 173 h 202"/>
                  <a:gd name="T10" fmla="*/ 83 w 141"/>
                  <a:gd name="T11" fmla="*/ 168 h 202"/>
                  <a:gd name="T12" fmla="*/ 88 w 141"/>
                  <a:gd name="T13" fmla="*/ 167 h 202"/>
                  <a:gd name="T14" fmla="*/ 82 w 141"/>
                  <a:gd name="T15" fmla="*/ 185 h 202"/>
                  <a:gd name="T16" fmla="*/ 121 w 141"/>
                  <a:gd name="T17" fmla="*/ 150 h 202"/>
                  <a:gd name="T18" fmla="*/ 131 w 141"/>
                  <a:gd name="T19" fmla="*/ 148 h 202"/>
                  <a:gd name="T20" fmla="*/ 131 w 141"/>
                  <a:gd name="T21" fmla="*/ 148 h 202"/>
                  <a:gd name="T22" fmla="*/ 95 w 141"/>
                  <a:gd name="T23" fmla="*/ 122 h 202"/>
                  <a:gd name="T24" fmla="*/ 38 w 141"/>
                  <a:gd name="T25" fmla="*/ 115 h 202"/>
                  <a:gd name="T26" fmla="*/ 31 w 141"/>
                  <a:gd name="T27" fmla="*/ 113 h 202"/>
                  <a:gd name="T28" fmla="*/ 92 w 141"/>
                  <a:gd name="T29" fmla="*/ 114 h 202"/>
                  <a:gd name="T30" fmla="*/ 92 w 141"/>
                  <a:gd name="T31" fmla="*/ 114 h 202"/>
                  <a:gd name="T32" fmla="*/ 85 w 141"/>
                  <a:gd name="T33" fmla="*/ 109 h 202"/>
                  <a:gd name="T34" fmla="*/ 63 w 141"/>
                  <a:gd name="T35" fmla="*/ 101 h 202"/>
                  <a:gd name="T36" fmla="*/ 72 w 141"/>
                  <a:gd name="T37" fmla="*/ 107 h 202"/>
                  <a:gd name="T38" fmla="*/ 72 w 141"/>
                  <a:gd name="T39" fmla="*/ 107 h 202"/>
                  <a:gd name="T40" fmla="*/ 33 w 141"/>
                  <a:gd name="T41" fmla="*/ 62 h 202"/>
                  <a:gd name="T42" fmla="*/ 51 w 141"/>
                  <a:gd name="T43" fmla="*/ 45 h 202"/>
                  <a:gd name="T44" fmla="*/ 37 w 141"/>
                  <a:gd name="T45" fmla="*/ 75 h 202"/>
                  <a:gd name="T46" fmla="*/ 57 w 141"/>
                  <a:gd name="T47" fmla="*/ 55 h 202"/>
                  <a:gd name="T48" fmla="*/ 62 w 141"/>
                  <a:gd name="T49" fmla="*/ 53 h 202"/>
                  <a:gd name="T50" fmla="*/ 84 w 141"/>
                  <a:gd name="T51" fmla="*/ 41 h 202"/>
                  <a:gd name="T52" fmla="*/ 35 w 141"/>
                  <a:gd name="T53" fmla="*/ 102 h 202"/>
                  <a:gd name="T54" fmla="*/ 17 w 141"/>
                  <a:gd name="T55" fmla="*/ 37 h 202"/>
                  <a:gd name="T56" fmla="*/ 16 w 141"/>
                  <a:gd name="T57" fmla="*/ 36 h 202"/>
                  <a:gd name="T58" fmla="*/ 36 w 141"/>
                  <a:gd name="T59" fmla="*/ 28 h 202"/>
                  <a:gd name="T60" fmla="*/ 40 w 141"/>
                  <a:gd name="T61" fmla="*/ 46 h 202"/>
                  <a:gd name="T62" fmla="*/ 29 w 141"/>
                  <a:gd name="T63" fmla="*/ 79 h 202"/>
                  <a:gd name="T64" fmla="*/ 87 w 141"/>
                  <a:gd name="T65" fmla="*/ 71 h 202"/>
                  <a:gd name="T66" fmla="*/ 114 w 141"/>
                  <a:gd name="T67" fmla="*/ 142 h 202"/>
                  <a:gd name="T68" fmla="*/ 113 w 141"/>
                  <a:gd name="T69" fmla="*/ 144 h 202"/>
                  <a:gd name="T70" fmla="*/ 128 w 141"/>
                  <a:gd name="T71" fmla="*/ 167 h 202"/>
                  <a:gd name="T72" fmla="*/ 94 w 141"/>
                  <a:gd name="T73" fmla="*/ 157 h 202"/>
                  <a:gd name="T74" fmla="*/ 50 w 141"/>
                  <a:gd name="T75" fmla="*/ 151 h 202"/>
                  <a:gd name="T76" fmla="*/ 98 w 141"/>
                  <a:gd name="T77" fmla="*/ 125 h 202"/>
                  <a:gd name="T78" fmla="*/ 84 w 141"/>
                  <a:gd name="T79" fmla="*/ 95 h 202"/>
                  <a:gd name="T80" fmla="*/ 36 w 141"/>
                  <a:gd name="T81" fmla="*/ 102 h 202"/>
                  <a:gd name="T82" fmla="*/ 2 w 141"/>
                  <a:gd name="T83" fmla="*/ 16 h 202"/>
                  <a:gd name="T84" fmla="*/ 1 w 141"/>
                  <a:gd name="T85" fmla="*/ 17 h 202"/>
                  <a:gd name="T86" fmla="*/ 2 w 141"/>
                  <a:gd name="T87" fmla="*/ 19 h 202"/>
                  <a:gd name="T88" fmla="*/ 8 w 141"/>
                  <a:gd name="T89" fmla="*/ 92 h 202"/>
                  <a:gd name="T90" fmla="*/ 24 w 141"/>
                  <a:gd name="T91" fmla="*/ 114 h 202"/>
                  <a:gd name="T92" fmla="*/ 38 w 141"/>
                  <a:gd name="T93" fmla="*/ 119 h 202"/>
                  <a:gd name="T94" fmla="*/ 77 w 141"/>
                  <a:gd name="T95" fmla="*/ 112 h 202"/>
                  <a:gd name="T96" fmla="*/ 87 w 141"/>
                  <a:gd name="T97" fmla="*/ 115 h 202"/>
                  <a:gd name="T98" fmla="*/ 87 w 141"/>
                  <a:gd name="T99" fmla="*/ 130 h 202"/>
                  <a:gd name="T100" fmla="*/ 55 w 141"/>
                  <a:gd name="T101" fmla="*/ 198 h 202"/>
                  <a:gd name="T102" fmla="*/ 57 w 141"/>
                  <a:gd name="T103" fmla="*/ 199 h 202"/>
                  <a:gd name="T104" fmla="*/ 60 w 141"/>
                  <a:gd name="T105" fmla="*/ 198 h 202"/>
                  <a:gd name="T106" fmla="*/ 116 w 141"/>
                  <a:gd name="T107" fmla="*/ 200 h 202"/>
                  <a:gd name="T108" fmla="*/ 140 w 141"/>
                  <a:gd name="T109" fmla="*/ 182 h 202"/>
                  <a:gd name="T110" fmla="*/ 141 w 141"/>
                  <a:gd name="T111" fmla="*/ 131 h 202"/>
                  <a:gd name="T112" fmla="*/ 128 w 141"/>
                  <a:gd name="T113" fmla="*/ 97 h 202"/>
                  <a:gd name="T114" fmla="*/ 47 w 141"/>
                  <a:gd name="T115" fmla="*/ 77 h 202"/>
                  <a:gd name="T116" fmla="*/ 41 w 141"/>
                  <a:gd name="T117" fmla="*/ 68 h 202"/>
                  <a:gd name="T118" fmla="*/ 86 w 141"/>
                  <a:gd name="T119" fmla="*/ 51 h 202"/>
                  <a:gd name="T120" fmla="*/ 78 w 141"/>
                  <a:gd name="T121" fmla="*/ 8 h 202"/>
                  <a:gd name="T122" fmla="*/ 24 w 141"/>
                  <a:gd name="T123"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 h="202">
                    <a:moveTo>
                      <a:pt x="116" y="191"/>
                    </a:moveTo>
                    <a:cubicBezTo>
                      <a:pt x="115" y="189"/>
                      <a:pt x="114" y="187"/>
                      <a:pt x="113" y="186"/>
                    </a:cubicBezTo>
                    <a:cubicBezTo>
                      <a:pt x="115" y="184"/>
                      <a:pt x="118" y="182"/>
                      <a:pt x="120" y="180"/>
                    </a:cubicBezTo>
                    <a:cubicBezTo>
                      <a:pt x="119" y="183"/>
                      <a:pt x="117" y="187"/>
                      <a:pt x="116" y="191"/>
                    </a:cubicBezTo>
                    <a:moveTo>
                      <a:pt x="53" y="187"/>
                    </a:moveTo>
                    <a:cubicBezTo>
                      <a:pt x="52" y="185"/>
                      <a:pt x="51" y="183"/>
                      <a:pt x="50" y="181"/>
                    </a:cubicBezTo>
                    <a:cubicBezTo>
                      <a:pt x="52" y="181"/>
                      <a:pt x="53" y="180"/>
                      <a:pt x="55" y="179"/>
                    </a:cubicBezTo>
                    <a:cubicBezTo>
                      <a:pt x="55" y="182"/>
                      <a:pt x="54" y="184"/>
                      <a:pt x="53" y="187"/>
                    </a:cubicBezTo>
                    <a:moveTo>
                      <a:pt x="58" y="195"/>
                    </a:moveTo>
                    <a:cubicBezTo>
                      <a:pt x="57" y="194"/>
                      <a:pt x="57" y="192"/>
                      <a:pt x="56" y="191"/>
                    </a:cubicBezTo>
                    <a:cubicBezTo>
                      <a:pt x="56" y="191"/>
                      <a:pt x="56" y="191"/>
                      <a:pt x="56" y="191"/>
                    </a:cubicBezTo>
                    <a:cubicBezTo>
                      <a:pt x="58" y="186"/>
                      <a:pt x="59" y="182"/>
                      <a:pt x="61" y="177"/>
                    </a:cubicBezTo>
                    <a:cubicBezTo>
                      <a:pt x="61" y="177"/>
                      <a:pt x="61" y="177"/>
                      <a:pt x="61" y="177"/>
                    </a:cubicBezTo>
                    <a:cubicBezTo>
                      <a:pt x="63" y="176"/>
                      <a:pt x="66" y="175"/>
                      <a:pt x="69" y="174"/>
                    </a:cubicBezTo>
                    <a:cubicBezTo>
                      <a:pt x="67" y="180"/>
                      <a:pt x="65" y="186"/>
                      <a:pt x="63" y="192"/>
                    </a:cubicBezTo>
                    <a:cubicBezTo>
                      <a:pt x="63" y="193"/>
                      <a:pt x="63" y="193"/>
                      <a:pt x="63" y="193"/>
                    </a:cubicBezTo>
                    <a:cubicBezTo>
                      <a:pt x="63" y="193"/>
                      <a:pt x="62" y="193"/>
                      <a:pt x="62" y="193"/>
                    </a:cubicBezTo>
                    <a:cubicBezTo>
                      <a:pt x="60" y="194"/>
                      <a:pt x="59" y="194"/>
                      <a:pt x="58" y="195"/>
                    </a:cubicBezTo>
                    <a:moveTo>
                      <a:pt x="119" y="197"/>
                    </a:moveTo>
                    <a:cubicBezTo>
                      <a:pt x="119" y="196"/>
                      <a:pt x="119" y="196"/>
                      <a:pt x="119" y="196"/>
                    </a:cubicBezTo>
                    <a:cubicBezTo>
                      <a:pt x="119" y="196"/>
                      <a:pt x="119" y="196"/>
                      <a:pt x="119" y="196"/>
                    </a:cubicBezTo>
                    <a:cubicBezTo>
                      <a:pt x="121" y="189"/>
                      <a:pt x="124" y="182"/>
                      <a:pt x="127" y="174"/>
                    </a:cubicBezTo>
                    <a:cubicBezTo>
                      <a:pt x="127" y="174"/>
                      <a:pt x="127" y="174"/>
                      <a:pt x="127" y="174"/>
                    </a:cubicBezTo>
                    <a:cubicBezTo>
                      <a:pt x="128" y="173"/>
                      <a:pt x="129" y="172"/>
                      <a:pt x="131" y="171"/>
                    </a:cubicBezTo>
                    <a:cubicBezTo>
                      <a:pt x="133" y="175"/>
                      <a:pt x="134" y="178"/>
                      <a:pt x="136" y="182"/>
                    </a:cubicBezTo>
                    <a:cubicBezTo>
                      <a:pt x="136" y="183"/>
                      <a:pt x="136" y="183"/>
                      <a:pt x="136" y="183"/>
                    </a:cubicBezTo>
                    <a:cubicBezTo>
                      <a:pt x="130" y="187"/>
                      <a:pt x="126" y="191"/>
                      <a:pt x="119" y="197"/>
                    </a:cubicBezTo>
                    <a:moveTo>
                      <a:pt x="95" y="179"/>
                    </a:moveTo>
                    <a:cubicBezTo>
                      <a:pt x="96" y="176"/>
                      <a:pt x="97" y="173"/>
                      <a:pt x="98" y="170"/>
                    </a:cubicBezTo>
                    <a:cubicBezTo>
                      <a:pt x="99" y="171"/>
                      <a:pt x="99" y="172"/>
                      <a:pt x="100" y="173"/>
                    </a:cubicBezTo>
                    <a:cubicBezTo>
                      <a:pt x="100" y="174"/>
                      <a:pt x="101" y="175"/>
                      <a:pt x="101" y="176"/>
                    </a:cubicBezTo>
                    <a:cubicBezTo>
                      <a:pt x="99" y="177"/>
                      <a:pt x="97" y="178"/>
                      <a:pt x="95" y="179"/>
                    </a:cubicBezTo>
                    <a:moveTo>
                      <a:pt x="68" y="191"/>
                    </a:moveTo>
                    <a:cubicBezTo>
                      <a:pt x="70" y="185"/>
                      <a:pt x="72" y="178"/>
                      <a:pt x="74" y="172"/>
                    </a:cubicBezTo>
                    <a:cubicBezTo>
                      <a:pt x="74" y="172"/>
                      <a:pt x="74" y="172"/>
                      <a:pt x="74" y="172"/>
                    </a:cubicBezTo>
                    <a:cubicBezTo>
                      <a:pt x="77" y="170"/>
                      <a:pt x="80" y="169"/>
                      <a:pt x="83" y="168"/>
                    </a:cubicBezTo>
                    <a:cubicBezTo>
                      <a:pt x="81" y="174"/>
                      <a:pt x="79" y="181"/>
                      <a:pt x="77" y="187"/>
                    </a:cubicBezTo>
                    <a:cubicBezTo>
                      <a:pt x="77" y="188"/>
                      <a:pt x="77" y="188"/>
                      <a:pt x="77" y="188"/>
                    </a:cubicBezTo>
                    <a:cubicBezTo>
                      <a:pt x="76" y="188"/>
                      <a:pt x="75" y="188"/>
                      <a:pt x="74" y="189"/>
                    </a:cubicBezTo>
                    <a:cubicBezTo>
                      <a:pt x="72" y="189"/>
                      <a:pt x="70" y="190"/>
                      <a:pt x="68" y="191"/>
                    </a:cubicBezTo>
                    <a:moveTo>
                      <a:pt x="82" y="185"/>
                    </a:moveTo>
                    <a:cubicBezTo>
                      <a:pt x="84" y="179"/>
                      <a:pt x="86" y="173"/>
                      <a:pt x="88" y="167"/>
                    </a:cubicBezTo>
                    <a:cubicBezTo>
                      <a:pt x="88" y="166"/>
                      <a:pt x="88" y="166"/>
                      <a:pt x="88" y="165"/>
                    </a:cubicBezTo>
                    <a:cubicBezTo>
                      <a:pt x="90" y="164"/>
                      <a:pt x="92" y="163"/>
                      <a:pt x="94" y="162"/>
                    </a:cubicBezTo>
                    <a:cubicBezTo>
                      <a:pt x="94" y="163"/>
                      <a:pt x="95" y="164"/>
                      <a:pt x="95" y="165"/>
                    </a:cubicBezTo>
                    <a:cubicBezTo>
                      <a:pt x="93" y="170"/>
                      <a:pt x="92" y="175"/>
                      <a:pt x="90" y="181"/>
                    </a:cubicBezTo>
                    <a:cubicBezTo>
                      <a:pt x="90" y="181"/>
                      <a:pt x="90" y="181"/>
                      <a:pt x="90" y="182"/>
                    </a:cubicBezTo>
                    <a:cubicBezTo>
                      <a:pt x="87" y="183"/>
                      <a:pt x="85" y="184"/>
                      <a:pt x="82" y="185"/>
                    </a:cubicBezTo>
                    <a:moveTo>
                      <a:pt x="118" y="146"/>
                    </a:moveTo>
                    <a:cubicBezTo>
                      <a:pt x="118" y="145"/>
                      <a:pt x="118" y="145"/>
                      <a:pt x="118" y="144"/>
                    </a:cubicBezTo>
                    <a:cubicBezTo>
                      <a:pt x="118" y="144"/>
                      <a:pt x="119" y="143"/>
                      <a:pt x="119" y="143"/>
                    </a:cubicBezTo>
                    <a:cubicBezTo>
                      <a:pt x="119" y="144"/>
                      <a:pt x="119" y="145"/>
                      <a:pt x="118" y="146"/>
                    </a:cubicBezTo>
                    <a:moveTo>
                      <a:pt x="124" y="155"/>
                    </a:moveTo>
                    <a:cubicBezTo>
                      <a:pt x="123" y="154"/>
                      <a:pt x="122" y="152"/>
                      <a:pt x="121" y="150"/>
                    </a:cubicBezTo>
                    <a:cubicBezTo>
                      <a:pt x="123" y="145"/>
                      <a:pt x="125" y="140"/>
                      <a:pt x="127" y="135"/>
                    </a:cubicBezTo>
                    <a:cubicBezTo>
                      <a:pt x="127" y="135"/>
                      <a:pt x="127" y="135"/>
                      <a:pt x="127" y="135"/>
                    </a:cubicBezTo>
                    <a:cubicBezTo>
                      <a:pt x="128" y="133"/>
                      <a:pt x="130" y="131"/>
                      <a:pt x="131" y="128"/>
                    </a:cubicBezTo>
                    <a:cubicBezTo>
                      <a:pt x="129" y="133"/>
                      <a:pt x="128" y="139"/>
                      <a:pt x="127" y="143"/>
                    </a:cubicBezTo>
                    <a:cubicBezTo>
                      <a:pt x="126" y="148"/>
                      <a:pt x="125" y="153"/>
                      <a:pt x="124" y="155"/>
                    </a:cubicBezTo>
                    <a:moveTo>
                      <a:pt x="131" y="148"/>
                    </a:moveTo>
                    <a:cubicBezTo>
                      <a:pt x="132" y="143"/>
                      <a:pt x="133" y="138"/>
                      <a:pt x="134" y="133"/>
                    </a:cubicBezTo>
                    <a:cubicBezTo>
                      <a:pt x="135" y="130"/>
                      <a:pt x="135" y="127"/>
                      <a:pt x="136" y="125"/>
                    </a:cubicBezTo>
                    <a:cubicBezTo>
                      <a:pt x="136" y="127"/>
                      <a:pt x="137" y="128"/>
                      <a:pt x="137" y="128"/>
                    </a:cubicBezTo>
                    <a:cubicBezTo>
                      <a:pt x="137" y="129"/>
                      <a:pt x="137" y="130"/>
                      <a:pt x="137" y="130"/>
                    </a:cubicBezTo>
                    <a:cubicBezTo>
                      <a:pt x="137" y="130"/>
                      <a:pt x="137" y="130"/>
                      <a:pt x="137" y="130"/>
                    </a:cubicBezTo>
                    <a:cubicBezTo>
                      <a:pt x="137" y="136"/>
                      <a:pt x="134" y="143"/>
                      <a:pt x="131" y="148"/>
                    </a:cubicBezTo>
                    <a:moveTo>
                      <a:pt x="133" y="119"/>
                    </a:moveTo>
                    <a:cubicBezTo>
                      <a:pt x="133" y="119"/>
                      <a:pt x="133" y="118"/>
                      <a:pt x="133" y="118"/>
                    </a:cubicBezTo>
                    <a:cubicBezTo>
                      <a:pt x="133" y="118"/>
                      <a:pt x="133" y="118"/>
                      <a:pt x="133" y="118"/>
                    </a:cubicBezTo>
                    <a:cubicBezTo>
                      <a:pt x="133" y="119"/>
                      <a:pt x="133" y="119"/>
                      <a:pt x="133" y="119"/>
                    </a:cubicBezTo>
                    <a:cubicBezTo>
                      <a:pt x="133" y="119"/>
                      <a:pt x="133" y="119"/>
                      <a:pt x="133" y="119"/>
                    </a:cubicBezTo>
                    <a:moveTo>
                      <a:pt x="95" y="122"/>
                    </a:moveTo>
                    <a:cubicBezTo>
                      <a:pt x="95" y="121"/>
                      <a:pt x="95" y="121"/>
                      <a:pt x="95" y="120"/>
                    </a:cubicBezTo>
                    <a:cubicBezTo>
                      <a:pt x="95" y="118"/>
                      <a:pt x="96" y="116"/>
                      <a:pt x="97" y="113"/>
                    </a:cubicBezTo>
                    <a:cubicBezTo>
                      <a:pt x="97" y="113"/>
                      <a:pt x="97" y="113"/>
                      <a:pt x="97" y="113"/>
                    </a:cubicBezTo>
                    <a:cubicBezTo>
                      <a:pt x="97" y="116"/>
                      <a:pt x="96" y="119"/>
                      <a:pt x="95" y="122"/>
                    </a:cubicBezTo>
                    <a:moveTo>
                      <a:pt x="39" y="115"/>
                    </a:moveTo>
                    <a:cubicBezTo>
                      <a:pt x="39" y="115"/>
                      <a:pt x="38" y="115"/>
                      <a:pt x="38" y="115"/>
                    </a:cubicBezTo>
                    <a:cubicBezTo>
                      <a:pt x="37" y="115"/>
                      <a:pt x="36" y="115"/>
                      <a:pt x="35" y="115"/>
                    </a:cubicBezTo>
                    <a:cubicBezTo>
                      <a:pt x="36" y="112"/>
                      <a:pt x="36" y="109"/>
                      <a:pt x="37" y="106"/>
                    </a:cubicBezTo>
                    <a:cubicBezTo>
                      <a:pt x="40" y="106"/>
                      <a:pt x="43" y="106"/>
                      <a:pt x="45" y="105"/>
                    </a:cubicBezTo>
                    <a:cubicBezTo>
                      <a:pt x="44" y="108"/>
                      <a:pt x="43" y="112"/>
                      <a:pt x="42" y="115"/>
                    </a:cubicBezTo>
                    <a:cubicBezTo>
                      <a:pt x="41" y="115"/>
                      <a:pt x="40" y="115"/>
                      <a:pt x="39" y="115"/>
                    </a:cubicBezTo>
                    <a:moveTo>
                      <a:pt x="31" y="113"/>
                    </a:moveTo>
                    <a:cubicBezTo>
                      <a:pt x="29" y="113"/>
                      <a:pt x="28" y="112"/>
                      <a:pt x="26" y="110"/>
                    </a:cubicBezTo>
                    <a:cubicBezTo>
                      <a:pt x="24" y="108"/>
                      <a:pt x="23" y="105"/>
                      <a:pt x="21" y="103"/>
                    </a:cubicBezTo>
                    <a:cubicBezTo>
                      <a:pt x="23" y="104"/>
                      <a:pt x="25" y="105"/>
                      <a:pt x="28" y="105"/>
                    </a:cubicBezTo>
                    <a:cubicBezTo>
                      <a:pt x="29" y="106"/>
                      <a:pt x="31" y="106"/>
                      <a:pt x="33" y="106"/>
                    </a:cubicBezTo>
                    <a:cubicBezTo>
                      <a:pt x="32" y="108"/>
                      <a:pt x="31" y="111"/>
                      <a:pt x="31" y="113"/>
                    </a:cubicBezTo>
                    <a:moveTo>
                      <a:pt x="92" y="114"/>
                    </a:moveTo>
                    <a:cubicBezTo>
                      <a:pt x="92" y="114"/>
                      <a:pt x="91" y="113"/>
                      <a:pt x="91" y="112"/>
                    </a:cubicBezTo>
                    <a:cubicBezTo>
                      <a:pt x="90" y="112"/>
                      <a:pt x="89" y="111"/>
                      <a:pt x="89" y="111"/>
                    </a:cubicBezTo>
                    <a:cubicBezTo>
                      <a:pt x="90" y="108"/>
                      <a:pt x="91" y="106"/>
                      <a:pt x="92" y="103"/>
                    </a:cubicBezTo>
                    <a:cubicBezTo>
                      <a:pt x="93" y="104"/>
                      <a:pt x="94" y="105"/>
                      <a:pt x="95" y="106"/>
                    </a:cubicBezTo>
                    <a:cubicBezTo>
                      <a:pt x="95" y="106"/>
                      <a:pt x="95" y="106"/>
                      <a:pt x="95" y="106"/>
                    </a:cubicBezTo>
                    <a:cubicBezTo>
                      <a:pt x="94" y="109"/>
                      <a:pt x="93" y="112"/>
                      <a:pt x="92" y="114"/>
                    </a:cubicBezTo>
                    <a:moveTo>
                      <a:pt x="47" y="114"/>
                    </a:moveTo>
                    <a:cubicBezTo>
                      <a:pt x="48" y="111"/>
                      <a:pt x="49" y="107"/>
                      <a:pt x="50" y="104"/>
                    </a:cubicBezTo>
                    <a:cubicBezTo>
                      <a:pt x="53" y="103"/>
                      <a:pt x="55" y="103"/>
                      <a:pt x="58" y="102"/>
                    </a:cubicBezTo>
                    <a:cubicBezTo>
                      <a:pt x="57" y="105"/>
                      <a:pt x="56" y="108"/>
                      <a:pt x="54" y="112"/>
                    </a:cubicBezTo>
                    <a:cubicBezTo>
                      <a:pt x="52" y="112"/>
                      <a:pt x="49" y="113"/>
                      <a:pt x="47" y="114"/>
                    </a:cubicBezTo>
                    <a:moveTo>
                      <a:pt x="85" y="109"/>
                    </a:moveTo>
                    <a:cubicBezTo>
                      <a:pt x="84" y="108"/>
                      <a:pt x="82" y="108"/>
                      <a:pt x="80" y="107"/>
                    </a:cubicBezTo>
                    <a:cubicBezTo>
                      <a:pt x="81" y="105"/>
                      <a:pt x="82" y="102"/>
                      <a:pt x="83" y="99"/>
                    </a:cubicBezTo>
                    <a:cubicBezTo>
                      <a:pt x="85" y="99"/>
                      <a:pt x="87" y="100"/>
                      <a:pt x="88" y="100"/>
                    </a:cubicBezTo>
                    <a:cubicBezTo>
                      <a:pt x="87" y="103"/>
                      <a:pt x="86" y="106"/>
                      <a:pt x="85" y="109"/>
                    </a:cubicBezTo>
                    <a:moveTo>
                      <a:pt x="60" y="110"/>
                    </a:moveTo>
                    <a:cubicBezTo>
                      <a:pt x="61" y="107"/>
                      <a:pt x="62" y="104"/>
                      <a:pt x="63" y="101"/>
                    </a:cubicBezTo>
                    <a:cubicBezTo>
                      <a:pt x="63" y="100"/>
                      <a:pt x="63" y="100"/>
                      <a:pt x="63" y="100"/>
                    </a:cubicBezTo>
                    <a:cubicBezTo>
                      <a:pt x="64" y="100"/>
                      <a:pt x="64" y="100"/>
                      <a:pt x="65" y="100"/>
                    </a:cubicBezTo>
                    <a:cubicBezTo>
                      <a:pt x="67" y="99"/>
                      <a:pt x="69" y="99"/>
                      <a:pt x="71" y="98"/>
                    </a:cubicBezTo>
                    <a:cubicBezTo>
                      <a:pt x="70" y="101"/>
                      <a:pt x="69" y="105"/>
                      <a:pt x="67" y="108"/>
                    </a:cubicBezTo>
                    <a:cubicBezTo>
                      <a:pt x="65" y="108"/>
                      <a:pt x="62" y="109"/>
                      <a:pt x="60" y="110"/>
                    </a:cubicBezTo>
                    <a:moveTo>
                      <a:pt x="72" y="107"/>
                    </a:moveTo>
                    <a:cubicBezTo>
                      <a:pt x="73" y="104"/>
                      <a:pt x="74" y="101"/>
                      <a:pt x="76" y="98"/>
                    </a:cubicBezTo>
                    <a:cubicBezTo>
                      <a:pt x="76" y="98"/>
                      <a:pt x="76" y="98"/>
                      <a:pt x="76" y="98"/>
                    </a:cubicBezTo>
                    <a:cubicBezTo>
                      <a:pt x="77" y="98"/>
                      <a:pt x="78" y="98"/>
                      <a:pt x="79" y="98"/>
                    </a:cubicBezTo>
                    <a:cubicBezTo>
                      <a:pt x="78" y="101"/>
                      <a:pt x="77" y="104"/>
                      <a:pt x="76" y="107"/>
                    </a:cubicBezTo>
                    <a:cubicBezTo>
                      <a:pt x="75" y="107"/>
                      <a:pt x="75" y="107"/>
                      <a:pt x="75" y="107"/>
                    </a:cubicBezTo>
                    <a:cubicBezTo>
                      <a:pt x="74" y="107"/>
                      <a:pt x="73" y="107"/>
                      <a:pt x="72" y="107"/>
                    </a:cubicBezTo>
                    <a:moveTo>
                      <a:pt x="30" y="74"/>
                    </a:moveTo>
                    <a:cubicBezTo>
                      <a:pt x="28" y="72"/>
                      <a:pt x="27" y="70"/>
                      <a:pt x="26" y="67"/>
                    </a:cubicBezTo>
                    <a:cubicBezTo>
                      <a:pt x="26" y="67"/>
                      <a:pt x="26" y="67"/>
                      <a:pt x="26" y="67"/>
                    </a:cubicBezTo>
                    <a:cubicBezTo>
                      <a:pt x="26" y="64"/>
                      <a:pt x="28" y="61"/>
                      <a:pt x="31" y="57"/>
                    </a:cubicBezTo>
                    <a:cubicBezTo>
                      <a:pt x="33" y="56"/>
                      <a:pt x="34" y="54"/>
                      <a:pt x="36" y="53"/>
                    </a:cubicBezTo>
                    <a:cubicBezTo>
                      <a:pt x="35" y="56"/>
                      <a:pt x="34" y="59"/>
                      <a:pt x="33" y="62"/>
                    </a:cubicBezTo>
                    <a:cubicBezTo>
                      <a:pt x="32" y="67"/>
                      <a:pt x="31" y="71"/>
                      <a:pt x="30" y="74"/>
                    </a:cubicBezTo>
                    <a:moveTo>
                      <a:pt x="38" y="77"/>
                    </a:moveTo>
                    <a:cubicBezTo>
                      <a:pt x="36" y="77"/>
                      <a:pt x="35" y="77"/>
                      <a:pt x="34" y="76"/>
                    </a:cubicBezTo>
                    <a:cubicBezTo>
                      <a:pt x="34" y="73"/>
                      <a:pt x="36" y="68"/>
                      <a:pt x="38" y="63"/>
                    </a:cubicBezTo>
                    <a:cubicBezTo>
                      <a:pt x="39" y="58"/>
                      <a:pt x="41" y="52"/>
                      <a:pt x="42" y="49"/>
                    </a:cubicBezTo>
                    <a:cubicBezTo>
                      <a:pt x="45" y="48"/>
                      <a:pt x="48" y="46"/>
                      <a:pt x="51" y="45"/>
                    </a:cubicBezTo>
                    <a:cubicBezTo>
                      <a:pt x="49" y="49"/>
                      <a:pt x="46" y="54"/>
                      <a:pt x="45" y="58"/>
                    </a:cubicBezTo>
                    <a:cubicBezTo>
                      <a:pt x="44" y="59"/>
                      <a:pt x="44" y="60"/>
                      <a:pt x="45" y="60"/>
                    </a:cubicBezTo>
                    <a:cubicBezTo>
                      <a:pt x="44" y="61"/>
                      <a:pt x="44" y="61"/>
                      <a:pt x="43" y="61"/>
                    </a:cubicBezTo>
                    <a:cubicBezTo>
                      <a:pt x="41" y="63"/>
                      <a:pt x="39" y="64"/>
                      <a:pt x="38" y="66"/>
                    </a:cubicBezTo>
                    <a:cubicBezTo>
                      <a:pt x="37" y="67"/>
                      <a:pt x="36" y="69"/>
                      <a:pt x="36" y="72"/>
                    </a:cubicBezTo>
                    <a:cubicBezTo>
                      <a:pt x="36" y="73"/>
                      <a:pt x="36" y="74"/>
                      <a:pt x="37" y="75"/>
                    </a:cubicBezTo>
                    <a:cubicBezTo>
                      <a:pt x="37" y="76"/>
                      <a:pt x="37" y="77"/>
                      <a:pt x="38" y="77"/>
                    </a:cubicBezTo>
                    <a:moveTo>
                      <a:pt x="49" y="58"/>
                    </a:moveTo>
                    <a:cubicBezTo>
                      <a:pt x="51" y="53"/>
                      <a:pt x="54" y="48"/>
                      <a:pt x="56" y="43"/>
                    </a:cubicBezTo>
                    <a:cubicBezTo>
                      <a:pt x="57" y="43"/>
                      <a:pt x="57" y="43"/>
                      <a:pt x="57" y="43"/>
                    </a:cubicBezTo>
                    <a:cubicBezTo>
                      <a:pt x="59" y="42"/>
                      <a:pt x="61" y="41"/>
                      <a:pt x="63" y="41"/>
                    </a:cubicBezTo>
                    <a:cubicBezTo>
                      <a:pt x="61" y="45"/>
                      <a:pt x="59" y="50"/>
                      <a:pt x="57" y="55"/>
                    </a:cubicBezTo>
                    <a:cubicBezTo>
                      <a:pt x="54" y="56"/>
                      <a:pt x="52" y="57"/>
                      <a:pt x="49" y="58"/>
                    </a:cubicBezTo>
                    <a:moveTo>
                      <a:pt x="73" y="50"/>
                    </a:moveTo>
                    <a:cubicBezTo>
                      <a:pt x="75" y="46"/>
                      <a:pt x="77" y="43"/>
                      <a:pt x="78" y="39"/>
                    </a:cubicBezTo>
                    <a:cubicBezTo>
                      <a:pt x="79" y="42"/>
                      <a:pt x="81" y="45"/>
                      <a:pt x="82" y="47"/>
                    </a:cubicBezTo>
                    <a:cubicBezTo>
                      <a:pt x="80" y="48"/>
                      <a:pt x="77" y="49"/>
                      <a:pt x="73" y="50"/>
                    </a:cubicBezTo>
                    <a:moveTo>
                      <a:pt x="62" y="53"/>
                    </a:moveTo>
                    <a:cubicBezTo>
                      <a:pt x="64" y="48"/>
                      <a:pt x="66" y="44"/>
                      <a:pt x="69" y="39"/>
                    </a:cubicBezTo>
                    <a:cubicBezTo>
                      <a:pt x="70" y="39"/>
                      <a:pt x="72" y="39"/>
                      <a:pt x="74" y="39"/>
                    </a:cubicBezTo>
                    <a:cubicBezTo>
                      <a:pt x="72" y="42"/>
                      <a:pt x="70" y="46"/>
                      <a:pt x="68" y="50"/>
                    </a:cubicBezTo>
                    <a:cubicBezTo>
                      <a:pt x="68" y="51"/>
                      <a:pt x="68" y="51"/>
                      <a:pt x="68" y="51"/>
                    </a:cubicBezTo>
                    <a:cubicBezTo>
                      <a:pt x="66" y="52"/>
                      <a:pt x="64" y="52"/>
                      <a:pt x="62" y="53"/>
                    </a:cubicBezTo>
                    <a:moveTo>
                      <a:pt x="84" y="41"/>
                    </a:moveTo>
                    <a:cubicBezTo>
                      <a:pt x="83" y="39"/>
                      <a:pt x="82" y="37"/>
                      <a:pt x="81" y="35"/>
                    </a:cubicBezTo>
                    <a:cubicBezTo>
                      <a:pt x="81" y="29"/>
                      <a:pt x="80" y="23"/>
                      <a:pt x="80" y="17"/>
                    </a:cubicBezTo>
                    <a:cubicBezTo>
                      <a:pt x="81" y="20"/>
                      <a:pt x="83" y="23"/>
                      <a:pt x="84" y="25"/>
                    </a:cubicBezTo>
                    <a:cubicBezTo>
                      <a:pt x="85" y="26"/>
                      <a:pt x="85" y="26"/>
                      <a:pt x="85" y="26"/>
                    </a:cubicBezTo>
                    <a:cubicBezTo>
                      <a:pt x="84" y="31"/>
                      <a:pt x="84" y="36"/>
                      <a:pt x="84" y="41"/>
                    </a:cubicBezTo>
                    <a:moveTo>
                      <a:pt x="35" y="102"/>
                    </a:moveTo>
                    <a:cubicBezTo>
                      <a:pt x="33" y="102"/>
                      <a:pt x="31" y="102"/>
                      <a:pt x="29" y="101"/>
                    </a:cubicBezTo>
                    <a:cubicBezTo>
                      <a:pt x="20" y="99"/>
                      <a:pt x="15" y="94"/>
                      <a:pt x="11" y="89"/>
                    </a:cubicBezTo>
                    <a:cubicBezTo>
                      <a:pt x="8" y="84"/>
                      <a:pt x="6" y="79"/>
                      <a:pt x="5" y="77"/>
                    </a:cubicBezTo>
                    <a:cubicBezTo>
                      <a:pt x="5" y="75"/>
                      <a:pt x="4" y="72"/>
                      <a:pt x="4" y="70"/>
                    </a:cubicBezTo>
                    <a:cubicBezTo>
                      <a:pt x="4" y="59"/>
                      <a:pt x="10" y="46"/>
                      <a:pt x="16" y="39"/>
                    </a:cubicBezTo>
                    <a:cubicBezTo>
                      <a:pt x="16" y="39"/>
                      <a:pt x="17" y="38"/>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7" y="37"/>
                      <a:pt x="17" y="37"/>
                      <a:pt x="17" y="37"/>
                    </a:cubicBezTo>
                    <a:cubicBezTo>
                      <a:pt x="16" y="36"/>
                      <a:pt x="16" y="36"/>
                      <a:pt x="16" y="36"/>
                    </a:cubicBezTo>
                    <a:cubicBezTo>
                      <a:pt x="16" y="35"/>
                      <a:pt x="14" y="32"/>
                      <a:pt x="12" y="27"/>
                    </a:cubicBezTo>
                    <a:cubicBezTo>
                      <a:pt x="11" y="24"/>
                      <a:pt x="9" y="21"/>
                      <a:pt x="6" y="18"/>
                    </a:cubicBezTo>
                    <a:cubicBezTo>
                      <a:pt x="12" y="14"/>
                      <a:pt x="16" y="10"/>
                      <a:pt x="21" y="6"/>
                    </a:cubicBezTo>
                    <a:cubicBezTo>
                      <a:pt x="25" y="12"/>
                      <a:pt x="29" y="19"/>
                      <a:pt x="33" y="27"/>
                    </a:cubicBezTo>
                    <a:cubicBezTo>
                      <a:pt x="33" y="27"/>
                      <a:pt x="34" y="28"/>
                      <a:pt x="35" y="28"/>
                    </a:cubicBezTo>
                    <a:cubicBezTo>
                      <a:pt x="35" y="28"/>
                      <a:pt x="35" y="28"/>
                      <a:pt x="36" y="28"/>
                    </a:cubicBezTo>
                    <a:cubicBezTo>
                      <a:pt x="36" y="27"/>
                      <a:pt x="37" y="27"/>
                      <a:pt x="37" y="26"/>
                    </a:cubicBezTo>
                    <a:cubicBezTo>
                      <a:pt x="45" y="22"/>
                      <a:pt x="64" y="15"/>
                      <a:pt x="75" y="13"/>
                    </a:cubicBezTo>
                    <a:cubicBezTo>
                      <a:pt x="76" y="20"/>
                      <a:pt x="76" y="27"/>
                      <a:pt x="77" y="34"/>
                    </a:cubicBezTo>
                    <a:cubicBezTo>
                      <a:pt x="76" y="34"/>
                      <a:pt x="76" y="34"/>
                      <a:pt x="76" y="34"/>
                    </a:cubicBezTo>
                    <a:cubicBezTo>
                      <a:pt x="67" y="34"/>
                      <a:pt x="54" y="38"/>
                      <a:pt x="43" y="44"/>
                    </a:cubicBezTo>
                    <a:cubicBezTo>
                      <a:pt x="42" y="45"/>
                      <a:pt x="41" y="45"/>
                      <a:pt x="40" y="46"/>
                    </a:cubicBezTo>
                    <a:cubicBezTo>
                      <a:pt x="39" y="46"/>
                      <a:pt x="39" y="46"/>
                      <a:pt x="39" y="46"/>
                    </a:cubicBezTo>
                    <a:cubicBezTo>
                      <a:pt x="35" y="49"/>
                      <a:pt x="31" y="51"/>
                      <a:pt x="28" y="54"/>
                    </a:cubicBezTo>
                    <a:cubicBezTo>
                      <a:pt x="25" y="58"/>
                      <a:pt x="22" y="62"/>
                      <a:pt x="22" y="67"/>
                    </a:cubicBezTo>
                    <a:cubicBezTo>
                      <a:pt x="22" y="68"/>
                      <a:pt x="22" y="68"/>
                      <a:pt x="22" y="68"/>
                    </a:cubicBezTo>
                    <a:cubicBezTo>
                      <a:pt x="23" y="73"/>
                      <a:pt x="25" y="76"/>
                      <a:pt x="29" y="79"/>
                    </a:cubicBezTo>
                    <a:cubicBezTo>
                      <a:pt x="29" y="79"/>
                      <a:pt x="29" y="79"/>
                      <a:pt x="29" y="79"/>
                    </a:cubicBezTo>
                    <a:cubicBezTo>
                      <a:pt x="29" y="79"/>
                      <a:pt x="30" y="80"/>
                      <a:pt x="30" y="80"/>
                    </a:cubicBezTo>
                    <a:cubicBezTo>
                      <a:pt x="31" y="80"/>
                      <a:pt x="31" y="80"/>
                      <a:pt x="31" y="80"/>
                    </a:cubicBezTo>
                    <a:cubicBezTo>
                      <a:pt x="34" y="81"/>
                      <a:pt x="38" y="82"/>
                      <a:pt x="41" y="82"/>
                    </a:cubicBezTo>
                    <a:cubicBezTo>
                      <a:pt x="43" y="82"/>
                      <a:pt x="46" y="82"/>
                      <a:pt x="48" y="81"/>
                    </a:cubicBezTo>
                    <a:cubicBezTo>
                      <a:pt x="58" y="79"/>
                      <a:pt x="68" y="73"/>
                      <a:pt x="77" y="72"/>
                    </a:cubicBezTo>
                    <a:cubicBezTo>
                      <a:pt x="81" y="72"/>
                      <a:pt x="84" y="71"/>
                      <a:pt x="87" y="71"/>
                    </a:cubicBezTo>
                    <a:cubicBezTo>
                      <a:pt x="92" y="71"/>
                      <a:pt x="97" y="72"/>
                      <a:pt x="101" y="74"/>
                    </a:cubicBezTo>
                    <a:cubicBezTo>
                      <a:pt x="106" y="77"/>
                      <a:pt x="110" y="80"/>
                      <a:pt x="115" y="85"/>
                    </a:cubicBezTo>
                    <a:cubicBezTo>
                      <a:pt x="123" y="94"/>
                      <a:pt x="129" y="105"/>
                      <a:pt x="129" y="116"/>
                    </a:cubicBezTo>
                    <a:cubicBezTo>
                      <a:pt x="129" y="120"/>
                      <a:pt x="128" y="123"/>
                      <a:pt x="127" y="127"/>
                    </a:cubicBezTo>
                    <a:cubicBezTo>
                      <a:pt x="126" y="129"/>
                      <a:pt x="123" y="132"/>
                      <a:pt x="121" y="135"/>
                    </a:cubicBezTo>
                    <a:cubicBezTo>
                      <a:pt x="118" y="138"/>
                      <a:pt x="116" y="140"/>
                      <a:pt x="114" y="142"/>
                    </a:cubicBezTo>
                    <a:cubicBezTo>
                      <a:pt x="113" y="143"/>
                      <a:pt x="113" y="143"/>
                      <a:pt x="113" y="143"/>
                    </a:cubicBezTo>
                    <a:cubicBezTo>
                      <a:pt x="113" y="143"/>
                      <a:pt x="113" y="143"/>
                      <a:pt x="113" y="143"/>
                    </a:cubicBezTo>
                    <a:cubicBezTo>
                      <a:pt x="113" y="143"/>
                      <a:pt x="113" y="143"/>
                      <a:pt x="113" y="143"/>
                    </a:cubicBezTo>
                    <a:cubicBezTo>
                      <a:pt x="113" y="144"/>
                      <a:pt x="113" y="144"/>
                      <a:pt x="113" y="144"/>
                    </a:cubicBezTo>
                    <a:cubicBezTo>
                      <a:pt x="113" y="144"/>
                      <a:pt x="113" y="144"/>
                      <a:pt x="113" y="144"/>
                    </a:cubicBezTo>
                    <a:cubicBezTo>
                      <a:pt x="113" y="144"/>
                      <a:pt x="113" y="144"/>
                      <a:pt x="113" y="144"/>
                    </a:cubicBezTo>
                    <a:cubicBezTo>
                      <a:pt x="113" y="145"/>
                      <a:pt x="113" y="145"/>
                      <a:pt x="113" y="145"/>
                    </a:cubicBezTo>
                    <a:cubicBezTo>
                      <a:pt x="113" y="145"/>
                      <a:pt x="113" y="145"/>
                      <a:pt x="113" y="145"/>
                    </a:cubicBezTo>
                    <a:cubicBezTo>
                      <a:pt x="114" y="147"/>
                      <a:pt x="116" y="149"/>
                      <a:pt x="117" y="151"/>
                    </a:cubicBezTo>
                    <a:cubicBezTo>
                      <a:pt x="116" y="152"/>
                      <a:pt x="117" y="153"/>
                      <a:pt x="118" y="153"/>
                    </a:cubicBezTo>
                    <a:cubicBezTo>
                      <a:pt x="118" y="154"/>
                      <a:pt x="118" y="154"/>
                      <a:pt x="118" y="154"/>
                    </a:cubicBezTo>
                    <a:cubicBezTo>
                      <a:pt x="121" y="158"/>
                      <a:pt x="124" y="162"/>
                      <a:pt x="128" y="167"/>
                    </a:cubicBezTo>
                    <a:cubicBezTo>
                      <a:pt x="123" y="172"/>
                      <a:pt x="116" y="178"/>
                      <a:pt x="110" y="182"/>
                    </a:cubicBezTo>
                    <a:cubicBezTo>
                      <a:pt x="110" y="182"/>
                      <a:pt x="110" y="182"/>
                      <a:pt x="110" y="182"/>
                    </a:cubicBezTo>
                    <a:cubicBezTo>
                      <a:pt x="109" y="182"/>
                      <a:pt x="109" y="182"/>
                      <a:pt x="109" y="182"/>
                    </a:cubicBezTo>
                    <a:cubicBezTo>
                      <a:pt x="107" y="177"/>
                      <a:pt x="105" y="174"/>
                      <a:pt x="104" y="171"/>
                    </a:cubicBezTo>
                    <a:cubicBezTo>
                      <a:pt x="102" y="168"/>
                      <a:pt x="100" y="164"/>
                      <a:pt x="96" y="158"/>
                    </a:cubicBezTo>
                    <a:cubicBezTo>
                      <a:pt x="96" y="157"/>
                      <a:pt x="95" y="157"/>
                      <a:pt x="94" y="157"/>
                    </a:cubicBezTo>
                    <a:cubicBezTo>
                      <a:pt x="94" y="157"/>
                      <a:pt x="94" y="157"/>
                      <a:pt x="93" y="157"/>
                    </a:cubicBezTo>
                    <a:cubicBezTo>
                      <a:pt x="93" y="157"/>
                      <a:pt x="93" y="158"/>
                      <a:pt x="92" y="158"/>
                    </a:cubicBezTo>
                    <a:cubicBezTo>
                      <a:pt x="88" y="161"/>
                      <a:pt x="79" y="165"/>
                      <a:pt x="70" y="169"/>
                    </a:cubicBezTo>
                    <a:cubicBezTo>
                      <a:pt x="62" y="172"/>
                      <a:pt x="55" y="175"/>
                      <a:pt x="50" y="177"/>
                    </a:cubicBezTo>
                    <a:cubicBezTo>
                      <a:pt x="50" y="173"/>
                      <a:pt x="51" y="168"/>
                      <a:pt x="51" y="164"/>
                    </a:cubicBezTo>
                    <a:cubicBezTo>
                      <a:pt x="51" y="160"/>
                      <a:pt x="50" y="155"/>
                      <a:pt x="50" y="151"/>
                    </a:cubicBezTo>
                    <a:cubicBezTo>
                      <a:pt x="56" y="149"/>
                      <a:pt x="66" y="146"/>
                      <a:pt x="75" y="142"/>
                    </a:cubicBezTo>
                    <a:cubicBezTo>
                      <a:pt x="80" y="139"/>
                      <a:pt x="84" y="137"/>
                      <a:pt x="88" y="135"/>
                    </a:cubicBezTo>
                    <a:cubicBezTo>
                      <a:pt x="89" y="134"/>
                      <a:pt x="89" y="134"/>
                      <a:pt x="89" y="134"/>
                    </a:cubicBezTo>
                    <a:cubicBezTo>
                      <a:pt x="89" y="134"/>
                      <a:pt x="89" y="134"/>
                      <a:pt x="89" y="134"/>
                    </a:cubicBezTo>
                    <a:cubicBezTo>
                      <a:pt x="89" y="134"/>
                      <a:pt x="89" y="134"/>
                      <a:pt x="89" y="134"/>
                    </a:cubicBezTo>
                    <a:cubicBezTo>
                      <a:pt x="93" y="131"/>
                      <a:pt x="97" y="128"/>
                      <a:pt x="98" y="125"/>
                    </a:cubicBezTo>
                    <a:cubicBezTo>
                      <a:pt x="100" y="121"/>
                      <a:pt x="101" y="117"/>
                      <a:pt x="101" y="113"/>
                    </a:cubicBezTo>
                    <a:cubicBezTo>
                      <a:pt x="101" y="107"/>
                      <a:pt x="98" y="102"/>
                      <a:pt x="94" y="99"/>
                    </a:cubicBezTo>
                    <a:cubicBezTo>
                      <a:pt x="93" y="98"/>
                      <a:pt x="93" y="98"/>
                      <a:pt x="93" y="98"/>
                    </a:cubicBezTo>
                    <a:cubicBezTo>
                      <a:pt x="93" y="98"/>
                      <a:pt x="92" y="97"/>
                      <a:pt x="92" y="97"/>
                    </a:cubicBezTo>
                    <a:cubicBezTo>
                      <a:pt x="91" y="97"/>
                      <a:pt x="91" y="97"/>
                      <a:pt x="91" y="97"/>
                    </a:cubicBezTo>
                    <a:cubicBezTo>
                      <a:pt x="89" y="96"/>
                      <a:pt x="86" y="95"/>
                      <a:pt x="84" y="95"/>
                    </a:cubicBezTo>
                    <a:cubicBezTo>
                      <a:pt x="83" y="94"/>
                      <a:pt x="83" y="94"/>
                      <a:pt x="83" y="94"/>
                    </a:cubicBezTo>
                    <a:cubicBezTo>
                      <a:pt x="83" y="94"/>
                      <a:pt x="83" y="94"/>
                      <a:pt x="82" y="94"/>
                    </a:cubicBezTo>
                    <a:cubicBezTo>
                      <a:pt x="82" y="94"/>
                      <a:pt x="82" y="94"/>
                      <a:pt x="82" y="94"/>
                    </a:cubicBezTo>
                    <a:cubicBezTo>
                      <a:pt x="80" y="94"/>
                      <a:pt x="78" y="94"/>
                      <a:pt x="76" y="94"/>
                    </a:cubicBezTo>
                    <a:cubicBezTo>
                      <a:pt x="72" y="94"/>
                      <a:pt x="68" y="94"/>
                      <a:pt x="64" y="95"/>
                    </a:cubicBezTo>
                    <a:cubicBezTo>
                      <a:pt x="55" y="98"/>
                      <a:pt x="45" y="102"/>
                      <a:pt x="36" y="102"/>
                    </a:cubicBezTo>
                    <a:cubicBezTo>
                      <a:pt x="36" y="102"/>
                      <a:pt x="36" y="102"/>
                      <a:pt x="36" y="102"/>
                    </a:cubicBezTo>
                    <a:cubicBezTo>
                      <a:pt x="36" y="102"/>
                      <a:pt x="36" y="102"/>
                      <a:pt x="36" y="102"/>
                    </a:cubicBezTo>
                    <a:cubicBezTo>
                      <a:pt x="35" y="102"/>
                      <a:pt x="35" y="102"/>
                      <a:pt x="35" y="102"/>
                    </a:cubicBezTo>
                    <a:moveTo>
                      <a:pt x="21" y="0"/>
                    </a:moveTo>
                    <a:cubicBezTo>
                      <a:pt x="21" y="0"/>
                      <a:pt x="20" y="1"/>
                      <a:pt x="20" y="1"/>
                    </a:cubicBezTo>
                    <a:cubicBezTo>
                      <a:pt x="13" y="6"/>
                      <a:pt x="9" y="11"/>
                      <a:pt x="2" y="16"/>
                    </a:cubicBezTo>
                    <a:cubicBezTo>
                      <a:pt x="2" y="16"/>
                      <a:pt x="2" y="16"/>
                      <a:pt x="2" y="16"/>
                    </a:cubicBezTo>
                    <a:cubicBezTo>
                      <a:pt x="2" y="16"/>
                      <a:pt x="2" y="16"/>
                      <a:pt x="2" y="16"/>
                    </a:cubicBezTo>
                    <a:cubicBezTo>
                      <a:pt x="1" y="16"/>
                      <a:pt x="1" y="16"/>
                      <a:pt x="1" y="16"/>
                    </a:cubicBezTo>
                    <a:cubicBezTo>
                      <a:pt x="1" y="16"/>
                      <a:pt x="1" y="16"/>
                      <a:pt x="1" y="16"/>
                    </a:cubicBezTo>
                    <a:cubicBezTo>
                      <a:pt x="1" y="17"/>
                      <a:pt x="1" y="17"/>
                      <a:pt x="1" y="17"/>
                    </a:cubicBezTo>
                    <a:cubicBezTo>
                      <a:pt x="1" y="17"/>
                      <a:pt x="1" y="17"/>
                      <a:pt x="1" y="17"/>
                    </a:cubicBezTo>
                    <a:cubicBezTo>
                      <a:pt x="1" y="18"/>
                      <a:pt x="1" y="18"/>
                      <a:pt x="1" y="18"/>
                    </a:cubicBezTo>
                    <a:cubicBezTo>
                      <a:pt x="1" y="18"/>
                      <a:pt x="1" y="18"/>
                      <a:pt x="1" y="18"/>
                    </a:cubicBezTo>
                    <a:cubicBezTo>
                      <a:pt x="1" y="18"/>
                      <a:pt x="1" y="18"/>
                      <a:pt x="1" y="18"/>
                    </a:cubicBezTo>
                    <a:cubicBezTo>
                      <a:pt x="1" y="19"/>
                      <a:pt x="1" y="19"/>
                      <a:pt x="1" y="19"/>
                    </a:cubicBezTo>
                    <a:cubicBezTo>
                      <a:pt x="1" y="19"/>
                      <a:pt x="1" y="19"/>
                      <a:pt x="1" y="19"/>
                    </a:cubicBezTo>
                    <a:cubicBezTo>
                      <a:pt x="2" y="19"/>
                      <a:pt x="2" y="19"/>
                      <a:pt x="2" y="19"/>
                    </a:cubicBezTo>
                    <a:cubicBezTo>
                      <a:pt x="4" y="21"/>
                      <a:pt x="7" y="26"/>
                      <a:pt x="9" y="30"/>
                    </a:cubicBezTo>
                    <a:cubicBezTo>
                      <a:pt x="10" y="32"/>
                      <a:pt x="11" y="34"/>
                      <a:pt x="12" y="36"/>
                    </a:cubicBezTo>
                    <a:cubicBezTo>
                      <a:pt x="12" y="36"/>
                      <a:pt x="12" y="37"/>
                      <a:pt x="12" y="37"/>
                    </a:cubicBezTo>
                    <a:cubicBezTo>
                      <a:pt x="6" y="45"/>
                      <a:pt x="0" y="58"/>
                      <a:pt x="0" y="70"/>
                    </a:cubicBezTo>
                    <a:cubicBezTo>
                      <a:pt x="0" y="73"/>
                      <a:pt x="0" y="75"/>
                      <a:pt x="1" y="78"/>
                    </a:cubicBezTo>
                    <a:cubicBezTo>
                      <a:pt x="2" y="80"/>
                      <a:pt x="4" y="86"/>
                      <a:pt x="8" y="92"/>
                    </a:cubicBezTo>
                    <a:cubicBezTo>
                      <a:pt x="8" y="92"/>
                      <a:pt x="8" y="92"/>
                      <a:pt x="9" y="93"/>
                    </a:cubicBezTo>
                    <a:cubicBezTo>
                      <a:pt x="9" y="93"/>
                      <a:pt x="9" y="94"/>
                      <a:pt x="9" y="94"/>
                    </a:cubicBezTo>
                    <a:cubicBezTo>
                      <a:pt x="14" y="101"/>
                      <a:pt x="17" y="105"/>
                      <a:pt x="22" y="111"/>
                    </a:cubicBezTo>
                    <a:cubicBezTo>
                      <a:pt x="22" y="111"/>
                      <a:pt x="22" y="112"/>
                      <a:pt x="22" y="112"/>
                    </a:cubicBezTo>
                    <a:cubicBezTo>
                      <a:pt x="22" y="112"/>
                      <a:pt x="23" y="113"/>
                      <a:pt x="23" y="113"/>
                    </a:cubicBezTo>
                    <a:cubicBezTo>
                      <a:pt x="24" y="114"/>
                      <a:pt x="24" y="114"/>
                      <a:pt x="24" y="114"/>
                    </a:cubicBezTo>
                    <a:cubicBezTo>
                      <a:pt x="24" y="114"/>
                      <a:pt x="24" y="114"/>
                      <a:pt x="25" y="114"/>
                    </a:cubicBezTo>
                    <a:cubicBezTo>
                      <a:pt x="26" y="116"/>
                      <a:pt x="28" y="117"/>
                      <a:pt x="30" y="118"/>
                    </a:cubicBezTo>
                    <a:cubicBezTo>
                      <a:pt x="30" y="118"/>
                      <a:pt x="31" y="119"/>
                      <a:pt x="31" y="119"/>
                    </a:cubicBezTo>
                    <a:cubicBezTo>
                      <a:pt x="32" y="119"/>
                      <a:pt x="32" y="119"/>
                      <a:pt x="32" y="119"/>
                    </a:cubicBezTo>
                    <a:cubicBezTo>
                      <a:pt x="32" y="119"/>
                      <a:pt x="33" y="119"/>
                      <a:pt x="33" y="119"/>
                    </a:cubicBezTo>
                    <a:cubicBezTo>
                      <a:pt x="35" y="119"/>
                      <a:pt x="37" y="119"/>
                      <a:pt x="38" y="119"/>
                    </a:cubicBezTo>
                    <a:cubicBezTo>
                      <a:pt x="38" y="119"/>
                      <a:pt x="38" y="119"/>
                      <a:pt x="38" y="119"/>
                    </a:cubicBezTo>
                    <a:cubicBezTo>
                      <a:pt x="45" y="119"/>
                      <a:pt x="51" y="117"/>
                      <a:pt x="57" y="115"/>
                    </a:cubicBezTo>
                    <a:cubicBezTo>
                      <a:pt x="63" y="113"/>
                      <a:pt x="70" y="111"/>
                      <a:pt x="75" y="111"/>
                    </a:cubicBezTo>
                    <a:cubicBezTo>
                      <a:pt x="75" y="111"/>
                      <a:pt x="75" y="111"/>
                      <a:pt x="75" y="111"/>
                    </a:cubicBezTo>
                    <a:cubicBezTo>
                      <a:pt x="76" y="111"/>
                      <a:pt x="76" y="111"/>
                      <a:pt x="76" y="111"/>
                    </a:cubicBezTo>
                    <a:cubicBezTo>
                      <a:pt x="77" y="112"/>
                      <a:pt x="77" y="112"/>
                      <a:pt x="77" y="112"/>
                    </a:cubicBezTo>
                    <a:cubicBezTo>
                      <a:pt x="77" y="112"/>
                      <a:pt x="77" y="112"/>
                      <a:pt x="77" y="112"/>
                    </a:cubicBezTo>
                    <a:cubicBezTo>
                      <a:pt x="78" y="112"/>
                      <a:pt x="78" y="112"/>
                      <a:pt x="78" y="111"/>
                    </a:cubicBezTo>
                    <a:cubicBezTo>
                      <a:pt x="81" y="112"/>
                      <a:pt x="82" y="112"/>
                      <a:pt x="84" y="113"/>
                    </a:cubicBezTo>
                    <a:cubicBezTo>
                      <a:pt x="84" y="114"/>
                      <a:pt x="85" y="114"/>
                      <a:pt x="85" y="115"/>
                    </a:cubicBezTo>
                    <a:cubicBezTo>
                      <a:pt x="85" y="115"/>
                      <a:pt x="86" y="115"/>
                      <a:pt x="86" y="115"/>
                    </a:cubicBezTo>
                    <a:cubicBezTo>
                      <a:pt x="86" y="115"/>
                      <a:pt x="86" y="115"/>
                      <a:pt x="87" y="115"/>
                    </a:cubicBezTo>
                    <a:cubicBezTo>
                      <a:pt x="88" y="115"/>
                      <a:pt x="88" y="115"/>
                      <a:pt x="88" y="115"/>
                    </a:cubicBezTo>
                    <a:cubicBezTo>
                      <a:pt x="89" y="117"/>
                      <a:pt x="90" y="118"/>
                      <a:pt x="90" y="120"/>
                    </a:cubicBezTo>
                    <a:cubicBezTo>
                      <a:pt x="90" y="120"/>
                      <a:pt x="90" y="120"/>
                      <a:pt x="90" y="120"/>
                    </a:cubicBezTo>
                    <a:cubicBezTo>
                      <a:pt x="90" y="121"/>
                      <a:pt x="90" y="121"/>
                      <a:pt x="90" y="122"/>
                    </a:cubicBezTo>
                    <a:cubicBezTo>
                      <a:pt x="90" y="122"/>
                      <a:pt x="90" y="122"/>
                      <a:pt x="90" y="122"/>
                    </a:cubicBezTo>
                    <a:cubicBezTo>
                      <a:pt x="90" y="125"/>
                      <a:pt x="89" y="128"/>
                      <a:pt x="87" y="130"/>
                    </a:cubicBezTo>
                    <a:cubicBezTo>
                      <a:pt x="75" y="138"/>
                      <a:pt x="55" y="146"/>
                      <a:pt x="47" y="147"/>
                    </a:cubicBezTo>
                    <a:cubicBezTo>
                      <a:pt x="46" y="147"/>
                      <a:pt x="45" y="148"/>
                      <a:pt x="45" y="150"/>
                    </a:cubicBezTo>
                    <a:cubicBezTo>
                      <a:pt x="46" y="154"/>
                      <a:pt x="46" y="159"/>
                      <a:pt x="46" y="164"/>
                    </a:cubicBezTo>
                    <a:cubicBezTo>
                      <a:pt x="46" y="169"/>
                      <a:pt x="46" y="174"/>
                      <a:pt x="45" y="179"/>
                    </a:cubicBezTo>
                    <a:cubicBezTo>
                      <a:pt x="45" y="179"/>
                      <a:pt x="45" y="180"/>
                      <a:pt x="45" y="181"/>
                    </a:cubicBezTo>
                    <a:cubicBezTo>
                      <a:pt x="49" y="187"/>
                      <a:pt x="52" y="193"/>
                      <a:pt x="55" y="198"/>
                    </a:cubicBezTo>
                    <a:cubicBezTo>
                      <a:pt x="56" y="199"/>
                      <a:pt x="56" y="199"/>
                      <a:pt x="56" y="199"/>
                    </a:cubicBezTo>
                    <a:cubicBezTo>
                      <a:pt x="56" y="199"/>
                      <a:pt x="56" y="199"/>
                      <a:pt x="56" y="199"/>
                    </a:cubicBezTo>
                    <a:cubicBezTo>
                      <a:pt x="56" y="199"/>
                      <a:pt x="56" y="199"/>
                      <a:pt x="56" y="199"/>
                    </a:cubicBezTo>
                    <a:cubicBezTo>
                      <a:pt x="56" y="199"/>
                      <a:pt x="56" y="199"/>
                      <a:pt x="56" y="199"/>
                    </a:cubicBezTo>
                    <a:cubicBezTo>
                      <a:pt x="57" y="199"/>
                      <a:pt x="57" y="199"/>
                      <a:pt x="57" y="199"/>
                    </a:cubicBezTo>
                    <a:cubicBezTo>
                      <a:pt x="57" y="199"/>
                      <a:pt x="57" y="199"/>
                      <a:pt x="57" y="199"/>
                    </a:cubicBezTo>
                    <a:cubicBezTo>
                      <a:pt x="57" y="199"/>
                      <a:pt x="57" y="199"/>
                      <a:pt x="57" y="199"/>
                    </a:cubicBezTo>
                    <a:cubicBezTo>
                      <a:pt x="58" y="199"/>
                      <a:pt x="58" y="199"/>
                      <a:pt x="58" y="199"/>
                    </a:cubicBezTo>
                    <a:cubicBezTo>
                      <a:pt x="58" y="199"/>
                      <a:pt x="58" y="199"/>
                      <a:pt x="58" y="199"/>
                    </a:cubicBezTo>
                    <a:cubicBezTo>
                      <a:pt x="58" y="199"/>
                      <a:pt x="58" y="199"/>
                      <a:pt x="58" y="199"/>
                    </a:cubicBezTo>
                    <a:cubicBezTo>
                      <a:pt x="58" y="199"/>
                      <a:pt x="58" y="199"/>
                      <a:pt x="58" y="199"/>
                    </a:cubicBezTo>
                    <a:cubicBezTo>
                      <a:pt x="58" y="199"/>
                      <a:pt x="59" y="199"/>
                      <a:pt x="60" y="198"/>
                    </a:cubicBezTo>
                    <a:cubicBezTo>
                      <a:pt x="64" y="197"/>
                      <a:pt x="72" y="194"/>
                      <a:pt x="81" y="191"/>
                    </a:cubicBezTo>
                    <a:cubicBezTo>
                      <a:pt x="89" y="187"/>
                      <a:pt x="97" y="183"/>
                      <a:pt x="103" y="179"/>
                    </a:cubicBezTo>
                    <a:cubicBezTo>
                      <a:pt x="104" y="182"/>
                      <a:pt x="106" y="184"/>
                      <a:pt x="107" y="187"/>
                    </a:cubicBezTo>
                    <a:cubicBezTo>
                      <a:pt x="108" y="188"/>
                      <a:pt x="108" y="188"/>
                      <a:pt x="109" y="188"/>
                    </a:cubicBezTo>
                    <a:cubicBezTo>
                      <a:pt x="109" y="188"/>
                      <a:pt x="109" y="188"/>
                      <a:pt x="109" y="188"/>
                    </a:cubicBezTo>
                    <a:cubicBezTo>
                      <a:pt x="112" y="192"/>
                      <a:pt x="114" y="196"/>
                      <a:pt x="116" y="200"/>
                    </a:cubicBezTo>
                    <a:cubicBezTo>
                      <a:pt x="116" y="201"/>
                      <a:pt x="117" y="201"/>
                      <a:pt x="118" y="201"/>
                    </a:cubicBezTo>
                    <a:cubicBezTo>
                      <a:pt x="118" y="201"/>
                      <a:pt x="118" y="201"/>
                      <a:pt x="118" y="201"/>
                    </a:cubicBezTo>
                    <a:cubicBezTo>
                      <a:pt x="118" y="201"/>
                      <a:pt x="119" y="202"/>
                      <a:pt x="119" y="202"/>
                    </a:cubicBezTo>
                    <a:cubicBezTo>
                      <a:pt x="120" y="202"/>
                      <a:pt x="120" y="201"/>
                      <a:pt x="120" y="201"/>
                    </a:cubicBezTo>
                    <a:cubicBezTo>
                      <a:pt x="129" y="195"/>
                      <a:pt x="133" y="190"/>
                      <a:pt x="140" y="185"/>
                    </a:cubicBezTo>
                    <a:cubicBezTo>
                      <a:pt x="141" y="184"/>
                      <a:pt x="141" y="183"/>
                      <a:pt x="140" y="182"/>
                    </a:cubicBezTo>
                    <a:cubicBezTo>
                      <a:pt x="140" y="182"/>
                      <a:pt x="140" y="182"/>
                      <a:pt x="140" y="182"/>
                    </a:cubicBezTo>
                    <a:cubicBezTo>
                      <a:pt x="140" y="182"/>
                      <a:pt x="140" y="181"/>
                      <a:pt x="140" y="181"/>
                    </a:cubicBezTo>
                    <a:cubicBezTo>
                      <a:pt x="138" y="176"/>
                      <a:pt x="136" y="172"/>
                      <a:pt x="134" y="168"/>
                    </a:cubicBezTo>
                    <a:cubicBezTo>
                      <a:pt x="134" y="167"/>
                      <a:pt x="134" y="167"/>
                      <a:pt x="133" y="166"/>
                    </a:cubicBezTo>
                    <a:cubicBezTo>
                      <a:pt x="131" y="163"/>
                      <a:pt x="129" y="161"/>
                      <a:pt x="127" y="159"/>
                    </a:cubicBezTo>
                    <a:cubicBezTo>
                      <a:pt x="134" y="152"/>
                      <a:pt x="140" y="142"/>
                      <a:pt x="141" y="131"/>
                    </a:cubicBezTo>
                    <a:cubicBezTo>
                      <a:pt x="141" y="131"/>
                      <a:pt x="141" y="131"/>
                      <a:pt x="141" y="131"/>
                    </a:cubicBezTo>
                    <a:cubicBezTo>
                      <a:pt x="141" y="130"/>
                      <a:pt x="141" y="130"/>
                      <a:pt x="141" y="130"/>
                    </a:cubicBezTo>
                    <a:cubicBezTo>
                      <a:pt x="141" y="130"/>
                      <a:pt x="141" y="130"/>
                      <a:pt x="141" y="130"/>
                    </a:cubicBezTo>
                    <a:cubicBezTo>
                      <a:pt x="141" y="130"/>
                      <a:pt x="141" y="130"/>
                      <a:pt x="141" y="130"/>
                    </a:cubicBezTo>
                    <a:cubicBezTo>
                      <a:pt x="141" y="130"/>
                      <a:pt x="139" y="117"/>
                      <a:pt x="128" y="97"/>
                    </a:cubicBezTo>
                    <a:cubicBezTo>
                      <a:pt x="128" y="97"/>
                      <a:pt x="128" y="97"/>
                      <a:pt x="128" y="97"/>
                    </a:cubicBezTo>
                    <a:cubicBezTo>
                      <a:pt x="125" y="91"/>
                      <a:pt x="122" y="86"/>
                      <a:pt x="118" y="82"/>
                    </a:cubicBezTo>
                    <a:cubicBezTo>
                      <a:pt x="113" y="77"/>
                      <a:pt x="108" y="73"/>
                      <a:pt x="103" y="71"/>
                    </a:cubicBezTo>
                    <a:cubicBezTo>
                      <a:pt x="98" y="68"/>
                      <a:pt x="93" y="67"/>
                      <a:pt x="87" y="67"/>
                    </a:cubicBezTo>
                    <a:cubicBezTo>
                      <a:pt x="87" y="67"/>
                      <a:pt x="87" y="67"/>
                      <a:pt x="87" y="67"/>
                    </a:cubicBezTo>
                    <a:cubicBezTo>
                      <a:pt x="84" y="67"/>
                      <a:pt x="80" y="67"/>
                      <a:pt x="77" y="68"/>
                    </a:cubicBezTo>
                    <a:cubicBezTo>
                      <a:pt x="66" y="69"/>
                      <a:pt x="57" y="75"/>
                      <a:pt x="47" y="77"/>
                    </a:cubicBezTo>
                    <a:cubicBezTo>
                      <a:pt x="46" y="77"/>
                      <a:pt x="45" y="77"/>
                      <a:pt x="44" y="77"/>
                    </a:cubicBezTo>
                    <a:cubicBezTo>
                      <a:pt x="44" y="77"/>
                      <a:pt x="44" y="77"/>
                      <a:pt x="44" y="77"/>
                    </a:cubicBezTo>
                    <a:cubicBezTo>
                      <a:pt x="43" y="77"/>
                      <a:pt x="43" y="76"/>
                      <a:pt x="42" y="76"/>
                    </a:cubicBezTo>
                    <a:cubicBezTo>
                      <a:pt x="41" y="75"/>
                      <a:pt x="41" y="74"/>
                      <a:pt x="40" y="73"/>
                    </a:cubicBezTo>
                    <a:cubicBezTo>
                      <a:pt x="40" y="73"/>
                      <a:pt x="40" y="72"/>
                      <a:pt x="40" y="72"/>
                    </a:cubicBezTo>
                    <a:cubicBezTo>
                      <a:pt x="40" y="71"/>
                      <a:pt x="40" y="70"/>
                      <a:pt x="41" y="68"/>
                    </a:cubicBezTo>
                    <a:cubicBezTo>
                      <a:pt x="43" y="66"/>
                      <a:pt x="46" y="64"/>
                      <a:pt x="50" y="62"/>
                    </a:cubicBezTo>
                    <a:cubicBezTo>
                      <a:pt x="56" y="59"/>
                      <a:pt x="64" y="57"/>
                      <a:pt x="71" y="55"/>
                    </a:cubicBezTo>
                    <a:cubicBezTo>
                      <a:pt x="78" y="53"/>
                      <a:pt x="83" y="51"/>
                      <a:pt x="85" y="51"/>
                    </a:cubicBezTo>
                    <a:cubicBezTo>
                      <a:pt x="85" y="51"/>
                      <a:pt x="85" y="51"/>
                      <a:pt x="85" y="51"/>
                    </a:cubicBezTo>
                    <a:cubicBezTo>
                      <a:pt x="86" y="51"/>
                      <a:pt x="86" y="51"/>
                      <a:pt x="86" y="51"/>
                    </a:cubicBezTo>
                    <a:cubicBezTo>
                      <a:pt x="86" y="51"/>
                      <a:pt x="86" y="51"/>
                      <a:pt x="86" y="51"/>
                    </a:cubicBezTo>
                    <a:cubicBezTo>
                      <a:pt x="87" y="51"/>
                      <a:pt x="88" y="50"/>
                      <a:pt x="88" y="49"/>
                    </a:cubicBezTo>
                    <a:cubicBezTo>
                      <a:pt x="88" y="41"/>
                      <a:pt x="89" y="33"/>
                      <a:pt x="89" y="25"/>
                    </a:cubicBezTo>
                    <a:cubicBezTo>
                      <a:pt x="89" y="25"/>
                      <a:pt x="89" y="24"/>
                      <a:pt x="88" y="24"/>
                    </a:cubicBezTo>
                    <a:cubicBezTo>
                      <a:pt x="88" y="23"/>
                      <a:pt x="88" y="23"/>
                      <a:pt x="88" y="23"/>
                    </a:cubicBezTo>
                    <a:cubicBezTo>
                      <a:pt x="86" y="19"/>
                      <a:pt x="83" y="14"/>
                      <a:pt x="80" y="9"/>
                    </a:cubicBezTo>
                    <a:cubicBezTo>
                      <a:pt x="80" y="8"/>
                      <a:pt x="79" y="8"/>
                      <a:pt x="78" y="8"/>
                    </a:cubicBezTo>
                    <a:cubicBezTo>
                      <a:pt x="78" y="8"/>
                      <a:pt x="78" y="8"/>
                      <a:pt x="77" y="8"/>
                    </a:cubicBezTo>
                    <a:cubicBezTo>
                      <a:pt x="77" y="9"/>
                      <a:pt x="77" y="9"/>
                      <a:pt x="77" y="9"/>
                    </a:cubicBezTo>
                    <a:cubicBezTo>
                      <a:pt x="77" y="9"/>
                      <a:pt x="77" y="9"/>
                      <a:pt x="77" y="9"/>
                    </a:cubicBezTo>
                    <a:cubicBezTo>
                      <a:pt x="66" y="10"/>
                      <a:pt x="45" y="17"/>
                      <a:pt x="36" y="22"/>
                    </a:cubicBezTo>
                    <a:cubicBezTo>
                      <a:pt x="32" y="15"/>
                      <a:pt x="28" y="9"/>
                      <a:pt x="24" y="3"/>
                    </a:cubicBezTo>
                    <a:cubicBezTo>
                      <a:pt x="24" y="2"/>
                      <a:pt x="24" y="2"/>
                      <a:pt x="24" y="2"/>
                    </a:cubicBezTo>
                    <a:cubicBezTo>
                      <a:pt x="24" y="2"/>
                      <a:pt x="23" y="2"/>
                      <a:pt x="23" y="1"/>
                    </a:cubicBezTo>
                    <a:cubicBezTo>
                      <a:pt x="23" y="1"/>
                      <a:pt x="22" y="0"/>
                      <a:pt x="2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739"/>
              <p:cNvSpPr>
                <a:spLocks noEditPoints="1"/>
              </p:cNvSpPr>
              <p:nvPr/>
            </p:nvSpPr>
            <p:spPr bwMode="auto">
              <a:xfrm>
                <a:off x="4761" y="650"/>
                <a:ext cx="362" cy="220"/>
              </a:xfrm>
              <a:custGeom>
                <a:avLst/>
                <a:gdLst>
                  <a:gd name="T0" fmla="*/ 114 w 153"/>
                  <a:gd name="T1" fmla="*/ 13 h 93"/>
                  <a:gd name="T2" fmla="*/ 136 w 153"/>
                  <a:gd name="T3" fmla="*/ 7 h 93"/>
                  <a:gd name="T4" fmla="*/ 148 w 153"/>
                  <a:gd name="T5" fmla="*/ 5 h 93"/>
                  <a:gd name="T6" fmla="*/ 143 w 153"/>
                  <a:gd name="T7" fmla="*/ 38 h 93"/>
                  <a:gd name="T8" fmla="*/ 139 w 153"/>
                  <a:gd name="T9" fmla="*/ 36 h 93"/>
                  <a:gd name="T10" fmla="*/ 139 w 153"/>
                  <a:gd name="T11" fmla="*/ 18 h 93"/>
                  <a:gd name="T12" fmla="*/ 137 w 153"/>
                  <a:gd name="T13" fmla="*/ 19 h 93"/>
                  <a:gd name="T14" fmla="*/ 97 w 153"/>
                  <a:gd name="T15" fmla="*/ 66 h 93"/>
                  <a:gd name="T16" fmla="*/ 90 w 153"/>
                  <a:gd name="T17" fmla="*/ 71 h 93"/>
                  <a:gd name="T18" fmla="*/ 84 w 153"/>
                  <a:gd name="T19" fmla="*/ 68 h 93"/>
                  <a:gd name="T20" fmla="*/ 45 w 153"/>
                  <a:gd name="T21" fmla="*/ 48 h 93"/>
                  <a:gd name="T22" fmla="*/ 5 w 153"/>
                  <a:gd name="T23" fmla="*/ 87 h 93"/>
                  <a:gd name="T24" fmla="*/ 39 w 153"/>
                  <a:gd name="T25" fmla="*/ 44 h 93"/>
                  <a:gd name="T26" fmla="*/ 50 w 153"/>
                  <a:gd name="T27" fmla="*/ 43 h 93"/>
                  <a:gd name="T28" fmla="*/ 90 w 153"/>
                  <a:gd name="T29" fmla="*/ 63 h 93"/>
                  <a:gd name="T30" fmla="*/ 92 w 153"/>
                  <a:gd name="T31" fmla="*/ 63 h 93"/>
                  <a:gd name="T32" fmla="*/ 128 w 153"/>
                  <a:gd name="T33" fmla="*/ 22 h 93"/>
                  <a:gd name="T34" fmla="*/ 133 w 153"/>
                  <a:gd name="T35" fmla="*/ 15 h 93"/>
                  <a:gd name="T36" fmla="*/ 131 w 153"/>
                  <a:gd name="T37" fmla="*/ 14 h 93"/>
                  <a:gd name="T38" fmla="*/ 151 w 153"/>
                  <a:gd name="T39" fmla="*/ 0 h 93"/>
                  <a:gd name="T40" fmla="*/ 108 w 153"/>
                  <a:gd name="T41" fmla="*/ 9 h 93"/>
                  <a:gd name="T42" fmla="*/ 107 w 153"/>
                  <a:gd name="T43" fmla="*/ 12 h 93"/>
                  <a:gd name="T44" fmla="*/ 115 w 153"/>
                  <a:gd name="T45" fmla="*/ 18 h 93"/>
                  <a:gd name="T46" fmla="*/ 126 w 153"/>
                  <a:gd name="T47" fmla="*/ 18 h 93"/>
                  <a:gd name="T48" fmla="*/ 73 w 153"/>
                  <a:gd name="T49" fmla="*/ 50 h 93"/>
                  <a:gd name="T50" fmla="*/ 46 w 153"/>
                  <a:gd name="T51" fmla="*/ 37 h 93"/>
                  <a:gd name="T52" fmla="*/ 0 w 153"/>
                  <a:gd name="T53" fmla="*/ 80 h 93"/>
                  <a:gd name="T54" fmla="*/ 2 w 153"/>
                  <a:gd name="T55" fmla="*/ 91 h 93"/>
                  <a:gd name="T56" fmla="*/ 4 w 153"/>
                  <a:gd name="T57" fmla="*/ 93 h 93"/>
                  <a:gd name="T58" fmla="*/ 45 w 153"/>
                  <a:gd name="T59" fmla="*/ 52 h 93"/>
                  <a:gd name="T60" fmla="*/ 90 w 153"/>
                  <a:gd name="T61" fmla="*/ 74 h 93"/>
                  <a:gd name="T62" fmla="*/ 100 w 153"/>
                  <a:gd name="T63" fmla="*/ 69 h 93"/>
                  <a:gd name="T64" fmla="*/ 135 w 153"/>
                  <a:gd name="T65" fmla="*/ 36 h 93"/>
                  <a:gd name="T66" fmla="*/ 138 w 153"/>
                  <a:gd name="T67" fmla="*/ 40 h 93"/>
                  <a:gd name="T68" fmla="*/ 144 w 153"/>
                  <a:gd name="T69" fmla="*/ 43 h 93"/>
                  <a:gd name="T70" fmla="*/ 146 w 153"/>
                  <a:gd name="T71" fmla="*/ 42 h 93"/>
                  <a:gd name="T72" fmla="*/ 153 w 153"/>
                  <a:gd name="T73" fmla="*/ 3 h 93"/>
                  <a:gd name="T74" fmla="*/ 151 w 15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 h="93">
                    <a:moveTo>
                      <a:pt x="116" y="14"/>
                    </a:moveTo>
                    <a:cubicBezTo>
                      <a:pt x="115" y="14"/>
                      <a:pt x="114" y="13"/>
                      <a:pt x="114" y="13"/>
                    </a:cubicBezTo>
                    <a:cubicBezTo>
                      <a:pt x="113" y="12"/>
                      <a:pt x="113" y="12"/>
                      <a:pt x="112" y="11"/>
                    </a:cubicBezTo>
                    <a:cubicBezTo>
                      <a:pt x="119" y="10"/>
                      <a:pt x="128" y="8"/>
                      <a:pt x="136" y="7"/>
                    </a:cubicBezTo>
                    <a:cubicBezTo>
                      <a:pt x="140" y="6"/>
                      <a:pt x="144" y="5"/>
                      <a:pt x="147" y="5"/>
                    </a:cubicBezTo>
                    <a:cubicBezTo>
                      <a:pt x="147" y="5"/>
                      <a:pt x="148" y="5"/>
                      <a:pt x="148" y="5"/>
                    </a:cubicBezTo>
                    <a:cubicBezTo>
                      <a:pt x="148" y="8"/>
                      <a:pt x="147" y="13"/>
                      <a:pt x="146" y="19"/>
                    </a:cubicBezTo>
                    <a:cubicBezTo>
                      <a:pt x="145" y="26"/>
                      <a:pt x="144" y="34"/>
                      <a:pt x="143" y="38"/>
                    </a:cubicBezTo>
                    <a:cubicBezTo>
                      <a:pt x="142" y="38"/>
                      <a:pt x="141" y="37"/>
                      <a:pt x="141" y="37"/>
                    </a:cubicBezTo>
                    <a:cubicBezTo>
                      <a:pt x="140" y="36"/>
                      <a:pt x="139" y="36"/>
                      <a:pt x="139" y="36"/>
                    </a:cubicBezTo>
                    <a:cubicBezTo>
                      <a:pt x="140" y="20"/>
                      <a:pt x="140" y="20"/>
                      <a:pt x="140" y="20"/>
                    </a:cubicBezTo>
                    <a:cubicBezTo>
                      <a:pt x="140" y="20"/>
                      <a:pt x="140" y="19"/>
                      <a:pt x="139" y="18"/>
                    </a:cubicBezTo>
                    <a:cubicBezTo>
                      <a:pt x="139" y="18"/>
                      <a:pt x="139" y="18"/>
                      <a:pt x="138" y="18"/>
                    </a:cubicBezTo>
                    <a:cubicBezTo>
                      <a:pt x="138" y="18"/>
                      <a:pt x="137" y="19"/>
                      <a:pt x="137" y="19"/>
                    </a:cubicBezTo>
                    <a:cubicBezTo>
                      <a:pt x="137" y="19"/>
                      <a:pt x="135" y="21"/>
                      <a:pt x="133" y="24"/>
                    </a:cubicBezTo>
                    <a:cubicBezTo>
                      <a:pt x="125" y="33"/>
                      <a:pt x="109" y="53"/>
                      <a:pt x="97" y="66"/>
                    </a:cubicBezTo>
                    <a:cubicBezTo>
                      <a:pt x="95" y="68"/>
                      <a:pt x="93" y="70"/>
                      <a:pt x="91" y="70"/>
                    </a:cubicBezTo>
                    <a:cubicBezTo>
                      <a:pt x="91" y="71"/>
                      <a:pt x="91" y="71"/>
                      <a:pt x="90" y="71"/>
                    </a:cubicBezTo>
                    <a:cubicBezTo>
                      <a:pt x="90" y="71"/>
                      <a:pt x="90" y="71"/>
                      <a:pt x="90" y="71"/>
                    </a:cubicBezTo>
                    <a:cubicBezTo>
                      <a:pt x="88" y="71"/>
                      <a:pt x="86" y="70"/>
                      <a:pt x="84" y="68"/>
                    </a:cubicBezTo>
                    <a:cubicBezTo>
                      <a:pt x="71" y="62"/>
                      <a:pt x="58" y="55"/>
                      <a:pt x="46" y="48"/>
                    </a:cubicBezTo>
                    <a:cubicBezTo>
                      <a:pt x="45" y="48"/>
                      <a:pt x="45" y="48"/>
                      <a:pt x="45" y="48"/>
                    </a:cubicBezTo>
                    <a:cubicBezTo>
                      <a:pt x="44" y="48"/>
                      <a:pt x="44" y="48"/>
                      <a:pt x="43" y="48"/>
                    </a:cubicBezTo>
                    <a:cubicBezTo>
                      <a:pt x="5" y="87"/>
                      <a:pt x="5" y="87"/>
                      <a:pt x="5" y="87"/>
                    </a:cubicBezTo>
                    <a:cubicBezTo>
                      <a:pt x="4" y="85"/>
                      <a:pt x="4" y="84"/>
                      <a:pt x="4" y="82"/>
                    </a:cubicBezTo>
                    <a:cubicBezTo>
                      <a:pt x="16" y="70"/>
                      <a:pt x="27" y="57"/>
                      <a:pt x="39" y="44"/>
                    </a:cubicBezTo>
                    <a:cubicBezTo>
                      <a:pt x="41" y="42"/>
                      <a:pt x="43" y="41"/>
                      <a:pt x="46" y="41"/>
                    </a:cubicBezTo>
                    <a:cubicBezTo>
                      <a:pt x="47" y="41"/>
                      <a:pt x="49" y="42"/>
                      <a:pt x="50" y="43"/>
                    </a:cubicBezTo>
                    <a:cubicBezTo>
                      <a:pt x="56" y="46"/>
                      <a:pt x="64" y="50"/>
                      <a:pt x="71" y="54"/>
                    </a:cubicBezTo>
                    <a:cubicBezTo>
                      <a:pt x="79" y="57"/>
                      <a:pt x="86" y="61"/>
                      <a:pt x="90" y="63"/>
                    </a:cubicBezTo>
                    <a:cubicBezTo>
                      <a:pt x="90" y="63"/>
                      <a:pt x="90" y="63"/>
                      <a:pt x="91" y="63"/>
                    </a:cubicBezTo>
                    <a:cubicBezTo>
                      <a:pt x="91" y="63"/>
                      <a:pt x="92" y="63"/>
                      <a:pt x="92" y="63"/>
                    </a:cubicBezTo>
                    <a:cubicBezTo>
                      <a:pt x="100" y="53"/>
                      <a:pt x="110" y="42"/>
                      <a:pt x="118" y="33"/>
                    </a:cubicBezTo>
                    <a:cubicBezTo>
                      <a:pt x="122" y="28"/>
                      <a:pt x="126" y="24"/>
                      <a:pt x="128" y="22"/>
                    </a:cubicBezTo>
                    <a:cubicBezTo>
                      <a:pt x="131" y="19"/>
                      <a:pt x="132" y="17"/>
                      <a:pt x="132" y="17"/>
                    </a:cubicBezTo>
                    <a:cubicBezTo>
                      <a:pt x="133" y="16"/>
                      <a:pt x="133" y="16"/>
                      <a:pt x="133" y="15"/>
                    </a:cubicBezTo>
                    <a:cubicBezTo>
                      <a:pt x="132" y="14"/>
                      <a:pt x="132" y="14"/>
                      <a:pt x="131" y="14"/>
                    </a:cubicBezTo>
                    <a:cubicBezTo>
                      <a:pt x="131" y="14"/>
                      <a:pt x="131" y="14"/>
                      <a:pt x="131" y="14"/>
                    </a:cubicBezTo>
                    <a:cubicBezTo>
                      <a:pt x="116" y="14"/>
                      <a:pt x="116" y="14"/>
                      <a:pt x="116" y="14"/>
                    </a:cubicBezTo>
                    <a:moveTo>
                      <a:pt x="151" y="0"/>
                    </a:moveTo>
                    <a:cubicBezTo>
                      <a:pt x="151" y="0"/>
                      <a:pt x="151" y="0"/>
                      <a:pt x="150" y="0"/>
                    </a:cubicBezTo>
                    <a:cubicBezTo>
                      <a:pt x="150" y="0"/>
                      <a:pt x="123" y="4"/>
                      <a:pt x="108" y="9"/>
                    </a:cubicBezTo>
                    <a:cubicBezTo>
                      <a:pt x="107" y="9"/>
                      <a:pt x="107" y="9"/>
                      <a:pt x="106" y="10"/>
                    </a:cubicBezTo>
                    <a:cubicBezTo>
                      <a:pt x="106" y="11"/>
                      <a:pt x="106" y="11"/>
                      <a:pt x="107" y="12"/>
                    </a:cubicBezTo>
                    <a:cubicBezTo>
                      <a:pt x="109" y="13"/>
                      <a:pt x="114" y="18"/>
                      <a:pt x="114" y="18"/>
                    </a:cubicBezTo>
                    <a:cubicBezTo>
                      <a:pt x="114" y="18"/>
                      <a:pt x="115" y="18"/>
                      <a:pt x="115" y="18"/>
                    </a:cubicBezTo>
                    <a:cubicBezTo>
                      <a:pt x="115" y="18"/>
                      <a:pt x="115" y="18"/>
                      <a:pt x="115" y="18"/>
                    </a:cubicBezTo>
                    <a:cubicBezTo>
                      <a:pt x="126" y="18"/>
                      <a:pt x="126" y="18"/>
                      <a:pt x="126" y="18"/>
                    </a:cubicBezTo>
                    <a:cubicBezTo>
                      <a:pt x="119" y="26"/>
                      <a:pt x="102" y="44"/>
                      <a:pt x="90" y="59"/>
                    </a:cubicBezTo>
                    <a:cubicBezTo>
                      <a:pt x="86" y="56"/>
                      <a:pt x="80" y="53"/>
                      <a:pt x="73" y="50"/>
                    </a:cubicBezTo>
                    <a:cubicBezTo>
                      <a:pt x="66" y="47"/>
                      <a:pt x="58" y="43"/>
                      <a:pt x="52" y="39"/>
                    </a:cubicBezTo>
                    <a:cubicBezTo>
                      <a:pt x="50" y="38"/>
                      <a:pt x="48" y="37"/>
                      <a:pt x="46" y="37"/>
                    </a:cubicBezTo>
                    <a:cubicBezTo>
                      <a:pt x="42" y="37"/>
                      <a:pt x="39" y="39"/>
                      <a:pt x="36" y="42"/>
                    </a:cubicBezTo>
                    <a:cubicBezTo>
                      <a:pt x="24" y="55"/>
                      <a:pt x="12" y="67"/>
                      <a:pt x="0" y="80"/>
                    </a:cubicBezTo>
                    <a:cubicBezTo>
                      <a:pt x="0" y="81"/>
                      <a:pt x="0" y="81"/>
                      <a:pt x="0" y="82"/>
                    </a:cubicBezTo>
                    <a:cubicBezTo>
                      <a:pt x="0" y="86"/>
                      <a:pt x="2" y="89"/>
                      <a:pt x="2" y="91"/>
                    </a:cubicBezTo>
                    <a:cubicBezTo>
                      <a:pt x="2" y="92"/>
                      <a:pt x="2" y="93"/>
                      <a:pt x="3" y="93"/>
                    </a:cubicBezTo>
                    <a:cubicBezTo>
                      <a:pt x="3" y="93"/>
                      <a:pt x="3" y="93"/>
                      <a:pt x="4" y="93"/>
                    </a:cubicBezTo>
                    <a:cubicBezTo>
                      <a:pt x="4" y="93"/>
                      <a:pt x="5" y="93"/>
                      <a:pt x="5" y="93"/>
                    </a:cubicBezTo>
                    <a:cubicBezTo>
                      <a:pt x="45" y="52"/>
                      <a:pt x="45" y="52"/>
                      <a:pt x="45" y="52"/>
                    </a:cubicBezTo>
                    <a:cubicBezTo>
                      <a:pt x="57" y="59"/>
                      <a:pt x="70" y="65"/>
                      <a:pt x="82" y="72"/>
                    </a:cubicBezTo>
                    <a:cubicBezTo>
                      <a:pt x="84" y="73"/>
                      <a:pt x="87" y="74"/>
                      <a:pt x="90" y="74"/>
                    </a:cubicBezTo>
                    <a:cubicBezTo>
                      <a:pt x="91" y="74"/>
                      <a:pt x="92" y="74"/>
                      <a:pt x="92" y="74"/>
                    </a:cubicBezTo>
                    <a:cubicBezTo>
                      <a:pt x="96" y="74"/>
                      <a:pt x="98" y="71"/>
                      <a:pt x="100" y="69"/>
                    </a:cubicBezTo>
                    <a:cubicBezTo>
                      <a:pt x="112" y="56"/>
                      <a:pt x="128" y="36"/>
                      <a:pt x="136" y="27"/>
                    </a:cubicBezTo>
                    <a:cubicBezTo>
                      <a:pt x="135" y="36"/>
                      <a:pt x="135" y="36"/>
                      <a:pt x="135" y="36"/>
                    </a:cubicBezTo>
                    <a:cubicBezTo>
                      <a:pt x="135" y="37"/>
                      <a:pt x="135" y="38"/>
                      <a:pt x="136" y="38"/>
                    </a:cubicBezTo>
                    <a:cubicBezTo>
                      <a:pt x="136" y="38"/>
                      <a:pt x="137" y="39"/>
                      <a:pt x="138" y="40"/>
                    </a:cubicBezTo>
                    <a:cubicBezTo>
                      <a:pt x="140" y="41"/>
                      <a:pt x="142" y="42"/>
                      <a:pt x="144" y="43"/>
                    </a:cubicBezTo>
                    <a:cubicBezTo>
                      <a:pt x="144" y="43"/>
                      <a:pt x="144" y="43"/>
                      <a:pt x="144" y="43"/>
                    </a:cubicBezTo>
                    <a:cubicBezTo>
                      <a:pt x="145" y="43"/>
                      <a:pt x="145" y="43"/>
                      <a:pt x="145" y="43"/>
                    </a:cubicBezTo>
                    <a:cubicBezTo>
                      <a:pt x="146" y="43"/>
                      <a:pt x="146" y="42"/>
                      <a:pt x="146" y="42"/>
                    </a:cubicBezTo>
                    <a:cubicBezTo>
                      <a:pt x="147" y="38"/>
                      <a:pt x="149" y="28"/>
                      <a:pt x="150" y="19"/>
                    </a:cubicBezTo>
                    <a:cubicBezTo>
                      <a:pt x="152" y="10"/>
                      <a:pt x="153" y="3"/>
                      <a:pt x="153" y="3"/>
                    </a:cubicBezTo>
                    <a:cubicBezTo>
                      <a:pt x="153" y="2"/>
                      <a:pt x="153" y="1"/>
                      <a:pt x="152" y="1"/>
                    </a:cubicBezTo>
                    <a:cubicBezTo>
                      <a:pt x="152" y="1"/>
                      <a:pt x="151" y="0"/>
                      <a:pt x="15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740"/>
              <p:cNvSpPr>
                <a:spLocks noEditPoints="1"/>
              </p:cNvSpPr>
              <p:nvPr/>
            </p:nvSpPr>
            <p:spPr bwMode="auto">
              <a:xfrm>
                <a:off x="4699" y="641"/>
                <a:ext cx="427" cy="340"/>
              </a:xfrm>
              <a:custGeom>
                <a:avLst/>
                <a:gdLst>
                  <a:gd name="T0" fmla="*/ 115 w 180"/>
                  <a:gd name="T1" fmla="*/ 123 h 144"/>
                  <a:gd name="T2" fmla="*/ 82 w 180"/>
                  <a:gd name="T3" fmla="*/ 123 h 144"/>
                  <a:gd name="T4" fmla="*/ 43 w 180"/>
                  <a:gd name="T5" fmla="*/ 123 h 144"/>
                  <a:gd name="T6" fmla="*/ 121 w 180"/>
                  <a:gd name="T7" fmla="*/ 114 h 144"/>
                  <a:gd name="T8" fmla="*/ 138 w 180"/>
                  <a:gd name="T9" fmla="*/ 123 h 144"/>
                  <a:gd name="T10" fmla="*/ 154 w 180"/>
                  <a:gd name="T11" fmla="*/ 123 h 144"/>
                  <a:gd name="T12" fmla="*/ 88 w 180"/>
                  <a:gd name="T13" fmla="*/ 107 h 144"/>
                  <a:gd name="T14" fmla="*/ 74 w 180"/>
                  <a:gd name="T15" fmla="*/ 123 h 144"/>
                  <a:gd name="T16" fmla="*/ 39 w 180"/>
                  <a:gd name="T17" fmla="*/ 114 h 144"/>
                  <a:gd name="T18" fmla="*/ 39 w 180"/>
                  <a:gd name="T19" fmla="*/ 120 h 144"/>
                  <a:gd name="T20" fmla="*/ 121 w 180"/>
                  <a:gd name="T21" fmla="*/ 105 h 144"/>
                  <a:gd name="T22" fmla="*/ 71 w 180"/>
                  <a:gd name="T23" fmla="*/ 105 h 144"/>
                  <a:gd name="T24" fmla="*/ 137 w 180"/>
                  <a:gd name="T25" fmla="*/ 114 h 144"/>
                  <a:gd name="T26" fmla="*/ 153 w 180"/>
                  <a:gd name="T27" fmla="*/ 103 h 144"/>
                  <a:gd name="T28" fmla="*/ 109 w 180"/>
                  <a:gd name="T29" fmla="*/ 92 h 144"/>
                  <a:gd name="T30" fmla="*/ 121 w 180"/>
                  <a:gd name="T31" fmla="*/ 91 h 144"/>
                  <a:gd name="T32" fmla="*/ 38 w 180"/>
                  <a:gd name="T33" fmla="*/ 109 h 144"/>
                  <a:gd name="T34" fmla="*/ 38 w 180"/>
                  <a:gd name="T35" fmla="*/ 109 h 144"/>
                  <a:gd name="T36" fmla="*/ 88 w 180"/>
                  <a:gd name="T37" fmla="*/ 84 h 144"/>
                  <a:gd name="T38" fmla="*/ 137 w 180"/>
                  <a:gd name="T39" fmla="*/ 92 h 144"/>
                  <a:gd name="T40" fmla="*/ 154 w 180"/>
                  <a:gd name="T41" fmla="*/ 89 h 144"/>
                  <a:gd name="T42" fmla="*/ 70 w 180"/>
                  <a:gd name="T43" fmla="*/ 79 h 144"/>
                  <a:gd name="T44" fmla="*/ 70 w 180"/>
                  <a:gd name="T45" fmla="*/ 85 h 144"/>
                  <a:gd name="T46" fmla="*/ 73 w 180"/>
                  <a:gd name="T47" fmla="*/ 73 h 144"/>
                  <a:gd name="T48" fmla="*/ 153 w 180"/>
                  <a:gd name="T49" fmla="*/ 63 h 144"/>
                  <a:gd name="T50" fmla="*/ 16 w 180"/>
                  <a:gd name="T51" fmla="*/ 0 h 144"/>
                  <a:gd name="T52" fmla="*/ 8 w 180"/>
                  <a:gd name="T53" fmla="*/ 34 h 144"/>
                  <a:gd name="T54" fmla="*/ 10 w 180"/>
                  <a:gd name="T55" fmla="*/ 49 h 144"/>
                  <a:gd name="T56" fmla="*/ 14 w 180"/>
                  <a:gd name="T57" fmla="*/ 68 h 144"/>
                  <a:gd name="T58" fmla="*/ 14 w 180"/>
                  <a:gd name="T59" fmla="*/ 72 h 144"/>
                  <a:gd name="T60" fmla="*/ 10 w 180"/>
                  <a:gd name="T61" fmla="*/ 90 h 144"/>
                  <a:gd name="T62" fmla="*/ 8 w 180"/>
                  <a:gd name="T63" fmla="*/ 107 h 144"/>
                  <a:gd name="T64" fmla="*/ 2 w 180"/>
                  <a:gd name="T65" fmla="*/ 124 h 144"/>
                  <a:gd name="T66" fmla="*/ 14 w 180"/>
                  <a:gd name="T67" fmla="*/ 142 h 144"/>
                  <a:gd name="T68" fmla="*/ 178 w 180"/>
                  <a:gd name="T69" fmla="*/ 128 h 144"/>
                  <a:gd name="T70" fmla="*/ 158 w 180"/>
                  <a:gd name="T71" fmla="*/ 112 h 144"/>
                  <a:gd name="T72" fmla="*/ 156 w 180"/>
                  <a:gd name="T73" fmla="*/ 57 h 144"/>
                  <a:gd name="T74" fmla="*/ 136 w 180"/>
                  <a:gd name="T75" fmla="*/ 75 h 144"/>
                  <a:gd name="T76" fmla="*/ 134 w 180"/>
                  <a:gd name="T77" fmla="*/ 118 h 144"/>
                  <a:gd name="T78" fmla="*/ 125 w 180"/>
                  <a:gd name="T79" fmla="*/ 87 h 144"/>
                  <a:gd name="T80" fmla="*/ 118 w 180"/>
                  <a:gd name="T81" fmla="*/ 88 h 144"/>
                  <a:gd name="T82" fmla="*/ 106 w 180"/>
                  <a:gd name="T83" fmla="*/ 86 h 144"/>
                  <a:gd name="T84" fmla="*/ 100 w 180"/>
                  <a:gd name="T85" fmla="*/ 85 h 144"/>
                  <a:gd name="T86" fmla="*/ 101 w 180"/>
                  <a:gd name="T87" fmla="*/ 124 h 144"/>
                  <a:gd name="T88" fmla="*/ 92 w 180"/>
                  <a:gd name="T89" fmla="*/ 104 h 144"/>
                  <a:gd name="T90" fmla="*/ 91 w 180"/>
                  <a:gd name="T91" fmla="*/ 81 h 144"/>
                  <a:gd name="T92" fmla="*/ 72 w 180"/>
                  <a:gd name="T93" fmla="*/ 70 h 144"/>
                  <a:gd name="T94" fmla="*/ 66 w 180"/>
                  <a:gd name="T95" fmla="*/ 79 h 144"/>
                  <a:gd name="T96" fmla="*/ 59 w 180"/>
                  <a:gd name="T97" fmla="*/ 84 h 144"/>
                  <a:gd name="T98" fmla="*/ 35 w 180"/>
                  <a:gd name="T99" fmla="*/ 103 h 144"/>
                  <a:gd name="T100" fmla="*/ 18 w 180"/>
                  <a:gd name="T101"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44">
                    <a:moveTo>
                      <a:pt x="115" y="123"/>
                    </a:moveTo>
                    <a:cubicBezTo>
                      <a:pt x="117" y="121"/>
                      <a:pt x="119" y="120"/>
                      <a:pt x="121" y="119"/>
                    </a:cubicBezTo>
                    <a:cubicBezTo>
                      <a:pt x="121" y="120"/>
                      <a:pt x="121" y="121"/>
                      <a:pt x="121" y="123"/>
                    </a:cubicBezTo>
                    <a:cubicBezTo>
                      <a:pt x="115" y="123"/>
                      <a:pt x="115" y="123"/>
                      <a:pt x="115" y="123"/>
                    </a:cubicBezTo>
                    <a:moveTo>
                      <a:pt x="82" y="123"/>
                    </a:moveTo>
                    <a:cubicBezTo>
                      <a:pt x="84" y="121"/>
                      <a:pt x="86" y="120"/>
                      <a:pt x="88" y="118"/>
                    </a:cubicBezTo>
                    <a:cubicBezTo>
                      <a:pt x="88" y="120"/>
                      <a:pt x="88" y="121"/>
                      <a:pt x="88" y="123"/>
                    </a:cubicBezTo>
                    <a:cubicBezTo>
                      <a:pt x="82" y="123"/>
                      <a:pt x="82" y="123"/>
                      <a:pt x="82" y="123"/>
                    </a:cubicBezTo>
                    <a:moveTo>
                      <a:pt x="43" y="123"/>
                    </a:moveTo>
                    <a:cubicBezTo>
                      <a:pt x="47" y="120"/>
                      <a:pt x="51" y="118"/>
                      <a:pt x="55" y="116"/>
                    </a:cubicBezTo>
                    <a:cubicBezTo>
                      <a:pt x="55" y="118"/>
                      <a:pt x="55" y="120"/>
                      <a:pt x="55" y="123"/>
                    </a:cubicBezTo>
                    <a:cubicBezTo>
                      <a:pt x="43" y="123"/>
                      <a:pt x="43" y="123"/>
                      <a:pt x="43" y="123"/>
                    </a:cubicBezTo>
                    <a:moveTo>
                      <a:pt x="105" y="123"/>
                    </a:moveTo>
                    <a:cubicBezTo>
                      <a:pt x="105" y="122"/>
                      <a:pt x="105" y="121"/>
                      <a:pt x="105" y="120"/>
                    </a:cubicBezTo>
                    <a:cubicBezTo>
                      <a:pt x="110" y="115"/>
                      <a:pt x="115" y="112"/>
                      <a:pt x="121" y="109"/>
                    </a:cubicBezTo>
                    <a:cubicBezTo>
                      <a:pt x="121" y="111"/>
                      <a:pt x="121" y="113"/>
                      <a:pt x="121" y="114"/>
                    </a:cubicBezTo>
                    <a:cubicBezTo>
                      <a:pt x="117" y="117"/>
                      <a:pt x="112" y="120"/>
                      <a:pt x="108" y="122"/>
                    </a:cubicBezTo>
                    <a:cubicBezTo>
                      <a:pt x="108" y="123"/>
                      <a:pt x="108" y="123"/>
                      <a:pt x="108" y="123"/>
                    </a:cubicBezTo>
                    <a:cubicBezTo>
                      <a:pt x="105" y="123"/>
                      <a:pt x="105" y="123"/>
                      <a:pt x="105" y="123"/>
                    </a:cubicBezTo>
                    <a:moveTo>
                      <a:pt x="138" y="123"/>
                    </a:moveTo>
                    <a:cubicBezTo>
                      <a:pt x="138" y="121"/>
                      <a:pt x="138" y="120"/>
                      <a:pt x="138" y="118"/>
                    </a:cubicBezTo>
                    <a:cubicBezTo>
                      <a:pt x="144" y="114"/>
                      <a:pt x="148" y="111"/>
                      <a:pt x="154" y="108"/>
                    </a:cubicBezTo>
                    <a:cubicBezTo>
                      <a:pt x="154" y="109"/>
                      <a:pt x="154" y="110"/>
                      <a:pt x="154" y="112"/>
                    </a:cubicBezTo>
                    <a:cubicBezTo>
                      <a:pt x="154" y="115"/>
                      <a:pt x="154" y="119"/>
                      <a:pt x="154" y="123"/>
                    </a:cubicBezTo>
                    <a:cubicBezTo>
                      <a:pt x="138" y="123"/>
                      <a:pt x="138" y="123"/>
                      <a:pt x="138" y="123"/>
                    </a:cubicBezTo>
                    <a:moveTo>
                      <a:pt x="72" y="123"/>
                    </a:moveTo>
                    <a:cubicBezTo>
                      <a:pt x="72" y="120"/>
                      <a:pt x="72" y="118"/>
                      <a:pt x="71" y="116"/>
                    </a:cubicBezTo>
                    <a:cubicBezTo>
                      <a:pt x="79" y="112"/>
                      <a:pt x="82" y="111"/>
                      <a:pt x="88" y="107"/>
                    </a:cubicBezTo>
                    <a:cubicBezTo>
                      <a:pt x="88" y="109"/>
                      <a:pt x="88" y="111"/>
                      <a:pt x="88" y="113"/>
                    </a:cubicBezTo>
                    <a:cubicBezTo>
                      <a:pt x="88" y="114"/>
                      <a:pt x="88" y="114"/>
                      <a:pt x="88" y="114"/>
                    </a:cubicBezTo>
                    <a:cubicBezTo>
                      <a:pt x="84" y="117"/>
                      <a:pt x="78" y="120"/>
                      <a:pt x="74" y="122"/>
                    </a:cubicBezTo>
                    <a:cubicBezTo>
                      <a:pt x="74" y="123"/>
                      <a:pt x="74" y="123"/>
                      <a:pt x="74" y="123"/>
                    </a:cubicBezTo>
                    <a:cubicBezTo>
                      <a:pt x="72" y="123"/>
                      <a:pt x="72" y="123"/>
                      <a:pt x="72" y="123"/>
                    </a:cubicBezTo>
                    <a:moveTo>
                      <a:pt x="39" y="120"/>
                    </a:moveTo>
                    <a:cubicBezTo>
                      <a:pt x="39" y="118"/>
                      <a:pt x="38" y="116"/>
                      <a:pt x="38" y="114"/>
                    </a:cubicBezTo>
                    <a:cubicBezTo>
                      <a:pt x="39" y="114"/>
                      <a:pt x="39" y="114"/>
                      <a:pt x="39" y="114"/>
                    </a:cubicBezTo>
                    <a:cubicBezTo>
                      <a:pt x="44" y="112"/>
                      <a:pt x="50" y="109"/>
                      <a:pt x="55" y="106"/>
                    </a:cubicBezTo>
                    <a:cubicBezTo>
                      <a:pt x="55" y="108"/>
                      <a:pt x="55" y="109"/>
                      <a:pt x="55" y="111"/>
                    </a:cubicBezTo>
                    <a:cubicBezTo>
                      <a:pt x="55" y="111"/>
                      <a:pt x="55" y="111"/>
                      <a:pt x="55" y="111"/>
                    </a:cubicBezTo>
                    <a:cubicBezTo>
                      <a:pt x="49" y="115"/>
                      <a:pt x="44" y="117"/>
                      <a:pt x="39" y="120"/>
                    </a:cubicBezTo>
                    <a:moveTo>
                      <a:pt x="104" y="115"/>
                    </a:moveTo>
                    <a:cubicBezTo>
                      <a:pt x="104" y="112"/>
                      <a:pt x="104" y="108"/>
                      <a:pt x="104" y="105"/>
                    </a:cubicBezTo>
                    <a:cubicBezTo>
                      <a:pt x="109" y="103"/>
                      <a:pt x="116" y="100"/>
                      <a:pt x="121" y="98"/>
                    </a:cubicBezTo>
                    <a:cubicBezTo>
                      <a:pt x="121" y="100"/>
                      <a:pt x="121" y="103"/>
                      <a:pt x="121" y="105"/>
                    </a:cubicBezTo>
                    <a:cubicBezTo>
                      <a:pt x="115" y="108"/>
                      <a:pt x="110" y="111"/>
                      <a:pt x="104" y="115"/>
                    </a:cubicBezTo>
                    <a:moveTo>
                      <a:pt x="71" y="112"/>
                    </a:moveTo>
                    <a:cubicBezTo>
                      <a:pt x="71" y="109"/>
                      <a:pt x="71" y="107"/>
                      <a:pt x="71" y="105"/>
                    </a:cubicBezTo>
                    <a:cubicBezTo>
                      <a:pt x="71" y="105"/>
                      <a:pt x="71" y="105"/>
                      <a:pt x="71" y="105"/>
                    </a:cubicBezTo>
                    <a:cubicBezTo>
                      <a:pt x="77" y="101"/>
                      <a:pt x="82" y="98"/>
                      <a:pt x="88" y="95"/>
                    </a:cubicBezTo>
                    <a:cubicBezTo>
                      <a:pt x="88" y="97"/>
                      <a:pt x="88" y="100"/>
                      <a:pt x="88" y="103"/>
                    </a:cubicBezTo>
                    <a:cubicBezTo>
                      <a:pt x="81" y="107"/>
                      <a:pt x="78" y="108"/>
                      <a:pt x="71" y="112"/>
                    </a:cubicBezTo>
                    <a:moveTo>
                      <a:pt x="137" y="114"/>
                    </a:moveTo>
                    <a:cubicBezTo>
                      <a:pt x="137" y="111"/>
                      <a:pt x="137" y="109"/>
                      <a:pt x="137" y="106"/>
                    </a:cubicBezTo>
                    <a:cubicBezTo>
                      <a:pt x="144" y="101"/>
                      <a:pt x="147" y="100"/>
                      <a:pt x="154" y="94"/>
                    </a:cubicBezTo>
                    <a:cubicBezTo>
                      <a:pt x="154" y="97"/>
                      <a:pt x="154" y="100"/>
                      <a:pt x="154" y="103"/>
                    </a:cubicBezTo>
                    <a:cubicBezTo>
                      <a:pt x="153" y="103"/>
                      <a:pt x="153" y="103"/>
                      <a:pt x="153" y="103"/>
                    </a:cubicBezTo>
                    <a:cubicBezTo>
                      <a:pt x="147" y="107"/>
                      <a:pt x="143" y="110"/>
                      <a:pt x="137" y="114"/>
                    </a:cubicBezTo>
                    <a:moveTo>
                      <a:pt x="104" y="101"/>
                    </a:moveTo>
                    <a:cubicBezTo>
                      <a:pt x="104" y="97"/>
                      <a:pt x="104" y="93"/>
                      <a:pt x="104" y="90"/>
                    </a:cubicBezTo>
                    <a:cubicBezTo>
                      <a:pt x="105" y="90"/>
                      <a:pt x="107" y="91"/>
                      <a:pt x="109" y="92"/>
                    </a:cubicBezTo>
                    <a:cubicBezTo>
                      <a:pt x="109" y="92"/>
                      <a:pt x="110" y="92"/>
                      <a:pt x="111" y="92"/>
                    </a:cubicBezTo>
                    <a:cubicBezTo>
                      <a:pt x="112" y="93"/>
                      <a:pt x="112" y="93"/>
                      <a:pt x="113" y="93"/>
                    </a:cubicBezTo>
                    <a:cubicBezTo>
                      <a:pt x="115" y="93"/>
                      <a:pt x="116" y="93"/>
                      <a:pt x="117" y="93"/>
                    </a:cubicBezTo>
                    <a:cubicBezTo>
                      <a:pt x="118" y="92"/>
                      <a:pt x="120" y="92"/>
                      <a:pt x="121" y="91"/>
                    </a:cubicBezTo>
                    <a:cubicBezTo>
                      <a:pt x="121" y="91"/>
                      <a:pt x="121" y="91"/>
                      <a:pt x="121" y="91"/>
                    </a:cubicBezTo>
                    <a:cubicBezTo>
                      <a:pt x="121" y="92"/>
                      <a:pt x="121" y="93"/>
                      <a:pt x="121" y="94"/>
                    </a:cubicBezTo>
                    <a:cubicBezTo>
                      <a:pt x="116" y="96"/>
                      <a:pt x="109" y="99"/>
                      <a:pt x="104" y="101"/>
                    </a:cubicBezTo>
                    <a:moveTo>
                      <a:pt x="38" y="109"/>
                    </a:moveTo>
                    <a:cubicBezTo>
                      <a:pt x="38" y="108"/>
                      <a:pt x="38" y="107"/>
                      <a:pt x="38" y="105"/>
                    </a:cubicBezTo>
                    <a:cubicBezTo>
                      <a:pt x="44" y="101"/>
                      <a:pt x="50" y="95"/>
                      <a:pt x="55" y="89"/>
                    </a:cubicBezTo>
                    <a:cubicBezTo>
                      <a:pt x="55" y="93"/>
                      <a:pt x="55" y="97"/>
                      <a:pt x="55" y="101"/>
                    </a:cubicBezTo>
                    <a:cubicBezTo>
                      <a:pt x="49" y="104"/>
                      <a:pt x="44" y="106"/>
                      <a:pt x="38" y="109"/>
                    </a:cubicBezTo>
                    <a:moveTo>
                      <a:pt x="71" y="100"/>
                    </a:moveTo>
                    <a:cubicBezTo>
                      <a:pt x="71" y="97"/>
                      <a:pt x="71" y="93"/>
                      <a:pt x="71" y="90"/>
                    </a:cubicBezTo>
                    <a:cubicBezTo>
                      <a:pt x="75" y="87"/>
                      <a:pt x="79" y="85"/>
                      <a:pt x="85" y="82"/>
                    </a:cubicBezTo>
                    <a:cubicBezTo>
                      <a:pt x="86" y="82"/>
                      <a:pt x="87" y="83"/>
                      <a:pt x="88" y="84"/>
                    </a:cubicBezTo>
                    <a:cubicBezTo>
                      <a:pt x="88" y="86"/>
                      <a:pt x="88" y="88"/>
                      <a:pt x="88" y="90"/>
                    </a:cubicBezTo>
                    <a:cubicBezTo>
                      <a:pt x="82" y="93"/>
                      <a:pt x="77" y="97"/>
                      <a:pt x="71" y="100"/>
                    </a:cubicBezTo>
                    <a:moveTo>
                      <a:pt x="137" y="101"/>
                    </a:moveTo>
                    <a:cubicBezTo>
                      <a:pt x="137" y="98"/>
                      <a:pt x="137" y="95"/>
                      <a:pt x="137" y="92"/>
                    </a:cubicBezTo>
                    <a:cubicBezTo>
                      <a:pt x="137" y="92"/>
                      <a:pt x="137" y="92"/>
                      <a:pt x="137" y="92"/>
                    </a:cubicBezTo>
                    <a:cubicBezTo>
                      <a:pt x="141" y="89"/>
                      <a:pt x="145" y="87"/>
                      <a:pt x="148" y="84"/>
                    </a:cubicBezTo>
                    <a:cubicBezTo>
                      <a:pt x="150" y="82"/>
                      <a:pt x="151" y="80"/>
                      <a:pt x="154" y="78"/>
                    </a:cubicBezTo>
                    <a:cubicBezTo>
                      <a:pt x="154" y="81"/>
                      <a:pt x="154" y="85"/>
                      <a:pt x="154" y="89"/>
                    </a:cubicBezTo>
                    <a:cubicBezTo>
                      <a:pt x="153" y="89"/>
                      <a:pt x="153" y="89"/>
                      <a:pt x="153" y="89"/>
                    </a:cubicBezTo>
                    <a:cubicBezTo>
                      <a:pt x="146" y="96"/>
                      <a:pt x="143" y="97"/>
                      <a:pt x="137" y="101"/>
                    </a:cubicBezTo>
                    <a:moveTo>
                      <a:pt x="70" y="85"/>
                    </a:moveTo>
                    <a:cubicBezTo>
                      <a:pt x="70" y="83"/>
                      <a:pt x="70" y="81"/>
                      <a:pt x="70" y="79"/>
                    </a:cubicBezTo>
                    <a:cubicBezTo>
                      <a:pt x="71" y="78"/>
                      <a:pt x="72" y="77"/>
                      <a:pt x="73" y="75"/>
                    </a:cubicBezTo>
                    <a:cubicBezTo>
                      <a:pt x="73" y="75"/>
                      <a:pt x="74" y="74"/>
                      <a:pt x="74" y="73"/>
                    </a:cubicBezTo>
                    <a:cubicBezTo>
                      <a:pt x="76" y="75"/>
                      <a:pt x="79" y="77"/>
                      <a:pt x="81" y="79"/>
                    </a:cubicBezTo>
                    <a:cubicBezTo>
                      <a:pt x="77" y="81"/>
                      <a:pt x="74" y="83"/>
                      <a:pt x="70" y="85"/>
                    </a:cubicBezTo>
                    <a:moveTo>
                      <a:pt x="73" y="73"/>
                    </a:moveTo>
                    <a:cubicBezTo>
                      <a:pt x="74" y="71"/>
                      <a:pt x="74" y="71"/>
                      <a:pt x="74" y="71"/>
                    </a:cubicBezTo>
                    <a:cubicBezTo>
                      <a:pt x="74" y="71"/>
                      <a:pt x="74" y="71"/>
                      <a:pt x="74" y="71"/>
                    </a:cubicBezTo>
                    <a:cubicBezTo>
                      <a:pt x="73" y="73"/>
                      <a:pt x="73" y="73"/>
                      <a:pt x="73" y="73"/>
                    </a:cubicBezTo>
                    <a:moveTo>
                      <a:pt x="137" y="87"/>
                    </a:moveTo>
                    <a:cubicBezTo>
                      <a:pt x="137" y="85"/>
                      <a:pt x="136" y="83"/>
                      <a:pt x="136" y="80"/>
                    </a:cubicBezTo>
                    <a:cubicBezTo>
                      <a:pt x="137" y="80"/>
                      <a:pt x="138" y="79"/>
                      <a:pt x="139" y="78"/>
                    </a:cubicBezTo>
                    <a:cubicBezTo>
                      <a:pt x="143" y="74"/>
                      <a:pt x="149" y="68"/>
                      <a:pt x="153" y="63"/>
                    </a:cubicBezTo>
                    <a:cubicBezTo>
                      <a:pt x="153" y="66"/>
                      <a:pt x="153" y="69"/>
                      <a:pt x="154" y="72"/>
                    </a:cubicBezTo>
                    <a:cubicBezTo>
                      <a:pt x="150" y="76"/>
                      <a:pt x="148" y="78"/>
                      <a:pt x="145" y="81"/>
                    </a:cubicBezTo>
                    <a:cubicBezTo>
                      <a:pt x="143" y="83"/>
                      <a:pt x="140" y="85"/>
                      <a:pt x="137" y="87"/>
                    </a:cubicBezTo>
                    <a:moveTo>
                      <a:pt x="16" y="0"/>
                    </a:moveTo>
                    <a:cubicBezTo>
                      <a:pt x="15" y="0"/>
                      <a:pt x="14" y="1"/>
                      <a:pt x="14" y="2"/>
                    </a:cubicBezTo>
                    <a:cubicBezTo>
                      <a:pt x="14" y="32"/>
                      <a:pt x="14" y="32"/>
                      <a:pt x="14" y="32"/>
                    </a:cubicBezTo>
                    <a:cubicBezTo>
                      <a:pt x="13" y="32"/>
                      <a:pt x="11" y="32"/>
                      <a:pt x="10" y="32"/>
                    </a:cubicBezTo>
                    <a:cubicBezTo>
                      <a:pt x="8" y="32"/>
                      <a:pt x="8" y="33"/>
                      <a:pt x="8" y="34"/>
                    </a:cubicBezTo>
                    <a:cubicBezTo>
                      <a:pt x="8" y="35"/>
                      <a:pt x="8" y="36"/>
                      <a:pt x="10" y="36"/>
                    </a:cubicBezTo>
                    <a:cubicBezTo>
                      <a:pt x="11" y="36"/>
                      <a:pt x="13" y="36"/>
                      <a:pt x="14" y="36"/>
                    </a:cubicBezTo>
                    <a:cubicBezTo>
                      <a:pt x="14" y="49"/>
                      <a:pt x="14" y="49"/>
                      <a:pt x="14" y="49"/>
                    </a:cubicBezTo>
                    <a:cubicBezTo>
                      <a:pt x="13" y="49"/>
                      <a:pt x="11" y="49"/>
                      <a:pt x="10" y="49"/>
                    </a:cubicBezTo>
                    <a:cubicBezTo>
                      <a:pt x="8" y="49"/>
                      <a:pt x="8" y="50"/>
                      <a:pt x="8" y="51"/>
                    </a:cubicBezTo>
                    <a:cubicBezTo>
                      <a:pt x="8" y="52"/>
                      <a:pt x="8" y="53"/>
                      <a:pt x="10" y="53"/>
                    </a:cubicBezTo>
                    <a:cubicBezTo>
                      <a:pt x="11" y="53"/>
                      <a:pt x="13" y="53"/>
                      <a:pt x="14" y="53"/>
                    </a:cubicBezTo>
                    <a:cubicBezTo>
                      <a:pt x="14" y="68"/>
                      <a:pt x="14" y="68"/>
                      <a:pt x="14" y="68"/>
                    </a:cubicBezTo>
                    <a:cubicBezTo>
                      <a:pt x="13" y="68"/>
                      <a:pt x="11" y="68"/>
                      <a:pt x="10" y="68"/>
                    </a:cubicBezTo>
                    <a:cubicBezTo>
                      <a:pt x="8" y="68"/>
                      <a:pt x="8" y="69"/>
                      <a:pt x="8" y="70"/>
                    </a:cubicBezTo>
                    <a:cubicBezTo>
                      <a:pt x="8" y="71"/>
                      <a:pt x="8" y="72"/>
                      <a:pt x="10" y="72"/>
                    </a:cubicBezTo>
                    <a:cubicBezTo>
                      <a:pt x="11" y="72"/>
                      <a:pt x="13" y="72"/>
                      <a:pt x="14" y="72"/>
                    </a:cubicBezTo>
                    <a:cubicBezTo>
                      <a:pt x="14" y="86"/>
                      <a:pt x="14" y="86"/>
                      <a:pt x="14" y="86"/>
                    </a:cubicBezTo>
                    <a:cubicBezTo>
                      <a:pt x="13" y="86"/>
                      <a:pt x="11" y="86"/>
                      <a:pt x="10" y="86"/>
                    </a:cubicBezTo>
                    <a:cubicBezTo>
                      <a:pt x="8" y="86"/>
                      <a:pt x="8" y="87"/>
                      <a:pt x="8" y="88"/>
                    </a:cubicBezTo>
                    <a:cubicBezTo>
                      <a:pt x="8" y="90"/>
                      <a:pt x="8" y="90"/>
                      <a:pt x="10" y="90"/>
                    </a:cubicBezTo>
                    <a:cubicBezTo>
                      <a:pt x="11" y="90"/>
                      <a:pt x="13" y="90"/>
                      <a:pt x="14" y="90"/>
                    </a:cubicBezTo>
                    <a:cubicBezTo>
                      <a:pt x="14" y="105"/>
                      <a:pt x="14" y="105"/>
                      <a:pt x="14" y="105"/>
                    </a:cubicBezTo>
                    <a:cubicBezTo>
                      <a:pt x="13" y="105"/>
                      <a:pt x="11" y="105"/>
                      <a:pt x="10" y="105"/>
                    </a:cubicBezTo>
                    <a:cubicBezTo>
                      <a:pt x="8" y="105"/>
                      <a:pt x="8" y="106"/>
                      <a:pt x="8" y="107"/>
                    </a:cubicBezTo>
                    <a:cubicBezTo>
                      <a:pt x="8" y="109"/>
                      <a:pt x="8" y="109"/>
                      <a:pt x="10" y="109"/>
                    </a:cubicBezTo>
                    <a:cubicBezTo>
                      <a:pt x="11" y="109"/>
                      <a:pt x="13" y="109"/>
                      <a:pt x="14" y="109"/>
                    </a:cubicBezTo>
                    <a:cubicBezTo>
                      <a:pt x="14" y="124"/>
                      <a:pt x="14" y="124"/>
                      <a:pt x="14" y="124"/>
                    </a:cubicBezTo>
                    <a:cubicBezTo>
                      <a:pt x="2" y="124"/>
                      <a:pt x="2" y="124"/>
                      <a:pt x="2" y="124"/>
                    </a:cubicBezTo>
                    <a:cubicBezTo>
                      <a:pt x="1" y="124"/>
                      <a:pt x="0" y="125"/>
                      <a:pt x="0" y="126"/>
                    </a:cubicBezTo>
                    <a:cubicBezTo>
                      <a:pt x="0" y="127"/>
                      <a:pt x="1" y="128"/>
                      <a:pt x="2" y="128"/>
                    </a:cubicBezTo>
                    <a:cubicBezTo>
                      <a:pt x="14" y="128"/>
                      <a:pt x="14" y="128"/>
                      <a:pt x="14" y="128"/>
                    </a:cubicBezTo>
                    <a:cubicBezTo>
                      <a:pt x="14" y="142"/>
                      <a:pt x="14" y="142"/>
                      <a:pt x="14" y="142"/>
                    </a:cubicBezTo>
                    <a:cubicBezTo>
                      <a:pt x="14" y="143"/>
                      <a:pt x="15" y="144"/>
                      <a:pt x="16" y="144"/>
                    </a:cubicBezTo>
                    <a:cubicBezTo>
                      <a:pt x="17" y="144"/>
                      <a:pt x="18" y="143"/>
                      <a:pt x="18" y="142"/>
                    </a:cubicBezTo>
                    <a:cubicBezTo>
                      <a:pt x="18" y="128"/>
                      <a:pt x="18" y="128"/>
                      <a:pt x="18" y="128"/>
                    </a:cubicBezTo>
                    <a:cubicBezTo>
                      <a:pt x="178" y="128"/>
                      <a:pt x="178" y="128"/>
                      <a:pt x="178" y="128"/>
                    </a:cubicBezTo>
                    <a:cubicBezTo>
                      <a:pt x="179" y="128"/>
                      <a:pt x="180" y="127"/>
                      <a:pt x="180" y="126"/>
                    </a:cubicBezTo>
                    <a:cubicBezTo>
                      <a:pt x="180" y="125"/>
                      <a:pt x="179" y="124"/>
                      <a:pt x="178" y="124"/>
                    </a:cubicBezTo>
                    <a:cubicBezTo>
                      <a:pt x="158" y="124"/>
                      <a:pt x="158" y="124"/>
                      <a:pt x="158" y="124"/>
                    </a:cubicBezTo>
                    <a:cubicBezTo>
                      <a:pt x="158" y="120"/>
                      <a:pt x="158" y="116"/>
                      <a:pt x="158" y="112"/>
                    </a:cubicBezTo>
                    <a:cubicBezTo>
                      <a:pt x="158" y="99"/>
                      <a:pt x="158" y="86"/>
                      <a:pt x="157" y="74"/>
                    </a:cubicBezTo>
                    <a:cubicBezTo>
                      <a:pt x="158" y="73"/>
                      <a:pt x="158" y="72"/>
                      <a:pt x="157" y="72"/>
                    </a:cubicBezTo>
                    <a:cubicBezTo>
                      <a:pt x="157" y="67"/>
                      <a:pt x="157" y="63"/>
                      <a:pt x="157" y="58"/>
                    </a:cubicBezTo>
                    <a:cubicBezTo>
                      <a:pt x="157" y="58"/>
                      <a:pt x="157" y="57"/>
                      <a:pt x="156" y="57"/>
                    </a:cubicBezTo>
                    <a:cubicBezTo>
                      <a:pt x="156" y="56"/>
                      <a:pt x="155" y="56"/>
                      <a:pt x="155" y="56"/>
                    </a:cubicBezTo>
                    <a:cubicBezTo>
                      <a:pt x="155" y="56"/>
                      <a:pt x="154" y="57"/>
                      <a:pt x="154" y="57"/>
                    </a:cubicBezTo>
                    <a:cubicBezTo>
                      <a:pt x="151" y="60"/>
                      <a:pt x="146" y="65"/>
                      <a:pt x="142" y="69"/>
                    </a:cubicBezTo>
                    <a:cubicBezTo>
                      <a:pt x="140" y="71"/>
                      <a:pt x="138" y="73"/>
                      <a:pt x="136" y="75"/>
                    </a:cubicBezTo>
                    <a:cubicBezTo>
                      <a:pt x="134" y="76"/>
                      <a:pt x="133" y="78"/>
                      <a:pt x="133" y="78"/>
                    </a:cubicBezTo>
                    <a:cubicBezTo>
                      <a:pt x="133" y="78"/>
                      <a:pt x="132" y="79"/>
                      <a:pt x="132" y="79"/>
                    </a:cubicBezTo>
                    <a:cubicBezTo>
                      <a:pt x="133" y="93"/>
                      <a:pt x="133" y="104"/>
                      <a:pt x="134" y="117"/>
                    </a:cubicBezTo>
                    <a:cubicBezTo>
                      <a:pt x="133" y="117"/>
                      <a:pt x="134" y="117"/>
                      <a:pt x="134" y="118"/>
                    </a:cubicBezTo>
                    <a:cubicBezTo>
                      <a:pt x="134" y="120"/>
                      <a:pt x="134" y="122"/>
                      <a:pt x="134" y="124"/>
                    </a:cubicBezTo>
                    <a:cubicBezTo>
                      <a:pt x="125" y="124"/>
                      <a:pt x="125" y="124"/>
                      <a:pt x="125" y="124"/>
                    </a:cubicBezTo>
                    <a:cubicBezTo>
                      <a:pt x="125" y="121"/>
                      <a:pt x="125" y="118"/>
                      <a:pt x="125" y="115"/>
                    </a:cubicBezTo>
                    <a:cubicBezTo>
                      <a:pt x="125" y="105"/>
                      <a:pt x="125" y="97"/>
                      <a:pt x="125" y="87"/>
                    </a:cubicBezTo>
                    <a:cubicBezTo>
                      <a:pt x="125" y="86"/>
                      <a:pt x="124" y="85"/>
                      <a:pt x="123" y="85"/>
                    </a:cubicBezTo>
                    <a:cubicBezTo>
                      <a:pt x="123" y="85"/>
                      <a:pt x="123" y="85"/>
                      <a:pt x="123" y="85"/>
                    </a:cubicBezTo>
                    <a:cubicBezTo>
                      <a:pt x="122" y="85"/>
                      <a:pt x="122" y="85"/>
                      <a:pt x="121" y="85"/>
                    </a:cubicBezTo>
                    <a:cubicBezTo>
                      <a:pt x="119" y="87"/>
                      <a:pt x="119" y="88"/>
                      <a:pt x="118" y="88"/>
                    </a:cubicBezTo>
                    <a:cubicBezTo>
                      <a:pt x="117" y="89"/>
                      <a:pt x="117" y="89"/>
                      <a:pt x="116" y="89"/>
                    </a:cubicBezTo>
                    <a:cubicBezTo>
                      <a:pt x="116" y="89"/>
                      <a:pt x="115" y="89"/>
                      <a:pt x="113" y="89"/>
                    </a:cubicBezTo>
                    <a:cubicBezTo>
                      <a:pt x="113" y="89"/>
                      <a:pt x="112" y="89"/>
                      <a:pt x="111" y="88"/>
                    </a:cubicBezTo>
                    <a:cubicBezTo>
                      <a:pt x="110" y="88"/>
                      <a:pt x="108" y="87"/>
                      <a:pt x="106" y="86"/>
                    </a:cubicBezTo>
                    <a:cubicBezTo>
                      <a:pt x="105" y="86"/>
                      <a:pt x="105" y="86"/>
                      <a:pt x="104" y="86"/>
                    </a:cubicBezTo>
                    <a:cubicBezTo>
                      <a:pt x="103" y="85"/>
                      <a:pt x="103" y="85"/>
                      <a:pt x="102" y="85"/>
                    </a:cubicBezTo>
                    <a:cubicBezTo>
                      <a:pt x="102" y="85"/>
                      <a:pt x="102" y="85"/>
                      <a:pt x="102" y="85"/>
                    </a:cubicBezTo>
                    <a:cubicBezTo>
                      <a:pt x="101" y="85"/>
                      <a:pt x="101" y="85"/>
                      <a:pt x="100" y="85"/>
                    </a:cubicBezTo>
                    <a:cubicBezTo>
                      <a:pt x="100" y="86"/>
                      <a:pt x="100" y="86"/>
                      <a:pt x="100" y="87"/>
                    </a:cubicBezTo>
                    <a:cubicBezTo>
                      <a:pt x="100" y="97"/>
                      <a:pt x="100" y="108"/>
                      <a:pt x="101" y="118"/>
                    </a:cubicBezTo>
                    <a:cubicBezTo>
                      <a:pt x="100" y="119"/>
                      <a:pt x="100" y="119"/>
                      <a:pt x="101" y="119"/>
                    </a:cubicBezTo>
                    <a:cubicBezTo>
                      <a:pt x="101" y="121"/>
                      <a:pt x="101" y="122"/>
                      <a:pt x="101" y="124"/>
                    </a:cubicBezTo>
                    <a:cubicBezTo>
                      <a:pt x="92" y="124"/>
                      <a:pt x="92" y="124"/>
                      <a:pt x="92" y="124"/>
                    </a:cubicBezTo>
                    <a:cubicBezTo>
                      <a:pt x="92" y="120"/>
                      <a:pt x="92" y="117"/>
                      <a:pt x="92" y="113"/>
                    </a:cubicBezTo>
                    <a:cubicBezTo>
                      <a:pt x="92" y="110"/>
                      <a:pt x="92" y="107"/>
                      <a:pt x="92" y="104"/>
                    </a:cubicBezTo>
                    <a:cubicBezTo>
                      <a:pt x="92" y="104"/>
                      <a:pt x="92" y="104"/>
                      <a:pt x="92" y="104"/>
                    </a:cubicBezTo>
                    <a:cubicBezTo>
                      <a:pt x="92" y="100"/>
                      <a:pt x="92" y="96"/>
                      <a:pt x="92" y="92"/>
                    </a:cubicBezTo>
                    <a:cubicBezTo>
                      <a:pt x="92" y="91"/>
                      <a:pt x="92" y="91"/>
                      <a:pt x="92" y="91"/>
                    </a:cubicBezTo>
                    <a:cubicBezTo>
                      <a:pt x="92" y="88"/>
                      <a:pt x="92" y="86"/>
                      <a:pt x="92" y="83"/>
                    </a:cubicBezTo>
                    <a:cubicBezTo>
                      <a:pt x="92" y="82"/>
                      <a:pt x="91" y="82"/>
                      <a:pt x="91" y="81"/>
                    </a:cubicBezTo>
                    <a:cubicBezTo>
                      <a:pt x="85" y="77"/>
                      <a:pt x="80" y="73"/>
                      <a:pt x="76" y="70"/>
                    </a:cubicBezTo>
                    <a:cubicBezTo>
                      <a:pt x="75" y="69"/>
                      <a:pt x="75" y="69"/>
                      <a:pt x="74" y="69"/>
                    </a:cubicBezTo>
                    <a:cubicBezTo>
                      <a:pt x="74" y="69"/>
                      <a:pt x="74" y="69"/>
                      <a:pt x="74" y="69"/>
                    </a:cubicBezTo>
                    <a:cubicBezTo>
                      <a:pt x="73" y="69"/>
                      <a:pt x="73" y="69"/>
                      <a:pt x="72" y="70"/>
                    </a:cubicBezTo>
                    <a:cubicBezTo>
                      <a:pt x="72" y="70"/>
                      <a:pt x="71" y="71"/>
                      <a:pt x="70" y="72"/>
                    </a:cubicBezTo>
                    <a:cubicBezTo>
                      <a:pt x="70" y="73"/>
                      <a:pt x="69" y="74"/>
                      <a:pt x="68" y="75"/>
                    </a:cubicBezTo>
                    <a:cubicBezTo>
                      <a:pt x="67" y="76"/>
                      <a:pt x="67" y="77"/>
                      <a:pt x="67" y="78"/>
                    </a:cubicBezTo>
                    <a:cubicBezTo>
                      <a:pt x="66" y="78"/>
                      <a:pt x="66" y="78"/>
                      <a:pt x="66" y="79"/>
                    </a:cubicBezTo>
                    <a:cubicBezTo>
                      <a:pt x="67" y="97"/>
                      <a:pt x="67" y="106"/>
                      <a:pt x="68" y="124"/>
                    </a:cubicBezTo>
                    <a:cubicBezTo>
                      <a:pt x="59" y="124"/>
                      <a:pt x="59" y="124"/>
                      <a:pt x="59" y="124"/>
                    </a:cubicBezTo>
                    <a:cubicBezTo>
                      <a:pt x="59" y="120"/>
                      <a:pt x="59" y="117"/>
                      <a:pt x="59" y="113"/>
                    </a:cubicBezTo>
                    <a:cubicBezTo>
                      <a:pt x="59" y="104"/>
                      <a:pt x="59" y="94"/>
                      <a:pt x="59" y="84"/>
                    </a:cubicBezTo>
                    <a:cubicBezTo>
                      <a:pt x="59" y="83"/>
                      <a:pt x="58" y="83"/>
                      <a:pt x="57" y="82"/>
                    </a:cubicBezTo>
                    <a:cubicBezTo>
                      <a:pt x="57" y="82"/>
                      <a:pt x="57" y="82"/>
                      <a:pt x="57" y="82"/>
                    </a:cubicBezTo>
                    <a:cubicBezTo>
                      <a:pt x="56" y="82"/>
                      <a:pt x="56" y="82"/>
                      <a:pt x="55" y="83"/>
                    </a:cubicBezTo>
                    <a:cubicBezTo>
                      <a:pt x="49" y="90"/>
                      <a:pt x="42" y="98"/>
                      <a:pt x="35" y="103"/>
                    </a:cubicBezTo>
                    <a:cubicBezTo>
                      <a:pt x="34" y="103"/>
                      <a:pt x="34" y="104"/>
                      <a:pt x="34" y="104"/>
                    </a:cubicBezTo>
                    <a:cubicBezTo>
                      <a:pt x="34" y="112"/>
                      <a:pt x="35" y="117"/>
                      <a:pt x="35" y="124"/>
                    </a:cubicBezTo>
                    <a:cubicBezTo>
                      <a:pt x="18" y="124"/>
                      <a:pt x="18" y="124"/>
                      <a:pt x="18" y="124"/>
                    </a:cubicBezTo>
                    <a:cubicBezTo>
                      <a:pt x="18" y="2"/>
                      <a:pt x="18" y="2"/>
                      <a:pt x="18" y="2"/>
                    </a:cubicBezTo>
                    <a:cubicBezTo>
                      <a:pt x="18" y="1"/>
                      <a:pt x="17" y="0"/>
                      <a:pt x="1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41"/>
              <p:cNvSpPr>
                <a:spLocks noEditPoints="1"/>
              </p:cNvSpPr>
              <p:nvPr/>
            </p:nvSpPr>
            <p:spPr bwMode="auto">
              <a:xfrm>
                <a:off x="3035" y="1218"/>
                <a:ext cx="187" cy="187"/>
              </a:xfrm>
              <a:custGeom>
                <a:avLst/>
                <a:gdLst>
                  <a:gd name="T0" fmla="*/ 75 w 79"/>
                  <a:gd name="T1" fmla="*/ 34 h 79"/>
                  <a:gd name="T2" fmla="*/ 72 w 79"/>
                  <a:gd name="T3" fmla="*/ 34 h 79"/>
                  <a:gd name="T4" fmla="*/ 74 w 79"/>
                  <a:gd name="T5" fmla="*/ 32 h 79"/>
                  <a:gd name="T6" fmla="*/ 71 w 79"/>
                  <a:gd name="T7" fmla="*/ 31 h 79"/>
                  <a:gd name="T8" fmla="*/ 73 w 79"/>
                  <a:gd name="T9" fmla="*/ 29 h 79"/>
                  <a:gd name="T10" fmla="*/ 67 w 79"/>
                  <a:gd name="T11" fmla="*/ 26 h 79"/>
                  <a:gd name="T12" fmla="*/ 69 w 79"/>
                  <a:gd name="T13" fmla="*/ 28 h 79"/>
                  <a:gd name="T14" fmla="*/ 69 w 79"/>
                  <a:gd name="T15" fmla="*/ 20 h 79"/>
                  <a:gd name="T16" fmla="*/ 64 w 79"/>
                  <a:gd name="T17" fmla="*/ 23 h 79"/>
                  <a:gd name="T18" fmla="*/ 67 w 79"/>
                  <a:gd name="T19" fmla="*/ 18 h 79"/>
                  <a:gd name="T20" fmla="*/ 12 w 79"/>
                  <a:gd name="T21" fmla="*/ 25 h 79"/>
                  <a:gd name="T22" fmla="*/ 62 w 79"/>
                  <a:gd name="T23" fmla="*/ 25 h 79"/>
                  <a:gd name="T24" fmla="*/ 65 w 79"/>
                  <a:gd name="T25" fmla="*/ 65 h 79"/>
                  <a:gd name="T26" fmla="*/ 41 w 79"/>
                  <a:gd name="T27" fmla="*/ 76 h 79"/>
                  <a:gd name="T28" fmla="*/ 3 w 79"/>
                  <a:gd name="T29" fmla="*/ 39 h 79"/>
                  <a:gd name="T30" fmla="*/ 61 w 79"/>
                  <a:gd name="T31" fmla="*/ 20 h 79"/>
                  <a:gd name="T32" fmla="*/ 64 w 79"/>
                  <a:gd name="T33" fmla="*/ 15 h 79"/>
                  <a:gd name="T34" fmla="*/ 3 w 79"/>
                  <a:gd name="T35" fmla="*/ 32 h 79"/>
                  <a:gd name="T36" fmla="*/ 12 w 79"/>
                  <a:gd name="T37" fmla="*/ 16 h 79"/>
                  <a:gd name="T38" fmla="*/ 8 w 79"/>
                  <a:gd name="T39" fmla="*/ 26 h 79"/>
                  <a:gd name="T40" fmla="*/ 57 w 79"/>
                  <a:gd name="T41" fmla="*/ 18 h 79"/>
                  <a:gd name="T42" fmla="*/ 62 w 79"/>
                  <a:gd name="T43" fmla="*/ 13 h 79"/>
                  <a:gd name="T44" fmla="*/ 49 w 79"/>
                  <a:gd name="T45" fmla="*/ 14 h 79"/>
                  <a:gd name="T46" fmla="*/ 58 w 79"/>
                  <a:gd name="T47" fmla="*/ 10 h 79"/>
                  <a:gd name="T48" fmla="*/ 46 w 79"/>
                  <a:gd name="T49" fmla="*/ 13 h 79"/>
                  <a:gd name="T50" fmla="*/ 54 w 79"/>
                  <a:gd name="T51" fmla="*/ 7 h 79"/>
                  <a:gd name="T52" fmla="*/ 20 w 79"/>
                  <a:gd name="T53" fmla="*/ 8 h 79"/>
                  <a:gd name="T54" fmla="*/ 16 w 79"/>
                  <a:gd name="T55" fmla="*/ 18 h 79"/>
                  <a:gd name="T56" fmla="*/ 40 w 79"/>
                  <a:gd name="T57" fmla="*/ 12 h 79"/>
                  <a:gd name="T58" fmla="*/ 50 w 79"/>
                  <a:gd name="T59" fmla="*/ 5 h 79"/>
                  <a:gd name="T60" fmla="*/ 28 w 79"/>
                  <a:gd name="T61" fmla="*/ 5 h 79"/>
                  <a:gd name="T62" fmla="*/ 22 w 79"/>
                  <a:gd name="T63" fmla="*/ 15 h 79"/>
                  <a:gd name="T64" fmla="*/ 42 w 79"/>
                  <a:gd name="T65" fmla="*/ 3 h 79"/>
                  <a:gd name="T66" fmla="*/ 39 w 79"/>
                  <a:gd name="T67" fmla="*/ 12 h 79"/>
                  <a:gd name="T68" fmla="*/ 36 w 79"/>
                  <a:gd name="T69" fmla="*/ 12 h 79"/>
                  <a:gd name="T70" fmla="*/ 35 w 79"/>
                  <a:gd name="T71" fmla="*/ 3 h 79"/>
                  <a:gd name="T72" fmla="*/ 30 w 79"/>
                  <a:gd name="T73" fmla="*/ 12 h 79"/>
                  <a:gd name="T74" fmla="*/ 38 w 79"/>
                  <a:gd name="T75" fmla="*/ 3 h 79"/>
                  <a:gd name="T76" fmla="*/ 30 w 79"/>
                  <a:gd name="T77" fmla="*/ 12 h 79"/>
                  <a:gd name="T78" fmla="*/ 11 w 79"/>
                  <a:gd name="T79" fmla="*/ 12 h 79"/>
                  <a:gd name="T80" fmla="*/ 41 w 79"/>
                  <a:gd name="T81" fmla="*/ 79 h 79"/>
                  <a:gd name="T82" fmla="*/ 65 w 79"/>
                  <a:gd name="T83" fmla="*/ 70 h 79"/>
                  <a:gd name="T84" fmla="*/ 67 w 79"/>
                  <a:gd name="T85" fmla="*/ 67 h 79"/>
                  <a:gd name="T86" fmla="*/ 69 w 79"/>
                  <a:gd name="T87" fmla="*/ 66 h 79"/>
                  <a:gd name="T88" fmla="*/ 69 w 79"/>
                  <a:gd name="T89" fmla="*/ 65 h 79"/>
                  <a:gd name="T90" fmla="*/ 69 w 79"/>
                  <a:gd name="T91" fmla="*/ 65 h 79"/>
                  <a:gd name="T92" fmla="*/ 69 w 79"/>
                  <a:gd name="T93" fmla="*/ 65 h 79"/>
                  <a:gd name="T94" fmla="*/ 38 w 79"/>
                  <a:gd name="T9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79">
                    <a:moveTo>
                      <a:pt x="76" y="41"/>
                    </a:moveTo>
                    <a:cubicBezTo>
                      <a:pt x="75" y="39"/>
                      <a:pt x="74" y="37"/>
                      <a:pt x="73" y="35"/>
                    </a:cubicBezTo>
                    <a:cubicBezTo>
                      <a:pt x="75" y="34"/>
                      <a:pt x="75" y="34"/>
                      <a:pt x="75" y="34"/>
                    </a:cubicBezTo>
                    <a:cubicBezTo>
                      <a:pt x="75" y="36"/>
                      <a:pt x="76" y="39"/>
                      <a:pt x="76" y="41"/>
                    </a:cubicBezTo>
                    <a:cubicBezTo>
                      <a:pt x="76" y="41"/>
                      <a:pt x="76" y="41"/>
                      <a:pt x="76" y="41"/>
                    </a:cubicBezTo>
                    <a:moveTo>
                      <a:pt x="72" y="34"/>
                    </a:moveTo>
                    <a:cubicBezTo>
                      <a:pt x="72" y="33"/>
                      <a:pt x="72" y="33"/>
                      <a:pt x="71" y="32"/>
                    </a:cubicBezTo>
                    <a:cubicBezTo>
                      <a:pt x="72" y="31"/>
                      <a:pt x="73" y="31"/>
                      <a:pt x="74" y="30"/>
                    </a:cubicBezTo>
                    <a:cubicBezTo>
                      <a:pt x="74" y="31"/>
                      <a:pt x="74" y="31"/>
                      <a:pt x="74" y="32"/>
                    </a:cubicBezTo>
                    <a:cubicBezTo>
                      <a:pt x="74" y="32"/>
                      <a:pt x="74" y="32"/>
                      <a:pt x="74" y="32"/>
                    </a:cubicBezTo>
                    <a:cubicBezTo>
                      <a:pt x="74" y="33"/>
                      <a:pt x="73" y="33"/>
                      <a:pt x="72" y="34"/>
                    </a:cubicBezTo>
                    <a:moveTo>
                      <a:pt x="71" y="31"/>
                    </a:moveTo>
                    <a:cubicBezTo>
                      <a:pt x="70" y="30"/>
                      <a:pt x="70" y="30"/>
                      <a:pt x="70" y="30"/>
                    </a:cubicBezTo>
                    <a:cubicBezTo>
                      <a:pt x="71" y="29"/>
                      <a:pt x="72" y="28"/>
                      <a:pt x="73" y="27"/>
                    </a:cubicBezTo>
                    <a:cubicBezTo>
                      <a:pt x="73" y="27"/>
                      <a:pt x="73" y="28"/>
                      <a:pt x="73" y="29"/>
                    </a:cubicBezTo>
                    <a:cubicBezTo>
                      <a:pt x="72" y="29"/>
                      <a:pt x="71" y="30"/>
                      <a:pt x="71" y="31"/>
                    </a:cubicBezTo>
                    <a:moveTo>
                      <a:pt x="69" y="28"/>
                    </a:moveTo>
                    <a:cubicBezTo>
                      <a:pt x="68" y="28"/>
                      <a:pt x="67" y="27"/>
                      <a:pt x="67" y="26"/>
                    </a:cubicBezTo>
                    <a:cubicBezTo>
                      <a:pt x="68" y="25"/>
                      <a:pt x="69" y="24"/>
                      <a:pt x="70" y="23"/>
                    </a:cubicBezTo>
                    <a:cubicBezTo>
                      <a:pt x="71" y="24"/>
                      <a:pt x="71" y="25"/>
                      <a:pt x="72" y="26"/>
                    </a:cubicBezTo>
                    <a:cubicBezTo>
                      <a:pt x="71" y="26"/>
                      <a:pt x="70" y="27"/>
                      <a:pt x="69" y="28"/>
                    </a:cubicBezTo>
                    <a:moveTo>
                      <a:pt x="66" y="25"/>
                    </a:moveTo>
                    <a:cubicBezTo>
                      <a:pt x="65" y="24"/>
                      <a:pt x="65" y="24"/>
                      <a:pt x="65" y="24"/>
                    </a:cubicBezTo>
                    <a:cubicBezTo>
                      <a:pt x="66" y="23"/>
                      <a:pt x="67" y="22"/>
                      <a:pt x="69" y="20"/>
                    </a:cubicBezTo>
                    <a:cubicBezTo>
                      <a:pt x="70" y="22"/>
                      <a:pt x="70" y="22"/>
                      <a:pt x="70" y="22"/>
                    </a:cubicBezTo>
                    <a:cubicBezTo>
                      <a:pt x="68" y="23"/>
                      <a:pt x="67" y="24"/>
                      <a:pt x="66" y="25"/>
                    </a:cubicBezTo>
                    <a:moveTo>
                      <a:pt x="64" y="23"/>
                    </a:moveTo>
                    <a:cubicBezTo>
                      <a:pt x="64" y="23"/>
                      <a:pt x="64" y="23"/>
                      <a:pt x="64" y="23"/>
                    </a:cubicBezTo>
                    <a:cubicBezTo>
                      <a:pt x="63" y="22"/>
                      <a:pt x="62" y="22"/>
                      <a:pt x="62" y="21"/>
                    </a:cubicBezTo>
                    <a:cubicBezTo>
                      <a:pt x="63" y="20"/>
                      <a:pt x="65" y="19"/>
                      <a:pt x="67" y="18"/>
                    </a:cubicBezTo>
                    <a:cubicBezTo>
                      <a:pt x="67" y="18"/>
                      <a:pt x="68" y="19"/>
                      <a:pt x="68" y="19"/>
                    </a:cubicBezTo>
                    <a:cubicBezTo>
                      <a:pt x="67" y="20"/>
                      <a:pt x="65" y="22"/>
                      <a:pt x="64" y="23"/>
                    </a:cubicBezTo>
                    <a:moveTo>
                      <a:pt x="12" y="25"/>
                    </a:moveTo>
                    <a:cubicBezTo>
                      <a:pt x="20" y="18"/>
                      <a:pt x="28" y="15"/>
                      <a:pt x="36" y="15"/>
                    </a:cubicBezTo>
                    <a:cubicBezTo>
                      <a:pt x="36" y="15"/>
                      <a:pt x="36" y="15"/>
                      <a:pt x="36" y="15"/>
                    </a:cubicBezTo>
                    <a:cubicBezTo>
                      <a:pt x="46" y="15"/>
                      <a:pt x="55" y="19"/>
                      <a:pt x="62" y="25"/>
                    </a:cubicBezTo>
                    <a:cubicBezTo>
                      <a:pt x="69" y="31"/>
                      <a:pt x="73" y="40"/>
                      <a:pt x="74" y="49"/>
                    </a:cubicBezTo>
                    <a:cubicBezTo>
                      <a:pt x="74" y="50"/>
                      <a:pt x="74" y="50"/>
                      <a:pt x="74" y="50"/>
                    </a:cubicBezTo>
                    <a:cubicBezTo>
                      <a:pt x="73" y="55"/>
                      <a:pt x="70" y="60"/>
                      <a:pt x="65" y="65"/>
                    </a:cubicBezTo>
                    <a:cubicBezTo>
                      <a:pt x="65" y="65"/>
                      <a:pt x="65" y="65"/>
                      <a:pt x="65" y="65"/>
                    </a:cubicBezTo>
                    <a:cubicBezTo>
                      <a:pt x="57" y="73"/>
                      <a:pt x="49" y="76"/>
                      <a:pt x="41" y="76"/>
                    </a:cubicBezTo>
                    <a:cubicBezTo>
                      <a:pt x="41" y="76"/>
                      <a:pt x="41" y="76"/>
                      <a:pt x="41" y="76"/>
                    </a:cubicBezTo>
                    <a:cubicBezTo>
                      <a:pt x="31" y="76"/>
                      <a:pt x="21" y="72"/>
                      <a:pt x="14" y="65"/>
                    </a:cubicBezTo>
                    <a:cubicBezTo>
                      <a:pt x="7" y="58"/>
                      <a:pt x="3" y="49"/>
                      <a:pt x="3" y="40"/>
                    </a:cubicBezTo>
                    <a:cubicBezTo>
                      <a:pt x="3" y="39"/>
                      <a:pt x="3" y="39"/>
                      <a:pt x="3" y="39"/>
                    </a:cubicBezTo>
                    <a:cubicBezTo>
                      <a:pt x="5" y="34"/>
                      <a:pt x="8" y="30"/>
                      <a:pt x="12" y="25"/>
                    </a:cubicBezTo>
                    <a:cubicBezTo>
                      <a:pt x="12" y="25"/>
                      <a:pt x="12" y="25"/>
                      <a:pt x="12" y="25"/>
                    </a:cubicBezTo>
                    <a:moveTo>
                      <a:pt x="61" y="20"/>
                    </a:moveTo>
                    <a:cubicBezTo>
                      <a:pt x="60" y="20"/>
                      <a:pt x="59" y="19"/>
                      <a:pt x="58" y="18"/>
                    </a:cubicBezTo>
                    <a:cubicBezTo>
                      <a:pt x="60" y="17"/>
                      <a:pt x="62" y="15"/>
                      <a:pt x="63" y="14"/>
                    </a:cubicBezTo>
                    <a:cubicBezTo>
                      <a:pt x="64" y="15"/>
                      <a:pt x="64" y="15"/>
                      <a:pt x="64" y="15"/>
                    </a:cubicBezTo>
                    <a:cubicBezTo>
                      <a:pt x="65" y="15"/>
                      <a:pt x="65" y="16"/>
                      <a:pt x="66" y="16"/>
                    </a:cubicBezTo>
                    <a:cubicBezTo>
                      <a:pt x="64" y="18"/>
                      <a:pt x="62" y="19"/>
                      <a:pt x="61" y="20"/>
                    </a:cubicBezTo>
                    <a:moveTo>
                      <a:pt x="3" y="32"/>
                    </a:moveTo>
                    <a:cubicBezTo>
                      <a:pt x="3" y="31"/>
                      <a:pt x="4" y="30"/>
                      <a:pt x="4" y="29"/>
                    </a:cubicBezTo>
                    <a:cubicBezTo>
                      <a:pt x="4" y="29"/>
                      <a:pt x="4" y="29"/>
                      <a:pt x="4" y="29"/>
                    </a:cubicBezTo>
                    <a:cubicBezTo>
                      <a:pt x="7" y="25"/>
                      <a:pt x="10" y="21"/>
                      <a:pt x="12" y="16"/>
                    </a:cubicBezTo>
                    <a:cubicBezTo>
                      <a:pt x="13" y="15"/>
                      <a:pt x="14" y="14"/>
                      <a:pt x="15" y="12"/>
                    </a:cubicBezTo>
                    <a:cubicBezTo>
                      <a:pt x="15" y="12"/>
                      <a:pt x="16" y="11"/>
                      <a:pt x="17" y="11"/>
                    </a:cubicBezTo>
                    <a:cubicBezTo>
                      <a:pt x="13" y="16"/>
                      <a:pt x="10" y="21"/>
                      <a:pt x="8" y="26"/>
                    </a:cubicBezTo>
                    <a:cubicBezTo>
                      <a:pt x="8" y="26"/>
                      <a:pt x="8" y="26"/>
                      <a:pt x="8" y="26"/>
                    </a:cubicBezTo>
                    <a:cubicBezTo>
                      <a:pt x="6" y="28"/>
                      <a:pt x="4" y="30"/>
                      <a:pt x="3" y="32"/>
                    </a:cubicBezTo>
                    <a:moveTo>
                      <a:pt x="57" y="18"/>
                    </a:moveTo>
                    <a:cubicBezTo>
                      <a:pt x="56" y="17"/>
                      <a:pt x="55" y="16"/>
                      <a:pt x="53" y="16"/>
                    </a:cubicBezTo>
                    <a:cubicBezTo>
                      <a:pt x="55" y="14"/>
                      <a:pt x="57" y="12"/>
                      <a:pt x="59" y="11"/>
                    </a:cubicBezTo>
                    <a:cubicBezTo>
                      <a:pt x="60" y="11"/>
                      <a:pt x="61" y="12"/>
                      <a:pt x="62" y="13"/>
                    </a:cubicBezTo>
                    <a:cubicBezTo>
                      <a:pt x="60" y="14"/>
                      <a:pt x="59" y="16"/>
                      <a:pt x="57" y="18"/>
                    </a:cubicBezTo>
                    <a:moveTo>
                      <a:pt x="52" y="15"/>
                    </a:moveTo>
                    <a:cubicBezTo>
                      <a:pt x="51" y="15"/>
                      <a:pt x="50" y="14"/>
                      <a:pt x="49" y="14"/>
                    </a:cubicBezTo>
                    <a:cubicBezTo>
                      <a:pt x="51" y="12"/>
                      <a:pt x="53" y="10"/>
                      <a:pt x="55" y="8"/>
                    </a:cubicBezTo>
                    <a:cubicBezTo>
                      <a:pt x="55" y="8"/>
                      <a:pt x="55" y="8"/>
                      <a:pt x="55" y="8"/>
                    </a:cubicBezTo>
                    <a:cubicBezTo>
                      <a:pt x="56" y="8"/>
                      <a:pt x="57" y="9"/>
                      <a:pt x="58" y="10"/>
                    </a:cubicBezTo>
                    <a:cubicBezTo>
                      <a:pt x="56" y="11"/>
                      <a:pt x="54" y="13"/>
                      <a:pt x="52" y="15"/>
                    </a:cubicBezTo>
                    <a:moveTo>
                      <a:pt x="47" y="13"/>
                    </a:moveTo>
                    <a:cubicBezTo>
                      <a:pt x="47" y="13"/>
                      <a:pt x="46" y="13"/>
                      <a:pt x="46" y="13"/>
                    </a:cubicBezTo>
                    <a:cubicBezTo>
                      <a:pt x="48" y="10"/>
                      <a:pt x="49" y="8"/>
                      <a:pt x="52" y="6"/>
                    </a:cubicBezTo>
                    <a:cubicBezTo>
                      <a:pt x="52" y="6"/>
                      <a:pt x="53" y="7"/>
                      <a:pt x="54" y="7"/>
                    </a:cubicBezTo>
                    <a:cubicBezTo>
                      <a:pt x="54" y="7"/>
                      <a:pt x="54" y="7"/>
                      <a:pt x="54" y="7"/>
                    </a:cubicBezTo>
                    <a:cubicBezTo>
                      <a:pt x="51" y="9"/>
                      <a:pt x="49" y="11"/>
                      <a:pt x="47" y="13"/>
                    </a:cubicBezTo>
                    <a:moveTo>
                      <a:pt x="11" y="22"/>
                    </a:moveTo>
                    <a:cubicBezTo>
                      <a:pt x="14" y="17"/>
                      <a:pt x="17" y="13"/>
                      <a:pt x="20" y="8"/>
                    </a:cubicBezTo>
                    <a:cubicBezTo>
                      <a:pt x="22" y="7"/>
                      <a:pt x="24" y="6"/>
                      <a:pt x="25" y="6"/>
                    </a:cubicBezTo>
                    <a:cubicBezTo>
                      <a:pt x="22" y="10"/>
                      <a:pt x="19" y="14"/>
                      <a:pt x="16" y="18"/>
                    </a:cubicBezTo>
                    <a:cubicBezTo>
                      <a:pt x="16" y="18"/>
                      <a:pt x="16" y="18"/>
                      <a:pt x="16" y="18"/>
                    </a:cubicBezTo>
                    <a:cubicBezTo>
                      <a:pt x="14" y="19"/>
                      <a:pt x="13" y="21"/>
                      <a:pt x="11" y="22"/>
                    </a:cubicBezTo>
                    <a:moveTo>
                      <a:pt x="44" y="12"/>
                    </a:moveTo>
                    <a:cubicBezTo>
                      <a:pt x="43" y="12"/>
                      <a:pt x="42" y="12"/>
                      <a:pt x="40" y="12"/>
                    </a:cubicBezTo>
                    <a:cubicBezTo>
                      <a:pt x="41" y="10"/>
                      <a:pt x="43" y="8"/>
                      <a:pt x="44" y="7"/>
                    </a:cubicBezTo>
                    <a:cubicBezTo>
                      <a:pt x="45" y="6"/>
                      <a:pt x="46" y="5"/>
                      <a:pt x="46" y="4"/>
                    </a:cubicBezTo>
                    <a:cubicBezTo>
                      <a:pt x="48" y="5"/>
                      <a:pt x="49" y="5"/>
                      <a:pt x="50" y="5"/>
                    </a:cubicBezTo>
                    <a:cubicBezTo>
                      <a:pt x="48" y="8"/>
                      <a:pt x="46" y="10"/>
                      <a:pt x="44" y="12"/>
                    </a:cubicBezTo>
                    <a:moveTo>
                      <a:pt x="19" y="16"/>
                    </a:moveTo>
                    <a:cubicBezTo>
                      <a:pt x="22" y="12"/>
                      <a:pt x="25" y="9"/>
                      <a:pt x="28" y="5"/>
                    </a:cubicBezTo>
                    <a:cubicBezTo>
                      <a:pt x="28" y="4"/>
                      <a:pt x="29" y="4"/>
                      <a:pt x="30" y="4"/>
                    </a:cubicBezTo>
                    <a:cubicBezTo>
                      <a:pt x="27" y="7"/>
                      <a:pt x="25" y="11"/>
                      <a:pt x="22" y="14"/>
                    </a:cubicBezTo>
                    <a:cubicBezTo>
                      <a:pt x="22" y="15"/>
                      <a:pt x="22" y="15"/>
                      <a:pt x="22" y="15"/>
                    </a:cubicBezTo>
                    <a:cubicBezTo>
                      <a:pt x="21" y="15"/>
                      <a:pt x="20" y="16"/>
                      <a:pt x="19" y="16"/>
                    </a:cubicBezTo>
                    <a:moveTo>
                      <a:pt x="36" y="12"/>
                    </a:moveTo>
                    <a:cubicBezTo>
                      <a:pt x="38" y="9"/>
                      <a:pt x="40" y="6"/>
                      <a:pt x="42" y="3"/>
                    </a:cubicBezTo>
                    <a:cubicBezTo>
                      <a:pt x="43" y="4"/>
                      <a:pt x="44" y="4"/>
                      <a:pt x="45" y="4"/>
                    </a:cubicBezTo>
                    <a:cubicBezTo>
                      <a:pt x="44" y="4"/>
                      <a:pt x="44" y="5"/>
                      <a:pt x="43" y="6"/>
                    </a:cubicBezTo>
                    <a:cubicBezTo>
                      <a:pt x="42" y="7"/>
                      <a:pt x="40" y="9"/>
                      <a:pt x="39" y="12"/>
                    </a:cubicBezTo>
                    <a:cubicBezTo>
                      <a:pt x="39" y="12"/>
                      <a:pt x="39" y="12"/>
                      <a:pt x="39" y="12"/>
                    </a:cubicBezTo>
                    <a:cubicBezTo>
                      <a:pt x="38" y="12"/>
                      <a:pt x="37" y="12"/>
                      <a:pt x="36" y="12"/>
                    </a:cubicBezTo>
                    <a:cubicBezTo>
                      <a:pt x="36" y="12"/>
                      <a:pt x="36" y="12"/>
                      <a:pt x="36" y="12"/>
                    </a:cubicBezTo>
                    <a:moveTo>
                      <a:pt x="24" y="14"/>
                    </a:moveTo>
                    <a:cubicBezTo>
                      <a:pt x="27" y="10"/>
                      <a:pt x="30" y="7"/>
                      <a:pt x="32" y="4"/>
                    </a:cubicBezTo>
                    <a:cubicBezTo>
                      <a:pt x="33" y="3"/>
                      <a:pt x="34" y="3"/>
                      <a:pt x="35" y="3"/>
                    </a:cubicBezTo>
                    <a:cubicBezTo>
                      <a:pt x="32" y="6"/>
                      <a:pt x="30" y="10"/>
                      <a:pt x="27" y="13"/>
                    </a:cubicBezTo>
                    <a:cubicBezTo>
                      <a:pt x="26" y="13"/>
                      <a:pt x="25" y="13"/>
                      <a:pt x="24" y="14"/>
                    </a:cubicBezTo>
                    <a:moveTo>
                      <a:pt x="30" y="12"/>
                    </a:moveTo>
                    <a:cubicBezTo>
                      <a:pt x="32" y="9"/>
                      <a:pt x="34" y="6"/>
                      <a:pt x="37" y="3"/>
                    </a:cubicBezTo>
                    <a:cubicBezTo>
                      <a:pt x="38" y="3"/>
                      <a:pt x="38" y="3"/>
                      <a:pt x="38" y="3"/>
                    </a:cubicBezTo>
                    <a:cubicBezTo>
                      <a:pt x="38" y="3"/>
                      <a:pt x="38" y="3"/>
                      <a:pt x="38" y="3"/>
                    </a:cubicBezTo>
                    <a:cubicBezTo>
                      <a:pt x="39" y="3"/>
                      <a:pt x="39" y="3"/>
                      <a:pt x="40" y="3"/>
                    </a:cubicBezTo>
                    <a:cubicBezTo>
                      <a:pt x="38" y="6"/>
                      <a:pt x="36" y="9"/>
                      <a:pt x="34" y="12"/>
                    </a:cubicBezTo>
                    <a:cubicBezTo>
                      <a:pt x="32" y="12"/>
                      <a:pt x="31" y="12"/>
                      <a:pt x="30" y="12"/>
                    </a:cubicBezTo>
                    <a:moveTo>
                      <a:pt x="38" y="0"/>
                    </a:moveTo>
                    <a:cubicBezTo>
                      <a:pt x="29" y="0"/>
                      <a:pt x="19" y="4"/>
                      <a:pt x="11" y="12"/>
                    </a:cubicBezTo>
                    <a:cubicBezTo>
                      <a:pt x="11" y="12"/>
                      <a:pt x="11" y="12"/>
                      <a:pt x="11" y="12"/>
                    </a:cubicBezTo>
                    <a:cubicBezTo>
                      <a:pt x="3" y="20"/>
                      <a:pt x="0" y="29"/>
                      <a:pt x="0" y="38"/>
                    </a:cubicBezTo>
                    <a:cubicBezTo>
                      <a:pt x="0" y="49"/>
                      <a:pt x="5" y="59"/>
                      <a:pt x="12" y="67"/>
                    </a:cubicBezTo>
                    <a:cubicBezTo>
                      <a:pt x="20" y="74"/>
                      <a:pt x="30" y="79"/>
                      <a:pt x="41" y="79"/>
                    </a:cubicBezTo>
                    <a:cubicBezTo>
                      <a:pt x="41" y="79"/>
                      <a:pt x="41" y="79"/>
                      <a:pt x="41" y="79"/>
                    </a:cubicBezTo>
                    <a:cubicBezTo>
                      <a:pt x="49" y="79"/>
                      <a:pt x="57" y="76"/>
                      <a:pt x="64" y="70"/>
                    </a:cubicBezTo>
                    <a:cubicBezTo>
                      <a:pt x="65" y="70"/>
                      <a:pt x="65" y="70"/>
                      <a:pt x="65" y="70"/>
                    </a:cubicBezTo>
                    <a:cubicBezTo>
                      <a:pt x="65" y="69"/>
                      <a:pt x="65" y="69"/>
                      <a:pt x="65" y="69"/>
                    </a:cubicBezTo>
                    <a:cubicBezTo>
                      <a:pt x="65" y="69"/>
                      <a:pt x="65" y="69"/>
                      <a:pt x="65" y="69"/>
                    </a:cubicBezTo>
                    <a:cubicBezTo>
                      <a:pt x="65" y="69"/>
                      <a:pt x="66" y="69"/>
                      <a:pt x="67" y="67"/>
                    </a:cubicBezTo>
                    <a:cubicBezTo>
                      <a:pt x="67" y="67"/>
                      <a:pt x="67" y="67"/>
                      <a:pt x="67" y="67"/>
                    </a:cubicBezTo>
                    <a:cubicBezTo>
                      <a:pt x="68" y="67"/>
                      <a:pt x="68" y="66"/>
                      <a:pt x="68" y="66"/>
                    </a:cubicBezTo>
                    <a:cubicBezTo>
                      <a:pt x="69" y="66"/>
                      <a:pt x="69" y="66"/>
                      <a:pt x="69" y="66"/>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69" y="65"/>
                      <a:pt x="69" y="65"/>
                      <a:pt x="69" y="65"/>
                    </a:cubicBezTo>
                    <a:cubicBezTo>
                      <a:pt x="76" y="57"/>
                      <a:pt x="79" y="49"/>
                      <a:pt x="79" y="41"/>
                    </a:cubicBezTo>
                    <a:cubicBezTo>
                      <a:pt x="79" y="30"/>
                      <a:pt x="74" y="20"/>
                      <a:pt x="66" y="13"/>
                    </a:cubicBezTo>
                    <a:cubicBezTo>
                      <a:pt x="59" y="5"/>
                      <a:pt x="48" y="0"/>
                      <a:pt x="38" y="0"/>
                    </a:cubicBezTo>
                    <a:cubicBezTo>
                      <a:pt x="38" y="0"/>
                      <a:pt x="38" y="0"/>
                      <a:pt x="3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742"/>
              <p:cNvSpPr>
                <a:spLocks noEditPoints="1"/>
              </p:cNvSpPr>
              <p:nvPr/>
            </p:nvSpPr>
            <p:spPr bwMode="auto">
              <a:xfrm>
                <a:off x="2976" y="1164"/>
                <a:ext cx="301" cy="324"/>
              </a:xfrm>
              <a:custGeom>
                <a:avLst/>
                <a:gdLst>
                  <a:gd name="T0" fmla="*/ 64 w 127"/>
                  <a:gd name="T1" fmla="*/ 126 h 137"/>
                  <a:gd name="T2" fmla="*/ 60 w 127"/>
                  <a:gd name="T3" fmla="*/ 125 h 137"/>
                  <a:gd name="T4" fmla="*/ 68 w 127"/>
                  <a:gd name="T5" fmla="*/ 134 h 137"/>
                  <a:gd name="T6" fmla="*/ 53 w 127"/>
                  <a:gd name="T7" fmla="*/ 124 h 137"/>
                  <a:gd name="T8" fmla="*/ 97 w 127"/>
                  <a:gd name="T9" fmla="*/ 120 h 137"/>
                  <a:gd name="T10" fmla="*/ 76 w 127"/>
                  <a:gd name="T11" fmla="*/ 116 h 137"/>
                  <a:gd name="T12" fmla="*/ 90 w 127"/>
                  <a:gd name="T13" fmla="*/ 113 h 137"/>
                  <a:gd name="T14" fmla="*/ 25 w 127"/>
                  <a:gd name="T15" fmla="*/ 121 h 137"/>
                  <a:gd name="T16" fmla="*/ 42 w 127"/>
                  <a:gd name="T17" fmla="*/ 120 h 137"/>
                  <a:gd name="T18" fmla="*/ 104 w 127"/>
                  <a:gd name="T19" fmla="*/ 111 h 137"/>
                  <a:gd name="T20" fmla="*/ 98 w 127"/>
                  <a:gd name="T21" fmla="*/ 112 h 137"/>
                  <a:gd name="T22" fmla="*/ 22 w 127"/>
                  <a:gd name="T23" fmla="*/ 118 h 137"/>
                  <a:gd name="T24" fmla="*/ 79 w 127"/>
                  <a:gd name="T25" fmla="*/ 121 h 137"/>
                  <a:gd name="T26" fmla="*/ 34 w 127"/>
                  <a:gd name="T27" fmla="*/ 109 h 137"/>
                  <a:gd name="T28" fmla="*/ 41 w 127"/>
                  <a:gd name="T29" fmla="*/ 110 h 137"/>
                  <a:gd name="T30" fmla="*/ 93 w 127"/>
                  <a:gd name="T31" fmla="*/ 115 h 137"/>
                  <a:gd name="T32" fmla="*/ 87 w 127"/>
                  <a:gd name="T33" fmla="*/ 118 h 137"/>
                  <a:gd name="T34" fmla="*/ 106 w 127"/>
                  <a:gd name="T35" fmla="*/ 109 h 137"/>
                  <a:gd name="T36" fmla="*/ 20 w 127"/>
                  <a:gd name="T37" fmla="*/ 108 h 137"/>
                  <a:gd name="T38" fmla="*/ 109 w 127"/>
                  <a:gd name="T39" fmla="*/ 113 h 137"/>
                  <a:gd name="T40" fmla="*/ 16 w 127"/>
                  <a:gd name="T41" fmla="*/ 104 h 137"/>
                  <a:gd name="T42" fmla="*/ 15 w 127"/>
                  <a:gd name="T43" fmla="*/ 89 h 137"/>
                  <a:gd name="T44" fmla="*/ 113 w 127"/>
                  <a:gd name="T45" fmla="*/ 85 h 137"/>
                  <a:gd name="T46" fmla="*/ 14 w 127"/>
                  <a:gd name="T47" fmla="*/ 80 h 137"/>
                  <a:gd name="T48" fmla="*/ 116 w 127"/>
                  <a:gd name="T49" fmla="*/ 77 h 137"/>
                  <a:gd name="T50" fmla="*/ 3 w 127"/>
                  <a:gd name="T51" fmla="*/ 82 h 137"/>
                  <a:gd name="T52" fmla="*/ 116 w 127"/>
                  <a:gd name="T53" fmla="*/ 81 h 137"/>
                  <a:gd name="T54" fmla="*/ 123 w 127"/>
                  <a:gd name="T55" fmla="*/ 74 h 137"/>
                  <a:gd name="T56" fmla="*/ 3 w 127"/>
                  <a:gd name="T57" fmla="*/ 74 h 137"/>
                  <a:gd name="T58" fmla="*/ 17 w 127"/>
                  <a:gd name="T59" fmla="*/ 40 h 137"/>
                  <a:gd name="T60" fmla="*/ 109 w 127"/>
                  <a:gd name="T61" fmla="*/ 34 h 137"/>
                  <a:gd name="T62" fmla="*/ 16 w 127"/>
                  <a:gd name="T63" fmla="*/ 31 h 137"/>
                  <a:gd name="T64" fmla="*/ 64 w 127"/>
                  <a:gd name="T65" fmla="*/ 2 h 137"/>
                  <a:gd name="T66" fmla="*/ 100 w 127"/>
                  <a:gd name="T67" fmla="*/ 14 h 137"/>
                  <a:gd name="T68" fmla="*/ 113 w 127"/>
                  <a:gd name="T69" fmla="*/ 53 h 137"/>
                  <a:gd name="T70" fmla="*/ 112 w 127"/>
                  <a:gd name="T71" fmla="*/ 76 h 137"/>
                  <a:gd name="T72" fmla="*/ 92 w 127"/>
                  <a:gd name="T73" fmla="*/ 104 h 137"/>
                  <a:gd name="T74" fmla="*/ 54 w 127"/>
                  <a:gd name="T75" fmla="*/ 111 h 137"/>
                  <a:gd name="T76" fmla="*/ 16 w 127"/>
                  <a:gd name="T77" fmla="*/ 98 h 137"/>
                  <a:gd name="T78" fmla="*/ 5 w 127"/>
                  <a:gd name="T79" fmla="*/ 54 h 137"/>
                  <a:gd name="T80" fmla="*/ 35 w 127"/>
                  <a:gd name="T81" fmla="*/ 21 h 137"/>
                  <a:gd name="T82" fmla="*/ 30 w 127"/>
                  <a:gd name="T83" fmla="*/ 11 h 137"/>
                  <a:gd name="T84" fmla="*/ 12 w 127"/>
                  <a:gd name="T85" fmla="*/ 36 h 137"/>
                  <a:gd name="T86" fmla="*/ 13 w 127"/>
                  <a:gd name="T87" fmla="*/ 51 h 137"/>
                  <a:gd name="T88" fmla="*/ 1 w 127"/>
                  <a:gd name="T89" fmla="*/ 85 h 137"/>
                  <a:gd name="T90" fmla="*/ 12 w 127"/>
                  <a:gd name="T91" fmla="*/ 99 h 137"/>
                  <a:gd name="T92" fmla="*/ 27 w 127"/>
                  <a:gd name="T93" fmla="*/ 125 h 137"/>
                  <a:gd name="T94" fmla="*/ 63 w 127"/>
                  <a:gd name="T95" fmla="*/ 137 h 137"/>
                  <a:gd name="T96" fmla="*/ 100 w 127"/>
                  <a:gd name="T97" fmla="*/ 125 h 137"/>
                  <a:gd name="T98" fmla="*/ 115 w 127"/>
                  <a:gd name="T99" fmla="*/ 97 h 137"/>
                  <a:gd name="T100" fmla="*/ 124 w 127"/>
                  <a:gd name="T101" fmla="*/ 85 h 137"/>
                  <a:gd name="T102" fmla="*/ 112 w 127"/>
                  <a:gd name="T103" fmla="*/ 40 h 137"/>
                  <a:gd name="T104" fmla="*/ 115 w 127"/>
                  <a:gd name="T105" fmla="*/ 26 h 137"/>
                  <a:gd name="T106" fmla="*/ 102 w 127"/>
                  <a:gd name="T107" fmla="*/ 12 h 137"/>
                  <a:gd name="T108" fmla="*/ 76 w 127"/>
                  <a:gd name="T109" fmla="*/ 1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 h="137">
                    <a:moveTo>
                      <a:pt x="70" y="134"/>
                    </a:moveTo>
                    <a:cubicBezTo>
                      <a:pt x="71" y="132"/>
                      <a:pt x="72" y="130"/>
                      <a:pt x="72" y="128"/>
                    </a:cubicBezTo>
                    <a:cubicBezTo>
                      <a:pt x="72" y="130"/>
                      <a:pt x="72" y="132"/>
                      <a:pt x="72" y="133"/>
                    </a:cubicBezTo>
                    <a:cubicBezTo>
                      <a:pt x="71" y="134"/>
                      <a:pt x="70" y="134"/>
                      <a:pt x="70" y="134"/>
                    </a:cubicBezTo>
                    <a:moveTo>
                      <a:pt x="63" y="134"/>
                    </a:moveTo>
                    <a:cubicBezTo>
                      <a:pt x="62" y="134"/>
                      <a:pt x="61" y="134"/>
                      <a:pt x="61" y="134"/>
                    </a:cubicBezTo>
                    <a:cubicBezTo>
                      <a:pt x="62" y="131"/>
                      <a:pt x="63" y="128"/>
                      <a:pt x="64" y="126"/>
                    </a:cubicBezTo>
                    <a:cubicBezTo>
                      <a:pt x="65" y="126"/>
                      <a:pt x="66" y="126"/>
                      <a:pt x="67" y="125"/>
                    </a:cubicBezTo>
                    <a:cubicBezTo>
                      <a:pt x="66" y="128"/>
                      <a:pt x="65" y="131"/>
                      <a:pt x="64" y="134"/>
                    </a:cubicBezTo>
                    <a:cubicBezTo>
                      <a:pt x="64" y="134"/>
                      <a:pt x="64" y="134"/>
                      <a:pt x="64" y="134"/>
                    </a:cubicBezTo>
                    <a:cubicBezTo>
                      <a:pt x="63" y="134"/>
                      <a:pt x="63" y="134"/>
                      <a:pt x="63" y="134"/>
                    </a:cubicBezTo>
                    <a:moveTo>
                      <a:pt x="59" y="134"/>
                    </a:moveTo>
                    <a:cubicBezTo>
                      <a:pt x="58" y="134"/>
                      <a:pt x="57" y="134"/>
                      <a:pt x="56" y="134"/>
                    </a:cubicBezTo>
                    <a:cubicBezTo>
                      <a:pt x="58" y="131"/>
                      <a:pt x="59" y="128"/>
                      <a:pt x="60" y="125"/>
                    </a:cubicBezTo>
                    <a:cubicBezTo>
                      <a:pt x="61" y="125"/>
                      <a:pt x="62" y="126"/>
                      <a:pt x="63" y="126"/>
                    </a:cubicBezTo>
                    <a:cubicBezTo>
                      <a:pt x="61" y="128"/>
                      <a:pt x="60" y="131"/>
                      <a:pt x="59" y="134"/>
                    </a:cubicBezTo>
                    <a:moveTo>
                      <a:pt x="66" y="134"/>
                    </a:moveTo>
                    <a:cubicBezTo>
                      <a:pt x="66" y="131"/>
                      <a:pt x="68" y="128"/>
                      <a:pt x="69" y="125"/>
                    </a:cubicBezTo>
                    <a:cubicBezTo>
                      <a:pt x="70" y="125"/>
                      <a:pt x="71" y="125"/>
                      <a:pt x="72" y="125"/>
                    </a:cubicBezTo>
                    <a:cubicBezTo>
                      <a:pt x="72" y="125"/>
                      <a:pt x="72" y="125"/>
                      <a:pt x="72" y="125"/>
                    </a:cubicBezTo>
                    <a:cubicBezTo>
                      <a:pt x="71" y="128"/>
                      <a:pt x="69" y="131"/>
                      <a:pt x="68" y="134"/>
                    </a:cubicBezTo>
                    <a:cubicBezTo>
                      <a:pt x="67" y="134"/>
                      <a:pt x="66" y="134"/>
                      <a:pt x="66" y="134"/>
                    </a:cubicBezTo>
                    <a:moveTo>
                      <a:pt x="55" y="133"/>
                    </a:moveTo>
                    <a:cubicBezTo>
                      <a:pt x="55" y="130"/>
                      <a:pt x="56" y="128"/>
                      <a:pt x="56" y="125"/>
                    </a:cubicBezTo>
                    <a:cubicBezTo>
                      <a:pt x="57" y="125"/>
                      <a:pt x="58" y="125"/>
                      <a:pt x="59" y="125"/>
                    </a:cubicBezTo>
                    <a:cubicBezTo>
                      <a:pt x="57" y="128"/>
                      <a:pt x="56" y="130"/>
                      <a:pt x="55" y="133"/>
                    </a:cubicBezTo>
                    <a:moveTo>
                      <a:pt x="53" y="125"/>
                    </a:moveTo>
                    <a:cubicBezTo>
                      <a:pt x="53" y="125"/>
                      <a:pt x="53" y="124"/>
                      <a:pt x="53" y="124"/>
                    </a:cubicBezTo>
                    <a:cubicBezTo>
                      <a:pt x="53" y="123"/>
                      <a:pt x="52" y="123"/>
                      <a:pt x="51" y="123"/>
                    </a:cubicBezTo>
                    <a:cubicBezTo>
                      <a:pt x="50" y="122"/>
                      <a:pt x="49" y="122"/>
                      <a:pt x="48" y="122"/>
                    </a:cubicBezTo>
                    <a:cubicBezTo>
                      <a:pt x="49" y="120"/>
                      <a:pt x="51" y="118"/>
                      <a:pt x="52" y="116"/>
                    </a:cubicBezTo>
                    <a:cubicBezTo>
                      <a:pt x="52" y="118"/>
                      <a:pt x="52" y="121"/>
                      <a:pt x="52" y="123"/>
                    </a:cubicBezTo>
                    <a:cubicBezTo>
                      <a:pt x="52" y="124"/>
                      <a:pt x="53" y="124"/>
                      <a:pt x="53" y="124"/>
                    </a:cubicBezTo>
                    <a:cubicBezTo>
                      <a:pt x="53" y="125"/>
                      <a:pt x="53" y="125"/>
                      <a:pt x="53" y="125"/>
                    </a:cubicBezTo>
                    <a:moveTo>
                      <a:pt x="97" y="120"/>
                    </a:moveTo>
                    <a:cubicBezTo>
                      <a:pt x="97" y="120"/>
                      <a:pt x="96" y="119"/>
                      <a:pt x="96" y="119"/>
                    </a:cubicBezTo>
                    <a:cubicBezTo>
                      <a:pt x="96" y="118"/>
                      <a:pt x="97" y="116"/>
                      <a:pt x="98" y="115"/>
                    </a:cubicBezTo>
                    <a:cubicBezTo>
                      <a:pt x="97" y="117"/>
                      <a:pt x="97" y="119"/>
                      <a:pt x="97" y="120"/>
                    </a:cubicBezTo>
                    <a:moveTo>
                      <a:pt x="76" y="116"/>
                    </a:moveTo>
                    <a:cubicBezTo>
                      <a:pt x="76" y="116"/>
                      <a:pt x="76" y="115"/>
                      <a:pt x="76" y="114"/>
                    </a:cubicBezTo>
                    <a:cubicBezTo>
                      <a:pt x="76" y="114"/>
                      <a:pt x="77" y="114"/>
                      <a:pt x="77" y="114"/>
                    </a:cubicBezTo>
                    <a:cubicBezTo>
                      <a:pt x="77" y="115"/>
                      <a:pt x="76" y="116"/>
                      <a:pt x="76" y="116"/>
                    </a:cubicBezTo>
                    <a:moveTo>
                      <a:pt x="46" y="121"/>
                    </a:moveTo>
                    <a:cubicBezTo>
                      <a:pt x="45" y="121"/>
                      <a:pt x="44" y="121"/>
                      <a:pt x="44" y="120"/>
                    </a:cubicBezTo>
                    <a:cubicBezTo>
                      <a:pt x="45" y="118"/>
                      <a:pt x="47" y="115"/>
                      <a:pt x="49" y="113"/>
                    </a:cubicBezTo>
                    <a:cubicBezTo>
                      <a:pt x="50" y="114"/>
                      <a:pt x="51" y="114"/>
                      <a:pt x="52" y="114"/>
                    </a:cubicBezTo>
                    <a:cubicBezTo>
                      <a:pt x="50" y="116"/>
                      <a:pt x="48" y="119"/>
                      <a:pt x="46" y="121"/>
                    </a:cubicBezTo>
                    <a:moveTo>
                      <a:pt x="89" y="116"/>
                    </a:moveTo>
                    <a:cubicBezTo>
                      <a:pt x="90" y="115"/>
                      <a:pt x="90" y="114"/>
                      <a:pt x="90" y="113"/>
                    </a:cubicBezTo>
                    <a:cubicBezTo>
                      <a:pt x="90" y="114"/>
                      <a:pt x="90" y="115"/>
                      <a:pt x="90" y="116"/>
                    </a:cubicBezTo>
                    <a:cubicBezTo>
                      <a:pt x="89" y="116"/>
                      <a:pt x="89" y="116"/>
                      <a:pt x="89" y="116"/>
                    </a:cubicBezTo>
                    <a:moveTo>
                      <a:pt x="25" y="121"/>
                    </a:moveTo>
                    <a:cubicBezTo>
                      <a:pt x="24" y="120"/>
                      <a:pt x="24" y="120"/>
                      <a:pt x="23" y="119"/>
                    </a:cubicBezTo>
                    <a:cubicBezTo>
                      <a:pt x="24" y="117"/>
                      <a:pt x="25" y="115"/>
                      <a:pt x="26" y="113"/>
                    </a:cubicBezTo>
                    <a:cubicBezTo>
                      <a:pt x="26" y="113"/>
                      <a:pt x="26" y="113"/>
                      <a:pt x="26" y="113"/>
                    </a:cubicBezTo>
                    <a:cubicBezTo>
                      <a:pt x="26" y="115"/>
                      <a:pt x="25" y="118"/>
                      <a:pt x="25" y="121"/>
                    </a:cubicBezTo>
                    <a:moveTo>
                      <a:pt x="76" y="122"/>
                    </a:moveTo>
                    <a:cubicBezTo>
                      <a:pt x="76" y="121"/>
                      <a:pt x="76" y="120"/>
                      <a:pt x="76" y="119"/>
                    </a:cubicBezTo>
                    <a:cubicBezTo>
                      <a:pt x="77" y="117"/>
                      <a:pt x="78" y="115"/>
                      <a:pt x="79" y="113"/>
                    </a:cubicBezTo>
                    <a:cubicBezTo>
                      <a:pt x="80" y="113"/>
                      <a:pt x="81" y="113"/>
                      <a:pt x="81" y="112"/>
                    </a:cubicBezTo>
                    <a:cubicBezTo>
                      <a:pt x="80" y="115"/>
                      <a:pt x="78" y="118"/>
                      <a:pt x="77" y="122"/>
                    </a:cubicBezTo>
                    <a:cubicBezTo>
                      <a:pt x="76" y="122"/>
                      <a:pt x="76" y="122"/>
                      <a:pt x="76" y="122"/>
                    </a:cubicBezTo>
                    <a:moveTo>
                      <a:pt x="42" y="120"/>
                    </a:moveTo>
                    <a:cubicBezTo>
                      <a:pt x="42" y="119"/>
                      <a:pt x="41" y="119"/>
                      <a:pt x="40" y="119"/>
                    </a:cubicBezTo>
                    <a:cubicBezTo>
                      <a:pt x="42" y="116"/>
                      <a:pt x="44" y="114"/>
                      <a:pt x="46" y="112"/>
                    </a:cubicBezTo>
                    <a:cubicBezTo>
                      <a:pt x="47" y="112"/>
                      <a:pt x="47" y="113"/>
                      <a:pt x="48" y="113"/>
                    </a:cubicBezTo>
                    <a:cubicBezTo>
                      <a:pt x="46" y="115"/>
                      <a:pt x="44" y="117"/>
                      <a:pt x="42" y="120"/>
                    </a:cubicBezTo>
                    <a:moveTo>
                      <a:pt x="100" y="121"/>
                    </a:moveTo>
                    <a:cubicBezTo>
                      <a:pt x="100" y="119"/>
                      <a:pt x="100" y="116"/>
                      <a:pt x="101" y="114"/>
                    </a:cubicBezTo>
                    <a:cubicBezTo>
                      <a:pt x="102" y="113"/>
                      <a:pt x="103" y="112"/>
                      <a:pt x="104" y="111"/>
                    </a:cubicBezTo>
                    <a:cubicBezTo>
                      <a:pt x="103" y="114"/>
                      <a:pt x="102" y="118"/>
                      <a:pt x="101" y="121"/>
                    </a:cubicBezTo>
                    <a:cubicBezTo>
                      <a:pt x="101" y="121"/>
                      <a:pt x="101" y="121"/>
                      <a:pt x="101" y="121"/>
                    </a:cubicBezTo>
                    <a:cubicBezTo>
                      <a:pt x="100" y="121"/>
                      <a:pt x="100" y="121"/>
                      <a:pt x="100" y="121"/>
                    </a:cubicBezTo>
                    <a:moveTo>
                      <a:pt x="95" y="118"/>
                    </a:moveTo>
                    <a:cubicBezTo>
                      <a:pt x="94" y="117"/>
                      <a:pt x="94" y="117"/>
                      <a:pt x="94" y="117"/>
                    </a:cubicBezTo>
                    <a:cubicBezTo>
                      <a:pt x="95" y="115"/>
                      <a:pt x="96" y="113"/>
                      <a:pt x="97" y="111"/>
                    </a:cubicBezTo>
                    <a:cubicBezTo>
                      <a:pt x="98" y="112"/>
                      <a:pt x="98" y="112"/>
                      <a:pt x="98" y="112"/>
                    </a:cubicBezTo>
                    <a:cubicBezTo>
                      <a:pt x="97" y="112"/>
                      <a:pt x="97" y="112"/>
                      <a:pt x="97" y="112"/>
                    </a:cubicBezTo>
                    <a:cubicBezTo>
                      <a:pt x="97" y="114"/>
                      <a:pt x="96" y="116"/>
                      <a:pt x="95" y="118"/>
                    </a:cubicBezTo>
                    <a:moveTo>
                      <a:pt x="22" y="118"/>
                    </a:moveTo>
                    <a:cubicBezTo>
                      <a:pt x="21" y="117"/>
                      <a:pt x="21" y="117"/>
                      <a:pt x="20" y="116"/>
                    </a:cubicBezTo>
                    <a:cubicBezTo>
                      <a:pt x="21" y="115"/>
                      <a:pt x="22" y="113"/>
                      <a:pt x="24" y="111"/>
                    </a:cubicBezTo>
                    <a:cubicBezTo>
                      <a:pt x="24" y="111"/>
                      <a:pt x="25" y="112"/>
                      <a:pt x="25" y="112"/>
                    </a:cubicBezTo>
                    <a:cubicBezTo>
                      <a:pt x="24" y="114"/>
                      <a:pt x="23" y="116"/>
                      <a:pt x="22" y="118"/>
                    </a:cubicBezTo>
                    <a:moveTo>
                      <a:pt x="39" y="118"/>
                    </a:moveTo>
                    <a:cubicBezTo>
                      <a:pt x="39" y="118"/>
                      <a:pt x="38" y="117"/>
                      <a:pt x="37" y="117"/>
                    </a:cubicBezTo>
                    <a:cubicBezTo>
                      <a:pt x="39" y="115"/>
                      <a:pt x="41" y="113"/>
                      <a:pt x="42" y="111"/>
                    </a:cubicBezTo>
                    <a:cubicBezTo>
                      <a:pt x="42" y="111"/>
                      <a:pt x="42" y="111"/>
                      <a:pt x="42" y="111"/>
                    </a:cubicBezTo>
                    <a:cubicBezTo>
                      <a:pt x="43" y="111"/>
                      <a:pt x="44" y="111"/>
                      <a:pt x="44" y="112"/>
                    </a:cubicBezTo>
                    <a:cubicBezTo>
                      <a:pt x="42" y="114"/>
                      <a:pt x="41" y="116"/>
                      <a:pt x="39" y="118"/>
                    </a:cubicBezTo>
                    <a:moveTo>
                      <a:pt x="79" y="121"/>
                    </a:moveTo>
                    <a:cubicBezTo>
                      <a:pt x="80" y="118"/>
                      <a:pt x="82" y="115"/>
                      <a:pt x="83" y="112"/>
                    </a:cubicBezTo>
                    <a:cubicBezTo>
                      <a:pt x="85" y="111"/>
                      <a:pt x="86" y="111"/>
                      <a:pt x="87" y="110"/>
                    </a:cubicBezTo>
                    <a:cubicBezTo>
                      <a:pt x="85" y="113"/>
                      <a:pt x="84" y="116"/>
                      <a:pt x="83" y="120"/>
                    </a:cubicBezTo>
                    <a:cubicBezTo>
                      <a:pt x="82" y="120"/>
                      <a:pt x="80" y="121"/>
                      <a:pt x="79" y="121"/>
                    </a:cubicBezTo>
                    <a:moveTo>
                      <a:pt x="28" y="121"/>
                    </a:moveTo>
                    <a:cubicBezTo>
                      <a:pt x="28" y="119"/>
                      <a:pt x="29" y="116"/>
                      <a:pt x="29" y="114"/>
                    </a:cubicBezTo>
                    <a:cubicBezTo>
                      <a:pt x="31" y="112"/>
                      <a:pt x="32" y="111"/>
                      <a:pt x="34" y="109"/>
                    </a:cubicBezTo>
                    <a:cubicBezTo>
                      <a:pt x="33" y="111"/>
                      <a:pt x="33" y="114"/>
                      <a:pt x="33" y="116"/>
                    </a:cubicBezTo>
                    <a:cubicBezTo>
                      <a:pt x="31" y="118"/>
                      <a:pt x="30" y="119"/>
                      <a:pt x="28" y="121"/>
                    </a:cubicBezTo>
                    <a:moveTo>
                      <a:pt x="36" y="116"/>
                    </a:moveTo>
                    <a:cubicBezTo>
                      <a:pt x="36" y="116"/>
                      <a:pt x="36" y="116"/>
                      <a:pt x="36" y="116"/>
                    </a:cubicBezTo>
                    <a:cubicBezTo>
                      <a:pt x="36" y="115"/>
                      <a:pt x="36" y="114"/>
                      <a:pt x="36" y="113"/>
                    </a:cubicBezTo>
                    <a:cubicBezTo>
                      <a:pt x="37" y="112"/>
                      <a:pt x="38" y="110"/>
                      <a:pt x="39" y="109"/>
                    </a:cubicBezTo>
                    <a:cubicBezTo>
                      <a:pt x="40" y="109"/>
                      <a:pt x="40" y="110"/>
                      <a:pt x="41" y="110"/>
                    </a:cubicBezTo>
                    <a:cubicBezTo>
                      <a:pt x="39" y="112"/>
                      <a:pt x="38" y="114"/>
                      <a:pt x="36" y="116"/>
                    </a:cubicBezTo>
                    <a:moveTo>
                      <a:pt x="19" y="115"/>
                    </a:moveTo>
                    <a:cubicBezTo>
                      <a:pt x="19" y="115"/>
                      <a:pt x="18" y="114"/>
                      <a:pt x="18" y="114"/>
                    </a:cubicBezTo>
                    <a:cubicBezTo>
                      <a:pt x="19" y="112"/>
                      <a:pt x="20" y="111"/>
                      <a:pt x="21" y="109"/>
                    </a:cubicBezTo>
                    <a:cubicBezTo>
                      <a:pt x="22" y="109"/>
                      <a:pt x="22" y="110"/>
                      <a:pt x="23" y="110"/>
                    </a:cubicBezTo>
                    <a:cubicBezTo>
                      <a:pt x="21" y="112"/>
                      <a:pt x="20" y="113"/>
                      <a:pt x="19" y="115"/>
                    </a:cubicBezTo>
                    <a:moveTo>
                      <a:pt x="93" y="115"/>
                    </a:moveTo>
                    <a:cubicBezTo>
                      <a:pt x="93" y="113"/>
                      <a:pt x="94" y="111"/>
                      <a:pt x="94" y="109"/>
                    </a:cubicBezTo>
                    <a:cubicBezTo>
                      <a:pt x="94" y="109"/>
                      <a:pt x="95" y="110"/>
                      <a:pt x="95" y="110"/>
                    </a:cubicBezTo>
                    <a:cubicBezTo>
                      <a:pt x="95" y="112"/>
                      <a:pt x="94" y="113"/>
                      <a:pt x="93" y="115"/>
                    </a:cubicBezTo>
                    <a:moveTo>
                      <a:pt x="85" y="119"/>
                    </a:moveTo>
                    <a:cubicBezTo>
                      <a:pt x="86" y="116"/>
                      <a:pt x="87" y="112"/>
                      <a:pt x="89" y="109"/>
                    </a:cubicBezTo>
                    <a:cubicBezTo>
                      <a:pt x="89" y="109"/>
                      <a:pt x="90" y="108"/>
                      <a:pt x="91" y="108"/>
                    </a:cubicBezTo>
                    <a:cubicBezTo>
                      <a:pt x="90" y="111"/>
                      <a:pt x="88" y="114"/>
                      <a:pt x="87" y="118"/>
                    </a:cubicBezTo>
                    <a:cubicBezTo>
                      <a:pt x="86" y="118"/>
                      <a:pt x="86" y="118"/>
                      <a:pt x="85" y="119"/>
                    </a:cubicBezTo>
                    <a:moveTo>
                      <a:pt x="37" y="110"/>
                    </a:moveTo>
                    <a:cubicBezTo>
                      <a:pt x="37" y="109"/>
                      <a:pt x="37" y="109"/>
                      <a:pt x="37" y="108"/>
                    </a:cubicBezTo>
                    <a:cubicBezTo>
                      <a:pt x="37" y="108"/>
                      <a:pt x="38" y="108"/>
                      <a:pt x="38" y="108"/>
                    </a:cubicBezTo>
                    <a:cubicBezTo>
                      <a:pt x="37" y="109"/>
                      <a:pt x="37" y="110"/>
                      <a:pt x="37" y="110"/>
                    </a:cubicBezTo>
                    <a:moveTo>
                      <a:pt x="103" y="119"/>
                    </a:moveTo>
                    <a:cubicBezTo>
                      <a:pt x="104" y="116"/>
                      <a:pt x="105" y="113"/>
                      <a:pt x="106" y="109"/>
                    </a:cubicBezTo>
                    <a:cubicBezTo>
                      <a:pt x="107" y="109"/>
                      <a:pt x="108" y="108"/>
                      <a:pt x="109" y="107"/>
                    </a:cubicBezTo>
                    <a:cubicBezTo>
                      <a:pt x="108" y="110"/>
                      <a:pt x="107" y="113"/>
                      <a:pt x="106" y="116"/>
                    </a:cubicBezTo>
                    <a:cubicBezTo>
                      <a:pt x="105" y="117"/>
                      <a:pt x="104" y="118"/>
                      <a:pt x="103" y="119"/>
                    </a:cubicBezTo>
                    <a:moveTo>
                      <a:pt x="17" y="113"/>
                    </a:moveTo>
                    <a:cubicBezTo>
                      <a:pt x="17" y="112"/>
                      <a:pt x="16" y="112"/>
                      <a:pt x="16" y="112"/>
                    </a:cubicBezTo>
                    <a:cubicBezTo>
                      <a:pt x="17" y="110"/>
                      <a:pt x="18" y="108"/>
                      <a:pt x="19" y="107"/>
                    </a:cubicBezTo>
                    <a:cubicBezTo>
                      <a:pt x="20" y="107"/>
                      <a:pt x="20" y="108"/>
                      <a:pt x="20" y="108"/>
                    </a:cubicBezTo>
                    <a:cubicBezTo>
                      <a:pt x="19" y="110"/>
                      <a:pt x="18" y="111"/>
                      <a:pt x="17" y="113"/>
                    </a:cubicBezTo>
                    <a:moveTo>
                      <a:pt x="15" y="110"/>
                    </a:moveTo>
                    <a:cubicBezTo>
                      <a:pt x="14" y="109"/>
                      <a:pt x="14" y="109"/>
                      <a:pt x="14" y="109"/>
                    </a:cubicBezTo>
                    <a:cubicBezTo>
                      <a:pt x="15" y="108"/>
                      <a:pt x="16" y="106"/>
                      <a:pt x="17" y="105"/>
                    </a:cubicBezTo>
                    <a:cubicBezTo>
                      <a:pt x="18" y="106"/>
                      <a:pt x="18" y="106"/>
                      <a:pt x="18" y="106"/>
                    </a:cubicBezTo>
                    <a:cubicBezTo>
                      <a:pt x="17" y="107"/>
                      <a:pt x="16" y="109"/>
                      <a:pt x="15" y="110"/>
                    </a:cubicBezTo>
                    <a:moveTo>
                      <a:pt x="109" y="113"/>
                    </a:moveTo>
                    <a:cubicBezTo>
                      <a:pt x="109" y="110"/>
                      <a:pt x="110" y="107"/>
                      <a:pt x="111" y="104"/>
                    </a:cubicBezTo>
                    <a:cubicBezTo>
                      <a:pt x="112" y="104"/>
                      <a:pt x="112" y="103"/>
                      <a:pt x="112" y="103"/>
                    </a:cubicBezTo>
                    <a:cubicBezTo>
                      <a:pt x="112" y="105"/>
                      <a:pt x="112" y="107"/>
                      <a:pt x="112" y="109"/>
                    </a:cubicBezTo>
                    <a:cubicBezTo>
                      <a:pt x="111" y="110"/>
                      <a:pt x="110" y="112"/>
                      <a:pt x="109" y="113"/>
                    </a:cubicBezTo>
                    <a:moveTo>
                      <a:pt x="15" y="106"/>
                    </a:moveTo>
                    <a:cubicBezTo>
                      <a:pt x="15" y="105"/>
                      <a:pt x="15" y="103"/>
                      <a:pt x="15" y="102"/>
                    </a:cubicBezTo>
                    <a:cubicBezTo>
                      <a:pt x="16" y="103"/>
                      <a:pt x="16" y="103"/>
                      <a:pt x="16" y="104"/>
                    </a:cubicBezTo>
                    <a:cubicBezTo>
                      <a:pt x="16" y="104"/>
                      <a:pt x="15" y="105"/>
                      <a:pt x="15" y="106"/>
                    </a:cubicBezTo>
                    <a:moveTo>
                      <a:pt x="18" y="92"/>
                    </a:moveTo>
                    <a:cubicBezTo>
                      <a:pt x="18" y="91"/>
                      <a:pt x="18" y="90"/>
                      <a:pt x="19" y="90"/>
                    </a:cubicBezTo>
                    <a:cubicBezTo>
                      <a:pt x="19" y="90"/>
                      <a:pt x="19" y="90"/>
                      <a:pt x="19" y="91"/>
                    </a:cubicBezTo>
                    <a:cubicBezTo>
                      <a:pt x="19" y="91"/>
                      <a:pt x="18" y="92"/>
                      <a:pt x="18" y="92"/>
                    </a:cubicBezTo>
                    <a:moveTo>
                      <a:pt x="16" y="92"/>
                    </a:moveTo>
                    <a:cubicBezTo>
                      <a:pt x="16" y="91"/>
                      <a:pt x="16" y="90"/>
                      <a:pt x="15" y="89"/>
                    </a:cubicBezTo>
                    <a:cubicBezTo>
                      <a:pt x="16" y="87"/>
                      <a:pt x="16" y="86"/>
                      <a:pt x="16" y="85"/>
                    </a:cubicBezTo>
                    <a:cubicBezTo>
                      <a:pt x="17" y="86"/>
                      <a:pt x="17" y="87"/>
                      <a:pt x="18" y="88"/>
                    </a:cubicBezTo>
                    <a:cubicBezTo>
                      <a:pt x="17" y="89"/>
                      <a:pt x="17" y="91"/>
                      <a:pt x="16" y="92"/>
                    </a:cubicBezTo>
                    <a:moveTo>
                      <a:pt x="110" y="92"/>
                    </a:moveTo>
                    <a:cubicBezTo>
                      <a:pt x="109" y="91"/>
                      <a:pt x="109" y="91"/>
                      <a:pt x="109" y="91"/>
                    </a:cubicBezTo>
                    <a:cubicBezTo>
                      <a:pt x="111" y="87"/>
                      <a:pt x="112" y="84"/>
                      <a:pt x="113" y="81"/>
                    </a:cubicBezTo>
                    <a:cubicBezTo>
                      <a:pt x="113" y="82"/>
                      <a:pt x="113" y="84"/>
                      <a:pt x="113" y="85"/>
                    </a:cubicBezTo>
                    <a:cubicBezTo>
                      <a:pt x="113" y="86"/>
                      <a:pt x="113" y="86"/>
                      <a:pt x="113" y="86"/>
                    </a:cubicBezTo>
                    <a:cubicBezTo>
                      <a:pt x="113" y="86"/>
                      <a:pt x="113" y="86"/>
                      <a:pt x="113" y="86"/>
                    </a:cubicBezTo>
                    <a:cubicBezTo>
                      <a:pt x="112" y="88"/>
                      <a:pt x="111" y="89"/>
                      <a:pt x="110" y="92"/>
                    </a:cubicBezTo>
                    <a:moveTo>
                      <a:pt x="15" y="86"/>
                    </a:moveTo>
                    <a:cubicBezTo>
                      <a:pt x="14" y="85"/>
                      <a:pt x="14" y="85"/>
                      <a:pt x="14" y="84"/>
                    </a:cubicBezTo>
                    <a:cubicBezTo>
                      <a:pt x="14" y="84"/>
                      <a:pt x="14" y="84"/>
                      <a:pt x="14" y="84"/>
                    </a:cubicBezTo>
                    <a:cubicBezTo>
                      <a:pt x="14" y="83"/>
                      <a:pt x="14" y="81"/>
                      <a:pt x="14" y="80"/>
                    </a:cubicBezTo>
                    <a:cubicBezTo>
                      <a:pt x="15" y="81"/>
                      <a:pt x="15" y="82"/>
                      <a:pt x="15" y="83"/>
                    </a:cubicBezTo>
                    <a:cubicBezTo>
                      <a:pt x="15" y="84"/>
                      <a:pt x="15" y="85"/>
                      <a:pt x="15" y="86"/>
                    </a:cubicBezTo>
                    <a:moveTo>
                      <a:pt x="116" y="77"/>
                    </a:moveTo>
                    <a:cubicBezTo>
                      <a:pt x="116" y="77"/>
                      <a:pt x="116" y="76"/>
                      <a:pt x="116" y="75"/>
                    </a:cubicBezTo>
                    <a:cubicBezTo>
                      <a:pt x="117" y="75"/>
                      <a:pt x="117" y="75"/>
                      <a:pt x="117" y="75"/>
                    </a:cubicBezTo>
                    <a:cubicBezTo>
                      <a:pt x="117" y="75"/>
                      <a:pt x="117" y="75"/>
                      <a:pt x="117" y="75"/>
                    </a:cubicBezTo>
                    <a:cubicBezTo>
                      <a:pt x="117" y="76"/>
                      <a:pt x="117" y="77"/>
                      <a:pt x="116" y="77"/>
                    </a:cubicBezTo>
                    <a:moveTo>
                      <a:pt x="8" y="82"/>
                    </a:moveTo>
                    <a:cubicBezTo>
                      <a:pt x="9" y="80"/>
                      <a:pt x="10" y="77"/>
                      <a:pt x="12" y="74"/>
                    </a:cubicBezTo>
                    <a:cubicBezTo>
                      <a:pt x="12" y="76"/>
                      <a:pt x="11" y="77"/>
                      <a:pt x="11" y="79"/>
                    </a:cubicBezTo>
                    <a:cubicBezTo>
                      <a:pt x="11" y="80"/>
                      <a:pt x="11" y="81"/>
                      <a:pt x="10" y="82"/>
                    </a:cubicBezTo>
                    <a:cubicBezTo>
                      <a:pt x="9" y="82"/>
                      <a:pt x="9" y="82"/>
                      <a:pt x="8" y="82"/>
                    </a:cubicBezTo>
                    <a:moveTo>
                      <a:pt x="3" y="82"/>
                    </a:moveTo>
                    <a:cubicBezTo>
                      <a:pt x="3" y="82"/>
                      <a:pt x="3" y="82"/>
                      <a:pt x="3" y="82"/>
                    </a:cubicBezTo>
                    <a:cubicBezTo>
                      <a:pt x="5" y="79"/>
                      <a:pt x="6" y="77"/>
                      <a:pt x="7" y="74"/>
                    </a:cubicBezTo>
                    <a:cubicBezTo>
                      <a:pt x="8" y="74"/>
                      <a:pt x="9" y="74"/>
                      <a:pt x="10" y="74"/>
                    </a:cubicBezTo>
                    <a:cubicBezTo>
                      <a:pt x="9" y="77"/>
                      <a:pt x="8" y="80"/>
                      <a:pt x="6" y="82"/>
                    </a:cubicBezTo>
                    <a:cubicBezTo>
                      <a:pt x="5" y="82"/>
                      <a:pt x="4" y="82"/>
                      <a:pt x="3" y="82"/>
                    </a:cubicBezTo>
                    <a:moveTo>
                      <a:pt x="116" y="83"/>
                    </a:moveTo>
                    <a:cubicBezTo>
                      <a:pt x="116" y="82"/>
                      <a:pt x="116" y="82"/>
                      <a:pt x="116" y="81"/>
                    </a:cubicBezTo>
                    <a:cubicBezTo>
                      <a:pt x="116" y="81"/>
                      <a:pt x="116" y="81"/>
                      <a:pt x="116" y="81"/>
                    </a:cubicBezTo>
                    <a:cubicBezTo>
                      <a:pt x="117" y="79"/>
                      <a:pt x="118" y="76"/>
                      <a:pt x="119" y="74"/>
                    </a:cubicBezTo>
                    <a:cubicBezTo>
                      <a:pt x="120" y="74"/>
                      <a:pt x="120" y="74"/>
                      <a:pt x="121" y="74"/>
                    </a:cubicBezTo>
                    <a:cubicBezTo>
                      <a:pt x="120" y="77"/>
                      <a:pt x="119" y="80"/>
                      <a:pt x="118" y="83"/>
                    </a:cubicBezTo>
                    <a:cubicBezTo>
                      <a:pt x="117" y="83"/>
                      <a:pt x="117" y="83"/>
                      <a:pt x="116" y="83"/>
                    </a:cubicBezTo>
                    <a:cubicBezTo>
                      <a:pt x="116" y="83"/>
                      <a:pt x="116" y="83"/>
                      <a:pt x="116" y="83"/>
                    </a:cubicBezTo>
                    <a:moveTo>
                      <a:pt x="119" y="82"/>
                    </a:moveTo>
                    <a:cubicBezTo>
                      <a:pt x="120" y="79"/>
                      <a:pt x="121" y="77"/>
                      <a:pt x="123" y="74"/>
                    </a:cubicBezTo>
                    <a:cubicBezTo>
                      <a:pt x="123" y="74"/>
                      <a:pt x="123" y="74"/>
                      <a:pt x="123" y="74"/>
                    </a:cubicBezTo>
                    <a:cubicBezTo>
                      <a:pt x="123" y="77"/>
                      <a:pt x="123" y="80"/>
                      <a:pt x="122" y="82"/>
                    </a:cubicBezTo>
                    <a:cubicBezTo>
                      <a:pt x="122" y="82"/>
                      <a:pt x="121" y="82"/>
                      <a:pt x="120" y="82"/>
                    </a:cubicBezTo>
                    <a:cubicBezTo>
                      <a:pt x="119" y="82"/>
                      <a:pt x="119" y="82"/>
                      <a:pt x="119" y="82"/>
                    </a:cubicBezTo>
                    <a:moveTo>
                      <a:pt x="3" y="79"/>
                    </a:moveTo>
                    <a:cubicBezTo>
                      <a:pt x="3" y="77"/>
                      <a:pt x="3" y="76"/>
                      <a:pt x="3" y="74"/>
                    </a:cubicBezTo>
                    <a:cubicBezTo>
                      <a:pt x="3" y="74"/>
                      <a:pt x="3" y="74"/>
                      <a:pt x="3" y="74"/>
                    </a:cubicBezTo>
                    <a:cubicBezTo>
                      <a:pt x="4" y="74"/>
                      <a:pt x="5" y="74"/>
                      <a:pt x="5" y="74"/>
                    </a:cubicBezTo>
                    <a:cubicBezTo>
                      <a:pt x="5" y="76"/>
                      <a:pt x="4" y="77"/>
                      <a:pt x="3" y="79"/>
                    </a:cubicBezTo>
                    <a:moveTo>
                      <a:pt x="17" y="40"/>
                    </a:moveTo>
                    <a:cubicBezTo>
                      <a:pt x="16" y="39"/>
                      <a:pt x="16" y="39"/>
                      <a:pt x="15" y="38"/>
                    </a:cubicBezTo>
                    <a:cubicBezTo>
                      <a:pt x="16" y="37"/>
                      <a:pt x="18" y="35"/>
                      <a:pt x="19" y="34"/>
                    </a:cubicBezTo>
                    <a:cubicBezTo>
                      <a:pt x="20" y="34"/>
                      <a:pt x="20" y="34"/>
                      <a:pt x="20" y="34"/>
                    </a:cubicBezTo>
                    <a:cubicBezTo>
                      <a:pt x="18" y="36"/>
                      <a:pt x="17" y="38"/>
                      <a:pt x="17" y="40"/>
                    </a:cubicBezTo>
                    <a:moveTo>
                      <a:pt x="15" y="37"/>
                    </a:moveTo>
                    <a:cubicBezTo>
                      <a:pt x="15" y="36"/>
                      <a:pt x="15" y="35"/>
                      <a:pt x="15" y="35"/>
                    </a:cubicBezTo>
                    <a:cubicBezTo>
                      <a:pt x="16" y="34"/>
                      <a:pt x="17" y="33"/>
                      <a:pt x="17" y="32"/>
                    </a:cubicBezTo>
                    <a:cubicBezTo>
                      <a:pt x="18" y="33"/>
                      <a:pt x="18" y="33"/>
                      <a:pt x="18" y="33"/>
                    </a:cubicBezTo>
                    <a:cubicBezTo>
                      <a:pt x="17" y="34"/>
                      <a:pt x="16" y="35"/>
                      <a:pt x="15" y="37"/>
                    </a:cubicBezTo>
                    <a:moveTo>
                      <a:pt x="111" y="38"/>
                    </a:moveTo>
                    <a:cubicBezTo>
                      <a:pt x="110" y="36"/>
                      <a:pt x="109" y="35"/>
                      <a:pt x="109" y="34"/>
                    </a:cubicBezTo>
                    <a:cubicBezTo>
                      <a:pt x="110" y="33"/>
                      <a:pt x="111" y="32"/>
                      <a:pt x="112" y="30"/>
                    </a:cubicBezTo>
                    <a:cubicBezTo>
                      <a:pt x="112" y="32"/>
                      <a:pt x="112" y="33"/>
                      <a:pt x="112" y="34"/>
                    </a:cubicBezTo>
                    <a:cubicBezTo>
                      <a:pt x="112" y="35"/>
                      <a:pt x="112" y="35"/>
                      <a:pt x="112" y="36"/>
                    </a:cubicBezTo>
                    <a:cubicBezTo>
                      <a:pt x="112" y="37"/>
                      <a:pt x="111" y="37"/>
                      <a:pt x="111" y="38"/>
                    </a:cubicBezTo>
                    <a:moveTo>
                      <a:pt x="15" y="32"/>
                    </a:moveTo>
                    <a:cubicBezTo>
                      <a:pt x="15" y="31"/>
                      <a:pt x="15" y="31"/>
                      <a:pt x="15" y="30"/>
                    </a:cubicBezTo>
                    <a:cubicBezTo>
                      <a:pt x="16" y="31"/>
                      <a:pt x="16" y="31"/>
                      <a:pt x="16" y="31"/>
                    </a:cubicBezTo>
                    <a:cubicBezTo>
                      <a:pt x="16" y="31"/>
                      <a:pt x="16" y="32"/>
                      <a:pt x="15" y="32"/>
                    </a:cubicBezTo>
                    <a:moveTo>
                      <a:pt x="36" y="21"/>
                    </a:moveTo>
                    <a:cubicBezTo>
                      <a:pt x="36" y="21"/>
                      <a:pt x="36" y="21"/>
                      <a:pt x="37" y="21"/>
                    </a:cubicBezTo>
                    <a:cubicBezTo>
                      <a:pt x="42" y="17"/>
                      <a:pt x="48" y="15"/>
                      <a:pt x="54" y="14"/>
                    </a:cubicBezTo>
                    <a:cubicBezTo>
                      <a:pt x="55" y="14"/>
                      <a:pt x="55" y="13"/>
                      <a:pt x="55" y="12"/>
                    </a:cubicBezTo>
                    <a:cubicBezTo>
                      <a:pt x="55" y="9"/>
                      <a:pt x="55" y="6"/>
                      <a:pt x="55" y="3"/>
                    </a:cubicBezTo>
                    <a:cubicBezTo>
                      <a:pt x="58" y="3"/>
                      <a:pt x="61" y="2"/>
                      <a:pt x="64" y="2"/>
                    </a:cubicBezTo>
                    <a:cubicBezTo>
                      <a:pt x="67" y="2"/>
                      <a:pt x="70" y="3"/>
                      <a:pt x="73" y="3"/>
                    </a:cubicBezTo>
                    <a:cubicBezTo>
                      <a:pt x="73" y="6"/>
                      <a:pt x="73" y="9"/>
                      <a:pt x="73" y="12"/>
                    </a:cubicBezTo>
                    <a:cubicBezTo>
                      <a:pt x="73" y="13"/>
                      <a:pt x="73" y="14"/>
                      <a:pt x="74" y="14"/>
                    </a:cubicBezTo>
                    <a:cubicBezTo>
                      <a:pt x="80" y="15"/>
                      <a:pt x="86" y="17"/>
                      <a:pt x="92" y="21"/>
                    </a:cubicBezTo>
                    <a:cubicBezTo>
                      <a:pt x="92" y="21"/>
                      <a:pt x="92" y="21"/>
                      <a:pt x="92" y="21"/>
                    </a:cubicBezTo>
                    <a:cubicBezTo>
                      <a:pt x="93" y="21"/>
                      <a:pt x="93" y="21"/>
                      <a:pt x="93" y="21"/>
                    </a:cubicBezTo>
                    <a:cubicBezTo>
                      <a:pt x="96" y="19"/>
                      <a:pt x="98" y="16"/>
                      <a:pt x="100" y="14"/>
                    </a:cubicBezTo>
                    <a:cubicBezTo>
                      <a:pt x="100" y="14"/>
                      <a:pt x="100" y="14"/>
                      <a:pt x="100" y="14"/>
                    </a:cubicBezTo>
                    <a:cubicBezTo>
                      <a:pt x="103" y="16"/>
                      <a:pt x="109" y="23"/>
                      <a:pt x="110" y="23"/>
                    </a:cubicBezTo>
                    <a:cubicBezTo>
                      <a:pt x="110" y="24"/>
                      <a:pt x="111" y="25"/>
                      <a:pt x="112" y="26"/>
                    </a:cubicBezTo>
                    <a:cubicBezTo>
                      <a:pt x="112" y="27"/>
                      <a:pt x="112" y="27"/>
                      <a:pt x="112" y="27"/>
                    </a:cubicBezTo>
                    <a:cubicBezTo>
                      <a:pt x="110" y="29"/>
                      <a:pt x="108" y="31"/>
                      <a:pt x="106" y="33"/>
                    </a:cubicBezTo>
                    <a:cubicBezTo>
                      <a:pt x="105" y="33"/>
                      <a:pt x="105" y="34"/>
                      <a:pt x="106" y="35"/>
                    </a:cubicBezTo>
                    <a:cubicBezTo>
                      <a:pt x="109" y="40"/>
                      <a:pt x="112" y="46"/>
                      <a:pt x="113" y="53"/>
                    </a:cubicBezTo>
                    <a:cubicBezTo>
                      <a:pt x="113" y="53"/>
                      <a:pt x="114" y="54"/>
                      <a:pt x="114" y="54"/>
                    </a:cubicBezTo>
                    <a:cubicBezTo>
                      <a:pt x="117" y="54"/>
                      <a:pt x="120" y="54"/>
                      <a:pt x="123" y="54"/>
                    </a:cubicBezTo>
                    <a:cubicBezTo>
                      <a:pt x="124" y="57"/>
                      <a:pt x="124" y="60"/>
                      <a:pt x="124" y="63"/>
                    </a:cubicBezTo>
                    <a:cubicBezTo>
                      <a:pt x="124" y="65"/>
                      <a:pt x="124" y="68"/>
                      <a:pt x="124" y="71"/>
                    </a:cubicBezTo>
                    <a:cubicBezTo>
                      <a:pt x="123" y="71"/>
                      <a:pt x="123" y="71"/>
                      <a:pt x="122" y="71"/>
                    </a:cubicBezTo>
                    <a:cubicBezTo>
                      <a:pt x="119" y="71"/>
                      <a:pt x="117" y="71"/>
                      <a:pt x="115" y="73"/>
                    </a:cubicBezTo>
                    <a:cubicBezTo>
                      <a:pt x="114" y="73"/>
                      <a:pt x="113" y="75"/>
                      <a:pt x="112" y="76"/>
                    </a:cubicBezTo>
                    <a:cubicBezTo>
                      <a:pt x="110" y="80"/>
                      <a:pt x="109" y="84"/>
                      <a:pt x="106" y="90"/>
                    </a:cubicBezTo>
                    <a:cubicBezTo>
                      <a:pt x="105" y="91"/>
                      <a:pt x="105" y="91"/>
                      <a:pt x="106" y="92"/>
                    </a:cubicBezTo>
                    <a:cubicBezTo>
                      <a:pt x="108" y="94"/>
                      <a:pt x="110" y="96"/>
                      <a:pt x="112" y="98"/>
                    </a:cubicBezTo>
                    <a:cubicBezTo>
                      <a:pt x="109" y="103"/>
                      <a:pt x="105" y="107"/>
                      <a:pt x="100" y="111"/>
                    </a:cubicBezTo>
                    <a:cubicBezTo>
                      <a:pt x="98" y="108"/>
                      <a:pt x="96" y="106"/>
                      <a:pt x="94" y="104"/>
                    </a:cubicBezTo>
                    <a:cubicBezTo>
                      <a:pt x="93" y="104"/>
                      <a:pt x="93" y="104"/>
                      <a:pt x="93" y="104"/>
                    </a:cubicBezTo>
                    <a:cubicBezTo>
                      <a:pt x="92" y="104"/>
                      <a:pt x="92" y="104"/>
                      <a:pt x="92" y="104"/>
                    </a:cubicBezTo>
                    <a:cubicBezTo>
                      <a:pt x="86" y="108"/>
                      <a:pt x="80" y="110"/>
                      <a:pt x="74" y="111"/>
                    </a:cubicBezTo>
                    <a:cubicBezTo>
                      <a:pt x="73" y="112"/>
                      <a:pt x="73" y="112"/>
                      <a:pt x="73" y="113"/>
                    </a:cubicBezTo>
                    <a:cubicBezTo>
                      <a:pt x="73" y="116"/>
                      <a:pt x="73" y="119"/>
                      <a:pt x="73" y="122"/>
                    </a:cubicBezTo>
                    <a:cubicBezTo>
                      <a:pt x="70" y="122"/>
                      <a:pt x="67" y="123"/>
                      <a:pt x="64" y="123"/>
                    </a:cubicBezTo>
                    <a:cubicBezTo>
                      <a:pt x="61" y="123"/>
                      <a:pt x="58" y="122"/>
                      <a:pt x="55" y="122"/>
                    </a:cubicBezTo>
                    <a:cubicBezTo>
                      <a:pt x="55" y="119"/>
                      <a:pt x="55" y="116"/>
                      <a:pt x="55" y="113"/>
                    </a:cubicBezTo>
                    <a:cubicBezTo>
                      <a:pt x="55" y="112"/>
                      <a:pt x="55" y="112"/>
                      <a:pt x="54" y="111"/>
                    </a:cubicBezTo>
                    <a:cubicBezTo>
                      <a:pt x="48" y="110"/>
                      <a:pt x="42" y="108"/>
                      <a:pt x="36" y="104"/>
                    </a:cubicBezTo>
                    <a:cubicBezTo>
                      <a:pt x="36" y="104"/>
                      <a:pt x="36" y="104"/>
                      <a:pt x="36" y="104"/>
                    </a:cubicBezTo>
                    <a:cubicBezTo>
                      <a:pt x="35" y="104"/>
                      <a:pt x="35" y="104"/>
                      <a:pt x="34" y="104"/>
                    </a:cubicBezTo>
                    <a:cubicBezTo>
                      <a:pt x="32" y="106"/>
                      <a:pt x="30" y="108"/>
                      <a:pt x="28" y="111"/>
                    </a:cubicBezTo>
                    <a:cubicBezTo>
                      <a:pt x="28" y="111"/>
                      <a:pt x="28" y="111"/>
                      <a:pt x="28" y="111"/>
                    </a:cubicBezTo>
                    <a:cubicBezTo>
                      <a:pt x="28" y="111"/>
                      <a:pt x="28" y="111"/>
                      <a:pt x="28" y="111"/>
                    </a:cubicBezTo>
                    <a:cubicBezTo>
                      <a:pt x="23" y="107"/>
                      <a:pt x="19" y="103"/>
                      <a:pt x="16" y="98"/>
                    </a:cubicBezTo>
                    <a:cubicBezTo>
                      <a:pt x="18" y="96"/>
                      <a:pt x="20" y="94"/>
                      <a:pt x="22" y="92"/>
                    </a:cubicBezTo>
                    <a:cubicBezTo>
                      <a:pt x="23" y="91"/>
                      <a:pt x="23" y="91"/>
                      <a:pt x="22" y="90"/>
                    </a:cubicBezTo>
                    <a:cubicBezTo>
                      <a:pt x="19" y="85"/>
                      <a:pt x="16" y="79"/>
                      <a:pt x="15" y="72"/>
                    </a:cubicBezTo>
                    <a:cubicBezTo>
                      <a:pt x="15" y="72"/>
                      <a:pt x="14" y="71"/>
                      <a:pt x="14" y="71"/>
                    </a:cubicBezTo>
                    <a:cubicBezTo>
                      <a:pt x="11" y="71"/>
                      <a:pt x="8" y="71"/>
                      <a:pt x="5" y="71"/>
                    </a:cubicBezTo>
                    <a:cubicBezTo>
                      <a:pt x="4" y="68"/>
                      <a:pt x="4" y="66"/>
                      <a:pt x="4" y="63"/>
                    </a:cubicBezTo>
                    <a:cubicBezTo>
                      <a:pt x="4" y="60"/>
                      <a:pt x="4" y="57"/>
                      <a:pt x="5" y="54"/>
                    </a:cubicBezTo>
                    <a:cubicBezTo>
                      <a:pt x="8" y="54"/>
                      <a:pt x="11" y="54"/>
                      <a:pt x="14" y="54"/>
                    </a:cubicBezTo>
                    <a:cubicBezTo>
                      <a:pt x="14" y="54"/>
                      <a:pt x="15" y="53"/>
                      <a:pt x="15" y="53"/>
                    </a:cubicBezTo>
                    <a:cubicBezTo>
                      <a:pt x="17" y="46"/>
                      <a:pt x="19" y="40"/>
                      <a:pt x="23" y="35"/>
                    </a:cubicBezTo>
                    <a:cubicBezTo>
                      <a:pt x="23" y="34"/>
                      <a:pt x="23" y="33"/>
                      <a:pt x="22" y="33"/>
                    </a:cubicBezTo>
                    <a:cubicBezTo>
                      <a:pt x="20" y="31"/>
                      <a:pt x="18" y="29"/>
                      <a:pt x="16" y="27"/>
                    </a:cubicBezTo>
                    <a:cubicBezTo>
                      <a:pt x="20" y="22"/>
                      <a:pt x="24" y="18"/>
                      <a:pt x="28" y="14"/>
                    </a:cubicBezTo>
                    <a:cubicBezTo>
                      <a:pt x="30" y="16"/>
                      <a:pt x="33" y="19"/>
                      <a:pt x="35" y="21"/>
                    </a:cubicBezTo>
                    <a:cubicBezTo>
                      <a:pt x="35" y="21"/>
                      <a:pt x="35" y="21"/>
                      <a:pt x="36" y="21"/>
                    </a:cubicBezTo>
                    <a:moveTo>
                      <a:pt x="64" y="0"/>
                    </a:moveTo>
                    <a:cubicBezTo>
                      <a:pt x="61" y="0"/>
                      <a:pt x="57" y="0"/>
                      <a:pt x="54" y="0"/>
                    </a:cubicBezTo>
                    <a:cubicBezTo>
                      <a:pt x="53" y="1"/>
                      <a:pt x="52" y="1"/>
                      <a:pt x="52" y="2"/>
                    </a:cubicBezTo>
                    <a:cubicBezTo>
                      <a:pt x="52" y="5"/>
                      <a:pt x="52" y="8"/>
                      <a:pt x="52" y="11"/>
                    </a:cubicBezTo>
                    <a:cubicBezTo>
                      <a:pt x="47" y="12"/>
                      <a:pt x="41" y="15"/>
                      <a:pt x="36" y="18"/>
                    </a:cubicBezTo>
                    <a:cubicBezTo>
                      <a:pt x="34" y="16"/>
                      <a:pt x="32" y="14"/>
                      <a:pt x="30" y="11"/>
                    </a:cubicBezTo>
                    <a:cubicBezTo>
                      <a:pt x="29" y="11"/>
                      <a:pt x="29" y="11"/>
                      <a:pt x="28" y="11"/>
                    </a:cubicBezTo>
                    <a:cubicBezTo>
                      <a:pt x="28" y="11"/>
                      <a:pt x="28" y="11"/>
                      <a:pt x="28" y="11"/>
                    </a:cubicBezTo>
                    <a:cubicBezTo>
                      <a:pt x="22" y="15"/>
                      <a:pt x="17" y="20"/>
                      <a:pt x="13" y="26"/>
                    </a:cubicBezTo>
                    <a:cubicBezTo>
                      <a:pt x="13" y="26"/>
                      <a:pt x="13" y="27"/>
                      <a:pt x="13" y="27"/>
                    </a:cubicBezTo>
                    <a:cubicBezTo>
                      <a:pt x="13" y="27"/>
                      <a:pt x="13" y="27"/>
                      <a:pt x="13" y="27"/>
                    </a:cubicBezTo>
                    <a:cubicBezTo>
                      <a:pt x="13" y="30"/>
                      <a:pt x="12" y="33"/>
                      <a:pt x="12" y="36"/>
                    </a:cubicBezTo>
                    <a:cubicBezTo>
                      <a:pt x="12" y="36"/>
                      <a:pt x="12" y="36"/>
                      <a:pt x="12" y="36"/>
                    </a:cubicBezTo>
                    <a:cubicBezTo>
                      <a:pt x="12" y="36"/>
                      <a:pt x="12" y="36"/>
                      <a:pt x="12" y="36"/>
                    </a:cubicBezTo>
                    <a:cubicBezTo>
                      <a:pt x="11" y="36"/>
                      <a:pt x="11" y="36"/>
                      <a:pt x="11" y="36"/>
                    </a:cubicBezTo>
                    <a:cubicBezTo>
                      <a:pt x="12" y="37"/>
                      <a:pt x="12" y="37"/>
                      <a:pt x="12" y="37"/>
                    </a:cubicBezTo>
                    <a:cubicBezTo>
                      <a:pt x="11" y="38"/>
                      <a:pt x="11" y="38"/>
                      <a:pt x="11" y="38"/>
                    </a:cubicBezTo>
                    <a:cubicBezTo>
                      <a:pt x="11" y="38"/>
                      <a:pt x="12" y="39"/>
                      <a:pt x="12" y="39"/>
                    </a:cubicBezTo>
                    <a:cubicBezTo>
                      <a:pt x="13" y="40"/>
                      <a:pt x="14" y="41"/>
                      <a:pt x="15" y="43"/>
                    </a:cubicBezTo>
                    <a:cubicBezTo>
                      <a:pt x="14" y="45"/>
                      <a:pt x="13" y="48"/>
                      <a:pt x="13" y="51"/>
                    </a:cubicBezTo>
                    <a:cubicBezTo>
                      <a:pt x="10" y="51"/>
                      <a:pt x="6" y="51"/>
                      <a:pt x="3" y="51"/>
                    </a:cubicBezTo>
                    <a:cubicBezTo>
                      <a:pt x="3" y="51"/>
                      <a:pt x="2" y="51"/>
                      <a:pt x="2" y="52"/>
                    </a:cubicBezTo>
                    <a:cubicBezTo>
                      <a:pt x="2" y="53"/>
                      <a:pt x="2" y="53"/>
                      <a:pt x="2" y="54"/>
                    </a:cubicBezTo>
                    <a:cubicBezTo>
                      <a:pt x="1" y="54"/>
                      <a:pt x="1" y="54"/>
                      <a:pt x="1" y="55"/>
                    </a:cubicBezTo>
                    <a:cubicBezTo>
                      <a:pt x="0" y="59"/>
                      <a:pt x="0" y="66"/>
                      <a:pt x="0" y="72"/>
                    </a:cubicBezTo>
                    <a:cubicBezTo>
                      <a:pt x="0" y="77"/>
                      <a:pt x="0" y="81"/>
                      <a:pt x="1" y="84"/>
                    </a:cubicBezTo>
                    <a:cubicBezTo>
                      <a:pt x="1" y="85"/>
                      <a:pt x="1" y="85"/>
                      <a:pt x="1" y="85"/>
                    </a:cubicBezTo>
                    <a:cubicBezTo>
                      <a:pt x="1" y="85"/>
                      <a:pt x="1" y="85"/>
                      <a:pt x="1" y="85"/>
                    </a:cubicBezTo>
                    <a:cubicBezTo>
                      <a:pt x="1" y="85"/>
                      <a:pt x="2" y="85"/>
                      <a:pt x="2" y="85"/>
                    </a:cubicBezTo>
                    <a:cubicBezTo>
                      <a:pt x="5" y="85"/>
                      <a:pt x="8" y="85"/>
                      <a:pt x="11" y="85"/>
                    </a:cubicBezTo>
                    <a:cubicBezTo>
                      <a:pt x="12" y="89"/>
                      <a:pt x="13" y="92"/>
                      <a:pt x="15" y="95"/>
                    </a:cubicBezTo>
                    <a:cubicBezTo>
                      <a:pt x="14" y="96"/>
                      <a:pt x="14" y="96"/>
                      <a:pt x="13" y="97"/>
                    </a:cubicBezTo>
                    <a:cubicBezTo>
                      <a:pt x="13" y="97"/>
                      <a:pt x="12" y="98"/>
                      <a:pt x="12" y="98"/>
                    </a:cubicBezTo>
                    <a:cubicBezTo>
                      <a:pt x="12" y="99"/>
                      <a:pt x="12" y="99"/>
                      <a:pt x="12" y="99"/>
                    </a:cubicBezTo>
                    <a:cubicBezTo>
                      <a:pt x="12" y="102"/>
                      <a:pt x="12" y="106"/>
                      <a:pt x="11" y="109"/>
                    </a:cubicBezTo>
                    <a:cubicBezTo>
                      <a:pt x="11" y="109"/>
                      <a:pt x="11" y="109"/>
                      <a:pt x="11" y="109"/>
                    </a:cubicBezTo>
                    <a:cubicBezTo>
                      <a:pt x="11" y="110"/>
                      <a:pt x="11" y="110"/>
                      <a:pt x="11" y="110"/>
                    </a:cubicBezTo>
                    <a:cubicBezTo>
                      <a:pt x="11" y="111"/>
                      <a:pt x="12" y="112"/>
                      <a:pt x="12" y="112"/>
                    </a:cubicBezTo>
                    <a:cubicBezTo>
                      <a:pt x="13" y="112"/>
                      <a:pt x="13" y="112"/>
                      <a:pt x="13" y="112"/>
                    </a:cubicBezTo>
                    <a:cubicBezTo>
                      <a:pt x="16" y="117"/>
                      <a:pt x="20" y="121"/>
                      <a:pt x="25" y="125"/>
                    </a:cubicBezTo>
                    <a:cubicBezTo>
                      <a:pt x="26" y="125"/>
                      <a:pt x="26" y="125"/>
                      <a:pt x="27" y="125"/>
                    </a:cubicBezTo>
                    <a:cubicBezTo>
                      <a:pt x="27" y="125"/>
                      <a:pt x="27" y="125"/>
                      <a:pt x="27" y="125"/>
                    </a:cubicBezTo>
                    <a:cubicBezTo>
                      <a:pt x="28" y="125"/>
                      <a:pt x="28" y="125"/>
                      <a:pt x="28" y="125"/>
                    </a:cubicBezTo>
                    <a:cubicBezTo>
                      <a:pt x="30" y="123"/>
                      <a:pt x="32" y="121"/>
                      <a:pt x="35" y="119"/>
                    </a:cubicBezTo>
                    <a:cubicBezTo>
                      <a:pt x="40" y="122"/>
                      <a:pt x="44" y="124"/>
                      <a:pt x="50" y="125"/>
                    </a:cubicBezTo>
                    <a:cubicBezTo>
                      <a:pt x="50" y="129"/>
                      <a:pt x="51" y="131"/>
                      <a:pt x="51" y="135"/>
                    </a:cubicBezTo>
                    <a:cubicBezTo>
                      <a:pt x="51" y="136"/>
                      <a:pt x="52" y="136"/>
                      <a:pt x="53" y="136"/>
                    </a:cubicBezTo>
                    <a:cubicBezTo>
                      <a:pt x="56" y="137"/>
                      <a:pt x="59" y="137"/>
                      <a:pt x="63" y="137"/>
                    </a:cubicBezTo>
                    <a:cubicBezTo>
                      <a:pt x="66" y="137"/>
                      <a:pt x="70" y="137"/>
                      <a:pt x="73" y="136"/>
                    </a:cubicBezTo>
                    <a:cubicBezTo>
                      <a:pt x="74" y="136"/>
                      <a:pt x="75" y="135"/>
                      <a:pt x="75" y="135"/>
                    </a:cubicBezTo>
                    <a:cubicBezTo>
                      <a:pt x="75" y="132"/>
                      <a:pt x="75" y="129"/>
                      <a:pt x="76" y="125"/>
                    </a:cubicBezTo>
                    <a:cubicBezTo>
                      <a:pt x="81" y="124"/>
                      <a:pt x="86" y="122"/>
                      <a:pt x="91" y="119"/>
                    </a:cubicBezTo>
                    <a:cubicBezTo>
                      <a:pt x="93" y="121"/>
                      <a:pt x="96" y="123"/>
                      <a:pt x="98" y="125"/>
                    </a:cubicBezTo>
                    <a:cubicBezTo>
                      <a:pt x="98" y="125"/>
                      <a:pt x="98" y="126"/>
                      <a:pt x="99" y="126"/>
                    </a:cubicBezTo>
                    <a:cubicBezTo>
                      <a:pt x="99" y="126"/>
                      <a:pt x="99" y="125"/>
                      <a:pt x="100" y="125"/>
                    </a:cubicBezTo>
                    <a:cubicBezTo>
                      <a:pt x="105" y="121"/>
                      <a:pt x="110" y="116"/>
                      <a:pt x="114" y="111"/>
                    </a:cubicBezTo>
                    <a:cubicBezTo>
                      <a:pt x="115" y="110"/>
                      <a:pt x="115" y="110"/>
                      <a:pt x="115" y="110"/>
                    </a:cubicBezTo>
                    <a:cubicBezTo>
                      <a:pt x="115" y="106"/>
                      <a:pt x="115" y="103"/>
                      <a:pt x="116" y="98"/>
                    </a:cubicBezTo>
                    <a:cubicBezTo>
                      <a:pt x="116" y="98"/>
                      <a:pt x="116" y="98"/>
                      <a:pt x="116" y="98"/>
                    </a:cubicBezTo>
                    <a:cubicBezTo>
                      <a:pt x="116" y="98"/>
                      <a:pt x="116" y="98"/>
                      <a:pt x="116" y="98"/>
                    </a:cubicBezTo>
                    <a:cubicBezTo>
                      <a:pt x="115" y="97"/>
                      <a:pt x="115" y="97"/>
                      <a:pt x="115" y="97"/>
                    </a:cubicBezTo>
                    <a:cubicBezTo>
                      <a:pt x="115" y="97"/>
                      <a:pt x="115" y="97"/>
                      <a:pt x="115" y="97"/>
                    </a:cubicBezTo>
                    <a:cubicBezTo>
                      <a:pt x="114" y="96"/>
                      <a:pt x="113" y="95"/>
                      <a:pt x="112" y="94"/>
                    </a:cubicBezTo>
                    <a:cubicBezTo>
                      <a:pt x="114" y="90"/>
                      <a:pt x="115" y="88"/>
                      <a:pt x="116" y="87"/>
                    </a:cubicBezTo>
                    <a:cubicBezTo>
                      <a:pt x="117" y="86"/>
                      <a:pt x="117" y="86"/>
                      <a:pt x="117" y="86"/>
                    </a:cubicBezTo>
                    <a:cubicBezTo>
                      <a:pt x="118" y="85"/>
                      <a:pt x="119" y="85"/>
                      <a:pt x="120" y="85"/>
                    </a:cubicBezTo>
                    <a:cubicBezTo>
                      <a:pt x="120" y="85"/>
                      <a:pt x="120" y="85"/>
                      <a:pt x="120" y="85"/>
                    </a:cubicBezTo>
                    <a:cubicBezTo>
                      <a:pt x="121" y="85"/>
                      <a:pt x="122" y="85"/>
                      <a:pt x="124" y="85"/>
                    </a:cubicBezTo>
                    <a:cubicBezTo>
                      <a:pt x="124" y="85"/>
                      <a:pt x="124" y="85"/>
                      <a:pt x="124" y="85"/>
                    </a:cubicBezTo>
                    <a:cubicBezTo>
                      <a:pt x="124" y="85"/>
                      <a:pt x="125" y="85"/>
                      <a:pt x="125" y="84"/>
                    </a:cubicBezTo>
                    <a:cubicBezTo>
                      <a:pt x="126" y="80"/>
                      <a:pt x="126" y="77"/>
                      <a:pt x="126" y="73"/>
                    </a:cubicBezTo>
                    <a:cubicBezTo>
                      <a:pt x="127" y="69"/>
                      <a:pt x="127" y="66"/>
                      <a:pt x="127" y="63"/>
                    </a:cubicBezTo>
                    <a:cubicBezTo>
                      <a:pt x="127" y="59"/>
                      <a:pt x="127" y="56"/>
                      <a:pt x="126" y="52"/>
                    </a:cubicBezTo>
                    <a:cubicBezTo>
                      <a:pt x="126" y="51"/>
                      <a:pt x="125" y="51"/>
                      <a:pt x="125" y="51"/>
                    </a:cubicBezTo>
                    <a:cubicBezTo>
                      <a:pt x="122" y="51"/>
                      <a:pt x="119" y="51"/>
                      <a:pt x="116" y="51"/>
                    </a:cubicBezTo>
                    <a:cubicBezTo>
                      <a:pt x="115" y="47"/>
                      <a:pt x="114" y="44"/>
                      <a:pt x="112" y="40"/>
                    </a:cubicBezTo>
                    <a:cubicBezTo>
                      <a:pt x="113" y="40"/>
                      <a:pt x="113" y="39"/>
                      <a:pt x="114" y="39"/>
                    </a:cubicBezTo>
                    <a:cubicBezTo>
                      <a:pt x="115" y="39"/>
                      <a:pt x="115" y="38"/>
                      <a:pt x="115" y="37"/>
                    </a:cubicBezTo>
                    <a:cubicBezTo>
                      <a:pt x="115" y="36"/>
                      <a:pt x="115" y="35"/>
                      <a:pt x="115" y="34"/>
                    </a:cubicBezTo>
                    <a:cubicBezTo>
                      <a:pt x="115" y="32"/>
                      <a:pt x="115" y="30"/>
                      <a:pt x="115" y="29"/>
                    </a:cubicBezTo>
                    <a:cubicBezTo>
                      <a:pt x="115" y="28"/>
                      <a:pt x="116" y="28"/>
                      <a:pt x="116" y="28"/>
                    </a:cubicBezTo>
                    <a:cubicBezTo>
                      <a:pt x="115" y="27"/>
                      <a:pt x="115" y="27"/>
                      <a:pt x="115" y="27"/>
                    </a:cubicBezTo>
                    <a:cubicBezTo>
                      <a:pt x="116" y="27"/>
                      <a:pt x="116" y="26"/>
                      <a:pt x="115" y="26"/>
                    </a:cubicBezTo>
                    <a:cubicBezTo>
                      <a:pt x="115" y="26"/>
                      <a:pt x="115" y="26"/>
                      <a:pt x="115" y="26"/>
                    </a:cubicBezTo>
                    <a:cubicBezTo>
                      <a:pt x="115" y="25"/>
                      <a:pt x="115" y="25"/>
                      <a:pt x="114" y="24"/>
                    </a:cubicBezTo>
                    <a:cubicBezTo>
                      <a:pt x="114" y="24"/>
                      <a:pt x="114" y="24"/>
                      <a:pt x="114" y="24"/>
                    </a:cubicBezTo>
                    <a:cubicBezTo>
                      <a:pt x="113" y="23"/>
                      <a:pt x="113" y="22"/>
                      <a:pt x="112" y="21"/>
                    </a:cubicBezTo>
                    <a:cubicBezTo>
                      <a:pt x="112" y="21"/>
                      <a:pt x="111" y="20"/>
                      <a:pt x="110" y="19"/>
                    </a:cubicBezTo>
                    <a:cubicBezTo>
                      <a:pt x="108" y="18"/>
                      <a:pt x="106" y="16"/>
                      <a:pt x="105" y="14"/>
                    </a:cubicBezTo>
                    <a:cubicBezTo>
                      <a:pt x="104" y="13"/>
                      <a:pt x="103" y="13"/>
                      <a:pt x="102" y="12"/>
                    </a:cubicBezTo>
                    <a:cubicBezTo>
                      <a:pt x="102" y="12"/>
                      <a:pt x="101" y="12"/>
                      <a:pt x="101" y="11"/>
                    </a:cubicBezTo>
                    <a:cubicBezTo>
                      <a:pt x="101" y="11"/>
                      <a:pt x="101" y="11"/>
                      <a:pt x="100" y="11"/>
                    </a:cubicBezTo>
                    <a:cubicBezTo>
                      <a:pt x="100" y="11"/>
                      <a:pt x="100" y="11"/>
                      <a:pt x="100" y="11"/>
                    </a:cubicBezTo>
                    <a:cubicBezTo>
                      <a:pt x="100" y="11"/>
                      <a:pt x="99" y="11"/>
                      <a:pt x="99" y="11"/>
                    </a:cubicBezTo>
                    <a:cubicBezTo>
                      <a:pt x="99" y="11"/>
                      <a:pt x="99" y="11"/>
                      <a:pt x="99" y="11"/>
                    </a:cubicBezTo>
                    <a:cubicBezTo>
                      <a:pt x="97" y="14"/>
                      <a:pt x="94" y="16"/>
                      <a:pt x="92" y="18"/>
                    </a:cubicBezTo>
                    <a:cubicBezTo>
                      <a:pt x="87" y="15"/>
                      <a:pt x="82" y="12"/>
                      <a:pt x="76" y="11"/>
                    </a:cubicBezTo>
                    <a:cubicBezTo>
                      <a:pt x="76" y="8"/>
                      <a:pt x="76" y="5"/>
                      <a:pt x="76" y="2"/>
                    </a:cubicBezTo>
                    <a:cubicBezTo>
                      <a:pt x="76" y="1"/>
                      <a:pt x="75" y="1"/>
                      <a:pt x="74" y="0"/>
                    </a:cubicBezTo>
                    <a:cubicBezTo>
                      <a:pt x="71" y="0"/>
                      <a:pt x="68" y="0"/>
                      <a:pt x="6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743"/>
              <p:cNvSpPr>
                <a:spLocks noEditPoints="1"/>
              </p:cNvSpPr>
              <p:nvPr/>
            </p:nvSpPr>
            <p:spPr bwMode="auto">
              <a:xfrm>
                <a:off x="3300" y="1114"/>
                <a:ext cx="140" cy="140"/>
              </a:xfrm>
              <a:custGeom>
                <a:avLst/>
                <a:gdLst>
                  <a:gd name="T0" fmla="*/ 56 w 59"/>
                  <a:gd name="T1" fmla="*/ 30 h 59"/>
                  <a:gd name="T2" fmla="*/ 54 w 59"/>
                  <a:gd name="T3" fmla="*/ 29 h 59"/>
                  <a:gd name="T4" fmla="*/ 55 w 59"/>
                  <a:gd name="T5" fmla="*/ 28 h 59"/>
                  <a:gd name="T6" fmla="*/ 53 w 59"/>
                  <a:gd name="T7" fmla="*/ 26 h 59"/>
                  <a:gd name="T8" fmla="*/ 53 w 59"/>
                  <a:gd name="T9" fmla="*/ 26 h 59"/>
                  <a:gd name="T10" fmla="*/ 54 w 59"/>
                  <a:gd name="T11" fmla="*/ 21 h 59"/>
                  <a:gd name="T12" fmla="*/ 51 w 59"/>
                  <a:gd name="T13" fmla="*/ 21 h 59"/>
                  <a:gd name="T14" fmla="*/ 53 w 59"/>
                  <a:gd name="T15" fmla="*/ 20 h 59"/>
                  <a:gd name="T16" fmla="*/ 49 w 59"/>
                  <a:gd name="T17" fmla="*/ 19 h 59"/>
                  <a:gd name="T18" fmla="*/ 50 w 59"/>
                  <a:gd name="T19" fmla="*/ 20 h 59"/>
                  <a:gd name="T20" fmla="*/ 46 w 59"/>
                  <a:gd name="T21" fmla="*/ 16 h 59"/>
                  <a:gd name="T22" fmla="*/ 48 w 59"/>
                  <a:gd name="T23" fmla="*/ 18 h 59"/>
                  <a:gd name="T24" fmla="*/ 47 w 59"/>
                  <a:gd name="T25" fmla="*/ 11 h 59"/>
                  <a:gd name="T26" fmla="*/ 45 w 59"/>
                  <a:gd name="T27" fmla="*/ 15 h 59"/>
                  <a:gd name="T28" fmla="*/ 3 w 59"/>
                  <a:gd name="T29" fmla="*/ 28 h 59"/>
                  <a:gd name="T30" fmla="*/ 12 w 59"/>
                  <a:gd name="T31" fmla="*/ 16 h 59"/>
                  <a:gd name="T32" fmla="*/ 45 w 59"/>
                  <a:gd name="T33" fmla="*/ 19 h 59"/>
                  <a:gd name="T34" fmla="*/ 53 w 59"/>
                  <a:gd name="T35" fmla="*/ 41 h 59"/>
                  <a:gd name="T36" fmla="*/ 30 w 59"/>
                  <a:gd name="T37" fmla="*/ 56 h 59"/>
                  <a:gd name="T38" fmla="*/ 40 w 59"/>
                  <a:gd name="T39" fmla="*/ 12 h 59"/>
                  <a:gd name="T40" fmla="*/ 46 w 59"/>
                  <a:gd name="T41" fmla="*/ 10 h 59"/>
                  <a:gd name="T42" fmla="*/ 6 w 59"/>
                  <a:gd name="T43" fmla="*/ 17 h 59"/>
                  <a:gd name="T44" fmla="*/ 9 w 59"/>
                  <a:gd name="T45" fmla="*/ 15 h 59"/>
                  <a:gd name="T46" fmla="*/ 15 w 59"/>
                  <a:gd name="T47" fmla="*/ 7 h 59"/>
                  <a:gd name="T48" fmla="*/ 39 w 59"/>
                  <a:gd name="T49" fmla="*/ 11 h 59"/>
                  <a:gd name="T50" fmla="*/ 43 w 59"/>
                  <a:gd name="T51" fmla="*/ 8 h 59"/>
                  <a:gd name="T52" fmla="*/ 34 w 59"/>
                  <a:gd name="T53" fmla="*/ 9 h 59"/>
                  <a:gd name="T54" fmla="*/ 41 w 59"/>
                  <a:gd name="T55" fmla="*/ 6 h 59"/>
                  <a:gd name="T56" fmla="*/ 31 w 59"/>
                  <a:gd name="T57" fmla="*/ 8 h 59"/>
                  <a:gd name="T58" fmla="*/ 36 w 59"/>
                  <a:gd name="T59" fmla="*/ 5 h 59"/>
                  <a:gd name="T60" fmla="*/ 19 w 59"/>
                  <a:gd name="T61" fmla="*/ 5 h 59"/>
                  <a:gd name="T62" fmla="*/ 13 w 59"/>
                  <a:gd name="T63" fmla="*/ 12 h 59"/>
                  <a:gd name="T64" fmla="*/ 34 w 59"/>
                  <a:gd name="T65" fmla="*/ 3 h 59"/>
                  <a:gd name="T66" fmla="*/ 27 w 59"/>
                  <a:gd name="T67" fmla="*/ 8 h 59"/>
                  <a:gd name="T68" fmla="*/ 26 w 59"/>
                  <a:gd name="T69" fmla="*/ 3 h 59"/>
                  <a:gd name="T70" fmla="*/ 19 w 59"/>
                  <a:gd name="T71" fmla="*/ 9 h 59"/>
                  <a:gd name="T72" fmla="*/ 29 w 59"/>
                  <a:gd name="T73" fmla="*/ 3 h 59"/>
                  <a:gd name="T74" fmla="*/ 23 w 59"/>
                  <a:gd name="T75" fmla="*/ 8 h 59"/>
                  <a:gd name="T76" fmla="*/ 12 w 59"/>
                  <a:gd name="T77" fmla="*/ 5 h 59"/>
                  <a:gd name="T78" fmla="*/ 30 w 59"/>
                  <a:gd name="T79" fmla="*/ 59 h 59"/>
                  <a:gd name="T80" fmla="*/ 45 w 59"/>
                  <a:gd name="T81" fmla="*/ 54 h 59"/>
                  <a:gd name="T82" fmla="*/ 46 w 59"/>
                  <a:gd name="T83" fmla="*/ 53 h 59"/>
                  <a:gd name="T84" fmla="*/ 48 w 59"/>
                  <a:gd name="T85" fmla="*/ 52 h 59"/>
                  <a:gd name="T86" fmla="*/ 48 w 59"/>
                  <a:gd name="T87" fmla="*/ 52 h 59"/>
                  <a:gd name="T88" fmla="*/ 48 w 59"/>
                  <a:gd name="T89" fmla="*/ 52 h 59"/>
                  <a:gd name="T90" fmla="*/ 48 w 59"/>
                  <a:gd name="T91" fmla="*/ 52 h 59"/>
                  <a:gd name="T92" fmla="*/ 59 w 59"/>
                  <a:gd name="T93" fmla="*/ 31 h 59"/>
                  <a:gd name="T94" fmla="*/ 29 w 59"/>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 h="59">
                    <a:moveTo>
                      <a:pt x="56" y="32"/>
                    </a:moveTo>
                    <a:cubicBezTo>
                      <a:pt x="55" y="32"/>
                      <a:pt x="55" y="31"/>
                      <a:pt x="55" y="30"/>
                    </a:cubicBezTo>
                    <a:cubicBezTo>
                      <a:pt x="56" y="30"/>
                      <a:pt x="56" y="30"/>
                      <a:pt x="56" y="30"/>
                    </a:cubicBezTo>
                    <a:cubicBezTo>
                      <a:pt x="56" y="31"/>
                      <a:pt x="56" y="31"/>
                      <a:pt x="56" y="31"/>
                    </a:cubicBezTo>
                    <a:cubicBezTo>
                      <a:pt x="56" y="31"/>
                      <a:pt x="56" y="32"/>
                      <a:pt x="56" y="32"/>
                    </a:cubicBezTo>
                    <a:moveTo>
                      <a:pt x="54" y="29"/>
                    </a:moveTo>
                    <a:cubicBezTo>
                      <a:pt x="54" y="28"/>
                      <a:pt x="54" y="28"/>
                      <a:pt x="54" y="28"/>
                    </a:cubicBezTo>
                    <a:cubicBezTo>
                      <a:pt x="54" y="27"/>
                      <a:pt x="55" y="27"/>
                      <a:pt x="55" y="27"/>
                    </a:cubicBezTo>
                    <a:cubicBezTo>
                      <a:pt x="55" y="27"/>
                      <a:pt x="55" y="28"/>
                      <a:pt x="55" y="28"/>
                    </a:cubicBezTo>
                    <a:cubicBezTo>
                      <a:pt x="54" y="29"/>
                      <a:pt x="54" y="29"/>
                      <a:pt x="54" y="29"/>
                    </a:cubicBezTo>
                    <a:moveTo>
                      <a:pt x="53" y="26"/>
                    </a:moveTo>
                    <a:cubicBezTo>
                      <a:pt x="53" y="26"/>
                      <a:pt x="53" y="26"/>
                      <a:pt x="53" y="26"/>
                    </a:cubicBezTo>
                    <a:cubicBezTo>
                      <a:pt x="54" y="25"/>
                      <a:pt x="54" y="25"/>
                      <a:pt x="55" y="25"/>
                    </a:cubicBezTo>
                    <a:cubicBezTo>
                      <a:pt x="55" y="25"/>
                      <a:pt x="55" y="25"/>
                      <a:pt x="55" y="25"/>
                    </a:cubicBezTo>
                    <a:cubicBezTo>
                      <a:pt x="55" y="26"/>
                      <a:pt x="54" y="26"/>
                      <a:pt x="53" y="26"/>
                    </a:cubicBezTo>
                    <a:moveTo>
                      <a:pt x="52" y="24"/>
                    </a:moveTo>
                    <a:cubicBezTo>
                      <a:pt x="52" y="24"/>
                      <a:pt x="52" y="23"/>
                      <a:pt x="52" y="23"/>
                    </a:cubicBezTo>
                    <a:cubicBezTo>
                      <a:pt x="52" y="22"/>
                      <a:pt x="53" y="22"/>
                      <a:pt x="54" y="21"/>
                    </a:cubicBezTo>
                    <a:cubicBezTo>
                      <a:pt x="54" y="22"/>
                      <a:pt x="54" y="22"/>
                      <a:pt x="54" y="23"/>
                    </a:cubicBezTo>
                    <a:cubicBezTo>
                      <a:pt x="54" y="23"/>
                      <a:pt x="53" y="24"/>
                      <a:pt x="52" y="24"/>
                    </a:cubicBezTo>
                    <a:moveTo>
                      <a:pt x="51" y="21"/>
                    </a:moveTo>
                    <a:cubicBezTo>
                      <a:pt x="50" y="21"/>
                      <a:pt x="50" y="21"/>
                      <a:pt x="50" y="21"/>
                    </a:cubicBezTo>
                    <a:cubicBezTo>
                      <a:pt x="51" y="20"/>
                      <a:pt x="52" y="20"/>
                      <a:pt x="53" y="19"/>
                    </a:cubicBezTo>
                    <a:cubicBezTo>
                      <a:pt x="53" y="20"/>
                      <a:pt x="53" y="20"/>
                      <a:pt x="53" y="20"/>
                    </a:cubicBezTo>
                    <a:cubicBezTo>
                      <a:pt x="52" y="20"/>
                      <a:pt x="52" y="21"/>
                      <a:pt x="51" y="21"/>
                    </a:cubicBezTo>
                    <a:moveTo>
                      <a:pt x="50" y="20"/>
                    </a:moveTo>
                    <a:cubicBezTo>
                      <a:pt x="49" y="19"/>
                      <a:pt x="49" y="19"/>
                      <a:pt x="49" y="19"/>
                    </a:cubicBezTo>
                    <a:cubicBezTo>
                      <a:pt x="50" y="18"/>
                      <a:pt x="51" y="18"/>
                      <a:pt x="52" y="17"/>
                    </a:cubicBezTo>
                    <a:cubicBezTo>
                      <a:pt x="52" y="17"/>
                      <a:pt x="52" y="18"/>
                      <a:pt x="52" y="18"/>
                    </a:cubicBezTo>
                    <a:cubicBezTo>
                      <a:pt x="51" y="19"/>
                      <a:pt x="50" y="19"/>
                      <a:pt x="50" y="20"/>
                    </a:cubicBezTo>
                    <a:moveTo>
                      <a:pt x="48" y="18"/>
                    </a:moveTo>
                    <a:cubicBezTo>
                      <a:pt x="48" y="17"/>
                      <a:pt x="48" y="17"/>
                      <a:pt x="48" y="17"/>
                    </a:cubicBezTo>
                    <a:cubicBezTo>
                      <a:pt x="47" y="17"/>
                      <a:pt x="47" y="17"/>
                      <a:pt x="46" y="16"/>
                    </a:cubicBezTo>
                    <a:cubicBezTo>
                      <a:pt x="47" y="15"/>
                      <a:pt x="49" y="15"/>
                      <a:pt x="50" y="14"/>
                    </a:cubicBezTo>
                    <a:cubicBezTo>
                      <a:pt x="50" y="15"/>
                      <a:pt x="51" y="15"/>
                      <a:pt x="51" y="16"/>
                    </a:cubicBezTo>
                    <a:cubicBezTo>
                      <a:pt x="50" y="16"/>
                      <a:pt x="49" y="17"/>
                      <a:pt x="48" y="18"/>
                    </a:cubicBezTo>
                    <a:moveTo>
                      <a:pt x="45" y="15"/>
                    </a:moveTo>
                    <a:cubicBezTo>
                      <a:pt x="45" y="15"/>
                      <a:pt x="44" y="14"/>
                      <a:pt x="43" y="14"/>
                    </a:cubicBezTo>
                    <a:cubicBezTo>
                      <a:pt x="45" y="13"/>
                      <a:pt x="46" y="12"/>
                      <a:pt x="47" y="11"/>
                    </a:cubicBezTo>
                    <a:cubicBezTo>
                      <a:pt x="48" y="11"/>
                      <a:pt x="48" y="11"/>
                      <a:pt x="48" y="11"/>
                    </a:cubicBezTo>
                    <a:cubicBezTo>
                      <a:pt x="48" y="12"/>
                      <a:pt x="49" y="12"/>
                      <a:pt x="49" y="13"/>
                    </a:cubicBezTo>
                    <a:cubicBezTo>
                      <a:pt x="48" y="14"/>
                      <a:pt x="46" y="14"/>
                      <a:pt x="45" y="15"/>
                    </a:cubicBezTo>
                    <a:moveTo>
                      <a:pt x="30" y="56"/>
                    </a:moveTo>
                    <a:cubicBezTo>
                      <a:pt x="23" y="56"/>
                      <a:pt x="16" y="52"/>
                      <a:pt x="11" y="47"/>
                    </a:cubicBezTo>
                    <a:cubicBezTo>
                      <a:pt x="6" y="42"/>
                      <a:pt x="3" y="35"/>
                      <a:pt x="3" y="28"/>
                    </a:cubicBezTo>
                    <a:cubicBezTo>
                      <a:pt x="3" y="27"/>
                      <a:pt x="3" y="26"/>
                      <a:pt x="3" y="25"/>
                    </a:cubicBezTo>
                    <a:cubicBezTo>
                      <a:pt x="4" y="24"/>
                      <a:pt x="4" y="24"/>
                      <a:pt x="4" y="24"/>
                    </a:cubicBezTo>
                    <a:cubicBezTo>
                      <a:pt x="6" y="21"/>
                      <a:pt x="8" y="18"/>
                      <a:pt x="12" y="16"/>
                    </a:cubicBezTo>
                    <a:cubicBezTo>
                      <a:pt x="17" y="12"/>
                      <a:pt x="22" y="11"/>
                      <a:pt x="27" y="11"/>
                    </a:cubicBezTo>
                    <a:cubicBezTo>
                      <a:pt x="27" y="11"/>
                      <a:pt x="27" y="11"/>
                      <a:pt x="27" y="11"/>
                    </a:cubicBezTo>
                    <a:cubicBezTo>
                      <a:pt x="34" y="11"/>
                      <a:pt x="41" y="14"/>
                      <a:pt x="45" y="19"/>
                    </a:cubicBezTo>
                    <a:cubicBezTo>
                      <a:pt x="50" y="25"/>
                      <a:pt x="53" y="32"/>
                      <a:pt x="53" y="39"/>
                    </a:cubicBezTo>
                    <a:cubicBezTo>
                      <a:pt x="53" y="39"/>
                      <a:pt x="53" y="40"/>
                      <a:pt x="53" y="41"/>
                    </a:cubicBezTo>
                    <a:cubicBezTo>
                      <a:pt x="53" y="41"/>
                      <a:pt x="53" y="41"/>
                      <a:pt x="53" y="41"/>
                    </a:cubicBezTo>
                    <a:cubicBezTo>
                      <a:pt x="52" y="44"/>
                      <a:pt x="49" y="48"/>
                      <a:pt x="45" y="51"/>
                    </a:cubicBezTo>
                    <a:cubicBezTo>
                      <a:pt x="45" y="51"/>
                      <a:pt x="45" y="51"/>
                      <a:pt x="45" y="51"/>
                    </a:cubicBezTo>
                    <a:cubicBezTo>
                      <a:pt x="40" y="54"/>
                      <a:pt x="35" y="56"/>
                      <a:pt x="30" y="56"/>
                    </a:cubicBezTo>
                    <a:cubicBezTo>
                      <a:pt x="30" y="56"/>
                      <a:pt x="30" y="56"/>
                      <a:pt x="30" y="56"/>
                    </a:cubicBezTo>
                    <a:moveTo>
                      <a:pt x="42" y="13"/>
                    </a:moveTo>
                    <a:cubicBezTo>
                      <a:pt x="41" y="12"/>
                      <a:pt x="41" y="12"/>
                      <a:pt x="40" y="12"/>
                    </a:cubicBezTo>
                    <a:cubicBezTo>
                      <a:pt x="42" y="11"/>
                      <a:pt x="43" y="10"/>
                      <a:pt x="45" y="9"/>
                    </a:cubicBezTo>
                    <a:cubicBezTo>
                      <a:pt x="45" y="9"/>
                      <a:pt x="45" y="9"/>
                      <a:pt x="45" y="9"/>
                    </a:cubicBezTo>
                    <a:cubicBezTo>
                      <a:pt x="45" y="9"/>
                      <a:pt x="46" y="9"/>
                      <a:pt x="46" y="10"/>
                    </a:cubicBezTo>
                    <a:cubicBezTo>
                      <a:pt x="45" y="11"/>
                      <a:pt x="43" y="12"/>
                      <a:pt x="42" y="13"/>
                    </a:cubicBezTo>
                    <a:moveTo>
                      <a:pt x="6" y="17"/>
                    </a:moveTo>
                    <a:cubicBezTo>
                      <a:pt x="6" y="17"/>
                      <a:pt x="6" y="17"/>
                      <a:pt x="6" y="17"/>
                    </a:cubicBezTo>
                    <a:cubicBezTo>
                      <a:pt x="8" y="14"/>
                      <a:pt x="11" y="12"/>
                      <a:pt x="13" y="9"/>
                    </a:cubicBezTo>
                    <a:cubicBezTo>
                      <a:pt x="14" y="8"/>
                      <a:pt x="14" y="8"/>
                      <a:pt x="14" y="8"/>
                    </a:cubicBezTo>
                    <a:cubicBezTo>
                      <a:pt x="12" y="10"/>
                      <a:pt x="10" y="12"/>
                      <a:pt x="9" y="15"/>
                    </a:cubicBezTo>
                    <a:cubicBezTo>
                      <a:pt x="8" y="15"/>
                      <a:pt x="7" y="16"/>
                      <a:pt x="6" y="17"/>
                    </a:cubicBezTo>
                    <a:moveTo>
                      <a:pt x="14" y="8"/>
                    </a:moveTo>
                    <a:cubicBezTo>
                      <a:pt x="15" y="7"/>
                      <a:pt x="15" y="7"/>
                      <a:pt x="15" y="7"/>
                    </a:cubicBezTo>
                    <a:cubicBezTo>
                      <a:pt x="15" y="7"/>
                      <a:pt x="15" y="7"/>
                      <a:pt x="15" y="7"/>
                    </a:cubicBezTo>
                    <a:cubicBezTo>
                      <a:pt x="15" y="7"/>
                      <a:pt x="14" y="8"/>
                      <a:pt x="14" y="8"/>
                    </a:cubicBezTo>
                    <a:moveTo>
                      <a:pt x="39" y="11"/>
                    </a:moveTo>
                    <a:cubicBezTo>
                      <a:pt x="38" y="10"/>
                      <a:pt x="38" y="10"/>
                      <a:pt x="38" y="10"/>
                    </a:cubicBezTo>
                    <a:cubicBezTo>
                      <a:pt x="39" y="9"/>
                      <a:pt x="41" y="8"/>
                      <a:pt x="42" y="7"/>
                    </a:cubicBezTo>
                    <a:cubicBezTo>
                      <a:pt x="43" y="8"/>
                      <a:pt x="43" y="8"/>
                      <a:pt x="43" y="8"/>
                    </a:cubicBezTo>
                    <a:cubicBezTo>
                      <a:pt x="42" y="9"/>
                      <a:pt x="40" y="10"/>
                      <a:pt x="39" y="11"/>
                    </a:cubicBezTo>
                    <a:moveTo>
                      <a:pt x="36" y="10"/>
                    </a:moveTo>
                    <a:cubicBezTo>
                      <a:pt x="36" y="9"/>
                      <a:pt x="35" y="9"/>
                      <a:pt x="34" y="9"/>
                    </a:cubicBezTo>
                    <a:cubicBezTo>
                      <a:pt x="35" y="8"/>
                      <a:pt x="36" y="7"/>
                      <a:pt x="37" y="6"/>
                    </a:cubicBezTo>
                    <a:cubicBezTo>
                      <a:pt x="38" y="6"/>
                      <a:pt x="38" y="5"/>
                      <a:pt x="39" y="5"/>
                    </a:cubicBezTo>
                    <a:cubicBezTo>
                      <a:pt x="40" y="5"/>
                      <a:pt x="40" y="6"/>
                      <a:pt x="41" y="6"/>
                    </a:cubicBezTo>
                    <a:cubicBezTo>
                      <a:pt x="39" y="7"/>
                      <a:pt x="38" y="8"/>
                      <a:pt x="36" y="10"/>
                    </a:cubicBezTo>
                    <a:moveTo>
                      <a:pt x="33" y="9"/>
                    </a:moveTo>
                    <a:cubicBezTo>
                      <a:pt x="32" y="8"/>
                      <a:pt x="32" y="8"/>
                      <a:pt x="31" y="8"/>
                    </a:cubicBezTo>
                    <a:cubicBezTo>
                      <a:pt x="33" y="7"/>
                      <a:pt x="34" y="5"/>
                      <a:pt x="36" y="4"/>
                    </a:cubicBezTo>
                    <a:cubicBezTo>
                      <a:pt x="36" y="4"/>
                      <a:pt x="37" y="4"/>
                      <a:pt x="37" y="4"/>
                    </a:cubicBezTo>
                    <a:cubicBezTo>
                      <a:pt x="36" y="5"/>
                      <a:pt x="36" y="5"/>
                      <a:pt x="36" y="5"/>
                    </a:cubicBezTo>
                    <a:cubicBezTo>
                      <a:pt x="35" y="6"/>
                      <a:pt x="34" y="7"/>
                      <a:pt x="33" y="9"/>
                    </a:cubicBezTo>
                    <a:moveTo>
                      <a:pt x="13" y="12"/>
                    </a:moveTo>
                    <a:cubicBezTo>
                      <a:pt x="15" y="9"/>
                      <a:pt x="17" y="7"/>
                      <a:pt x="19" y="5"/>
                    </a:cubicBezTo>
                    <a:cubicBezTo>
                      <a:pt x="20" y="4"/>
                      <a:pt x="21" y="4"/>
                      <a:pt x="22" y="4"/>
                    </a:cubicBezTo>
                    <a:cubicBezTo>
                      <a:pt x="20" y="6"/>
                      <a:pt x="18" y="8"/>
                      <a:pt x="15" y="10"/>
                    </a:cubicBezTo>
                    <a:cubicBezTo>
                      <a:pt x="15" y="11"/>
                      <a:pt x="14" y="11"/>
                      <a:pt x="13" y="12"/>
                    </a:cubicBezTo>
                    <a:moveTo>
                      <a:pt x="27" y="8"/>
                    </a:moveTo>
                    <a:cubicBezTo>
                      <a:pt x="28" y="6"/>
                      <a:pt x="30" y="4"/>
                      <a:pt x="32" y="3"/>
                    </a:cubicBezTo>
                    <a:cubicBezTo>
                      <a:pt x="33" y="3"/>
                      <a:pt x="33" y="3"/>
                      <a:pt x="34" y="3"/>
                    </a:cubicBezTo>
                    <a:cubicBezTo>
                      <a:pt x="32" y="5"/>
                      <a:pt x="31" y="6"/>
                      <a:pt x="29" y="8"/>
                    </a:cubicBezTo>
                    <a:cubicBezTo>
                      <a:pt x="28" y="8"/>
                      <a:pt x="28" y="8"/>
                      <a:pt x="27" y="8"/>
                    </a:cubicBezTo>
                    <a:cubicBezTo>
                      <a:pt x="27" y="8"/>
                      <a:pt x="27" y="8"/>
                      <a:pt x="27" y="8"/>
                    </a:cubicBezTo>
                    <a:moveTo>
                      <a:pt x="19" y="9"/>
                    </a:moveTo>
                    <a:cubicBezTo>
                      <a:pt x="21" y="7"/>
                      <a:pt x="23" y="5"/>
                      <a:pt x="25" y="3"/>
                    </a:cubicBezTo>
                    <a:cubicBezTo>
                      <a:pt x="26" y="3"/>
                      <a:pt x="26" y="3"/>
                      <a:pt x="26" y="3"/>
                    </a:cubicBezTo>
                    <a:cubicBezTo>
                      <a:pt x="24" y="5"/>
                      <a:pt x="22" y="7"/>
                      <a:pt x="20" y="9"/>
                    </a:cubicBezTo>
                    <a:cubicBezTo>
                      <a:pt x="20" y="9"/>
                      <a:pt x="20" y="9"/>
                      <a:pt x="20" y="9"/>
                    </a:cubicBezTo>
                    <a:cubicBezTo>
                      <a:pt x="19" y="9"/>
                      <a:pt x="19" y="9"/>
                      <a:pt x="19" y="9"/>
                    </a:cubicBezTo>
                    <a:moveTo>
                      <a:pt x="23" y="8"/>
                    </a:moveTo>
                    <a:cubicBezTo>
                      <a:pt x="25" y="6"/>
                      <a:pt x="27" y="4"/>
                      <a:pt x="29" y="3"/>
                    </a:cubicBezTo>
                    <a:cubicBezTo>
                      <a:pt x="29" y="3"/>
                      <a:pt x="29" y="3"/>
                      <a:pt x="29" y="3"/>
                    </a:cubicBezTo>
                    <a:cubicBezTo>
                      <a:pt x="29" y="3"/>
                      <a:pt x="30" y="3"/>
                      <a:pt x="30" y="3"/>
                    </a:cubicBezTo>
                    <a:cubicBezTo>
                      <a:pt x="28" y="4"/>
                      <a:pt x="26" y="6"/>
                      <a:pt x="24" y="8"/>
                    </a:cubicBezTo>
                    <a:cubicBezTo>
                      <a:pt x="24" y="8"/>
                      <a:pt x="23" y="8"/>
                      <a:pt x="23" y="8"/>
                    </a:cubicBezTo>
                    <a:moveTo>
                      <a:pt x="29" y="0"/>
                    </a:moveTo>
                    <a:cubicBezTo>
                      <a:pt x="24" y="0"/>
                      <a:pt x="18" y="1"/>
                      <a:pt x="12" y="5"/>
                    </a:cubicBezTo>
                    <a:cubicBezTo>
                      <a:pt x="12" y="5"/>
                      <a:pt x="12" y="5"/>
                      <a:pt x="12" y="5"/>
                    </a:cubicBezTo>
                    <a:cubicBezTo>
                      <a:pt x="4" y="11"/>
                      <a:pt x="0" y="20"/>
                      <a:pt x="0" y="28"/>
                    </a:cubicBezTo>
                    <a:cubicBezTo>
                      <a:pt x="0" y="35"/>
                      <a:pt x="4" y="43"/>
                      <a:pt x="9" y="49"/>
                    </a:cubicBezTo>
                    <a:cubicBezTo>
                      <a:pt x="14" y="55"/>
                      <a:pt x="22" y="59"/>
                      <a:pt x="30" y="59"/>
                    </a:cubicBezTo>
                    <a:cubicBezTo>
                      <a:pt x="34" y="59"/>
                      <a:pt x="39" y="57"/>
                      <a:pt x="44" y="54"/>
                    </a:cubicBezTo>
                    <a:cubicBezTo>
                      <a:pt x="44" y="54"/>
                      <a:pt x="44" y="54"/>
                      <a:pt x="44" y="54"/>
                    </a:cubicBezTo>
                    <a:cubicBezTo>
                      <a:pt x="45" y="54"/>
                      <a:pt x="45" y="54"/>
                      <a:pt x="45" y="54"/>
                    </a:cubicBezTo>
                    <a:cubicBezTo>
                      <a:pt x="45" y="54"/>
                      <a:pt x="45" y="54"/>
                      <a:pt x="45" y="54"/>
                    </a:cubicBezTo>
                    <a:cubicBezTo>
                      <a:pt x="45" y="54"/>
                      <a:pt x="45" y="54"/>
                      <a:pt x="46" y="53"/>
                    </a:cubicBezTo>
                    <a:cubicBezTo>
                      <a:pt x="46" y="53"/>
                      <a:pt x="46" y="53"/>
                      <a:pt x="46" y="53"/>
                    </a:cubicBezTo>
                    <a:cubicBezTo>
                      <a:pt x="46" y="53"/>
                      <a:pt x="46" y="53"/>
                      <a:pt x="46" y="53"/>
                    </a:cubicBezTo>
                    <a:cubicBezTo>
                      <a:pt x="47" y="53"/>
                      <a:pt x="47"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2"/>
                      <a:pt x="48" y="52"/>
                      <a:pt x="48" y="52"/>
                    </a:cubicBezTo>
                    <a:cubicBezTo>
                      <a:pt x="48" y="51"/>
                      <a:pt x="48" y="51"/>
                      <a:pt x="48" y="51"/>
                    </a:cubicBezTo>
                    <a:cubicBezTo>
                      <a:pt x="48" y="51"/>
                      <a:pt x="48" y="51"/>
                      <a:pt x="48" y="51"/>
                    </a:cubicBezTo>
                    <a:cubicBezTo>
                      <a:pt x="55" y="46"/>
                      <a:pt x="59" y="38"/>
                      <a:pt x="59" y="31"/>
                    </a:cubicBezTo>
                    <a:cubicBezTo>
                      <a:pt x="59" y="23"/>
                      <a:pt x="55" y="15"/>
                      <a:pt x="50" y="9"/>
                    </a:cubicBezTo>
                    <a:cubicBezTo>
                      <a:pt x="45" y="4"/>
                      <a:pt x="37" y="0"/>
                      <a:pt x="29" y="0"/>
                    </a:cubicBezTo>
                    <a:cubicBezTo>
                      <a:pt x="29" y="0"/>
                      <a:pt x="29"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744"/>
              <p:cNvSpPr>
                <a:spLocks noEditPoints="1"/>
              </p:cNvSpPr>
              <p:nvPr/>
            </p:nvSpPr>
            <p:spPr bwMode="auto">
              <a:xfrm>
                <a:off x="3255" y="1074"/>
                <a:ext cx="225" cy="239"/>
              </a:xfrm>
              <a:custGeom>
                <a:avLst/>
                <a:gdLst>
                  <a:gd name="T0" fmla="*/ 41 w 95"/>
                  <a:gd name="T1" fmla="*/ 98 h 101"/>
                  <a:gd name="T2" fmla="*/ 41 w 95"/>
                  <a:gd name="T3" fmla="*/ 92 h 101"/>
                  <a:gd name="T4" fmla="*/ 39 w 95"/>
                  <a:gd name="T5" fmla="*/ 92 h 101"/>
                  <a:gd name="T6" fmla="*/ 65 w 95"/>
                  <a:gd name="T7" fmla="*/ 91 h 101"/>
                  <a:gd name="T8" fmla="*/ 71 w 95"/>
                  <a:gd name="T9" fmla="*/ 87 h 101"/>
                  <a:gd name="T10" fmla="*/ 50 w 95"/>
                  <a:gd name="T11" fmla="*/ 90 h 101"/>
                  <a:gd name="T12" fmla="*/ 70 w 95"/>
                  <a:gd name="T13" fmla="*/ 91 h 101"/>
                  <a:gd name="T14" fmla="*/ 56 w 95"/>
                  <a:gd name="T15" fmla="*/ 84 h 101"/>
                  <a:gd name="T16" fmla="*/ 64 w 95"/>
                  <a:gd name="T17" fmla="*/ 84 h 101"/>
                  <a:gd name="T18" fmla="*/ 33 w 95"/>
                  <a:gd name="T19" fmla="*/ 84 h 101"/>
                  <a:gd name="T20" fmla="*/ 57 w 95"/>
                  <a:gd name="T21" fmla="*/ 89 h 101"/>
                  <a:gd name="T22" fmla="*/ 28 w 95"/>
                  <a:gd name="T23" fmla="*/ 86 h 101"/>
                  <a:gd name="T24" fmla="*/ 25 w 95"/>
                  <a:gd name="T25" fmla="*/ 84 h 101"/>
                  <a:gd name="T26" fmla="*/ 14 w 95"/>
                  <a:gd name="T27" fmla="*/ 79 h 101"/>
                  <a:gd name="T28" fmla="*/ 28 w 95"/>
                  <a:gd name="T29" fmla="*/ 79 h 101"/>
                  <a:gd name="T30" fmla="*/ 22 w 95"/>
                  <a:gd name="T31" fmla="*/ 81 h 101"/>
                  <a:gd name="T32" fmla="*/ 16 w 95"/>
                  <a:gd name="T33" fmla="*/ 83 h 101"/>
                  <a:gd name="T34" fmla="*/ 23 w 95"/>
                  <a:gd name="T35" fmla="*/ 76 h 101"/>
                  <a:gd name="T36" fmla="*/ 12 w 95"/>
                  <a:gd name="T37" fmla="*/ 75 h 101"/>
                  <a:gd name="T38" fmla="*/ 11 w 95"/>
                  <a:gd name="T39" fmla="*/ 74 h 101"/>
                  <a:gd name="T40" fmla="*/ 7 w 95"/>
                  <a:gd name="T41" fmla="*/ 74 h 101"/>
                  <a:gd name="T42" fmla="*/ 80 w 95"/>
                  <a:gd name="T43" fmla="*/ 69 h 101"/>
                  <a:gd name="T44" fmla="*/ 88 w 95"/>
                  <a:gd name="T45" fmla="*/ 67 h 101"/>
                  <a:gd name="T46" fmla="*/ 85 w 95"/>
                  <a:gd name="T47" fmla="*/ 67 h 101"/>
                  <a:gd name="T48" fmla="*/ 11 w 95"/>
                  <a:gd name="T49" fmla="*/ 61 h 101"/>
                  <a:gd name="T50" fmla="*/ 10 w 95"/>
                  <a:gd name="T51" fmla="*/ 56 h 101"/>
                  <a:gd name="T52" fmla="*/ 6 w 95"/>
                  <a:gd name="T53" fmla="*/ 53 h 101"/>
                  <a:gd name="T54" fmla="*/ 3 w 95"/>
                  <a:gd name="T55" fmla="*/ 52 h 101"/>
                  <a:gd name="T56" fmla="*/ 4 w 95"/>
                  <a:gd name="T57" fmla="*/ 47 h 101"/>
                  <a:gd name="T58" fmla="*/ 85 w 95"/>
                  <a:gd name="T59" fmla="*/ 33 h 101"/>
                  <a:gd name="T60" fmla="*/ 17 w 95"/>
                  <a:gd name="T61" fmla="*/ 20 h 101"/>
                  <a:gd name="T62" fmla="*/ 47 w 95"/>
                  <a:gd name="T63" fmla="*/ 10 h 101"/>
                  <a:gd name="T64" fmla="*/ 73 w 95"/>
                  <a:gd name="T65" fmla="*/ 20 h 101"/>
                  <a:gd name="T66" fmla="*/ 86 w 95"/>
                  <a:gd name="T67" fmla="*/ 24 h 101"/>
                  <a:gd name="T68" fmla="*/ 86 w 95"/>
                  <a:gd name="T69" fmla="*/ 46 h 101"/>
                  <a:gd name="T70" fmla="*/ 79 w 95"/>
                  <a:gd name="T71" fmla="*/ 65 h 101"/>
                  <a:gd name="T72" fmla="*/ 64 w 95"/>
                  <a:gd name="T73" fmla="*/ 79 h 101"/>
                  <a:gd name="T74" fmla="*/ 36 w 95"/>
                  <a:gd name="T75" fmla="*/ 82 h 101"/>
                  <a:gd name="T76" fmla="*/ 10 w 95"/>
                  <a:gd name="T77" fmla="*/ 66 h 101"/>
                  <a:gd name="T78" fmla="*/ 7 w 95"/>
                  <a:gd name="T79" fmla="*/ 33 h 101"/>
                  <a:gd name="T80" fmla="*/ 22 w 95"/>
                  <a:gd name="T81" fmla="*/ 21 h 101"/>
                  <a:gd name="T82" fmla="*/ 49 w 95"/>
                  <a:gd name="T83" fmla="*/ 0 h 101"/>
                  <a:gd name="T84" fmla="*/ 28 w 95"/>
                  <a:gd name="T85" fmla="*/ 4 h 101"/>
                  <a:gd name="T86" fmla="*/ 15 w 95"/>
                  <a:gd name="T87" fmla="*/ 26 h 101"/>
                  <a:gd name="T88" fmla="*/ 4 w 95"/>
                  <a:gd name="T89" fmla="*/ 33 h 101"/>
                  <a:gd name="T90" fmla="*/ 6 w 95"/>
                  <a:gd name="T91" fmla="*/ 65 h 101"/>
                  <a:gd name="T92" fmla="*/ 14 w 95"/>
                  <a:gd name="T93" fmla="*/ 87 h 101"/>
                  <a:gd name="T94" fmla="*/ 31 w 95"/>
                  <a:gd name="T95" fmla="*/ 98 h 101"/>
                  <a:gd name="T96" fmla="*/ 65 w 95"/>
                  <a:gd name="T97" fmla="*/ 96 h 101"/>
                  <a:gd name="T98" fmla="*/ 82 w 95"/>
                  <a:gd name="T99" fmla="*/ 78 h 101"/>
                  <a:gd name="T100" fmla="*/ 84 w 95"/>
                  <a:gd name="T101" fmla="*/ 70 h 101"/>
                  <a:gd name="T102" fmla="*/ 93 w 95"/>
                  <a:gd name="T103" fmla="*/ 61 h 101"/>
                  <a:gd name="T104" fmla="*/ 86 w 95"/>
                  <a:gd name="T105" fmla="*/ 36 h 101"/>
                  <a:gd name="T106" fmla="*/ 90 w 95"/>
                  <a:gd name="T107" fmla="*/ 25 h 101"/>
                  <a:gd name="T108" fmla="*/ 82 w 95"/>
                  <a:gd name="T109" fmla="*/ 13 h 101"/>
                  <a:gd name="T110" fmla="*/ 64 w 95"/>
                  <a:gd name="T111" fmla="*/ 1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5" h="101">
                    <a:moveTo>
                      <a:pt x="45" y="98"/>
                    </a:moveTo>
                    <a:cubicBezTo>
                      <a:pt x="44" y="98"/>
                      <a:pt x="44" y="98"/>
                      <a:pt x="44" y="98"/>
                    </a:cubicBezTo>
                    <a:cubicBezTo>
                      <a:pt x="45" y="97"/>
                      <a:pt x="45" y="97"/>
                      <a:pt x="45" y="96"/>
                    </a:cubicBezTo>
                    <a:cubicBezTo>
                      <a:pt x="45" y="97"/>
                      <a:pt x="45" y="97"/>
                      <a:pt x="45" y="98"/>
                    </a:cubicBezTo>
                    <a:moveTo>
                      <a:pt x="43" y="98"/>
                    </a:moveTo>
                    <a:cubicBezTo>
                      <a:pt x="42" y="98"/>
                      <a:pt x="42" y="98"/>
                      <a:pt x="41" y="98"/>
                    </a:cubicBezTo>
                    <a:cubicBezTo>
                      <a:pt x="42" y="96"/>
                      <a:pt x="43" y="94"/>
                      <a:pt x="44" y="93"/>
                    </a:cubicBezTo>
                    <a:cubicBezTo>
                      <a:pt x="45" y="93"/>
                      <a:pt x="45" y="93"/>
                      <a:pt x="46" y="93"/>
                    </a:cubicBezTo>
                    <a:cubicBezTo>
                      <a:pt x="45" y="94"/>
                      <a:pt x="44" y="96"/>
                      <a:pt x="43" y="98"/>
                    </a:cubicBezTo>
                    <a:moveTo>
                      <a:pt x="40" y="97"/>
                    </a:moveTo>
                    <a:cubicBezTo>
                      <a:pt x="39" y="97"/>
                      <a:pt x="38" y="97"/>
                      <a:pt x="38" y="97"/>
                    </a:cubicBezTo>
                    <a:cubicBezTo>
                      <a:pt x="39" y="95"/>
                      <a:pt x="40" y="94"/>
                      <a:pt x="41" y="92"/>
                    </a:cubicBezTo>
                    <a:cubicBezTo>
                      <a:pt x="41" y="92"/>
                      <a:pt x="42" y="92"/>
                      <a:pt x="43" y="92"/>
                    </a:cubicBezTo>
                    <a:cubicBezTo>
                      <a:pt x="41" y="94"/>
                      <a:pt x="40" y="96"/>
                      <a:pt x="40" y="97"/>
                    </a:cubicBezTo>
                    <a:moveTo>
                      <a:pt x="36" y="97"/>
                    </a:moveTo>
                    <a:cubicBezTo>
                      <a:pt x="36" y="97"/>
                      <a:pt x="35" y="97"/>
                      <a:pt x="34" y="96"/>
                    </a:cubicBezTo>
                    <a:cubicBezTo>
                      <a:pt x="36" y="95"/>
                      <a:pt x="37" y="93"/>
                      <a:pt x="38" y="92"/>
                    </a:cubicBezTo>
                    <a:cubicBezTo>
                      <a:pt x="38" y="92"/>
                      <a:pt x="39" y="92"/>
                      <a:pt x="39" y="92"/>
                    </a:cubicBezTo>
                    <a:cubicBezTo>
                      <a:pt x="38" y="93"/>
                      <a:pt x="37" y="95"/>
                      <a:pt x="36" y="97"/>
                    </a:cubicBezTo>
                    <a:moveTo>
                      <a:pt x="34" y="94"/>
                    </a:moveTo>
                    <a:cubicBezTo>
                      <a:pt x="34" y="93"/>
                      <a:pt x="35" y="92"/>
                      <a:pt x="35" y="91"/>
                    </a:cubicBezTo>
                    <a:cubicBezTo>
                      <a:pt x="35" y="91"/>
                      <a:pt x="36" y="91"/>
                      <a:pt x="36" y="91"/>
                    </a:cubicBezTo>
                    <a:cubicBezTo>
                      <a:pt x="36" y="92"/>
                      <a:pt x="35" y="93"/>
                      <a:pt x="34" y="94"/>
                    </a:cubicBezTo>
                    <a:moveTo>
                      <a:pt x="65" y="91"/>
                    </a:moveTo>
                    <a:cubicBezTo>
                      <a:pt x="65" y="91"/>
                      <a:pt x="65" y="90"/>
                      <a:pt x="64" y="90"/>
                    </a:cubicBezTo>
                    <a:cubicBezTo>
                      <a:pt x="65" y="89"/>
                      <a:pt x="65" y="88"/>
                      <a:pt x="66" y="87"/>
                    </a:cubicBezTo>
                    <a:cubicBezTo>
                      <a:pt x="66" y="89"/>
                      <a:pt x="65" y="90"/>
                      <a:pt x="65" y="91"/>
                    </a:cubicBezTo>
                    <a:moveTo>
                      <a:pt x="68" y="92"/>
                    </a:moveTo>
                    <a:cubicBezTo>
                      <a:pt x="68" y="91"/>
                      <a:pt x="69" y="89"/>
                      <a:pt x="69" y="88"/>
                    </a:cubicBezTo>
                    <a:cubicBezTo>
                      <a:pt x="70" y="88"/>
                      <a:pt x="70" y="87"/>
                      <a:pt x="71" y="87"/>
                    </a:cubicBezTo>
                    <a:cubicBezTo>
                      <a:pt x="70" y="89"/>
                      <a:pt x="69" y="90"/>
                      <a:pt x="68" y="92"/>
                    </a:cubicBezTo>
                    <a:moveTo>
                      <a:pt x="51" y="86"/>
                    </a:moveTo>
                    <a:cubicBezTo>
                      <a:pt x="51" y="85"/>
                      <a:pt x="51" y="85"/>
                      <a:pt x="51" y="85"/>
                    </a:cubicBezTo>
                    <a:cubicBezTo>
                      <a:pt x="51" y="85"/>
                      <a:pt x="51" y="85"/>
                      <a:pt x="51" y="85"/>
                    </a:cubicBezTo>
                    <a:cubicBezTo>
                      <a:pt x="51" y="86"/>
                      <a:pt x="51" y="86"/>
                      <a:pt x="51" y="86"/>
                    </a:cubicBezTo>
                    <a:moveTo>
                      <a:pt x="50" y="90"/>
                    </a:moveTo>
                    <a:cubicBezTo>
                      <a:pt x="50" y="89"/>
                      <a:pt x="50" y="89"/>
                      <a:pt x="50" y="88"/>
                    </a:cubicBezTo>
                    <a:cubicBezTo>
                      <a:pt x="51" y="87"/>
                      <a:pt x="52" y="86"/>
                      <a:pt x="53" y="85"/>
                    </a:cubicBezTo>
                    <a:cubicBezTo>
                      <a:pt x="54" y="85"/>
                      <a:pt x="54" y="85"/>
                      <a:pt x="54" y="85"/>
                    </a:cubicBezTo>
                    <a:cubicBezTo>
                      <a:pt x="53" y="87"/>
                      <a:pt x="52" y="88"/>
                      <a:pt x="50" y="90"/>
                    </a:cubicBezTo>
                    <a:cubicBezTo>
                      <a:pt x="50" y="90"/>
                      <a:pt x="50" y="90"/>
                      <a:pt x="50" y="90"/>
                    </a:cubicBezTo>
                    <a:moveTo>
                      <a:pt x="70" y="91"/>
                    </a:moveTo>
                    <a:cubicBezTo>
                      <a:pt x="71" y="89"/>
                      <a:pt x="72" y="87"/>
                      <a:pt x="73" y="86"/>
                    </a:cubicBezTo>
                    <a:cubicBezTo>
                      <a:pt x="74" y="85"/>
                      <a:pt x="74" y="85"/>
                      <a:pt x="75" y="85"/>
                    </a:cubicBezTo>
                    <a:cubicBezTo>
                      <a:pt x="74" y="86"/>
                      <a:pt x="73" y="88"/>
                      <a:pt x="73" y="89"/>
                    </a:cubicBezTo>
                    <a:cubicBezTo>
                      <a:pt x="72" y="90"/>
                      <a:pt x="71" y="90"/>
                      <a:pt x="70" y="91"/>
                    </a:cubicBezTo>
                    <a:moveTo>
                      <a:pt x="52" y="90"/>
                    </a:moveTo>
                    <a:cubicBezTo>
                      <a:pt x="54" y="88"/>
                      <a:pt x="55" y="86"/>
                      <a:pt x="56" y="84"/>
                    </a:cubicBezTo>
                    <a:cubicBezTo>
                      <a:pt x="57" y="84"/>
                      <a:pt x="58" y="84"/>
                      <a:pt x="58" y="84"/>
                    </a:cubicBezTo>
                    <a:cubicBezTo>
                      <a:pt x="57" y="86"/>
                      <a:pt x="56" y="88"/>
                      <a:pt x="55" y="89"/>
                    </a:cubicBezTo>
                    <a:cubicBezTo>
                      <a:pt x="54" y="89"/>
                      <a:pt x="53" y="90"/>
                      <a:pt x="52" y="90"/>
                    </a:cubicBezTo>
                    <a:moveTo>
                      <a:pt x="63" y="89"/>
                    </a:moveTo>
                    <a:cubicBezTo>
                      <a:pt x="63" y="88"/>
                      <a:pt x="63" y="88"/>
                      <a:pt x="63" y="88"/>
                    </a:cubicBezTo>
                    <a:cubicBezTo>
                      <a:pt x="64" y="87"/>
                      <a:pt x="64" y="85"/>
                      <a:pt x="64" y="84"/>
                    </a:cubicBezTo>
                    <a:cubicBezTo>
                      <a:pt x="65" y="84"/>
                      <a:pt x="65" y="85"/>
                      <a:pt x="66" y="86"/>
                    </a:cubicBezTo>
                    <a:cubicBezTo>
                      <a:pt x="65" y="87"/>
                      <a:pt x="64" y="88"/>
                      <a:pt x="63" y="89"/>
                    </a:cubicBezTo>
                    <a:moveTo>
                      <a:pt x="32" y="88"/>
                    </a:moveTo>
                    <a:cubicBezTo>
                      <a:pt x="32" y="88"/>
                      <a:pt x="32" y="88"/>
                      <a:pt x="32" y="88"/>
                    </a:cubicBezTo>
                    <a:cubicBezTo>
                      <a:pt x="31" y="87"/>
                      <a:pt x="30" y="87"/>
                      <a:pt x="30" y="87"/>
                    </a:cubicBezTo>
                    <a:cubicBezTo>
                      <a:pt x="31" y="86"/>
                      <a:pt x="32" y="85"/>
                      <a:pt x="33" y="84"/>
                    </a:cubicBezTo>
                    <a:cubicBezTo>
                      <a:pt x="33" y="85"/>
                      <a:pt x="33" y="87"/>
                      <a:pt x="32" y="88"/>
                    </a:cubicBezTo>
                    <a:moveTo>
                      <a:pt x="57" y="89"/>
                    </a:moveTo>
                    <a:cubicBezTo>
                      <a:pt x="58" y="87"/>
                      <a:pt x="59" y="85"/>
                      <a:pt x="60" y="83"/>
                    </a:cubicBezTo>
                    <a:cubicBezTo>
                      <a:pt x="61" y="83"/>
                      <a:pt x="61" y="83"/>
                      <a:pt x="62" y="83"/>
                    </a:cubicBezTo>
                    <a:cubicBezTo>
                      <a:pt x="61" y="84"/>
                      <a:pt x="61" y="86"/>
                      <a:pt x="60" y="88"/>
                    </a:cubicBezTo>
                    <a:cubicBezTo>
                      <a:pt x="59" y="88"/>
                      <a:pt x="58" y="88"/>
                      <a:pt x="57" y="89"/>
                    </a:cubicBezTo>
                    <a:moveTo>
                      <a:pt x="75" y="87"/>
                    </a:moveTo>
                    <a:cubicBezTo>
                      <a:pt x="76" y="85"/>
                      <a:pt x="77" y="84"/>
                      <a:pt x="77" y="83"/>
                    </a:cubicBezTo>
                    <a:cubicBezTo>
                      <a:pt x="78" y="82"/>
                      <a:pt x="78" y="82"/>
                      <a:pt x="78" y="82"/>
                    </a:cubicBezTo>
                    <a:cubicBezTo>
                      <a:pt x="77" y="83"/>
                      <a:pt x="77" y="84"/>
                      <a:pt x="77" y="85"/>
                    </a:cubicBezTo>
                    <a:cubicBezTo>
                      <a:pt x="76" y="86"/>
                      <a:pt x="76" y="86"/>
                      <a:pt x="75" y="87"/>
                    </a:cubicBezTo>
                    <a:moveTo>
                      <a:pt x="28" y="86"/>
                    </a:moveTo>
                    <a:cubicBezTo>
                      <a:pt x="28" y="86"/>
                      <a:pt x="27" y="85"/>
                      <a:pt x="27" y="85"/>
                    </a:cubicBezTo>
                    <a:cubicBezTo>
                      <a:pt x="28" y="84"/>
                      <a:pt x="30" y="83"/>
                      <a:pt x="31" y="81"/>
                    </a:cubicBezTo>
                    <a:cubicBezTo>
                      <a:pt x="32" y="82"/>
                      <a:pt x="32" y="82"/>
                      <a:pt x="33" y="82"/>
                    </a:cubicBezTo>
                    <a:cubicBezTo>
                      <a:pt x="31" y="83"/>
                      <a:pt x="30" y="85"/>
                      <a:pt x="28" y="86"/>
                    </a:cubicBezTo>
                    <a:moveTo>
                      <a:pt x="26" y="84"/>
                    </a:moveTo>
                    <a:cubicBezTo>
                      <a:pt x="25" y="84"/>
                      <a:pt x="25" y="84"/>
                      <a:pt x="25" y="84"/>
                    </a:cubicBezTo>
                    <a:cubicBezTo>
                      <a:pt x="26" y="82"/>
                      <a:pt x="28" y="81"/>
                      <a:pt x="29" y="80"/>
                    </a:cubicBezTo>
                    <a:cubicBezTo>
                      <a:pt x="30" y="81"/>
                      <a:pt x="30" y="81"/>
                      <a:pt x="30" y="81"/>
                    </a:cubicBezTo>
                    <a:cubicBezTo>
                      <a:pt x="28" y="82"/>
                      <a:pt x="27" y="83"/>
                      <a:pt x="26" y="84"/>
                    </a:cubicBezTo>
                    <a:moveTo>
                      <a:pt x="13" y="83"/>
                    </a:moveTo>
                    <a:cubicBezTo>
                      <a:pt x="12" y="82"/>
                      <a:pt x="12" y="82"/>
                      <a:pt x="12" y="82"/>
                    </a:cubicBezTo>
                    <a:cubicBezTo>
                      <a:pt x="13" y="81"/>
                      <a:pt x="14" y="80"/>
                      <a:pt x="14" y="79"/>
                    </a:cubicBezTo>
                    <a:cubicBezTo>
                      <a:pt x="14" y="80"/>
                      <a:pt x="14" y="80"/>
                      <a:pt x="13" y="81"/>
                    </a:cubicBezTo>
                    <a:cubicBezTo>
                      <a:pt x="13" y="82"/>
                      <a:pt x="13" y="82"/>
                      <a:pt x="13" y="83"/>
                    </a:cubicBezTo>
                    <a:moveTo>
                      <a:pt x="24" y="83"/>
                    </a:moveTo>
                    <a:cubicBezTo>
                      <a:pt x="23" y="82"/>
                      <a:pt x="23" y="82"/>
                      <a:pt x="23" y="82"/>
                    </a:cubicBezTo>
                    <a:cubicBezTo>
                      <a:pt x="24" y="81"/>
                      <a:pt x="25" y="80"/>
                      <a:pt x="27" y="79"/>
                    </a:cubicBezTo>
                    <a:cubicBezTo>
                      <a:pt x="28" y="79"/>
                      <a:pt x="28" y="79"/>
                      <a:pt x="28" y="79"/>
                    </a:cubicBezTo>
                    <a:cubicBezTo>
                      <a:pt x="26" y="80"/>
                      <a:pt x="25" y="81"/>
                      <a:pt x="24" y="83"/>
                    </a:cubicBezTo>
                    <a:moveTo>
                      <a:pt x="22" y="81"/>
                    </a:moveTo>
                    <a:cubicBezTo>
                      <a:pt x="22" y="80"/>
                      <a:pt x="23" y="80"/>
                      <a:pt x="23" y="79"/>
                    </a:cubicBezTo>
                    <a:cubicBezTo>
                      <a:pt x="23" y="78"/>
                      <a:pt x="24" y="78"/>
                      <a:pt x="25" y="77"/>
                    </a:cubicBezTo>
                    <a:cubicBezTo>
                      <a:pt x="25" y="78"/>
                      <a:pt x="25" y="78"/>
                      <a:pt x="25" y="78"/>
                    </a:cubicBezTo>
                    <a:cubicBezTo>
                      <a:pt x="24" y="79"/>
                      <a:pt x="23" y="80"/>
                      <a:pt x="22" y="81"/>
                    </a:cubicBezTo>
                    <a:moveTo>
                      <a:pt x="16" y="83"/>
                    </a:moveTo>
                    <a:cubicBezTo>
                      <a:pt x="16" y="82"/>
                      <a:pt x="16" y="82"/>
                      <a:pt x="16" y="82"/>
                    </a:cubicBezTo>
                    <a:cubicBezTo>
                      <a:pt x="17" y="81"/>
                      <a:pt x="17" y="80"/>
                      <a:pt x="17" y="79"/>
                    </a:cubicBezTo>
                    <a:cubicBezTo>
                      <a:pt x="18" y="78"/>
                      <a:pt x="19" y="78"/>
                      <a:pt x="20" y="77"/>
                    </a:cubicBezTo>
                    <a:cubicBezTo>
                      <a:pt x="20" y="78"/>
                      <a:pt x="19" y="79"/>
                      <a:pt x="19" y="81"/>
                    </a:cubicBezTo>
                    <a:cubicBezTo>
                      <a:pt x="18" y="81"/>
                      <a:pt x="17" y="82"/>
                      <a:pt x="16" y="83"/>
                    </a:cubicBezTo>
                    <a:moveTo>
                      <a:pt x="11" y="80"/>
                    </a:moveTo>
                    <a:cubicBezTo>
                      <a:pt x="11" y="80"/>
                      <a:pt x="11" y="80"/>
                      <a:pt x="11" y="80"/>
                    </a:cubicBezTo>
                    <a:cubicBezTo>
                      <a:pt x="11" y="79"/>
                      <a:pt x="12" y="78"/>
                      <a:pt x="13" y="77"/>
                    </a:cubicBezTo>
                    <a:cubicBezTo>
                      <a:pt x="14" y="77"/>
                      <a:pt x="14" y="77"/>
                      <a:pt x="14" y="77"/>
                    </a:cubicBezTo>
                    <a:cubicBezTo>
                      <a:pt x="13" y="78"/>
                      <a:pt x="12" y="79"/>
                      <a:pt x="11" y="80"/>
                    </a:cubicBezTo>
                    <a:moveTo>
                      <a:pt x="23" y="76"/>
                    </a:moveTo>
                    <a:cubicBezTo>
                      <a:pt x="23" y="76"/>
                      <a:pt x="23" y="76"/>
                      <a:pt x="23" y="76"/>
                    </a:cubicBezTo>
                    <a:cubicBezTo>
                      <a:pt x="23" y="76"/>
                      <a:pt x="23" y="76"/>
                      <a:pt x="23" y="76"/>
                    </a:cubicBezTo>
                    <a:cubicBezTo>
                      <a:pt x="23" y="76"/>
                      <a:pt x="23" y="76"/>
                      <a:pt x="23" y="76"/>
                    </a:cubicBezTo>
                    <a:moveTo>
                      <a:pt x="10" y="78"/>
                    </a:moveTo>
                    <a:cubicBezTo>
                      <a:pt x="9" y="77"/>
                      <a:pt x="9" y="77"/>
                      <a:pt x="9" y="77"/>
                    </a:cubicBezTo>
                    <a:cubicBezTo>
                      <a:pt x="10" y="77"/>
                      <a:pt x="11" y="76"/>
                      <a:pt x="12" y="75"/>
                    </a:cubicBezTo>
                    <a:cubicBezTo>
                      <a:pt x="12" y="75"/>
                      <a:pt x="12" y="75"/>
                      <a:pt x="12" y="75"/>
                    </a:cubicBezTo>
                    <a:cubicBezTo>
                      <a:pt x="11" y="76"/>
                      <a:pt x="11" y="77"/>
                      <a:pt x="10" y="78"/>
                    </a:cubicBezTo>
                    <a:moveTo>
                      <a:pt x="8" y="76"/>
                    </a:moveTo>
                    <a:cubicBezTo>
                      <a:pt x="8" y="76"/>
                      <a:pt x="8" y="76"/>
                      <a:pt x="8" y="76"/>
                    </a:cubicBezTo>
                    <a:cubicBezTo>
                      <a:pt x="9" y="75"/>
                      <a:pt x="10" y="74"/>
                      <a:pt x="10" y="73"/>
                    </a:cubicBezTo>
                    <a:cubicBezTo>
                      <a:pt x="11" y="74"/>
                      <a:pt x="11" y="74"/>
                      <a:pt x="11" y="74"/>
                    </a:cubicBezTo>
                    <a:cubicBezTo>
                      <a:pt x="10" y="74"/>
                      <a:pt x="9" y="75"/>
                      <a:pt x="8" y="76"/>
                    </a:cubicBezTo>
                    <a:moveTo>
                      <a:pt x="7" y="74"/>
                    </a:moveTo>
                    <a:cubicBezTo>
                      <a:pt x="7" y="74"/>
                      <a:pt x="7" y="74"/>
                      <a:pt x="7" y="74"/>
                    </a:cubicBezTo>
                    <a:cubicBezTo>
                      <a:pt x="8" y="72"/>
                      <a:pt x="8" y="71"/>
                      <a:pt x="8" y="70"/>
                    </a:cubicBezTo>
                    <a:cubicBezTo>
                      <a:pt x="9" y="71"/>
                      <a:pt x="9" y="71"/>
                      <a:pt x="10" y="72"/>
                    </a:cubicBezTo>
                    <a:cubicBezTo>
                      <a:pt x="9" y="73"/>
                      <a:pt x="8" y="73"/>
                      <a:pt x="7" y="74"/>
                    </a:cubicBezTo>
                    <a:moveTo>
                      <a:pt x="78" y="72"/>
                    </a:moveTo>
                    <a:cubicBezTo>
                      <a:pt x="78" y="72"/>
                      <a:pt x="78" y="72"/>
                      <a:pt x="78" y="72"/>
                    </a:cubicBezTo>
                    <a:cubicBezTo>
                      <a:pt x="79" y="71"/>
                      <a:pt x="80" y="69"/>
                      <a:pt x="81" y="68"/>
                    </a:cubicBezTo>
                    <a:cubicBezTo>
                      <a:pt x="81" y="68"/>
                      <a:pt x="81" y="68"/>
                      <a:pt x="81" y="68"/>
                    </a:cubicBezTo>
                    <a:cubicBezTo>
                      <a:pt x="81" y="69"/>
                      <a:pt x="81" y="69"/>
                      <a:pt x="81" y="69"/>
                    </a:cubicBezTo>
                    <a:cubicBezTo>
                      <a:pt x="80" y="69"/>
                      <a:pt x="80" y="69"/>
                      <a:pt x="80" y="69"/>
                    </a:cubicBezTo>
                    <a:cubicBezTo>
                      <a:pt x="79" y="70"/>
                      <a:pt x="79" y="71"/>
                      <a:pt x="78" y="72"/>
                    </a:cubicBezTo>
                    <a:moveTo>
                      <a:pt x="88" y="67"/>
                    </a:moveTo>
                    <a:cubicBezTo>
                      <a:pt x="87" y="67"/>
                      <a:pt x="87" y="67"/>
                      <a:pt x="86" y="67"/>
                    </a:cubicBezTo>
                    <a:cubicBezTo>
                      <a:pt x="87" y="65"/>
                      <a:pt x="88" y="64"/>
                      <a:pt x="89" y="62"/>
                    </a:cubicBezTo>
                    <a:cubicBezTo>
                      <a:pt x="89" y="62"/>
                      <a:pt x="89" y="62"/>
                      <a:pt x="89" y="62"/>
                    </a:cubicBezTo>
                    <a:cubicBezTo>
                      <a:pt x="89" y="64"/>
                      <a:pt x="88" y="65"/>
                      <a:pt x="88" y="67"/>
                    </a:cubicBezTo>
                    <a:moveTo>
                      <a:pt x="84" y="67"/>
                    </a:moveTo>
                    <a:cubicBezTo>
                      <a:pt x="84" y="66"/>
                      <a:pt x="84" y="66"/>
                      <a:pt x="84" y="65"/>
                    </a:cubicBezTo>
                    <a:cubicBezTo>
                      <a:pt x="85" y="64"/>
                      <a:pt x="86" y="63"/>
                      <a:pt x="87" y="62"/>
                    </a:cubicBezTo>
                    <a:cubicBezTo>
                      <a:pt x="87" y="62"/>
                      <a:pt x="87" y="62"/>
                      <a:pt x="87" y="62"/>
                    </a:cubicBezTo>
                    <a:cubicBezTo>
                      <a:pt x="88" y="62"/>
                      <a:pt x="88" y="62"/>
                      <a:pt x="88" y="62"/>
                    </a:cubicBezTo>
                    <a:cubicBezTo>
                      <a:pt x="87" y="63"/>
                      <a:pt x="86" y="65"/>
                      <a:pt x="85" y="67"/>
                    </a:cubicBezTo>
                    <a:cubicBezTo>
                      <a:pt x="84" y="67"/>
                      <a:pt x="84" y="67"/>
                      <a:pt x="84" y="67"/>
                    </a:cubicBezTo>
                    <a:moveTo>
                      <a:pt x="12" y="61"/>
                    </a:moveTo>
                    <a:cubicBezTo>
                      <a:pt x="12" y="61"/>
                      <a:pt x="12" y="61"/>
                      <a:pt x="12" y="61"/>
                    </a:cubicBezTo>
                    <a:cubicBezTo>
                      <a:pt x="12" y="61"/>
                      <a:pt x="12" y="61"/>
                      <a:pt x="12" y="61"/>
                    </a:cubicBezTo>
                    <a:cubicBezTo>
                      <a:pt x="12" y="61"/>
                      <a:pt x="12" y="61"/>
                      <a:pt x="12" y="61"/>
                    </a:cubicBezTo>
                    <a:moveTo>
                      <a:pt x="11" y="61"/>
                    </a:moveTo>
                    <a:cubicBezTo>
                      <a:pt x="10" y="60"/>
                      <a:pt x="10" y="59"/>
                      <a:pt x="10" y="59"/>
                    </a:cubicBezTo>
                    <a:cubicBezTo>
                      <a:pt x="11" y="58"/>
                      <a:pt x="11" y="58"/>
                      <a:pt x="11" y="57"/>
                    </a:cubicBezTo>
                    <a:cubicBezTo>
                      <a:pt x="11" y="58"/>
                      <a:pt x="11" y="58"/>
                      <a:pt x="11" y="59"/>
                    </a:cubicBezTo>
                    <a:cubicBezTo>
                      <a:pt x="11" y="59"/>
                      <a:pt x="11" y="60"/>
                      <a:pt x="11" y="61"/>
                    </a:cubicBezTo>
                    <a:moveTo>
                      <a:pt x="10" y="56"/>
                    </a:moveTo>
                    <a:cubicBezTo>
                      <a:pt x="10" y="56"/>
                      <a:pt x="10" y="56"/>
                      <a:pt x="10" y="56"/>
                    </a:cubicBezTo>
                    <a:cubicBezTo>
                      <a:pt x="10" y="56"/>
                      <a:pt x="10" y="56"/>
                      <a:pt x="10" y="56"/>
                    </a:cubicBezTo>
                    <a:cubicBezTo>
                      <a:pt x="10" y="55"/>
                      <a:pt x="10" y="55"/>
                      <a:pt x="10" y="55"/>
                    </a:cubicBezTo>
                    <a:cubicBezTo>
                      <a:pt x="10" y="55"/>
                      <a:pt x="10" y="55"/>
                      <a:pt x="10" y="55"/>
                    </a:cubicBezTo>
                    <a:cubicBezTo>
                      <a:pt x="10" y="56"/>
                      <a:pt x="10" y="56"/>
                      <a:pt x="10" y="56"/>
                    </a:cubicBezTo>
                    <a:moveTo>
                      <a:pt x="7" y="54"/>
                    </a:moveTo>
                    <a:cubicBezTo>
                      <a:pt x="6" y="53"/>
                      <a:pt x="6" y="53"/>
                      <a:pt x="6" y="53"/>
                    </a:cubicBezTo>
                    <a:cubicBezTo>
                      <a:pt x="7" y="52"/>
                      <a:pt x="7" y="51"/>
                      <a:pt x="8" y="50"/>
                    </a:cubicBezTo>
                    <a:cubicBezTo>
                      <a:pt x="8" y="50"/>
                      <a:pt x="8" y="51"/>
                      <a:pt x="8" y="52"/>
                    </a:cubicBezTo>
                    <a:cubicBezTo>
                      <a:pt x="8" y="52"/>
                      <a:pt x="7" y="53"/>
                      <a:pt x="7" y="54"/>
                    </a:cubicBezTo>
                    <a:moveTo>
                      <a:pt x="4" y="53"/>
                    </a:moveTo>
                    <a:cubicBezTo>
                      <a:pt x="4" y="53"/>
                      <a:pt x="3" y="53"/>
                      <a:pt x="3" y="53"/>
                    </a:cubicBezTo>
                    <a:cubicBezTo>
                      <a:pt x="3" y="52"/>
                      <a:pt x="3" y="52"/>
                      <a:pt x="3" y="52"/>
                    </a:cubicBezTo>
                    <a:cubicBezTo>
                      <a:pt x="4" y="51"/>
                      <a:pt x="5" y="49"/>
                      <a:pt x="6" y="48"/>
                    </a:cubicBezTo>
                    <a:cubicBezTo>
                      <a:pt x="6" y="48"/>
                      <a:pt x="7" y="48"/>
                      <a:pt x="8" y="48"/>
                    </a:cubicBezTo>
                    <a:cubicBezTo>
                      <a:pt x="6" y="50"/>
                      <a:pt x="5" y="51"/>
                      <a:pt x="4" y="53"/>
                    </a:cubicBezTo>
                    <a:moveTo>
                      <a:pt x="3" y="49"/>
                    </a:moveTo>
                    <a:cubicBezTo>
                      <a:pt x="3" y="49"/>
                      <a:pt x="3" y="48"/>
                      <a:pt x="3" y="47"/>
                    </a:cubicBezTo>
                    <a:cubicBezTo>
                      <a:pt x="4" y="47"/>
                      <a:pt x="4" y="47"/>
                      <a:pt x="4" y="47"/>
                    </a:cubicBezTo>
                    <a:cubicBezTo>
                      <a:pt x="4" y="48"/>
                      <a:pt x="3" y="49"/>
                      <a:pt x="3" y="49"/>
                    </a:cubicBezTo>
                    <a:moveTo>
                      <a:pt x="85" y="33"/>
                    </a:moveTo>
                    <a:cubicBezTo>
                      <a:pt x="85" y="33"/>
                      <a:pt x="85" y="32"/>
                      <a:pt x="85" y="31"/>
                    </a:cubicBezTo>
                    <a:cubicBezTo>
                      <a:pt x="85" y="31"/>
                      <a:pt x="86" y="30"/>
                      <a:pt x="87" y="30"/>
                    </a:cubicBezTo>
                    <a:cubicBezTo>
                      <a:pt x="87" y="31"/>
                      <a:pt x="86" y="32"/>
                      <a:pt x="86" y="33"/>
                    </a:cubicBezTo>
                    <a:cubicBezTo>
                      <a:pt x="85" y="33"/>
                      <a:pt x="85" y="33"/>
                      <a:pt x="85" y="33"/>
                    </a:cubicBezTo>
                    <a:moveTo>
                      <a:pt x="17" y="23"/>
                    </a:moveTo>
                    <a:cubicBezTo>
                      <a:pt x="16" y="23"/>
                      <a:pt x="16" y="23"/>
                      <a:pt x="16" y="23"/>
                    </a:cubicBezTo>
                    <a:cubicBezTo>
                      <a:pt x="17" y="22"/>
                      <a:pt x="18" y="21"/>
                      <a:pt x="19" y="20"/>
                    </a:cubicBezTo>
                    <a:cubicBezTo>
                      <a:pt x="18" y="21"/>
                      <a:pt x="18" y="22"/>
                      <a:pt x="17" y="23"/>
                    </a:cubicBezTo>
                    <a:moveTo>
                      <a:pt x="17" y="21"/>
                    </a:moveTo>
                    <a:cubicBezTo>
                      <a:pt x="17" y="20"/>
                      <a:pt x="17" y="20"/>
                      <a:pt x="17" y="20"/>
                    </a:cubicBezTo>
                    <a:cubicBezTo>
                      <a:pt x="17" y="19"/>
                      <a:pt x="18" y="19"/>
                      <a:pt x="18" y="19"/>
                    </a:cubicBezTo>
                    <a:cubicBezTo>
                      <a:pt x="18" y="19"/>
                      <a:pt x="18" y="19"/>
                      <a:pt x="18" y="19"/>
                    </a:cubicBezTo>
                    <a:cubicBezTo>
                      <a:pt x="18" y="20"/>
                      <a:pt x="17" y="20"/>
                      <a:pt x="17" y="21"/>
                    </a:cubicBezTo>
                    <a:moveTo>
                      <a:pt x="33" y="13"/>
                    </a:moveTo>
                    <a:cubicBezTo>
                      <a:pt x="33" y="13"/>
                      <a:pt x="34" y="13"/>
                      <a:pt x="34" y="13"/>
                    </a:cubicBezTo>
                    <a:cubicBezTo>
                      <a:pt x="38" y="11"/>
                      <a:pt x="43" y="10"/>
                      <a:pt x="47" y="10"/>
                    </a:cubicBezTo>
                    <a:cubicBezTo>
                      <a:pt x="48" y="10"/>
                      <a:pt x="49" y="9"/>
                      <a:pt x="49" y="9"/>
                    </a:cubicBezTo>
                    <a:cubicBezTo>
                      <a:pt x="49" y="7"/>
                      <a:pt x="49" y="5"/>
                      <a:pt x="50" y="3"/>
                    </a:cubicBezTo>
                    <a:cubicBezTo>
                      <a:pt x="54" y="3"/>
                      <a:pt x="58" y="3"/>
                      <a:pt x="62" y="5"/>
                    </a:cubicBezTo>
                    <a:cubicBezTo>
                      <a:pt x="61" y="7"/>
                      <a:pt x="61" y="9"/>
                      <a:pt x="60" y="11"/>
                    </a:cubicBezTo>
                    <a:cubicBezTo>
                      <a:pt x="60" y="11"/>
                      <a:pt x="61" y="12"/>
                      <a:pt x="61" y="12"/>
                    </a:cubicBezTo>
                    <a:cubicBezTo>
                      <a:pt x="66" y="14"/>
                      <a:pt x="70" y="17"/>
                      <a:pt x="73" y="20"/>
                    </a:cubicBezTo>
                    <a:cubicBezTo>
                      <a:pt x="73" y="20"/>
                      <a:pt x="74" y="20"/>
                      <a:pt x="74" y="20"/>
                    </a:cubicBezTo>
                    <a:cubicBezTo>
                      <a:pt x="74" y="20"/>
                      <a:pt x="75" y="20"/>
                      <a:pt x="75" y="20"/>
                    </a:cubicBezTo>
                    <a:cubicBezTo>
                      <a:pt x="77" y="19"/>
                      <a:pt x="79" y="17"/>
                      <a:pt x="80" y="16"/>
                    </a:cubicBezTo>
                    <a:cubicBezTo>
                      <a:pt x="81" y="16"/>
                      <a:pt x="81" y="17"/>
                      <a:pt x="81" y="17"/>
                    </a:cubicBezTo>
                    <a:cubicBezTo>
                      <a:pt x="82" y="18"/>
                      <a:pt x="83" y="20"/>
                      <a:pt x="84" y="21"/>
                    </a:cubicBezTo>
                    <a:cubicBezTo>
                      <a:pt x="85" y="22"/>
                      <a:pt x="86" y="23"/>
                      <a:pt x="86" y="24"/>
                    </a:cubicBezTo>
                    <a:cubicBezTo>
                      <a:pt x="86" y="24"/>
                      <a:pt x="87" y="25"/>
                      <a:pt x="87" y="26"/>
                    </a:cubicBezTo>
                    <a:cubicBezTo>
                      <a:pt x="87" y="26"/>
                      <a:pt x="87" y="26"/>
                      <a:pt x="87" y="26"/>
                    </a:cubicBezTo>
                    <a:cubicBezTo>
                      <a:pt x="85" y="27"/>
                      <a:pt x="84" y="28"/>
                      <a:pt x="82" y="30"/>
                    </a:cubicBezTo>
                    <a:cubicBezTo>
                      <a:pt x="81" y="30"/>
                      <a:pt x="81" y="31"/>
                      <a:pt x="81" y="31"/>
                    </a:cubicBezTo>
                    <a:cubicBezTo>
                      <a:pt x="83" y="36"/>
                      <a:pt x="84" y="40"/>
                      <a:pt x="85" y="45"/>
                    </a:cubicBezTo>
                    <a:cubicBezTo>
                      <a:pt x="85" y="46"/>
                      <a:pt x="85" y="46"/>
                      <a:pt x="86" y="46"/>
                    </a:cubicBezTo>
                    <a:cubicBezTo>
                      <a:pt x="88" y="47"/>
                      <a:pt x="90" y="47"/>
                      <a:pt x="92" y="47"/>
                    </a:cubicBezTo>
                    <a:cubicBezTo>
                      <a:pt x="92" y="51"/>
                      <a:pt x="91" y="55"/>
                      <a:pt x="90" y="59"/>
                    </a:cubicBezTo>
                    <a:cubicBezTo>
                      <a:pt x="89" y="59"/>
                      <a:pt x="88" y="59"/>
                      <a:pt x="87" y="59"/>
                    </a:cubicBezTo>
                    <a:cubicBezTo>
                      <a:pt x="87" y="59"/>
                      <a:pt x="87" y="59"/>
                      <a:pt x="87" y="59"/>
                    </a:cubicBezTo>
                    <a:cubicBezTo>
                      <a:pt x="85" y="59"/>
                      <a:pt x="84" y="59"/>
                      <a:pt x="83" y="60"/>
                    </a:cubicBezTo>
                    <a:cubicBezTo>
                      <a:pt x="81" y="61"/>
                      <a:pt x="80" y="63"/>
                      <a:pt x="79" y="65"/>
                    </a:cubicBezTo>
                    <a:cubicBezTo>
                      <a:pt x="78" y="67"/>
                      <a:pt x="77" y="69"/>
                      <a:pt x="75" y="71"/>
                    </a:cubicBezTo>
                    <a:cubicBezTo>
                      <a:pt x="74" y="71"/>
                      <a:pt x="74" y="72"/>
                      <a:pt x="75" y="73"/>
                    </a:cubicBezTo>
                    <a:cubicBezTo>
                      <a:pt x="76" y="74"/>
                      <a:pt x="77" y="76"/>
                      <a:pt x="78" y="78"/>
                    </a:cubicBezTo>
                    <a:cubicBezTo>
                      <a:pt x="75" y="81"/>
                      <a:pt x="72" y="83"/>
                      <a:pt x="69" y="85"/>
                    </a:cubicBezTo>
                    <a:cubicBezTo>
                      <a:pt x="67" y="83"/>
                      <a:pt x="66" y="81"/>
                      <a:pt x="65" y="80"/>
                    </a:cubicBezTo>
                    <a:cubicBezTo>
                      <a:pt x="65" y="79"/>
                      <a:pt x="64" y="79"/>
                      <a:pt x="64" y="79"/>
                    </a:cubicBezTo>
                    <a:cubicBezTo>
                      <a:pt x="64" y="79"/>
                      <a:pt x="63" y="79"/>
                      <a:pt x="63" y="79"/>
                    </a:cubicBezTo>
                    <a:cubicBezTo>
                      <a:pt x="59" y="81"/>
                      <a:pt x="54" y="82"/>
                      <a:pt x="50" y="82"/>
                    </a:cubicBezTo>
                    <a:cubicBezTo>
                      <a:pt x="49" y="82"/>
                      <a:pt x="48" y="83"/>
                      <a:pt x="48" y="84"/>
                    </a:cubicBezTo>
                    <a:cubicBezTo>
                      <a:pt x="48" y="86"/>
                      <a:pt x="47" y="88"/>
                      <a:pt x="47" y="90"/>
                    </a:cubicBezTo>
                    <a:cubicBezTo>
                      <a:pt x="43" y="90"/>
                      <a:pt x="39" y="89"/>
                      <a:pt x="35" y="88"/>
                    </a:cubicBezTo>
                    <a:cubicBezTo>
                      <a:pt x="36" y="86"/>
                      <a:pt x="36" y="84"/>
                      <a:pt x="36" y="82"/>
                    </a:cubicBezTo>
                    <a:cubicBezTo>
                      <a:pt x="36" y="81"/>
                      <a:pt x="36" y="80"/>
                      <a:pt x="35" y="80"/>
                    </a:cubicBezTo>
                    <a:cubicBezTo>
                      <a:pt x="31" y="78"/>
                      <a:pt x="27" y="76"/>
                      <a:pt x="24" y="72"/>
                    </a:cubicBezTo>
                    <a:cubicBezTo>
                      <a:pt x="23" y="72"/>
                      <a:pt x="23" y="72"/>
                      <a:pt x="23" y="72"/>
                    </a:cubicBezTo>
                    <a:cubicBezTo>
                      <a:pt x="22" y="72"/>
                      <a:pt x="22" y="72"/>
                      <a:pt x="22" y="72"/>
                    </a:cubicBezTo>
                    <a:cubicBezTo>
                      <a:pt x="20" y="74"/>
                      <a:pt x="18" y="75"/>
                      <a:pt x="17" y="76"/>
                    </a:cubicBezTo>
                    <a:cubicBezTo>
                      <a:pt x="14" y="73"/>
                      <a:pt x="11" y="70"/>
                      <a:pt x="10" y="66"/>
                    </a:cubicBezTo>
                    <a:cubicBezTo>
                      <a:pt x="11" y="65"/>
                      <a:pt x="13" y="64"/>
                      <a:pt x="15" y="63"/>
                    </a:cubicBezTo>
                    <a:cubicBezTo>
                      <a:pt x="15" y="62"/>
                      <a:pt x="16" y="61"/>
                      <a:pt x="15" y="61"/>
                    </a:cubicBezTo>
                    <a:cubicBezTo>
                      <a:pt x="13" y="56"/>
                      <a:pt x="12" y="52"/>
                      <a:pt x="12" y="47"/>
                    </a:cubicBezTo>
                    <a:cubicBezTo>
                      <a:pt x="12" y="46"/>
                      <a:pt x="12" y="46"/>
                      <a:pt x="11" y="46"/>
                    </a:cubicBezTo>
                    <a:cubicBezTo>
                      <a:pt x="9" y="45"/>
                      <a:pt x="7" y="45"/>
                      <a:pt x="5" y="45"/>
                    </a:cubicBezTo>
                    <a:cubicBezTo>
                      <a:pt x="5" y="41"/>
                      <a:pt x="6" y="37"/>
                      <a:pt x="7" y="33"/>
                    </a:cubicBezTo>
                    <a:cubicBezTo>
                      <a:pt x="9" y="33"/>
                      <a:pt x="11" y="34"/>
                      <a:pt x="13" y="34"/>
                    </a:cubicBezTo>
                    <a:cubicBezTo>
                      <a:pt x="13" y="34"/>
                      <a:pt x="13" y="34"/>
                      <a:pt x="13" y="34"/>
                    </a:cubicBezTo>
                    <a:cubicBezTo>
                      <a:pt x="14" y="34"/>
                      <a:pt x="14" y="34"/>
                      <a:pt x="15" y="33"/>
                    </a:cubicBezTo>
                    <a:cubicBezTo>
                      <a:pt x="16" y="31"/>
                      <a:pt x="17" y="29"/>
                      <a:pt x="18" y="27"/>
                    </a:cubicBezTo>
                    <a:cubicBezTo>
                      <a:pt x="18" y="26"/>
                      <a:pt x="18" y="26"/>
                      <a:pt x="18" y="26"/>
                    </a:cubicBezTo>
                    <a:cubicBezTo>
                      <a:pt x="19" y="24"/>
                      <a:pt x="21" y="23"/>
                      <a:pt x="22" y="21"/>
                    </a:cubicBezTo>
                    <a:cubicBezTo>
                      <a:pt x="23" y="21"/>
                      <a:pt x="23" y="20"/>
                      <a:pt x="22" y="19"/>
                    </a:cubicBezTo>
                    <a:cubicBezTo>
                      <a:pt x="21" y="18"/>
                      <a:pt x="20" y="16"/>
                      <a:pt x="19" y="14"/>
                    </a:cubicBezTo>
                    <a:cubicBezTo>
                      <a:pt x="22" y="12"/>
                      <a:pt x="25" y="9"/>
                      <a:pt x="28" y="7"/>
                    </a:cubicBezTo>
                    <a:cubicBezTo>
                      <a:pt x="30" y="9"/>
                      <a:pt x="31" y="11"/>
                      <a:pt x="32" y="13"/>
                    </a:cubicBezTo>
                    <a:cubicBezTo>
                      <a:pt x="32" y="13"/>
                      <a:pt x="33" y="13"/>
                      <a:pt x="33" y="13"/>
                    </a:cubicBezTo>
                    <a:moveTo>
                      <a:pt x="49" y="0"/>
                    </a:moveTo>
                    <a:cubicBezTo>
                      <a:pt x="48" y="0"/>
                      <a:pt x="47" y="0"/>
                      <a:pt x="47" y="1"/>
                    </a:cubicBezTo>
                    <a:cubicBezTo>
                      <a:pt x="47" y="3"/>
                      <a:pt x="46" y="5"/>
                      <a:pt x="46" y="7"/>
                    </a:cubicBezTo>
                    <a:cubicBezTo>
                      <a:pt x="42" y="7"/>
                      <a:pt x="38" y="8"/>
                      <a:pt x="34" y="10"/>
                    </a:cubicBezTo>
                    <a:cubicBezTo>
                      <a:pt x="33" y="8"/>
                      <a:pt x="31" y="6"/>
                      <a:pt x="30" y="5"/>
                    </a:cubicBezTo>
                    <a:cubicBezTo>
                      <a:pt x="30" y="4"/>
                      <a:pt x="29" y="4"/>
                      <a:pt x="29" y="4"/>
                    </a:cubicBezTo>
                    <a:cubicBezTo>
                      <a:pt x="29" y="4"/>
                      <a:pt x="28" y="4"/>
                      <a:pt x="28" y="4"/>
                    </a:cubicBezTo>
                    <a:cubicBezTo>
                      <a:pt x="24" y="6"/>
                      <a:pt x="19" y="9"/>
                      <a:pt x="16" y="13"/>
                    </a:cubicBezTo>
                    <a:cubicBezTo>
                      <a:pt x="15" y="13"/>
                      <a:pt x="15" y="14"/>
                      <a:pt x="15" y="14"/>
                    </a:cubicBezTo>
                    <a:cubicBezTo>
                      <a:pt x="15" y="14"/>
                      <a:pt x="15" y="14"/>
                      <a:pt x="15" y="14"/>
                    </a:cubicBezTo>
                    <a:cubicBezTo>
                      <a:pt x="15" y="17"/>
                      <a:pt x="14" y="19"/>
                      <a:pt x="13" y="22"/>
                    </a:cubicBezTo>
                    <a:cubicBezTo>
                      <a:pt x="13" y="22"/>
                      <a:pt x="13" y="23"/>
                      <a:pt x="13" y="23"/>
                    </a:cubicBezTo>
                    <a:cubicBezTo>
                      <a:pt x="14" y="24"/>
                      <a:pt x="14" y="25"/>
                      <a:pt x="15" y="26"/>
                    </a:cubicBezTo>
                    <a:cubicBezTo>
                      <a:pt x="14" y="27"/>
                      <a:pt x="13" y="29"/>
                      <a:pt x="12" y="31"/>
                    </a:cubicBezTo>
                    <a:cubicBezTo>
                      <a:pt x="10" y="30"/>
                      <a:pt x="8" y="30"/>
                      <a:pt x="6" y="30"/>
                    </a:cubicBezTo>
                    <a:cubicBezTo>
                      <a:pt x="6" y="30"/>
                      <a:pt x="6" y="30"/>
                      <a:pt x="6" y="30"/>
                    </a:cubicBezTo>
                    <a:cubicBezTo>
                      <a:pt x="5" y="30"/>
                      <a:pt x="5" y="30"/>
                      <a:pt x="4" y="31"/>
                    </a:cubicBezTo>
                    <a:cubicBezTo>
                      <a:pt x="4" y="31"/>
                      <a:pt x="4" y="31"/>
                      <a:pt x="4" y="32"/>
                    </a:cubicBezTo>
                    <a:cubicBezTo>
                      <a:pt x="4" y="33"/>
                      <a:pt x="4" y="33"/>
                      <a:pt x="4" y="33"/>
                    </a:cubicBezTo>
                    <a:cubicBezTo>
                      <a:pt x="2" y="38"/>
                      <a:pt x="0" y="49"/>
                      <a:pt x="0" y="54"/>
                    </a:cubicBezTo>
                    <a:cubicBezTo>
                      <a:pt x="0" y="55"/>
                      <a:pt x="0" y="55"/>
                      <a:pt x="1" y="55"/>
                    </a:cubicBezTo>
                    <a:cubicBezTo>
                      <a:pt x="3" y="56"/>
                      <a:pt x="5" y="56"/>
                      <a:pt x="7" y="57"/>
                    </a:cubicBezTo>
                    <a:cubicBezTo>
                      <a:pt x="7" y="59"/>
                      <a:pt x="8" y="61"/>
                      <a:pt x="8" y="64"/>
                    </a:cubicBezTo>
                    <a:cubicBezTo>
                      <a:pt x="7" y="64"/>
                      <a:pt x="7" y="64"/>
                      <a:pt x="7" y="64"/>
                    </a:cubicBezTo>
                    <a:cubicBezTo>
                      <a:pt x="7" y="65"/>
                      <a:pt x="6" y="65"/>
                      <a:pt x="6" y="65"/>
                    </a:cubicBezTo>
                    <a:cubicBezTo>
                      <a:pt x="6" y="68"/>
                      <a:pt x="5" y="71"/>
                      <a:pt x="4" y="73"/>
                    </a:cubicBezTo>
                    <a:cubicBezTo>
                      <a:pt x="4" y="73"/>
                      <a:pt x="4" y="73"/>
                      <a:pt x="4" y="73"/>
                    </a:cubicBezTo>
                    <a:cubicBezTo>
                      <a:pt x="4" y="74"/>
                      <a:pt x="4" y="74"/>
                      <a:pt x="4" y="74"/>
                    </a:cubicBezTo>
                    <a:cubicBezTo>
                      <a:pt x="4" y="75"/>
                      <a:pt x="4" y="75"/>
                      <a:pt x="5" y="76"/>
                    </a:cubicBezTo>
                    <a:cubicBezTo>
                      <a:pt x="7" y="80"/>
                      <a:pt x="9" y="83"/>
                      <a:pt x="12" y="86"/>
                    </a:cubicBezTo>
                    <a:cubicBezTo>
                      <a:pt x="13" y="87"/>
                      <a:pt x="13" y="87"/>
                      <a:pt x="14" y="87"/>
                    </a:cubicBezTo>
                    <a:cubicBezTo>
                      <a:pt x="14" y="87"/>
                      <a:pt x="14" y="87"/>
                      <a:pt x="14" y="87"/>
                    </a:cubicBezTo>
                    <a:cubicBezTo>
                      <a:pt x="14" y="87"/>
                      <a:pt x="15" y="87"/>
                      <a:pt x="15" y="87"/>
                    </a:cubicBezTo>
                    <a:cubicBezTo>
                      <a:pt x="17" y="86"/>
                      <a:pt x="18" y="85"/>
                      <a:pt x="20" y="84"/>
                    </a:cubicBezTo>
                    <a:cubicBezTo>
                      <a:pt x="23" y="86"/>
                      <a:pt x="26" y="88"/>
                      <a:pt x="30" y="90"/>
                    </a:cubicBezTo>
                    <a:cubicBezTo>
                      <a:pt x="30" y="92"/>
                      <a:pt x="30" y="94"/>
                      <a:pt x="30" y="97"/>
                    </a:cubicBezTo>
                    <a:cubicBezTo>
                      <a:pt x="30" y="98"/>
                      <a:pt x="30" y="98"/>
                      <a:pt x="31" y="98"/>
                    </a:cubicBezTo>
                    <a:cubicBezTo>
                      <a:pt x="36" y="100"/>
                      <a:pt x="41" y="101"/>
                      <a:pt x="46" y="101"/>
                    </a:cubicBezTo>
                    <a:cubicBezTo>
                      <a:pt x="46" y="101"/>
                      <a:pt x="46" y="101"/>
                      <a:pt x="46" y="101"/>
                    </a:cubicBezTo>
                    <a:cubicBezTo>
                      <a:pt x="47" y="101"/>
                      <a:pt x="47" y="100"/>
                      <a:pt x="47" y="100"/>
                    </a:cubicBezTo>
                    <a:cubicBezTo>
                      <a:pt x="48" y="98"/>
                      <a:pt x="49" y="96"/>
                      <a:pt x="49" y="93"/>
                    </a:cubicBezTo>
                    <a:cubicBezTo>
                      <a:pt x="54" y="93"/>
                      <a:pt x="57" y="92"/>
                      <a:pt x="61" y="90"/>
                    </a:cubicBezTo>
                    <a:cubicBezTo>
                      <a:pt x="62" y="92"/>
                      <a:pt x="64" y="94"/>
                      <a:pt x="65" y="96"/>
                    </a:cubicBezTo>
                    <a:cubicBezTo>
                      <a:pt x="65" y="96"/>
                      <a:pt x="65" y="96"/>
                      <a:pt x="66" y="96"/>
                    </a:cubicBezTo>
                    <a:cubicBezTo>
                      <a:pt x="66" y="96"/>
                      <a:pt x="66" y="96"/>
                      <a:pt x="67" y="96"/>
                    </a:cubicBezTo>
                    <a:cubicBezTo>
                      <a:pt x="71" y="94"/>
                      <a:pt x="75" y="91"/>
                      <a:pt x="79" y="87"/>
                    </a:cubicBezTo>
                    <a:cubicBezTo>
                      <a:pt x="79" y="87"/>
                      <a:pt x="79" y="87"/>
                      <a:pt x="79" y="87"/>
                    </a:cubicBezTo>
                    <a:cubicBezTo>
                      <a:pt x="80" y="84"/>
                      <a:pt x="81" y="82"/>
                      <a:pt x="82" y="78"/>
                    </a:cubicBezTo>
                    <a:cubicBezTo>
                      <a:pt x="82" y="78"/>
                      <a:pt x="82" y="78"/>
                      <a:pt x="82" y="78"/>
                    </a:cubicBezTo>
                    <a:cubicBezTo>
                      <a:pt x="82" y="78"/>
                      <a:pt x="82" y="78"/>
                      <a:pt x="82" y="78"/>
                    </a:cubicBezTo>
                    <a:cubicBezTo>
                      <a:pt x="82" y="77"/>
                      <a:pt x="82" y="77"/>
                      <a:pt x="82" y="77"/>
                    </a:cubicBezTo>
                    <a:cubicBezTo>
                      <a:pt x="82" y="77"/>
                      <a:pt x="82" y="77"/>
                      <a:pt x="82" y="77"/>
                    </a:cubicBezTo>
                    <a:cubicBezTo>
                      <a:pt x="81" y="76"/>
                      <a:pt x="80" y="75"/>
                      <a:pt x="80" y="75"/>
                    </a:cubicBezTo>
                    <a:cubicBezTo>
                      <a:pt x="81" y="73"/>
                      <a:pt x="82" y="71"/>
                      <a:pt x="83" y="71"/>
                    </a:cubicBezTo>
                    <a:cubicBezTo>
                      <a:pt x="83" y="70"/>
                      <a:pt x="84" y="70"/>
                      <a:pt x="84" y="70"/>
                    </a:cubicBezTo>
                    <a:cubicBezTo>
                      <a:pt x="84" y="70"/>
                      <a:pt x="84" y="70"/>
                      <a:pt x="85" y="70"/>
                    </a:cubicBezTo>
                    <a:cubicBezTo>
                      <a:pt x="85" y="70"/>
                      <a:pt x="85" y="70"/>
                      <a:pt x="85" y="70"/>
                    </a:cubicBezTo>
                    <a:cubicBezTo>
                      <a:pt x="85" y="70"/>
                      <a:pt x="87" y="70"/>
                      <a:pt x="89" y="70"/>
                    </a:cubicBezTo>
                    <a:cubicBezTo>
                      <a:pt x="89" y="70"/>
                      <a:pt x="89" y="70"/>
                      <a:pt x="89" y="70"/>
                    </a:cubicBezTo>
                    <a:cubicBezTo>
                      <a:pt x="89" y="70"/>
                      <a:pt x="90" y="70"/>
                      <a:pt x="90" y="69"/>
                    </a:cubicBezTo>
                    <a:cubicBezTo>
                      <a:pt x="91" y="67"/>
                      <a:pt x="92" y="64"/>
                      <a:pt x="93" y="61"/>
                    </a:cubicBezTo>
                    <a:cubicBezTo>
                      <a:pt x="94" y="56"/>
                      <a:pt x="95" y="51"/>
                      <a:pt x="95" y="46"/>
                    </a:cubicBezTo>
                    <a:cubicBezTo>
                      <a:pt x="95" y="46"/>
                      <a:pt x="95" y="46"/>
                      <a:pt x="95" y="46"/>
                    </a:cubicBezTo>
                    <a:cubicBezTo>
                      <a:pt x="95" y="46"/>
                      <a:pt x="95" y="46"/>
                      <a:pt x="95" y="46"/>
                    </a:cubicBezTo>
                    <a:cubicBezTo>
                      <a:pt x="95" y="45"/>
                      <a:pt x="95" y="45"/>
                      <a:pt x="94" y="45"/>
                    </a:cubicBezTo>
                    <a:cubicBezTo>
                      <a:pt x="92" y="44"/>
                      <a:pt x="90" y="44"/>
                      <a:pt x="87" y="44"/>
                    </a:cubicBezTo>
                    <a:cubicBezTo>
                      <a:pt x="87" y="41"/>
                      <a:pt x="87" y="39"/>
                      <a:pt x="86" y="36"/>
                    </a:cubicBezTo>
                    <a:cubicBezTo>
                      <a:pt x="87" y="36"/>
                      <a:pt x="87" y="36"/>
                      <a:pt x="88" y="35"/>
                    </a:cubicBezTo>
                    <a:cubicBezTo>
                      <a:pt x="88" y="35"/>
                      <a:pt x="89" y="35"/>
                      <a:pt x="89" y="34"/>
                    </a:cubicBezTo>
                    <a:cubicBezTo>
                      <a:pt x="89" y="32"/>
                      <a:pt x="90" y="30"/>
                      <a:pt x="90" y="28"/>
                    </a:cubicBezTo>
                    <a:cubicBezTo>
                      <a:pt x="90" y="28"/>
                      <a:pt x="90" y="27"/>
                      <a:pt x="90" y="27"/>
                    </a:cubicBezTo>
                    <a:cubicBezTo>
                      <a:pt x="91" y="27"/>
                      <a:pt x="91" y="26"/>
                      <a:pt x="90" y="26"/>
                    </a:cubicBezTo>
                    <a:cubicBezTo>
                      <a:pt x="90" y="25"/>
                      <a:pt x="90" y="25"/>
                      <a:pt x="90" y="25"/>
                    </a:cubicBezTo>
                    <a:cubicBezTo>
                      <a:pt x="90" y="25"/>
                      <a:pt x="90" y="25"/>
                      <a:pt x="90" y="25"/>
                    </a:cubicBezTo>
                    <a:cubicBezTo>
                      <a:pt x="89" y="24"/>
                      <a:pt x="89" y="23"/>
                      <a:pt x="88" y="22"/>
                    </a:cubicBezTo>
                    <a:cubicBezTo>
                      <a:pt x="88" y="22"/>
                      <a:pt x="88" y="21"/>
                      <a:pt x="87" y="20"/>
                    </a:cubicBezTo>
                    <a:cubicBezTo>
                      <a:pt x="86" y="19"/>
                      <a:pt x="85" y="17"/>
                      <a:pt x="84" y="16"/>
                    </a:cubicBezTo>
                    <a:cubicBezTo>
                      <a:pt x="83" y="15"/>
                      <a:pt x="83" y="14"/>
                      <a:pt x="82" y="14"/>
                    </a:cubicBezTo>
                    <a:cubicBezTo>
                      <a:pt x="82" y="13"/>
                      <a:pt x="82" y="13"/>
                      <a:pt x="82" y="13"/>
                    </a:cubicBezTo>
                    <a:cubicBezTo>
                      <a:pt x="81" y="13"/>
                      <a:pt x="81" y="13"/>
                      <a:pt x="81" y="13"/>
                    </a:cubicBezTo>
                    <a:cubicBezTo>
                      <a:pt x="81" y="13"/>
                      <a:pt x="81" y="13"/>
                      <a:pt x="80" y="13"/>
                    </a:cubicBezTo>
                    <a:cubicBezTo>
                      <a:pt x="80" y="13"/>
                      <a:pt x="80" y="13"/>
                      <a:pt x="80" y="13"/>
                    </a:cubicBezTo>
                    <a:cubicBezTo>
                      <a:pt x="80" y="13"/>
                      <a:pt x="80" y="13"/>
                      <a:pt x="80" y="13"/>
                    </a:cubicBezTo>
                    <a:cubicBezTo>
                      <a:pt x="78" y="14"/>
                      <a:pt x="76" y="16"/>
                      <a:pt x="74" y="17"/>
                    </a:cubicBezTo>
                    <a:cubicBezTo>
                      <a:pt x="71" y="14"/>
                      <a:pt x="67" y="12"/>
                      <a:pt x="64" y="10"/>
                    </a:cubicBezTo>
                    <a:cubicBezTo>
                      <a:pt x="64" y="8"/>
                      <a:pt x="64" y="6"/>
                      <a:pt x="65" y="4"/>
                    </a:cubicBezTo>
                    <a:cubicBezTo>
                      <a:pt x="65" y="3"/>
                      <a:pt x="64" y="2"/>
                      <a:pt x="64" y="2"/>
                    </a:cubicBezTo>
                    <a:cubicBezTo>
                      <a:pt x="59" y="0"/>
                      <a:pt x="54" y="0"/>
                      <a:pt x="49" y="0"/>
                    </a:cubicBezTo>
                    <a:cubicBezTo>
                      <a:pt x="49" y="0"/>
                      <a:pt x="49"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745"/>
              <p:cNvSpPr>
                <a:spLocks noEditPoints="1"/>
              </p:cNvSpPr>
              <p:nvPr/>
            </p:nvSpPr>
            <p:spPr bwMode="auto">
              <a:xfrm>
                <a:off x="3300" y="1353"/>
                <a:ext cx="116" cy="118"/>
              </a:xfrm>
              <a:custGeom>
                <a:avLst/>
                <a:gdLst>
                  <a:gd name="T0" fmla="*/ 46 w 49"/>
                  <a:gd name="T1" fmla="*/ 27 h 50"/>
                  <a:gd name="T2" fmla="*/ 46 w 49"/>
                  <a:gd name="T3" fmla="*/ 28 h 50"/>
                  <a:gd name="T4" fmla="*/ 45 w 49"/>
                  <a:gd name="T5" fmla="*/ 25 h 50"/>
                  <a:gd name="T6" fmla="*/ 46 w 49"/>
                  <a:gd name="T7" fmla="*/ 26 h 50"/>
                  <a:gd name="T8" fmla="*/ 45 w 49"/>
                  <a:gd name="T9" fmla="*/ 24 h 50"/>
                  <a:gd name="T10" fmla="*/ 46 w 49"/>
                  <a:gd name="T11" fmla="*/ 23 h 50"/>
                  <a:gd name="T12" fmla="*/ 45 w 49"/>
                  <a:gd name="T13" fmla="*/ 24 h 50"/>
                  <a:gd name="T14" fmla="*/ 43 w 49"/>
                  <a:gd name="T15" fmla="*/ 20 h 50"/>
                  <a:gd name="T16" fmla="*/ 45 w 49"/>
                  <a:gd name="T17" fmla="*/ 22 h 50"/>
                  <a:gd name="T18" fmla="*/ 42 w 49"/>
                  <a:gd name="T19" fmla="*/ 18 h 50"/>
                  <a:gd name="T20" fmla="*/ 42 w 49"/>
                  <a:gd name="T21" fmla="*/ 14 h 50"/>
                  <a:gd name="T22" fmla="*/ 42 w 49"/>
                  <a:gd name="T23" fmla="*/ 18 h 50"/>
                  <a:gd name="T24" fmla="*/ 10 w 49"/>
                  <a:gd name="T25" fmla="*/ 40 h 50"/>
                  <a:gd name="T26" fmla="*/ 4 w 49"/>
                  <a:gd name="T27" fmla="*/ 20 h 50"/>
                  <a:gd name="T28" fmla="*/ 4 w 49"/>
                  <a:gd name="T29" fmla="*/ 20 h 50"/>
                  <a:gd name="T30" fmla="*/ 22 w 49"/>
                  <a:gd name="T31" fmla="*/ 10 h 50"/>
                  <a:gd name="T32" fmla="*/ 37 w 49"/>
                  <a:gd name="T33" fmla="*/ 17 h 50"/>
                  <a:gd name="T34" fmla="*/ 43 w 49"/>
                  <a:gd name="T35" fmla="*/ 36 h 50"/>
                  <a:gd name="T36" fmla="*/ 36 w 49"/>
                  <a:gd name="T37" fmla="*/ 44 h 50"/>
                  <a:gd name="T38" fmla="*/ 25 w 49"/>
                  <a:gd name="T39" fmla="*/ 47 h 50"/>
                  <a:gd name="T40" fmla="*/ 35 w 49"/>
                  <a:gd name="T41" fmla="*/ 11 h 50"/>
                  <a:gd name="T42" fmla="*/ 40 w 49"/>
                  <a:gd name="T43" fmla="*/ 11 h 50"/>
                  <a:gd name="T44" fmla="*/ 39 w 49"/>
                  <a:gd name="T45" fmla="*/ 14 h 50"/>
                  <a:gd name="T46" fmla="*/ 12 w 49"/>
                  <a:gd name="T47" fmla="*/ 7 h 50"/>
                  <a:gd name="T48" fmla="*/ 7 w 49"/>
                  <a:gd name="T49" fmla="*/ 13 h 50"/>
                  <a:gd name="T50" fmla="*/ 30 w 49"/>
                  <a:gd name="T51" fmla="*/ 9 h 50"/>
                  <a:gd name="T52" fmla="*/ 34 w 49"/>
                  <a:gd name="T53" fmla="*/ 6 h 50"/>
                  <a:gd name="T54" fmla="*/ 34 w 49"/>
                  <a:gd name="T55" fmla="*/ 10 h 50"/>
                  <a:gd name="T56" fmla="*/ 18 w 49"/>
                  <a:gd name="T57" fmla="*/ 5 h 50"/>
                  <a:gd name="T58" fmla="*/ 14 w 49"/>
                  <a:gd name="T59" fmla="*/ 8 h 50"/>
                  <a:gd name="T60" fmla="*/ 29 w 49"/>
                  <a:gd name="T61" fmla="*/ 8 h 50"/>
                  <a:gd name="T62" fmla="*/ 28 w 49"/>
                  <a:gd name="T63" fmla="*/ 4 h 50"/>
                  <a:gd name="T64" fmla="*/ 32 w 49"/>
                  <a:gd name="T65" fmla="*/ 5 h 50"/>
                  <a:gd name="T66" fmla="*/ 18 w 49"/>
                  <a:gd name="T67" fmla="*/ 7 h 50"/>
                  <a:gd name="T68" fmla="*/ 24 w 49"/>
                  <a:gd name="T69" fmla="*/ 3 h 50"/>
                  <a:gd name="T70" fmla="*/ 22 w 49"/>
                  <a:gd name="T71" fmla="*/ 7 h 50"/>
                  <a:gd name="T72" fmla="*/ 24 w 49"/>
                  <a:gd name="T73" fmla="*/ 0 h 50"/>
                  <a:gd name="T74" fmla="*/ 12 w 49"/>
                  <a:gd name="T75" fmla="*/ 4 h 50"/>
                  <a:gd name="T76" fmla="*/ 7 w 49"/>
                  <a:gd name="T77" fmla="*/ 42 h 50"/>
                  <a:gd name="T78" fmla="*/ 25 w 49"/>
                  <a:gd name="T79" fmla="*/ 50 h 50"/>
                  <a:gd name="T80" fmla="*/ 36 w 49"/>
                  <a:gd name="T81" fmla="*/ 47 h 50"/>
                  <a:gd name="T82" fmla="*/ 36 w 49"/>
                  <a:gd name="T83" fmla="*/ 47 h 50"/>
                  <a:gd name="T84" fmla="*/ 37 w 49"/>
                  <a:gd name="T85" fmla="*/ 46 h 50"/>
                  <a:gd name="T86" fmla="*/ 39 w 49"/>
                  <a:gd name="T87" fmla="*/ 45 h 50"/>
                  <a:gd name="T88" fmla="*/ 39 w 49"/>
                  <a:gd name="T89" fmla="*/ 45 h 50"/>
                  <a:gd name="T90" fmla="*/ 39 w 49"/>
                  <a:gd name="T91" fmla="*/ 45 h 50"/>
                  <a:gd name="T92" fmla="*/ 39 w 49"/>
                  <a:gd name="T93" fmla="*/ 45 h 50"/>
                  <a:gd name="T94" fmla="*/ 39 w 49"/>
                  <a:gd name="T95" fmla="*/ 45 h 50"/>
                  <a:gd name="T96" fmla="*/ 42 w 49"/>
                  <a:gd name="T97" fmla="*/ 9 h 50"/>
                  <a:gd name="T98" fmla="*/ 24 w 49"/>
                  <a:gd name="T9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 h="50">
                    <a:moveTo>
                      <a:pt x="46" y="28"/>
                    </a:moveTo>
                    <a:cubicBezTo>
                      <a:pt x="46" y="27"/>
                      <a:pt x="46" y="27"/>
                      <a:pt x="46" y="27"/>
                    </a:cubicBezTo>
                    <a:cubicBezTo>
                      <a:pt x="46" y="27"/>
                      <a:pt x="46" y="27"/>
                      <a:pt x="46" y="27"/>
                    </a:cubicBezTo>
                    <a:cubicBezTo>
                      <a:pt x="46" y="28"/>
                      <a:pt x="46" y="28"/>
                      <a:pt x="46" y="28"/>
                    </a:cubicBezTo>
                    <a:moveTo>
                      <a:pt x="46" y="26"/>
                    </a:moveTo>
                    <a:cubicBezTo>
                      <a:pt x="45" y="25"/>
                      <a:pt x="45" y="25"/>
                      <a:pt x="45" y="25"/>
                    </a:cubicBezTo>
                    <a:cubicBezTo>
                      <a:pt x="46" y="25"/>
                      <a:pt x="46" y="25"/>
                      <a:pt x="46" y="25"/>
                    </a:cubicBezTo>
                    <a:cubicBezTo>
                      <a:pt x="46" y="26"/>
                      <a:pt x="46" y="26"/>
                      <a:pt x="46" y="26"/>
                    </a:cubicBezTo>
                    <a:cubicBezTo>
                      <a:pt x="46" y="26"/>
                      <a:pt x="46" y="26"/>
                      <a:pt x="46" y="26"/>
                    </a:cubicBezTo>
                    <a:moveTo>
                      <a:pt x="45" y="24"/>
                    </a:moveTo>
                    <a:cubicBezTo>
                      <a:pt x="45" y="24"/>
                      <a:pt x="45" y="24"/>
                      <a:pt x="45" y="24"/>
                    </a:cubicBezTo>
                    <a:cubicBezTo>
                      <a:pt x="46" y="23"/>
                      <a:pt x="46" y="23"/>
                      <a:pt x="46" y="23"/>
                    </a:cubicBezTo>
                    <a:cubicBezTo>
                      <a:pt x="46" y="24"/>
                      <a:pt x="46" y="24"/>
                      <a:pt x="46" y="24"/>
                    </a:cubicBezTo>
                    <a:cubicBezTo>
                      <a:pt x="45" y="24"/>
                      <a:pt x="45" y="24"/>
                      <a:pt x="45" y="24"/>
                    </a:cubicBezTo>
                    <a:moveTo>
                      <a:pt x="44" y="22"/>
                    </a:moveTo>
                    <a:cubicBezTo>
                      <a:pt x="44" y="21"/>
                      <a:pt x="43" y="20"/>
                      <a:pt x="43" y="20"/>
                    </a:cubicBezTo>
                    <a:cubicBezTo>
                      <a:pt x="43" y="19"/>
                      <a:pt x="44" y="19"/>
                      <a:pt x="45" y="19"/>
                    </a:cubicBezTo>
                    <a:cubicBezTo>
                      <a:pt x="45" y="20"/>
                      <a:pt x="45" y="21"/>
                      <a:pt x="45" y="22"/>
                    </a:cubicBezTo>
                    <a:cubicBezTo>
                      <a:pt x="45" y="22"/>
                      <a:pt x="45" y="22"/>
                      <a:pt x="44" y="22"/>
                    </a:cubicBezTo>
                    <a:moveTo>
                      <a:pt x="42" y="18"/>
                    </a:moveTo>
                    <a:cubicBezTo>
                      <a:pt x="41" y="17"/>
                      <a:pt x="40" y="16"/>
                      <a:pt x="40" y="15"/>
                    </a:cubicBezTo>
                    <a:cubicBezTo>
                      <a:pt x="40" y="15"/>
                      <a:pt x="41" y="14"/>
                      <a:pt x="42" y="14"/>
                    </a:cubicBezTo>
                    <a:cubicBezTo>
                      <a:pt x="43" y="15"/>
                      <a:pt x="43" y="16"/>
                      <a:pt x="44" y="17"/>
                    </a:cubicBezTo>
                    <a:cubicBezTo>
                      <a:pt x="43" y="18"/>
                      <a:pt x="43" y="18"/>
                      <a:pt x="42" y="18"/>
                    </a:cubicBezTo>
                    <a:moveTo>
                      <a:pt x="25" y="47"/>
                    </a:moveTo>
                    <a:cubicBezTo>
                      <a:pt x="19" y="47"/>
                      <a:pt x="13" y="44"/>
                      <a:pt x="10" y="40"/>
                    </a:cubicBezTo>
                    <a:cubicBezTo>
                      <a:pt x="6" y="35"/>
                      <a:pt x="3" y="29"/>
                      <a:pt x="3" y="24"/>
                    </a:cubicBezTo>
                    <a:cubicBezTo>
                      <a:pt x="3" y="23"/>
                      <a:pt x="3" y="21"/>
                      <a:pt x="4" y="20"/>
                    </a:cubicBezTo>
                    <a:cubicBezTo>
                      <a:pt x="4" y="20"/>
                      <a:pt x="4" y="20"/>
                      <a:pt x="4" y="20"/>
                    </a:cubicBezTo>
                    <a:cubicBezTo>
                      <a:pt x="4" y="20"/>
                      <a:pt x="4" y="20"/>
                      <a:pt x="4" y="20"/>
                    </a:cubicBezTo>
                    <a:cubicBezTo>
                      <a:pt x="6" y="17"/>
                      <a:pt x="8" y="15"/>
                      <a:pt x="11" y="13"/>
                    </a:cubicBezTo>
                    <a:cubicBezTo>
                      <a:pt x="15" y="11"/>
                      <a:pt x="19" y="10"/>
                      <a:pt x="22" y="10"/>
                    </a:cubicBezTo>
                    <a:cubicBezTo>
                      <a:pt x="22" y="10"/>
                      <a:pt x="22" y="10"/>
                      <a:pt x="22" y="10"/>
                    </a:cubicBezTo>
                    <a:cubicBezTo>
                      <a:pt x="28" y="10"/>
                      <a:pt x="33" y="13"/>
                      <a:pt x="37" y="17"/>
                    </a:cubicBezTo>
                    <a:cubicBezTo>
                      <a:pt x="41" y="21"/>
                      <a:pt x="44" y="27"/>
                      <a:pt x="44" y="33"/>
                    </a:cubicBezTo>
                    <a:cubicBezTo>
                      <a:pt x="44" y="34"/>
                      <a:pt x="44" y="35"/>
                      <a:pt x="43" y="36"/>
                    </a:cubicBezTo>
                    <a:cubicBezTo>
                      <a:pt x="43" y="36"/>
                      <a:pt x="43" y="36"/>
                      <a:pt x="43" y="36"/>
                    </a:cubicBezTo>
                    <a:cubicBezTo>
                      <a:pt x="42" y="39"/>
                      <a:pt x="39" y="41"/>
                      <a:pt x="36" y="44"/>
                    </a:cubicBezTo>
                    <a:cubicBezTo>
                      <a:pt x="36" y="44"/>
                      <a:pt x="36" y="44"/>
                      <a:pt x="36" y="44"/>
                    </a:cubicBezTo>
                    <a:cubicBezTo>
                      <a:pt x="32" y="46"/>
                      <a:pt x="28" y="47"/>
                      <a:pt x="25" y="47"/>
                    </a:cubicBezTo>
                    <a:moveTo>
                      <a:pt x="39" y="14"/>
                    </a:moveTo>
                    <a:cubicBezTo>
                      <a:pt x="37" y="13"/>
                      <a:pt x="36" y="12"/>
                      <a:pt x="35" y="11"/>
                    </a:cubicBezTo>
                    <a:cubicBezTo>
                      <a:pt x="36" y="10"/>
                      <a:pt x="37" y="10"/>
                      <a:pt x="38" y="9"/>
                    </a:cubicBezTo>
                    <a:cubicBezTo>
                      <a:pt x="39" y="10"/>
                      <a:pt x="39" y="10"/>
                      <a:pt x="40" y="11"/>
                    </a:cubicBezTo>
                    <a:cubicBezTo>
                      <a:pt x="40" y="11"/>
                      <a:pt x="41" y="12"/>
                      <a:pt x="41" y="13"/>
                    </a:cubicBezTo>
                    <a:cubicBezTo>
                      <a:pt x="40" y="13"/>
                      <a:pt x="39" y="14"/>
                      <a:pt x="39" y="14"/>
                    </a:cubicBezTo>
                    <a:moveTo>
                      <a:pt x="7" y="13"/>
                    </a:moveTo>
                    <a:cubicBezTo>
                      <a:pt x="8" y="11"/>
                      <a:pt x="10" y="9"/>
                      <a:pt x="12" y="7"/>
                    </a:cubicBezTo>
                    <a:cubicBezTo>
                      <a:pt x="11" y="9"/>
                      <a:pt x="10" y="10"/>
                      <a:pt x="9" y="11"/>
                    </a:cubicBezTo>
                    <a:cubicBezTo>
                      <a:pt x="8" y="12"/>
                      <a:pt x="7" y="12"/>
                      <a:pt x="7" y="13"/>
                    </a:cubicBezTo>
                    <a:moveTo>
                      <a:pt x="34" y="10"/>
                    </a:moveTo>
                    <a:cubicBezTo>
                      <a:pt x="32" y="10"/>
                      <a:pt x="31" y="9"/>
                      <a:pt x="30" y="9"/>
                    </a:cubicBezTo>
                    <a:cubicBezTo>
                      <a:pt x="31" y="8"/>
                      <a:pt x="32" y="7"/>
                      <a:pt x="33" y="7"/>
                    </a:cubicBezTo>
                    <a:cubicBezTo>
                      <a:pt x="33" y="6"/>
                      <a:pt x="33" y="6"/>
                      <a:pt x="34" y="6"/>
                    </a:cubicBezTo>
                    <a:cubicBezTo>
                      <a:pt x="35" y="6"/>
                      <a:pt x="36" y="7"/>
                      <a:pt x="37" y="8"/>
                    </a:cubicBezTo>
                    <a:cubicBezTo>
                      <a:pt x="36" y="9"/>
                      <a:pt x="35" y="10"/>
                      <a:pt x="34" y="10"/>
                    </a:cubicBezTo>
                    <a:moveTo>
                      <a:pt x="13" y="9"/>
                    </a:moveTo>
                    <a:cubicBezTo>
                      <a:pt x="14" y="7"/>
                      <a:pt x="16" y="6"/>
                      <a:pt x="18" y="5"/>
                    </a:cubicBezTo>
                    <a:cubicBezTo>
                      <a:pt x="18" y="4"/>
                      <a:pt x="19" y="4"/>
                      <a:pt x="20" y="4"/>
                    </a:cubicBezTo>
                    <a:cubicBezTo>
                      <a:pt x="18" y="5"/>
                      <a:pt x="16" y="7"/>
                      <a:pt x="14" y="8"/>
                    </a:cubicBezTo>
                    <a:cubicBezTo>
                      <a:pt x="14" y="9"/>
                      <a:pt x="13" y="9"/>
                      <a:pt x="13" y="9"/>
                    </a:cubicBezTo>
                    <a:moveTo>
                      <a:pt x="29" y="8"/>
                    </a:moveTo>
                    <a:cubicBezTo>
                      <a:pt x="27" y="8"/>
                      <a:pt x="26" y="7"/>
                      <a:pt x="24" y="7"/>
                    </a:cubicBezTo>
                    <a:cubicBezTo>
                      <a:pt x="25" y="6"/>
                      <a:pt x="27" y="5"/>
                      <a:pt x="28" y="4"/>
                    </a:cubicBezTo>
                    <a:cubicBezTo>
                      <a:pt x="30" y="4"/>
                      <a:pt x="31" y="4"/>
                      <a:pt x="32" y="5"/>
                    </a:cubicBezTo>
                    <a:cubicBezTo>
                      <a:pt x="32" y="5"/>
                      <a:pt x="32" y="5"/>
                      <a:pt x="32" y="5"/>
                    </a:cubicBezTo>
                    <a:cubicBezTo>
                      <a:pt x="31" y="6"/>
                      <a:pt x="30" y="7"/>
                      <a:pt x="29" y="8"/>
                    </a:cubicBezTo>
                    <a:moveTo>
                      <a:pt x="18" y="7"/>
                    </a:moveTo>
                    <a:cubicBezTo>
                      <a:pt x="19" y="6"/>
                      <a:pt x="21" y="5"/>
                      <a:pt x="23" y="3"/>
                    </a:cubicBezTo>
                    <a:cubicBezTo>
                      <a:pt x="23" y="3"/>
                      <a:pt x="24" y="3"/>
                      <a:pt x="24" y="3"/>
                    </a:cubicBezTo>
                    <a:cubicBezTo>
                      <a:pt x="25" y="3"/>
                      <a:pt x="26" y="3"/>
                      <a:pt x="26" y="3"/>
                    </a:cubicBezTo>
                    <a:cubicBezTo>
                      <a:pt x="25" y="5"/>
                      <a:pt x="23" y="6"/>
                      <a:pt x="22" y="7"/>
                    </a:cubicBezTo>
                    <a:cubicBezTo>
                      <a:pt x="20" y="7"/>
                      <a:pt x="19" y="7"/>
                      <a:pt x="18" y="7"/>
                    </a:cubicBezTo>
                    <a:moveTo>
                      <a:pt x="24" y="0"/>
                    </a:moveTo>
                    <a:cubicBezTo>
                      <a:pt x="20" y="0"/>
                      <a:pt x="16" y="2"/>
                      <a:pt x="12" y="4"/>
                    </a:cubicBezTo>
                    <a:cubicBezTo>
                      <a:pt x="12" y="4"/>
                      <a:pt x="12" y="4"/>
                      <a:pt x="12" y="4"/>
                    </a:cubicBezTo>
                    <a:cubicBezTo>
                      <a:pt x="4" y="9"/>
                      <a:pt x="0" y="16"/>
                      <a:pt x="0" y="24"/>
                    </a:cubicBezTo>
                    <a:cubicBezTo>
                      <a:pt x="0" y="30"/>
                      <a:pt x="3" y="37"/>
                      <a:pt x="7" y="42"/>
                    </a:cubicBezTo>
                    <a:cubicBezTo>
                      <a:pt x="12" y="46"/>
                      <a:pt x="18" y="50"/>
                      <a:pt x="25" y="50"/>
                    </a:cubicBezTo>
                    <a:cubicBezTo>
                      <a:pt x="25" y="50"/>
                      <a:pt x="25" y="50"/>
                      <a:pt x="25" y="50"/>
                    </a:cubicBezTo>
                    <a:cubicBezTo>
                      <a:pt x="28" y="50"/>
                      <a:pt x="32" y="49"/>
                      <a:pt x="35" y="47"/>
                    </a:cubicBezTo>
                    <a:cubicBezTo>
                      <a:pt x="36" y="47"/>
                      <a:pt x="36" y="47"/>
                      <a:pt x="36" y="47"/>
                    </a:cubicBezTo>
                    <a:cubicBezTo>
                      <a:pt x="36" y="47"/>
                      <a:pt x="36" y="47"/>
                      <a:pt x="36" y="47"/>
                    </a:cubicBezTo>
                    <a:cubicBezTo>
                      <a:pt x="36" y="47"/>
                      <a:pt x="36" y="47"/>
                      <a:pt x="36" y="47"/>
                    </a:cubicBezTo>
                    <a:cubicBezTo>
                      <a:pt x="36" y="47"/>
                      <a:pt x="36" y="47"/>
                      <a:pt x="37" y="46"/>
                    </a:cubicBezTo>
                    <a:cubicBezTo>
                      <a:pt x="37" y="46"/>
                      <a:pt x="37" y="46"/>
                      <a:pt x="37" y="46"/>
                    </a:cubicBezTo>
                    <a:cubicBezTo>
                      <a:pt x="38" y="46"/>
                      <a:pt x="38" y="46"/>
                      <a:pt x="38"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39" y="45"/>
                      <a:pt x="39" y="45"/>
                      <a:pt x="39" y="45"/>
                    </a:cubicBezTo>
                    <a:cubicBezTo>
                      <a:pt x="46" y="40"/>
                      <a:pt x="49" y="33"/>
                      <a:pt x="49" y="26"/>
                    </a:cubicBezTo>
                    <a:cubicBezTo>
                      <a:pt x="49" y="20"/>
                      <a:pt x="46" y="13"/>
                      <a:pt x="42" y="9"/>
                    </a:cubicBezTo>
                    <a:cubicBezTo>
                      <a:pt x="37" y="4"/>
                      <a:pt x="31" y="0"/>
                      <a:pt x="24" y="0"/>
                    </a:cubicBezTo>
                    <a:cubicBezTo>
                      <a:pt x="24" y="0"/>
                      <a:pt x="24" y="0"/>
                      <a:pt x="2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746"/>
              <p:cNvSpPr>
                <a:spLocks noEditPoints="1"/>
              </p:cNvSpPr>
              <p:nvPr/>
            </p:nvSpPr>
            <p:spPr bwMode="auto">
              <a:xfrm>
                <a:off x="3260" y="1320"/>
                <a:ext cx="189" cy="201"/>
              </a:xfrm>
              <a:custGeom>
                <a:avLst/>
                <a:gdLst>
                  <a:gd name="T0" fmla="*/ 34 w 80"/>
                  <a:gd name="T1" fmla="*/ 81 h 85"/>
                  <a:gd name="T2" fmla="*/ 31 w 80"/>
                  <a:gd name="T3" fmla="*/ 81 h 85"/>
                  <a:gd name="T4" fmla="*/ 28 w 80"/>
                  <a:gd name="T5" fmla="*/ 80 h 85"/>
                  <a:gd name="T6" fmla="*/ 27 w 80"/>
                  <a:gd name="T7" fmla="*/ 77 h 85"/>
                  <a:gd name="T8" fmla="*/ 56 w 80"/>
                  <a:gd name="T9" fmla="*/ 75 h 85"/>
                  <a:gd name="T10" fmla="*/ 52 w 80"/>
                  <a:gd name="T11" fmla="*/ 75 h 85"/>
                  <a:gd name="T12" fmla="*/ 44 w 80"/>
                  <a:gd name="T13" fmla="*/ 72 h 85"/>
                  <a:gd name="T14" fmla="*/ 60 w 80"/>
                  <a:gd name="T15" fmla="*/ 75 h 85"/>
                  <a:gd name="T16" fmla="*/ 43 w 80"/>
                  <a:gd name="T17" fmla="*/ 75 h 85"/>
                  <a:gd name="T18" fmla="*/ 47 w 80"/>
                  <a:gd name="T19" fmla="*/ 75 h 85"/>
                  <a:gd name="T20" fmla="*/ 26 w 80"/>
                  <a:gd name="T21" fmla="*/ 72 h 85"/>
                  <a:gd name="T22" fmla="*/ 21 w 80"/>
                  <a:gd name="T23" fmla="*/ 69 h 85"/>
                  <a:gd name="T24" fmla="*/ 19 w 80"/>
                  <a:gd name="T25" fmla="*/ 67 h 85"/>
                  <a:gd name="T26" fmla="*/ 19 w 80"/>
                  <a:gd name="T27" fmla="*/ 67 h 85"/>
                  <a:gd name="T28" fmla="*/ 13 w 80"/>
                  <a:gd name="T29" fmla="*/ 67 h 85"/>
                  <a:gd name="T30" fmla="*/ 10 w 80"/>
                  <a:gd name="T31" fmla="*/ 66 h 85"/>
                  <a:gd name="T32" fmla="*/ 10 w 80"/>
                  <a:gd name="T33" fmla="*/ 61 h 85"/>
                  <a:gd name="T34" fmla="*/ 8 w 80"/>
                  <a:gd name="T35" fmla="*/ 58 h 85"/>
                  <a:gd name="T36" fmla="*/ 73 w 80"/>
                  <a:gd name="T37" fmla="*/ 59 h 85"/>
                  <a:gd name="T38" fmla="*/ 73 w 80"/>
                  <a:gd name="T39" fmla="*/ 55 h 85"/>
                  <a:gd name="T40" fmla="*/ 67 w 80"/>
                  <a:gd name="T41" fmla="*/ 59 h 85"/>
                  <a:gd name="T42" fmla="*/ 10 w 80"/>
                  <a:gd name="T43" fmla="*/ 48 h 85"/>
                  <a:gd name="T44" fmla="*/ 7 w 80"/>
                  <a:gd name="T45" fmla="*/ 42 h 85"/>
                  <a:gd name="T46" fmla="*/ 7 w 80"/>
                  <a:gd name="T47" fmla="*/ 38 h 85"/>
                  <a:gd name="T48" fmla="*/ 4 w 80"/>
                  <a:gd name="T49" fmla="*/ 38 h 85"/>
                  <a:gd name="T50" fmla="*/ 73 w 80"/>
                  <a:gd name="T51" fmla="*/ 30 h 85"/>
                  <a:gd name="T52" fmla="*/ 17 w 80"/>
                  <a:gd name="T53" fmla="*/ 18 h 85"/>
                  <a:gd name="T54" fmla="*/ 53 w 80"/>
                  <a:gd name="T55" fmla="*/ 10 h 85"/>
                  <a:gd name="T56" fmla="*/ 70 w 80"/>
                  <a:gd name="T57" fmla="*/ 16 h 85"/>
                  <a:gd name="T58" fmla="*/ 70 w 80"/>
                  <a:gd name="T59" fmla="*/ 27 h 85"/>
                  <a:gd name="T60" fmla="*/ 71 w 80"/>
                  <a:gd name="T61" fmla="*/ 40 h 85"/>
                  <a:gd name="T62" fmla="*/ 72 w 80"/>
                  <a:gd name="T63" fmla="*/ 52 h 85"/>
                  <a:gd name="T64" fmla="*/ 64 w 80"/>
                  <a:gd name="T65" fmla="*/ 67 h 85"/>
                  <a:gd name="T66" fmla="*/ 42 w 80"/>
                  <a:gd name="T67" fmla="*/ 69 h 85"/>
                  <a:gd name="T68" fmla="*/ 29 w 80"/>
                  <a:gd name="T69" fmla="*/ 73 h 85"/>
                  <a:gd name="T70" fmla="*/ 18 w 80"/>
                  <a:gd name="T71" fmla="*/ 59 h 85"/>
                  <a:gd name="T72" fmla="*/ 12 w 80"/>
                  <a:gd name="T73" fmla="*/ 39 h 85"/>
                  <a:gd name="T74" fmla="*/ 13 w 80"/>
                  <a:gd name="T75" fmla="*/ 27 h 85"/>
                  <a:gd name="T76" fmla="*/ 21 w 80"/>
                  <a:gd name="T77" fmla="*/ 17 h 85"/>
                  <a:gd name="T78" fmla="*/ 31 w 80"/>
                  <a:gd name="T79" fmla="*/ 11 h 85"/>
                  <a:gd name="T80" fmla="*/ 44 w 80"/>
                  <a:gd name="T81" fmla="*/ 0 h 85"/>
                  <a:gd name="T82" fmla="*/ 29 w 80"/>
                  <a:gd name="T83" fmla="*/ 4 h 85"/>
                  <a:gd name="T84" fmla="*/ 16 w 80"/>
                  <a:gd name="T85" fmla="*/ 11 h 85"/>
                  <a:gd name="T86" fmla="*/ 8 w 80"/>
                  <a:gd name="T87" fmla="*/ 23 h 85"/>
                  <a:gd name="T88" fmla="*/ 0 w 80"/>
                  <a:gd name="T89" fmla="*/ 43 h 85"/>
                  <a:gd name="T90" fmla="*/ 6 w 80"/>
                  <a:gd name="T91" fmla="*/ 52 h 85"/>
                  <a:gd name="T92" fmla="*/ 4 w 80"/>
                  <a:gd name="T93" fmla="*/ 61 h 85"/>
                  <a:gd name="T94" fmla="*/ 16 w 80"/>
                  <a:gd name="T95" fmla="*/ 69 h 85"/>
                  <a:gd name="T96" fmla="*/ 36 w 80"/>
                  <a:gd name="T97" fmla="*/ 85 h 85"/>
                  <a:gd name="T98" fmla="*/ 49 w 80"/>
                  <a:gd name="T99" fmla="*/ 77 h 85"/>
                  <a:gd name="T100" fmla="*/ 65 w 80"/>
                  <a:gd name="T101" fmla="*/ 75 h 85"/>
                  <a:gd name="T102" fmla="*/ 67 w 80"/>
                  <a:gd name="T103" fmla="*/ 67 h 85"/>
                  <a:gd name="T104" fmla="*/ 70 w 80"/>
                  <a:gd name="T105" fmla="*/ 61 h 85"/>
                  <a:gd name="T106" fmla="*/ 80 w 80"/>
                  <a:gd name="T107" fmla="*/ 42 h 85"/>
                  <a:gd name="T108" fmla="*/ 75 w 80"/>
                  <a:gd name="T109" fmla="*/ 33 h 85"/>
                  <a:gd name="T110" fmla="*/ 78 w 80"/>
                  <a:gd name="T111" fmla="*/ 24 h 85"/>
                  <a:gd name="T112" fmla="*/ 71 w 80"/>
                  <a:gd name="T113" fmla="*/ 14 h 85"/>
                  <a:gd name="T114" fmla="*/ 65 w 80"/>
                  <a:gd name="T115" fmla="*/ 16 h 85"/>
                  <a:gd name="T116" fmla="*/ 44 w 80"/>
                  <a:gd name="T1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 h="85">
                    <a:moveTo>
                      <a:pt x="35" y="81"/>
                    </a:moveTo>
                    <a:cubicBezTo>
                      <a:pt x="35" y="81"/>
                      <a:pt x="35" y="81"/>
                      <a:pt x="35" y="81"/>
                    </a:cubicBezTo>
                    <a:cubicBezTo>
                      <a:pt x="35" y="81"/>
                      <a:pt x="35" y="81"/>
                      <a:pt x="35" y="81"/>
                    </a:cubicBezTo>
                    <a:cubicBezTo>
                      <a:pt x="35" y="81"/>
                      <a:pt x="35" y="81"/>
                      <a:pt x="35" y="81"/>
                    </a:cubicBezTo>
                    <a:moveTo>
                      <a:pt x="34" y="81"/>
                    </a:moveTo>
                    <a:cubicBezTo>
                      <a:pt x="33" y="81"/>
                      <a:pt x="33" y="81"/>
                      <a:pt x="33" y="81"/>
                    </a:cubicBezTo>
                    <a:cubicBezTo>
                      <a:pt x="34" y="80"/>
                      <a:pt x="34" y="79"/>
                      <a:pt x="35" y="77"/>
                    </a:cubicBezTo>
                    <a:cubicBezTo>
                      <a:pt x="36" y="78"/>
                      <a:pt x="36" y="78"/>
                      <a:pt x="36" y="78"/>
                    </a:cubicBezTo>
                    <a:cubicBezTo>
                      <a:pt x="36" y="79"/>
                      <a:pt x="35" y="80"/>
                      <a:pt x="34" y="81"/>
                    </a:cubicBezTo>
                    <a:moveTo>
                      <a:pt x="31" y="81"/>
                    </a:moveTo>
                    <a:cubicBezTo>
                      <a:pt x="31" y="81"/>
                      <a:pt x="30" y="81"/>
                      <a:pt x="30" y="80"/>
                    </a:cubicBezTo>
                    <a:cubicBezTo>
                      <a:pt x="31" y="79"/>
                      <a:pt x="32" y="78"/>
                      <a:pt x="32" y="77"/>
                    </a:cubicBezTo>
                    <a:cubicBezTo>
                      <a:pt x="33" y="77"/>
                      <a:pt x="33" y="77"/>
                      <a:pt x="34" y="77"/>
                    </a:cubicBezTo>
                    <a:cubicBezTo>
                      <a:pt x="33" y="78"/>
                      <a:pt x="32" y="80"/>
                      <a:pt x="31" y="81"/>
                    </a:cubicBezTo>
                    <a:moveTo>
                      <a:pt x="28" y="80"/>
                    </a:moveTo>
                    <a:cubicBezTo>
                      <a:pt x="28" y="80"/>
                      <a:pt x="28" y="80"/>
                      <a:pt x="27" y="80"/>
                    </a:cubicBezTo>
                    <a:cubicBezTo>
                      <a:pt x="28" y="78"/>
                      <a:pt x="29" y="77"/>
                      <a:pt x="30" y="76"/>
                    </a:cubicBezTo>
                    <a:cubicBezTo>
                      <a:pt x="31" y="76"/>
                      <a:pt x="31" y="76"/>
                      <a:pt x="31" y="76"/>
                    </a:cubicBezTo>
                    <a:cubicBezTo>
                      <a:pt x="30" y="78"/>
                      <a:pt x="29" y="79"/>
                      <a:pt x="28" y="80"/>
                    </a:cubicBezTo>
                    <a:moveTo>
                      <a:pt x="27" y="77"/>
                    </a:moveTo>
                    <a:cubicBezTo>
                      <a:pt x="28" y="77"/>
                      <a:pt x="28" y="76"/>
                      <a:pt x="28" y="76"/>
                    </a:cubicBezTo>
                    <a:cubicBezTo>
                      <a:pt x="29" y="76"/>
                      <a:pt x="29" y="76"/>
                      <a:pt x="29" y="76"/>
                    </a:cubicBezTo>
                    <a:cubicBezTo>
                      <a:pt x="28" y="76"/>
                      <a:pt x="28" y="77"/>
                      <a:pt x="27" y="77"/>
                    </a:cubicBezTo>
                    <a:moveTo>
                      <a:pt x="55" y="78"/>
                    </a:moveTo>
                    <a:cubicBezTo>
                      <a:pt x="56" y="77"/>
                      <a:pt x="56" y="76"/>
                      <a:pt x="56" y="75"/>
                    </a:cubicBezTo>
                    <a:cubicBezTo>
                      <a:pt x="57" y="75"/>
                      <a:pt x="58" y="74"/>
                      <a:pt x="59" y="74"/>
                    </a:cubicBezTo>
                    <a:cubicBezTo>
                      <a:pt x="58" y="75"/>
                      <a:pt x="58" y="76"/>
                      <a:pt x="57" y="77"/>
                    </a:cubicBezTo>
                    <a:cubicBezTo>
                      <a:pt x="57" y="77"/>
                      <a:pt x="56" y="77"/>
                      <a:pt x="55" y="78"/>
                    </a:cubicBezTo>
                    <a:moveTo>
                      <a:pt x="53" y="77"/>
                    </a:moveTo>
                    <a:cubicBezTo>
                      <a:pt x="52" y="76"/>
                      <a:pt x="52" y="76"/>
                      <a:pt x="52" y="75"/>
                    </a:cubicBezTo>
                    <a:cubicBezTo>
                      <a:pt x="52" y="74"/>
                      <a:pt x="52" y="73"/>
                      <a:pt x="53" y="72"/>
                    </a:cubicBezTo>
                    <a:cubicBezTo>
                      <a:pt x="53" y="72"/>
                      <a:pt x="53" y="73"/>
                      <a:pt x="54" y="74"/>
                    </a:cubicBezTo>
                    <a:cubicBezTo>
                      <a:pt x="53" y="75"/>
                      <a:pt x="53" y="76"/>
                      <a:pt x="53" y="77"/>
                    </a:cubicBezTo>
                    <a:moveTo>
                      <a:pt x="42" y="72"/>
                    </a:moveTo>
                    <a:cubicBezTo>
                      <a:pt x="42" y="72"/>
                      <a:pt x="43" y="72"/>
                      <a:pt x="44" y="72"/>
                    </a:cubicBezTo>
                    <a:cubicBezTo>
                      <a:pt x="43" y="73"/>
                      <a:pt x="42" y="74"/>
                      <a:pt x="41" y="75"/>
                    </a:cubicBezTo>
                    <a:cubicBezTo>
                      <a:pt x="41" y="75"/>
                      <a:pt x="41" y="75"/>
                      <a:pt x="41" y="75"/>
                    </a:cubicBezTo>
                    <a:cubicBezTo>
                      <a:pt x="41" y="74"/>
                      <a:pt x="41" y="73"/>
                      <a:pt x="41" y="72"/>
                    </a:cubicBezTo>
                    <a:cubicBezTo>
                      <a:pt x="42" y="72"/>
                      <a:pt x="42" y="72"/>
                      <a:pt x="42" y="72"/>
                    </a:cubicBezTo>
                    <a:moveTo>
                      <a:pt x="60" y="75"/>
                    </a:moveTo>
                    <a:cubicBezTo>
                      <a:pt x="60" y="74"/>
                      <a:pt x="61" y="73"/>
                      <a:pt x="61" y="73"/>
                    </a:cubicBezTo>
                    <a:cubicBezTo>
                      <a:pt x="62" y="72"/>
                      <a:pt x="63" y="72"/>
                      <a:pt x="63" y="71"/>
                    </a:cubicBezTo>
                    <a:cubicBezTo>
                      <a:pt x="63" y="72"/>
                      <a:pt x="63" y="73"/>
                      <a:pt x="63" y="73"/>
                    </a:cubicBezTo>
                    <a:cubicBezTo>
                      <a:pt x="62" y="74"/>
                      <a:pt x="61" y="74"/>
                      <a:pt x="60" y="75"/>
                    </a:cubicBezTo>
                    <a:moveTo>
                      <a:pt x="43" y="75"/>
                    </a:moveTo>
                    <a:cubicBezTo>
                      <a:pt x="44" y="74"/>
                      <a:pt x="45" y="73"/>
                      <a:pt x="46" y="72"/>
                    </a:cubicBezTo>
                    <a:cubicBezTo>
                      <a:pt x="46" y="71"/>
                      <a:pt x="47" y="71"/>
                      <a:pt x="47" y="71"/>
                    </a:cubicBezTo>
                    <a:cubicBezTo>
                      <a:pt x="46" y="73"/>
                      <a:pt x="45" y="74"/>
                      <a:pt x="45" y="75"/>
                    </a:cubicBezTo>
                    <a:cubicBezTo>
                      <a:pt x="44" y="75"/>
                      <a:pt x="43" y="75"/>
                      <a:pt x="43" y="75"/>
                    </a:cubicBezTo>
                    <a:moveTo>
                      <a:pt x="47" y="75"/>
                    </a:moveTo>
                    <a:cubicBezTo>
                      <a:pt x="48" y="73"/>
                      <a:pt x="48" y="72"/>
                      <a:pt x="49" y="71"/>
                    </a:cubicBezTo>
                    <a:cubicBezTo>
                      <a:pt x="50" y="71"/>
                      <a:pt x="50" y="71"/>
                      <a:pt x="50" y="71"/>
                    </a:cubicBezTo>
                    <a:cubicBezTo>
                      <a:pt x="50" y="72"/>
                      <a:pt x="49" y="73"/>
                      <a:pt x="49" y="74"/>
                    </a:cubicBezTo>
                    <a:cubicBezTo>
                      <a:pt x="48" y="74"/>
                      <a:pt x="47" y="74"/>
                      <a:pt x="47" y="75"/>
                    </a:cubicBezTo>
                    <a:moveTo>
                      <a:pt x="26" y="72"/>
                    </a:moveTo>
                    <a:cubicBezTo>
                      <a:pt x="24" y="72"/>
                      <a:pt x="23" y="71"/>
                      <a:pt x="22" y="70"/>
                    </a:cubicBezTo>
                    <a:cubicBezTo>
                      <a:pt x="23" y="69"/>
                      <a:pt x="25" y="69"/>
                      <a:pt x="26" y="68"/>
                    </a:cubicBezTo>
                    <a:cubicBezTo>
                      <a:pt x="27" y="68"/>
                      <a:pt x="27" y="68"/>
                      <a:pt x="27" y="68"/>
                    </a:cubicBezTo>
                    <a:cubicBezTo>
                      <a:pt x="26" y="70"/>
                      <a:pt x="26" y="71"/>
                      <a:pt x="26" y="72"/>
                    </a:cubicBezTo>
                    <a:moveTo>
                      <a:pt x="21" y="69"/>
                    </a:moveTo>
                    <a:cubicBezTo>
                      <a:pt x="21" y="69"/>
                      <a:pt x="20" y="69"/>
                      <a:pt x="20" y="68"/>
                    </a:cubicBezTo>
                    <a:cubicBezTo>
                      <a:pt x="21" y="67"/>
                      <a:pt x="22" y="67"/>
                      <a:pt x="23" y="66"/>
                    </a:cubicBezTo>
                    <a:cubicBezTo>
                      <a:pt x="23" y="66"/>
                      <a:pt x="24" y="67"/>
                      <a:pt x="24" y="67"/>
                    </a:cubicBezTo>
                    <a:cubicBezTo>
                      <a:pt x="23" y="68"/>
                      <a:pt x="22" y="69"/>
                      <a:pt x="21" y="69"/>
                    </a:cubicBezTo>
                    <a:moveTo>
                      <a:pt x="19" y="67"/>
                    </a:moveTo>
                    <a:cubicBezTo>
                      <a:pt x="18" y="67"/>
                      <a:pt x="18" y="67"/>
                      <a:pt x="18" y="67"/>
                    </a:cubicBezTo>
                    <a:cubicBezTo>
                      <a:pt x="18" y="66"/>
                      <a:pt x="18" y="65"/>
                      <a:pt x="19" y="65"/>
                    </a:cubicBezTo>
                    <a:cubicBezTo>
                      <a:pt x="19" y="64"/>
                      <a:pt x="19" y="64"/>
                      <a:pt x="20" y="64"/>
                    </a:cubicBezTo>
                    <a:cubicBezTo>
                      <a:pt x="20" y="64"/>
                      <a:pt x="21" y="65"/>
                      <a:pt x="22" y="65"/>
                    </a:cubicBezTo>
                    <a:cubicBezTo>
                      <a:pt x="21" y="66"/>
                      <a:pt x="20" y="66"/>
                      <a:pt x="19" y="67"/>
                    </a:cubicBezTo>
                    <a:moveTo>
                      <a:pt x="13" y="67"/>
                    </a:moveTo>
                    <a:cubicBezTo>
                      <a:pt x="13" y="66"/>
                      <a:pt x="14" y="65"/>
                      <a:pt x="14" y="65"/>
                    </a:cubicBezTo>
                    <a:cubicBezTo>
                      <a:pt x="15" y="64"/>
                      <a:pt x="15" y="64"/>
                      <a:pt x="16" y="64"/>
                    </a:cubicBezTo>
                    <a:cubicBezTo>
                      <a:pt x="16" y="64"/>
                      <a:pt x="15" y="65"/>
                      <a:pt x="15" y="66"/>
                    </a:cubicBezTo>
                    <a:cubicBezTo>
                      <a:pt x="14" y="66"/>
                      <a:pt x="14" y="67"/>
                      <a:pt x="13" y="67"/>
                    </a:cubicBezTo>
                    <a:moveTo>
                      <a:pt x="10" y="67"/>
                    </a:moveTo>
                    <a:cubicBezTo>
                      <a:pt x="10" y="66"/>
                      <a:pt x="9" y="65"/>
                      <a:pt x="9" y="64"/>
                    </a:cubicBezTo>
                    <a:cubicBezTo>
                      <a:pt x="9" y="64"/>
                      <a:pt x="10" y="63"/>
                      <a:pt x="10" y="62"/>
                    </a:cubicBezTo>
                    <a:cubicBezTo>
                      <a:pt x="11" y="63"/>
                      <a:pt x="11" y="63"/>
                      <a:pt x="11" y="64"/>
                    </a:cubicBezTo>
                    <a:cubicBezTo>
                      <a:pt x="11" y="64"/>
                      <a:pt x="11" y="65"/>
                      <a:pt x="10" y="66"/>
                    </a:cubicBezTo>
                    <a:cubicBezTo>
                      <a:pt x="10" y="67"/>
                      <a:pt x="10" y="67"/>
                      <a:pt x="10" y="67"/>
                    </a:cubicBezTo>
                    <a:moveTo>
                      <a:pt x="8" y="63"/>
                    </a:moveTo>
                    <a:cubicBezTo>
                      <a:pt x="7" y="62"/>
                      <a:pt x="7" y="62"/>
                      <a:pt x="7" y="61"/>
                    </a:cubicBezTo>
                    <a:cubicBezTo>
                      <a:pt x="7" y="60"/>
                      <a:pt x="8" y="60"/>
                      <a:pt x="8" y="59"/>
                    </a:cubicBezTo>
                    <a:cubicBezTo>
                      <a:pt x="9" y="60"/>
                      <a:pt x="9" y="61"/>
                      <a:pt x="10" y="61"/>
                    </a:cubicBezTo>
                    <a:cubicBezTo>
                      <a:pt x="9" y="62"/>
                      <a:pt x="8" y="62"/>
                      <a:pt x="8" y="63"/>
                    </a:cubicBezTo>
                    <a:moveTo>
                      <a:pt x="6" y="60"/>
                    </a:moveTo>
                    <a:cubicBezTo>
                      <a:pt x="6" y="59"/>
                      <a:pt x="6" y="59"/>
                      <a:pt x="6" y="59"/>
                    </a:cubicBezTo>
                    <a:cubicBezTo>
                      <a:pt x="6" y="59"/>
                      <a:pt x="7" y="58"/>
                      <a:pt x="7" y="57"/>
                    </a:cubicBezTo>
                    <a:cubicBezTo>
                      <a:pt x="7" y="57"/>
                      <a:pt x="7" y="58"/>
                      <a:pt x="8" y="58"/>
                    </a:cubicBezTo>
                    <a:cubicBezTo>
                      <a:pt x="7" y="59"/>
                      <a:pt x="7" y="59"/>
                      <a:pt x="6" y="60"/>
                    </a:cubicBezTo>
                    <a:moveTo>
                      <a:pt x="73" y="59"/>
                    </a:moveTo>
                    <a:cubicBezTo>
                      <a:pt x="72" y="58"/>
                      <a:pt x="72" y="58"/>
                      <a:pt x="72" y="58"/>
                    </a:cubicBezTo>
                    <a:cubicBezTo>
                      <a:pt x="73" y="57"/>
                      <a:pt x="73" y="57"/>
                      <a:pt x="74" y="56"/>
                    </a:cubicBezTo>
                    <a:cubicBezTo>
                      <a:pt x="74" y="57"/>
                      <a:pt x="73" y="58"/>
                      <a:pt x="73" y="59"/>
                    </a:cubicBezTo>
                    <a:moveTo>
                      <a:pt x="67" y="59"/>
                    </a:moveTo>
                    <a:cubicBezTo>
                      <a:pt x="68" y="58"/>
                      <a:pt x="68" y="57"/>
                      <a:pt x="69" y="57"/>
                    </a:cubicBezTo>
                    <a:cubicBezTo>
                      <a:pt x="69" y="56"/>
                      <a:pt x="70" y="55"/>
                      <a:pt x="70" y="55"/>
                    </a:cubicBezTo>
                    <a:cubicBezTo>
                      <a:pt x="71" y="55"/>
                      <a:pt x="71" y="54"/>
                      <a:pt x="72" y="54"/>
                    </a:cubicBezTo>
                    <a:cubicBezTo>
                      <a:pt x="73" y="55"/>
                      <a:pt x="73" y="55"/>
                      <a:pt x="73" y="55"/>
                    </a:cubicBezTo>
                    <a:cubicBezTo>
                      <a:pt x="72" y="56"/>
                      <a:pt x="71" y="57"/>
                      <a:pt x="70" y="58"/>
                    </a:cubicBezTo>
                    <a:cubicBezTo>
                      <a:pt x="70" y="58"/>
                      <a:pt x="70" y="58"/>
                      <a:pt x="70" y="58"/>
                    </a:cubicBezTo>
                    <a:cubicBezTo>
                      <a:pt x="70" y="58"/>
                      <a:pt x="70" y="58"/>
                      <a:pt x="70" y="58"/>
                    </a:cubicBezTo>
                    <a:cubicBezTo>
                      <a:pt x="69" y="58"/>
                      <a:pt x="69" y="58"/>
                      <a:pt x="68" y="58"/>
                    </a:cubicBezTo>
                    <a:cubicBezTo>
                      <a:pt x="68" y="59"/>
                      <a:pt x="67" y="59"/>
                      <a:pt x="67" y="59"/>
                    </a:cubicBezTo>
                    <a:moveTo>
                      <a:pt x="10" y="48"/>
                    </a:moveTo>
                    <a:cubicBezTo>
                      <a:pt x="10" y="48"/>
                      <a:pt x="10" y="47"/>
                      <a:pt x="10" y="47"/>
                    </a:cubicBezTo>
                    <a:cubicBezTo>
                      <a:pt x="10" y="47"/>
                      <a:pt x="10" y="47"/>
                      <a:pt x="10" y="47"/>
                    </a:cubicBezTo>
                    <a:cubicBezTo>
                      <a:pt x="10" y="48"/>
                      <a:pt x="10" y="48"/>
                      <a:pt x="10" y="48"/>
                    </a:cubicBezTo>
                    <a:cubicBezTo>
                      <a:pt x="10" y="48"/>
                      <a:pt x="10" y="48"/>
                      <a:pt x="10" y="48"/>
                    </a:cubicBezTo>
                    <a:moveTo>
                      <a:pt x="7" y="42"/>
                    </a:moveTo>
                    <a:cubicBezTo>
                      <a:pt x="6" y="42"/>
                      <a:pt x="6" y="42"/>
                      <a:pt x="6" y="42"/>
                    </a:cubicBezTo>
                    <a:cubicBezTo>
                      <a:pt x="7" y="42"/>
                      <a:pt x="7" y="41"/>
                      <a:pt x="8" y="40"/>
                    </a:cubicBezTo>
                    <a:cubicBezTo>
                      <a:pt x="8" y="41"/>
                      <a:pt x="7" y="41"/>
                      <a:pt x="7" y="42"/>
                    </a:cubicBezTo>
                    <a:cubicBezTo>
                      <a:pt x="7" y="42"/>
                      <a:pt x="7" y="42"/>
                      <a:pt x="7" y="42"/>
                    </a:cubicBezTo>
                    <a:moveTo>
                      <a:pt x="5" y="42"/>
                    </a:moveTo>
                    <a:cubicBezTo>
                      <a:pt x="4" y="42"/>
                      <a:pt x="4" y="42"/>
                      <a:pt x="4" y="42"/>
                    </a:cubicBezTo>
                    <a:cubicBezTo>
                      <a:pt x="4" y="41"/>
                      <a:pt x="4" y="41"/>
                      <a:pt x="4" y="41"/>
                    </a:cubicBezTo>
                    <a:cubicBezTo>
                      <a:pt x="4" y="40"/>
                      <a:pt x="5" y="39"/>
                      <a:pt x="6" y="38"/>
                    </a:cubicBezTo>
                    <a:cubicBezTo>
                      <a:pt x="6" y="38"/>
                      <a:pt x="7" y="38"/>
                      <a:pt x="7" y="38"/>
                    </a:cubicBezTo>
                    <a:cubicBezTo>
                      <a:pt x="6" y="40"/>
                      <a:pt x="6" y="41"/>
                      <a:pt x="5" y="42"/>
                    </a:cubicBezTo>
                    <a:moveTo>
                      <a:pt x="4" y="38"/>
                    </a:moveTo>
                    <a:cubicBezTo>
                      <a:pt x="4" y="38"/>
                      <a:pt x="4" y="38"/>
                      <a:pt x="4" y="38"/>
                    </a:cubicBezTo>
                    <a:cubicBezTo>
                      <a:pt x="5" y="38"/>
                      <a:pt x="5" y="38"/>
                      <a:pt x="5" y="38"/>
                    </a:cubicBezTo>
                    <a:cubicBezTo>
                      <a:pt x="4" y="38"/>
                      <a:pt x="4" y="38"/>
                      <a:pt x="4" y="38"/>
                    </a:cubicBezTo>
                    <a:moveTo>
                      <a:pt x="73" y="30"/>
                    </a:moveTo>
                    <a:cubicBezTo>
                      <a:pt x="73" y="30"/>
                      <a:pt x="73" y="29"/>
                      <a:pt x="73" y="29"/>
                    </a:cubicBezTo>
                    <a:cubicBezTo>
                      <a:pt x="73" y="29"/>
                      <a:pt x="74" y="29"/>
                      <a:pt x="74" y="28"/>
                    </a:cubicBezTo>
                    <a:cubicBezTo>
                      <a:pt x="74" y="29"/>
                      <a:pt x="74" y="29"/>
                      <a:pt x="73" y="30"/>
                    </a:cubicBezTo>
                    <a:cubicBezTo>
                      <a:pt x="73" y="30"/>
                      <a:pt x="73" y="30"/>
                      <a:pt x="73" y="30"/>
                    </a:cubicBezTo>
                    <a:moveTo>
                      <a:pt x="17" y="18"/>
                    </a:moveTo>
                    <a:cubicBezTo>
                      <a:pt x="17" y="17"/>
                      <a:pt x="17" y="17"/>
                      <a:pt x="17" y="17"/>
                    </a:cubicBezTo>
                    <a:cubicBezTo>
                      <a:pt x="17" y="16"/>
                      <a:pt x="17" y="15"/>
                      <a:pt x="18" y="14"/>
                    </a:cubicBezTo>
                    <a:cubicBezTo>
                      <a:pt x="18" y="15"/>
                      <a:pt x="18" y="15"/>
                      <a:pt x="19" y="16"/>
                    </a:cubicBezTo>
                    <a:cubicBezTo>
                      <a:pt x="18" y="16"/>
                      <a:pt x="17" y="17"/>
                      <a:pt x="17" y="18"/>
                    </a:cubicBezTo>
                    <a:moveTo>
                      <a:pt x="43" y="9"/>
                    </a:moveTo>
                    <a:cubicBezTo>
                      <a:pt x="44" y="9"/>
                      <a:pt x="44" y="9"/>
                      <a:pt x="44" y="8"/>
                    </a:cubicBezTo>
                    <a:cubicBezTo>
                      <a:pt x="45" y="7"/>
                      <a:pt x="45" y="5"/>
                      <a:pt x="46" y="3"/>
                    </a:cubicBezTo>
                    <a:cubicBezTo>
                      <a:pt x="49" y="4"/>
                      <a:pt x="52" y="4"/>
                      <a:pt x="55" y="6"/>
                    </a:cubicBezTo>
                    <a:cubicBezTo>
                      <a:pt x="54" y="7"/>
                      <a:pt x="54" y="9"/>
                      <a:pt x="53" y="10"/>
                    </a:cubicBezTo>
                    <a:cubicBezTo>
                      <a:pt x="53" y="11"/>
                      <a:pt x="54" y="12"/>
                      <a:pt x="54" y="12"/>
                    </a:cubicBezTo>
                    <a:cubicBezTo>
                      <a:pt x="58" y="14"/>
                      <a:pt x="61" y="16"/>
                      <a:pt x="63" y="19"/>
                    </a:cubicBezTo>
                    <a:cubicBezTo>
                      <a:pt x="64" y="19"/>
                      <a:pt x="64" y="19"/>
                      <a:pt x="65" y="19"/>
                    </a:cubicBezTo>
                    <a:cubicBezTo>
                      <a:pt x="65" y="19"/>
                      <a:pt x="65" y="19"/>
                      <a:pt x="65" y="19"/>
                    </a:cubicBezTo>
                    <a:cubicBezTo>
                      <a:pt x="67" y="18"/>
                      <a:pt x="68" y="17"/>
                      <a:pt x="70" y="16"/>
                    </a:cubicBezTo>
                    <a:cubicBezTo>
                      <a:pt x="70" y="17"/>
                      <a:pt x="70" y="17"/>
                      <a:pt x="70" y="17"/>
                    </a:cubicBezTo>
                    <a:cubicBezTo>
                      <a:pt x="71" y="18"/>
                      <a:pt x="72" y="19"/>
                      <a:pt x="72" y="21"/>
                    </a:cubicBezTo>
                    <a:cubicBezTo>
                      <a:pt x="73" y="22"/>
                      <a:pt x="74" y="23"/>
                      <a:pt x="74" y="23"/>
                    </a:cubicBezTo>
                    <a:cubicBezTo>
                      <a:pt x="74" y="23"/>
                      <a:pt x="74" y="24"/>
                      <a:pt x="74" y="25"/>
                    </a:cubicBezTo>
                    <a:cubicBezTo>
                      <a:pt x="73" y="25"/>
                      <a:pt x="72" y="26"/>
                      <a:pt x="70" y="27"/>
                    </a:cubicBezTo>
                    <a:cubicBezTo>
                      <a:pt x="70" y="28"/>
                      <a:pt x="69" y="28"/>
                      <a:pt x="70" y="29"/>
                    </a:cubicBezTo>
                    <a:cubicBezTo>
                      <a:pt x="70" y="30"/>
                      <a:pt x="70" y="31"/>
                      <a:pt x="71" y="33"/>
                    </a:cubicBezTo>
                    <a:cubicBezTo>
                      <a:pt x="71" y="33"/>
                      <a:pt x="71" y="33"/>
                      <a:pt x="71" y="33"/>
                    </a:cubicBezTo>
                    <a:cubicBezTo>
                      <a:pt x="71" y="35"/>
                      <a:pt x="71" y="37"/>
                      <a:pt x="71" y="39"/>
                    </a:cubicBezTo>
                    <a:cubicBezTo>
                      <a:pt x="71" y="39"/>
                      <a:pt x="71" y="40"/>
                      <a:pt x="71" y="40"/>
                    </a:cubicBezTo>
                    <a:cubicBezTo>
                      <a:pt x="71" y="41"/>
                      <a:pt x="72" y="42"/>
                      <a:pt x="72" y="42"/>
                    </a:cubicBezTo>
                    <a:cubicBezTo>
                      <a:pt x="74" y="42"/>
                      <a:pt x="76" y="42"/>
                      <a:pt x="77" y="43"/>
                    </a:cubicBezTo>
                    <a:cubicBezTo>
                      <a:pt x="77" y="46"/>
                      <a:pt x="76" y="49"/>
                      <a:pt x="75" y="52"/>
                    </a:cubicBezTo>
                    <a:cubicBezTo>
                      <a:pt x="74" y="52"/>
                      <a:pt x="73" y="52"/>
                      <a:pt x="72" y="52"/>
                    </a:cubicBezTo>
                    <a:cubicBezTo>
                      <a:pt x="72" y="52"/>
                      <a:pt x="72" y="52"/>
                      <a:pt x="72" y="52"/>
                    </a:cubicBezTo>
                    <a:cubicBezTo>
                      <a:pt x="71" y="52"/>
                      <a:pt x="70" y="52"/>
                      <a:pt x="69" y="53"/>
                    </a:cubicBezTo>
                    <a:cubicBezTo>
                      <a:pt x="67" y="54"/>
                      <a:pt x="66" y="55"/>
                      <a:pt x="65" y="56"/>
                    </a:cubicBezTo>
                    <a:cubicBezTo>
                      <a:pt x="65" y="58"/>
                      <a:pt x="63" y="59"/>
                      <a:pt x="62" y="61"/>
                    </a:cubicBezTo>
                    <a:cubicBezTo>
                      <a:pt x="61" y="61"/>
                      <a:pt x="61" y="62"/>
                      <a:pt x="62" y="63"/>
                    </a:cubicBezTo>
                    <a:cubicBezTo>
                      <a:pt x="62" y="64"/>
                      <a:pt x="63" y="66"/>
                      <a:pt x="64" y="67"/>
                    </a:cubicBezTo>
                    <a:cubicBezTo>
                      <a:pt x="62" y="69"/>
                      <a:pt x="59" y="71"/>
                      <a:pt x="56" y="72"/>
                    </a:cubicBezTo>
                    <a:cubicBezTo>
                      <a:pt x="55" y="71"/>
                      <a:pt x="54" y="69"/>
                      <a:pt x="54" y="68"/>
                    </a:cubicBezTo>
                    <a:cubicBezTo>
                      <a:pt x="53" y="67"/>
                      <a:pt x="53" y="67"/>
                      <a:pt x="52" y="67"/>
                    </a:cubicBezTo>
                    <a:cubicBezTo>
                      <a:pt x="52" y="67"/>
                      <a:pt x="52" y="67"/>
                      <a:pt x="52" y="67"/>
                    </a:cubicBezTo>
                    <a:cubicBezTo>
                      <a:pt x="48" y="68"/>
                      <a:pt x="45" y="69"/>
                      <a:pt x="42" y="69"/>
                    </a:cubicBezTo>
                    <a:cubicBezTo>
                      <a:pt x="41" y="69"/>
                      <a:pt x="41" y="69"/>
                      <a:pt x="40" y="69"/>
                    </a:cubicBezTo>
                    <a:cubicBezTo>
                      <a:pt x="40" y="69"/>
                      <a:pt x="40" y="69"/>
                      <a:pt x="40" y="69"/>
                    </a:cubicBezTo>
                    <a:cubicBezTo>
                      <a:pt x="40" y="69"/>
                      <a:pt x="39" y="69"/>
                      <a:pt x="39" y="70"/>
                    </a:cubicBezTo>
                    <a:cubicBezTo>
                      <a:pt x="38" y="72"/>
                      <a:pt x="38" y="73"/>
                      <a:pt x="38" y="75"/>
                    </a:cubicBezTo>
                    <a:cubicBezTo>
                      <a:pt x="35" y="74"/>
                      <a:pt x="32" y="74"/>
                      <a:pt x="29" y="73"/>
                    </a:cubicBezTo>
                    <a:cubicBezTo>
                      <a:pt x="29" y="71"/>
                      <a:pt x="29" y="69"/>
                      <a:pt x="30" y="68"/>
                    </a:cubicBezTo>
                    <a:cubicBezTo>
                      <a:pt x="30" y="67"/>
                      <a:pt x="30" y="66"/>
                      <a:pt x="29" y="66"/>
                    </a:cubicBezTo>
                    <a:cubicBezTo>
                      <a:pt x="25" y="64"/>
                      <a:pt x="22" y="62"/>
                      <a:pt x="20" y="59"/>
                    </a:cubicBezTo>
                    <a:cubicBezTo>
                      <a:pt x="19" y="59"/>
                      <a:pt x="19" y="59"/>
                      <a:pt x="19" y="59"/>
                    </a:cubicBezTo>
                    <a:cubicBezTo>
                      <a:pt x="18" y="59"/>
                      <a:pt x="18" y="59"/>
                      <a:pt x="18" y="59"/>
                    </a:cubicBezTo>
                    <a:cubicBezTo>
                      <a:pt x="16" y="60"/>
                      <a:pt x="15" y="61"/>
                      <a:pt x="14" y="61"/>
                    </a:cubicBezTo>
                    <a:cubicBezTo>
                      <a:pt x="12" y="59"/>
                      <a:pt x="10" y="56"/>
                      <a:pt x="9" y="53"/>
                    </a:cubicBezTo>
                    <a:cubicBezTo>
                      <a:pt x="10" y="53"/>
                      <a:pt x="12" y="52"/>
                      <a:pt x="13" y="51"/>
                    </a:cubicBezTo>
                    <a:cubicBezTo>
                      <a:pt x="14" y="51"/>
                      <a:pt x="14" y="50"/>
                      <a:pt x="14" y="49"/>
                    </a:cubicBezTo>
                    <a:cubicBezTo>
                      <a:pt x="12" y="46"/>
                      <a:pt x="12" y="43"/>
                      <a:pt x="12" y="39"/>
                    </a:cubicBezTo>
                    <a:cubicBezTo>
                      <a:pt x="12" y="39"/>
                      <a:pt x="12" y="38"/>
                      <a:pt x="12" y="38"/>
                    </a:cubicBezTo>
                    <a:cubicBezTo>
                      <a:pt x="12" y="37"/>
                      <a:pt x="11" y="36"/>
                      <a:pt x="11" y="36"/>
                    </a:cubicBezTo>
                    <a:cubicBezTo>
                      <a:pt x="9" y="36"/>
                      <a:pt x="7" y="35"/>
                      <a:pt x="6" y="35"/>
                    </a:cubicBezTo>
                    <a:cubicBezTo>
                      <a:pt x="6" y="32"/>
                      <a:pt x="7" y="29"/>
                      <a:pt x="8" y="26"/>
                    </a:cubicBezTo>
                    <a:cubicBezTo>
                      <a:pt x="10" y="26"/>
                      <a:pt x="11" y="27"/>
                      <a:pt x="13" y="27"/>
                    </a:cubicBezTo>
                    <a:cubicBezTo>
                      <a:pt x="13" y="27"/>
                      <a:pt x="13" y="27"/>
                      <a:pt x="13" y="27"/>
                    </a:cubicBezTo>
                    <a:cubicBezTo>
                      <a:pt x="14" y="27"/>
                      <a:pt x="14" y="27"/>
                      <a:pt x="15" y="26"/>
                    </a:cubicBezTo>
                    <a:cubicBezTo>
                      <a:pt x="16" y="25"/>
                      <a:pt x="17" y="23"/>
                      <a:pt x="18" y="21"/>
                    </a:cubicBezTo>
                    <a:cubicBezTo>
                      <a:pt x="18" y="21"/>
                      <a:pt x="18" y="21"/>
                      <a:pt x="18" y="21"/>
                    </a:cubicBezTo>
                    <a:cubicBezTo>
                      <a:pt x="19" y="20"/>
                      <a:pt x="20" y="18"/>
                      <a:pt x="21" y="17"/>
                    </a:cubicBezTo>
                    <a:cubicBezTo>
                      <a:pt x="22" y="17"/>
                      <a:pt x="22" y="16"/>
                      <a:pt x="22" y="15"/>
                    </a:cubicBezTo>
                    <a:cubicBezTo>
                      <a:pt x="21" y="14"/>
                      <a:pt x="20" y="12"/>
                      <a:pt x="19" y="11"/>
                    </a:cubicBezTo>
                    <a:cubicBezTo>
                      <a:pt x="22" y="9"/>
                      <a:pt x="24" y="7"/>
                      <a:pt x="27" y="6"/>
                    </a:cubicBezTo>
                    <a:cubicBezTo>
                      <a:pt x="28" y="8"/>
                      <a:pt x="29" y="9"/>
                      <a:pt x="30" y="10"/>
                    </a:cubicBezTo>
                    <a:cubicBezTo>
                      <a:pt x="30" y="11"/>
                      <a:pt x="31" y="11"/>
                      <a:pt x="31" y="11"/>
                    </a:cubicBezTo>
                    <a:cubicBezTo>
                      <a:pt x="31" y="11"/>
                      <a:pt x="31" y="11"/>
                      <a:pt x="32" y="11"/>
                    </a:cubicBezTo>
                    <a:cubicBezTo>
                      <a:pt x="35" y="10"/>
                      <a:pt x="38" y="9"/>
                      <a:pt x="42" y="9"/>
                    </a:cubicBezTo>
                    <a:cubicBezTo>
                      <a:pt x="42" y="9"/>
                      <a:pt x="42" y="9"/>
                      <a:pt x="43" y="9"/>
                    </a:cubicBezTo>
                    <a:cubicBezTo>
                      <a:pt x="43" y="9"/>
                      <a:pt x="43" y="9"/>
                      <a:pt x="43" y="9"/>
                    </a:cubicBezTo>
                    <a:moveTo>
                      <a:pt x="44" y="0"/>
                    </a:moveTo>
                    <a:cubicBezTo>
                      <a:pt x="44" y="0"/>
                      <a:pt x="43" y="1"/>
                      <a:pt x="43" y="1"/>
                    </a:cubicBezTo>
                    <a:cubicBezTo>
                      <a:pt x="43" y="3"/>
                      <a:pt x="42" y="5"/>
                      <a:pt x="42" y="6"/>
                    </a:cubicBezTo>
                    <a:cubicBezTo>
                      <a:pt x="42" y="6"/>
                      <a:pt x="42" y="6"/>
                      <a:pt x="42" y="6"/>
                    </a:cubicBezTo>
                    <a:cubicBezTo>
                      <a:pt x="38" y="6"/>
                      <a:pt x="35" y="7"/>
                      <a:pt x="32" y="8"/>
                    </a:cubicBezTo>
                    <a:cubicBezTo>
                      <a:pt x="31" y="6"/>
                      <a:pt x="30" y="5"/>
                      <a:pt x="29" y="4"/>
                    </a:cubicBezTo>
                    <a:cubicBezTo>
                      <a:pt x="29" y="3"/>
                      <a:pt x="28" y="3"/>
                      <a:pt x="28" y="3"/>
                    </a:cubicBezTo>
                    <a:cubicBezTo>
                      <a:pt x="28" y="3"/>
                      <a:pt x="27" y="3"/>
                      <a:pt x="27" y="3"/>
                    </a:cubicBezTo>
                    <a:cubicBezTo>
                      <a:pt x="23" y="5"/>
                      <a:pt x="20" y="7"/>
                      <a:pt x="16" y="10"/>
                    </a:cubicBezTo>
                    <a:cubicBezTo>
                      <a:pt x="16" y="10"/>
                      <a:pt x="16" y="10"/>
                      <a:pt x="16" y="11"/>
                    </a:cubicBezTo>
                    <a:cubicBezTo>
                      <a:pt x="16" y="11"/>
                      <a:pt x="16" y="11"/>
                      <a:pt x="16" y="11"/>
                    </a:cubicBezTo>
                    <a:cubicBezTo>
                      <a:pt x="15" y="13"/>
                      <a:pt x="15" y="15"/>
                      <a:pt x="14" y="17"/>
                    </a:cubicBezTo>
                    <a:cubicBezTo>
                      <a:pt x="13" y="17"/>
                      <a:pt x="13" y="18"/>
                      <a:pt x="14" y="18"/>
                    </a:cubicBezTo>
                    <a:cubicBezTo>
                      <a:pt x="14" y="19"/>
                      <a:pt x="15" y="19"/>
                      <a:pt x="15" y="20"/>
                    </a:cubicBezTo>
                    <a:cubicBezTo>
                      <a:pt x="14" y="21"/>
                      <a:pt x="13" y="23"/>
                      <a:pt x="13" y="24"/>
                    </a:cubicBezTo>
                    <a:cubicBezTo>
                      <a:pt x="11" y="24"/>
                      <a:pt x="9" y="23"/>
                      <a:pt x="8" y="23"/>
                    </a:cubicBezTo>
                    <a:cubicBezTo>
                      <a:pt x="7" y="23"/>
                      <a:pt x="7" y="23"/>
                      <a:pt x="7" y="23"/>
                    </a:cubicBezTo>
                    <a:cubicBezTo>
                      <a:pt x="7" y="23"/>
                      <a:pt x="6" y="23"/>
                      <a:pt x="6" y="24"/>
                    </a:cubicBezTo>
                    <a:cubicBezTo>
                      <a:pt x="6" y="25"/>
                      <a:pt x="6" y="25"/>
                      <a:pt x="6" y="25"/>
                    </a:cubicBezTo>
                    <a:cubicBezTo>
                      <a:pt x="5" y="25"/>
                      <a:pt x="5" y="25"/>
                      <a:pt x="5" y="25"/>
                    </a:cubicBezTo>
                    <a:cubicBezTo>
                      <a:pt x="3" y="29"/>
                      <a:pt x="1" y="38"/>
                      <a:pt x="0" y="43"/>
                    </a:cubicBezTo>
                    <a:cubicBezTo>
                      <a:pt x="0" y="43"/>
                      <a:pt x="1" y="44"/>
                      <a:pt x="2" y="44"/>
                    </a:cubicBezTo>
                    <a:cubicBezTo>
                      <a:pt x="3" y="45"/>
                      <a:pt x="5" y="45"/>
                      <a:pt x="7" y="45"/>
                    </a:cubicBezTo>
                    <a:cubicBezTo>
                      <a:pt x="7" y="46"/>
                      <a:pt x="7" y="46"/>
                      <a:pt x="7" y="46"/>
                    </a:cubicBezTo>
                    <a:cubicBezTo>
                      <a:pt x="7" y="47"/>
                      <a:pt x="7" y="49"/>
                      <a:pt x="7" y="51"/>
                    </a:cubicBezTo>
                    <a:cubicBezTo>
                      <a:pt x="6" y="52"/>
                      <a:pt x="6" y="52"/>
                      <a:pt x="6" y="52"/>
                    </a:cubicBezTo>
                    <a:cubicBezTo>
                      <a:pt x="6" y="52"/>
                      <a:pt x="5" y="52"/>
                      <a:pt x="5" y="53"/>
                    </a:cubicBezTo>
                    <a:cubicBezTo>
                      <a:pt x="5" y="55"/>
                      <a:pt x="4" y="57"/>
                      <a:pt x="3" y="59"/>
                    </a:cubicBezTo>
                    <a:cubicBezTo>
                      <a:pt x="3" y="59"/>
                      <a:pt x="3" y="59"/>
                      <a:pt x="3" y="59"/>
                    </a:cubicBezTo>
                    <a:cubicBezTo>
                      <a:pt x="3" y="59"/>
                      <a:pt x="3" y="59"/>
                      <a:pt x="3" y="59"/>
                    </a:cubicBezTo>
                    <a:cubicBezTo>
                      <a:pt x="3" y="60"/>
                      <a:pt x="3" y="61"/>
                      <a:pt x="4" y="61"/>
                    </a:cubicBezTo>
                    <a:cubicBezTo>
                      <a:pt x="5" y="64"/>
                      <a:pt x="7" y="68"/>
                      <a:pt x="9" y="70"/>
                    </a:cubicBezTo>
                    <a:cubicBezTo>
                      <a:pt x="9" y="71"/>
                      <a:pt x="10" y="71"/>
                      <a:pt x="10" y="71"/>
                    </a:cubicBezTo>
                    <a:cubicBezTo>
                      <a:pt x="10" y="71"/>
                      <a:pt x="11" y="71"/>
                      <a:pt x="11" y="71"/>
                    </a:cubicBezTo>
                    <a:cubicBezTo>
                      <a:pt x="11" y="71"/>
                      <a:pt x="11" y="71"/>
                      <a:pt x="12" y="71"/>
                    </a:cubicBezTo>
                    <a:cubicBezTo>
                      <a:pt x="13" y="70"/>
                      <a:pt x="14" y="70"/>
                      <a:pt x="16" y="69"/>
                    </a:cubicBezTo>
                    <a:cubicBezTo>
                      <a:pt x="18" y="71"/>
                      <a:pt x="20" y="73"/>
                      <a:pt x="23" y="74"/>
                    </a:cubicBezTo>
                    <a:cubicBezTo>
                      <a:pt x="23" y="76"/>
                      <a:pt x="23" y="78"/>
                      <a:pt x="23" y="80"/>
                    </a:cubicBezTo>
                    <a:cubicBezTo>
                      <a:pt x="23" y="81"/>
                      <a:pt x="23" y="81"/>
                      <a:pt x="24" y="81"/>
                    </a:cubicBezTo>
                    <a:cubicBezTo>
                      <a:pt x="28" y="83"/>
                      <a:pt x="32" y="84"/>
                      <a:pt x="36" y="85"/>
                    </a:cubicBezTo>
                    <a:cubicBezTo>
                      <a:pt x="36" y="85"/>
                      <a:pt x="36" y="85"/>
                      <a:pt x="36" y="85"/>
                    </a:cubicBezTo>
                    <a:cubicBezTo>
                      <a:pt x="37" y="85"/>
                      <a:pt x="38" y="84"/>
                      <a:pt x="38" y="83"/>
                    </a:cubicBezTo>
                    <a:cubicBezTo>
                      <a:pt x="38" y="82"/>
                      <a:pt x="39" y="80"/>
                      <a:pt x="40" y="78"/>
                    </a:cubicBezTo>
                    <a:cubicBezTo>
                      <a:pt x="40" y="78"/>
                      <a:pt x="40" y="78"/>
                      <a:pt x="40" y="78"/>
                    </a:cubicBezTo>
                    <a:cubicBezTo>
                      <a:pt x="41" y="78"/>
                      <a:pt x="41" y="78"/>
                      <a:pt x="41" y="78"/>
                    </a:cubicBezTo>
                    <a:cubicBezTo>
                      <a:pt x="44" y="78"/>
                      <a:pt x="46" y="78"/>
                      <a:pt x="49" y="77"/>
                    </a:cubicBezTo>
                    <a:cubicBezTo>
                      <a:pt x="50" y="78"/>
                      <a:pt x="51" y="80"/>
                      <a:pt x="52" y="81"/>
                    </a:cubicBezTo>
                    <a:cubicBezTo>
                      <a:pt x="52" y="82"/>
                      <a:pt x="53" y="82"/>
                      <a:pt x="53" y="82"/>
                    </a:cubicBezTo>
                    <a:cubicBezTo>
                      <a:pt x="53" y="82"/>
                      <a:pt x="54" y="82"/>
                      <a:pt x="54" y="82"/>
                    </a:cubicBezTo>
                    <a:cubicBezTo>
                      <a:pt x="58" y="80"/>
                      <a:pt x="61" y="78"/>
                      <a:pt x="65" y="75"/>
                    </a:cubicBezTo>
                    <a:cubicBezTo>
                      <a:pt x="65" y="75"/>
                      <a:pt x="65" y="75"/>
                      <a:pt x="65" y="75"/>
                    </a:cubicBezTo>
                    <a:cubicBezTo>
                      <a:pt x="66" y="72"/>
                      <a:pt x="66" y="71"/>
                      <a:pt x="67" y="68"/>
                    </a:cubicBezTo>
                    <a:cubicBezTo>
                      <a:pt x="67" y="68"/>
                      <a:pt x="67" y="68"/>
                      <a:pt x="67" y="68"/>
                    </a:cubicBezTo>
                    <a:cubicBezTo>
                      <a:pt x="68" y="68"/>
                      <a:pt x="68" y="68"/>
                      <a:pt x="68" y="68"/>
                    </a:cubicBezTo>
                    <a:cubicBezTo>
                      <a:pt x="67" y="67"/>
                      <a:pt x="67" y="67"/>
                      <a:pt x="67" y="67"/>
                    </a:cubicBezTo>
                    <a:cubicBezTo>
                      <a:pt x="67" y="67"/>
                      <a:pt x="67" y="67"/>
                      <a:pt x="67" y="67"/>
                    </a:cubicBezTo>
                    <a:cubicBezTo>
                      <a:pt x="67" y="66"/>
                      <a:pt x="66" y="65"/>
                      <a:pt x="66" y="64"/>
                    </a:cubicBezTo>
                    <a:cubicBezTo>
                      <a:pt x="67" y="63"/>
                      <a:pt x="68" y="62"/>
                      <a:pt x="69" y="62"/>
                    </a:cubicBezTo>
                    <a:cubicBezTo>
                      <a:pt x="69" y="61"/>
                      <a:pt x="69" y="61"/>
                      <a:pt x="69" y="61"/>
                    </a:cubicBezTo>
                    <a:cubicBezTo>
                      <a:pt x="70" y="61"/>
                      <a:pt x="70" y="61"/>
                      <a:pt x="70" y="61"/>
                    </a:cubicBezTo>
                    <a:cubicBezTo>
                      <a:pt x="70" y="61"/>
                      <a:pt x="70" y="61"/>
                      <a:pt x="70" y="61"/>
                    </a:cubicBezTo>
                    <a:cubicBezTo>
                      <a:pt x="71" y="61"/>
                      <a:pt x="72" y="61"/>
                      <a:pt x="73" y="62"/>
                    </a:cubicBezTo>
                    <a:cubicBezTo>
                      <a:pt x="73" y="62"/>
                      <a:pt x="74" y="62"/>
                      <a:pt x="74" y="62"/>
                    </a:cubicBezTo>
                    <a:cubicBezTo>
                      <a:pt x="74" y="62"/>
                      <a:pt x="75" y="61"/>
                      <a:pt x="75" y="61"/>
                    </a:cubicBezTo>
                    <a:cubicBezTo>
                      <a:pt x="76" y="59"/>
                      <a:pt x="77" y="57"/>
                      <a:pt x="77" y="54"/>
                    </a:cubicBezTo>
                    <a:cubicBezTo>
                      <a:pt x="79" y="50"/>
                      <a:pt x="80" y="46"/>
                      <a:pt x="80" y="42"/>
                    </a:cubicBezTo>
                    <a:cubicBezTo>
                      <a:pt x="80" y="41"/>
                      <a:pt x="80" y="41"/>
                      <a:pt x="79" y="40"/>
                    </a:cubicBezTo>
                    <a:cubicBezTo>
                      <a:pt x="78" y="40"/>
                      <a:pt x="76" y="40"/>
                      <a:pt x="74" y="39"/>
                    </a:cubicBezTo>
                    <a:cubicBezTo>
                      <a:pt x="74" y="39"/>
                      <a:pt x="74" y="39"/>
                      <a:pt x="74" y="39"/>
                    </a:cubicBezTo>
                    <a:cubicBezTo>
                      <a:pt x="74" y="37"/>
                      <a:pt x="74" y="35"/>
                      <a:pt x="74" y="33"/>
                    </a:cubicBezTo>
                    <a:cubicBezTo>
                      <a:pt x="75" y="33"/>
                      <a:pt x="75" y="33"/>
                      <a:pt x="75" y="33"/>
                    </a:cubicBezTo>
                    <a:cubicBezTo>
                      <a:pt x="75" y="33"/>
                      <a:pt x="76" y="32"/>
                      <a:pt x="76" y="32"/>
                    </a:cubicBezTo>
                    <a:cubicBezTo>
                      <a:pt x="76" y="30"/>
                      <a:pt x="77" y="28"/>
                      <a:pt x="77" y="27"/>
                    </a:cubicBezTo>
                    <a:cubicBezTo>
                      <a:pt x="78" y="26"/>
                      <a:pt x="78" y="26"/>
                      <a:pt x="78" y="26"/>
                    </a:cubicBezTo>
                    <a:cubicBezTo>
                      <a:pt x="78" y="25"/>
                      <a:pt x="78" y="25"/>
                      <a:pt x="78" y="24"/>
                    </a:cubicBezTo>
                    <a:cubicBezTo>
                      <a:pt x="78" y="24"/>
                      <a:pt x="78" y="24"/>
                      <a:pt x="78" y="24"/>
                    </a:cubicBezTo>
                    <a:cubicBezTo>
                      <a:pt x="77" y="24"/>
                      <a:pt x="77" y="24"/>
                      <a:pt x="77" y="24"/>
                    </a:cubicBezTo>
                    <a:cubicBezTo>
                      <a:pt x="77" y="23"/>
                      <a:pt x="77" y="22"/>
                      <a:pt x="76" y="21"/>
                    </a:cubicBezTo>
                    <a:cubicBezTo>
                      <a:pt x="76" y="21"/>
                      <a:pt x="75" y="19"/>
                      <a:pt x="74" y="17"/>
                    </a:cubicBezTo>
                    <a:cubicBezTo>
                      <a:pt x="73" y="16"/>
                      <a:pt x="73" y="16"/>
                      <a:pt x="72" y="15"/>
                    </a:cubicBezTo>
                    <a:cubicBezTo>
                      <a:pt x="71" y="14"/>
                      <a:pt x="71" y="14"/>
                      <a:pt x="71" y="14"/>
                    </a:cubicBezTo>
                    <a:cubicBezTo>
                      <a:pt x="71" y="13"/>
                      <a:pt x="71" y="13"/>
                      <a:pt x="71" y="13"/>
                    </a:cubicBezTo>
                    <a:cubicBezTo>
                      <a:pt x="71" y="13"/>
                      <a:pt x="71" y="13"/>
                      <a:pt x="70" y="13"/>
                    </a:cubicBezTo>
                    <a:cubicBezTo>
                      <a:pt x="69" y="13"/>
                      <a:pt x="69" y="13"/>
                      <a:pt x="69" y="13"/>
                    </a:cubicBezTo>
                    <a:cubicBezTo>
                      <a:pt x="69" y="13"/>
                      <a:pt x="69" y="13"/>
                      <a:pt x="69" y="13"/>
                    </a:cubicBezTo>
                    <a:cubicBezTo>
                      <a:pt x="68" y="14"/>
                      <a:pt x="66" y="15"/>
                      <a:pt x="65" y="16"/>
                    </a:cubicBezTo>
                    <a:cubicBezTo>
                      <a:pt x="62" y="14"/>
                      <a:pt x="60" y="12"/>
                      <a:pt x="57" y="10"/>
                    </a:cubicBezTo>
                    <a:cubicBezTo>
                      <a:pt x="57" y="8"/>
                      <a:pt x="57" y="7"/>
                      <a:pt x="58" y="5"/>
                    </a:cubicBezTo>
                    <a:cubicBezTo>
                      <a:pt x="58" y="4"/>
                      <a:pt x="58" y="4"/>
                      <a:pt x="57" y="3"/>
                    </a:cubicBezTo>
                    <a:cubicBezTo>
                      <a:pt x="53" y="2"/>
                      <a:pt x="49" y="1"/>
                      <a:pt x="44" y="0"/>
                    </a:cubicBezTo>
                    <a:cubicBezTo>
                      <a:pt x="44" y="0"/>
                      <a:pt x="44" y="0"/>
                      <a:pt x="4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747"/>
              <p:cNvSpPr>
                <a:spLocks noEditPoints="1"/>
              </p:cNvSpPr>
              <p:nvPr/>
            </p:nvSpPr>
            <p:spPr bwMode="auto">
              <a:xfrm>
                <a:off x="5024" y="3007"/>
                <a:ext cx="296" cy="284"/>
              </a:xfrm>
              <a:custGeom>
                <a:avLst/>
                <a:gdLst>
                  <a:gd name="T0" fmla="*/ 63 w 125"/>
                  <a:gd name="T1" fmla="*/ 116 h 120"/>
                  <a:gd name="T2" fmla="*/ 5 w 125"/>
                  <a:gd name="T3" fmla="*/ 60 h 120"/>
                  <a:gd name="T4" fmla="*/ 63 w 125"/>
                  <a:gd name="T5" fmla="*/ 4 h 120"/>
                  <a:gd name="T6" fmla="*/ 63 w 125"/>
                  <a:gd name="T7" fmla="*/ 4 h 120"/>
                  <a:gd name="T8" fmla="*/ 103 w 125"/>
                  <a:gd name="T9" fmla="*/ 18 h 120"/>
                  <a:gd name="T10" fmla="*/ 120 w 125"/>
                  <a:gd name="T11" fmla="*/ 60 h 120"/>
                  <a:gd name="T12" fmla="*/ 63 w 125"/>
                  <a:gd name="T13" fmla="*/ 116 h 120"/>
                  <a:gd name="T14" fmla="*/ 63 w 125"/>
                  <a:gd name="T15" fmla="*/ 0 h 120"/>
                  <a:gd name="T16" fmla="*/ 63 w 125"/>
                  <a:gd name="T17" fmla="*/ 0 h 120"/>
                  <a:gd name="T18" fmla="*/ 0 w 125"/>
                  <a:gd name="T19" fmla="*/ 60 h 120"/>
                  <a:gd name="T20" fmla="*/ 63 w 125"/>
                  <a:gd name="T21" fmla="*/ 120 h 120"/>
                  <a:gd name="T22" fmla="*/ 125 w 125"/>
                  <a:gd name="T23" fmla="*/ 60 h 120"/>
                  <a:gd name="T24" fmla="*/ 63 w 125"/>
                  <a:gd name="T2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120">
                    <a:moveTo>
                      <a:pt x="63" y="116"/>
                    </a:moveTo>
                    <a:cubicBezTo>
                      <a:pt x="35" y="116"/>
                      <a:pt x="5" y="98"/>
                      <a:pt x="5" y="60"/>
                    </a:cubicBezTo>
                    <a:cubicBezTo>
                      <a:pt x="5" y="22"/>
                      <a:pt x="35" y="4"/>
                      <a:pt x="63" y="4"/>
                    </a:cubicBezTo>
                    <a:cubicBezTo>
                      <a:pt x="63" y="4"/>
                      <a:pt x="63" y="4"/>
                      <a:pt x="63" y="4"/>
                    </a:cubicBezTo>
                    <a:cubicBezTo>
                      <a:pt x="78" y="4"/>
                      <a:pt x="92" y="9"/>
                      <a:pt x="103" y="18"/>
                    </a:cubicBezTo>
                    <a:cubicBezTo>
                      <a:pt x="114" y="28"/>
                      <a:pt x="120" y="43"/>
                      <a:pt x="120" y="60"/>
                    </a:cubicBezTo>
                    <a:cubicBezTo>
                      <a:pt x="120" y="98"/>
                      <a:pt x="90" y="116"/>
                      <a:pt x="63" y="116"/>
                    </a:cubicBezTo>
                    <a:moveTo>
                      <a:pt x="63" y="0"/>
                    </a:moveTo>
                    <a:cubicBezTo>
                      <a:pt x="63" y="0"/>
                      <a:pt x="63" y="0"/>
                      <a:pt x="63" y="0"/>
                    </a:cubicBezTo>
                    <a:cubicBezTo>
                      <a:pt x="32" y="0"/>
                      <a:pt x="0" y="20"/>
                      <a:pt x="0" y="60"/>
                    </a:cubicBezTo>
                    <a:cubicBezTo>
                      <a:pt x="0" y="100"/>
                      <a:pt x="32" y="120"/>
                      <a:pt x="63" y="120"/>
                    </a:cubicBezTo>
                    <a:cubicBezTo>
                      <a:pt x="94" y="120"/>
                      <a:pt x="125" y="100"/>
                      <a:pt x="125" y="60"/>
                    </a:cubicBezTo>
                    <a:cubicBezTo>
                      <a:pt x="125" y="20"/>
                      <a:pt x="9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748"/>
              <p:cNvSpPr>
                <a:spLocks noEditPoints="1"/>
              </p:cNvSpPr>
              <p:nvPr/>
            </p:nvSpPr>
            <p:spPr bwMode="auto">
              <a:xfrm>
                <a:off x="4986" y="2969"/>
                <a:ext cx="372" cy="360"/>
              </a:xfrm>
              <a:custGeom>
                <a:avLst/>
                <a:gdLst>
                  <a:gd name="T0" fmla="*/ 79 w 157"/>
                  <a:gd name="T1" fmla="*/ 147 h 152"/>
                  <a:gd name="T2" fmla="*/ 5 w 157"/>
                  <a:gd name="T3" fmla="*/ 76 h 152"/>
                  <a:gd name="T4" fmla="*/ 79 w 157"/>
                  <a:gd name="T5" fmla="*/ 4 h 152"/>
                  <a:gd name="T6" fmla="*/ 153 w 157"/>
                  <a:gd name="T7" fmla="*/ 76 h 152"/>
                  <a:gd name="T8" fmla="*/ 79 w 157"/>
                  <a:gd name="T9" fmla="*/ 147 h 152"/>
                  <a:gd name="T10" fmla="*/ 79 w 157"/>
                  <a:gd name="T11" fmla="*/ 0 h 152"/>
                  <a:gd name="T12" fmla="*/ 25 w 157"/>
                  <a:gd name="T13" fmla="*/ 19 h 152"/>
                  <a:gd name="T14" fmla="*/ 0 w 157"/>
                  <a:gd name="T15" fmla="*/ 76 h 152"/>
                  <a:gd name="T16" fmla="*/ 25 w 157"/>
                  <a:gd name="T17" fmla="*/ 133 h 152"/>
                  <a:gd name="T18" fmla="*/ 79 w 157"/>
                  <a:gd name="T19" fmla="*/ 152 h 152"/>
                  <a:gd name="T20" fmla="*/ 132 w 157"/>
                  <a:gd name="T21" fmla="*/ 133 h 152"/>
                  <a:gd name="T22" fmla="*/ 157 w 157"/>
                  <a:gd name="T23" fmla="*/ 76 h 152"/>
                  <a:gd name="T24" fmla="*/ 132 w 157"/>
                  <a:gd name="T25" fmla="*/ 19 h 152"/>
                  <a:gd name="T26" fmla="*/ 79 w 157"/>
                  <a:gd name="T2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2">
                    <a:moveTo>
                      <a:pt x="79" y="147"/>
                    </a:moveTo>
                    <a:cubicBezTo>
                      <a:pt x="42" y="147"/>
                      <a:pt x="5" y="124"/>
                      <a:pt x="5" y="76"/>
                    </a:cubicBezTo>
                    <a:cubicBezTo>
                      <a:pt x="5" y="28"/>
                      <a:pt x="42" y="4"/>
                      <a:pt x="79" y="4"/>
                    </a:cubicBezTo>
                    <a:cubicBezTo>
                      <a:pt x="116" y="4"/>
                      <a:pt x="153" y="28"/>
                      <a:pt x="153" y="76"/>
                    </a:cubicBezTo>
                    <a:cubicBezTo>
                      <a:pt x="153" y="124"/>
                      <a:pt x="116" y="147"/>
                      <a:pt x="79" y="147"/>
                    </a:cubicBezTo>
                    <a:moveTo>
                      <a:pt x="79" y="0"/>
                    </a:moveTo>
                    <a:cubicBezTo>
                      <a:pt x="58" y="0"/>
                      <a:pt x="39" y="7"/>
                      <a:pt x="25" y="19"/>
                    </a:cubicBezTo>
                    <a:cubicBezTo>
                      <a:pt x="9" y="33"/>
                      <a:pt x="0" y="53"/>
                      <a:pt x="0" y="76"/>
                    </a:cubicBezTo>
                    <a:cubicBezTo>
                      <a:pt x="0" y="99"/>
                      <a:pt x="9" y="119"/>
                      <a:pt x="25" y="133"/>
                    </a:cubicBezTo>
                    <a:cubicBezTo>
                      <a:pt x="39" y="145"/>
                      <a:pt x="58" y="152"/>
                      <a:pt x="79" y="152"/>
                    </a:cubicBezTo>
                    <a:cubicBezTo>
                      <a:pt x="99" y="152"/>
                      <a:pt x="118" y="145"/>
                      <a:pt x="132" y="133"/>
                    </a:cubicBezTo>
                    <a:cubicBezTo>
                      <a:pt x="148" y="119"/>
                      <a:pt x="157" y="99"/>
                      <a:pt x="157" y="76"/>
                    </a:cubicBezTo>
                    <a:cubicBezTo>
                      <a:pt x="157" y="53"/>
                      <a:pt x="148" y="33"/>
                      <a:pt x="132" y="19"/>
                    </a:cubicBezTo>
                    <a:cubicBezTo>
                      <a:pt x="118" y="7"/>
                      <a:pt x="99" y="0"/>
                      <a:pt x="7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749"/>
              <p:cNvSpPr>
                <a:spLocks/>
              </p:cNvSpPr>
              <p:nvPr/>
            </p:nvSpPr>
            <p:spPr bwMode="auto">
              <a:xfrm>
                <a:off x="5159" y="3031"/>
                <a:ext cx="16" cy="31"/>
              </a:xfrm>
              <a:custGeom>
                <a:avLst/>
                <a:gdLst>
                  <a:gd name="T0" fmla="*/ 4 w 7"/>
                  <a:gd name="T1" fmla="*/ 0 h 13"/>
                  <a:gd name="T2" fmla="*/ 1 w 7"/>
                  <a:gd name="T3" fmla="*/ 1 h 13"/>
                  <a:gd name="T4" fmla="*/ 2 w 7"/>
                  <a:gd name="T5" fmla="*/ 12 h 13"/>
                  <a:gd name="T6" fmla="*/ 3 w 7"/>
                  <a:gd name="T7" fmla="*/ 13 h 13"/>
                  <a:gd name="T8" fmla="*/ 4 w 7"/>
                  <a:gd name="T9" fmla="*/ 13 h 13"/>
                  <a:gd name="T10" fmla="*/ 6 w 7"/>
                  <a:gd name="T11" fmla="*/ 10 h 13"/>
                  <a:gd name="T12" fmla="*/ 6 w 7"/>
                  <a:gd name="T13" fmla="*/ 3 h 13"/>
                  <a:gd name="T14" fmla="*/ 5 w 7"/>
                  <a:gd name="T15" fmla="*/ 0 h 13"/>
                  <a:gd name="T16" fmla="*/ 4 w 7"/>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3">
                    <a:moveTo>
                      <a:pt x="4" y="0"/>
                    </a:moveTo>
                    <a:cubicBezTo>
                      <a:pt x="3" y="0"/>
                      <a:pt x="2" y="0"/>
                      <a:pt x="1" y="1"/>
                    </a:cubicBezTo>
                    <a:cubicBezTo>
                      <a:pt x="0" y="2"/>
                      <a:pt x="0" y="9"/>
                      <a:pt x="2" y="12"/>
                    </a:cubicBezTo>
                    <a:cubicBezTo>
                      <a:pt x="2" y="12"/>
                      <a:pt x="2" y="13"/>
                      <a:pt x="3" y="13"/>
                    </a:cubicBezTo>
                    <a:cubicBezTo>
                      <a:pt x="4" y="13"/>
                      <a:pt x="4" y="13"/>
                      <a:pt x="4" y="13"/>
                    </a:cubicBezTo>
                    <a:cubicBezTo>
                      <a:pt x="5" y="13"/>
                      <a:pt x="6" y="12"/>
                      <a:pt x="6" y="10"/>
                    </a:cubicBezTo>
                    <a:cubicBezTo>
                      <a:pt x="7" y="8"/>
                      <a:pt x="7" y="5"/>
                      <a:pt x="6" y="3"/>
                    </a:cubicBezTo>
                    <a:cubicBezTo>
                      <a:pt x="6" y="2"/>
                      <a:pt x="6" y="1"/>
                      <a:pt x="5" y="0"/>
                    </a:cubicBezTo>
                    <a:cubicBezTo>
                      <a:pt x="5"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750"/>
              <p:cNvSpPr>
                <a:spLocks/>
              </p:cNvSpPr>
              <p:nvPr/>
            </p:nvSpPr>
            <p:spPr bwMode="auto">
              <a:xfrm>
                <a:off x="5159" y="3230"/>
                <a:ext cx="16" cy="40"/>
              </a:xfrm>
              <a:custGeom>
                <a:avLst/>
                <a:gdLst>
                  <a:gd name="T0" fmla="*/ 3 w 7"/>
                  <a:gd name="T1" fmla="*/ 0 h 17"/>
                  <a:gd name="T2" fmla="*/ 1 w 7"/>
                  <a:gd name="T3" fmla="*/ 2 h 17"/>
                  <a:gd name="T4" fmla="*/ 1 w 7"/>
                  <a:gd name="T5" fmla="*/ 14 h 17"/>
                  <a:gd name="T6" fmla="*/ 2 w 7"/>
                  <a:gd name="T7" fmla="*/ 16 h 17"/>
                  <a:gd name="T8" fmla="*/ 4 w 7"/>
                  <a:gd name="T9" fmla="*/ 17 h 17"/>
                  <a:gd name="T10" fmla="*/ 6 w 7"/>
                  <a:gd name="T11" fmla="*/ 16 h 17"/>
                  <a:gd name="T12" fmla="*/ 5 w 7"/>
                  <a:gd name="T13" fmla="*/ 1 h 17"/>
                  <a:gd name="T14" fmla="*/ 4 w 7"/>
                  <a:gd name="T15" fmla="*/ 0 h 17"/>
                  <a:gd name="T16" fmla="*/ 3 w 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7">
                    <a:moveTo>
                      <a:pt x="3" y="0"/>
                    </a:moveTo>
                    <a:cubicBezTo>
                      <a:pt x="2" y="0"/>
                      <a:pt x="1" y="1"/>
                      <a:pt x="1" y="2"/>
                    </a:cubicBezTo>
                    <a:cubicBezTo>
                      <a:pt x="0" y="5"/>
                      <a:pt x="0" y="11"/>
                      <a:pt x="1" y="14"/>
                    </a:cubicBezTo>
                    <a:cubicBezTo>
                      <a:pt x="1" y="14"/>
                      <a:pt x="1" y="16"/>
                      <a:pt x="2" y="16"/>
                    </a:cubicBezTo>
                    <a:cubicBezTo>
                      <a:pt x="2" y="17"/>
                      <a:pt x="3" y="17"/>
                      <a:pt x="4" y="17"/>
                    </a:cubicBezTo>
                    <a:cubicBezTo>
                      <a:pt x="4" y="17"/>
                      <a:pt x="5" y="17"/>
                      <a:pt x="6" y="16"/>
                    </a:cubicBezTo>
                    <a:cubicBezTo>
                      <a:pt x="7" y="15"/>
                      <a:pt x="7" y="3"/>
                      <a:pt x="5" y="1"/>
                    </a:cubicBezTo>
                    <a:cubicBezTo>
                      <a:pt x="5" y="1"/>
                      <a:pt x="5" y="0"/>
                      <a:pt x="4"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751"/>
              <p:cNvSpPr>
                <a:spLocks/>
              </p:cNvSpPr>
              <p:nvPr/>
            </p:nvSpPr>
            <p:spPr bwMode="auto">
              <a:xfrm>
                <a:off x="5047" y="3142"/>
                <a:ext cx="43" cy="17"/>
              </a:xfrm>
              <a:custGeom>
                <a:avLst/>
                <a:gdLst>
                  <a:gd name="T0" fmla="*/ 9 w 18"/>
                  <a:gd name="T1" fmla="*/ 0 h 7"/>
                  <a:gd name="T2" fmla="*/ 3 w 18"/>
                  <a:gd name="T3" fmla="*/ 1 h 7"/>
                  <a:gd name="T4" fmla="*/ 1 w 18"/>
                  <a:gd name="T5" fmla="*/ 2 h 7"/>
                  <a:gd name="T6" fmla="*/ 1 w 18"/>
                  <a:gd name="T7" fmla="*/ 6 h 7"/>
                  <a:gd name="T8" fmla="*/ 8 w 18"/>
                  <a:gd name="T9" fmla="*/ 7 h 7"/>
                  <a:gd name="T10" fmla="*/ 16 w 18"/>
                  <a:gd name="T11" fmla="*/ 5 h 7"/>
                  <a:gd name="T12" fmla="*/ 17 w 18"/>
                  <a:gd name="T13" fmla="*/ 4 h 7"/>
                  <a:gd name="T14" fmla="*/ 17 w 18"/>
                  <a:gd name="T15" fmla="*/ 2 h 7"/>
                  <a:gd name="T16" fmla="*/ 15 w 18"/>
                  <a:gd name="T17" fmla="*/ 1 h 7"/>
                  <a:gd name="T18" fmla="*/ 9 w 1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9" y="0"/>
                    </a:moveTo>
                    <a:cubicBezTo>
                      <a:pt x="6" y="0"/>
                      <a:pt x="4" y="0"/>
                      <a:pt x="3" y="1"/>
                    </a:cubicBezTo>
                    <a:cubicBezTo>
                      <a:pt x="3" y="1"/>
                      <a:pt x="1" y="1"/>
                      <a:pt x="1" y="2"/>
                    </a:cubicBezTo>
                    <a:cubicBezTo>
                      <a:pt x="0" y="3"/>
                      <a:pt x="0" y="5"/>
                      <a:pt x="1" y="6"/>
                    </a:cubicBezTo>
                    <a:cubicBezTo>
                      <a:pt x="1" y="6"/>
                      <a:pt x="2" y="7"/>
                      <a:pt x="8" y="7"/>
                    </a:cubicBezTo>
                    <a:cubicBezTo>
                      <a:pt x="10" y="7"/>
                      <a:pt x="15" y="6"/>
                      <a:pt x="16" y="5"/>
                    </a:cubicBezTo>
                    <a:cubicBezTo>
                      <a:pt x="16" y="5"/>
                      <a:pt x="17" y="5"/>
                      <a:pt x="17" y="4"/>
                    </a:cubicBezTo>
                    <a:cubicBezTo>
                      <a:pt x="18" y="3"/>
                      <a:pt x="17" y="3"/>
                      <a:pt x="17" y="2"/>
                    </a:cubicBezTo>
                    <a:cubicBezTo>
                      <a:pt x="17" y="1"/>
                      <a:pt x="15" y="1"/>
                      <a:pt x="15" y="1"/>
                    </a:cubicBezTo>
                    <a:cubicBezTo>
                      <a:pt x="13" y="0"/>
                      <a:pt x="11"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752"/>
              <p:cNvSpPr>
                <a:spLocks/>
              </p:cNvSpPr>
              <p:nvPr/>
            </p:nvSpPr>
            <p:spPr bwMode="auto">
              <a:xfrm>
                <a:off x="5246" y="3142"/>
                <a:ext cx="41" cy="17"/>
              </a:xfrm>
              <a:custGeom>
                <a:avLst/>
                <a:gdLst>
                  <a:gd name="T0" fmla="*/ 9 w 17"/>
                  <a:gd name="T1" fmla="*/ 0 h 7"/>
                  <a:gd name="T2" fmla="*/ 1 w 17"/>
                  <a:gd name="T3" fmla="*/ 2 h 7"/>
                  <a:gd name="T4" fmla="*/ 0 w 17"/>
                  <a:gd name="T5" fmla="*/ 3 h 7"/>
                  <a:gd name="T6" fmla="*/ 0 w 17"/>
                  <a:gd name="T7" fmla="*/ 5 h 7"/>
                  <a:gd name="T8" fmla="*/ 2 w 17"/>
                  <a:gd name="T9" fmla="*/ 6 h 7"/>
                  <a:gd name="T10" fmla="*/ 9 w 17"/>
                  <a:gd name="T11" fmla="*/ 7 h 7"/>
                  <a:gd name="T12" fmla="*/ 14 w 17"/>
                  <a:gd name="T13" fmla="*/ 6 h 7"/>
                  <a:gd name="T14" fmla="*/ 17 w 17"/>
                  <a:gd name="T15" fmla="*/ 5 h 7"/>
                  <a:gd name="T16" fmla="*/ 16 w 17"/>
                  <a:gd name="T17" fmla="*/ 1 h 7"/>
                  <a:gd name="T18" fmla="*/ 9 w 1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7">
                    <a:moveTo>
                      <a:pt x="9" y="0"/>
                    </a:moveTo>
                    <a:cubicBezTo>
                      <a:pt x="7" y="0"/>
                      <a:pt x="3" y="0"/>
                      <a:pt x="1" y="2"/>
                    </a:cubicBezTo>
                    <a:cubicBezTo>
                      <a:pt x="1" y="2"/>
                      <a:pt x="0" y="2"/>
                      <a:pt x="0" y="3"/>
                    </a:cubicBezTo>
                    <a:cubicBezTo>
                      <a:pt x="0" y="4"/>
                      <a:pt x="0" y="4"/>
                      <a:pt x="0" y="5"/>
                    </a:cubicBezTo>
                    <a:cubicBezTo>
                      <a:pt x="1" y="6"/>
                      <a:pt x="2" y="6"/>
                      <a:pt x="2" y="6"/>
                    </a:cubicBezTo>
                    <a:cubicBezTo>
                      <a:pt x="4" y="6"/>
                      <a:pt x="6" y="7"/>
                      <a:pt x="9" y="7"/>
                    </a:cubicBezTo>
                    <a:cubicBezTo>
                      <a:pt x="11" y="7"/>
                      <a:pt x="13" y="7"/>
                      <a:pt x="14" y="6"/>
                    </a:cubicBezTo>
                    <a:cubicBezTo>
                      <a:pt x="15" y="6"/>
                      <a:pt x="16" y="6"/>
                      <a:pt x="17" y="5"/>
                    </a:cubicBezTo>
                    <a:cubicBezTo>
                      <a:pt x="17" y="4"/>
                      <a:pt x="17" y="2"/>
                      <a:pt x="16" y="1"/>
                    </a:cubicBezTo>
                    <a:cubicBezTo>
                      <a:pt x="16" y="1"/>
                      <a:pt x="15"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753"/>
              <p:cNvSpPr>
                <a:spLocks/>
              </p:cNvSpPr>
              <p:nvPr/>
            </p:nvSpPr>
            <p:spPr bwMode="auto">
              <a:xfrm>
                <a:off x="5066" y="3197"/>
                <a:ext cx="22" cy="19"/>
              </a:xfrm>
              <a:custGeom>
                <a:avLst/>
                <a:gdLst>
                  <a:gd name="T0" fmla="*/ 7 w 9"/>
                  <a:gd name="T1" fmla="*/ 0 h 8"/>
                  <a:gd name="T2" fmla="*/ 6 w 9"/>
                  <a:gd name="T3" fmla="*/ 1 h 8"/>
                  <a:gd name="T4" fmla="*/ 1 w 9"/>
                  <a:gd name="T5" fmla="*/ 5 h 8"/>
                  <a:gd name="T6" fmla="*/ 1 w 9"/>
                  <a:gd name="T7" fmla="*/ 7 h 8"/>
                  <a:gd name="T8" fmla="*/ 2 w 9"/>
                  <a:gd name="T9" fmla="*/ 8 h 8"/>
                  <a:gd name="T10" fmla="*/ 3 w 9"/>
                  <a:gd name="T11" fmla="*/ 8 h 8"/>
                  <a:gd name="T12" fmla="*/ 9 w 9"/>
                  <a:gd name="T13" fmla="*/ 2 h 8"/>
                  <a:gd name="T14" fmla="*/ 8 w 9"/>
                  <a:gd name="T15" fmla="*/ 0 h 8"/>
                  <a:gd name="T16" fmla="*/ 7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7" y="0"/>
                    </a:moveTo>
                    <a:cubicBezTo>
                      <a:pt x="7" y="0"/>
                      <a:pt x="6" y="0"/>
                      <a:pt x="6" y="1"/>
                    </a:cubicBezTo>
                    <a:cubicBezTo>
                      <a:pt x="5" y="2"/>
                      <a:pt x="3" y="4"/>
                      <a:pt x="1" y="5"/>
                    </a:cubicBezTo>
                    <a:cubicBezTo>
                      <a:pt x="1" y="5"/>
                      <a:pt x="0" y="6"/>
                      <a:pt x="1" y="7"/>
                    </a:cubicBezTo>
                    <a:cubicBezTo>
                      <a:pt x="1" y="8"/>
                      <a:pt x="2" y="8"/>
                      <a:pt x="2" y="8"/>
                    </a:cubicBezTo>
                    <a:cubicBezTo>
                      <a:pt x="2" y="8"/>
                      <a:pt x="3" y="8"/>
                      <a:pt x="3" y="8"/>
                    </a:cubicBezTo>
                    <a:cubicBezTo>
                      <a:pt x="5" y="7"/>
                      <a:pt x="7" y="5"/>
                      <a:pt x="9" y="2"/>
                    </a:cubicBezTo>
                    <a:cubicBezTo>
                      <a:pt x="9" y="2"/>
                      <a:pt x="9" y="1"/>
                      <a:pt x="8" y="0"/>
                    </a:cubicBezTo>
                    <a:cubicBezTo>
                      <a:pt x="8"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754"/>
              <p:cNvSpPr>
                <a:spLocks/>
              </p:cNvSpPr>
              <p:nvPr/>
            </p:nvSpPr>
            <p:spPr bwMode="auto">
              <a:xfrm>
                <a:off x="5111" y="3232"/>
                <a:ext cx="17" cy="19"/>
              </a:xfrm>
              <a:custGeom>
                <a:avLst/>
                <a:gdLst>
                  <a:gd name="T0" fmla="*/ 5 w 7"/>
                  <a:gd name="T1" fmla="*/ 0 h 8"/>
                  <a:gd name="T2" fmla="*/ 4 w 7"/>
                  <a:gd name="T3" fmla="*/ 1 h 8"/>
                  <a:gd name="T4" fmla="*/ 1 w 7"/>
                  <a:gd name="T5" fmla="*/ 6 h 8"/>
                  <a:gd name="T6" fmla="*/ 1 w 7"/>
                  <a:gd name="T7" fmla="*/ 8 h 8"/>
                  <a:gd name="T8" fmla="*/ 2 w 7"/>
                  <a:gd name="T9" fmla="*/ 8 h 8"/>
                  <a:gd name="T10" fmla="*/ 3 w 7"/>
                  <a:gd name="T11" fmla="*/ 8 h 8"/>
                  <a:gd name="T12" fmla="*/ 6 w 7"/>
                  <a:gd name="T13" fmla="*/ 3 h 8"/>
                  <a:gd name="T14" fmla="*/ 6 w 7"/>
                  <a:gd name="T15" fmla="*/ 1 h 8"/>
                  <a:gd name="T16" fmla="*/ 5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5" y="0"/>
                    </a:moveTo>
                    <a:cubicBezTo>
                      <a:pt x="5" y="0"/>
                      <a:pt x="4" y="1"/>
                      <a:pt x="4" y="1"/>
                    </a:cubicBezTo>
                    <a:cubicBezTo>
                      <a:pt x="2" y="3"/>
                      <a:pt x="2" y="4"/>
                      <a:pt x="1" y="6"/>
                    </a:cubicBezTo>
                    <a:cubicBezTo>
                      <a:pt x="0" y="7"/>
                      <a:pt x="0" y="8"/>
                      <a:pt x="1" y="8"/>
                    </a:cubicBezTo>
                    <a:cubicBezTo>
                      <a:pt x="1" y="8"/>
                      <a:pt x="2" y="8"/>
                      <a:pt x="2" y="8"/>
                    </a:cubicBezTo>
                    <a:cubicBezTo>
                      <a:pt x="2" y="8"/>
                      <a:pt x="3" y="8"/>
                      <a:pt x="3" y="8"/>
                    </a:cubicBezTo>
                    <a:cubicBezTo>
                      <a:pt x="5" y="6"/>
                      <a:pt x="5" y="5"/>
                      <a:pt x="6" y="3"/>
                    </a:cubicBezTo>
                    <a:cubicBezTo>
                      <a:pt x="7" y="2"/>
                      <a:pt x="7" y="1"/>
                      <a:pt x="6" y="1"/>
                    </a:cubicBezTo>
                    <a:cubicBezTo>
                      <a:pt x="6" y="0"/>
                      <a:pt x="5" y="0"/>
                      <a:pt x="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755"/>
              <p:cNvSpPr>
                <a:spLocks/>
              </p:cNvSpPr>
              <p:nvPr/>
            </p:nvSpPr>
            <p:spPr bwMode="auto">
              <a:xfrm>
                <a:off x="5211" y="3235"/>
                <a:ext cx="19" cy="14"/>
              </a:xfrm>
              <a:custGeom>
                <a:avLst/>
                <a:gdLst>
                  <a:gd name="T0" fmla="*/ 2 w 8"/>
                  <a:gd name="T1" fmla="*/ 0 h 6"/>
                  <a:gd name="T2" fmla="*/ 1 w 8"/>
                  <a:gd name="T3" fmla="*/ 0 h 6"/>
                  <a:gd name="T4" fmla="*/ 1 w 8"/>
                  <a:gd name="T5" fmla="*/ 2 h 6"/>
                  <a:gd name="T6" fmla="*/ 3 w 8"/>
                  <a:gd name="T7" fmla="*/ 5 h 6"/>
                  <a:gd name="T8" fmla="*/ 5 w 8"/>
                  <a:gd name="T9" fmla="*/ 6 h 6"/>
                  <a:gd name="T10" fmla="*/ 6 w 8"/>
                  <a:gd name="T11" fmla="*/ 6 h 6"/>
                  <a:gd name="T12" fmla="*/ 7 w 8"/>
                  <a:gd name="T13" fmla="*/ 5 h 6"/>
                  <a:gd name="T14" fmla="*/ 7 w 8"/>
                  <a:gd name="T15" fmla="*/ 3 h 6"/>
                  <a:gd name="T16" fmla="*/ 5 w 8"/>
                  <a:gd name="T17" fmla="*/ 2 h 6"/>
                  <a:gd name="T18" fmla="*/ 4 w 8"/>
                  <a:gd name="T19" fmla="*/ 0 h 6"/>
                  <a:gd name="T20" fmla="*/ 2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2" y="0"/>
                    </a:moveTo>
                    <a:cubicBezTo>
                      <a:pt x="2" y="0"/>
                      <a:pt x="2" y="0"/>
                      <a:pt x="1" y="0"/>
                    </a:cubicBezTo>
                    <a:cubicBezTo>
                      <a:pt x="1" y="1"/>
                      <a:pt x="0" y="2"/>
                      <a:pt x="1" y="2"/>
                    </a:cubicBezTo>
                    <a:cubicBezTo>
                      <a:pt x="2" y="3"/>
                      <a:pt x="2" y="4"/>
                      <a:pt x="3" y="5"/>
                    </a:cubicBezTo>
                    <a:cubicBezTo>
                      <a:pt x="3" y="5"/>
                      <a:pt x="4" y="6"/>
                      <a:pt x="5" y="6"/>
                    </a:cubicBezTo>
                    <a:cubicBezTo>
                      <a:pt x="5" y="6"/>
                      <a:pt x="6" y="6"/>
                      <a:pt x="6" y="6"/>
                    </a:cubicBezTo>
                    <a:cubicBezTo>
                      <a:pt x="6" y="6"/>
                      <a:pt x="7" y="6"/>
                      <a:pt x="7" y="5"/>
                    </a:cubicBezTo>
                    <a:cubicBezTo>
                      <a:pt x="8" y="5"/>
                      <a:pt x="7" y="4"/>
                      <a:pt x="7" y="3"/>
                    </a:cubicBezTo>
                    <a:cubicBezTo>
                      <a:pt x="6" y="3"/>
                      <a:pt x="5" y="2"/>
                      <a:pt x="5" y="2"/>
                    </a:cubicBezTo>
                    <a:cubicBezTo>
                      <a:pt x="5" y="2"/>
                      <a:pt x="4" y="1"/>
                      <a:pt x="4"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756"/>
              <p:cNvSpPr>
                <a:spLocks/>
              </p:cNvSpPr>
              <p:nvPr/>
            </p:nvSpPr>
            <p:spPr bwMode="auto">
              <a:xfrm>
                <a:off x="5251" y="3197"/>
                <a:ext cx="21" cy="14"/>
              </a:xfrm>
              <a:custGeom>
                <a:avLst/>
                <a:gdLst>
                  <a:gd name="T0" fmla="*/ 2 w 9"/>
                  <a:gd name="T1" fmla="*/ 0 h 6"/>
                  <a:gd name="T2" fmla="*/ 1 w 9"/>
                  <a:gd name="T3" fmla="*/ 0 h 6"/>
                  <a:gd name="T4" fmla="*/ 1 w 9"/>
                  <a:gd name="T5" fmla="*/ 3 h 6"/>
                  <a:gd name="T6" fmla="*/ 4 w 9"/>
                  <a:gd name="T7" fmla="*/ 4 h 6"/>
                  <a:gd name="T8" fmla="*/ 7 w 9"/>
                  <a:gd name="T9" fmla="*/ 6 h 6"/>
                  <a:gd name="T10" fmla="*/ 8 w 9"/>
                  <a:gd name="T11" fmla="*/ 6 h 6"/>
                  <a:gd name="T12" fmla="*/ 9 w 9"/>
                  <a:gd name="T13" fmla="*/ 5 h 6"/>
                  <a:gd name="T14" fmla="*/ 8 w 9"/>
                  <a:gd name="T15" fmla="*/ 3 h 6"/>
                  <a:gd name="T16" fmla="*/ 6 w 9"/>
                  <a:gd name="T17" fmla="*/ 2 h 6"/>
                  <a:gd name="T18" fmla="*/ 3 w 9"/>
                  <a:gd name="T19" fmla="*/ 0 h 6"/>
                  <a:gd name="T20" fmla="*/ 2 w 9"/>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2" y="0"/>
                    </a:moveTo>
                    <a:cubicBezTo>
                      <a:pt x="2" y="0"/>
                      <a:pt x="1" y="0"/>
                      <a:pt x="1" y="0"/>
                    </a:cubicBezTo>
                    <a:cubicBezTo>
                      <a:pt x="0" y="1"/>
                      <a:pt x="1" y="2"/>
                      <a:pt x="1" y="3"/>
                    </a:cubicBezTo>
                    <a:cubicBezTo>
                      <a:pt x="3" y="3"/>
                      <a:pt x="3" y="4"/>
                      <a:pt x="4" y="4"/>
                    </a:cubicBezTo>
                    <a:cubicBezTo>
                      <a:pt x="4" y="5"/>
                      <a:pt x="5" y="5"/>
                      <a:pt x="7" y="6"/>
                    </a:cubicBezTo>
                    <a:cubicBezTo>
                      <a:pt x="7" y="6"/>
                      <a:pt x="7" y="6"/>
                      <a:pt x="8" y="6"/>
                    </a:cubicBezTo>
                    <a:cubicBezTo>
                      <a:pt x="8" y="6"/>
                      <a:pt x="9" y="6"/>
                      <a:pt x="9" y="5"/>
                    </a:cubicBezTo>
                    <a:cubicBezTo>
                      <a:pt x="9" y="5"/>
                      <a:pt x="9" y="4"/>
                      <a:pt x="8" y="3"/>
                    </a:cubicBezTo>
                    <a:cubicBezTo>
                      <a:pt x="7" y="2"/>
                      <a:pt x="6" y="2"/>
                      <a:pt x="6" y="2"/>
                    </a:cubicBezTo>
                    <a:cubicBezTo>
                      <a:pt x="5" y="1"/>
                      <a:pt x="5"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757"/>
              <p:cNvSpPr>
                <a:spLocks/>
              </p:cNvSpPr>
              <p:nvPr/>
            </p:nvSpPr>
            <p:spPr bwMode="auto">
              <a:xfrm>
                <a:off x="5059" y="3093"/>
                <a:ext cx="26" cy="16"/>
              </a:xfrm>
              <a:custGeom>
                <a:avLst/>
                <a:gdLst>
                  <a:gd name="T0" fmla="*/ 1 w 11"/>
                  <a:gd name="T1" fmla="*/ 0 h 7"/>
                  <a:gd name="T2" fmla="*/ 0 w 11"/>
                  <a:gd name="T3" fmla="*/ 1 h 7"/>
                  <a:gd name="T4" fmla="*/ 0 w 11"/>
                  <a:gd name="T5" fmla="*/ 3 h 7"/>
                  <a:gd name="T6" fmla="*/ 4 w 11"/>
                  <a:gd name="T7" fmla="*/ 5 h 7"/>
                  <a:gd name="T8" fmla="*/ 8 w 11"/>
                  <a:gd name="T9" fmla="*/ 7 h 7"/>
                  <a:gd name="T10" fmla="*/ 9 w 11"/>
                  <a:gd name="T11" fmla="*/ 7 h 7"/>
                  <a:gd name="T12" fmla="*/ 10 w 11"/>
                  <a:gd name="T13" fmla="*/ 6 h 7"/>
                  <a:gd name="T14" fmla="*/ 10 w 11"/>
                  <a:gd name="T15" fmla="*/ 4 h 7"/>
                  <a:gd name="T16" fmla="*/ 5 w 11"/>
                  <a:gd name="T17" fmla="*/ 2 h 7"/>
                  <a:gd name="T18" fmla="*/ 2 w 11"/>
                  <a:gd name="T19" fmla="*/ 0 h 7"/>
                  <a:gd name="T20" fmla="*/ 1 w 11"/>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1" y="0"/>
                    </a:moveTo>
                    <a:cubicBezTo>
                      <a:pt x="1" y="0"/>
                      <a:pt x="0" y="0"/>
                      <a:pt x="0" y="1"/>
                    </a:cubicBezTo>
                    <a:cubicBezTo>
                      <a:pt x="0" y="1"/>
                      <a:pt x="0" y="2"/>
                      <a:pt x="0" y="3"/>
                    </a:cubicBezTo>
                    <a:cubicBezTo>
                      <a:pt x="2" y="4"/>
                      <a:pt x="3" y="4"/>
                      <a:pt x="4" y="5"/>
                    </a:cubicBezTo>
                    <a:cubicBezTo>
                      <a:pt x="5" y="6"/>
                      <a:pt x="7" y="6"/>
                      <a:pt x="8" y="7"/>
                    </a:cubicBezTo>
                    <a:cubicBezTo>
                      <a:pt x="8" y="7"/>
                      <a:pt x="9" y="7"/>
                      <a:pt x="9" y="7"/>
                    </a:cubicBezTo>
                    <a:cubicBezTo>
                      <a:pt x="9" y="7"/>
                      <a:pt x="10" y="7"/>
                      <a:pt x="10" y="6"/>
                    </a:cubicBezTo>
                    <a:cubicBezTo>
                      <a:pt x="11" y="6"/>
                      <a:pt x="11" y="5"/>
                      <a:pt x="10" y="4"/>
                    </a:cubicBezTo>
                    <a:cubicBezTo>
                      <a:pt x="8" y="3"/>
                      <a:pt x="7" y="3"/>
                      <a:pt x="5" y="2"/>
                    </a:cubicBezTo>
                    <a:cubicBezTo>
                      <a:pt x="4" y="1"/>
                      <a:pt x="3" y="1"/>
                      <a:pt x="2" y="0"/>
                    </a:cubicBezTo>
                    <a:cubicBezTo>
                      <a:pt x="2" y="0"/>
                      <a:pt x="2" y="0"/>
                      <a:pt x="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758"/>
              <p:cNvSpPr>
                <a:spLocks/>
              </p:cNvSpPr>
              <p:nvPr/>
            </p:nvSpPr>
            <p:spPr bwMode="auto">
              <a:xfrm>
                <a:off x="5211" y="3040"/>
                <a:ext cx="19" cy="22"/>
              </a:xfrm>
              <a:custGeom>
                <a:avLst/>
                <a:gdLst>
                  <a:gd name="T0" fmla="*/ 6 w 8"/>
                  <a:gd name="T1" fmla="*/ 0 h 9"/>
                  <a:gd name="T2" fmla="*/ 5 w 8"/>
                  <a:gd name="T3" fmla="*/ 1 h 9"/>
                  <a:gd name="T4" fmla="*/ 3 w 8"/>
                  <a:gd name="T5" fmla="*/ 3 h 9"/>
                  <a:gd name="T6" fmla="*/ 0 w 8"/>
                  <a:gd name="T7" fmla="*/ 7 h 9"/>
                  <a:gd name="T8" fmla="*/ 1 w 8"/>
                  <a:gd name="T9" fmla="*/ 9 h 9"/>
                  <a:gd name="T10" fmla="*/ 2 w 8"/>
                  <a:gd name="T11" fmla="*/ 9 h 9"/>
                  <a:gd name="T12" fmla="*/ 3 w 8"/>
                  <a:gd name="T13" fmla="*/ 8 h 9"/>
                  <a:gd name="T14" fmla="*/ 5 w 8"/>
                  <a:gd name="T15" fmla="*/ 6 h 9"/>
                  <a:gd name="T16" fmla="*/ 7 w 8"/>
                  <a:gd name="T17" fmla="*/ 2 h 9"/>
                  <a:gd name="T18" fmla="*/ 7 w 8"/>
                  <a:gd name="T19" fmla="*/ 0 h 9"/>
                  <a:gd name="T20" fmla="*/ 6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6" y="0"/>
                    </a:moveTo>
                    <a:cubicBezTo>
                      <a:pt x="5" y="0"/>
                      <a:pt x="5" y="0"/>
                      <a:pt x="5" y="1"/>
                    </a:cubicBezTo>
                    <a:cubicBezTo>
                      <a:pt x="4" y="2"/>
                      <a:pt x="3" y="3"/>
                      <a:pt x="3" y="3"/>
                    </a:cubicBezTo>
                    <a:cubicBezTo>
                      <a:pt x="2" y="4"/>
                      <a:pt x="1" y="5"/>
                      <a:pt x="0" y="7"/>
                    </a:cubicBezTo>
                    <a:cubicBezTo>
                      <a:pt x="0" y="7"/>
                      <a:pt x="0" y="8"/>
                      <a:pt x="1" y="9"/>
                    </a:cubicBezTo>
                    <a:cubicBezTo>
                      <a:pt x="1" y="9"/>
                      <a:pt x="1" y="9"/>
                      <a:pt x="2" y="9"/>
                    </a:cubicBezTo>
                    <a:cubicBezTo>
                      <a:pt x="2" y="9"/>
                      <a:pt x="3" y="9"/>
                      <a:pt x="3" y="8"/>
                    </a:cubicBezTo>
                    <a:cubicBezTo>
                      <a:pt x="4" y="7"/>
                      <a:pt x="4" y="6"/>
                      <a:pt x="5" y="6"/>
                    </a:cubicBezTo>
                    <a:cubicBezTo>
                      <a:pt x="6" y="5"/>
                      <a:pt x="6" y="4"/>
                      <a:pt x="7" y="2"/>
                    </a:cubicBezTo>
                    <a:cubicBezTo>
                      <a:pt x="8" y="2"/>
                      <a:pt x="8" y="1"/>
                      <a:pt x="7" y="0"/>
                    </a:cubicBezTo>
                    <a:cubicBezTo>
                      <a:pt x="7" y="0"/>
                      <a:pt x="6" y="0"/>
                      <a:pt x="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759"/>
              <p:cNvSpPr>
                <a:spLocks/>
              </p:cNvSpPr>
              <p:nvPr/>
            </p:nvSpPr>
            <p:spPr bwMode="auto">
              <a:xfrm>
                <a:off x="5251" y="3071"/>
                <a:ext cx="19" cy="19"/>
              </a:xfrm>
              <a:custGeom>
                <a:avLst/>
                <a:gdLst>
                  <a:gd name="T0" fmla="*/ 7 w 8"/>
                  <a:gd name="T1" fmla="*/ 0 h 8"/>
                  <a:gd name="T2" fmla="*/ 5 w 8"/>
                  <a:gd name="T3" fmla="*/ 1 h 8"/>
                  <a:gd name="T4" fmla="*/ 2 w 8"/>
                  <a:gd name="T5" fmla="*/ 5 h 8"/>
                  <a:gd name="T6" fmla="*/ 1 w 8"/>
                  <a:gd name="T7" fmla="*/ 7 h 8"/>
                  <a:gd name="T8" fmla="*/ 2 w 8"/>
                  <a:gd name="T9" fmla="*/ 8 h 8"/>
                  <a:gd name="T10" fmla="*/ 3 w 8"/>
                  <a:gd name="T11" fmla="*/ 8 h 8"/>
                  <a:gd name="T12" fmla="*/ 8 w 8"/>
                  <a:gd name="T13" fmla="*/ 3 h 8"/>
                  <a:gd name="T14" fmla="*/ 7 w 8"/>
                  <a:gd name="T15" fmla="*/ 1 h 8"/>
                  <a:gd name="T16" fmla="*/ 7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7" y="0"/>
                    </a:moveTo>
                    <a:cubicBezTo>
                      <a:pt x="6" y="0"/>
                      <a:pt x="5" y="1"/>
                      <a:pt x="5" y="1"/>
                    </a:cubicBezTo>
                    <a:cubicBezTo>
                      <a:pt x="4" y="3"/>
                      <a:pt x="3" y="4"/>
                      <a:pt x="2" y="5"/>
                    </a:cubicBezTo>
                    <a:cubicBezTo>
                      <a:pt x="1" y="5"/>
                      <a:pt x="0" y="6"/>
                      <a:pt x="1" y="7"/>
                    </a:cubicBezTo>
                    <a:cubicBezTo>
                      <a:pt x="1" y="8"/>
                      <a:pt x="2" y="8"/>
                      <a:pt x="2" y="8"/>
                    </a:cubicBezTo>
                    <a:cubicBezTo>
                      <a:pt x="3" y="8"/>
                      <a:pt x="3" y="8"/>
                      <a:pt x="3" y="8"/>
                    </a:cubicBezTo>
                    <a:cubicBezTo>
                      <a:pt x="5" y="6"/>
                      <a:pt x="7" y="5"/>
                      <a:pt x="8" y="3"/>
                    </a:cubicBezTo>
                    <a:cubicBezTo>
                      <a:pt x="8" y="2"/>
                      <a:pt x="8" y="1"/>
                      <a:pt x="7" y="1"/>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760"/>
              <p:cNvSpPr>
                <a:spLocks noEditPoints="1"/>
              </p:cNvSpPr>
              <p:nvPr/>
            </p:nvSpPr>
            <p:spPr bwMode="auto">
              <a:xfrm>
                <a:off x="5100" y="3057"/>
                <a:ext cx="158" cy="116"/>
              </a:xfrm>
              <a:custGeom>
                <a:avLst/>
                <a:gdLst>
                  <a:gd name="T0" fmla="*/ 30 w 67"/>
                  <a:gd name="T1" fmla="*/ 43 h 49"/>
                  <a:gd name="T2" fmla="*/ 27 w 67"/>
                  <a:gd name="T3" fmla="*/ 41 h 49"/>
                  <a:gd name="T4" fmla="*/ 30 w 67"/>
                  <a:gd name="T5" fmla="*/ 37 h 49"/>
                  <a:gd name="T6" fmla="*/ 30 w 67"/>
                  <a:gd name="T7" fmla="*/ 37 h 49"/>
                  <a:gd name="T8" fmla="*/ 33 w 67"/>
                  <a:gd name="T9" fmla="*/ 39 h 49"/>
                  <a:gd name="T10" fmla="*/ 32 w 67"/>
                  <a:gd name="T11" fmla="*/ 42 h 49"/>
                  <a:gd name="T12" fmla="*/ 30 w 67"/>
                  <a:gd name="T13" fmla="*/ 43 h 49"/>
                  <a:gd name="T14" fmla="*/ 4 w 67"/>
                  <a:gd name="T15" fmla="*/ 0 h 49"/>
                  <a:gd name="T16" fmla="*/ 3 w 67"/>
                  <a:gd name="T17" fmla="*/ 0 h 49"/>
                  <a:gd name="T18" fmla="*/ 6 w 67"/>
                  <a:gd name="T19" fmla="*/ 11 h 49"/>
                  <a:gd name="T20" fmla="*/ 28 w 67"/>
                  <a:gd name="T21" fmla="*/ 48 h 49"/>
                  <a:gd name="T22" fmla="*/ 29 w 67"/>
                  <a:gd name="T23" fmla="*/ 49 h 49"/>
                  <a:gd name="T24" fmla="*/ 65 w 67"/>
                  <a:gd name="T25" fmla="*/ 25 h 49"/>
                  <a:gd name="T26" fmla="*/ 60 w 67"/>
                  <a:gd name="T27" fmla="*/ 19 h 49"/>
                  <a:gd name="T28" fmla="*/ 32 w 67"/>
                  <a:gd name="T29" fmla="*/ 34 h 49"/>
                  <a:gd name="T30" fmla="*/ 11 w 67"/>
                  <a:gd name="T31" fmla="*/ 6 h 49"/>
                  <a:gd name="T32" fmla="*/ 4 w 67"/>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49">
                    <a:moveTo>
                      <a:pt x="30" y="43"/>
                    </a:moveTo>
                    <a:cubicBezTo>
                      <a:pt x="29" y="43"/>
                      <a:pt x="28" y="43"/>
                      <a:pt x="27" y="41"/>
                    </a:cubicBezTo>
                    <a:cubicBezTo>
                      <a:pt x="26" y="40"/>
                      <a:pt x="28" y="37"/>
                      <a:pt x="30" y="37"/>
                    </a:cubicBezTo>
                    <a:cubicBezTo>
                      <a:pt x="30" y="37"/>
                      <a:pt x="30" y="37"/>
                      <a:pt x="30" y="37"/>
                    </a:cubicBezTo>
                    <a:cubicBezTo>
                      <a:pt x="31" y="37"/>
                      <a:pt x="33" y="38"/>
                      <a:pt x="33" y="39"/>
                    </a:cubicBezTo>
                    <a:cubicBezTo>
                      <a:pt x="34" y="40"/>
                      <a:pt x="33" y="42"/>
                      <a:pt x="32" y="42"/>
                    </a:cubicBezTo>
                    <a:cubicBezTo>
                      <a:pt x="32" y="43"/>
                      <a:pt x="31" y="43"/>
                      <a:pt x="30" y="43"/>
                    </a:cubicBezTo>
                    <a:moveTo>
                      <a:pt x="4" y="0"/>
                    </a:moveTo>
                    <a:cubicBezTo>
                      <a:pt x="4" y="0"/>
                      <a:pt x="3" y="0"/>
                      <a:pt x="3" y="0"/>
                    </a:cubicBezTo>
                    <a:cubicBezTo>
                      <a:pt x="0" y="2"/>
                      <a:pt x="6" y="11"/>
                      <a:pt x="6" y="11"/>
                    </a:cubicBezTo>
                    <a:cubicBezTo>
                      <a:pt x="13" y="23"/>
                      <a:pt x="24" y="45"/>
                      <a:pt x="28" y="48"/>
                    </a:cubicBezTo>
                    <a:cubicBezTo>
                      <a:pt x="28" y="48"/>
                      <a:pt x="29" y="49"/>
                      <a:pt x="29" y="49"/>
                    </a:cubicBezTo>
                    <a:cubicBezTo>
                      <a:pt x="35" y="49"/>
                      <a:pt x="65" y="25"/>
                      <a:pt x="65" y="25"/>
                    </a:cubicBezTo>
                    <a:cubicBezTo>
                      <a:pt x="67" y="20"/>
                      <a:pt x="62" y="19"/>
                      <a:pt x="60" y="19"/>
                    </a:cubicBezTo>
                    <a:cubicBezTo>
                      <a:pt x="60" y="19"/>
                      <a:pt x="37" y="32"/>
                      <a:pt x="32" y="34"/>
                    </a:cubicBezTo>
                    <a:cubicBezTo>
                      <a:pt x="28" y="32"/>
                      <a:pt x="17" y="14"/>
                      <a:pt x="11" y="6"/>
                    </a:cubicBezTo>
                    <a:cubicBezTo>
                      <a:pt x="11" y="6"/>
                      <a:pt x="6"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761"/>
              <p:cNvSpPr>
                <a:spLocks noEditPoints="1"/>
              </p:cNvSpPr>
              <p:nvPr/>
            </p:nvSpPr>
            <p:spPr bwMode="auto">
              <a:xfrm>
                <a:off x="4716" y="1367"/>
                <a:ext cx="440" cy="450"/>
              </a:xfrm>
              <a:custGeom>
                <a:avLst/>
                <a:gdLst>
                  <a:gd name="T0" fmla="*/ 124 w 186"/>
                  <a:gd name="T1" fmla="*/ 174 h 190"/>
                  <a:gd name="T2" fmla="*/ 90 w 186"/>
                  <a:gd name="T3" fmla="*/ 167 h 190"/>
                  <a:gd name="T4" fmla="*/ 102 w 186"/>
                  <a:gd name="T5" fmla="*/ 167 h 190"/>
                  <a:gd name="T6" fmla="*/ 69 w 186"/>
                  <a:gd name="T7" fmla="*/ 184 h 190"/>
                  <a:gd name="T8" fmla="*/ 105 w 186"/>
                  <a:gd name="T9" fmla="*/ 185 h 190"/>
                  <a:gd name="T10" fmla="*/ 120 w 186"/>
                  <a:gd name="T11" fmla="*/ 172 h 190"/>
                  <a:gd name="T12" fmla="*/ 120 w 186"/>
                  <a:gd name="T13" fmla="*/ 173 h 190"/>
                  <a:gd name="T14" fmla="*/ 46 w 186"/>
                  <a:gd name="T15" fmla="*/ 175 h 190"/>
                  <a:gd name="T16" fmla="*/ 141 w 186"/>
                  <a:gd name="T17" fmla="*/ 156 h 190"/>
                  <a:gd name="T18" fmla="*/ 36 w 186"/>
                  <a:gd name="T19" fmla="*/ 169 h 190"/>
                  <a:gd name="T20" fmla="*/ 118 w 186"/>
                  <a:gd name="T21" fmla="*/ 162 h 190"/>
                  <a:gd name="T22" fmla="*/ 123 w 186"/>
                  <a:gd name="T23" fmla="*/ 154 h 190"/>
                  <a:gd name="T24" fmla="*/ 34 w 186"/>
                  <a:gd name="T25" fmla="*/ 149 h 190"/>
                  <a:gd name="T26" fmla="*/ 151 w 186"/>
                  <a:gd name="T27" fmla="*/ 167 h 190"/>
                  <a:gd name="T28" fmla="*/ 18 w 186"/>
                  <a:gd name="T29" fmla="*/ 149 h 190"/>
                  <a:gd name="T30" fmla="*/ 16 w 186"/>
                  <a:gd name="T31" fmla="*/ 145 h 190"/>
                  <a:gd name="T32" fmla="*/ 161 w 186"/>
                  <a:gd name="T33" fmla="*/ 157 h 190"/>
                  <a:gd name="T34" fmla="*/ 10 w 186"/>
                  <a:gd name="T35" fmla="*/ 134 h 190"/>
                  <a:gd name="T36" fmla="*/ 110 w 186"/>
                  <a:gd name="T37" fmla="*/ 128 h 190"/>
                  <a:gd name="T38" fmla="*/ 170 w 186"/>
                  <a:gd name="T39" fmla="*/ 124 h 190"/>
                  <a:gd name="T40" fmla="*/ 102 w 186"/>
                  <a:gd name="T41" fmla="*/ 121 h 190"/>
                  <a:gd name="T42" fmla="*/ 162 w 186"/>
                  <a:gd name="T43" fmla="*/ 115 h 190"/>
                  <a:gd name="T44" fmla="*/ 156 w 186"/>
                  <a:gd name="T45" fmla="*/ 118 h 190"/>
                  <a:gd name="T46" fmla="*/ 6 w 186"/>
                  <a:gd name="T47" fmla="*/ 117 h 190"/>
                  <a:gd name="T48" fmla="*/ 133 w 186"/>
                  <a:gd name="T49" fmla="*/ 109 h 190"/>
                  <a:gd name="T50" fmla="*/ 177 w 186"/>
                  <a:gd name="T51" fmla="*/ 135 h 190"/>
                  <a:gd name="T52" fmla="*/ 99 w 186"/>
                  <a:gd name="T53" fmla="*/ 107 h 190"/>
                  <a:gd name="T54" fmla="*/ 129 w 186"/>
                  <a:gd name="T55" fmla="*/ 157 h 190"/>
                  <a:gd name="T56" fmla="*/ 106 w 186"/>
                  <a:gd name="T57" fmla="*/ 101 h 190"/>
                  <a:gd name="T58" fmla="*/ 168 w 186"/>
                  <a:gd name="T59" fmla="*/ 128 h 190"/>
                  <a:gd name="T60" fmla="*/ 110 w 186"/>
                  <a:gd name="T61" fmla="*/ 98 h 190"/>
                  <a:gd name="T62" fmla="*/ 97 w 186"/>
                  <a:gd name="T63" fmla="*/ 92 h 190"/>
                  <a:gd name="T64" fmla="*/ 103 w 186"/>
                  <a:gd name="T65" fmla="*/ 88 h 190"/>
                  <a:gd name="T66" fmla="*/ 107 w 186"/>
                  <a:gd name="T67" fmla="*/ 86 h 190"/>
                  <a:gd name="T68" fmla="*/ 123 w 186"/>
                  <a:gd name="T69" fmla="*/ 85 h 190"/>
                  <a:gd name="T70" fmla="*/ 151 w 186"/>
                  <a:gd name="T71" fmla="*/ 107 h 190"/>
                  <a:gd name="T72" fmla="*/ 111 w 186"/>
                  <a:gd name="T73" fmla="*/ 93 h 190"/>
                  <a:gd name="T74" fmla="*/ 123 w 186"/>
                  <a:gd name="T75" fmla="*/ 69 h 190"/>
                  <a:gd name="T76" fmla="*/ 138 w 186"/>
                  <a:gd name="T77" fmla="*/ 60 h 190"/>
                  <a:gd name="T78" fmla="*/ 137 w 186"/>
                  <a:gd name="T79" fmla="*/ 72 h 190"/>
                  <a:gd name="T80" fmla="*/ 168 w 186"/>
                  <a:gd name="T81" fmla="*/ 58 h 190"/>
                  <a:gd name="T82" fmla="*/ 160 w 186"/>
                  <a:gd name="T83" fmla="*/ 62 h 190"/>
                  <a:gd name="T84" fmla="*/ 18 w 186"/>
                  <a:gd name="T85" fmla="*/ 48 h 190"/>
                  <a:gd name="T86" fmla="*/ 95 w 186"/>
                  <a:gd name="T87" fmla="*/ 114 h 190"/>
                  <a:gd name="T88" fmla="*/ 110 w 186"/>
                  <a:gd name="T89" fmla="*/ 162 h 190"/>
                  <a:gd name="T90" fmla="*/ 70 w 186"/>
                  <a:gd name="T91" fmla="*/ 160 h 190"/>
                  <a:gd name="T92" fmla="*/ 117 w 186"/>
                  <a:gd name="T93" fmla="*/ 5 h 190"/>
                  <a:gd name="T94" fmla="*/ 99 w 186"/>
                  <a:gd name="T95" fmla="*/ 78 h 190"/>
                  <a:gd name="T96" fmla="*/ 93 w 186"/>
                  <a:gd name="T97" fmla="*/ 91 h 190"/>
                  <a:gd name="T98" fmla="*/ 94 w 186"/>
                  <a:gd name="T99" fmla="*/ 8 h 190"/>
                  <a:gd name="T100" fmla="*/ 92 w 186"/>
                  <a:gd name="T101" fmla="*/ 6 h 190"/>
                  <a:gd name="T102" fmla="*/ 3 w 186"/>
                  <a:gd name="T103" fmla="*/ 126 h 190"/>
                  <a:gd name="T104" fmla="*/ 16 w 186"/>
                  <a:gd name="T105" fmla="*/ 152 h 190"/>
                  <a:gd name="T106" fmla="*/ 48 w 186"/>
                  <a:gd name="T107" fmla="*/ 181 h 190"/>
                  <a:gd name="T108" fmla="*/ 70 w 186"/>
                  <a:gd name="T109" fmla="*/ 190 h 190"/>
                  <a:gd name="T110" fmla="*/ 89 w 186"/>
                  <a:gd name="T111" fmla="*/ 190 h 190"/>
                  <a:gd name="T112" fmla="*/ 116 w 186"/>
                  <a:gd name="T113" fmla="*/ 184 h 190"/>
                  <a:gd name="T114" fmla="*/ 125 w 186"/>
                  <a:gd name="T115" fmla="*/ 184 h 190"/>
                  <a:gd name="T116" fmla="*/ 147 w 186"/>
                  <a:gd name="T117" fmla="*/ 174 h 190"/>
                  <a:gd name="T118" fmla="*/ 173 w 186"/>
                  <a:gd name="T119" fmla="*/ 139 h 190"/>
                  <a:gd name="T120" fmla="*/ 180 w 186"/>
                  <a:gd name="T121" fmla="*/ 62 h 190"/>
                  <a:gd name="T122" fmla="*/ 179 w 186"/>
                  <a:gd name="T123" fmla="*/ 3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6" h="190">
                    <a:moveTo>
                      <a:pt x="112" y="184"/>
                    </a:moveTo>
                    <a:cubicBezTo>
                      <a:pt x="112" y="183"/>
                      <a:pt x="112" y="183"/>
                      <a:pt x="112" y="182"/>
                    </a:cubicBezTo>
                    <a:cubicBezTo>
                      <a:pt x="112" y="183"/>
                      <a:pt x="112" y="183"/>
                      <a:pt x="112" y="183"/>
                    </a:cubicBezTo>
                    <a:cubicBezTo>
                      <a:pt x="112" y="184"/>
                      <a:pt x="112" y="184"/>
                      <a:pt x="112" y="184"/>
                    </a:cubicBezTo>
                    <a:cubicBezTo>
                      <a:pt x="112" y="184"/>
                      <a:pt x="112" y="184"/>
                      <a:pt x="112" y="184"/>
                    </a:cubicBezTo>
                    <a:moveTo>
                      <a:pt x="124" y="178"/>
                    </a:moveTo>
                    <a:cubicBezTo>
                      <a:pt x="124" y="177"/>
                      <a:pt x="123" y="177"/>
                      <a:pt x="123" y="176"/>
                    </a:cubicBezTo>
                    <a:cubicBezTo>
                      <a:pt x="123" y="175"/>
                      <a:pt x="124" y="175"/>
                      <a:pt x="124" y="174"/>
                    </a:cubicBezTo>
                    <a:cubicBezTo>
                      <a:pt x="124" y="175"/>
                      <a:pt x="124" y="176"/>
                      <a:pt x="124" y="178"/>
                    </a:cubicBezTo>
                    <a:moveTo>
                      <a:pt x="91" y="167"/>
                    </a:moveTo>
                    <a:cubicBezTo>
                      <a:pt x="92" y="167"/>
                      <a:pt x="92" y="167"/>
                      <a:pt x="92" y="167"/>
                    </a:cubicBezTo>
                    <a:cubicBezTo>
                      <a:pt x="94" y="167"/>
                      <a:pt x="96" y="167"/>
                      <a:pt x="98" y="167"/>
                    </a:cubicBezTo>
                    <a:cubicBezTo>
                      <a:pt x="95" y="173"/>
                      <a:pt x="92" y="180"/>
                      <a:pt x="90" y="186"/>
                    </a:cubicBezTo>
                    <a:cubicBezTo>
                      <a:pt x="89" y="186"/>
                      <a:pt x="89" y="186"/>
                      <a:pt x="89" y="186"/>
                    </a:cubicBezTo>
                    <a:cubicBezTo>
                      <a:pt x="87" y="186"/>
                      <a:pt x="85" y="186"/>
                      <a:pt x="83" y="186"/>
                    </a:cubicBezTo>
                    <a:cubicBezTo>
                      <a:pt x="86" y="179"/>
                      <a:pt x="88" y="173"/>
                      <a:pt x="90" y="167"/>
                    </a:cubicBezTo>
                    <a:cubicBezTo>
                      <a:pt x="91" y="167"/>
                      <a:pt x="91" y="167"/>
                      <a:pt x="91" y="167"/>
                    </a:cubicBezTo>
                    <a:moveTo>
                      <a:pt x="79" y="185"/>
                    </a:moveTo>
                    <a:cubicBezTo>
                      <a:pt x="77" y="185"/>
                      <a:pt x="75" y="185"/>
                      <a:pt x="73" y="184"/>
                    </a:cubicBezTo>
                    <a:cubicBezTo>
                      <a:pt x="75" y="178"/>
                      <a:pt x="77" y="172"/>
                      <a:pt x="80" y="167"/>
                    </a:cubicBezTo>
                    <a:cubicBezTo>
                      <a:pt x="82" y="167"/>
                      <a:pt x="84" y="167"/>
                      <a:pt x="86" y="167"/>
                    </a:cubicBezTo>
                    <a:cubicBezTo>
                      <a:pt x="84" y="173"/>
                      <a:pt x="81" y="179"/>
                      <a:pt x="79" y="185"/>
                    </a:cubicBezTo>
                    <a:moveTo>
                      <a:pt x="94" y="186"/>
                    </a:moveTo>
                    <a:cubicBezTo>
                      <a:pt x="97" y="179"/>
                      <a:pt x="100" y="173"/>
                      <a:pt x="102" y="167"/>
                    </a:cubicBezTo>
                    <a:cubicBezTo>
                      <a:pt x="104" y="166"/>
                      <a:pt x="106" y="166"/>
                      <a:pt x="108" y="166"/>
                    </a:cubicBezTo>
                    <a:cubicBezTo>
                      <a:pt x="106" y="172"/>
                      <a:pt x="103" y="179"/>
                      <a:pt x="101" y="185"/>
                    </a:cubicBezTo>
                    <a:cubicBezTo>
                      <a:pt x="98" y="185"/>
                      <a:pt x="96" y="186"/>
                      <a:pt x="94" y="186"/>
                    </a:cubicBezTo>
                    <a:moveTo>
                      <a:pt x="69" y="184"/>
                    </a:moveTo>
                    <a:cubicBezTo>
                      <a:pt x="67" y="183"/>
                      <a:pt x="65" y="183"/>
                      <a:pt x="62" y="182"/>
                    </a:cubicBezTo>
                    <a:cubicBezTo>
                      <a:pt x="65" y="176"/>
                      <a:pt x="67" y="170"/>
                      <a:pt x="70" y="165"/>
                    </a:cubicBezTo>
                    <a:cubicBezTo>
                      <a:pt x="72" y="165"/>
                      <a:pt x="74" y="166"/>
                      <a:pt x="76" y="166"/>
                    </a:cubicBezTo>
                    <a:cubicBezTo>
                      <a:pt x="73" y="172"/>
                      <a:pt x="71" y="178"/>
                      <a:pt x="69" y="184"/>
                    </a:cubicBezTo>
                    <a:moveTo>
                      <a:pt x="105" y="185"/>
                    </a:moveTo>
                    <a:cubicBezTo>
                      <a:pt x="107" y="178"/>
                      <a:pt x="110" y="172"/>
                      <a:pt x="113" y="165"/>
                    </a:cubicBezTo>
                    <a:cubicBezTo>
                      <a:pt x="113" y="165"/>
                      <a:pt x="114" y="165"/>
                      <a:pt x="114" y="165"/>
                    </a:cubicBezTo>
                    <a:cubicBezTo>
                      <a:pt x="114" y="165"/>
                      <a:pt x="114" y="165"/>
                      <a:pt x="114" y="165"/>
                    </a:cubicBezTo>
                    <a:cubicBezTo>
                      <a:pt x="114" y="167"/>
                      <a:pt x="114" y="169"/>
                      <a:pt x="114" y="170"/>
                    </a:cubicBezTo>
                    <a:cubicBezTo>
                      <a:pt x="113" y="171"/>
                      <a:pt x="113" y="171"/>
                      <a:pt x="113" y="171"/>
                    </a:cubicBezTo>
                    <a:cubicBezTo>
                      <a:pt x="111" y="176"/>
                      <a:pt x="109" y="180"/>
                      <a:pt x="107" y="184"/>
                    </a:cubicBezTo>
                    <a:cubicBezTo>
                      <a:pt x="106" y="185"/>
                      <a:pt x="106" y="185"/>
                      <a:pt x="105" y="185"/>
                    </a:cubicBezTo>
                    <a:moveTo>
                      <a:pt x="59" y="181"/>
                    </a:moveTo>
                    <a:cubicBezTo>
                      <a:pt x="55" y="180"/>
                      <a:pt x="52" y="178"/>
                      <a:pt x="50" y="177"/>
                    </a:cubicBezTo>
                    <a:cubicBezTo>
                      <a:pt x="50" y="176"/>
                      <a:pt x="50" y="176"/>
                      <a:pt x="50" y="176"/>
                    </a:cubicBezTo>
                    <a:cubicBezTo>
                      <a:pt x="53" y="171"/>
                      <a:pt x="55" y="166"/>
                      <a:pt x="58" y="161"/>
                    </a:cubicBezTo>
                    <a:cubicBezTo>
                      <a:pt x="61" y="162"/>
                      <a:pt x="64" y="163"/>
                      <a:pt x="66" y="164"/>
                    </a:cubicBezTo>
                    <a:cubicBezTo>
                      <a:pt x="63" y="169"/>
                      <a:pt x="61" y="175"/>
                      <a:pt x="59" y="181"/>
                    </a:cubicBezTo>
                    <a:moveTo>
                      <a:pt x="120" y="173"/>
                    </a:moveTo>
                    <a:cubicBezTo>
                      <a:pt x="120" y="172"/>
                      <a:pt x="120" y="172"/>
                      <a:pt x="120" y="172"/>
                    </a:cubicBezTo>
                    <a:cubicBezTo>
                      <a:pt x="120" y="171"/>
                      <a:pt x="120" y="171"/>
                      <a:pt x="120" y="171"/>
                    </a:cubicBezTo>
                    <a:cubicBezTo>
                      <a:pt x="121" y="168"/>
                      <a:pt x="122" y="165"/>
                      <a:pt x="123" y="162"/>
                    </a:cubicBezTo>
                    <a:cubicBezTo>
                      <a:pt x="124" y="161"/>
                      <a:pt x="125" y="160"/>
                      <a:pt x="126" y="159"/>
                    </a:cubicBezTo>
                    <a:cubicBezTo>
                      <a:pt x="126" y="159"/>
                      <a:pt x="126" y="159"/>
                      <a:pt x="126" y="159"/>
                    </a:cubicBezTo>
                    <a:cubicBezTo>
                      <a:pt x="126" y="159"/>
                      <a:pt x="126" y="159"/>
                      <a:pt x="126" y="159"/>
                    </a:cubicBezTo>
                    <a:cubicBezTo>
                      <a:pt x="126" y="160"/>
                      <a:pt x="125" y="162"/>
                      <a:pt x="125" y="165"/>
                    </a:cubicBezTo>
                    <a:cubicBezTo>
                      <a:pt x="125" y="165"/>
                      <a:pt x="124" y="165"/>
                      <a:pt x="124" y="166"/>
                    </a:cubicBezTo>
                    <a:cubicBezTo>
                      <a:pt x="123" y="168"/>
                      <a:pt x="122" y="170"/>
                      <a:pt x="120" y="173"/>
                    </a:cubicBezTo>
                    <a:moveTo>
                      <a:pt x="128" y="179"/>
                    </a:moveTo>
                    <a:cubicBezTo>
                      <a:pt x="128" y="177"/>
                      <a:pt x="128" y="174"/>
                      <a:pt x="129" y="171"/>
                    </a:cubicBezTo>
                    <a:cubicBezTo>
                      <a:pt x="129" y="167"/>
                      <a:pt x="129" y="164"/>
                      <a:pt x="129" y="161"/>
                    </a:cubicBezTo>
                    <a:cubicBezTo>
                      <a:pt x="132" y="160"/>
                      <a:pt x="134" y="160"/>
                      <a:pt x="136" y="159"/>
                    </a:cubicBezTo>
                    <a:cubicBezTo>
                      <a:pt x="134" y="165"/>
                      <a:pt x="132" y="172"/>
                      <a:pt x="130" y="178"/>
                    </a:cubicBezTo>
                    <a:cubicBezTo>
                      <a:pt x="130" y="179"/>
                      <a:pt x="130" y="179"/>
                      <a:pt x="130" y="179"/>
                    </a:cubicBezTo>
                    <a:cubicBezTo>
                      <a:pt x="129" y="179"/>
                      <a:pt x="128" y="179"/>
                      <a:pt x="128" y="179"/>
                    </a:cubicBezTo>
                    <a:moveTo>
                      <a:pt x="46" y="175"/>
                    </a:moveTo>
                    <a:cubicBezTo>
                      <a:pt x="44" y="174"/>
                      <a:pt x="42" y="172"/>
                      <a:pt x="40" y="171"/>
                    </a:cubicBezTo>
                    <a:cubicBezTo>
                      <a:pt x="42" y="166"/>
                      <a:pt x="44" y="161"/>
                      <a:pt x="47" y="157"/>
                    </a:cubicBezTo>
                    <a:cubicBezTo>
                      <a:pt x="50" y="158"/>
                      <a:pt x="52" y="159"/>
                      <a:pt x="54" y="160"/>
                    </a:cubicBezTo>
                    <a:cubicBezTo>
                      <a:pt x="52" y="165"/>
                      <a:pt x="49" y="170"/>
                      <a:pt x="47" y="174"/>
                    </a:cubicBezTo>
                    <a:cubicBezTo>
                      <a:pt x="46" y="175"/>
                      <a:pt x="46" y="175"/>
                      <a:pt x="46" y="175"/>
                    </a:cubicBezTo>
                    <a:moveTo>
                      <a:pt x="134" y="177"/>
                    </a:moveTo>
                    <a:cubicBezTo>
                      <a:pt x="136" y="170"/>
                      <a:pt x="138" y="163"/>
                      <a:pt x="141" y="157"/>
                    </a:cubicBezTo>
                    <a:cubicBezTo>
                      <a:pt x="141" y="156"/>
                      <a:pt x="141" y="156"/>
                      <a:pt x="141" y="156"/>
                    </a:cubicBezTo>
                    <a:cubicBezTo>
                      <a:pt x="141" y="156"/>
                      <a:pt x="142" y="156"/>
                      <a:pt x="143" y="155"/>
                    </a:cubicBezTo>
                    <a:cubicBezTo>
                      <a:pt x="141" y="162"/>
                      <a:pt x="139" y="169"/>
                      <a:pt x="137" y="175"/>
                    </a:cubicBezTo>
                    <a:cubicBezTo>
                      <a:pt x="136" y="176"/>
                      <a:pt x="135" y="176"/>
                      <a:pt x="134" y="177"/>
                    </a:cubicBezTo>
                    <a:moveTo>
                      <a:pt x="36" y="169"/>
                    </a:moveTo>
                    <a:cubicBezTo>
                      <a:pt x="35" y="167"/>
                      <a:pt x="33" y="166"/>
                      <a:pt x="31" y="164"/>
                    </a:cubicBezTo>
                    <a:cubicBezTo>
                      <a:pt x="33" y="160"/>
                      <a:pt x="35" y="156"/>
                      <a:pt x="38" y="152"/>
                    </a:cubicBezTo>
                    <a:cubicBezTo>
                      <a:pt x="40" y="153"/>
                      <a:pt x="42" y="154"/>
                      <a:pt x="44" y="155"/>
                    </a:cubicBezTo>
                    <a:cubicBezTo>
                      <a:pt x="41" y="159"/>
                      <a:pt x="38" y="164"/>
                      <a:pt x="36" y="169"/>
                    </a:cubicBezTo>
                    <a:moveTo>
                      <a:pt x="142" y="173"/>
                    </a:moveTo>
                    <a:cubicBezTo>
                      <a:pt x="144" y="166"/>
                      <a:pt x="146" y="159"/>
                      <a:pt x="148" y="153"/>
                    </a:cubicBezTo>
                    <a:cubicBezTo>
                      <a:pt x="148" y="152"/>
                      <a:pt x="148" y="152"/>
                      <a:pt x="148" y="152"/>
                    </a:cubicBezTo>
                    <a:cubicBezTo>
                      <a:pt x="149" y="152"/>
                      <a:pt x="150" y="151"/>
                      <a:pt x="152" y="150"/>
                    </a:cubicBezTo>
                    <a:cubicBezTo>
                      <a:pt x="150" y="157"/>
                      <a:pt x="148" y="164"/>
                      <a:pt x="145" y="171"/>
                    </a:cubicBezTo>
                    <a:cubicBezTo>
                      <a:pt x="144" y="171"/>
                      <a:pt x="143" y="172"/>
                      <a:pt x="142" y="173"/>
                    </a:cubicBezTo>
                    <a:moveTo>
                      <a:pt x="118" y="165"/>
                    </a:moveTo>
                    <a:cubicBezTo>
                      <a:pt x="118" y="164"/>
                      <a:pt x="118" y="163"/>
                      <a:pt x="118" y="162"/>
                    </a:cubicBezTo>
                    <a:cubicBezTo>
                      <a:pt x="118" y="161"/>
                      <a:pt x="117" y="160"/>
                      <a:pt x="116" y="160"/>
                    </a:cubicBezTo>
                    <a:cubicBezTo>
                      <a:pt x="116" y="160"/>
                      <a:pt x="116" y="160"/>
                      <a:pt x="116" y="160"/>
                    </a:cubicBezTo>
                    <a:cubicBezTo>
                      <a:pt x="116" y="160"/>
                      <a:pt x="116" y="160"/>
                      <a:pt x="116" y="160"/>
                    </a:cubicBezTo>
                    <a:cubicBezTo>
                      <a:pt x="118" y="156"/>
                      <a:pt x="119" y="153"/>
                      <a:pt x="121" y="150"/>
                    </a:cubicBezTo>
                    <a:cubicBezTo>
                      <a:pt x="122" y="150"/>
                      <a:pt x="122" y="150"/>
                      <a:pt x="122" y="150"/>
                    </a:cubicBezTo>
                    <a:cubicBezTo>
                      <a:pt x="122" y="151"/>
                      <a:pt x="123" y="152"/>
                      <a:pt x="123" y="153"/>
                    </a:cubicBezTo>
                    <a:cubicBezTo>
                      <a:pt x="123" y="154"/>
                      <a:pt x="123" y="154"/>
                      <a:pt x="123" y="154"/>
                    </a:cubicBezTo>
                    <a:cubicBezTo>
                      <a:pt x="123" y="154"/>
                      <a:pt x="123" y="154"/>
                      <a:pt x="123" y="154"/>
                    </a:cubicBezTo>
                    <a:cubicBezTo>
                      <a:pt x="123" y="155"/>
                      <a:pt x="123" y="156"/>
                      <a:pt x="122" y="157"/>
                    </a:cubicBezTo>
                    <a:cubicBezTo>
                      <a:pt x="122" y="158"/>
                      <a:pt x="121" y="159"/>
                      <a:pt x="120" y="160"/>
                    </a:cubicBezTo>
                    <a:cubicBezTo>
                      <a:pt x="119" y="162"/>
                      <a:pt x="118" y="163"/>
                      <a:pt x="118" y="165"/>
                    </a:cubicBezTo>
                    <a:moveTo>
                      <a:pt x="28" y="161"/>
                    </a:moveTo>
                    <a:cubicBezTo>
                      <a:pt x="28" y="161"/>
                      <a:pt x="27" y="161"/>
                      <a:pt x="27" y="160"/>
                    </a:cubicBezTo>
                    <a:cubicBezTo>
                      <a:pt x="26" y="159"/>
                      <a:pt x="26" y="159"/>
                      <a:pt x="25" y="158"/>
                    </a:cubicBezTo>
                    <a:cubicBezTo>
                      <a:pt x="27" y="154"/>
                      <a:pt x="28" y="150"/>
                      <a:pt x="30" y="146"/>
                    </a:cubicBezTo>
                    <a:cubicBezTo>
                      <a:pt x="31" y="147"/>
                      <a:pt x="33" y="148"/>
                      <a:pt x="34" y="149"/>
                    </a:cubicBezTo>
                    <a:cubicBezTo>
                      <a:pt x="32" y="153"/>
                      <a:pt x="30" y="157"/>
                      <a:pt x="28" y="161"/>
                    </a:cubicBezTo>
                    <a:moveTo>
                      <a:pt x="151" y="167"/>
                    </a:moveTo>
                    <a:cubicBezTo>
                      <a:pt x="153" y="160"/>
                      <a:pt x="155" y="154"/>
                      <a:pt x="156" y="147"/>
                    </a:cubicBezTo>
                    <a:cubicBezTo>
                      <a:pt x="157" y="147"/>
                      <a:pt x="157" y="147"/>
                      <a:pt x="157" y="147"/>
                    </a:cubicBezTo>
                    <a:cubicBezTo>
                      <a:pt x="158" y="146"/>
                      <a:pt x="159" y="145"/>
                      <a:pt x="160" y="144"/>
                    </a:cubicBezTo>
                    <a:cubicBezTo>
                      <a:pt x="159" y="150"/>
                      <a:pt x="157" y="157"/>
                      <a:pt x="154" y="163"/>
                    </a:cubicBezTo>
                    <a:cubicBezTo>
                      <a:pt x="154" y="163"/>
                      <a:pt x="154" y="163"/>
                      <a:pt x="154" y="163"/>
                    </a:cubicBezTo>
                    <a:cubicBezTo>
                      <a:pt x="153" y="165"/>
                      <a:pt x="152" y="166"/>
                      <a:pt x="151" y="167"/>
                    </a:cubicBezTo>
                    <a:moveTo>
                      <a:pt x="114" y="155"/>
                    </a:moveTo>
                    <a:cubicBezTo>
                      <a:pt x="114" y="153"/>
                      <a:pt x="113" y="152"/>
                      <a:pt x="112" y="150"/>
                    </a:cubicBezTo>
                    <a:cubicBezTo>
                      <a:pt x="113" y="150"/>
                      <a:pt x="113" y="150"/>
                      <a:pt x="113" y="150"/>
                    </a:cubicBezTo>
                    <a:cubicBezTo>
                      <a:pt x="114" y="147"/>
                      <a:pt x="115" y="144"/>
                      <a:pt x="117" y="142"/>
                    </a:cubicBezTo>
                    <a:cubicBezTo>
                      <a:pt x="118" y="143"/>
                      <a:pt x="118" y="144"/>
                      <a:pt x="119" y="146"/>
                    </a:cubicBezTo>
                    <a:cubicBezTo>
                      <a:pt x="117" y="149"/>
                      <a:pt x="116" y="152"/>
                      <a:pt x="114" y="155"/>
                    </a:cubicBezTo>
                    <a:moveTo>
                      <a:pt x="22" y="154"/>
                    </a:moveTo>
                    <a:cubicBezTo>
                      <a:pt x="21" y="153"/>
                      <a:pt x="20" y="151"/>
                      <a:pt x="18" y="149"/>
                    </a:cubicBezTo>
                    <a:cubicBezTo>
                      <a:pt x="20" y="146"/>
                      <a:pt x="21" y="144"/>
                      <a:pt x="23" y="141"/>
                    </a:cubicBezTo>
                    <a:cubicBezTo>
                      <a:pt x="24" y="142"/>
                      <a:pt x="25" y="143"/>
                      <a:pt x="27" y="144"/>
                    </a:cubicBezTo>
                    <a:cubicBezTo>
                      <a:pt x="25" y="148"/>
                      <a:pt x="24" y="151"/>
                      <a:pt x="22" y="154"/>
                    </a:cubicBezTo>
                    <a:moveTo>
                      <a:pt x="16" y="145"/>
                    </a:moveTo>
                    <a:cubicBezTo>
                      <a:pt x="15" y="145"/>
                      <a:pt x="15" y="144"/>
                      <a:pt x="14" y="143"/>
                    </a:cubicBezTo>
                    <a:cubicBezTo>
                      <a:pt x="16" y="140"/>
                      <a:pt x="17" y="138"/>
                      <a:pt x="18" y="136"/>
                    </a:cubicBezTo>
                    <a:cubicBezTo>
                      <a:pt x="19" y="136"/>
                      <a:pt x="19" y="137"/>
                      <a:pt x="20" y="138"/>
                    </a:cubicBezTo>
                    <a:cubicBezTo>
                      <a:pt x="18" y="140"/>
                      <a:pt x="17" y="143"/>
                      <a:pt x="16" y="145"/>
                    </a:cubicBezTo>
                    <a:moveTo>
                      <a:pt x="161" y="157"/>
                    </a:moveTo>
                    <a:cubicBezTo>
                      <a:pt x="163" y="151"/>
                      <a:pt x="164" y="145"/>
                      <a:pt x="165" y="139"/>
                    </a:cubicBezTo>
                    <a:cubicBezTo>
                      <a:pt x="167" y="138"/>
                      <a:pt x="168" y="136"/>
                      <a:pt x="169" y="135"/>
                    </a:cubicBezTo>
                    <a:cubicBezTo>
                      <a:pt x="169" y="137"/>
                      <a:pt x="169" y="138"/>
                      <a:pt x="168" y="140"/>
                    </a:cubicBezTo>
                    <a:cubicBezTo>
                      <a:pt x="168" y="142"/>
                      <a:pt x="168" y="144"/>
                      <a:pt x="168" y="145"/>
                    </a:cubicBezTo>
                    <a:cubicBezTo>
                      <a:pt x="168" y="146"/>
                      <a:pt x="168" y="146"/>
                      <a:pt x="168" y="146"/>
                    </a:cubicBezTo>
                    <a:cubicBezTo>
                      <a:pt x="168" y="146"/>
                      <a:pt x="168" y="146"/>
                      <a:pt x="168" y="146"/>
                    </a:cubicBezTo>
                    <a:cubicBezTo>
                      <a:pt x="166" y="150"/>
                      <a:pt x="164" y="153"/>
                      <a:pt x="161" y="157"/>
                    </a:cubicBezTo>
                    <a:moveTo>
                      <a:pt x="111" y="145"/>
                    </a:moveTo>
                    <a:cubicBezTo>
                      <a:pt x="110" y="143"/>
                      <a:pt x="109" y="142"/>
                      <a:pt x="109" y="140"/>
                    </a:cubicBezTo>
                    <a:cubicBezTo>
                      <a:pt x="110" y="137"/>
                      <a:pt x="111" y="135"/>
                      <a:pt x="112" y="132"/>
                    </a:cubicBezTo>
                    <a:cubicBezTo>
                      <a:pt x="112" y="132"/>
                      <a:pt x="112" y="132"/>
                      <a:pt x="112" y="132"/>
                    </a:cubicBezTo>
                    <a:cubicBezTo>
                      <a:pt x="113" y="134"/>
                      <a:pt x="114" y="136"/>
                      <a:pt x="115" y="138"/>
                    </a:cubicBezTo>
                    <a:cubicBezTo>
                      <a:pt x="113" y="140"/>
                      <a:pt x="112" y="142"/>
                      <a:pt x="111" y="145"/>
                    </a:cubicBezTo>
                    <a:moveTo>
                      <a:pt x="12" y="139"/>
                    </a:moveTo>
                    <a:cubicBezTo>
                      <a:pt x="11" y="137"/>
                      <a:pt x="11" y="135"/>
                      <a:pt x="10" y="134"/>
                    </a:cubicBezTo>
                    <a:cubicBezTo>
                      <a:pt x="11" y="132"/>
                      <a:pt x="12" y="131"/>
                      <a:pt x="13" y="129"/>
                    </a:cubicBezTo>
                    <a:cubicBezTo>
                      <a:pt x="14" y="130"/>
                      <a:pt x="15" y="131"/>
                      <a:pt x="15" y="132"/>
                    </a:cubicBezTo>
                    <a:cubicBezTo>
                      <a:pt x="14" y="134"/>
                      <a:pt x="13" y="136"/>
                      <a:pt x="12" y="139"/>
                    </a:cubicBezTo>
                    <a:moveTo>
                      <a:pt x="107" y="134"/>
                    </a:moveTo>
                    <a:cubicBezTo>
                      <a:pt x="106" y="133"/>
                      <a:pt x="106" y="131"/>
                      <a:pt x="105" y="130"/>
                    </a:cubicBezTo>
                    <a:cubicBezTo>
                      <a:pt x="105" y="130"/>
                      <a:pt x="105" y="130"/>
                      <a:pt x="105" y="130"/>
                    </a:cubicBezTo>
                    <a:cubicBezTo>
                      <a:pt x="106" y="128"/>
                      <a:pt x="107" y="126"/>
                      <a:pt x="108" y="124"/>
                    </a:cubicBezTo>
                    <a:cubicBezTo>
                      <a:pt x="108" y="126"/>
                      <a:pt x="109" y="127"/>
                      <a:pt x="110" y="128"/>
                    </a:cubicBezTo>
                    <a:cubicBezTo>
                      <a:pt x="109" y="130"/>
                      <a:pt x="108" y="132"/>
                      <a:pt x="107" y="134"/>
                    </a:cubicBezTo>
                    <a:moveTo>
                      <a:pt x="8" y="129"/>
                    </a:moveTo>
                    <a:cubicBezTo>
                      <a:pt x="8" y="127"/>
                      <a:pt x="7" y="125"/>
                      <a:pt x="7" y="123"/>
                    </a:cubicBezTo>
                    <a:cubicBezTo>
                      <a:pt x="7" y="122"/>
                      <a:pt x="8" y="121"/>
                      <a:pt x="8" y="120"/>
                    </a:cubicBezTo>
                    <a:cubicBezTo>
                      <a:pt x="9" y="122"/>
                      <a:pt x="10" y="123"/>
                      <a:pt x="11" y="125"/>
                    </a:cubicBezTo>
                    <a:cubicBezTo>
                      <a:pt x="11" y="125"/>
                      <a:pt x="11" y="125"/>
                      <a:pt x="11" y="125"/>
                    </a:cubicBezTo>
                    <a:cubicBezTo>
                      <a:pt x="10" y="126"/>
                      <a:pt x="9" y="128"/>
                      <a:pt x="8" y="129"/>
                    </a:cubicBezTo>
                    <a:moveTo>
                      <a:pt x="170" y="124"/>
                    </a:moveTo>
                    <a:cubicBezTo>
                      <a:pt x="169" y="124"/>
                      <a:pt x="169" y="124"/>
                      <a:pt x="168" y="123"/>
                    </a:cubicBezTo>
                    <a:cubicBezTo>
                      <a:pt x="169" y="121"/>
                      <a:pt x="170" y="120"/>
                      <a:pt x="171" y="118"/>
                    </a:cubicBezTo>
                    <a:cubicBezTo>
                      <a:pt x="172" y="119"/>
                      <a:pt x="173" y="119"/>
                      <a:pt x="174" y="119"/>
                    </a:cubicBezTo>
                    <a:cubicBezTo>
                      <a:pt x="174" y="120"/>
                      <a:pt x="174" y="120"/>
                      <a:pt x="174" y="120"/>
                    </a:cubicBezTo>
                    <a:cubicBezTo>
                      <a:pt x="174" y="120"/>
                      <a:pt x="174" y="120"/>
                      <a:pt x="174" y="120"/>
                    </a:cubicBezTo>
                    <a:cubicBezTo>
                      <a:pt x="172" y="122"/>
                      <a:pt x="171" y="123"/>
                      <a:pt x="170" y="124"/>
                    </a:cubicBezTo>
                    <a:moveTo>
                      <a:pt x="103" y="125"/>
                    </a:moveTo>
                    <a:cubicBezTo>
                      <a:pt x="103" y="123"/>
                      <a:pt x="103" y="122"/>
                      <a:pt x="102" y="121"/>
                    </a:cubicBezTo>
                    <a:cubicBezTo>
                      <a:pt x="103" y="121"/>
                      <a:pt x="103" y="121"/>
                      <a:pt x="103" y="121"/>
                    </a:cubicBezTo>
                    <a:cubicBezTo>
                      <a:pt x="103" y="120"/>
                      <a:pt x="104" y="119"/>
                      <a:pt x="104" y="118"/>
                    </a:cubicBezTo>
                    <a:cubicBezTo>
                      <a:pt x="105" y="119"/>
                      <a:pt x="105" y="119"/>
                      <a:pt x="106" y="120"/>
                    </a:cubicBezTo>
                    <a:cubicBezTo>
                      <a:pt x="105" y="122"/>
                      <a:pt x="104" y="123"/>
                      <a:pt x="103" y="125"/>
                    </a:cubicBezTo>
                    <a:moveTo>
                      <a:pt x="164" y="122"/>
                    </a:moveTo>
                    <a:cubicBezTo>
                      <a:pt x="163" y="121"/>
                      <a:pt x="161" y="121"/>
                      <a:pt x="159" y="120"/>
                    </a:cubicBezTo>
                    <a:cubicBezTo>
                      <a:pt x="160" y="118"/>
                      <a:pt x="161" y="117"/>
                      <a:pt x="162" y="115"/>
                    </a:cubicBezTo>
                    <a:cubicBezTo>
                      <a:pt x="162" y="115"/>
                      <a:pt x="162" y="115"/>
                      <a:pt x="162" y="115"/>
                    </a:cubicBezTo>
                    <a:cubicBezTo>
                      <a:pt x="164" y="116"/>
                      <a:pt x="166" y="116"/>
                      <a:pt x="167" y="117"/>
                    </a:cubicBezTo>
                    <a:cubicBezTo>
                      <a:pt x="166" y="118"/>
                      <a:pt x="165" y="120"/>
                      <a:pt x="164" y="122"/>
                    </a:cubicBezTo>
                    <a:moveTo>
                      <a:pt x="101" y="116"/>
                    </a:moveTo>
                    <a:cubicBezTo>
                      <a:pt x="100" y="115"/>
                      <a:pt x="100" y="115"/>
                      <a:pt x="100" y="114"/>
                    </a:cubicBezTo>
                    <a:cubicBezTo>
                      <a:pt x="100" y="113"/>
                      <a:pt x="101" y="112"/>
                      <a:pt x="101" y="112"/>
                    </a:cubicBezTo>
                    <a:cubicBezTo>
                      <a:pt x="102" y="113"/>
                      <a:pt x="102" y="113"/>
                      <a:pt x="102" y="113"/>
                    </a:cubicBezTo>
                    <a:cubicBezTo>
                      <a:pt x="101" y="114"/>
                      <a:pt x="101" y="115"/>
                      <a:pt x="101" y="116"/>
                    </a:cubicBezTo>
                    <a:moveTo>
                      <a:pt x="156" y="118"/>
                    </a:moveTo>
                    <a:cubicBezTo>
                      <a:pt x="154" y="117"/>
                      <a:pt x="151" y="116"/>
                      <a:pt x="149" y="115"/>
                    </a:cubicBezTo>
                    <a:cubicBezTo>
                      <a:pt x="150" y="114"/>
                      <a:pt x="150" y="113"/>
                      <a:pt x="151" y="111"/>
                    </a:cubicBezTo>
                    <a:cubicBezTo>
                      <a:pt x="154" y="112"/>
                      <a:pt x="156" y="113"/>
                      <a:pt x="158" y="114"/>
                    </a:cubicBezTo>
                    <a:cubicBezTo>
                      <a:pt x="157" y="115"/>
                      <a:pt x="156" y="117"/>
                      <a:pt x="156" y="118"/>
                    </a:cubicBezTo>
                    <a:moveTo>
                      <a:pt x="6" y="117"/>
                    </a:moveTo>
                    <a:cubicBezTo>
                      <a:pt x="5" y="115"/>
                      <a:pt x="5" y="112"/>
                      <a:pt x="5" y="110"/>
                    </a:cubicBezTo>
                    <a:cubicBezTo>
                      <a:pt x="5" y="112"/>
                      <a:pt x="6" y="114"/>
                      <a:pt x="6" y="115"/>
                    </a:cubicBezTo>
                    <a:cubicBezTo>
                      <a:pt x="6" y="116"/>
                      <a:pt x="6" y="117"/>
                      <a:pt x="6" y="117"/>
                    </a:cubicBezTo>
                    <a:moveTo>
                      <a:pt x="145" y="114"/>
                    </a:moveTo>
                    <a:cubicBezTo>
                      <a:pt x="144" y="113"/>
                      <a:pt x="144" y="113"/>
                      <a:pt x="143" y="113"/>
                    </a:cubicBezTo>
                    <a:cubicBezTo>
                      <a:pt x="143" y="112"/>
                      <a:pt x="144" y="110"/>
                      <a:pt x="144" y="109"/>
                    </a:cubicBezTo>
                    <a:cubicBezTo>
                      <a:pt x="145" y="109"/>
                      <a:pt x="146" y="110"/>
                      <a:pt x="147" y="110"/>
                    </a:cubicBezTo>
                    <a:cubicBezTo>
                      <a:pt x="147" y="111"/>
                      <a:pt x="146" y="113"/>
                      <a:pt x="145" y="114"/>
                    </a:cubicBezTo>
                    <a:moveTo>
                      <a:pt x="139" y="111"/>
                    </a:moveTo>
                    <a:cubicBezTo>
                      <a:pt x="137" y="110"/>
                      <a:pt x="135" y="110"/>
                      <a:pt x="133" y="109"/>
                    </a:cubicBezTo>
                    <a:cubicBezTo>
                      <a:pt x="133" y="109"/>
                      <a:pt x="133" y="109"/>
                      <a:pt x="133" y="109"/>
                    </a:cubicBezTo>
                    <a:cubicBezTo>
                      <a:pt x="133" y="108"/>
                      <a:pt x="134" y="107"/>
                      <a:pt x="134" y="106"/>
                    </a:cubicBezTo>
                    <a:cubicBezTo>
                      <a:pt x="136" y="106"/>
                      <a:pt x="139" y="107"/>
                      <a:pt x="141" y="108"/>
                    </a:cubicBezTo>
                    <a:cubicBezTo>
                      <a:pt x="140" y="109"/>
                      <a:pt x="140" y="110"/>
                      <a:pt x="139" y="111"/>
                    </a:cubicBezTo>
                    <a:moveTo>
                      <a:pt x="177" y="135"/>
                    </a:moveTo>
                    <a:cubicBezTo>
                      <a:pt x="177" y="130"/>
                      <a:pt x="178" y="125"/>
                      <a:pt x="178" y="119"/>
                    </a:cubicBezTo>
                    <a:cubicBezTo>
                      <a:pt x="179" y="119"/>
                      <a:pt x="179" y="119"/>
                      <a:pt x="179" y="119"/>
                    </a:cubicBezTo>
                    <a:cubicBezTo>
                      <a:pt x="180" y="114"/>
                      <a:pt x="181" y="109"/>
                      <a:pt x="182" y="103"/>
                    </a:cubicBezTo>
                    <a:cubicBezTo>
                      <a:pt x="182" y="114"/>
                      <a:pt x="181" y="125"/>
                      <a:pt x="177" y="135"/>
                    </a:cubicBezTo>
                    <a:moveTo>
                      <a:pt x="129" y="107"/>
                    </a:moveTo>
                    <a:cubicBezTo>
                      <a:pt x="128" y="106"/>
                      <a:pt x="126" y="106"/>
                      <a:pt x="125" y="105"/>
                    </a:cubicBezTo>
                    <a:cubicBezTo>
                      <a:pt x="126" y="104"/>
                      <a:pt x="126" y="104"/>
                      <a:pt x="126" y="103"/>
                    </a:cubicBezTo>
                    <a:cubicBezTo>
                      <a:pt x="128" y="103"/>
                      <a:pt x="129" y="104"/>
                      <a:pt x="131" y="104"/>
                    </a:cubicBezTo>
                    <a:cubicBezTo>
                      <a:pt x="130" y="105"/>
                      <a:pt x="130" y="106"/>
                      <a:pt x="129" y="107"/>
                    </a:cubicBezTo>
                    <a:moveTo>
                      <a:pt x="98" y="109"/>
                    </a:moveTo>
                    <a:cubicBezTo>
                      <a:pt x="97" y="106"/>
                      <a:pt x="97" y="104"/>
                      <a:pt x="96" y="102"/>
                    </a:cubicBezTo>
                    <a:cubicBezTo>
                      <a:pt x="97" y="104"/>
                      <a:pt x="98" y="106"/>
                      <a:pt x="99" y="107"/>
                    </a:cubicBezTo>
                    <a:cubicBezTo>
                      <a:pt x="99" y="108"/>
                      <a:pt x="99" y="108"/>
                      <a:pt x="99" y="108"/>
                    </a:cubicBezTo>
                    <a:cubicBezTo>
                      <a:pt x="98" y="108"/>
                      <a:pt x="98" y="108"/>
                      <a:pt x="98" y="109"/>
                    </a:cubicBezTo>
                    <a:moveTo>
                      <a:pt x="121" y="104"/>
                    </a:moveTo>
                    <a:cubicBezTo>
                      <a:pt x="120" y="103"/>
                      <a:pt x="118" y="102"/>
                      <a:pt x="117" y="102"/>
                    </a:cubicBezTo>
                    <a:cubicBezTo>
                      <a:pt x="117" y="101"/>
                      <a:pt x="117" y="100"/>
                      <a:pt x="117" y="100"/>
                    </a:cubicBezTo>
                    <a:cubicBezTo>
                      <a:pt x="119" y="100"/>
                      <a:pt x="121" y="101"/>
                      <a:pt x="123" y="102"/>
                    </a:cubicBezTo>
                    <a:cubicBezTo>
                      <a:pt x="122" y="102"/>
                      <a:pt x="122" y="103"/>
                      <a:pt x="121" y="104"/>
                    </a:cubicBezTo>
                    <a:moveTo>
                      <a:pt x="129" y="157"/>
                    </a:moveTo>
                    <a:cubicBezTo>
                      <a:pt x="129" y="156"/>
                      <a:pt x="129" y="156"/>
                      <a:pt x="129" y="156"/>
                    </a:cubicBezTo>
                    <a:cubicBezTo>
                      <a:pt x="128" y="154"/>
                      <a:pt x="126" y="150"/>
                      <a:pt x="124" y="146"/>
                    </a:cubicBezTo>
                    <a:cubicBezTo>
                      <a:pt x="123" y="145"/>
                      <a:pt x="123" y="145"/>
                      <a:pt x="123" y="145"/>
                    </a:cubicBezTo>
                    <a:cubicBezTo>
                      <a:pt x="123" y="144"/>
                      <a:pt x="123" y="144"/>
                      <a:pt x="123" y="144"/>
                    </a:cubicBezTo>
                    <a:cubicBezTo>
                      <a:pt x="118" y="135"/>
                      <a:pt x="111" y="123"/>
                      <a:pt x="105" y="112"/>
                    </a:cubicBezTo>
                    <a:cubicBezTo>
                      <a:pt x="105" y="111"/>
                      <a:pt x="105" y="111"/>
                      <a:pt x="105" y="111"/>
                    </a:cubicBezTo>
                    <a:cubicBezTo>
                      <a:pt x="103" y="106"/>
                      <a:pt x="100" y="102"/>
                      <a:pt x="98" y="98"/>
                    </a:cubicBezTo>
                    <a:cubicBezTo>
                      <a:pt x="101" y="99"/>
                      <a:pt x="103" y="100"/>
                      <a:pt x="106" y="101"/>
                    </a:cubicBezTo>
                    <a:cubicBezTo>
                      <a:pt x="115" y="105"/>
                      <a:pt x="127" y="110"/>
                      <a:pt x="138" y="115"/>
                    </a:cubicBezTo>
                    <a:cubicBezTo>
                      <a:pt x="138" y="115"/>
                      <a:pt x="139" y="116"/>
                      <a:pt x="139" y="116"/>
                    </a:cubicBezTo>
                    <a:cubicBezTo>
                      <a:pt x="139" y="116"/>
                      <a:pt x="140" y="116"/>
                      <a:pt x="140" y="116"/>
                    </a:cubicBezTo>
                    <a:cubicBezTo>
                      <a:pt x="140" y="116"/>
                      <a:pt x="140" y="116"/>
                      <a:pt x="140" y="116"/>
                    </a:cubicBezTo>
                    <a:cubicBezTo>
                      <a:pt x="149" y="120"/>
                      <a:pt x="158" y="123"/>
                      <a:pt x="164" y="126"/>
                    </a:cubicBezTo>
                    <a:cubicBezTo>
                      <a:pt x="164" y="126"/>
                      <a:pt x="164" y="126"/>
                      <a:pt x="165" y="127"/>
                    </a:cubicBezTo>
                    <a:cubicBezTo>
                      <a:pt x="165" y="127"/>
                      <a:pt x="165" y="127"/>
                      <a:pt x="165" y="127"/>
                    </a:cubicBezTo>
                    <a:cubicBezTo>
                      <a:pt x="166" y="127"/>
                      <a:pt x="167" y="127"/>
                      <a:pt x="168" y="128"/>
                    </a:cubicBezTo>
                    <a:cubicBezTo>
                      <a:pt x="168" y="128"/>
                      <a:pt x="168" y="128"/>
                      <a:pt x="168" y="128"/>
                    </a:cubicBezTo>
                    <a:cubicBezTo>
                      <a:pt x="168" y="129"/>
                      <a:pt x="168" y="130"/>
                      <a:pt x="168" y="130"/>
                    </a:cubicBezTo>
                    <a:cubicBezTo>
                      <a:pt x="167" y="132"/>
                      <a:pt x="165" y="134"/>
                      <a:pt x="163" y="136"/>
                    </a:cubicBezTo>
                    <a:cubicBezTo>
                      <a:pt x="162" y="137"/>
                      <a:pt x="162" y="137"/>
                      <a:pt x="162" y="137"/>
                    </a:cubicBezTo>
                    <a:cubicBezTo>
                      <a:pt x="155" y="144"/>
                      <a:pt x="144" y="152"/>
                      <a:pt x="129" y="157"/>
                    </a:cubicBezTo>
                    <a:moveTo>
                      <a:pt x="113" y="100"/>
                    </a:moveTo>
                    <a:cubicBezTo>
                      <a:pt x="112" y="100"/>
                      <a:pt x="111" y="99"/>
                      <a:pt x="110" y="99"/>
                    </a:cubicBezTo>
                    <a:cubicBezTo>
                      <a:pt x="110" y="98"/>
                      <a:pt x="110" y="98"/>
                      <a:pt x="110" y="98"/>
                    </a:cubicBezTo>
                    <a:cubicBezTo>
                      <a:pt x="110" y="98"/>
                      <a:pt x="110" y="98"/>
                      <a:pt x="110" y="97"/>
                    </a:cubicBezTo>
                    <a:cubicBezTo>
                      <a:pt x="111" y="97"/>
                      <a:pt x="111" y="97"/>
                      <a:pt x="111" y="97"/>
                    </a:cubicBezTo>
                    <a:cubicBezTo>
                      <a:pt x="112" y="98"/>
                      <a:pt x="113" y="98"/>
                      <a:pt x="114" y="98"/>
                    </a:cubicBezTo>
                    <a:cubicBezTo>
                      <a:pt x="113" y="99"/>
                      <a:pt x="113" y="100"/>
                      <a:pt x="113" y="100"/>
                    </a:cubicBezTo>
                    <a:moveTo>
                      <a:pt x="106" y="97"/>
                    </a:moveTo>
                    <a:cubicBezTo>
                      <a:pt x="103" y="96"/>
                      <a:pt x="100" y="94"/>
                      <a:pt x="97" y="93"/>
                    </a:cubicBezTo>
                    <a:cubicBezTo>
                      <a:pt x="97" y="92"/>
                      <a:pt x="97" y="92"/>
                      <a:pt x="97" y="92"/>
                    </a:cubicBezTo>
                    <a:cubicBezTo>
                      <a:pt x="97" y="92"/>
                      <a:pt x="97" y="92"/>
                      <a:pt x="97" y="92"/>
                    </a:cubicBezTo>
                    <a:cubicBezTo>
                      <a:pt x="98" y="92"/>
                      <a:pt x="98" y="92"/>
                      <a:pt x="98" y="92"/>
                    </a:cubicBezTo>
                    <a:cubicBezTo>
                      <a:pt x="99" y="93"/>
                      <a:pt x="102" y="94"/>
                      <a:pt x="107" y="96"/>
                    </a:cubicBezTo>
                    <a:cubicBezTo>
                      <a:pt x="106" y="96"/>
                      <a:pt x="106" y="97"/>
                      <a:pt x="106" y="97"/>
                    </a:cubicBezTo>
                    <a:moveTo>
                      <a:pt x="98" y="89"/>
                    </a:moveTo>
                    <a:cubicBezTo>
                      <a:pt x="98" y="87"/>
                      <a:pt x="98" y="85"/>
                      <a:pt x="98" y="83"/>
                    </a:cubicBezTo>
                    <a:cubicBezTo>
                      <a:pt x="99" y="83"/>
                      <a:pt x="99" y="83"/>
                      <a:pt x="99" y="83"/>
                    </a:cubicBezTo>
                    <a:cubicBezTo>
                      <a:pt x="100" y="82"/>
                      <a:pt x="102" y="81"/>
                      <a:pt x="106" y="79"/>
                    </a:cubicBezTo>
                    <a:cubicBezTo>
                      <a:pt x="104" y="82"/>
                      <a:pt x="103" y="85"/>
                      <a:pt x="103" y="88"/>
                    </a:cubicBezTo>
                    <a:cubicBezTo>
                      <a:pt x="101" y="88"/>
                      <a:pt x="99" y="89"/>
                      <a:pt x="99" y="89"/>
                    </a:cubicBezTo>
                    <a:cubicBezTo>
                      <a:pt x="99" y="89"/>
                      <a:pt x="99" y="89"/>
                      <a:pt x="99" y="89"/>
                    </a:cubicBezTo>
                    <a:cubicBezTo>
                      <a:pt x="99" y="89"/>
                      <a:pt x="99" y="89"/>
                      <a:pt x="99" y="89"/>
                    </a:cubicBezTo>
                    <a:cubicBezTo>
                      <a:pt x="99" y="89"/>
                      <a:pt x="99" y="89"/>
                      <a:pt x="99" y="89"/>
                    </a:cubicBezTo>
                    <a:cubicBezTo>
                      <a:pt x="98" y="89"/>
                      <a:pt x="98" y="89"/>
                      <a:pt x="98" y="89"/>
                    </a:cubicBezTo>
                    <a:cubicBezTo>
                      <a:pt x="98" y="89"/>
                      <a:pt x="98" y="89"/>
                      <a:pt x="98" y="89"/>
                    </a:cubicBezTo>
                    <a:cubicBezTo>
                      <a:pt x="98" y="89"/>
                      <a:pt x="98" y="89"/>
                      <a:pt x="98" y="89"/>
                    </a:cubicBezTo>
                    <a:moveTo>
                      <a:pt x="107" y="86"/>
                    </a:moveTo>
                    <a:cubicBezTo>
                      <a:pt x="108" y="83"/>
                      <a:pt x="109" y="80"/>
                      <a:pt x="111" y="76"/>
                    </a:cubicBezTo>
                    <a:cubicBezTo>
                      <a:pt x="111" y="75"/>
                      <a:pt x="111" y="75"/>
                      <a:pt x="111" y="75"/>
                    </a:cubicBezTo>
                    <a:cubicBezTo>
                      <a:pt x="113" y="74"/>
                      <a:pt x="116" y="73"/>
                      <a:pt x="118" y="71"/>
                    </a:cubicBezTo>
                    <a:cubicBezTo>
                      <a:pt x="117" y="75"/>
                      <a:pt x="115" y="79"/>
                      <a:pt x="114" y="83"/>
                    </a:cubicBezTo>
                    <a:cubicBezTo>
                      <a:pt x="113" y="84"/>
                      <a:pt x="112" y="84"/>
                      <a:pt x="111" y="84"/>
                    </a:cubicBezTo>
                    <a:cubicBezTo>
                      <a:pt x="110" y="85"/>
                      <a:pt x="110" y="85"/>
                      <a:pt x="110" y="85"/>
                    </a:cubicBezTo>
                    <a:cubicBezTo>
                      <a:pt x="109" y="86"/>
                      <a:pt x="108" y="86"/>
                      <a:pt x="107" y="86"/>
                    </a:cubicBezTo>
                    <a:moveTo>
                      <a:pt x="123" y="85"/>
                    </a:moveTo>
                    <a:cubicBezTo>
                      <a:pt x="124" y="85"/>
                      <a:pt x="124" y="85"/>
                      <a:pt x="124" y="84"/>
                    </a:cubicBezTo>
                    <a:cubicBezTo>
                      <a:pt x="129" y="83"/>
                      <a:pt x="134" y="81"/>
                      <a:pt x="140" y="79"/>
                    </a:cubicBezTo>
                    <a:cubicBezTo>
                      <a:pt x="153" y="73"/>
                      <a:pt x="167" y="68"/>
                      <a:pt x="178" y="66"/>
                    </a:cubicBezTo>
                    <a:cubicBezTo>
                      <a:pt x="179" y="72"/>
                      <a:pt x="180" y="79"/>
                      <a:pt x="180" y="86"/>
                    </a:cubicBezTo>
                    <a:cubicBezTo>
                      <a:pt x="180" y="96"/>
                      <a:pt x="178" y="106"/>
                      <a:pt x="176" y="115"/>
                    </a:cubicBezTo>
                    <a:cubicBezTo>
                      <a:pt x="175" y="115"/>
                      <a:pt x="175" y="115"/>
                      <a:pt x="175" y="115"/>
                    </a:cubicBezTo>
                    <a:cubicBezTo>
                      <a:pt x="169" y="113"/>
                      <a:pt x="161" y="110"/>
                      <a:pt x="151" y="107"/>
                    </a:cubicBezTo>
                    <a:cubicBezTo>
                      <a:pt x="151" y="107"/>
                      <a:pt x="151" y="107"/>
                      <a:pt x="151" y="107"/>
                    </a:cubicBezTo>
                    <a:cubicBezTo>
                      <a:pt x="150" y="107"/>
                      <a:pt x="150" y="107"/>
                      <a:pt x="150" y="107"/>
                    </a:cubicBezTo>
                    <a:cubicBezTo>
                      <a:pt x="145" y="105"/>
                      <a:pt x="139" y="103"/>
                      <a:pt x="134" y="101"/>
                    </a:cubicBezTo>
                    <a:cubicBezTo>
                      <a:pt x="128" y="99"/>
                      <a:pt x="123" y="97"/>
                      <a:pt x="118" y="96"/>
                    </a:cubicBezTo>
                    <a:cubicBezTo>
                      <a:pt x="118" y="95"/>
                      <a:pt x="117" y="95"/>
                      <a:pt x="117" y="95"/>
                    </a:cubicBezTo>
                    <a:cubicBezTo>
                      <a:pt x="116" y="95"/>
                      <a:pt x="116" y="95"/>
                      <a:pt x="116" y="95"/>
                    </a:cubicBezTo>
                    <a:cubicBezTo>
                      <a:pt x="116" y="95"/>
                      <a:pt x="116" y="95"/>
                      <a:pt x="115" y="95"/>
                    </a:cubicBezTo>
                    <a:cubicBezTo>
                      <a:pt x="114" y="94"/>
                      <a:pt x="113" y="94"/>
                      <a:pt x="112" y="94"/>
                    </a:cubicBezTo>
                    <a:cubicBezTo>
                      <a:pt x="111" y="93"/>
                      <a:pt x="111" y="93"/>
                      <a:pt x="111" y="93"/>
                    </a:cubicBezTo>
                    <a:cubicBezTo>
                      <a:pt x="111" y="93"/>
                      <a:pt x="111" y="93"/>
                      <a:pt x="111" y="93"/>
                    </a:cubicBezTo>
                    <a:cubicBezTo>
                      <a:pt x="111" y="92"/>
                      <a:pt x="110" y="92"/>
                      <a:pt x="110" y="92"/>
                    </a:cubicBezTo>
                    <a:cubicBezTo>
                      <a:pt x="109" y="92"/>
                      <a:pt x="109" y="92"/>
                      <a:pt x="109" y="92"/>
                    </a:cubicBezTo>
                    <a:cubicBezTo>
                      <a:pt x="108" y="92"/>
                      <a:pt x="106" y="92"/>
                      <a:pt x="105" y="91"/>
                    </a:cubicBezTo>
                    <a:cubicBezTo>
                      <a:pt x="110" y="90"/>
                      <a:pt x="116" y="88"/>
                      <a:pt x="123" y="85"/>
                    </a:cubicBezTo>
                    <a:cubicBezTo>
                      <a:pt x="123" y="85"/>
                      <a:pt x="123" y="85"/>
                      <a:pt x="123" y="85"/>
                    </a:cubicBezTo>
                    <a:moveTo>
                      <a:pt x="119" y="81"/>
                    </a:moveTo>
                    <a:cubicBezTo>
                      <a:pt x="120" y="77"/>
                      <a:pt x="122" y="73"/>
                      <a:pt x="123" y="69"/>
                    </a:cubicBezTo>
                    <a:cubicBezTo>
                      <a:pt x="123" y="68"/>
                      <a:pt x="123" y="68"/>
                      <a:pt x="123" y="68"/>
                    </a:cubicBezTo>
                    <a:cubicBezTo>
                      <a:pt x="125" y="67"/>
                      <a:pt x="126" y="66"/>
                      <a:pt x="128" y="65"/>
                    </a:cubicBezTo>
                    <a:cubicBezTo>
                      <a:pt x="126" y="70"/>
                      <a:pt x="124" y="75"/>
                      <a:pt x="122" y="79"/>
                    </a:cubicBezTo>
                    <a:cubicBezTo>
                      <a:pt x="121" y="80"/>
                      <a:pt x="120" y="80"/>
                      <a:pt x="119" y="81"/>
                    </a:cubicBezTo>
                    <a:moveTo>
                      <a:pt x="127" y="77"/>
                    </a:moveTo>
                    <a:cubicBezTo>
                      <a:pt x="129" y="73"/>
                      <a:pt x="131" y="69"/>
                      <a:pt x="133" y="65"/>
                    </a:cubicBezTo>
                    <a:cubicBezTo>
                      <a:pt x="133" y="64"/>
                      <a:pt x="133" y="63"/>
                      <a:pt x="132" y="63"/>
                    </a:cubicBezTo>
                    <a:cubicBezTo>
                      <a:pt x="134" y="62"/>
                      <a:pt x="136" y="61"/>
                      <a:pt x="138" y="60"/>
                    </a:cubicBezTo>
                    <a:cubicBezTo>
                      <a:pt x="136" y="65"/>
                      <a:pt x="134" y="70"/>
                      <a:pt x="132" y="75"/>
                    </a:cubicBezTo>
                    <a:cubicBezTo>
                      <a:pt x="130" y="76"/>
                      <a:pt x="129" y="76"/>
                      <a:pt x="127" y="77"/>
                    </a:cubicBezTo>
                    <a:moveTo>
                      <a:pt x="137" y="72"/>
                    </a:moveTo>
                    <a:cubicBezTo>
                      <a:pt x="139" y="67"/>
                      <a:pt x="141" y="62"/>
                      <a:pt x="143" y="57"/>
                    </a:cubicBezTo>
                    <a:cubicBezTo>
                      <a:pt x="143" y="57"/>
                      <a:pt x="143" y="57"/>
                      <a:pt x="143" y="57"/>
                    </a:cubicBezTo>
                    <a:cubicBezTo>
                      <a:pt x="146" y="55"/>
                      <a:pt x="148" y="54"/>
                      <a:pt x="150" y="53"/>
                    </a:cubicBezTo>
                    <a:cubicBezTo>
                      <a:pt x="149" y="58"/>
                      <a:pt x="147" y="63"/>
                      <a:pt x="146" y="68"/>
                    </a:cubicBezTo>
                    <a:cubicBezTo>
                      <a:pt x="143" y="70"/>
                      <a:pt x="140" y="71"/>
                      <a:pt x="137" y="72"/>
                    </a:cubicBezTo>
                    <a:moveTo>
                      <a:pt x="151" y="66"/>
                    </a:moveTo>
                    <a:cubicBezTo>
                      <a:pt x="152" y="61"/>
                      <a:pt x="154" y="55"/>
                      <a:pt x="155" y="50"/>
                    </a:cubicBezTo>
                    <a:cubicBezTo>
                      <a:pt x="157" y="49"/>
                      <a:pt x="159" y="48"/>
                      <a:pt x="161" y="47"/>
                    </a:cubicBezTo>
                    <a:cubicBezTo>
                      <a:pt x="159" y="52"/>
                      <a:pt x="157" y="57"/>
                      <a:pt x="155" y="63"/>
                    </a:cubicBezTo>
                    <a:cubicBezTo>
                      <a:pt x="155" y="63"/>
                      <a:pt x="155" y="63"/>
                      <a:pt x="155" y="63"/>
                    </a:cubicBezTo>
                    <a:cubicBezTo>
                      <a:pt x="155" y="64"/>
                      <a:pt x="155" y="64"/>
                      <a:pt x="155" y="64"/>
                    </a:cubicBezTo>
                    <a:cubicBezTo>
                      <a:pt x="154" y="65"/>
                      <a:pt x="152" y="65"/>
                      <a:pt x="151" y="66"/>
                    </a:cubicBezTo>
                    <a:moveTo>
                      <a:pt x="168" y="58"/>
                    </a:moveTo>
                    <a:cubicBezTo>
                      <a:pt x="170" y="53"/>
                      <a:pt x="172" y="48"/>
                      <a:pt x="174" y="43"/>
                    </a:cubicBezTo>
                    <a:cubicBezTo>
                      <a:pt x="172" y="47"/>
                      <a:pt x="171" y="52"/>
                      <a:pt x="171" y="57"/>
                    </a:cubicBezTo>
                    <a:cubicBezTo>
                      <a:pt x="170" y="57"/>
                      <a:pt x="169" y="57"/>
                      <a:pt x="168" y="58"/>
                    </a:cubicBezTo>
                    <a:moveTo>
                      <a:pt x="160" y="62"/>
                    </a:moveTo>
                    <a:cubicBezTo>
                      <a:pt x="162" y="56"/>
                      <a:pt x="164" y="50"/>
                      <a:pt x="166" y="44"/>
                    </a:cubicBezTo>
                    <a:cubicBezTo>
                      <a:pt x="167" y="44"/>
                      <a:pt x="168" y="43"/>
                      <a:pt x="169" y="43"/>
                    </a:cubicBezTo>
                    <a:cubicBezTo>
                      <a:pt x="168" y="49"/>
                      <a:pt x="166" y="54"/>
                      <a:pt x="163" y="60"/>
                    </a:cubicBezTo>
                    <a:cubicBezTo>
                      <a:pt x="162" y="61"/>
                      <a:pt x="161" y="61"/>
                      <a:pt x="160" y="62"/>
                    </a:cubicBezTo>
                    <a:moveTo>
                      <a:pt x="46" y="152"/>
                    </a:moveTo>
                    <a:cubicBezTo>
                      <a:pt x="41" y="149"/>
                      <a:pt x="35" y="145"/>
                      <a:pt x="29" y="141"/>
                    </a:cubicBezTo>
                    <a:cubicBezTo>
                      <a:pt x="21" y="135"/>
                      <a:pt x="15" y="126"/>
                      <a:pt x="11" y="116"/>
                    </a:cubicBezTo>
                    <a:cubicBezTo>
                      <a:pt x="11" y="115"/>
                      <a:pt x="11" y="114"/>
                      <a:pt x="10" y="114"/>
                    </a:cubicBezTo>
                    <a:cubicBezTo>
                      <a:pt x="7" y="106"/>
                      <a:pt x="6" y="98"/>
                      <a:pt x="6" y="90"/>
                    </a:cubicBezTo>
                    <a:cubicBezTo>
                      <a:pt x="6" y="90"/>
                      <a:pt x="6" y="89"/>
                      <a:pt x="6" y="89"/>
                    </a:cubicBezTo>
                    <a:cubicBezTo>
                      <a:pt x="6" y="88"/>
                      <a:pt x="6" y="88"/>
                      <a:pt x="6" y="87"/>
                    </a:cubicBezTo>
                    <a:cubicBezTo>
                      <a:pt x="6" y="73"/>
                      <a:pt x="10" y="59"/>
                      <a:pt x="18" y="48"/>
                    </a:cubicBezTo>
                    <a:cubicBezTo>
                      <a:pt x="33" y="26"/>
                      <a:pt x="60" y="13"/>
                      <a:pt x="90" y="11"/>
                    </a:cubicBezTo>
                    <a:cubicBezTo>
                      <a:pt x="89" y="12"/>
                      <a:pt x="89" y="15"/>
                      <a:pt x="89" y="17"/>
                    </a:cubicBezTo>
                    <a:cubicBezTo>
                      <a:pt x="89" y="31"/>
                      <a:pt x="89" y="54"/>
                      <a:pt x="89" y="71"/>
                    </a:cubicBezTo>
                    <a:cubicBezTo>
                      <a:pt x="89" y="81"/>
                      <a:pt x="89" y="88"/>
                      <a:pt x="89" y="91"/>
                    </a:cubicBezTo>
                    <a:cubicBezTo>
                      <a:pt x="89" y="92"/>
                      <a:pt x="89" y="92"/>
                      <a:pt x="89" y="92"/>
                    </a:cubicBezTo>
                    <a:cubicBezTo>
                      <a:pt x="89" y="93"/>
                      <a:pt x="89" y="93"/>
                      <a:pt x="89" y="93"/>
                    </a:cubicBezTo>
                    <a:cubicBezTo>
                      <a:pt x="90" y="95"/>
                      <a:pt x="92" y="104"/>
                      <a:pt x="96" y="114"/>
                    </a:cubicBezTo>
                    <a:cubicBezTo>
                      <a:pt x="95" y="114"/>
                      <a:pt x="95" y="114"/>
                      <a:pt x="95" y="114"/>
                    </a:cubicBezTo>
                    <a:cubicBezTo>
                      <a:pt x="95" y="115"/>
                      <a:pt x="95" y="117"/>
                      <a:pt x="96" y="117"/>
                    </a:cubicBezTo>
                    <a:cubicBezTo>
                      <a:pt x="97" y="117"/>
                      <a:pt x="97" y="117"/>
                      <a:pt x="97" y="117"/>
                    </a:cubicBezTo>
                    <a:cubicBezTo>
                      <a:pt x="99" y="124"/>
                      <a:pt x="102" y="132"/>
                      <a:pt x="105" y="140"/>
                    </a:cubicBezTo>
                    <a:cubicBezTo>
                      <a:pt x="104" y="140"/>
                      <a:pt x="105" y="141"/>
                      <a:pt x="105" y="141"/>
                    </a:cubicBezTo>
                    <a:cubicBezTo>
                      <a:pt x="108" y="149"/>
                      <a:pt x="110" y="156"/>
                      <a:pt x="113" y="161"/>
                    </a:cubicBezTo>
                    <a:cubicBezTo>
                      <a:pt x="112" y="161"/>
                      <a:pt x="112" y="161"/>
                      <a:pt x="112" y="161"/>
                    </a:cubicBezTo>
                    <a:cubicBezTo>
                      <a:pt x="112" y="161"/>
                      <a:pt x="112" y="161"/>
                      <a:pt x="111" y="161"/>
                    </a:cubicBezTo>
                    <a:cubicBezTo>
                      <a:pt x="111" y="161"/>
                      <a:pt x="111" y="161"/>
                      <a:pt x="110" y="162"/>
                    </a:cubicBezTo>
                    <a:cubicBezTo>
                      <a:pt x="104" y="163"/>
                      <a:pt x="98" y="163"/>
                      <a:pt x="92" y="163"/>
                    </a:cubicBezTo>
                    <a:cubicBezTo>
                      <a:pt x="91" y="163"/>
                      <a:pt x="91" y="163"/>
                      <a:pt x="91" y="163"/>
                    </a:cubicBezTo>
                    <a:cubicBezTo>
                      <a:pt x="91" y="163"/>
                      <a:pt x="90" y="163"/>
                      <a:pt x="90" y="162"/>
                    </a:cubicBezTo>
                    <a:cubicBezTo>
                      <a:pt x="90" y="162"/>
                      <a:pt x="89" y="162"/>
                      <a:pt x="89" y="162"/>
                    </a:cubicBezTo>
                    <a:cubicBezTo>
                      <a:pt x="89" y="162"/>
                      <a:pt x="88" y="163"/>
                      <a:pt x="88" y="163"/>
                    </a:cubicBezTo>
                    <a:cubicBezTo>
                      <a:pt x="82" y="163"/>
                      <a:pt x="77" y="162"/>
                      <a:pt x="71" y="161"/>
                    </a:cubicBezTo>
                    <a:cubicBezTo>
                      <a:pt x="71" y="161"/>
                      <a:pt x="71" y="160"/>
                      <a:pt x="71" y="160"/>
                    </a:cubicBezTo>
                    <a:cubicBezTo>
                      <a:pt x="70" y="160"/>
                      <a:pt x="70" y="160"/>
                      <a:pt x="70" y="160"/>
                    </a:cubicBezTo>
                    <a:cubicBezTo>
                      <a:pt x="69" y="160"/>
                      <a:pt x="69" y="160"/>
                      <a:pt x="68" y="160"/>
                    </a:cubicBezTo>
                    <a:cubicBezTo>
                      <a:pt x="62" y="159"/>
                      <a:pt x="55" y="156"/>
                      <a:pt x="49" y="153"/>
                    </a:cubicBezTo>
                    <a:cubicBezTo>
                      <a:pt x="49" y="153"/>
                      <a:pt x="48" y="153"/>
                      <a:pt x="48" y="152"/>
                    </a:cubicBezTo>
                    <a:cubicBezTo>
                      <a:pt x="48" y="152"/>
                      <a:pt x="47" y="152"/>
                      <a:pt x="47" y="152"/>
                    </a:cubicBezTo>
                    <a:cubicBezTo>
                      <a:pt x="47" y="152"/>
                      <a:pt x="47" y="152"/>
                      <a:pt x="46" y="152"/>
                    </a:cubicBezTo>
                    <a:moveTo>
                      <a:pt x="99" y="78"/>
                    </a:moveTo>
                    <a:cubicBezTo>
                      <a:pt x="101" y="51"/>
                      <a:pt x="104" y="32"/>
                      <a:pt x="108" y="4"/>
                    </a:cubicBezTo>
                    <a:cubicBezTo>
                      <a:pt x="111" y="4"/>
                      <a:pt x="114" y="4"/>
                      <a:pt x="117" y="5"/>
                    </a:cubicBezTo>
                    <a:cubicBezTo>
                      <a:pt x="138" y="7"/>
                      <a:pt x="158" y="15"/>
                      <a:pt x="170" y="29"/>
                    </a:cubicBezTo>
                    <a:cubicBezTo>
                      <a:pt x="172" y="32"/>
                      <a:pt x="173" y="34"/>
                      <a:pt x="174" y="36"/>
                    </a:cubicBezTo>
                    <a:cubicBezTo>
                      <a:pt x="172" y="37"/>
                      <a:pt x="168" y="39"/>
                      <a:pt x="165" y="40"/>
                    </a:cubicBezTo>
                    <a:cubicBezTo>
                      <a:pt x="165" y="40"/>
                      <a:pt x="165" y="40"/>
                      <a:pt x="165" y="40"/>
                    </a:cubicBezTo>
                    <a:cubicBezTo>
                      <a:pt x="164" y="40"/>
                      <a:pt x="164" y="41"/>
                      <a:pt x="163" y="41"/>
                    </a:cubicBezTo>
                    <a:cubicBezTo>
                      <a:pt x="151" y="47"/>
                      <a:pt x="138" y="55"/>
                      <a:pt x="126" y="62"/>
                    </a:cubicBezTo>
                    <a:cubicBezTo>
                      <a:pt x="117" y="67"/>
                      <a:pt x="110" y="72"/>
                      <a:pt x="105" y="75"/>
                    </a:cubicBezTo>
                    <a:cubicBezTo>
                      <a:pt x="102" y="76"/>
                      <a:pt x="100" y="77"/>
                      <a:pt x="99" y="78"/>
                    </a:cubicBezTo>
                    <a:moveTo>
                      <a:pt x="107" y="0"/>
                    </a:moveTo>
                    <a:cubicBezTo>
                      <a:pt x="106" y="0"/>
                      <a:pt x="106" y="0"/>
                      <a:pt x="105" y="1"/>
                    </a:cubicBezTo>
                    <a:cubicBezTo>
                      <a:pt x="105" y="1"/>
                      <a:pt x="104" y="2"/>
                      <a:pt x="104" y="3"/>
                    </a:cubicBezTo>
                    <a:cubicBezTo>
                      <a:pt x="101" y="32"/>
                      <a:pt x="97" y="50"/>
                      <a:pt x="95" y="79"/>
                    </a:cubicBezTo>
                    <a:cubicBezTo>
                      <a:pt x="95" y="79"/>
                      <a:pt x="94" y="80"/>
                      <a:pt x="94" y="80"/>
                    </a:cubicBezTo>
                    <a:cubicBezTo>
                      <a:pt x="94" y="83"/>
                      <a:pt x="94" y="88"/>
                      <a:pt x="94" y="91"/>
                    </a:cubicBezTo>
                    <a:cubicBezTo>
                      <a:pt x="93" y="91"/>
                      <a:pt x="93" y="91"/>
                      <a:pt x="93" y="91"/>
                    </a:cubicBezTo>
                    <a:cubicBezTo>
                      <a:pt x="93" y="91"/>
                      <a:pt x="93" y="91"/>
                      <a:pt x="93" y="91"/>
                    </a:cubicBezTo>
                    <a:cubicBezTo>
                      <a:pt x="93" y="88"/>
                      <a:pt x="92" y="81"/>
                      <a:pt x="92" y="71"/>
                    </a:cubicBezTo>
                    <a:cubicBezTo>
                      <a:pt x="92" y="60"/>
                      <a:pt x="93" y="46"/>
                      <a:pt x="93" y="33"/>
                    </a:cubicBezTo>
                    <a:cubicBezTo>
                      <a:pt x="93" y="27"/>
                      <a:pt x="93" y="22"/>
                      <a:pt x="93" y="18"/>
                    </a:cubicBezTo>
                    <a:cubicBezTo>
                      <a:pt x="93" y="13"/>
                      <a:pt x="94" y="10"/>
                      <a:pt x="94" y="9"/>
                    </a:cubicBezTo>
                    <a:cubicBezTo>
                      <a:pt x="94" y="9"/>
                      <a:pt x="94" y="9"/>
                      <a:pt x="94" y="9"/>
                    </a:cubicBezTo>
                    <a:cubicBezTo>
                      <a:pt x="94" y="8"/>
                      <a:pt x="94" y="8"/>
                      <a:pt x="94" y="8"/>
                    </a:cubicBezTo>
                    <a:cubicBezTo>
                      <a:pt x="94" y="8"/>
                      <a:pt x="94" y="8"/>
                      <a:pt x="94" y="8"/>
                    </a:cubicBezTo>
                    <a:cubicBezTo>
                      <a:pt x="94" y="8"/>
                      <a:pt x="94" y="8"/>
                      <a:pt x="94" y="8"/>
                    </a:cubicBezTo>
                    <a:cubicBezTo>
                      <a:pt x="93" y="7"/>
                      <a:pt x="93" y="7"/>
                      <a:pt x="93" y="7"/>
                    </a:cubicBezTo>
                    <a:cubicBezTo>
                      <a:pt x="93" y="7"/>
                      <a:pt x="93" y="7"/>
                      <a:pt x="93" y="7"/>
                    </a:cubicBezTo>
                    <a:cubicBezTo>
                      <a:pt x="93" y="7"/>
                      <a:pt x="93" y="7"/>
                      <a:pt x="93" y="7"/>
                    </a:cubicBezTo>
                    <a:cubicBezTo>
                      <a:pt x="93" y="7"/>
                      <a:pt x="93" y="7"/>
                      <a:pt x="93" y="7"/>
                    </a:cubicBezTo>
                    <a:cubicBezTo>
                      <a:pt x="92" y="7"/>
                      <a:pt x="92" y="7"/>
                      <a:pt x="92" y="7"/>
                    </a:cubicBezTo>
                    <a:cubicBezTo>
                      <a:pt x="92" y="6"/>
                      <a:pt x="92" y="6"/>
                      <a:pt x="92" y="6"/>
                    </a:cubicBezTo>
                    <a:cubicBezTo>
                      <a:pt x="92" y="6"/>
                      <a:pt x="92" y="6"/>
                      <a:pt x="92" y="6"/>
                    </a:cubicBezTo>
                    <a:cubicBezTo>
                      <a:pt x="92" y="6"/>
                      <a:pt x="92" y="6"/>
                      <a:pt x="92" y="6"/>
                    </a:cubicBezTo>
                    <a:cubicBezTo>
                      <a:pt x="61" y="9"/>
                      <a:pt x="31" y="22"/>
                      <a:pt x="14" y="46"/>
                    </a:cubicBezTo>
                    <a:cubicBezTo>
                      <a:pt x="6" y="58"/>
                      <a:pt x="2" y="74"/>
                      <a:pt x="2" y="89"/>
                    </a:cubicBezTo>
                    <a:cubicBezTo>
                      <a:pt x="2" y="90"/>
                      <a:pt x="2" y="90"/>
                      <a:pt x="2" y="90"/>
                    </a:cubicBezTo>
                    <a:cubicBezTo>
                      <a:pt x="1" y="95"/>
                      <a:pt x="0" y="99"/>
                      <a:pt x="0" y="104"/>
                    </a:cubicBezTo>
                    <a:cubicBezTo>
                      <a:pt x="0" y="111"/>
                      <a:pt x="1" y="117"/>
                      <a:pt x="3" y="123"/>
                    </a:cubicBezTo>
                    <a:cubicBezTo>
                      <a:pt x="2" y="123"/>
                      <a:pt x="2" y="123"/>
                      <a:pt x="2" y="123"/>
                    </a:cubicBezTo>
                    <a:cubicBezTo>
                      <a:pt x="2" y="124"/>
                      <a:pt x="2" y="125"/>
                      <a:pt x="3" y="126"/>
                    </a:cubicBezTo>
                    <a:cubicBezTo>
                      <a:pt x="3" y="126"/>
                      <a:pt x="3" y="126"/>
                      <a:pt x="3" y="126"/>
                    </a:cubicBezTo>
                    <a:cubicBezTo>
                      <a:pt x="4" y="129"/>
                      <a:pt x="5" y="131"/>
                      <a:pt x="6" y="134"/>
                    </a:cubicBezTo>
                    <a:cubicBezTo>
                      <a:pt x="6" y="134"/>
                      <a:pt x="6" y="135"/>
                      <a:pt x="6" y="135"/>
                    </a:cubicBezTo>
                    <a:cubicBezTo>
                      <a:pt x="8" y="138"/>
                      <a:pt x="9" y="140"/>
                      <a:pt x="10" y="143"/>
                    </a:cubicBezTo>
                    <a:cubicBezTo>
                      <a:pt x="10" y="144"/>
                      <a:pt x="10" y="145"/>
                      <a:pt x="11" y="145"/>
                    </a:cubicBezTo>
                    <a:cubicBezTo>
                      <a:pt x="11" y="146"/>
                      <a:pt x="11" y="146"/>
                      <a:pt x="11" y="146"/>
                    </a:cubicBezTo>
                    <a:cubicBezTo>
                      <a:pt x="12" y="147"/>
                      <a:pt x="13" y="149"/>
                      <a:pt x="14" y="150"/>
                    </a:cubicBezTo>
                    <a:cubicBezTo>
                      <a:pt x="14" y="151"/>
                      <a:pt x="14" y="151"/>
                      <a:pt x="14" y="151"/>
                    </a:cubicBezTo>
                    <a:cubicBezTo>
                      <a:pt x="14" y="151"/>
                      <a:pt x="15" y="152"/>
                      <a:pt x="16" y="152"/>
                    </a:cubicBezTo>
                    <a:cubicBezTo>
                      <a:pt x="17" y="154"/>
                      <a:pt x="19" y="156"/>
                      <a:pt x="20" y="158"/>
                    </a:cubicBezTo>
                    <a:cubicBezTo>
                      <a:pt x="20" y="159"/>
                      <a:pt x="21" y="160"/>
                      <a:pt x="21" y="161"/>
                    </a:cubicBezTo>
                    <a:cubicBezTo>
                      <a:pt x="22" y="161"/>
                      <a:pt x="22" y="161"/>
                      <a:pt x="22" y="161"/>
                    </a:cubicBezTo>
                    <a:cubicBezTo>
                      <a:pt x="23" y="161"/>
                      <a:pt x="24" y="162"/>
                      <a:pt x="24" y="163"/>
                    </a:cubicBezTo>
                    <a:cubicBezTo>
                      <a:pt x="29" y="168"/>
                      <a:pt x="36" y="174"/>
                      <a:pt x="46" y="179"/>
                    </a:cubicBezTo>
                    <a:cubicBezTo>
                      <a:pt x="46" y="180"/>
                      <a:pt x="46" y="180"/>
                      <a:pt x="46" y="180"/>
                    </a:cubicBezTo>
                    <a:cubicBezTo>
                      <a:pt x="46" y="181"/>
                      <a:pt x="47" y="181"/>
                      <a:pt x="48" y="181"/>
                    </a:cubicBezTo>
                    <a:cubicBezTo>
                      <a:pt x="48" y="181"/>
                      <a:pt x="48" y="181"/>
                      <a:pt x="48" y="181"/>
                    </a:cubicBezTo>
                    <a:cubicBezTo>
                      <a:pt x="48" y="181"/>
                      <a:pt x="48" y="181"/>
                      <a:pt x="48" y="181"/>
                    </a:cubicBezTo>
                    <a:cubicBezTo>
                      <a:pt x="51" y="182"/>
                      <a:pt x="54" y="183"/>
                      <a:pt x="57" y="184"/>
                    </a:cubicBezTo>
                    <a:cubicBezTo>
                      <a:pt x="57" y="185"/>
                      <a:pt x="58" y="186"/>
                      <a:pt x="59" y="186"/>
                    </a:cubicBezTo>
                    <a:cubicBezTo>
                      <a:pt x="59" y="186"/>
                      <a:pt x="59" y="186"/>
                      <a:pt x="59" y="186"/>
                    </a:cubicBezTo>
                    <a:cubicBezTo>
                      <a:pt x="60" y="186"/>
                      <a:pt x="61" y="186"/>
                      <a:pt x="61" y="186"/>
                    </a:cubicBezTo>
                    <a:cubicBezTo>
                      <a:pt x="63" y="186"/>
                      <a:pt x="65" y="187"/>
                      <a:pt x="68" y="187"/>
                    </a:cubicBezTo>
                    <a:cubicBezTo>
                      <a:pt x="68" y="188"/>
                      <a:pt x="68" y="189"/>
                      <a:pt x="69" y="190"/>
                    </a:cubicBezTo>
                    <a:cubicBezTo>
                      <a:pt x="69" y="190"/>
                      <a:pt x="70" y="190"/>
                      <a:pt x="70" y="190"/>
                    </a:cubicBezTo>
                    <a:cubicBezTo>
                      <a:pt x="71" y="190"/>
                      <a:pt x="71" y="189"/>
                      <a:pt x="72" y="188"/>
                    </a:cubicBezTo>
                    <a:cubicBezTo>
                      <a:pt x="72" y="188"/>
                      <a:pt x="72" y="188"/>
                      <a:pt x="72" y="188"/>
                    </a:cubicBezTo>
                    <a:cubicBezTo>
                      <a:pt x="74" y="189"/>
                      <a:pt x="76" y="189"/>
                      <a:pt x="78" y="189"/>
                    </a:cubicBezTo>
                    <a:cubicBezTo>
                      <a:pt x="79" y="189"/>
                      <a:pt x="79" y="190"/>
                      <a:pt x="79" y="190"/>
                    </a:cubicBezTo>
                    <a:cubicBezTo>
                      <a:pt x="80" y="190"/>
                      <a:pt x="80" y="190"/>
                      <a:pt x="80" y="190"/>
                    </a:cubicBezTo>
                    <a:cubicBezTo>
                      <a:pt x="81" y="190"/>
                      <a:pt x="81" y="190"/>
                      <a:pt x="82" y="189"/>
                    </a:cubicBezTo>
                    <a:cubicBezTo>
                      <a:pt x="84" y="190"/>
                      <a:pt x="87" y="190"/>
                      <a:pt x="89" y="190"/>
                    </a:cubicBezTo>
                    <a:cubicBezTo>
                      <a:pt x="89" y="190"/>
                      <a:pt x="89" y="190"/>
                      <a:pt x="89" y="190"/>
                    </a:cubicBezTo>
                    <a:cubicBezTo>
                      <a:pt x="93" y="190"/>
                      <a:pt x="97" y="189"/>
                      <a:pt x="100" y="189"/>
                    </a:cubicBezTo>
                    <a:cubicBezTo>
                      <a:pt x="100" y="190"/>
                      <a:pt x="101" y="190"/>
                      <a:pt x="102" y="190"/>
                    </a:cubicBezTo>
                    <a:cubicBezTo>
                      <a:pt x="102" y="190"/>
                      <a:pt x="102" y="190"/>
                      <a:pt x="102" y="190"/>
                    </a:cubicBezTo>
                    <a:cubicBezTo>
                      <a:pt x="103" y="190"/>
                      <a:pt x="103" y="190"/>
                      <a:pt x="104" y="189"/>
                    </a:cubicBezTo>
                    <a:cubicBezTo>
                      <a:pt x="104" y="189"/>
                      <a:pt x="104" y="189"/>
                      <a:pt x="104" y="189"/>
                    </a:cubicBezTo>
                    <a:cubicBezTo>
                      <a:pt x="108" y="188"/>
                      <a:pt x="111" y="188"/>
                      <a:pt x="115" y="187"/>
                    </a:cubicBezTo>
                    <a:cubicBezTo>
                      <a:pt x="116" y="187"/>
                      <a:pt x="117" y="186"/>
                      <a:pt x="117" y="185"/>
                    </a:cubicBezTo>
                    <a:cubicBezTo>
                      <a:pt x="117" y="184"/>
                      <a:pt x="117" y="184"/>
                      <a:pt x="116" y="184"/>
                    </a:cubicBezTo>
                    <a:cubicBezTo>
                      <a:pt x="117" y="181"/>
                      <a:pt x="117" y="178"/>
                      <a:pt x="117" y="175"/>
                    </a:cubicBezTo>
                    <a:cubicBezTo>
                      <a:pt x="118" y="176"/>
                      <a:pt x="118" y="177"/>
                      <a:pt x="119" y="178"/>
                    </a:cubicBezTo>
                    <a:cubicBezTo>
                      <a:pt x="121" y="180"/>
                      <a:pt x="122" y="182"/>
                      <a:pt x="124" y="184"/>
                    </a:cubicBezTo>
                    <a:cubicBezTo>
                      <a:pt x="124" y="184"/>
                      <a:pt x="124" y="184"/>
                      <a:pt x="124" y="184"/>
                    </a:cubicBezTo>
                    <a:cubicBezTo>
                      <a:pt x="124" y="184"/>
                      <a:pt x="124" y="184"/>
                      <a:pt x="124" y="184"/>
                    </a:cubicBezTo>
                    <a:cubicBezTo>
                      <a:pt x="124" y="184"/>
                      <a:pt x="124" y="184"/>
                      <a:pt x="124" y="184"/>
                    </a:cubicBezTo>
                    <a:cubicBezTo>
                      <a:pt x="125" y="184"/>
                      <a:pt x="125" y="184"/>
                      <a:pt x="125" y="184"/>
                    </a:cubicBezTo>
                    <a:cubicBezTo>
                      <a:pt x="125" y="184"/>
                      <a:pt x="125" y="184"/>
                      <a:pt x="125" y="184"/>
                    </a:cubicBezTo>
                    <a:cubicBezTo>
                      <a:pt x="126" y="184"/>
                      <a:pt x="126" y="184"/>
                      <a:pt x="126" y="184"/>
                    </a:cubicBezTo>
                    <a:cubicBezTo>
                      <a:pt x="126" y="184"/>
                      <a:pt x="126" y="184"/>
                      <a:pt x="126" y="184"/>
                    </a:cubicBezTo>
                    <a:cubicBezTo>
                      <a:pt x="126" y="184"/>
                      <a:pt x="126" y="184"/>
                      <a:pt x="126" y="184"/>
                    </a:cubicBezTo>
                    <a:cubicBezTo>
                      <a:pt x="126" y="184"/>
                      <a:pt x="126" y="184"/>
                      <a:pt x="126" y="184"/>
                    </a:cubicBezTo>
                    <a:cubicBezTo>
                      <a:pt x="131" y="183"/>
                      <a:pt x="135" y="181"/>
                      <a:pt x="139" y="179"/>
                    </a:cubicBezTo>
                    <a:cubicBezTo>
                      <a:pt x="139" y="179"/>
                      <a:pt x="139" y="179"/>
                      <a:pt x="140" y="178"/>
                    </a:cubicBezTo>
                    <a:cubicBezTo>
                      <a:pt x="142" y="177"/>
                      <a:pt x="144" y="176"/>
                      <a:pt x="147" y="174"/>
                    </a:cubicBezTo>
                    <a:cubicBezTo>
                      <a:pt x="147" y="174"/>
                      <a:pt x="147" y="174"/>
                      <a:pt x="147" y="174"/>
                    </a:cubicBezTo>
                    <a:cubicBezTo>
                      <a:pt x="148" y="174"/>
                      <a:pt x="148" y="174"/>
                      <a:pt x="149" y="173"/>
                    </a:cubicBezTo>
                    <a:cubicBezTo>
                      <a:pt x="149" y="173"/>
                      <a:pt x="149" y="173"/>
                      <a:pt x="149" y="173"/>
                    </a:cubicBezTo>
                    <a:cubicBezTo>
                      <a:pt x="158" y="166"/>
                      <a:pt x="166" y="159"/>
                      <a:pt x="170" y="149"/>
                    </a:cubicBezTo>
                    <a:cubicBezTo>
                      <a:pt x="171" y="149"/>
                      <a:pt x="171" y="149"/>
                      <a:pt x="171" y="149"/>
                    </a:cubicBezTo>
                    <a:cubicBezTo>
                      <a:pt x="171" y="148"/>
                      <a:pt x="171" y="148"/>
                      <a:pt x="171" y="148"/>
                    </a:cubicBezTo>
                    <a:cubicBezTo>
                      <a:pt x="171" y="148"/>
                      <a:pt x="171" y="148"/>
                      <a:pt x="172" y="147"/>
                    </a:cubicBezTo>
                    <a:cubicBezTo>
                      <a:pt x="172" y="145"/>
                      <a:pt x="172" y="142"/>
                      <a:pt x="173" y="139"/>
                    </a:cubicBezTo>
                    <a:cubicBezTo>
                      <a:pt x="173" y="139"/>
                      <a:pt x="173" y="139"/>
                      <a:pt x="173" y="139"/>
                    </a:cubicBezTo>
                    <a:cubicBezTo>
                      <a:pt x="173" y="140"/>
                      <a:pt x="173" y="141"/>
                      <a:pt x="174" y="141"/>
                    </a:cubicBezTo>
                    <a:cubicBezTo>
                      <a:pt x="175" y="142"/>
                      <a:pt x="175" y="142"/>
                      <a:pt x="176" y="142"/>
                    </a:cubicBezTo>
                    <a:cubicBezTo>
                      <a:pt x="176" y="142"/>
                      <a:pt x="177" y="142"/>
                      <a:pt x="177" y="142"/>
                    </a:cubicBezTo>
                    <a:cubicBezTo>
                      <a:pt x="178" y="142"/>
                      <a:pt x="178" y="141"/>
                      <a:pt x="179" y="141"/>
                    </a:cubicBezTo>
                    <a:cubicBezTo>
                      <a:pt x="184" y="129"/>
                      <a:pt x="186" y="116"/>
                      <a:pt x="186" y="103"/>
                    </a:cubicBezTo>
                    <a:cubicBezTo>
                      <a:pt x="186" y="103"/>
                      <a:pt x="186" y="102"/>
                      <a:pt x="186" y="102"/>
                    </a:cubicBezTo>
                    <a:cubicBezTo>
                      <a:pt x="186" y="89"/>
                      <a:pt x="184" y="76"/>
                      <a:pt x="182" y="63"/>
                    </a:cubicBezTo>
                    <a:cubicBezTo>
                      <a:pt x="182" y="62"/>
                      <a:pt x="181" y="62"/>
                      <a:pt x="180" y="62"/>
                    </a:cubicBezTo>
                    <a:cubicBezTo>
                      <a:pt x="180" y="61"/>
                      <a:pt x="180" y="61"/>
                      <a:pt x="179" y="61"/>
                    </a:cubicBezTo>
                    <a:cubicBezTo>
                      <a:pt x="179" y="61"/>
                      <a:pt x="179" y="61"/>
                      <a:pt x="179" y="61"/>
                    </a:cubicBezTo>
                    <a:cubicBezTo>
                      <a:pt x="179" y="61"/>
                      <a:pt x="179" y="61"/>
                      <a:pt x="179" y="61"/>
                    </a:cubicBezTo>
                    <a:cubicBezTo>
                      <a:pt x="171" y="63"/>
                      <a:pt x="162" y="66"/>
                      <a:pt x="152" y="70"/>
                    </a:cubicBezTo>
                    <a:cubicBezTo>
                      <a:pt x="160" y="66"/>
                      <a:pt x="167" y="63"/>
                      <a:pt x="173" y="60"/>
                    </a:cubicBezTo>
                    <a:cubicBezTo>
                      <a:pt x="174" y="60"/>
                      <a:pt x="174" y="59"/>
                      <a:pt x="174" y="58"/>
                    </a:cubicBezTo>
                    <a:cubicBezTo>
                      <a:pt x="175" y="52"/>
                      <a:pt x="177" y="46"/>
                      <a:pt x="178" y="39"/>
                    </a:cubicBezTo>
                    <a:cubicBezTo>
                      <a:pt x="179" y="39"/>
                      <a:pt x="180" y="38"/>
                      <a:pt x="179" y="37"/>
                    </a:cubicBezTo>
                    <a:cubicBezTo>
                      <a:pt x="177" y="33"/>
                      <a:pt x="175" y="30"/>
                      <a:pt x="173" y="27"/>
                    </a:cubicBezTo>
                    <a:cubicBezTo>
                      <a:pt x="160" y="11"/>
                      <a:pt x="139" y="3"/>
                      <a:pt x="118" y="1"/>
                    </a:cubicBezTo>
                    <a:cubicBezTo>
                      <a:pt x="114" y="0"/>
                      <a:pt x="111" y="0"/>
                      <a:pt x="107" y="0"/>
                    </a:cubicBezTo>
                    <a:cubicBezTo>
                      <a:pt x="107" y="0"/>
                      <a:pt x="107" y="0"/>
                      <a:pt x="10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762"/>
              <p:cNvSpPr>
                <a:spLocks noEditPoints="1"/>
              </p:cNvSpPr>
              <p:nvPr/>
            </p:nvSpPr>
            <p:spPr bwMode="auto">
              <a:xfrm>
                <a:off x="4730" y="1107"/>
                <a:ext cx="50" cy="64"/>
              </a:xfrm>
              <a:custGeom>
                <a:avLst/>
                <a:gdLst>
                  <a:gd name="T0" fmla="*/ 9 w 21"/>
                  <a:gd name="T1" fmla="*/ 24 h 27"/>
                  <a:gd name="T2" fmla="*/ 9 w 21"/>
                  <a:gd name="T3" fmla="*/ 24 h 27"/>
                  <a:gd name="T4" fmla="*/ 6 w 21"/>
                  <a:gd name="T5" fmla="*/ 23 h 27"/>
                  <a:gd name="T6" fmla="*/ 4 w 21"/>
                  <a:gd name="T7" fmla="*/ 21 h 27"/>
                  <a:gd name="T8" fmla="*/ 4 w 21"/>
                  <a:gd name="T9" fmla="*/ 20 h 27"/>
                  <a:gd name="T10" fmla="*/ 5 w 21"/>
                  <a:gd name="T11" fmla="*/ 20 h 27"/>
                  <a:gd name="T12" fmla="*/ 10 w 21"/>
                  <a:gd name="T13" fmla="*/ 12 h 27"/>
                  <a:gd name="T14" fmla="*/ 13 w 21"/>
                  <a:gd name="T15" fmla="*/ 12 h 27"/>
                  <a:gd name="T16" fmla="*/ 13 w 21"/>
                  <a:gd name="T17" fmla="*/ 12 h 27"/>
                  <a:gd name="T18" fmla="*/ 13 w 21"/>
                  <a:gd name="T19" fmla="*/ 12 h 27"/>
                  <a:gd name="T20" fmla="*/ 15 w 21"/>
                  <a:gd name="T21" fmla="*/ 12 h 27"/>
                  <a:gd name="T22" fmla="*/ 16 w 21"/>
                  <a:gd name="T23" fmla="*/ 13 h 27"/>
                  <a:gd name="T24" fmla="*/ 17 w 21"/>
                  <a:gd name="T25" fmla="*/ 15 h 27"/>
                  <a:gd name="T26" fmla="*/ 15 w 21"/>
                  <a:gd name="T27" fmla="*/ 20 h 27"/>
                  <a:gd name="T28" fmla="*/ 9 w 21"/>
                  <a:gd name="T29" fmla="*/ 24 h 27"/>
                  <a:gd name="T30" fmla="*/ 5 w 21"/>
                  <a:gd name="T31" fmla="*/ 12 h 27"/>
                  <a:gd name="T32" fmla="*/ 5 w 21"/>
                  <a:gd name="T33" fmla="*/ 12 h 27"/>
                  <a:gd name="T34" fmla="*/ 6 w 21"/>
                  <a:gd name="T35" fmla="*/ 9 h 27"/>
                  <a:gd name="T36" fmla="*/ 6 w 21"/>
                  <a:gd name="T37" fmla="*/ 11 h 27"/>
                  <a:gd name="T38" fmla="*/ 5 w 21"/>
                  <a:gd name="T39" fmla="*/ 12 h 27"/>
                  <a:gd name="T40" fmla="*/ 17 w 21"/>
                  <a:gd name="T41" fmla="*/ 9 h 27"/>
                  <a:gd name="T42" fmla="*/ 17 w 21"/>
                  <a:gd name="T43" fmla="*/ 9 h 27"/>
                  <a:gd name="T44" fmla="*/ 17 w 21"/>
                  <a:gd name="T45" fmla="*/ 7 h 27"/>
                  <a:gd name="T46" fmla="*/ 17 w 21"/>
                  <a:gd name="T47" fmla="*/ 8 h 27"/>
                  <a:gd name="T48" fmla="*/ 17 w 21"/>
                  <a:gd name="T49" fmla="*/ 9 h 27"/>
                  <a:gd name="T50" fmla="*/ 17 w 21"/>
                  <a:gd name="T51" fmla="*/ 9 h 27"/>
                  <a:gd name="T52" fmla="*/ 9 w 21"/>
                  <a:gd name="T53" fmla="*/ 9 h 27"/>
                  <a:gd name="T54" fmla="*/ 10 w 21"/>
                  <a:gd name="T55" fmla="*/ 4 h 27"/>
                  <a:gd name="T56" fmla="*/ 11 w 21"/>
                  <a:gd name="T57" fmla="*/ 4 h 27"/>
                  <a:gd name="T58" fmla="*/ 10 w 21"/>
                  <a:gd name="T59" fmla="*/ 9 h 27"/>
                  <a:gd name="T60" fmla="*/ 9 w 21"/>
                  <a:gd name="T61" fmla="*/ 9 h 27"/>
                  <a:gd name="T62" fmla="*/ 14 w 21"/>
                  <a:gd name="T63" fmla="*/ 8 h 27"/>
                  <a:gd name="T64" fmla="*/ 13 w 21"/>
                  <a:gd name="T65" fmla="*/ 8 h 27"/>
                  <a:gd name="T66" fmla="*/ 14 w 21"/>
                  <a:gd name="T67" fmla="*/ 3 h 27"/>
                  <a:gd name="T68" fmla="*/ 15 w 21"/>
                  <a:gd name="T69" fmla="*/ 4 h 27"/>
                  <a:gd name="T70" fmla="*/ 16 w 21"/>
                  <a:gd name="T71" fmla="*/ 4 h 27"/>
                  <a:gd name="T72" fmla="*/ 14 w 21"/>
                  <a:gd name="T73" fmla="*/ 8 h 27"/>
                  <a:gd name="T74" fmla="*/ 13 w 21"/>
                  <a:gd name="T75" fmla="*/ 0 h 27"/>
                  <a:gd name="T76" fmla="*/ 8 w 21"/>
                  <a:gd name="T77" fmla="*/ 1 h 27"/>
                  <a:gd name="T78" fmla="*/ 2 w 21"/>
                  <a:gd name="T79" fmla="*/ 11 h 27"/>
                  <a:gd name="T80" fmla="*/ 0 w 21"/>
                  <a:gd name="T81" fmla="*/ 18 h 27"/>
                  <a:gd name="T82" fmla="*/ 1 w 21"/>
                  <a:gd name="T83" fmla="*/ 22 h 27"/>
                  <a:gd name="T84" fmla="*/ 4 w 21"/>
                  <a:gd name="T85" fmla="*/ 26 h 27"/>
                  <a:gd name="T86" fmla="*/ 9 w 21"/>
                  <a:gd name="T87" fmla="*/ 27 h 27"/>
                  <a:gd name="T88" fmla="*/ 9 w 21"/>
                  <a:gd name="T89" fmla="*/ 27 h 27"/>
                  <a:gd name="T90" fmla="*/ 18 w 21"/>
                  <a:gd name="T91" fmla="*/ 22 h 27"/>
                  <a:gd name="T92" fmla="*/ 21 w 21"/>
                  <a:gd name="T93" fmla="*/ 9 h 27"/>
                  <a:gd name="T94" fmla="*/ 19 w 21"/>
                  <a:gd name="T95" fmla="*/ 9 h 27"/>
                  <a:gd name="T96" fmla="*/ 21 w 21"/>
                  <a:gd name="T97" fmla="*/ 9 h 27"/>
                  <a:gd name="T98" fmla="*/ 21 w 21"/>
                  <a:gd name="T99" fmla="*/ 8 h 27"/>
                  <a:gd name="T100" fmla="*/ 20 w 21"/>
                  <a:gd name="T101" fmla="*/ 4 h 27"/>
                  <a:gd name="T102" fmla="*/ 17 w 21"/>
                  <a:gd name="T103" fmla="*/ 1 h 27"/>
                  <a:gd name="T104" fmla="*/ 13 w 2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 h="27">
                    <a:moveTo>
                      <a:pt x="9" y="24"/>
                    </a:moveTo>
                    <a:cubicBezTo>
                      <a:pt x="9" y="24"/>
                      <a:pt x="9" y="24"/>
                      <a:pt x="9" y="24"/>
                    </a:cubicBezTo>
                    <a:cubicBezTo>
                      <a:pt x="8" y="24"/>
                      <a:pt x="7" y="24"/>
                      <a:pt x="6" y="23"/>
                    </a:cubicBezTo>
                    <a:cubicBezTo>
                      <a:pt x="5" y="23"/>
                      <a:pt x="5" y="22"/>
                      <a:pt x="4" y="21"/>
                    </a:cubicBezTo>
                    <a:cubicBezTo>
                      <a:pt x="4" y="20"/>
                      <a:pt x="4" y="20"/>
                      <a:pt x="4" y="20"/>
                    </a:cubicBezTo>
                    <a:cubicBezTo>
                      <a:pt x="5" y="20"/>
                      <a:pt x="5" y="20"/>
                      <a:pt x="5" y="20"/>
                    </a:cubicBezTo>
                    <a:cubicBezTo>
                      <a:pt x="6" y="17"/>
                      <a:pt x="7" y="14"/>
                      <a:pt x="10" y="12"/>
                    </a:cubicBezTo>
                    <a:cubicBezTo>
                      <a:pt x="10" y="12"/>
                      <a:pt x="12" y="12"/>
                      <a:pt x="13" y="12"/>
                    </a:cubicBezTo>
                    <a:cubicBezTo>
                      <a:pt x="13" y="12"/>
                      <a:pt x="13" y="12"/>
                      <a:pt x="13" y="12"/>
                    </a:cubicBezTo>
                    <a:cubicBezTo>
                      <a:pt x="13" y="12"/>
                      <a:pt x="13" y="12"/>
                      <a:pt x="13" y="12"/>
                    </a:cubicBezTo>
                    <a:cubicBezTo>
                      <a:pt x="13" y="12"/>
                      <a:pt x="14" y="12"/>
                      <a:pt x="15" y="12"/>
                    </a:cubicBezTo>
                    <a:cubicBezTo>
                      <a:pt x="16" y="12"/>
                      <a:pt x="16" y="13"/>
                      <a:pt x="16" y="13"/>
                    </a:cubicBezTo>
                    <a:cubicBezTo>
                      <a:pt x="17" y="14"/>
                      <a:pt x="17" y="15"/>
                      <a:pt x="17" y="15"/>
                    </a:cubicBezTo>
                    <a:cubicBezTo>
                      <a:pt x="16" y="17"/>
                      <a:pt x="16" y="19"/>
                      <a:pt x="15" y="20"/>
                    </a:cubicBezTo>
                    <a:cubicBezTo>
                      <a:pt x="14" y="22"/>
                      <a:pt x="11" y="24"/>
                      <a:pt x="9" y="24"/>
                    </a:cubicBezTo>
                    <a:moveTo>
                      <a:pt x="5" y="12"/>
                    </a:moveTo>
                    <a:cubicBezTo>
                      <a:pt x="5" y="12"/>
                      <a:pt x="5" y="12"/>
                      <a:pt x="5" y="12"/>
                    </a:cubicBezTo>
                    <a:cubicBezTo>
                      <a:pt x="5" y="11"/>
                      <a:pt x="6" y="10"/>
                      <a:pt x="6" y="9"/>
                    </a:cubicBezTo>
                    <a:cubicBezTo>
                      <a:pt x="6" y="9"/>
                      <a:pt x="6" y="10"/>
                      <a:pt x="6" y="11"/>
                    </a:cubicBezTo>
                    <a:cubicBezTo>
                      <a:pt x="5" y="12"/>
                      <a:pt x="5" y="12"/>
                      <a:pt x="5" y="12"/>
                    </a:cubicBezTo>
                    <a:moveTo>
                      <a:pt x="17" y="9"/>
                    </a:moveTo>
                    <a:cubicBezTo>
                      <a:pt x="17" y="9"/>
                      <a:pt x="17" y="9"/>
                      <a:pt x="17" y="9"/>
                    </a:cubicBezTo>
                    <a:cubicBezTo>
                      <a:pt x="17" y="9"/>
                      <a:pt x="17" y="8"/>
                      <a:pt x="17" y="7"/>
                    </a:cubicBezTo>
                    <a:cubicBezTo>
                      <a:pt x="17" y="8"/>
                      <a:pt x="17" y="8"/>
                      <a:pt x="17" y="8"/>
                    </a:cubicBezTo>
                    <a:cubicBezTo>
                      <a:pt x="17" y="9"/>
                      <a:pt x="17" y="9"/>
                      <a:pt x="17" y="9"/>
                    </a:cubicBezTo>
                    <a:cubicBezTo>
                      <a:pt x="17" y="9"/>
                      <a:pt x="17" y="9"/>
                      <a:pt x="17" y="9"/>
                    </a:cubicBezTo>
                    <a:moveTo>
                      <a:pt x="9" y="9"/>
                    </a:moveTo>
                    <a:cubicBezTo>
                      <a:pt x="9" y="7"/>
                      <a:pt x="10" y="6"/>
                      <a:pt x="10" y="4"/>
                    </a:cubicBezTo>
                    <a:cubicBezTo>
                      <a:pt x="11" y="4"/>
                      <a:pt x="11" y="4"/>
                      <a:pt x="11" y="4"/>
                    </a:cubicBezTo>
                    <a:cubicBezTo>
                      <a:pt x="11" y="5"/>
                      <a:pt x="10" y="7"/>
                      <a:pt x="10" y="9"/>
                    </a:cubicBezTo>
                    <a:cubicBezTo>
                      <a:pt x="9" y="9"/>
                      <a:pt x="9" y="9"/>
                      <a:pt x="9" y="9"/>
                    </a:cubicBezTo>
                    <a:moveTo>
                      <a:pt x="14" y="8"/>
                    </a:moveTo>
                    <a:cubicBezTo>
                      <a:pt x="14" y="8"/>
                      <a:pt x="13" y="8"/>
                      <a:pt x="13" y="8"/>
                    </a:cubicBezTo>
                    <a:cubicBezTo>
                      <a:pt x="13" y="6"/>
                      <a:pt x="14" y="5"/>
                      <a:pt x="14" y="3"/>
                    </a:cubicBezTo>
                    <a:cubicBezTo>
                      <a:pt x="15" y="4"/>
                      <a:pt x="15" y="4"/>
                      <a:pt x="15" y="4"/>
                    </a:cubicBezTo>
                    <a:cubicBezTo>
                      <a:pt x="16" y="4"/>
                      <a:pt x="16" y="4"/>
                      <a:pt x="16" y="4"/>
                    </a:cubicBezTo>
                    <a:cubicBezTo>
                      <a:pt x="15" y="5"/>
                      <a:pt x="15" y="7"/>
                      <a:pt x="14" y="8"/>
                    </a:cubicBezTo>
                    <a:moveTo>
                      <a:pt x="13" y="0"/>
                    </a:moveTo>
                    <a:cubicBezTo>
                      <a:pt x="11" y="0"/>
                      <a:pt x="10" y="0"/>
                      <a:pt x="8" y="1"/>
                    </a:cubicBezTo>
                    <a:cubicBezTo>
                      <a:pt x="5" y="3"/>
                      <a:pt x="3" y="7"/>
                      <a:pt x="2" y="11"/>
                    </a:cubicBezTo>
                    <a:cubicBezTo>
                      <a:pt x="1" y="13"/>
                      <a:pt x="0" y="15"/>
                      <a:pt x="0" y="18"/>
                    </a:cubicBezTo>
                    <a:cubicBezTo>
                      <a:pt x="0" y="19"/>
                      <a:pt x="1" y="21"/>
                      <a:pt x="1" y="22"/>
                    </a:cubicBezTo>
                    <a:cubicBezTo>
                      <a:pt x="2" y="24"/>
                      <a:pt x="3" y="25"/>
                      <a:pt x="4" y="26"/>
                    </a:cubicBezTo>
                    <a:cubicBezTo>
                      <a:pt x="6" y="27"/>
                      <a:pt x="7" y="27"/>
                      <a:pt x="9" y="27"/>
                    </a:cubicBezTo>
                    <a:cubicBezTo>
                      <a:pt x="9" y="27"/>
                      <a:pt x="9" y="27"/>
                      <a:pt x="9" y="27"/>
                    </a:cubicBezTo>
                    <a:cubicBezTo>
                      <a:pt x="12" y="27"/>
                      <a:pt x="16" y="25"/>
                      <a:pt x="18" y="22"/>
                    </a:cubicBezTo>
                    <a:cubicBezTo>
                      <a:pt x="20" y="18"/>
                      <a:pt x="21" y="13"/>
                      <a:pt x="21" y="9"/>
                    </a:cubicBezTo>
                    <a:cubicBezTo>
                      <a:pt x="19" y="9"/>
                      <a:pt x="19" y="9"/>
                      <a:pt x="19" y="9"/>
                    </a:cubicBezTo>
                    <a:cubicBezTo>
                      <a:pt x="21" y="9"/>
                      <a:pt x="21" y="9"/>
                      <a:pt x="21" y="9"/>
                    </a:cubicBezTo>
                    <a:cubicBezTo>
                      <a:pt x="21" y="8"/>
                      <a:pt x="21" y="8"/>
                      <a:pt x="21" y="8"/>
                    </a:cubicBezTo>
                    <a:cubicBezTo>
                      <a:pt x="21" y="7"/>
                      <a:pt x="21" y="5"/>
                      <a:pt x="20" y="4"/>
                    </a:cubicBezTo>
                    <a:cubicBezTo>
                      <a:pt x="19" y="2"/>
                      <a:pt x="18" y="1"/>
                      <a:pt x="17" y="1"/>
                    </a:cubicBezTo>
                    <a:cubicBezTo>
                      <a:pt x="16"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763"/>
              <p:cNvSpPr>
                <a:spLocks noEditPoints="1"/>
              </p:cNvSpPr>
              <p:nvPr/>
            </p:nvSpPr>
            <p:spPr bwMode="auto">
              <a:xfrm>
                <a:off x="4702" y="1079"/>
                <a:ext cx="104" cy="142"/>
              </a:xfrm>
              <a:custGeom>
                <a:avLst/>
                <a:gdLst>
                  <a:gd name="T0" fmla="*/ 16 w 44"/>
                  <a:gd name="T1" fmla="*/ 56 h 60"/>
                  <a:gd name="T2" fmla="*/ 21 w 44"/>
                  <a:gd name="T3" fmla="*/ 51 h 60"/>
                  <a:gd name="T4" fmla="*/ 20 w 44"/>
                  <a:gd name="T5" fmla="*/ 56 h 60"/>
                  <a:gd name="T6" fmla="*/ 23 w 44"/>
                  <a:gd name="T7" fmla="*/ 56 h 60"/>
                  <a:gd name="T8" fmla="*/ 25 w 44"/>
                  <a:gd name="T9" fmla="*/ 51 h 60"/>
                  <a:gd name="T10" fmla="*/ 28 w 44"/>
                  <a:gd name="T11" fmla="*/ 50 h 60"/>
                  <a:gd name="T12" fmla="*/ 26 w 44"/>
                  <a:gd name="T13" fmla="*/ 55 h 60"/>
                  <a:gd name="T14" fmla="*/ 23 w 44"/>
                  <a:gd name="T15" fmla="*/ 56 h 60"/>
                  <a:gd name="T16" fmla="*/ 12 w 44"/>
                  <a:gd name="T17" fmla="*/ 54 h 60"/>
                  <a:gd name="T18" fmla="*/ 13 w 44"/>
                  <a:gd name="T19" fmla="*/ 50 h 60"/>
                  <a:gd name="T20" fmla="*/ 13 w 44"/>
                  <a:gd name="T21" fmla="*/ 55 h 60"/>
                  <a:gd name="T22" fmla="*/ 8 w 44"/>
                  <a:gd name="T23" fmla="*/ 51 h 60"/>
                  <a:gd name="T24" fmla="*/ 11 w 44"/>
                  <a:gd name="T25" fmla="*/ 48 h 60"/>
                  <a:gd name="T26" fmla="*/ 29 w 44"/>
                  <a:gd name="T27" fmla="*/ 53 h 60"/>
                  <a:gd name="T28" fmla="*/ 33 w 44"/>
                  <a:gd name="T29" fmla="*/ 47 h 60"/>
                  <a:gd name="T30" fmla="*/ 32 w 44"/>
                  <a:gd name="T31" fmla="*/ 51 h 60"/>
                  <a:gd name="T32" fmla="*/ 6 w 44"/>
                  <a:gd name="T33" fmla="*/ 49 h 60"/>
                  <a:gd name="T34" fmla="*/ 6 w 44"/>
                  <a:gd name="T35" fmla="*/ 44 h 60"/>
                  <a:gd name="T36" fmla="*/ 6 w 44"/>
                  <a:gd name="T37" fmla="*/ 49 h 60"/>
                  <a:gd name="T38" fmla="*/ 37 w 44"/>
                  <a:gd name="T39" fmla="*/ 43 h 60"/>
                  <a:gd name="T40" fmla="*/ 38 w 44"/>
                  <a:gd name="T41" fmla="*/ 43 h 60"/>
                  <a:gd name="T42" fmla="*/ 4 w 44"/>
                  <a:gd name="T43" fmla="*/ 41 h 60"/>
                  <a:gd name="T44" fmla="*/ 4 w 44"/>
                  <a:gd name="T45" fmla="*/ 41 h 60"/>
                  <a:gd name="T46" fmla="*/ 21 w 44"/>
                  <a:gd name="T47" fmla="*/ 47 h 60"/>
                  <a:gd name="T48" fmla="*/ 5 w 44"/>
                  <a:gd name="T49" fmla="*/ 30 h 60"/>
                  <a:gd name="T50" fmla="*/ 17 w 44"/>
                  <a:gd name="T51" fmla="*/ 5 h 60"/>
                  <a:gd name="T52" fmla="*/ 25 w 44"/>
                  <a:gd name="T53" fmla="*/ 3 h 60"/>
                  <a:gd name="T54" fmla="*/ 37 w 44"/>
                  <a:gd name="T55" fmla="*/ 11 h 60"/>
                  <a:gd name="T56" fmla="*/ 40 w 44"/>
                  <a:gd name="T57" fmla="*/ 24 h 60"/>
                  <a:gd name="T58" fmla="*/ 26 w 44"/>
                  <a:gd name="T59" fmla="*/ 47 h 60"/>
                  <a:gd name="T60" fmla="*/ 21 w 44"/>
                  <a:gd name="T61" fmla="*/ 47 h 60"/>
                  <a:gd name="T62" fmla="*/ 16 w 44"/>
                  <a:gd name="T63" fmla="*/ 2 h 60"/>
                  <a:gd name="T64" fmla="*/ 1 w 44"/>
                  <a:gd name="T65" fmla="*/ 28 h 60"/>
                  <a:gd name="T66" fmla="*/ 0 w 44"/>
                  <a:gd name="T67" fmla="*/ 40 h 60"/>
                  <a:gd name="T68" fmla="*/ 20 w 44"/>
                  <a:gd name="T69" fmla="*/ 60 h 60"/>
                  <a:gd name="T70" fmla="*/ 21 w 44"/>
                  <a:gd name="T71" fmla="*/ 59 h 60"/>
                  <a:gd name="T72" fmla="*/ 27 w 44"/>
                  <a:gd name="T73" fmla="*/ 58 h 60"/>
                  <a:gd name="T74" fmla="*/ 44 w 44"/>
                  <a:gd name="T75" fmla="*/ 23 h 60"/>
                  <a:gd name="T76" fmla="*/ 40 w 44"/>
                  <a:gd name="T77" fmla="*/ 9 h 60"/>
                  <a:gd name="T78" fmla="*/ 25 w 44"/>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60">
                    <a:moveTo>
                      <a:pt x="20" y="56"/>
                    </a:moveTo>
                    <a:cubicBezTo>
                      <a:pt x="18" y="56"/>
                      <a:pt x="17" y="56"/>
                      <a:pt x="16" y="56"/>
                    </a:cubicBezTo>
                    <a:cubicBezTo>
                      <a:pt x="17" y="54"/>
                      <a:pt x="17" y="52"/>
                      <a:pt x="18" y="51"/>
                    </a:cubicBezTo>
                    <a:cubicBezTo>
                      <a:pt x="19" y="51"/>
                      <a:pt x="20" y="51"/>
                      <a:pt x="21" y="51"/>
                    </a:cubicBezTo>
                    <a:cubicBezTo>
                      <a:pt x="22" y="51"/>
                      <a:pt x="22" y="51"/>
                      <a:pt x="22" y="51"/>
                    </a:cubicBezTo>
                    <a:cubicBezTo>
                      <a:pt x="21" y="53"/>
                      <a:pt x="21" y="54"/>
                      <a:pt x="20" y="56"/>
                    </a:cubicBezTo>
                    <a:cubicBezTo>
                      <a:pt x="20" y="56"/>
                      <a:pt x="20" y="56"/>
                      <a:pt x="20" y="56"/>
                    </a:cubicBezTo>
                    <a:moveTo>
                      <a:pt x="23" y="56"/>
                    </a:moveTo>
                    <a:cubicBezTo>
                      <a:pt x="24" y="54"/>
                      <a:pt x="24" y="53"/>
                      <a:pt x="25" y="51"/>
                    </a:cubicBezTo>
                    <a:cubicBezTo>
                      <a:pt x="25" y="51"/>
                      <a:pt x="25" y="51"/>
                      <a:pt x="25" y="51"/>
                    </a:cubicBezTo>
                    <a:cubicBezTo>
                      <a:pt x="26" y="50"/>
                      <a:pt x="26" y="50"/>
                      <a:pt x="27" y="50"/>
                    </a:cubicBezTo>
                    <a:cubicBezTo>
                      <a:pt x="28" y="50"/>
                      <a:pt x="28" y="50"/>
                      <a:pt x="28" y="50"/>
                    </a:cubicBezTo>
                    <a:cubicBezTo>
                      <a:pt x="27" y="51"/>
                      <a:pt x="27" y="53"/>
                      <a:pt x="26" y="54"/>
                    </a:cubicBezTo>
                    <a:cubicBezTo>
                      <a:pt x="26" y="55"/>
                      <a:pt x="26" y="55"/>
                      <a:pt x="26" y="55"/>
                    </a:cubicBezTo>
                    <a:cubicBezTo>
                      <a:pt x="26" y="55"/>
                      <a:pt x="26" y="55"/>
                      <a:pt x="26" y="55"/>
                    </a:cubicBezTo>
                    <a:cubicBezTo>
                      <a:pt x="25" y="55"/>
                      <a:pt x="24" y="55"/>
                      <a:pt x="23" y="56"/>
                    </a:cubicBezTo>
                    <a:moveTo>
                      <a:pt x="13" y="55"/>
                    </a:moveTo>
                    <a:cubicBezTo>
                      <a:pt x="13" y="55"/>
                      <a:pt x="12" y="54"/>
                      <a:pt x="12" y="54"/>
                    </a:cubicBezTo>
                    <a:cubicBezTo>
                      <a:pt x="12" y="54"/>
                      <a:pt x="12" y="54"/>
                      <a:pt x="12" y="54"/>
                    </a:cubicBezTo>
                    <a:cubicBezTo>
                      <a:pt x="12" y="52"/>
                      <a:pt x="13" y="51"/>
                      <a:pt x="13" y="50"/>
                    </a:cubicBezTo>
                    <a:cubicBezTo>
                      <a:pt x="14" y="50"/>
                      <a:pt x="15" y="50"/>
                      <a:pt x="15" y="50"/>
                    </a:cubicBezTo>
                    <a:cubicBezTo>
                      <a:pt x="15" y="52"/>
                      <a:pt x="14" y="53"/>
                      <a:pt x="13" y="55"/>
                    </a:cubicBezTo>
                    <a:moveTo>
                      <a:pt x="9" y="53"/>
                    </a:moveTo>
                    <a:cubicBezTo>
                      <a:pt x="9" y="52"/>
                      <a:pt x="8" y="52"/>
                      <a:pt x="8" y="51"/>
                    </a:cubicBezTo>
                    <a:cubicBezTo>
                      <a:pt x="8" y="50"/>
                      <a:pt x="9" y="48"/>
                      <a:pt x="9" y="47"/>
                    </a:cubicBezTo>
                    <a:cubicBezTo>
                      <a:pt x="10" y="47"/>
                      <a:pt x="10" y="48"/>
                      <a:pt x="11" y="48"/>
                    </a:cubicBezTo>
                    <a:cubicBezTo>
                      <a:pt x="11" y="50"/>
                      <a:pt x="10" y="51"/>
                      <a:pt x="9" y="53"/>
                    </a:cubicBezTo>
                    <a:moveTo>
                      <a:pt x="29" y="53"/>
                    </a:moveTo>
                    <a:cubicBezTo>
                      <a:pt x="30" y="51"/>
                      <a:pt x="31" y="50"/>
                      <a:pt x="31" y="48"/>
                    </a:cubicBezTo>
                    <a:cubicBezTo>
                      <a:pt x="32" y="47"/>
                      <a:pt x="33" y="47"/>
                      <a:pt x="33" y="47"/>
                    </a:cubicBezTo>
                    <a:cubicBezTo>
                      <a:pt x="33" y="48"/>
                      <a:pt x="33" y="49"/>
                      <a:pt x="32" y="50"/>
                    </a:cubicBezTo>
                    <a:cubicBezTo>
                      <a:pt x="32" y="51"/>
                      <a:pt x="32" y="51"/>
                      <a:pt x="32" y="51"/>
                    </a:cubicBezTo>
                    <a:cubicBezTo>
                      <a:pt x="32" y="52"/>
                      <a:pt x="31" y="53"/>
                      <a:pt x="29" y="53"/>
                    </a:cubicBezTo>
                    <a:moveTo>
                      <a:pt x="6" y="49"/>
                    </a:moveTo>
                    <a:cubicBezTo>
                      <a:pt x="6" y="48"/>
                      <a:pt x="5" y="48"/>
                      <a:pt x="5" y="47"/>
                    </a:cubicBezTo>
                    <a:cubicBezTo>
                      <a:pt x="6" y="46"/>
                      <a:pt x="6" y="45"/>
                      <a:pt x="6" y="44"/>
                    </a:cubicBezTo>
                    <a:cubicBezTo>
                      <a:pt x="7" y="45"/>
                      <a:pt x="7" y="45"/>
                      <a:pt x="7" y="45"/>
                    </a:cubicBezTo>
                    <a:cubicBezTo>
                      <a:pt x="7" y="46"/>
                      <a:pt x="6" y="47"/>
                      <a:pt x="6" y="49"/>
                    </a:cubicBezTo>
                    <a:moveTo>
                      <a:pt x="36" y="46"/>
                    </a:moveTo>
                    <a:cubicBezTo>
                      <a:pt x="37" y="45"/>
                      <a:pt x="37" y="44"/>
                      <a:pt x="37" y="43"/>
                    </a:cubicBezTo>
                    <a:cubicBezTo>
                      <a:pt x="38" y="42"/>
                      <a:pt x="38" y="42"/>
                      <a:pt x="38" y="41"/>
                    </a:cubicBezTo>
                    <a:cubicBezTo>
                      <a:pt x="38" y="42"/>
                      <a:pt x="38" y="42"/>
                      <a:pt x="38" y="43"/>
                    </a:cubicBezTo>
                    <a:cubicBezTo>
                      <a:pt x="37" y="44"/>
                      <a:pt x="37" y="45"/>
                      <a:pt x="36" y="46"/>
                    </a:cubicBezTo>
                    <a:moveTo>
                      <a:pt x="4" y="41"/>
                    </a:moveTo>
                    <a:cubicBezTo>
                      <a:pt x="4" y="41"/>
                      <a:pt x="4" y="41"/>
                      <a:pt x="4" y="41"/>
                    </a:cubicBezTo>
                    <a:cubicBezTo>
                      <a:pt x="4" y="41"/>
                      <a:pt x="4" y="41"/>
                      <a:pt x="4" y="41"/>
                    </a:cubicBezTo>
                    <a:cubicBezTo>
                      <a:pt x="4" y="41"/>
                      <a:pt x="4" y="41"/>
                      <a:pt x="4" y="41"/>
                    </a:cubicBezTo>
                    <a:moveTo>
                      <a:pt x="21" y="47"/>
                    </a:moveTo>
                    <a:cubicBezTo>
                      <a:pt x="17" y="47"/>
                      <a:pt x="13" y="46"/>
                      <a:pt x="10" y="43"/>
                    </a:cubicBezTo>
                    <a:cubicBezTo>
                      <a:pt x="6" y="39"/>
                      <a:pt x="5" y="35"/>
                      <a:pt x="5" y="30"/>
                    </a:cubicBezTo>
                    <a:cubicBezTo>
                      <a:pt x="5" y="26"/>
                      <a:pt x="6" y="23"/>
                      <a:pt x="7" y="20"/>
                    </a:cubicBezTo>
                    <a:cubicBezTo>
                      <a:pt x="9" y="14"/>
                      <a:pt x="12" y="8"/>
                      <a:pt x="17" y="5"/>
                    </a:cubicBezTo>
                    <a:cubicBezTo>
                      <a:pt x="20" y="4"/>
                      <a:pt x="23" y="3"/>
                      <a:pt x="25" y="3"/>
                    </a:cubicBezTo>
                    <a:cubicBezTo>
                      <a:pt x="25" y="3"/>
                      <a:pt x="25" y="3"/>
                      <a:pt x="25" y="3"/>
                    </a:cubicBezTo>
                    <a:cubicBezTo>
                      <a:pt x="29" y="3"/>
                      <a:pt x="32" y="4"/>
                      <a:pt x="34" y="7"/>
                    </a:cubicBezTo>
                    <a:cubicBezTo>
                      <a:pt x="35" y="8"/>
                      <a:pt x="36" y="9"/>
                      <a:pt x="37" y="11"/>
                    </a:cubicBezTo>
                    <a:cubicBezTo>
                      <a:pt x="37" y="11"/>
                      <a:pt x="37" y="11"/>
                      <a:pt x="37" y="11"/>
                    </a:cubicBezTo>
                    <a:cubicBezTo>
                      <a:pt x="39" y="15"/>
                      <a:pt x="40" y="19"/>
                      <a:pt x="40" y="24"/>
                    </a:cubicBezTo>
                    <a:cubicBezTo>
                      <a:pt x="40" y="27"/>
                      <a:pt x="39" y="31"/>
                      <a:pt x="38" y="34"/>
                    </a:cubicBezTo>
                    <a:cubicBezTo>
                      <a:pt x="36" y="40"/>
                      <a:pt x="31" y="45"/>
                      <a:pt x="26" y="47"/>
                    </a:cubicBezTo>
                    <a:cubicBezTo>
                      <a:pt x="24" y="47"/>
                      <a:pt x="23" y="47"/>
                      <a:pt x="21" y="47"/>
                    </a:cubicBezTo>
                    <a:cubicBezTo>
                      <a:pt x="21" y="47"/>
                      <a:pt x="21" y="47"/>
                      <a:pt x="21" y="47"/>
                    </a:cubicBezTo>
                    <a:moveTo>
                      <a:pt x="25" y="0"/>
                    </a:moveTo>
                    <a:cubicBezTo>
                      <a:pt x="22" y="0"/>
                      <a:pt x="19" y="1"/>
                      <a:pt x="16" y="2"/>
                    </a:cubicBezTo>
                    <a:cubicBezTo>
                      <a:pt x="9" y="6"/>
                      <a:pt x="5" y="12"/>
                      <a:pt x="3" y="19"/>
                    </a:cubicBezTo>
                    <a:cubicBezTo>
                      <a:pt x="2" y="22"/>
                      <a:pt x="2" y="25"/>
                      <a:pt x="1" y="28"/>
                    </a:cubicBezTo>
                    <a:cubicBezTo>
                      <a:pt x="1" y="29"/>
                      <a:pt x="1" y="29"/>
                      <a:pt x="1" y="29"/>
                    </a:cubicBezTo>
                    <a:cubicBezTo>
                      <a:pt x="1" y="33"/>
                      <a:pt x="0" y="36"/>
                      <a:pt x="0" y="40"/>
                    </a:cubicBezTo>
                    <a:cubicBezTo>
                      <a:pt x="0" y="44"/>
                      <a:pt x="1" y="49"/>
                      <a:pt x="4" y="52"/>
                    </a:cubicBezTo>
                    <a:cubicBezTo>
                      <a:pt x="8" y="58"/>
                      <a:pt x="14" y="60"/>
                      <a:pt x="20" y="60"/>
                    </a:cubicBezTo>
                    <a:cubicBezTo>
                      <a:pt x="20" y="60"/>
                      <a:pt x="20" y="60"/>
                      <a:pt x="20" y="60"/>
                    </a:cubicBezTo>
                    <a:cubicBezTo>
                      <a:pt x="20" y="60"/>
                      <a:pt x="20" y="59"/>
                      <a:pt x="21" y="59"/>
                    </a:cubicBezTo>
                    <a:cubicBezTo>
                      <a:pt x="21" y="59"/>
                      <a:pt x="21" y="59"/>
                      <a:pt x="21" y="59"/>
                    </a:cubicBezTo>
                    <a:cubicBezTo>
                      <a:pt x="23" y="59"/>
                      <a:pt x="25" y="59"/>
                      <a:pt x="27" y="58"/>
                    </a:cubicBezTo>
                    <a:cubicBezTo>
                      <a:pt x="34" y="56"/>
                      <a:pt x="39" y="50"/>
                      <a:pt x="41" y="44"/>
                    </a:cubicBezTo>
                    <a:cubicBezTo>
                      <a:pt x="43" y="39"/>
                      <a:pt x="44" y="31"/>
                      <a:pt x="44" y="23"/>
                    </a:cubicBezTo>
                    <a:cubicBezTo>
                      <a:pt x="44" y="23"/>
                      <a:pt x="44" y="22"/>
                      <a:pt x="43" y="22"/>
                    </a:cubicBezTo>
                    <a:cubicBezTo>
                      <a:pt x="43" y="17"/>
                      <a:pt x="42" y="13"/>
                      <a:pt x="40" y="9"/>
                    </a:cubicBezTo>
                    <a:cubicBezTo>
                      <a:pt x="39" y="7"/>
                      <a:pt x="38" y="6"/>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764"/>
              <p:cNvSpPr>
                <a:spLocks noEditPoints="1"/>
              </p:cNvSpPr>
              <p:nvPr/>
            </p:nvSpPr>
            <p:spPr bwMode="auto">
              <a:xfrm>
                <a:off x="4884" y="1244"/>
                <a:ext cx="47" cy="64"/>
              </a:xfrm>
              <a:custGeom>
                <a:avLst/>
                <a:gdLst>
                  <a:gd name="T0" fmla="*/ 8 w 20"/>
                  <a:gd name="T1" fmla="*/ 24 h 27"/>
                  <a:gd name="T2" fmla="*/ 8 w 20"/>
                  <a:gd name="T3" fmla="*/ 24 h 27"/>
                  <a:gd name="T4" fmla="*/ 6 w 20"/>
                  <a:gd name="T5" fmla="*/ 23 h 27"/>
                  <a:gd name="T6" fmla="*/ 4 w 20"/>
                  <a:gd name="T7" fmla="*/ 21 h 27"/>
                  <a:gd name="T8" fmla="*/ 4 w 20"/>
                  <a:gd name="T9" fmla="*/ 20 h 27"/>
                  <a:gd name="T10" fmla="*/ 4 w 20"/>
                  <a:gd name="T11" fmla="*/ 20 h 27"/>
                  <a:gd name="T12" fmla="*/ 9 w 20"/>
                  <a:gd name="T13" fmla="*/ 12 h 27"/>
                  <a:gd name="T14" fmla="*/ 12 w 20"/>
                  <a:gd name="T15" fmla="*/ 11 h 27"/>
                  <a:gd name="T16" fmla="*/ 12 w 20"/>
                  <a:gd name="T17" fmla="*/ 11 h 27"/>
                  <a:gd name="T18" fmla="*/ 14 w 20"/>
                  <a:gd name="T19" fmla="*/ 12 h 27"/>
                  <a:gd name="T20" fmla="*/ 16 w 20"/>
                  <a:gd name="T21" fmla="*/ 13 h 27"/>
                  <a:gd name="T22" fmla="*/ 16 w 20"/>
                  <a:gd name="T23" fmla="*/ 15 h 27"/>
                  <a:gd name="T24" fmla="*/ 14 w 20"/>
                  <a:gd name="T25" fmla="*/ 20 h 27"/>
                  <a:gd name="T26" fmla="*/ 8 w 20"/>
                  <a:gd name="T27" fmla="*/ 24 h 27"/>
                  <a:gd name="T28" fmla="*/ 4 w 20"/>
                  <a:gd name="T29" fmla="*/ 12 h 27"/>
                  <a:gd name="T30" fmla="*/ 5 w 20"/>
                  <a:gd name="T31" fmla="*/ 12 h 27"/>
                  <a:gd name="T32" fmla="*/ 6 w 20"/>
                  <a:gd name="T33" fmla="*/ 8 h 27"/>
                  <a:gd name="T34" fmla="*/ 5 w 20"/>
                  <a:gd name="T35" fmla="*/ 11 h 27"/>
                  <a:gd name="T36" fmla="*/ 4 w 20"/>
                  <a:gd name="T37" fmla="*/ 12 h 27"/>
                  <a:gd name="T38" fmla="*/ 17 w 20"/>
                  <a:gd name="T39" fmla="*/ 9 h 27"/>
                  <a:gd name="T40" fmla="*/ 16 w 20"/>
                  <a:gd name="T41" fmla="*/ 9 h 27"/>
                  <a:gd name="T42" fmla="*/ 17 w 20"/>
                  <a:gd name="T43" fmla="*/ 7 h 27"/>
                  <a:gd name="T44" fmla="*/ 17 w 20"/>
                  <a:gd name="T45" fmla="*/ 8 h 27"/>
                  <a:gd name="T46" fmla="*/ 17 w 20"/>
                  <a:gd name="T47" fmla="*/ 9 h 27"/>
                  <a:gd name="T48" fmla="*/ 17 w 20"/>
                  <a:gd name="T49" fmla="*/ 9 h 27"/>
                  <a:gd name="T50" fmla="*/ 9 w 20"/>
                  <a:gd name="T51" fmla="*/ 9 h 27"/>
                  <a:gd name="T52" fmla="*/ 10 w 20"/>
                  <a:gd name="T53" fmla="*/ 4 h 27"/>
                  <a:gd name="T54" fmla="*/ 11 w 20"/>
                  <a:gd name="T55" fmla="*/ 3 h 27"/>
                  <a:gd name="T56" fmla="*/ 9 w 20"/>
                  <a:gd name="T57" fmla="*/ 8 h 27"/>
                  <a:gd name="T58" fmla="*/ 9 w 20"/>
                  <a:gd name="T59" fmla="*/ 9 h 27"/>
                  <a:gd name="T60" fmla="*/ 14 w 20"/>
                  <a:gd name="T61" fmla="*/ 8 h 27"/>
                  <a:gd name="T62" fmla="*/ 12 w 20"/>
                  <a:gd name="T63" fmla="*/ 8 h 27"/>
                  <a:gd name="T64" fmla="*/ 14 w 20"/>
                  <a:gd name="T65" fmla="*/ 3 h 27"/>
                  <a:gd name="T66" fmla="*/ 15 w 20"/>
                  <a:gd name="T67" fmla="*/ 4 h 27"/>
                  <a:gd name="T68" fmla="*/ 15 w 20"/>
                  <a:gd name="T69" fmla="*/ 4 h 27"/>
                  <a:gd name="T70" fmla="*/ 14 w 20"/>
                  <a:gd name="T71" fmla="*/ 8 h 27"/>
                  <a:gd name="T72" fmla="*/ 13 w 20"/>
                  <a:gd name="T73" fmla="*/ 0 h 27"/>
                  <a:gd name="T74" fmla="*/ 8 w 20"/>
                  <a:gd name="T75" fmla="*/ 1 h 27"/>
                  <a:gd name="T76" fmla="*/ 1 w 20"/>
                  <a:gd name="T77" fmla="*/ 10 h 27"/>
                  <a:gd name="T78" fmla="*/ 0 w 20"/>
                  <a:gd name="T79" fmla="*/ 18 h 27"/>
                  <a:gd name="T80" fmla="*/ 1 w 20"/>
                  <a:gd name="T81" fmla="*/ 22 h 27"/>
                  <a:gd name="T82" fmla="*/ 4 w 20"/>
                  <a:gd name="T83" fmla="*/ 26 h 27"/>
                  <a:gd name="T84" fmla="*/ 8 w 20"/>
                  <a:gd name="T85" fmla="*/ 27 h 27"/>
                  <a:gd name="T86" fmla="*/ 8 w 20"/>
                  <a:gd name="T87" fmla="*/ 27 h 27"/>
                  <a:gd name="T88" fmla="*/ 17 w 20"/>
                  <a:gd name="T89" fmla="*/ 22 h 27"/>
                  <a:gd name="T90" fmla="*/ 20 w 20"/>
                  <a:gd name="T91" fmla="*/ 9 h 27"/>
                  <a:gd name="T92" fmla="*/ 19 w 20"/>
                  <a:gd name="T93" fmla="*/ 9 h 27"/>
                  <a:gd name="T94" fmla="*/ 20 w 20"/>
                  <a:gd name="T95" fmla="*/ 9 h 27"/>
                  <a:gd name="T96" fmla="*/ 20 w 20"/>
                  <a:gd name="T97" fmla="*/ 8 h 27"/>
                  <a:gd name="T98" fmla="*/ 19 w 20"/>
                  <a:gd name="T99" fmla="*/ 3 h 27"/>
                  <a:gd name="T100" fmla="*/ 16 w 20"/>
                  <a:gd name="T101" fmla="*/ 0 h 27"/>
                  <a:gd name="T102" fmla="*/ 13 w 20"/>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27">
                    <a:moveTo>
                      <a:pt x="8" y="24"/>
                    </a:moveTo>
                    <a:cubicBezTo>
                      <a:pt x="8" y="24"/>
                      <a:pt x="8" y="24"/>
                      <a:pt x="8" y="24"/>
                    </a:cubicBezTo>
                    <a:cubicBezTo>
                      <a:pt x="7" y="24"/>
                      <a:pt x="7" y="24"/>
                      <a:pt x="6" y="23"/>
                    </a:cubicBezTo>
                    <a:cubicBezTo>
                      <a:pt x="5" y="23"/>
                      <a:pt x="4" y="22"/>
                      <a:pt x="4" y="21"/>
                    </a:cubicBezTo>
                    <a:cubicBezTo>
                      <a:pt x="4" y="20"/>
                      <a:pt x="4" y="20"/>
                      <a:pt x="4" y="20"/>
                    </a:cubicBezTo>
                    <a:cubicBezTo>
                      <a:pt x="4" y="20"/>
                      <a:pt x="4" y="20"/>
                      <a:pt x="4" y="20"/>
                    </a:cubicBezTo>
                    <a:cubicBezTo>
                      <a:pt x="5" y="17"/>
                      <a:pt x="7" y="14"/>
                      <a:pt x="9" y="12"/>
                    </a:cubicBezTo>
                    <a:cubicBezTo>
                      <a:pt x="10" y="12"/>
                      <a:pt x="11" y="11"/>
                      <a:pt x="12" y="11"/>
                    </a:cubicBezTo>
                    <a:cubicBezTo>
                      <a:pt x="12" y="11"/>
                      <a:pt x="12" y="11"/>
                      <a:pt x="12" y="11"/>
                    </a:cubicBezTo>
                    <a:cubicBezTo>
                      <a:pt x="13" y="11"/>
                      <a:pt x="14" y="12"/>
                      <a:pt x="14" y="12"/>
                    </a:cubicBezTo>
                    <a:cubicBezTo>
                      <a:pt x="15" y="12"/>
                      <a:pt x="15" y="13"/>
                      <a:pt x="16" y="13"/>
                    </a:cubicBezTo>
                    <a:cubicBezTo>
                      <a:pt x="16" y="14"/>
                      <a:pt x="16" y="14"/>
                      <a:pt x="16" y="15"/>
                    </a:cubicBezTo>
                    <a:cubicBezTo>
                      <a:pt x="16" y="17"/>
                      <a:pt x="15" y="19"/>
                      <a:pt x="14" y="20"/>
                    </a:cubicBezTo>
                    <a:cubicBezTo>
                      <a:pt x="13" y="22"/>
                      <a:pt x="10" y="24"/>
                      <a:pt x="8" y="24"/>
                    </a:cubicBezTo>
                    <a:moveTo>
                      <a:pt x="4" y="12"/>
                    </a:moveTo>
                    <a:cubicBezTo>
                      <a:pt x="5" y="12"/>
                      <a:pt x="5" y="12"/>
                      <a:pt x="5" y="12"/>
                    </a:cubicBezTo>
                    <a:cubicBezTo>
                      <a:pt x="5" y="10"/>
                      <a:pt x="5" y="9"/>
                      <a:pt x="6" y="8"/>
                    </a:cubicBezTo>
                    <a:cubicBezTo>
                      <a:pt x="6" y="9"/>
                      <a:pt x="6" y="10"/>
                      <a:pt x="5" y="11"/>
                    </a:cubicBezTo>
                    <a:cubicBezTo>
                      <a:pt x="4" y="12"/>
                      <a:pt x="4" y="12"/>
                      <a:pt x="4" y="12"/>
                    </a:cubicBezTo>
                    <a:moveTo>
                      <a:pt x="17" y="9"/>
                    </a:moveTo>
                    <a:cubicBezTo>
                      <a:pt x="16" y="9"/>
                      <a:pt x="16" y="9"/>
                      <a:pt x="16" y="9"/>
                    </a:cubicBezTo>
                    <a:cubicBezTo>
                      <a:pt x="16" y="8"/>
                      <a:pt x="17" y="8"/>
                      <a:pt x="17" y="7"/>
                    </a:cubicBezTo>
                    <a:cubicBezTo>
                      <a:pt x="17" y="8"/>
                      <a:pt x="17" y="8"/>
                      <a:pt x="17" y="8"/>
                    </a:cubicBezTo>
                    <a:cubicBezTo>
                      <a:pt x="17" y="9"/>
                      <a:pt x="17" y="9"/>
                      <a:pt x="17" y="9"/>
                    </a:cubicBezTo>
                    <a:cubicBezTo>
                      <a:pt x="17" y="9"/>
                      <a:pt x="17" y="9"/>
                      <a:pt x="17" y="9"/>
                    </a:cubicBezTo>
                    <a:moveTo>
                      <a:pt x="9" y="9"/>
                    </a:moveTo>
                    <a:cubicBezTo>
                      <a:pt x="9" y="7"/>
                      <a:pt x="9" y="5"/>
                      <a:pt x="10" y="4"/>
                    </a:cubicBezTo>
                    <a:cubicBezTo>
                      <a:pt x="11" y="3"/>
                      <a:pt x="11" y="3"/>
                      <a:pt x="11" y="3"/>
                    </a:cubicBezTo>
                    <a:cubicBezTo>
                      <a:pt x="10" y="5"/>
                      <a:pt x="10" y="7"/>
                      <a:pt x="9" y="8"/>
                    </a:cubicBezTo>
                    <a:cubicBezTo>
                      <a:pt x="9" y="9"/>
                      <a:pt x="9" y="9"/>
                      <a:pt x="9" y="9"/>
                    </a:cubicBezTo>
                    <a:moveTo>
                      <a:pt x="14" y="8"/>
                    </a:moveTo>
                    <a:cubicBezTo>
                      <a:pt x="13" y="8"/>
                      <a:pt x="13" y="8"/>
                      <a:pt x="12" y="8"/>
                    </a:cubicBezTo>
                    <a:cubicBezTo>
                      <a:pt x="13" y="6"/>
                      <a:pt x="13" y="5"/>
                      <a:pt x="14" y="3"/>
                    </a:cubicBezTo>
                    <a:cubicBezTo>
                      <a:pt x="14" y="3"/>
                      <a:pt x="15" y="3"/>
                      <a:pt x="15" y="4"/>
                    </a:cubicBezTo>
                    <a:cubicBezTo>
                      <a:pt x="15" y="4"/>
                      <a:pt x="15" y="4"/>
                      <a:pt x="15" y="4"/>
                    </a:cubicBezTo>
                    <a:cubicBezTo>
                      <a:pt x="15" y="5"/>
                      <a:pt x="14" y="7"/>
                      <a:pt x="14" y="8"/>
                    </a:cubicBezTo>
                    <a:moveTo>
                      <a:pt x="13" y="0"/>
                    </a:moveTo>
                    <a:cubicBezTo>
                      <a:pt x="11" y="0"/>
                      <a:pt x="9" y="0"/>
                      <a:pt x="8" y="1"/>
                    </a:cubicBezTo>
                    <a:cubicBezTo>
                      <a:pt x="4" y="3"/>
                      <a:pt x="2" y="7"/>
                      <a:pt x="1" y="10"/>
                    </a:cubicBezTo>
                    <a:cubicBezTo>
                      <a:pt x="0" y="13"/>
                      <a:pt x="0" y="15"/>
                      <a:pt x="0" y="18"/>
                    </a:cubicBezTo>
                    <a:cubicBezTo>
                      <a:pt x="0" y="19"/>
                      <a:pt x="0" y="21"/>
                      <a:pt x="1" y="22"/>
                    </a:cubicBezTo>
                    <a:cubicBezTo>
                      <a:pt x="1" y="24"/>
                      <a:pt x="2" y="25"/>
                      <a:pt x="4" y="26"/>
                    </a:cubicBezTo>
                    <a:cubicBezTo>
                      <a:pt x="5" y="27"/>
                      <a:pt x="7" y="27"/>
                      <a:pt x="8" y="27"/>
                    </a:cubicBezTo>
                    <a:cubicBezTo>
                      <a:pt x="8" y="27"/>
                      <a:pt x="8" y="27"/>
                      <a:pt x="8" y="27"/>
                    </a:cubicBezTo>
                    <a:cubicBezTo>
                      <a:pt x="12" y="27"/>
                      <a:pt x="15" y="25"/>
                      <a:pt x="17" y="22"/>
                    </a:cubicBezTo>
                    <a:cubicBezTo>
                      <a:pt x="20" y="18"/>
                      <a:pt x="20" y="13"/>
                      <a:pt x="20" y="9"/>
                    </a:cubicBezTo>
                    <a:cubicBezTo>
                      <a:pt x="19" y="9"/>
                      <a:pt x="19" y="9"/>
                      <a:pt x="19" y="9"/>
                    </a:cubicBezTo>
                    <a:cubicBezTo>
                      <a:pt x="20" y="9"/>
                      <a:pt x="20" y="9"/>
                      <a:pt x="20" y="9"/>
                    </a:cubicBezTo>
                    <a:cubicBezTo>
                      <a:pt x="20" y="8"/>
                      <a:pt x="20" y="8"/>
                      <a:pt x="20" y="8"/>
                    </a:cubicBezTo>
                    <a:cubicBezTo>
                      <a:pt x="20" y="7"/>
                      <a:pt x="20" y="5"/>
                      <a:pt x="19" y="3"/>
                    </a:cubicBezTo>
                    <a:cubicBezTo>
                      <a:pt x="19" y="2"/>
                      <a:pt x="18" y="1"/>
                      <a:pt x="16" y="0"/>
                    </a:cubicBezTo>
                    <a:cubicBezTo>
                      <a:pt x="15"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765"/>
              <p:cNvSpPr>
                <a:spLocks noEditPoints="1"/>
              </p:cNvSpPr>
              <p:nvPr/>
            </p:nvSpPr>
            <p:spPr bwMode="auto">
              <a:xfrm>
                <a:off x="4856" y="1216"/>
                <a:ext cx="101" cy="139"/>
              </a:xfrm>
              <a:custGeom>
                <a:avLst/>
                <a:gdLst>
                  <a:gd name="T0" fmla="*/ 16 w 43"/>
                  <a:gd name="T1" fmla="*/ 56 h 59"/>
                  <a:gd name="T2" fmla="*/ 21 w 43"/>
                  <a:gd name="T3" fmla="*/ 51 h 59"/>
                  <a:gd name="T4" fmla="*/ 20 w 43"/>
                  <a:gd name="T5" fmla="*/ 56 h 59"/>
                  <a:gd name="T6" fmla="*/ 23 w 43"/>
                  <a:gd name="T7" fmla="*/ 55 h 59"/>
                  <a:gd name="T8" fmla="*/ 25 w 43"/>
                  <a:gd name="T9" fmla="*/ 50 h 59"/>
                  <a:gd name="T10" fmla="*/ 27 w 43"/>
                  <a:gd name="T11" fmla="*/ 50 h 59"/>
                  <a:gd name="T12" fmla="*/ 26 w 43"/>
                  <a:gd name="T13" fmla="*/ 55 h 59"/>
                  <a:gd name="T14" fmla="*/ 23 w 43"/>
                  <a:gd name="T15" fmla="*/ 55 h 59"/>
                  <a:gd name="T16" fmla="*/ 11 w 43"/>
                  <a:gd name="T17" fmla="*/ 54 h 59"/>
                  <a:gd name="T18" fmla="*/ 13 w 43"/>
                  <a:gd name="T19" fmla="*/ 49 h 59"/>
                  <a:gd name="T20" fmla="*/ 13 w 43"/>
                  <a:gd name="T21" fmla="*/ 55 h 59"/>
                  <a:gd name="T22" fmla="*/ 7 w 43"/>
                  <a:gd name="T23" fmla="*/ 51 h 59"/>
                  <a:gd name="T24" fmla="*/ 11 w 43"/>
                  <a:gd name="T25" fmla="*/ 48 h 59"/>
                  <a:gd name="T26" fmla="*/ 29 w 43"/>
                  <a:gd name="T27" fmla="*/ 53 h 59"/>
                  <a:gd name="T28" fmla="*/ 33 w 43"/>
                  <a:gd name="T29" fmla="*/ 46 h 59"/>
                  <a:gd name="T30" fmla="*/ 32 w 43"/>
                  <a:gd name="T31" fmla="*/ 51 h 59"/>
                  <a:gd name="T32" fmla="*/ 5 w 43"/>
                  <a:gd name="T33" fmla="*/ 48 h 59"/>
                  <a:gd name="T34" fmla="*/ 6 w 43"/>
                  <a:gd name="T35" fmla="*/ 44 h 59"/>
                  <a:gd name="T36" fmla="*/ 5 w 43"/>
                  <a:gd name="T37" fmla="*/ 48 h 59"/>
                  <a:gd name="T38" fmla="*/ 37 w 43"/>
                  <a:gd name="T39" fmla="*/ 43 h 59"/>
                  <a:gd name="T40" fmla="*/ 37 w 43"/>
                  <a:gd name="T41" fmla="*/ 43 h 59"/>
                  <a:gd name="T42" fmla="*/ 3 w 43"/>
                  <a:gd name="T43" fmla="*/ 41 h 59"/>
                  <a:gd name="T44" fmla="*/ 3 w 43"/>
                  <a:gd name="T45" fmla="*/ 41 h 59"/>
                  <a:gd name="T46" fmla="*/ 21 w 43"/>
                  <a:gd name="T47" fmla="*/ 47 h 59"/>
                  <a:gd name="T48" fmla="*/ 4 w 43"/>
                  <a:gd name="T49" fmla="*/ 29 h 59"/>
                  <a:gd name="T50" fmla="*/ 17 w 43"/>
                  <a:gd name="T51" fmla="*/ 5 h 59"/>
                  <a:gd name="T52" fmla="*/ 25 w 43"/>
                  <a:gd name="T53" fmla="*/ 3 h 59"/>
                  <a:gd name="T54" fmla="*/ 36 w 43"/>
                  <a:gd name="T55" fmla="*/ 11 h 59"/>
                  <a:gd name="T56" fmla="*/ 36 w 43"/>
                  <a:gd name="T57" fmla="*/ 11 h 59"/>
                  <a:gd name="T58" fmla="*/ 37 w 43"/>
                  <a:gd name="T59" fmla="*/ 34 h 59"/>
                  <a:gd name="T60" fmla="*/ 21 w 43"/>
                  <a:gd name="T61" fmla="*/ 47 h 59"/>
                  <a:gd name="T62" fmla="*/ 25 w 43"/>
                  <a:gd name="T63" fmla="*/ 0 h 59"/>
                  <a:gd name="T64" fmla="*/ 3 w 43"/>
                  <a:gd name="T65" fmla="*/ 18 h 59"/>
                  <a:gd name="T66" fmla="*/ 1 w 43"/>
                  <a:gd name="T67" fmla="*/ 29 h 59"/>
                  <a:gd name="T68" fmla="*/ 3 w 43"/>
                  <a:gd name="T69" fmla="*/ 52 h 59"/>
                  <a:gd name="T70" fmla="*/ 19 w 43"/>
                  <a:gd name="T71" fmla="*/ 59 h 59"/>
                  <a:gd name="T72" fmla="*/ 21 w 43"/>
                  <a:gd name="T73" fmla="*/ 59 h 59"/>
                  <a:gd name="T74" fmla="*/ 41 w 43"/>
                  <a:gd name="T75" fmla="*/ 44 h 59"/>
                  <a:gd name="T76" fmla="*/ 43 w 43"/>
                  <a:gd name="T77" fmla="*/ 22 h 59"/>
                  <a:gd name="T78" fmla="*/ 36 w 43"/>
                  <a:gd name="T7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9">
                    <a:moveTo>
                      <a:pt x="19" y="56"/>
                    </a:moveTo>
                    <a:cubicBezTo>
                      <a:pt x="18" y="56"/>
                      <a:pt x="17" y="56"/>
                      <a:pt x="16" y="56"/>
                    </a:cubicBezTo>
                    <a:cubicBezTo>
                      <a:pt x="16" y="54"/>
                      <a:pt x="17" y="52"/>
                      <a:pt x="18" y="51"/>
                    </a:cubicBezTo>
                    <a:cubicBezTo>
                      <a:pt x="19" y="51"/>
                      <a:pt x="20" y="51"/>
                      <a:pt x="21" y="51"/>
                    </a:cubicBezTo>
                    <a:cubicBezTo>
                      <a:pt x="22" y="51"/>
                      <a:pt x="22" y="51"/>
                      <a:pt x="22" y="51"/>
                    </a:cubicBezTo>
                    <a:cubicBezTo>
                      <a:pt x="21" y="52"/>
                      <a:pt x="20" y="54"/>
                      <a:pt x="20" y="56"/>
                    </a:cubicBezTo>
                    <a:cubicBezTo>
                      <a:pt x="19" y="56"/>
                      <a:pt x="19" y="56"/>
                      <a:pt x="19" y="56"/>
                    </a:cubicBezTo>
                    <a:moveTo>
                      <a:pt x="23" y="55"/>
                    </a:moveTo>
                    <a:cubicBezTo>
                      <a:pt x="23" y="54"/>
                      <a:pt x="24" y="53"/>
                      <a:pt x="24" y="51"/>
                    </a:cubicBezTo>
                    <a:cubicBezTo>
                      <a:pt x="25" y="50"/>
                      <a:pt x="25" y="50"/>
                      <a:pt x="25" y="50"/>
                    </a:cubicBezTo>
                    <a:cubicBezTo>
                      <a:pt x="25" y="50"/>
                      <a:pt x="26" y="50"/>
                      <a:pt x="26" y="50"/>
                    </a:cubicBezTo>
                    <a:cubicBezTo>
                      <a:pt x="27" y="50"/>
                      <a:pt x="27" y="50"/>
                      <a:pt x="27" y="50"/>
                    </a:cubicBezTo>
                    <a:cubicBezTo>
                      <a:pt x="27" y="51"/>
                      <a:pt x="26" y="53"/>
                      <a:pt x="26" y="54"/>
                    </a:cubicBezTo>
                    <a:cubicBezTo>
                      <a:pt x="26" y="55"/>
                      <a:pt x="26" y="55"/>
                      <a:pt x="26" y="55"/>
                    </a:cubicBezTo>
                    <a:cubicBezTo>
                      <a:pt x="25" y="55"/>
                      <a:pt x="25" y="55"/>
                      <a:pt x="25" y="55"/>
                    </a:cubicBezTo>
                    <a:cubicBezTo>
                      <a:pt x="25" y="55"/>
                      <a:pt x="24" y="55"/>
                      <a:pt x="23" y="55"/>
                    </a:cubicBezTo>
                    <a:moveTo>
                      <a:pt x="13" y="55"/>
                    </a:moveTo>
                    <a:cubicBezTo>
                      <a:pt x="12" y="55"/>
                      <a:pt x="12" y="54"/>
                      <a:pt x="11" y="54"/>
                    </a:cubicBezTo>
                    <a:cubicBezTo>
                      <a:pt x="11" y="53"/>
                      <a:pt x="11" y="53"/>
                      <a:pt x="11" y="53"/>
                    </a:cubicBezTo>
                    <a:cubicBezTo>
                      <a:pt x="12" y="52"/>
                      <a:pt x="12" y="51"/>
                      <a:pt x="13" y="49"/>
                    </a:cubicBezTo>
                    <a:cubicBezTo>
                      <a:pt x="14" y="50"/>
                      <a:pt x="14" y="50"/>
                      <a:pt x="15" y="50"/>
                    </a:cubicBezTo>
                    <a:cubicBezTo>
                      <a:pt x="14" y="52"/>
                      <a:pt x="13" y="53"/>
                      <a:pt x="13" y="55"/>
                    </a:cubicBezTo>
                    <a:moveTo>
                      <a:pt x="9" y="53"/>
                    </a:moveTo>
                    <a:cubicBezTo>
                      <a:pt x="8" y="52"/>
                      <a:pt x="8" y="52"/>
                      <a:pt x="7" y="51"/>
                    </a:cubicBezTo>
                    <a:cubicBezTo>
                      <a:pt x="8" y="50"/>
                      <a:pt x="8" y="48"/>
                      <a:pt x="9" y="47"/>
                    </a:cubicBezTo>
                    <a:cubicBezTo>
                      <a:pt x="9" y="47"/>
                      <a:pt x="10" y="48"/>
                      <a:pt x="11" y="48"/>
                    </a:cubicBezTo>
                    <a:cubicBezTo>
                      <a:pt x="10" y="50"/>
                      <a:pt x="9" y="51"/>
                      <a:pt x="9" y="53"/>
                    </a:cubicBezTo>
                    <a:moveTo>
                      <a:pt x="29" y="53"/>
                    </a:moveTo>
                    <a:cubicBezTo>
                      <a:pt x="30" y="51"/>
                      <a:pt x="30" y="50"/>
                      <a:pt x="31" y="48"/>
                    </a:cubicBezTo>
                    <a:cubicBezTo>
                      <a:pt x="32" y="47"/>
                      <a:pt x="32" y="47"/>
                      <a:pt x="33" y="46"/>
                    </a:cubicBezTo>
                    <a:cubicBezTo>
                      <a:pt x="33" y="48"/>
                      <a:pt x="32" y="49"/>
                      <a:pt x="32" y="50"/>
                    </a:cubicBezTo>
                    <a:cubicBezTo>
                      <a:pt x="32" y="51"/>
                      <a:pt x="32" y="51"/>
                      <a:pt x="32" y="51"/>
                    </a:cubicBezTo>
                    <a:cubicBezTo>
                      <a:pt x="31" y="52"/>
                      <a:pt x="30" y="52"/>
                      <a:pt x="29" y="53"/>
                    </a:cubicBezTo>
                    <a:moveTo>
                      <a:pt x="5" y="48"/>
                    </a:moveTo>
                    <a:cubicBezTo>
                      <a:pt x="5" y="48"/>
                      <a:pt x="5" y="48"/>
                      <a:pt x="5" y="47"/>
                    </a:cubicBezTo>
                    <a:cubicBezTo>
                      <a:pt x="5" y="46"/>
                      <a:pt x="5" y="45"/>
                      <a:pt x="6" y="44"/>
                    </a:cubicBezTo>
                    <a:cubicBezTo>
                      <a:pt x="6" y="45"/>
                      <a:pt x="6" y="45"/>
                      <a:pt x="6" y="45"/>
                    </a:cubicBezTo>
                    <a:cubicBezTo>
                      <a:pt x="6" y="46"/>
                      <a:pt x="6" y="47"/>
                      <a:pt x="5" y="48"/>
                    </a:cubicBezTo>
                    <a:moveTo>
                      <a:pt x="36" y="46"/>
                    </a:moveTo>
                    <a:cubicBezTo>
                      <a:pt x="36" y="45"/>
                      <a:pt x="36" y="44"/>
                      <a:pt x="37" y="43"/>
                    </a:cubicBezTo>
                    <a:cubicBezTo>
                      <a:pt x="37" y="42"/>
                      <a:pt x="37" y="41"/>
                      <a:pt x="38" y="41"/>
                    </a:cubicBezTo>
                    <a:cubicBezTo>
                      <a:pt x="38" y="41"/>
                      <a:pt x="38" y="42"/>
                      <a:pt x="37" y="43"/>
                    </a:cubicBezTo>
                    <a:cubicBezTo>
                      <a:pt x="37" y="44"/>
                      <a:pt x="36" y="45"/>
                      <a:pt x="36" y="46"/>
                    </a:cubicBezTo>
                    <a:moveTo>
                      <a:pt x="3" y="41"/>
                    </a:moveTo>
                    <a:cubicBezTo>
                      <a:pt x="3" y="41"/>
                      <a:pt x="3" y="41"/>
                      <a:pt x="3" y="41"/>
                    </a:cubicBezTo>
                    <a:cubicBezTo>
                      <a:pt x="3" y="41"/>
                      <a:pt x="3" y="41"/>
                      <a:pt x="3" y="41"/>
                    </a:cubicBezTo>
                    <a:cubicBezTo>
                      <a:pt x="3" y="41"/>
                      <a:pt x="3" y="41"/>
                      <a:pt x="3" y="41"/>
                    </a:cubicBezTo>
                    <a:moveTo>
                      <a:pt x="21" y="47"/>
                    </a:moveTo>
                    <a:cubicBezTo>
                      <a:pt x="16" y="47"/>
                      <a:pt x="12" y="46"/>
                      <a:pt x="9" y="43"/>
                    </a:cubicBezTo>
                    <a:cubicBezTo>
                      <a:pt x="6" y="39"/>
                      <a:pt x="4" y="35"/>
                      <a:pt x="4" y="29"/>
                    </a:cubicBezTo>
                    <a:cubicBezTo>
                      <a:pt x="4" y="26"/>
                      <a:pt x="5" y="23"/>
                      <a:pt x="6" y="20"/>
                    </a:cubicBezTo>
                    <a:cubicBezTo>
                      <a:pt x="8" y="14"/>
                      <a:pt x="12" y="8"/>
                      <a:pt x="17" y="5"/>
                    </a:cubicBezTo>
                    <a:cubicBezTo>
                      <a:pt x="19" y="4"/>
                      <a:pt x="22" y="3"/>
                      <a:pt x="25" y="3"/>
                    </a:cubicBezTo>
                    <a:cubicBezTo>
                      <a:pt x="25" y="3"/>
                      <a:pt x="25" y="3"/>
                      <a:pt x="25" y="3"/>
                    </a:cubicBezTo>
                    <a:cubicBezTo>
                      <a:pt x="28" y="3"/>
                      <a:pt x="31" y="4"/>
                      <a:pt x="33" y="6"/>
                    </a:cubicBezTo>
                    <a:cubicBezTo>
                      <a:pt x="35" y="8"/>
                      <a:pt x="36" y="9"/>
                      <a:pt x="36" y="11"/>
                    </a:cubicBezTo>
                    <a:cubicBezTo>
                      <a:pt x="38" y="10"/>
                      <a:pt x="38" y="10"/>
                      <a:pt x="38" y="10"/>
                    </a:cubicBezTo>
                    <a:cubicBezTo>
                      <a:pt x="36" y="11"/>
                      <a:pt x="36" y="11"/>
                      <a:pt x="36" y="11"/>
                    </a:cubicBezTo>
                    <a:cubicBezTo>
                      <a:pt x="38" y="15"/>
                      <a:pt x="39" y="19"/>
                      <a:pt x="39" y="24"/>
                    </a:cubicBezTo>
                    <a:cubicBezTo>
                      <a:pt x="39" y="27"/>
                      <a:pt x="39" y="31"/>
                      <a:pt x="37" y="34"/>
                    </a:cubicBezTo>
                    <a:cubicBezTo>
                      <a:pt x="35" y="40"/>
                      <a:pt x="31" y="45"/>
                      <a:pt x="25" y="47"/>
                    </a:cubicBezTo>
                    <a:cubicBezTo>
                      <a:pt x="24" y="47"/>
                      <a:pt x="22" y="47"/>
                      <a:pt x="21" y="47"/>
                    </a:cubicBezTo>
                    <a:cubicBezTo>
                      <a:pt x="21" y="47"/>
                      <a:pt x="21" y="47"/>
                      <a:pt x="21" y="47"/>
                    </a:cubicBezTo>
                    <a:moveTo>
                      <a:pt x="25" y="0"/>
                    </a:moveTo>
                    <a:cubicBezTo>
                      <a:pt x="21" y="0"/>
                      <a:pt x="18" y="0"/>
                      <a:pt x="15" y="2"/>
                    </a:cubicBezTo>
                    <a:cubicBezTo>
                      <a:pt x="9" y="6"/>
                      <a:pt x="5" y="12"/>
                      <a:pt x="3" y="18"/>
                    </a:cubicBezTo>
                    <a:cubicBezTo>
                      <a:pt x="2" y="22"/>
                      <a:pt x="1" y="25"/>
                      <a:pt x="1" y="28"/>
                    </a:cubicBezTo>
                    <a:cubicBezTo>
                      <a:pt x="1" y="29"/>
                      <a:pt x="1" y="29"/>
                      <a:pt x="1" y="29"/>
                    </a:cubicBezTo>
                    <a:cubicBezTo>
                      <a:pt x="0" y="32"/>
                      <a:pt x="0" y="36"/>
                      <a:pt x="0" y="40"/>
                    </a:cubicBezTo>
                    <a:cubicBezTo>
                      <a:pt x="0" y="44"/>
                      <a:pt x="1" y="49"/>
                      <a:pt x="3" y="52"/>
                    </a:cubicBezTo>
                    <a:cubicBezTo>
                      <a:pt x="8" y="58"/>
                      <a:pt x="14" y="59"/>
                      <a:pt x="19" y="59"/>
                    </a:cubicBezTo>
                    <a:cubicBezTo>
                      <a:pt x="19" y="59"/>
                      <a:pt x="19" y="59"/>
                      <a:pt x="19" y="59"/>
                    </a:cubicBezTo>
                    <a:cubicBezTo>
                      <a:pt x="20" y="59"/>
                      <a:pt x="20" y="59"/>
                      <a:pt x="20" y="59"/>
                    </a:cubicBezTo>
                    <a:cubicBezTo>
                      <a:pt x="21" y="59"/>
                      <a:pt x="21" y="59"/>
                      <a:pt x="21" y="59"/>
                    </a:cubicBezTo>
                    <a:cubicBezTo>
                      <a:pt x="23" y="59"/>
                      <a:pt x="25" y="59"/>
                      <a:pt x="26" y="58"/>
                    </a:cubicBezTo>
                    <a:cubicBezTo>
                      <a:pt x="33" y="56"/>
                      <a:pt x="38" y="50"/>
                      <a:pt x="41" y="44"/>
                    </a:cubicBezTo>
                    <a:cubicBezTo>
                      <a:pt x="43" y="39"/>
                      <a:pt x="43" y="31"/>
                      <a:pt x="43" y="23"/>
                    </a:cubicBezTo>
                    <a:cubicBezTo>
                      <a:pt x="43" y="22"/>
                      <a:pt x="43" y="22"/>
                      <a:pt x="43" y="22"/>
                    </a:cubicBezTo>
                    <a:cubicBezTo>
                      <a:pt x="43" y="17"/>
                      <a:pt x="42" y="13"/>
                      <a:pt x="40" y="9"/>
                    </a:cubicBezTo>
                    <a:cubicBezTo>
                      <a:pt x="39" y="7"/>
                      <a:pt x="38" y="5"/>
                      <a:pt x="36" y="4"/>
                    </a:cubicBezTo>
                    <a:cubicBezTo>
                      <a:pt x="33" y="1"/>
                      <a:pt x="29"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766"/>
              <p:cNvSpPr>
                <a:spLocks noEditPoints="1"/>
              </p:cNvSpPr>
              <p:nvPr/>
            </p:nvSpPr>
            <p:spPr bwMode="auto">
              <a:xfrm>
                <a:off x="4740" y="1079"/>
                <a:ext cx="177" cy="276"/>
              </a:xfrm>
              <a:custGeom>
                <a:avLst/>
                <a:gdLst>
                  <a:gd name="T0" fmla="*/ 13 w 75"/>
                  <a:gd name="T1" fmla="*/ 109 h 117"/>
                  <a:gd name="T2" fmla="*/ 13 w 75"/>
                  <a:gd name="T3" fmla="*/ 108 h 117"/>
                  <a:gd name="T4" fmla="*/ 14 w 75"/>
                  <a:gd name="T5" fmla="*/ 111 h 117"/>
                  <a:gd name="T6" fmla="*/ 8 w 75"/>
                  <a:gd name="T7" fmla="*/ 106 h 117"/>
                  <a:gd name="T8" fmla="*/ 13 w 75"/>
                  <a:gd name="T9" fmla="*/ 100 h 117"/>
                  <a:gd name="T10" fmla="*/ 6 w 75"/>
                  <a:gd name="T11" fmla="*/ 104 h 117"/>
                  <a:gd name="T12" fmla="*/ 5 w 75"/>
                  <a:gd name="T13" fmla="*/ 103 h 117"/>
                  <a:gd name="T14" fmla="*/ 9 w 75"/>
                  <a:gd name="T15" fmla="*/ 97 h 117"/>
                  <a:gd name="T16" fmla="*/ 4 w 75"/>
                  <a:gd name="T17" fmla="*/ 97 h 117"/>
                  <a:gd name="T18" fmla="*/ 4 w 75"/>
                  <a:gd name="T19" fmla="*/ 93 h 117"/>
                  <a:gd name="T20" fmla="*/ 4 w 75"/>
                  <a:gd name="T21" fmla="*/ 97 h 117"/>
                  <a:gd name="T22" fmla="*/ 18 w 75"/>
                  <a:gd name="T23" fmla="*/ 102 h 117"/>
                  <a:gd name="T24" fmla="*/ 71 w 75"/>
                  <a:gd name="T25" fmla="*/ 21 h 117"/>
                  <a:gd name="T26" fmla="*/ 18 w 75"/>
                  <a:gd name="T27" fmla="*/ 110 h 117"/>
                  <a:gd name="T28" fmla="*/ 5 w 75"/>
                  <a:gd name="T29" fmla="*/ 89 h 117"/>
                  <a:gd name="T30" fmla="*/ 61 w 75"/>
                  <a:gd name="T31" fmla="*/ 4 h 117"/>
                  <a:gd name="T32" fmla="*/ 71 w 75"/>
                  <a:gd name="T33" fmla="*/ 10 h 117"/>
                  <a:gd name="T34" fmla="*/ 60 w 75"/>
                  <a:gd name="T35" fmla="*/ 0 h 117"/>
                  <a:gd name="T36" fmla="*/ 30 w 75"/>
                  <a:gd name="T37" fmla="*/ 46 h 117"/>
                  <a:gd name="T38" fmla="*/ 1 w 75"/>
                  <a:gd name="T39" fmla="*/ 88 h 117"/>
                  <a:gd name="T40" fmla="*/ 1 w 75"/>
                  <a:gd name="T41" fmla="*/ 88 h 117"/>
                  <a:gd name="T42" fmla="*/ 0 w 75"/>
                  <a:gd name="T43" fmla="*/ 89 h 117"/>
                  <a:gd name="T44" fmla="*/ 1 w 75"/>
                  <a:gd name="T45" fmla="*/ 95 h 117"/>
                  <a:gd name="T46" fmla="*/ 1 w 75"/>
                  <a:gd name="T47" fmla="*/ 104 h 117"/>
                  <a:gd name="T48" fmla="*/ 2 w 75"/>
                  <a:gd name="T49" fmla="*/ 106 h 117"/>
                  <a:gd name="T50" fmla="*/ 15 w 75"/>
                  <a:gd name="T51" fmla="*/ 117 h 117"/>
                  <a:gd name="T52" fmla="*/ 16 w 75"/>
                  <a:gd name="T53" fmla="*/ 117 h 117"/>
                  <a:gd name="T54" fmla="*/ 16 w 75"/>
                  <a:gd name="T55" fmla="*/ 117 h 117"/>
                  <a:gd name="T56" fmla="*/ 17 w 75"/>
                  <a:gd name="T57" fmla="*/ 117 h 117"/>
                  <a:gd name="T58" fmla="*/ 18 w 75"/>
                  <a:gd name="T59" fmla="*/ 117 h 117"/>
                  <a:gd name="T60" fmla="*/ 18 w 75"/>
                  <a:gd name="T61" fmla="*/ 117 h 117"/>
                  <a:gd name="T62" fmla="*/ 75 w 75"/>
                  <a:gd name="T63" fmla="*/ 25 h 117"/>
                  <a:gd name="T64" fmla="*/ 75 w 75"/>
                  <a:gd name="T65" fmla="*/ 21 h 117"/>
                  <a:gd name="T66" fmla="*/ 75 w 75"/>
                  <a:gd name="T67" fmla="*/ 10 h 117"/>
                  <a:gd name="T68" fmla="*/ 75 w 75"/>
                  <a:gd name="T69" fmla="*/ 9 h 117"/>
                  <a:gd name="T70" fmla="*/ 74 w 75"/>
                  <a:gd name="T71" fmla="*/ 9 h 117"/>
                  <a:gd name="T72" fmla="*/ 74 w 75"/>
                  <a:gd name="T73" fmla="*/ 8 h 117"/>
                  <a:gd name="T74" fmla="*/ 60 w 75"/>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 h="117">
                    <a:moveTo>
                      <a:pt x="14" y="111"/>
                    </a:moveTo>
                    <a:cubicBezTo>
                      <a:pt x="14" y="111"/>
                      <a:pt x="13" y="110"/>
                      <a:pt x="13" y="109"/>
                    </a:cubicBezTo>
                    <a:cubicBezTo>
                      <a:pt x="13" y="109"/>
                      <a:pt x="13" y="109"/>
                      <a:pt x="13" y="109"/>
                    </a:cubicBezTo>
                    <a:cubicBezTo>
                      <a:pt x="13" y="109"/>
                      <a:pt x="13" y="109"/>
                      <a:pt x="13" y="108"/>
                    </a:cubicBezTo>
                    <a:cubicBezTo>
                      <a:pt x="13" y="107"/>
                      <a:pt x="14" y="105"/>
                      <a:pt x="15" y="103"/>
                    </a:cubicBezTo>
                    <a:cubicBezTo>
                      <a:pt x="15" y="106"/>
                      <a:pt x="14" y="108"/>
                      <a:pt x="14" y="111"/>
                    </a:cubicBezTo>
                    <a:moveTo>
                      <a:pt x="10" y="107"/>
                    </a:moveTo>
                    <a:cubicBezTo>
                      <a:pt x="10" y="107"/>
                      <a:pt x="9" y="106"/>
                      <a:pt x="8" y="106"/>
                    </a:cubicBezTo>
                    <a:cubicBezTo>
                      <a:pt x="9" y="103"/>
                      <a:pt x="10" y="101"/>
                      <a:pt x="11" y="99"/>
                    </a:cubicBezTo>
                    <a:cubicBezTo>
                      <a:pt x="12" y="99"/>
                      <a:pt x="12" y="100"/>
                      <a:pt x="13" y="100"/>
                    </a:cubicBezTo>
                    <a:cubicBezTo>
                      <a:pt x="12" y="103"/>
                      <a:pt x="11" y="105"/>
                      <a:pt x="10" y="107"/>
                    </a:cubicBezTo>
                    <a:moveTo>
                      <a:pt x="6" y="104"/>
                    </a:moveTo>
                    <a:cubicBezTo>
                      <a:pt x="5" y="104"/>
                      <a:pt x="5" y="103"/>
                      <a:pt x="5" y="103"/>
                    </a:cubicBezTo>
                    <a:cubicBezTo>
                      <a:pt x="5" y="103"/>
                      <a:pt x="5" y="103"/>
                      <a:pt x="5" y="103"/>
                    </a:cubicBezTo>
                    <a:cubicBezTo>
                      <a:pt x="6" y="100"/>
                      <a:pt x="7" y="98"/>
                      <a:pt x="8" y="96"/>
                    </a:cubicBezTo>
                    <a:cubicBezTo>
                      <a:pt x="8" y="96"/>
                      <a:pt x="9" y="97"/>
                      <a:pt x="9" y="97"/>
                    </a:cubicBezTo>
                    <a:cubicBezTo>
                      <a:pt x="8" y="99"/>
                      <a:pt x="7" y="102"/>
                      <a:pt x="6" y="104"/>
                    </a:cubicBezTo>
                    <a:moveTo>
                      <a:pt x="4" y="97"/>
                    </a:moveTo>
                    <a:cubicBezTo>
                      <a:pt x="4" y="96"/>
                      <a:pt x="4" y="96"/>
                      <a:pt x="4" y="95"/>
                    </a:cubicBezTo>
                    <a:cubicBezTo>
                      <a:pt x="4" y="94"/>
                      <a:pt x="4" y="94"/>
                      <a:pt x="4" y="93"/>
                    </a:cubicBezTo>
                    <a:cubicBezTo>
                      <a:pt x="5" y="93"/>
                      <a:pt x="5" y="94"/>
                      <a:pt x="6" y="94"/>
                    </a:cubicBezTo>
                    <a:cubicBezTo>
                      <a:pt x="5" y="95"/>
                      <a:pt x="5" y="96"/>
                      <a:pt x="4" y="97"/>
                    </a:cubicBezTo>
                    <a:moveTo>
                      <a:pt x="18" y="110"/>
                    </a:moveTo>
                    <a:cubicBezTo>
                      <a:pt x="18" y="107"/>
                      <a:pt x="18" y="104"/>
                      <a:pt x="18" y="102"/>
                    </a:cubicBezTo>
                    <a:cubicBezTo>
                      <a:pt x="36" y="75"/>
                      <a:pt x="55" y="44"/>
                      <a:pt x="71" y="16"/>
                    </a:cubicBezTo>
                    <a:cubicBezTo>
                      <a:pt x="71" y="18"/>
                      <a:pt x="71" y="19"/>
                      <a:pt x="71" y="21"/>
                    </a:cubicBezTo>
                    <a:cubicBezTo>
                      <a:pt x="71" y="22"/>
                      <a:pt x="71" y="23"/>
                      <a:pt x="71" y="24"/>
                    </a:cubicBezTo>
                    <a:cubicBezTo>
                      <a:pt x="55" y="51"/>
                      <a:pt x="36" y="82"/>
                      <a:pt x="18" y="110"/>
                    </a:cubicBezTo>
                    <a:moveTo>
                      <a:pt x="16" y="98"/>
                    </a:moveTo>
                    <a:cubicBezTo>
                      <a:pt x="13" y="95"/>
                      <a:pt x="9" y="92"/>
                      <a:pt x="5" y="89"/>
                    </a:cubicBezTo>
                    <a:cubicBezTo>
                      <a:pt x="16" y="76"/>
                      <a:pt x="25" y="62"/>
                      <a:pt x="33" y="48"/>
                    </a:cubicBezTo>
                    <a:cubicBezTo>
                      <a:pt x="42" y="34"/>
                      <a:pt x="52" y="19"/>
                      <a:pt x="61" y="4"/>
                    </a:cubicBezTo>
                    <a:cubicBezTo>
                      <a:pt x="63" y="5"/>
                      <a:pt x="64" y="5"/>
                      <a:pt x="65" y="6"/>
                    </a:cubicBezTo>
                    <a:cubicBezTo>
                      <a:pt x="67" y="7"/>
                      <a:pt x="68" y="9"/>
                      <a:pt x="71" y="10"/>
                    </a:cubicBezTo>
                    <a:cubicBezTo>
                      <a:pt x="54" y="39"/>
                      <a:pt x="34" y="71"/>
                      <a:pt x="16" y="98"/>
                    </a:cubicBezTo>
                    <a:moveTo>
                      <a:pt x="60" y="0"/>
                    </a:moveTo>
                    <a:cubicBezTo>
                      <a:pt x="59" y="0"/>
                      <a:pt x="59" y="1"/>
                      <a:pt x="58" y="1"/>
                    </a:cubicBezTo>
                    <a:cubicBezTo>
                      <a:pt x="49" y="16"/>
                      <a:pt x="40" y="31"/>
                      <a:pt x="30" y="46"/>
                    </a:cubicBezTo>
                    <a:cubicBezTo>
                      <a:pt x="21" y="61"/>
                      <a:pt x="12" y="75"/>
                      <a:pt x="1" y="87"/>
                    </a:cubicBezTo>
                    <a:cubicBezTo>
                      <a:pt x="1" y="88"/>
                      <a:pt x="1" y="88"/>
                      <a:pt x="1" y="88"/>
                    </a:cubicBezTo>
                    <a:cubicBezTo>
                      <a:pt x="1" y="88"/>
                      <a:pt x="1" y="88"/>
                      <a:pt x="1" y="88"/>
                    </a:cubicBezTo>
                    <a:cubicBezTo>
                      <a:pt x="1" y="88"/>
                      <a:pt x="1" y="88"/>
                      <a:pt x="1" y="88"/>
                    </a:cubicBezTo>
                    <a:cubicBezTo>
                      <a:pt x="1" y="88"/>
                      <a:pt x="1" y="88"/>
                      <a:pt x="1" y="88"/>
                    </a:cubicBezTo>
                    <a:cubicBezTo>
                      <a:pt x="0" y="89"/>
                      <a:pt x="0" y="89"/>
                      <a:pt x="0" y="89"/>
                    </a:cubicBezTo>
                    <a:cubicBezTo>
                      <a:pt x="0" y="89"/>
                      <a:pt x="0" y="89"/>
                      <a:pt x="0" y="89"/>
                    </a:cubicBezTo>
                    <a:cubicBezTo>
                      <a:pt x="1" y="91"/>
                      <a:pt x="1" y="93"/>
                      <a:pt x="1" y="95"/>
                    </a:cubicBezTo>
                    <a:cubicBezTo>
                      <a:pt x="1" y="97"/>
                      <a:pt x="1" y="99"/>
                      <a:pt x="0" y="103"/>
                    </a:cubicBezTo>
                    <a:cubicBezTo>
                      <a:pt x="0" y="104"/>
                      <a:pt x="1" y="104"/>
                      <a:pt x="1" y="104"/>
                    </a:cubicBezTo>
                    <a:cubicBezTo>
                      <a:pt x="1" y="105"/>
                      <a:pt x="1" y="105"/>
                      <a:pt x="1" y="106"/>
                    </a:cubicBezTo>
                    <a:cubicBezTo>
                      <a:pt x="2" y="106"/>
                      <a:pt x="2" y="106"/>
                      <a:pt x="2" y="106"/>
                    </a:cubicBezTo>
                    <a:cubicBezTo>
                      <a:pt x="7" y="109"/>
                      <a:pt x="11" y="113"/>
                      <a:pt x="15" y="117"/>
                    </a:cubicBezTo>
                    <a:cubicBezTo>
                      <a:pt x="15" y="117"/>
                      <a:pt x="15" y="117"/>
                      <a:pt x="15" y="117"/>
                    </a:cubicBezTo>
                    <a:cubicBezTo>
                      <a:pt x="15" y="117"/>
                      <a:pt x="15" y="117"/>
                      <a:pt x="15" y="117"/>
                    </a:cubicBezTo>
                    <a:cubicBezTo>
                      <a:pt x="16" y="117"/>
                      <a:pt x="16" y="117"/>
                      <a:pt x="16" y="117"/>
                    </a:cubicBezTo>
                    <a:cubicBezTo>
                      <a:pt x="16" y="117"/>
                      <a:pt x="16" y="117"/>
                      <a:pt x="16" y="117"/>
                    </a:cubicBezTo>
                    <a:cubicBezTo>
                      <a:pt x="16" y="117"/>
                      <a:pt x="16" y="117"/>
                      <a:pt x="16" y="117"/>
                    </a:cubicBezTo>
                    <a:cubicBezTo>
                      <a:pt x="17" y="117"/>
                      <a:pt x="17" y="117"/>
                      <a:pt x="17" y="117"/>
                    </a:cubicBezTo>
                    <a:cubicBezTo>
                      <a:pt x="17" y="117"/>
                      <a:pt x="17" y="117"/>
                      <a:pt x="17" y="117"/>
                    </a:cubicBezTo>
                    <a:cubicBezTo>
                      <a:pt x="17" y="117"/>
                      <a:pt x="17" y="117"/>
                      <a:pt x="17" y="117"/>
                    </a:cubicBezTo>
                    <a:cubicBezTo>
                      <a:pt x="18" y="117"/>
                      <a:pt x="18" y="117"/>
                      <a:pt x="18" y="117"/>
                    </a:cubicBezTo>
                    <a:cubicBezTo>
                      <a:pt x="18" y="117"/>
                      <a:pt x="18" y="117"/>
                      <a:pt x="18" y="117"/>
                    </a:cubicBezTo>
                    <a:cubicBezTo>
                      <a:pt x="18" y="117"/>
                      <a:pt x="18" y="117"/>
                      <a:pt x="18" y="117"/>
                    </a:cubicBezTo>
                    <a:cubicBezTo>
                      <a:pt x="18" y="116"/>
                      <a:pt x="18" y="116"/>
                      <a:pt x="18" y="116"/>
                    </a:cubicBezTo>
                    <a:cubicBezTo>
                      <a:pt x="36" y="88"/>
                      <a:pt x="58" y="55"/>
                      <a:pt x="75" y="25"/>
                    </a:cubicBezTo>
                    <a:cubicBezTo>
                      <a:pt x="75" y="25"/>
                      <a:pt x="75" y="24"/>
                      <a:pt x="75" y="24"/>
                    </a:cubicBezTo>
                    <a:cubicBezTo>
                      <a:pt x="75" y="23"/>
                      <a:pt x="75" y="22"/>
                      <a:pt x="75" y="21"/>
                    </a:cubicBezTo>
                    <a:cubicBezTo>
                      <a:pt x="75" y="19"/>
                      <a:pt x="75" y="17"/>
                      <a:pt x="75" y="13"/>
                    </a:cubicBezTo>
                    <a:cubicBezTo>
                      <a:pt x="75" y="12"/>
                      <a:pt x="75" y="11"/>
                      <a:pt x="75" y="10"/>
                    </a:cubicBezTo>
                    <a:cubicBezTo>
                      <a:pt x="75" y="9"/>
                      <a:pt x="75" y="9"/>
                      <a:pt x="75" y="9"/>
                    </a:cubicBezTo>
                    <a:cubicBezTo>
                      <a:pt x="75" y="9"/>
                      <a:pt x="75" y="9"/>
                      <a:pt x="75" y="9"/>
                    </a:cubicBezTo>
                    <a:cubicBezTo>
                      <a:pt x="75" y="9"/>
                      <a:pt x="75" y="9"/>
                      <a:pt x="75" y="9"/>
                    </a:cubicBezTo>
                    <a:cubicBezTo>
                      <a:pt x="74" y="9"/>
                      <a:pt x="74" y="9"/>
                      <a:pt x="74" y="9"/>
                    </a:cubicBezTo>
                    <a:cubicBezTo>
                      <a:pt x="74" y="8"/>
                      <a:pt x="74" y="8"/>
                      <a:pt x="74" y="8"/>
                    </a:cubicBezTo>
                    <a:cubicBezTo>
                      <a:pt x="74" y="8"/>
                      <a:pt x="74" y="8"/>
                      <a:pt x="74" y="8"/>
                    </a:cubicBezTo>
                    <a:cubicBezTo>
                      <a:pt x="71" y="6"/>
                      <a:pt x="69" y="5"/>
                      <a:pt x="67" y="4"/>
                    </a:cubicBezTo>
                    <a:cubicBezTo>
                      <a:pt x="65" y="2"/>
                      <a:pt x="63" y="1"/>
                      <a:pt x="60" y="0"/>
                    </a:cubicBezTo>
                    <a:cubicBezTo>
                      <a:pt x="60" y="0"/>
                      <a:pt x="60"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767"/>
              <p:cNvSpPr>
                <a:spLocks noEditPoints="1"/>
              </p:cNvSpPr>
              <p:nvPr/>
            </p:nvSpPr>
            <p:spPr bwMode="auto">
              <a:xfrm>
                <a:off x="5213" y="3119"/>
                <a:ext cx="339" cy="440"/>
              </a:xfrm>
              <a:custGeom>
                <a:avLst/>
                <a:gdLst>
                  <a:gd name="T0" fmla="*/ 68 w 143"/>
                  <a:gd name="T1" fmla="*/ 164 h 186"/>
                  <a:gd name="T2" fmla="*/ 55 w 143"/>
                  <a:gd name="T3" fmla="*/ 181 h 186"/>
                  <a:gd name="T4" fmla="*/ 66 w 143"/>
                  <a:gd name="T5" fmla="*/ 179 h 186"/>
                  <a:gd name="T6" fmla="*/ 33 w 143"/>
                  <a:gd name="T7" fmla="*/ 182 h 186"/>
                  <a:gd name="T8" fmla="*/ 38 w 143"/>
                  <a:gd name="T9" fmla="*/ 181 h 186"/>
                  <a:gd name="T10" fmla="*/ 70 w 143"/>
                  <a:gd name="T11" fmla="*/ 180 h 186"/>
                  <a:gd name="T12" fmla="*/ 77 w 143"/>
                  <a:gd name="T13" fmla="*/ 178 h 186"/>
                  <a:gd name="T14" fmla="*/ 21 w 143"/>
                  <a:gd name="T15" fmla="*/ 181 h 186"/>
                  <a:gd name="T16" fmla="*/ 47 w 143"/>
                  <a:gd name="T17" fmla="*/ 162 h 186"/>
                  <a:gd name="T18" fmla="*/ 109 w 143"/>
                  <a:gd name="T19" fmla="*/ 160 h 186"/>
                  <a:gd name="T20" fmla="*/ 99 w 143"/>
                  <a:gd name="T21" fmla="*/ 160 h 186"/>
                  <a:gd name="T22" fmla="*/ 88 w 143"/>
                  <a:gd name="T23" fmla="*/ 177 h 186"/>
                  <a:gd name="T24" fmla="*/ 5 w 143"/>
                  <a:gd name="T25" fmla="*/ 179 h 186"/>
                  <a:gd name="T26" fmla="*/ 21 w 143"/>
                  <a:gd name="T27" fmla="*/ 156 h 186"/>
                  <a:gd name="T28" fmla="*/ 10 w 143"/>
                  <a:gd name="T29" fmla="*/ 180 h 186"/>
                  <a:gd name="T30" fmla="*/ 24 w 143"/>
                  <a:gd name="T31" fmla="*/ 139 h 186"/>
                  <a:gd name="T32" fmla="*/ 20 w 143"/>
                  <a:gd name="T33" fmla="*/ 151 h 186"/>
                  <a:gd name="T34" fmla="*/ 16 w 143"/>
                  <a:gd name="T35" fmla="*/ 155 h 186"/>
                  <a:gd name="T36" fmla="*/ 30 w 143"/>
                  <a:gd name="T37" fmla="*/ 133 h 186"/>
                  <a:gd name="T38" fmla="*/ 31 w 143"/>
                  <a:gd name="T39" fmla="*/ 124 h 186"/>
                  <a:gd name="T40" fmla="*/ 35 w 143"/>
                  <a:gd name="T41" fmla="*/ 123 h 186"/>
                  <a:gd name="T42" fmla="*/ 68 w 143"/>
                  <a:gd name="T43" fmla="*/ 113 h 186"/>
                  <a:gd name="T44" fmla="*/ 73 w 143"/>
                  <a:gd name="T45" fmla="*/ 112 h 186"/>
                  <a:gd name="T46" fmla="*/ 35 w 143"/>
                  <a:gd name="T47" fmla="*/ 114 h 186"/>
                  <a:gd name="T48" fmla="*/ 76 w 143"/>
                  <a:gd name="T49" fmla="*/ 104 h 186"/>
                  <a:gd name="T50" fmla="*/ 76 w 143"/>
                  <a:gd name="T51" fmla="*/ 104 h 186"/>
                  <a:gd name="T52" fmla="*/ 92 w 143"/>
                  <a:gd name="T53" fmla="*/ 89 h 186"/>
                  <a:gd name="T54" fmla="*/ 95 w 143"/>
                  <a:gd name="T55" fmla="*/ 74 h 186"/>
                  <a:gd name="T56" fmla="*/ 93 w 143"/>
                  <a:gd name="T57" fmla="*/ 79 h 186"/>
                  <a:gd name="T58" fmla="*/ 106 w 143"/>
                  <a:gd name="T59" fmla="*/ 61 h 186"/>
                  <a:gd name="T60" fmla="*/ 103 w 143"/>
                  <a:gd name="T61" fmla="*/ 53 h 186"/>
                  <a:gd name="T62" fmla="*/ 106 w 143"/>
                  <a:gd name="T63" fmla="*/ 58 h 186"/>
                  <a:gd name="T64" fmla="*/ 110 w 143"/>
                  <a:gd name="T65" fmla="*/ 40 h 186"/>
                  <a:gd name="T66" fmla="*/ 105 w 143"/>
                  <a:gd name="T67" fmla="*/ 33 h 186"/>
                  <a:gd name="T68" fmla="*/ 105 w 143"/>
                  <a:gd name="T69" fmla="*/ 30 h 186"/>
                  <a:gd name="T70" fmla="*/ 105 w 143"/>
                  <a:gd name="T71" fmla="*/ 30 h 186"/>
                  <a:gd name="T72" fmla="*/ 110 w 143"/>
                  <a:gd name="T73" fmla="*/ 21 h 186"/>
                  <a:gd name="T74" fmla="*/ 104 w 143"/>
                  <a:gd name="T75" fmla="*/ 17 h 186"/>
                  <a:gd name="T76" fmla="*/ 110 w 143"/>
                  <a:gd name="T77" fmla="*/ 15 h 186"/>
                  <a:gd name="T78" fmla="*/ 114 w 143"/>
                  <a:gd name="T79" fmla="*/ 29 h 186"/>
                  <a:gd name="T80" fmla="*/ 139 w 143"/>
                  <a:gd name="T81" fmla="*/ 53 h 186"/>
                  <a:gd name="T82" fmla="*/ 112 w 143"/>
                  <a:gd name="T83" fmla="*/ 151 h 186"/>
                  <a:gd name="T84" fmla="*/ 37 w 143"/>
                  <a:gd name="T85" fmla="*/ 127 h 186"/>
                  <a:gd name="T86" fmla="*/ 63 w 143"/>
                  <a:gd name="T87" fmla="*/ 115 h 186"/>
                  <a:gd name="T88" fmla="*/ 66 w 143"/>
                  <a:gd name="T89" fmla="*/ 116 h 186"/>
                  <a:gd name="T90" fmla="*/ 109 w 143"/>
                  <a:gd name="T91" fmla="*/ 0 h 186"/>
                  <a:gd name="T92" fmla="*/ 103 w 143"/>
                  <a:gd name="T93" fmla="*/ 7 h 186"/>
                  <a:gd name="T94" fmla="*/ 99 w 143"/>
                  <a:gd name="T95" fmla="*/ 12 h 186"/>
                  <a:gd name="T96" fmla="*/ 101 w 143"/>
                  <a:gd name="T97" fmla="*/ 25 h 186"/>
                  <a:gd name="T98" fmla="*/ 64 w 143"/>
                  <a:gd name="T99" fmla="*/ 110 h 186"/>
                  <a:gd name="T100" fmla="*/ 45 w 143"/>
                  <a:gd name="T101" fmla="*/ 96 h 186"/>
                  <a:gd name="T102" fmla="*/ 43 w 143"/>
                  <a:gd name="T103" fmla="*/ 97 h 186"/>
                  <a:gd name="T104" fmla="*/ 14 w 143"/>
                  <a:gd name="T105" fmla="*/ 150 h 186"/>
                  <a:gd name="T106" fmla="*/ 3 w 143"/>
                  <a:gd name="T107" fmla="*/ 172 h 186"/>
                  <a:gd name="T108" fmla="*/ 1 w 143"/>
                  <a:gd name="T109" fmla="*/ 178 h 186"/>
                  <a:gd name="T110" fmla="*/ 1 w 143"/>
                  <a:gd name="T111" fmla="*/ 181 h 186"/>
                  <a:gd name="T112" fmla="*/ 23 w 143"/>
                  <a:gd name="T113" fmla="*/ 185 h 186"/>
                  <a:gd name="T114" fmla="*/ 35 w 143"/>
                  <a:gd name="T115" fmla="*/ 186 h 186"/>
                  <a:gd name="T116" fmla="*/ 100 w 143"/>
                  <a:gd name="T117" fmla="*/ 177 h 186"/>
                  <a:gd name="T118" fmla="*/ 117 w 143"/>
                  <a:gd name="T119" fmla="*/ 149 h 186"/>
                  <a:gd name="T120" fmla="*/ 134 w 143"/>
                  <a:gd name="T121" fmla="*/ 5 h 186"/>
                  <a:gd name="T122" fmla="*/ 111 w 143"/>
                  <a:gd name="T1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 h="186">
                    <a:moveTo>
                      <a:pt x="42" y="182"/>
                    </a:moveTo>
                    <a:cubicBezTo>
                      <a:pt x="48" y="176"/>
                      <a:pt x="53" y="170"/>
                      <a:pt x="59" y="165"/>
                    </a:cubicBezTo>
                    <a:cubicBezTo>
                      <a:pt x="60" y="164"/>
                      <a:pt x="60" y="164"/>
                      <a:pt x="60" y="163"/>
                    </a:cubicBezTo>
                    <a:cubicBezTo>
                      <a:pt x="63" y="164"/>
                      <a:pt x="65" y="164"/>
                      <a:pt x="68" y="164"/>
                    </a:cubicBezTo>
                    <a:cubicBezTo>
                      <a:pt x="63" y="169"/>
                      <a:pt x="58" y="174"/>
                      <a:pt x="52" y="179"/>
                    </a:cubicBezTo>
                    <a:cubicBezTo>
                      <a:pt x="52" y="180"/>
                      <a:pt x="52" y="180"/>
                      <a:pt x="52" y="181"/>
                    </a:cubicBezTo>
                    <a:cubicBezTo>
                      <a:pt x="49" y="181"/>
                      <a:pt x="45" y="181"/>
                      <a:pt x="42" y="182"/>
                    </a:cubicBezTo>
                    <a:moveTo>
                      <a:pt x="55" y="181"/>
                    </a:moveTo>
                    <a:cubicBezTo>
                      <a:pt x="60" y="175"/>
                      <a:pt x="66" y="170"/>
                      <a:pt x="72" y="165"/>
                    </a:cubicBezTo>
                    <a:cubicBezTo>
                      <a:pt x="72" y="164"/>
                      <a:pt x="72" y="164"/>
                      <a:pt x="72" y="164"/>
                    </a:cubicBezTo>
                    <a:cubicBezTo>
                      <a:pt x="75" y="164"/>
                      <a:pt x="78" y="164"/>
                      <a:pt x="81" y="163"/>
                    </a:cubicBezTo>
                    <a:cubicBezTo>
                      <a:pt x="76" y="169"/>
                      <a:pt x="71" y="174"/>
                      <a:pt x="66" y="179"/>
                    </a:cubicBezTo>
                    <a:cubicBezTo>
                      <a:pt x="65" y="180"/>
                      <a:pt x="65" y="180"/>
                      <a:pt x="65" y="180"/>
                    </a:cubicBezTo>
                    <a:cubicBezTo>
                      <a:pt x="62" y="180"/>
                      <a:pt x="58" y="181"/>
                      <a:pt x="55" y="181"/>
                    </a:cubicBezTo>
                    <a:moveTo>
                      <a:pt x="33" y="182"/>
                    </a:moveTo>
                    <a:cubicBezTo>
                      <a:pt x="33" y="182"/>
                      <a:pt x="33" y="182"/>
                      <a:pt x="33" y="182"/>
                    </a:cubicBezTo>
                    <a:cubicBezTo>
                      <a:pt x="31" y="182"/>
                      <a:pt x="30" y="182"/>
                      <a:pt x="29" y="182"/>
                    </a:cubicBezTo>
                    <a:cubicBezTo>
                      <a:pt x="36" y="175"/>
                      <a:pt x="44" y="169"/>
                      <a:pt x="51" y="163"/>
                    </a:cubicBezTo>
                    <a:cubicBezTo>
                      <a:pt x="53" y="163"/>
                      <a:pt x="55" y="163"/>
                      <a:pt x="57" y="163"/>
                    </a:cubicBezTo>
                    <a:cubicBezTo>
                      <a:pt x="50" y="169"/>
                      <a:pt x="44" y="175"/>
                      <a:pt x="38" y="181"/>
                    </a:cubicBezTo>
                    <a:cubicBezTo>
                      <a:pt x="38" y="181"/>
                      <a:pt x="38" y="181"/>
                      <a:pt x="37" y="181"/>
                    </a:cubicBezTo>
                    <a:cubicBezTo>
                      <a:pt x="37" y="181"/>
                      <a:pt x="37" y="181"/>
                      <a:pt x="36" y="182"/>
                    </a:cubicBezTo>
                    <a:cubicBezTo>
                      <a:pt x="35" y="182"/>
                      <a:pt x="34" y="182"/>
                      <a:pt x="33" y="182"/>
                    </a:cubicBezTo>
                    <a:moveTo>
                      <a:pt x="70" y="180"/>
                    </a:moveTo>
                    <a:cubicBezTo>
                      <a:pt x="75" y="174"/>
                      <a:pt x="80" y="169"/>
                      <a:pt x="86" y="163"/>
                    </a:cubicBezTo>
                    <a:cubicBezTo>
                      <a:pt x="86" y="163"/>
                      <a:pt x="86" y="163"/>
                      <a:pt x="86" y="163"/>
                    </a:cubicBezTo>
                    <a:cubicBezTo>
                      <a:pt x="89" y="162"/>
                      <a:pt x="91" y="162"/>
                      <a:pt x="94" y="161"/>
                    </a:cubicBezTo>
                    <a:cubicBezTo>
                      <a:pt x="88" y="167"/>
                      <a:pt x="83" y="173"/>
                      <a:pt x="77" y="178"/>
                    </a:cubicBezTo>
                    <a:cubicBezTo>
                      <a:pt x="77" y="179"/>
                      <a:pt x="77" y="179"/>
                      <a:pt x="77" y="179"/>
                    </a:cubicBezTo>
                    <a:cubicBezTo>
                      <a:pt x="74" y="179"/>
                      <a:pt x="72" y="179"/>
                      <a:pt x="70" y="180"/>
                    </a:cubicBezTo>
                    <a:moveTo>
                      <a:pt x="24" y="181"/>
                    </a:moveTo>
                    <a:cubicBezTo>
                      <a:pt x="23" y="181"/>
                      <a:pt x="22" y="181"/>
                      <a:pt x="21" y="181"/>
                    </a:cubicBezTo>
                    <a:cubicBezTo>
                      <a:pt x="19" y="181"/>
                      <a:pt x="16" y="181"/>
                      <a:pt x="14" y="181"/>
                    </a:cubicBezTo>
                    <a:cubicBezTo>
                      <a:pt x="19" y="176"/>
                      <a:pt x="32" y="166"/>
                      <a:pt x="38" y="161"/>
                    </a:cubicBezTo>
                    <a:cubicBezTo>
                      <a:pt x="39" y="160"/>
                      <a:pt x="39" y="160"/>
                      <a:pt x="39" y="160"/>
                    </a:cubicBezTo>
                    <a:cubicBezTo>
                      <a:pt x="42" y="161"/>
                      <a:pt x="45" y="162"/>
                      <a:pt x="47" y="162"/>
                    </a:cubicBezTo>
                    <a:cubicBezTo>
                      <a:pt x="40" y="169"/>
                      <a:pt x="32" y="175"/>
                      <a:pt x="24" y="181"/>
                    </a:cubicBezTo>
                    <a:moveTo>
                      <a:pt x="92" y="176"/>
                    </a:moveTo>
                    <a:cubicBezTo>
                      <a:pt x="97" y="171"/>
                      <a:pt x="102" y="166"/>
                      <a:pt x="108" y="161"/>
                    </a:cubicBezTo>
                    <a:cubicBezTo>
                      <a:pt x="108" y="160"/>
                      <a:pt x="108" y="160"/>
                      <a:pt x="109" y="160"/>
                    </a:cubicBezTo>
                    <a:cubicBezTo>
                      <a:pt x="105" y="164"/>
                      <a:pt x="102" y="169"/>
                      <a:pt x="99" y="174"/>
                    </a:cubicBezTo>
                    <a:cubicBezTo>
                      <a:pt x="97" y="174"/>
                      <a:pt x="94" y="175"/>
                      <a:pt x="92" y="176"/>
                    </a:cubicBezTo>
                    <a:moveTo>
                      <a:pt x="82" y="178"/>
                    </a:moveTo>
                    <a:cubicBezTo>
                      <a:pt x="88" y="172"/>
                      <a:pt x="94" y="166"/>
                      <a:pt x="99" y="160"/>
                    </a:cubicBezTo>
                    <a:cubicBezTo>
                      <a:pt x="102" y="159"/>
                      <a:pt x="105" y="158"/>
                      <a:pt x="107" y="157"/>
                    </a:cubicBezTo>
                    <a:cubicBezTo>
                      <a:pt x="107" y="158"/>
                      <a:pt x="106" y="158"/>
                      <a:pt x="106" y="159"/>
                    </a:cubicBezTo>
                    <a:cubicBezTo>
                      <a:pt x="100" y="164"/>
                      <a:pt x="94" y="170"/>
                      <a:pt x="88" y="175"/>
                    </a:cubicBezTo>
                    <a:cubicBezTo>
                      <a:pt x="88" y="176"/>
                      <a:pt x="88" y="176"/>
                      <a:pt x="88" y="177"/>
                    </a:cubicBezTo>
                    <a:cubicBezTo>
                      <a:pt x="86" y="177"/>
                      <a:pt x="84" y="177"/>
                      <a:pt x="82" y="178"/>
                    </a:cubicBezTo>
                    <a:moveTo>
                      <a:pt x="10" y="180"/>
                    </a:moveTo>
                    <a:cubicBezTo>
                      <a:pt x="8" y="180"/>
                      <a:pt x="7" y="179"/>
                      <a:pt x="5" y="179"/>
                    </a:cubicBezTo>
                    <a:cubicBezTo>
                      <a:pt x="5" y="179"/>
                      <a:pt x="5" y="179"/>
                      <a:pt x="5" y="179"/>
                    </a:cubicBezTo>
                    <a:cubicBezTo>
                      <a:pt x="8" y="175"/>
                      <a:pt x="10" y="172"/>
                      <a:pt x="13" y="168"/>
                    </a:cubicBezTo>
                    <a:cubicBezTo>
                      <a:pt x="15" y="163"/>
                      <a:pt x="18" y="159"/>
                      <a:pt x="20" y="156"/>
                    </a:cubicBezTo>
                    <a:cubicBezTo>
                      <a:pt x="21" y="156"/>
                      <a:pt x="21" y="156"/>
                      <a:pt x="21" y="156"/>
                    </a:cubicBezTo>
                    <a:cubicBezTo>
                      <a:pt x="21" y="156"/>
                      <a:pt x="21" y="156"/>
                      <a:pt x="21" y="156"/>
                    </a:cubicBezTo>
                    <a:cubicBezTo>
                      <a:pt x="25" y="157"/>
                      <a:pt x="30" y="159"/>
                      <a:pt x="35" y="160"/>
                    </a:cubicBezTo>
                    <a:cubicBezTo>
                      <a:pt x="31" y="163"/>
                      <a:pt x="25" y="168"/>
                      <a:pt x="20" y="172"/>
                    </a:cubicBezTo>
                    <a:cubicBezTo>
                      <a:pt x="17" y="174"/>
                      <a:pt x="14" y="176"/>
                      <a:pt x="12" y="178"/>
                    </a:cubicBezTo>
                    <a:cubicBezTo>
                      <a:pt x="12" y="179"/>
                      <a:pt x="11" y="179"/>
                      <a:pt x="10" y="180"/>
                    </a:cubicBezTo>
                    <a:cubicBezTo>
                      <a:pt x="10" y="180"/>
                      <a:pt x="10" y="180"/>
                      <a:pt x="10" y="180"/>
                    </a:cubicBezTo>
                    <a:moveTo>
                      <a:pt x="16" y="155"/>
                    </a:moveTo>
                    <a:cubicBezTo>
                      <a:pt x="18" y="151"/>
                      <a:pt x="20" y="146"/>
                      <a:pt x="23" y="141"/>
                    </a:cubicBezTo>
                    <a:cubicBezTo>
                      <a:pt x="23" y="140"/>
                      <a:pt x="24" y="139"/>
                      <a:pt x="24" y="139"/>
                    </a:cubicBezTo>
                    <a:cubicBezTo>
                      <a:pt x="25" y="138"/>
                      <a:pt x="26" y="137"/>
                      <a:pt x="28" y="136"/>
                    </a:cubicBezTo>
                    <a:cubicBezTo>
                      <a:pt x="27" y="137"/>
                      <a:pt x="27" y="138"/>
                      <a:pt x="27" y="138"/>
                    </a:cubicBezTo>
                    <a:cubicBezTo>
                      <a:pt x="25" y="142"/>
                      <a:pt x="23" y="145"/>
                      <a:pt x="21" y="148"/>
                    </a:cubicBezTo>
                    <a:cubicBezTo>
                      <a:pt x="21" y="149"/>
                      <a:pt x="20" y="150"/>
                      <a:pt x="20" y="151"/>
                    </a:cubicBezTo>
                    <a:cubicBezTo>
                      <a:pt x="19" y="152"/>
                      <a:pt x="19" y="152"/>
                      <a:pt x="19" y="152"/>
                    </a:cubicBezTo>
                    <a:cubicBezTo>
                      <a:pt x="19" y="152"/>
                      <a:pt x="19" y="152"/>
                      <a:pt x="19" y="152"/>
                    </a:cubicBezTo>
                    <a:cubicBezTo>
                      <a:pt x="19" y="152"/>
                      <a:pt x="18" y="152"/>
                      <a:pt x="18" y="153"/>
                    </a:cubicBezTo>
                    <a:cubicBezTo>
                      <a:pt x="17" y="153"/>
                      <a:pt x="17" y="154"/>
                      <a:pt x="16" y="155"/>
                    </a:cubicBezTo>
                    <a:moveTo>
                      <a:pt x="26" y="134"/>
                    </a:moveTo>
                    <a:cubicBezTo>
                      <a:pt x="27" y="132"/>
                      <a:pt x="28" y="131"/>
                      <a:pt x="29" y="129"/>
                    </a:cubicBezTo>
                    <a:cubicBezTo>
                      <a:pt x="30" y="128"/>
                      <a:pt x="31" y="127"/>
                      <a:pt x="33" y="127"/>
                    </a:cubicBezTo>
                    <a:cubicBezTo>
                      <a:pt x="32" y="129"/>
                      <a:pt x="31" y="131"/>
                      <a:pt x="30" y="133"/>
                    </a:cubicBezTo>
                    <a:cubicBezTo>
                      <a:pt x="29" y="133"/>
                      <a:pt x="29" y="133"/>
                      <a:pt x="29" y="133"/>
                    </a:cubicBezTo>
                    <a:cubicBezTo>
                      <a:pt x="29" y="133"/>
                      <a:pt x="28" y="133"/>
                      <a:pt x="28" y="133"/>
                    </a:cubicBezTo>
                    <a:cubicBezTo>
                      <a:pt x="28" y="133"/>
                      <a:pt x="27" y="133"/>
                      <a:pt x="26" y="134"/>
                    </a:cubicBezTo>
                    <a:moveTo>
                      <a:pt x="31" y="124"/>
                    </a:moveTo>
                    <a:cubicBezTo>
                      <a:pt x="31" y="124"/>
                      <a:pt x="31" y="124"/>
                      <a:pt x="31" y="124"/>
                    </a:cubicBezTo>
                    <a:cubicBezTo>
                      <a:pt x="32" y="122"/>
                      <a:pt x="33" y="120"/>
                      <a:pt x="33" y="118"/>
                    </a:cubicBezTo>
                    <a:cubicBezTo>
                      <a:pt x="35" y="118"/>
                      <a:pt x="36" y="117"/>
                      <a:pt x="38" y="116"/>
                    </a:cubicBezTo>
                    <a:cubicBezTo>
                      <a:pt x="37" y="118"/>
                      <a:pt x="36" y="120"/>
                      <a:pt x="35" y="123"/>
                    </a:cubicBezTo>
                    <a:cubicBezTo>
                      <a:pt x="35" y="122"/>
                      <a:pt x="34" y="122"/>
                      <a:pt x="34" y="122"/>
                    </a:cubicBezTo>
                    <a:cubicBezTo>
                      <a:pt x="34" y="122"/>
                      <a:pt x="33" y="123"/>
                      <a:pt x="33" y="123"/>
                    </a:cubicBezTo>
                    <a:cubicBezTo>
                      <a:pt x="32" y="123"/>
                      <a:pt x="32" y="124"/>
                      <a:pt x="31" y="124"/>
                    </a:cubicBezTo>
                    <a:moveTo>
                      <a:pt x="68" y="113"/>
                    </a:moveTo>
                    <a:cubicBezTo>
                      <a:pt x="69" y="111"/>
                      <a:pt x="70" y="110"/>
                      <a:pt x="71" y="109"/>
                    </a:cubicBezTo>
                    <a:cubicBezTo>
                      <a:pt x="72" y="109"/>
                      <a:pt x="72" y="109"/>
                      <a:pt x="72" y="109"/>
                    </a:cubicBezTo>
                    <a:cubicBezTo>
                      <a:pt x="74" y="108"/>
                      <a:pt x="76" y="107"/>
                      <a:pt x="78" y="107"/>
                    </a:cubicBezTo>
                    <a:cubicBezTo>
                      <a:pt x="77" y="108"/>
                      <a:pt x="75" y="110"/>
                      <a:pt x="73" y="112"/>
                    </a:cubicBezTo>
                    <a:cubicBezTo>
                      <a:pt x="73" y="112"/>
                      <a:pt x="73" y="112"/>
                      <a:pt x="73" y="112"/>
                    </a:cubicBezTo>
                    <a:cubicBezTo>
                      <a:pt x="73" y="112"/>
                      <a:pt x="73" y="112"/>
                      <a:pt x="73" y="112"/>
                    </a:cubicBezTo>
                    <a:cubicBezTo>
                      <a:pt x="71" y="112"/>
                      <a:pt x="69" y="112"/>
                      <a:pt x="68" y="113"/>
                    </a:cubicBezTo>
                    <a:moveTo>
                      <a:pt x="35" y="114"/>
                    </a:moveTo>
                    <a:cubicBezTo>
                      <a:pt x="37" y="111"/>
                      <a:pt x="40" y="108"/>
                      <a:pt x="42" y="105"/>
                    </a:cubicBezTo>
                    <a:cubicBezTo>
                      <a:pt x="41" y="107"/>
                      <a:pt x="40" y="109"/>
                      <a:pt x="40" y="112"/>
                    </a:cubicBezTo>
                    <a:cubicBezTo>
                      <a:pt x="38" y="112"/>
                      <a:pt x="37" y="113"/>
                      <a:pt x="35" y="114"/>
                    </a:cubicBezTo>
                    <a:moveTo>
                      <a:pt x="76" y="104"/>
                    </a:moveTo>
                    <a:cubicBezTo>
                      <a:pt x="78" y="102"/>
                      <a:pt x="80" y="99"/>
                      <a:pt x="82" y="96"/>
                    </a:cubicBezTo>
                    <a:cubicBezTo>
                      <a:pt x="84" y="95"/>
                      <a:pt x="87" y="95"/>
                      <a:pt x="89" y="94"/>
                    </a:cubicBezTo>
                    <a:cubicBezTo>
                      <a:pt x="87" y="96"/>
                      <a:pt x="85" y="99"/>
                      <a:pt x="83" y="101"/>
                    </a:cubicBezTo>
                    <a:cubicBezTo>
                      <a:pt x="80" y="102"/>
                      <a:pt x="78" y="103"/>
                      <a:pt x="76" y="104"/>
                    </a:cubicBezTo>
                    <a:moveTo>
                      <a:pt x="85" y="92"/>
                    </a:moveTo>
                    <a:cubicBezTo>
                      <a:pt x="87" y="89"/>
                      <a:pt x="89" y="86"/>
                      <a:pt x="91" y="83"/>
                    </a:cubicBezTo>
                    <a:cubicBezTo>
                      <a:pt x="93" y="82"/>
                      <a:pt x="95" y="82"/>
                      <a:pt x="97" y="81"/>
                    </a:cubicBezTo>
                    <a:cubicBezTo>
                      <a:pt x="96" y="84"/>
                      <a:pt x="94" y="86"/>
                      <a:pt x="92" y="89"/>
                    </a:cubicBezTo>
                    <a:cubicBezTo>
                      <a:pt x="92" y="89"/>
                      <a:pt x="92" y="89"/>
                      <a:pt x="92" y="89"/>
                    </a:cubicBezTo>
                    <a:cubicBezTo>
                      <a:pt x="90" y="90"/>
                      <a:pt x="88" y="91"/>
                      <a:pt x="85" y="92"/>
                    </a:cubicBezTo>
                    <a:moveTo>
                      <a:pt x="93" y="79"/>
                    </a:moveTo>
                    <a:cubicBezTo>
                      <a:pt x="94" y="77"/>
                      <a:pt x="95" y="76"/>
                      <a:pt x="95" y="74"/>
                    </a:cubicBezTo>
                    <a:cubicBezTo>
                      <a:pt x="97" y="73"/>
                      <a:pt x="99" y="73"/>
                      <a:pt x="101" y="72"/>
                    </a:cubicBezTo>
                    <a:cubicBezTo>
                      <a:pt x="101" y="74"/>
                      <a:pt x="100" y="76"/>
                      <a:pt x="99" y="77"/>
                    </a:cubicBezTo>
                    <a:cubicBezTo>
                      <a:pt x="98" y="77"/>
                      <a:pt x="98" y="77"/>
                      <a:pt x="98" y="77"/>
                    </a:cubicBezTo>
                    <a:cubicBezTo>
                      <a:pt x="97" y="78"/>
                      <a:pt x="95" y="79"/>
                      <a:pt x="93" y="79"/>
                    </a:cubicBezTo>
                    <a:moveTo>
                      <a:pt x="97" y="71"/>
                    </a:moveTo>
                    <a:cubicBezTo>
                      <a:pt x="98" y="68"/>
                      <a:pt x="99" y="66"/>
                      <a:pt x="100" y="63"/>
                    </a:cubicBezTo>
                    <a:cubicBezTo>
                      <a:pt x="100" y="63"/>
                      <a:pt x="100" y="63"/>
                      <a:pt x="100" y="63"/>
                    </a:cubicBezTo>
                    <a:cubicBezTo>
                      <a:pt x="102" y="62"/>
                      <a:pt x="104" y="61"/>
                      <a:pt x="106" y="61"/>
                    </a:cubicBezTo>
                    <a:cubicBezTo>
                      <a:pt x="105" y="63"/>
                      <a:pt x="104" y="66"/>
                      <a:pt x="103" y="69"/>
                    </a:cubicBezTo>
                    <a:cubicBezTo>
                      <a:pt x="101" y="69"/>
                      <a:pt x="99" y="70"/>
                      <a:pt x="97" y="71"/>
                    </a:cubicBezTo>
                    <a:moveTo>
                      <a:pt x="101" y="59"/>
                    </a:moveTo>
                    <a:cubicBezTo>
                      <a:pt x="102" y="57"/>
                      <a:pt x="102" y="55"/>
                      <a:pt x="103" y="53"/>
                    </a:cubicBezTo>
                    <a:cubicBezTo>
                      <a:pt x="103" y="52"/>
                      <a:pt x="103" y="52"/>
                      <a:pt x="103" y="52"/>
                    </a:cubicBezTo>
                    <a:cubicBezTo>
                      <a:pt x="105" y="52"/>
                      <a:pt x="107" y="51"/>
                      <a:pt x="108" y="51"/>
                    </a:cubicBezTo>
                    <a:cubicBezTo>
                      <a:pt x="108" y="53"/>
                      <a:pt x="107" y="55"/>
                      <a:pt x="107" y="58"/>
                    </a:cubicBezTo>
                    <a:cubicBezTo>
                      <a:pt x="106" y="58"/>
                      <a:pt x="106" y="58"/>
                      <a:pt x="106" y="58"/>
                    </a:cubicBezTo>
                    <a:cubicBezTo>
                      <a:pt x="105" y="58"/>
                      <a:pt x="103" y="58"/>
                      <a:pt x="101" y="59"/>
                    </a:cubicBezTo>
                    <a:moveTo>
                      <a:pt x="103" y="49"/>
                    </a:moveTo>
                    <a:cubicBezTo>
                      <a:pt x="104" y="47"/>
                      <a:pt x="104" y="44"/>
                      <a:pt x="104" y="42"/>
                    </a:cubicBezTo>
                    <a:cubicBezTo>
                      <a:pt x="106" y="42"/>
                      <a:pt x="108" y="41"/>
                      <a:pt x="110" y="40"/>
                    </a:cubicBezTo>
                    <a:cubicBezTo>
                      <a:pt x="110" y="43"/>
                      <a:pt x="109" y="45"/>
                      <a:pt x="109" y="47"/>
                    </a:cubicBezTo>
                    <a:cubicBezTo>
                      <a:pt x="107" y="48"/>
                      <a:pt x="105" y="48"/>
                      <a:pt x="103" y="49"/>
                    </a:cubicBezTo>
                    <a:moveTo>
                      <a:pt x="105" y="39"/>
                    </a:moveTo>
                    <a:cubicBezTo>
                      <a:pt x="105" y="37"/>
                      <a:pt x="105" y="35"/>
                      <a:pt x="105" y="33"/>
                    </a:cubicBezTo>
                    <a:cubicBezTo>
                      <a:pt x="107" y="32"/>
                      <a:pt x="109" y="32"/>
                      <a:pt x="111" y="31"/>
                    </a:cubicBezTo>
                    <a:cubicBezTo>
                      <a:pt x="110" y="33"/>
                      <a:pt x="110" y="35"/>
                      <a:pt x="110" y="37"/>
                    </a:cubicBezTo>
                    <a:cubicBezTo>
                      <a:pt x="108" y="38"/>
                      <a:pt x="106" y="38"/>
                      <a:pt x="105" y="39"/>
                    </a:cubicBezTo>
                    <a:moveTo>
                      <a:pt x="105" y="30"/>
                    </a:moveTo>
                    <a:cubicBezTo>
                      <a:pt x="105" y="29"/>
                      <a:pt x="105" y="28"/>
                      <a:pt x="105" y="27"/>
                    </a:cubicBezTo>
                    <a:cubicBezTo>
                      <a:pt x="107" y="26"/>
                      <a:pt x="109" y="25"/>
                      <a:pt x="110" y="24"/>
                    </a:cubicBezTo>
                    <a:cubicBezTo>
                      <a:pt x="110" y="25"/>
                      <a:pt x="111" y="27"/>
                      <a:pt x="111" y="28"/>
                    </a:cubicBezTo>
                    <a:cubicBezTo>
                      <a:pt x="109" y="29"/>
                      <a:pt x="107" y="29"/>
                      <a:pt x="105" y="30"/>
                    </a:cubicBezTo>
                    <a:moveTo>
                      <a:pt x="105" y="24"/>
                    </a:moveTo>
                    <a:cubicBezTo>
                      <a:pt x="105" y="22"/>
                      <a:pt x="104" y="21"/>
                      <a:pt x="104" y="20"/>
                    </a:cubicBezTo>
                    <a:cubicBezTo>
                      <a:pt x="106" y="19"/>
                      <a:pt x="108" y="19"/>
                      <a:pt x="110" y="18"/>
                    </a:cubicBezTo>
                    <a:cubicBezTo>
                      <a:pt x="110" y="19"/>
                      <a:pt x="110" y="20"/>
                      <a:pt x="110" y="21"/>
                    </a:cubicBezTo>
                    <a:cubicBezTo>
                      <a:pt x="110" y="21"/>
                      <a:pt x="110" y="21"/>
                      <a:pt x="110" y="21"/>
                    </a:cubicBezTo>
                    <a:cubicBezTo>
                      <a:pt x="110" y="21"/>
                      <a:pt x="109" y="21"/>
                      <a:pt x="109" y="21"/>
                    </a:cubicBezTo>
                    <a:cubicBezTo>
                      <a:pt x="108" y="22"/>
                      <a:pt x="106" y="23"/>
                      <a:pt x="105" y="24"/>
                    </a:cubicBezTo>
                    <a:moveTo>
                      <a:pt x="104" y="17"/>
                    </a:moveTo>
                    <a:cubicBezTo>
                      <a:pt x="104" y="16"/>
                      <a:pt x="103" y="14"/>
                      <a:pt x="103" y="13"/>
                    </a:cubicBezTo>
                    <a:cubicBezTo>
                      <a:pt x="104" y="12"/>
                      <a:pt x="105" y="11"/>
                      <a:pt x="106" y="9"/>
                    </a:cubicBezTo>
                    <a:cubicBezTo>
                      <a:pt x="107" y="8"/>
                      <a:pt x="107" y="7"/>
                      <a:pt x="108" y="6"/>
                    </a:cubicBezTo>
                    <a:cubicBezTo>
                      <a:pt x="109" y="9"/>
                      <a:pt x="109" y="12"/>
                      <a:pt x="110" y="15"/>
                    </a:cubicBezTo>
                    <a:cubicBezTo>
                      <a:pt x="108" y="16"/>
                      <a:pt x="106" y="16"/>
                      <a:pt x="104" y="17"/>
                    </a:cubicBezTo>
                    <a:moveTo>
                      <a:pt x="70" y="119"/>
                    </a:moveTo>
                    <a:cubicBezTo>
                      <a:pt x="71" y="119"/>
                      <a:pt x="71" y="119"/>
                      <a:pt x="72" y="119"/>
                    </a:cubicBezTo>
                    <a:cubicBezTo>
                      <a:pt x="107" y="87"/>
                      <a:pt x="115" y="53"/>
                      <a:pt x="114" y="29"/>
                    </a:cubicBezTo>
                    <a:cubicBezTo>
                      <a:pt x="114" y="19"/>
                      <a:pt x="113" y="11"/>
                      <a:pt x="112" y="5"/>
                    </a:cubicBezTo>
                    <a:cubicBezTo>
                      <a:pt x="113" y="5"/>
                      <a:pt x="113" y="5"/>
                      <a:pt x="113" y="5"/>
                    </a:cubicBezTo>
                    <a:cubicBezTo>
                      <a:pt x="118" y="7"/>
                      <a:pt x="126" y="7"/>
                      <a:pt x="131" y="7"/>
                    </a:cubicBezTo>
                    <a:cubicBezTo>
                      <a:pt x="133" y="14"/>
                      <a:pt x="139" y="32"/>
                      <a:pt x="139" y="53"/>
                    </a:cubicBezTo>
                    <a:cubicBezTo>
                      <a:pt x="139" y="80"/>
                      <a:pt x="130" y="113"/>
                      <a:pt x="98" y="140"/>
                    </a:cubicBezTo>
                    <a:cubicBezTo>
                      <a:pt x="98" y="140"/>
                      <a:pt x="97" y="141"/>
                      <a:pt x="97" y="141"/>
                    </a:cubicBezTo>
                    <a:cubicBezTo>
                      <a:pt x="97" y="142"/>
                      <a:pt x="98" y="142"/>
                      <a:pt x="98" y="143"/>
                    </a:cubicBezTo>
                    <a:cubicBezTo>
                      <a:pt x="103" y="145"/>
                      <a:pt x="107" y="148"/>
                      <a:pt x="112" y="151"/>
                    </a:cubicBezTo>
                    <a:cubicBezTo>
                      <a:pt x="100" y="157"/>
                      <a:pt x="86" y="160"/>
                      <a:pt x="70" y="160"/>
                    </a:cubicBezTo>
                    <a:cubicBezTo>
                      <a:pt x="56" y="160"/>
                      <a:pt x="40" y="158"/>
                      <a:pt x="23" y="153"/>
                    </a:cubicBezTo>
                    <a:cubicBezTo>
                      <a:pt x="23" y="152"/>
                      <a:pt x="24" y="152"/>
                      <a:pt x="24" y="151"/>
                    </a:cubicBezTo>
                    <a:cubicBezTo>
                      <a:pt x="26" y="147"/>
                      <a:pt x="32" y="137"/>
                      <a:pt x="37" y="127"/>
                    </a:cubicBezTo>
                    <a:cubicBezTo>
                      <a:pt x="40" y="122"/>
                      <a:pt x="42" y="117"/>
                      <a:pt x="44" y="112"/>
                    </a:cubicBezTo>
                    <a:cubicBezTo>
                      <a:pt x="45" y="108"/>
                      <a:pt x="46" y="105"/>
                      <a:pt x="47" y="102"/>
                    </a:cubicBezTo>
                    <a:cubicBezTo>
                      <a:pt x="51" y="105"/>
                      <a:pt x="57" y="110"/>
                      <a:pt x="62" y="114"/>
                    </a:cubicBezTo>
                    <a:cubicBezTo>
                      <a:pt x="62" y="114"/>
                      <a:pt x="62" y="114"/>
                      <a:pt x="63" y="115"/>
                    </a:cubicBezTo>
                    <a:cubicBezTo>
                      <a:pt x="63" y="115"/>
                      <a:pt x="64" y="115"/>
                      <a:pt x="64" y="115"/>
                    </a:cubicBezTo>
                    <a:cubicBezTo>
                      <a:pt x="64" y="115"/>
                      <a:pt x="64" y="115"/>
                      <a:pt x="64" y="115"/>
                    </a:cubicBezTo>
                    <a:cubicBezTo>
                      <a:pt x="65" y="115"/>
                      <a:pt x="65" y="116"/>
                      <a:pt x="66" y="116"/>
                    </a:cubicBezTo>
                    <a:cubicBezTo>
                      <a:pt x="66" y="116"/>
                      <a:pt x="66" y="116"/>
                      <a:pt x="66" y="116"/>
                    </a:cubicBezTo>
                    <a:cubicBezTo>
                      <a:pt x="67" y="117"/>
                      <a:pt x="68" y="118"/>
                      <a:pt x="69" y="119"/>
                    </a:cubicBezTo>
                    <a:cubicBezTo>
                      <a:pt x="70" y="119"/>
                      <a:pt x="70" y="119"/>
                      <a:pt x="70" y="119"/>
                    </a:cubicBezTo>
                    <a:moveTo>
                      <a:pt x="110" y="0"/>
                    </a:moveTo>
                    <a:cubicBezTo>
                      <a:pt x="109" y="0"/>
                      <a:pt x="109" y="0"/>
                      <a:pt x="109" y="0"/>
                    </a:cubicBezTo>
                    <a:cubicBezTo>
                      <a:pt x="109" y="0"/>
                      <a:pt x="109" y="0"/>
                      <a:pt x="109" y="0"/>
                    </a:cubicBezTo>
                    <a:cubicBezTo>
                      <a:pt x="108" y="0"/>
                      <a:pt x="108" y="0"/>
                      <a:pt x="108" y="0"/>
                    </a:cubicBezTo>
                    <a:cubicBezTo>
                      <a:pt x="108" y="1"/>
                      <a:pt x="108" y="1"/>
                      <a:pt x="108" y="1"/>
                    </a:cubicBezTo>
                    <a:cubicBezTo>
                      <a:pt x="106" y="3"/>
                      <a:pt x="104" y="5"/>
                      <a:pt x="103" y="7"/>
                    </a:cubicBezTo>
                    <a:cubicBezTo>
                      <a:pt x="101" y="9"/>
                      <a:pt x="100" y="11"/>
                      <a:pt x="100" y="11"/>
                    </a:cubicBezTo>
                    <a:cubicBezTo>
                      <a:pt x="100" y="12"/>
                      <a:pt x="100" y="12"/>
                      <a:pt x="100" y="12"/>
                    </a:cubicBezTo>
                    <a:cubicBezTo>
                      <a:pt x="99" y="12"/>
                      <a:pt x="99" y="12"/>
                      <a:pt x="99" y="12"/>
                    </a:cubicBezTo>
                    <a:cubicBezTo>
                      <a:pt x="99" y="12"/>
                      <a:pt x="99" y="12"/>
                      <a:pt x="99" y="12"/>
                    </a:cubicBezTo>
                    <a:cubicBezTo>
                      <a:pt x="99" y="13"/>
                      <a:pt x="99" y="13"/>
                      <a:pt x="99" y="13"/>
                    </a:cubicBezTo>
                    <a:cubicBezTo>
                      <a:pt x="99" y="13"/>
                      <a:pt x="99" y="13"/>
                      <a:pt x="99" y="13"/>
                    </a:cubicBezTo>
                    <a:cubicBezTo>
                      <a:pt x="99" y="13"/>
                      <a:pt x="99" y="13"/>
                      <a:pt x="99" y="13"/>
                    </a:cubicBezTo>
                    <a:cubicBezTo>
                      <a:pt x="100" y="15"/>
                      <a:pt x="101" y="19"/>
                      <a:pt x="101" y="25"/>
                    </a:cubicBezTo>
                    <a:cubicBezTo>
                      <a:pt x="101" y="25"/>
                      <a:pt x="100" y="26"/>
                      <a:pt x="101" y="26"/>
                    </a:cubicBezTo>
                    <a:cubicBezTo>
                      <a:pt x="101" y="27"/>
                      <a:pt x="101" y="27"/>
                      <a:pt x="101" y="27"/>
                    </a:cubicBezTo>
                    <a:cubicBezTo>
                      <a:pt x="101" y="28"/>
                      <a:pt x="101" y="29"/>
                      <a:pt x="101" y="31"/>
                    </a:cubicBezTo>
                    <a:cubicBezTo>
                      <a:pt x="101" y="50"/>
                      <a:pt x="95" y="81"/>
                      <a:pt x="64" y="110"/>
                    </a:cubicBezTo>
                    <a:cubicBezTo>
                      <a:pt x="58" y="105"/>
                      <a:pt x="51" y="100"/>
                      <a:pt x="46" y="96"/>
                    </a:cubicBezTo>
                    <a:cubicBezTo>
                      <a:pt x="46" y="96"/>
                      <a:pt x="46" y="96"/>
                      <a:pt x="46" y="96"/>
                    </a:cubicBezTo>
                    <a:cubicBezTo>
                      <a:pt x="45" y="96"/>
                      <a:pt x="45" y="96"/>
                      <a:pt x="45" y="96"/>
                    </a:cubicBezTo>
                    <a:cubicBezTo>
                      <a:pt x="45" y="96"/>
                      <a:pt x="45" y="96"/>
                      <a:pt x="45" y="96"/>
                    </a:cubicBezTo>
                    <a:cubicBezTo>
                      <a:pt x="44" y="96"/>
                      <a:pt x="44" y="96"/>
                      <a:pt x="44" y="96"/>
                    </a:cubicBezTo>
                    <a:cubicBezTo>
                      <a:pt x="44" y="96"/>
                      <a:pt x="44" y="96"/>
                      <a:pt x="44" y="96"/>
                    </a:cubicBezTo>
                    <a:cubicBezTo>
                      <a:pt x="44" y="96"/>
                      <a:pt x="44" y="96"/>
                      <a:pt x="44" y="96"/>
                    </a:cubicBezTo>
                    <a:cubicBezTo>
                      <a:pt x="43" y="97"/>
                      <a:pt x="43" y="97"/>
                      <a:pt x="43" y="97"/>
                    </a:cubicBezTo>
                    <a:cubicBezTo>
                      <a:pt x="37" y="104"/>
                      <a:pt x="32" y="112"/>
                      <a:pt x="27" y="120"/>
                    </a:cubicBezTo>
                    <a:cubicBezTo>
                      <a:pt x="26" y="121"/>
                      <a:pt x="26" y="122"/>
                      <a:pt x="27" y="122"/>
                    </a:cubicBezTo>
                    <a:cubicBezTo>
                      <a:pt x="27" y="122"/>
                      <a:pt x="27" y="122"/>
                      <a:pt x="27" y="122"/>
                    </a:cubicBezTo>
                    <a:cubicBezTo>
                      <a:pt x="24" y="130"/>
                      <a:pt x="19" y="140"/>
                      <a:pt x="14" y="150"/>
                    </a:cubicBezTo>
                    <a:cubicBezTo>
                      <a:pt x="11" y="157"/>
                      <a:pt x="7" y="164"/>
                      <a:pt x="5" y="169"/>
                    </a:cubicBezTo>
                    <a:cubicBezTo>
                      <a:pt x="5" y="170"/>
                      <a:pt x="4" y="170"/>
                      <a:pt x="4" y="171"/>
                    </a:cubicBezTo>
                    <a:cubicBezTo>
                      <a:pt x="4" y="171"/>
                      <a:pt x="4" y="171"/>
                      <a:pt x="4" y="171"/>
                    </a:cubicBezTo>
                    <a:cubicBezTo>
                      <a:pt x="3" y="172"/>
                      <a:pt x="3" y="172"/>
                      <a:pt x="3" y="172"/>
                    </a:cubicBezTo>
                    <a:cubicBezTo>
                      <a:pt x="3" y="172"/>
                      <a:pt x="3" y="173"/>
                      <a:pt x="3" y="173"/>
                    </a:cubicBezTo>
                    <a:cubicBezTo>
                      <a:pt x="2" y="174"/>
                      <a:pt x="2" y="176"/>
                      <a:pt x="1" y="177"/>
                    </a:cubicBezTo>
                    <a:cubicBezTo>
                      <a:pt x="1" y="177"/>
                      <a:pt x="1" y="177"/>
                      <a:pt x="1" y="178"/>
                    </a:cubicBezTo>
                    <a:cubicBezTo>
                      <a:pt x="1" y="178"/>
                      <a:pt x="1" y="178"/>
                      <a:pt x="1" y="178"/>
                    </a:cubicBezTo>
                    <a:cubicBezTo>
                      <a:pt x="1" y="179"/>
                      <a:pt x="1" y="179"/>
                      <a:pt x="1" y="179"/>
                    </a:cubicBezTo>
                    <a:cubicBezTo>
                      <a:pt x="1" y="179"/>
                      <a:pt x="0" y="179"/>
                      <a:pt x="0" y="179"/>
                    </a:cubicBezTo>
                    <a:cubicBezTo>
                      <a:pt x="1" y="180"/>
                      <a:pt x="1" y="180"/>
                      <a:pt x="1" y="180"/>
                    </a:cubicBezTo>
                    <a:cubicBezTo>
                      <a:pt x="1" y="180"/>
                      <a:pt x="1" y="181"/>
                      <a:pt x="1" y="181"/>
                    </a:cubicBezTo>
                    <a:cubicBezTo>
                      <a:pt x="1" y="182"/>
                      <a:pt x="2" y="182"/>
                      <a:pt x="2" y="182"/>
                    </a:cubicBezTo>
                    <a:cubicBezTo>
                      <a:pt x="3" y="183"/>
                      <a:pt x="3" y="183"/>
                      <a:pt x="4" y="183"/>
                    </a:cubicBezTo>
                    <a:cubicBezTo>
                      <a:pt x="9" y="184"/>
                      <a:pt x="15" y="185"/>
                      <a:pt x="21" y="185"/>
                    </a:cubicBezTo>
                    <a:cubicBezTo>
                      <a:pt x="22" y="185"/>
                      <a:pt x="23" y="185"/>
                      <a:pt x="23" y="185"/>
                    </a:cubicBezTo>
                    <a:cubicBezTo>
                      <a:pt x="24" y="185"/>
                      <a:pt x="24" y="185"/>
                      <a:pt x="24" y="185"/>
                    </a:cubicBezTo>
                    <a:cubicBezTo>
                      <a:pt x="27" y="186"/>
                      <a:pt x="30" y="186"/>
                      <a:pt x="33" y="186"/>
                    </a:cubicBezTo>
                    <a:cubicBezTo>
                      <a:pt x="33" y="186"/>
                      <a:pt x="34" y="186"/>
                      <a:pt x="35" y="186"/>
                    </a:cubicBezTo>
                    <a:cubicBezTo>
                      <a:pt x="35" y="186"/>
                      <a:pt x="35" y="186"/>
                      <a:pt x="35" y="186"/>
                    </a:cubicBezTo>
                    <a:cubicBezTo>
                      <a:pt x="35" y="186"/>
                      <a:pt x="36" y="186"/>
                      <a:pt x="36" y="186"/>
                    </a:cubicBezTo>
                    <a:cubicBezTo>
                      <a:pt x="36" y="186"/>
                      <a:pt x="37" y="186"/>
                      <a:pt x="37" y="186"/>
                    </a:cubicBezTo>
                    <a:cubicBezTo>
                      <a:pt x="37" y="186"/>
                      <a:pt x="37" y="186"/>
                      <a:pt x="37" y="186"/>
                    </a:cubicBezTo>
                    <a:cubicBezTo>
                      <a:pt x="58" y="185"/>
                      <a:pt x="84" y="183"/>
                      <a:pt x="100" y="177"/>
                    </a:cubicBezTo>
                    <a:cubicBezTo>
                      <a:pt x="101" y="177"/>
                      <a:pt x="101" y="177"/>
                      <a:pt x="101" y="177"/>
                    </a:cubicBezTo>
                    <a:cubicBezTo>
                      <a:pt x="107" y="169"/>
                      <a:pt x="113" y="160"/>
                      <a:pt x="119" y="152"/>
                    </a:cubicBezTo>
                    <a:cubicBezTo>
                      <a:pt x="119" y="151"/>
                      <a:pt x="119" y="150"/>
                      <a:pt x="118" y="149"/>
                    </a:cubicBezTo>
                    <a:cubicBezTo>
                      <a:pt x="118" y="149"/>
                      <a:pt x="117" y="149"/>
                      <a:pt x="117" y="149"/>
                    </a:cubicBezTo>
                    <a:cubicBezTo>
                      <a:pt x="117" y="149"/>
                      <a:pt x="117" y="149"/>
                      <a:pt x="117" y="149"/>
                    </a:cubicBezTo>
                    <a:cubicBezTo>
                      <a:pt x="112" y="146"/>
                      <a:pt x="107" y="143"/>
                      <a:pt x="103" y="141"/>
                    </a:cubicBezTo>
                    <a:cubicBezTo>
                      <a:pt x="134" y="113"/>
                      <a:pt x="143" y="80"/>
                      <a:pt x="143" y="53"/>
                    </a:cubicBezTo>
                    <a:cubicBezTo>
                      <a:pt x="143" y="30"/>
                      <a:pt x="137" y="11"/>
                      <a:pt x="134" y="5"/>
                    </a:cubicBezTo>
                    <a:cubicBezTo>
                      <a:pt x="134" y="4"/>
                      <a:pt x="133" y="4"/>
                      <a:pt x="132" y="4"/>
                    </a:cubicBezTo>
                    <a:cubicBezTo>
                      <a:pt x="130" y="3"/>
                      <a:pt x="125" y="3"/>
                      <a:pt x="120" y="3"/>
                    </a:cubicBezTo>
                    <a:cubicBezTo>
                      <a:pt x="118" y="2"/>
                      <a:pt x="116" y="2"/>
                      <a:pt x="114" y="2"/>
                    </a:cubicBezTo>
                    <a:cubicBezTo>
                      <a:pt x="112" y="1"/>
                      <a:pt x="111" y="1"/>
                      <a:pt x="111" y="0"/>
                    </a:cubicBezTo>
                    <a:cubicBezTo>
                      <a:pt x="111" y="0"/>
                      <a:pt x="111" y="0"/>
                      <a:pt x="111" y="0"/>
                    </a:cubicBezTo>
                    <a:cubicBezTo>
                      <a:pt x="110" y="0"/>
                      <a:pt x="110" y="0"/>
                      <a:pt x="110" y="0"/>
                    </a:cubicBezTo>
                    <a:cubicBezTo>
                      <a:pt x="110" y="0"/>
                      <a:pt x="110" y="0"/>
                      <a:pt x="1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768"/>
              <p:cNvSpPr>
                <a:spLocks noEditPoints="1"/>
              </p:cNvSpPr>
              <p:nvPr/>
            </p:nvSpPr>
            <p:spPr bwMode="auto">
              <a:xfrm>
                <a:off x="3625" y="937"/>
                <a:ext cx="336" cy="326"/>
              </a:xfrm>
              <a:custGeom>
                <a:avLst/>
                <a:gdLst>
                  <a:gd name="T0" fmla="*/ 80 w 142"/>
                  <a:gd name="T1" fmla="*/ 133 h 138"/>
                  <a:gd name="T2" fmla="*/ 80 w 142"/>
                  <a:gd name="T3" fmla="*/ 133 h 138"/>
                  <a:gd name="T4" fmla="*/ 78 w 142"/>
                  <a:gd name="T5" fmla="*/ 133 h 138"/>
                  <a:gd name="T6" fmla="*/ 83 w 142"/>
                  <a:gd name="T7" fmla="*/ 95 h 138"/>
                  <a:gd name="T8" fmla="*/ 77 w 142"/>
                  <a:gd name="T9" fmla="*/ 92 h 138"/>
                  <a:gd name="T10" fmla="*/ 53 w 142"/>
                  <a:gd name="T11" fmla="*/ 74 h 138"/>
                  <a:gd name="T12" fmla="*/ 65 w 142"/>
                  <a:gd name="T13" fmla="*/ 91 h 138"/>
                  <a:gd name="T14" fmla="*/ 52 w 142"/>
                  <a:gd name="T15" fmla="*/ 83 h 138"/>
                  <a:gd name="T16" fmla="*/ 49 w 142"/>
                  <a:gd name="T17" fmla="*/ 74 h 138"/>
                  <a:gd name="T18" fmla="*/ 137 w 142"/>
                  <a:gd name="T19" fmla="*/ 82 h 138"/>
                  <a:gd name="T20" fmla="*/ 124 w 142"/>
                  <a:gd name="T21" fmla="*/ 83 h 138"/>
                  <a:gd name="T22" fmla="*/ 132 w 142"/>
                  <a:gd name="T23" fmla="*/ 56 h 138"/>
                  <a:gd name="T24" fmla="*/ 125 w 142"/>
                  <a:gd name="T25" fmla="*/ 83 h 138"/>
                  <a:gd name="T26" fmla="*/ 124 w 142"/>
                  <a:gd name="T27" fmla="*/ 59 h 138"/>
                  <a:gd name="T28" fmla="*/ 120 w 142"/>
                  <a:gd name="T29" fmla="*/ 76 h 138"/>
                  <a:gd name="T30" fmla="*/ 84 w 142"/>
                  <a:gd name="T31" fmla="*/ 49 h 138"/>
                  <a:gd name="T32" fmla="*/ 56 w 142"/>
                  <a:gd name="T33" fmla="*/ 35 h 138"/>
                  <a:gd name="T34" fmla="*/ 126 w 142"/>
                  <a:gd name="T35" fmla="*/ 33 h 138"/>
                  <a:gd name="T36" fmla="*/ 29 w 142"/>
                  <a:gd name="T37" fmla="*/ 64 h 138"/>
                  <a:gd name="T38" fmla="*/ 75 w 142"/>
                  <a:gd name="T39" fmla="*/ 31 h 138"/>
                  <a:gd name="T40" fmla="*/ 111 w 142"/>
                  <a:gd name="T41" fmla="*/ 30 h 138"/>
                  <a:gd name="T42" fmla="*/ 50 w 142"/>
                  <a:gd name="T43" fmla="*/ 66 h 138"/>
                  <a:gd name="T44" fmla="*/ 54 w 142"/>
                  <a:gd name="T45" fmla="*/ 65 h 138"/>
                  <a:gd name="T46" fmla="*/ 25 w 142"/>
                  <a:gd name="T47" fmla="*/ 47 h 138"/>
                  <a:gd name="T48" fmla="*/ 121 w 142"/>
                  <a:gd name="T49" fmla="*/ 40 h 138"/>
                  <a:gd name="T50" fmla="*/ 55 w 142"/>
                  <a:gd name="T51" fmla="*/ 22 h 138"/>
                  <a:gd name="T52" fmla="*/ 28 w 142"/>
                  <a:gd name="T53" fmla="*/ 61 h 138"/>
                  <a:gd name="T54" fmla="*/ 115 w 142"/>
                  <a:gd name="T55" fmla="*/ 19 h 138"/>
                  <a:gd name="T56" fmla="*/ 65 w 142"/>
                  <a:gd name="T57" fmla="*/ 12 h 138"/>
                  <a:gd name="T58" fmla="*/ 84 w 142"/>
                  <a:gd name="T59" fmla="*/ 16 h 138"/>
                  <a:gd name="T60" fmla="*/ 97 w 142"/>
                  <a:gd name="T61" fmla="*/ 24 h 138"/>
                  <a:gd name="T62" fmla="*/ 110 w 142"/>
                  <a:gd name="T63" fmla="*/ 19 h 138"/>
                  <a:gd name="T64" fmla="*/ 111 w 142"/>
                  <a:gd name="T65" fmla="*/ 31 h 138"/>
                  <a:gd name="T66" fmla="*/ 124 w 142"/>
                  <a:gd name="T67" fmla="*/ 46 h 138"/>
                  <a:gd name="T68" fmla="*/ 134 w 142"/>
                  <a:gd name="T69" fmla="*/ 52 h 138"/>
                  <a:gd name="T70" fmla="*/ 127 w 142"/>
                  <a:gd name="T71" fmla="*/ 52 h 138"/>
                  <a:gd name="T72" fmla="*/ 119 w 142"/>
                  <a:gd name="T73" fmla="*/ 86 h 138"/>
                  <a:gd name="T74" fmla="*/ 129 w 142"/>
                  <a:gd name="T75" fmla="*/ 86 h 138"/>
                  <a:gd name="T76" fmla="*/ 128 w 142"/>
                  <a:gd name="T77" fmla="*/ 104 h 138"/>
                  <a:gd name="T78" fmla="*/ 100 w 142"/>
                  <a:gd name="T79" fmla="*/ 98 h 138"/>
                  <a:gd name="T80" fmla="*/ 63 w 142"/>
                  <a:gd name="T81" fmla="*/ 83 h 138"/>
                  <a:gd name="T82" fmla="*/ 75 w 142"/>
                  <a:gd name="T83" fmla="*/ 52 h 138"/>
                  <a:gd name="T84" fmla="*/ 92 w 142"/>
                  <a:gd name="T85" fmla="*/ 41 h 138"/>
                  <a:gd name="T86" fmla="*/ 71 w 142"/>
                  <a:gd name="T87" fmla="*/ 25 h 138"/>
                  <a:gd name="T88" fmla="*/ 57 w 142"/>
                  <a:gd name="T89" fmla="*/ 17 h 138"/>
                  <a:gd name="T90" fmla="*/ 21 w 142"/>
                  <a:gd name="T91" fmla="*/ 48 h 138"/>
                  <a:gd name="T92" fmla="*/ 25 w 142"/>
                  <a:gd name="T93" fmla="*/ 70 h 138"/>
                  <a:gd name="T94" fmla="*/ 51 w 142"/>
                  <a:gd name="T95" fmla="*/ 88 h 138"/>
                  <a:gd name="T96" fmla="*/ 55 w 142"/>
                  <a:gd name="T97" fmla="*/ 114 h 138"/>
                  <a:gd name="T98" fmla="*/ 61 w 142"/>
                  <a:gd name="T99" fmla="*/ 119 h 138"/>
                  <a:gd name="T100" fmla="*/ 60 w 142"/>
                  <a:gd name="T101" fmla="*/ 132 h 138"/>
                  <a:gd name="T102" fmla="*/ 97 w 142"/>
                  <a:gd name="T103" fmla="*/ 18 h 138"/>
                  <a:gd name="T104" fmla="*/ 38 w 142"/>
                  <a:gd name="T105" fmla="*/ 15 h 138"/>
                  <a:gd name="T106" fmla="*/ 38 w 142"/>
                  <a:gd name="T107" fmla="*/ 15 h 138"/>
                  <a:gd name="T108" fmla="*/ 91 w 142"/>
                  <a:gd name="T109" fmla="*/ 15 h 138"/>
                  <a:gd name="T110" fmla="*/ 75 w 142"/>
                  <a:gd name="T111" fmla="*/ 8 h 138"/>
                  <a:gd name="T112" fmla="*/ 62 w 142"/>
                  <a:gd name="T113" fmla="*/ 6 h 138"/>
                  <a:gd name="T114" fmla="*/ 71 w 142"/>
                  <a:gd name="T115" fmla="*/ 0 h 138"/>
                  <a:gd name="T116" fmla="*/ 23 w 142"/>
                  <a:gd name="T117" fmla="*/ 18 h 138"/>
                  <a:gd name="T118" fmla="*/ 141 w 142"/>
                  <a:gd name="T119" fmla="*/ 82 h 138"/>
                  <a:gd name="T120" fmla="*/ 117 w 142"/>
                  <a:gd name="T121" fmla="*/ 1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2" h="138">
                    <a:moveTo>
                      <a:pt x="90" y="131"/>
                    </a:moveTo>
                    <a:cubicBezTo>
                      <a:pt x="90" y="131"/>
                      <a:pt x="90" y="131"/>
                      <a:pt x="90" y="131"/>
                    </a:cubicBezTo>
                    <a:cubicBezTo>
                      <a:pt x="94" y="121"/>
                      <a:pt x="99" y="112"/>
                      <a:pt x="103" y="103"/>
                    </a:cubicBezTo>
                    <a:cubicBezTo>
                      <a:pt x="114" y="112"/>
                      <a:pt x="97" y="126"/>
                      <a:pt x="91" y="131"/>
                    </a:cubicBezTo>
                    <a:cubicBezTo>
                      <a:pt x="90" y="131"/>
                      <a:pt x="90" y="131"/>
                      <a:pt x="90" y="131"/>
                    </a:cubicBezTo>
                    <a:cubicBezTo>
                      <a:pt x="90" y="131"/>
                      <a:pt x="90" y="131"/>
                      <a:pt x="90" y="131"/>
                    </a:cubicBezTo>
                    <a:moveTo>
                      <a:pt x="80" y="133"/>
                    </a:moveTo>
                    <a:cubicBezTo>
                      <a:pt x="84" y="123"/>
                      <a:pt x="89" y="112"/>
                      <a:pt x="93" y="102"/>
                    </a:cubicBezTo>
                    <a:cubicBezTo>
                      <a:pt x="95" y="102"/>
                      <a:pt x="98" y="103"/>
                      <a:pt x="100" y="103"/>
                    </a:cubicBezTo>
                    <a:cubicBezTo>
                      <a:pt x="100" y="103"/>
                      <a:pt x="100" y="103"/>
                      <a:pt x="100" y="103"/>
                    </a:cubicBezTo>
                    <a:cubicBezTo>
                      <a:pt x="96" y="112"/>
                      <a:pt x="92" y="121"/>
                      <a:pt x="88" y="130"/>
                    </a:cubicBezTo>
                    <a:cubicBezTo>
                      <a:pt x="88" y="130"/>
                      <a:pt x="88" y="130"/>
                      <a:pt x="88" y="130"/>
                    </a:cubicBezTo>
                    <a:cubicBezTo>
                      <a:pt x="88" y="131"/>
                      <a:pt x="87" y="131"/>
                      <a:pt x="87" y="132"/>
                    </a:cubicBezTo>
                    <a:cubicBezTo>
                      <a:pt x="85" y="132"/>
                      <a:pt x="83" y="133"/>
                      <a:pt x="80" y="133"/>
                    </a:cubicBezTo>
                    <a:moveTo>
                      <a:pt x="71" y="133"/>
                    </a:moveTo>
                    <a:cubicBezTo>
                      <a:pt x="70" y="133"/>
                      <a:pt x="69" y="133"/>
                      <a:pt x="68" y="133"/>
                    </a:cubicBezTo>
                    <a:cubicBezTo>
                      <a:pt x="74" y="121"/>
                      <a:pt x="79" y="109"/>
                      <a:pt x="85" y="97"/>
                    </a:cubicBezTo>
                    <a:cubicBezTo>
                      <a:pt x="86" y="99"/>
                      <a:pt x="87" y="100"/>
                      <a:pt x="85" y="101"/>
                    </a:cubicBezTo>
                    <a:cubicBezTo>
                      <a:pt x="85" y="101"/>
                      <a:pt x="86" y="101"/>
                      <a:pt x="87" y="101"/>
                    </a:cubicBezTo>
                    <a:cubicBezTo>
                      <a:pt x="88" y="101"/>
                      <a:pt x="89" y="101"/>
                      <a:pt x="91" y="102"/>
                    </a:cubicBezTo>
                    <a:cubicBezTo>
                      <a:pt x="86" y="112"/>
                      <a:pt x="82" y="123"/>
                      <a:pt x="78" y="133"/>
                    </a:cubicBezTo>
                    <a:cubicBezTo>
                      <a:pt x="76" y="133"/>
                      <a:pt x="73" y="133"/>
                      <a:pt x="71" y="133"/>
                    </a:cubicBezTo>
                    <a:moveTo>
                      <a:pt x="66" y="133"/>
                    </a:moveTo>
                    <a:cubicBezTo>
                      <a:pt x="65" y="133"/>
                      <a:pt x="65" y="133"/>
                      <a:pt x="64" y="133"/>
                    </a:cubicBezTo>
                    <a:cubicBezTo>
                      <a:pt x="66" y="126"/>
                      <a:pt x="69" y="120"/>
                      <a:pt x="65" y="116"/>
                    </a:cubicBezTo>
                    <a:cubicBezTo>
                      <a:pt x="68" y="110"/>
                      <a:pt x="71" y="104"/>
                      <a:pt x="75" y="98"/>
                    </a:cubicBezTo>
                    <a:cubicBezTo>
                      <a:pt x="76" y="96"/>
                      <a:pt x="78" y="94"/>
                      <a:pt x="79" y="93"/>
                    </a:cubicBezTo>
                    <a:cubicBezTo>
                      <a:pt x="81" y="94"/>
                      <a:pt x="82" y="95"/>
                      <a:pt x="83" y="95"/>
                    </a:cubicBezTo>
                    <a:cubicBezTo>
                      <a:pt x="77" y="108"/>
                      <a:pt x="72" y="121"/>
                      <a:pt x="66" y="133"/>
                    </a:cubicBezTo>
                    <a:moveTo>
                      <a:pt x="63" y="115"/>
                    </a:moveTo>
                    <a:cubicBezTo>
                      <a:pt x="61" y="114"/>
                      <a:pt x="60" y="112"/>
                      <a:pt x="59" y="111"/>
                    </a:cubicBezTo>
                    <a:cubicBezTo>
                      <a:pt x="62" y="104"/>
                      <a:pt x="65" y="97"/>
                      <a:pt x="68" y="90"/>
                    </a:cubicBezTo>
                    <a:cubicBezTo>
                      <a:pt x="68" y="90"/>
                      <a:pt x="68" y="90"/>
                      <a:pt x="68" y="90"/>
                    </a:cubicBezTo>
                    <a:cubicBezTo>
                      <a:pt x="68" y="90"/>
                      <a:pt x="68" y="90"/>
                      <a:pt x="68" y="90"/>
                    </a:cubicBezTo>
                    <a:cubicBezTo>
                      <a:pt x="71" y="90"/>
                      <a:pt x="74" y="91"/>
                      <a:pt x="77" y="92"/>
                    </a:cubicBezTo>
                    <a:cubicBezTo>
                      <a:pt x="75" y="93"/>
                      <a:pt x="74" y="95"/>
                      <a:pt x="73" y="97"/>
                    </a:cubicBezTo>
                    <a:cubicBezTo>
                      <a:pt x="69" y="103"/>
                      <a:pt x="66" y="109"/>
                      <a:pt x="63" y="115"/>
                    </a:cubicBezTo>
                    <a:moveTo>
                      <a:pt x="50" y="75"/>
                    </a:moveTo>
                    <a:cubicBezTo>
                      <a:pt x="51" y="75"/>
                      <a:pt x="51" y="74"/>
                      <a:pt x="52" y="74"/>
                    </a:cubicBezTo>
                    <a:cubicBezTo>
                      <a:pt x="52" y="74"/>
                      <a:pt x="52" y="74"/>
                      <a:pt x="53" y="74"/>
                    </a:cubicBezTo>
                    <a:cubicBezTo>
                      <a:pt x="53" y="74"/>
                      <a:pt x="53" y="74"/>
                      <a:pt x="53" y="74"/>
                    </a:cubicBezTo>
                    <a:cubicBezTo>
                      <a:pt x="53" y="74"/>
                      <a:pt x="53" y="74"/>
                      <a:pt x="53" y="74"/>
                    </a:cubicBezTo>
                    <a:cubicBezTo>
                      <a:pt x="53" y="74"/>
                      <a:pt x="53" y="74"/>
                      <a:pt x="53" y="74"/>
                    </a:cubicBezTo>
                    <a:cubicBezTo>
                      <a:pt x="56" y="76"/>
                      <a:pt x="57" y="80"/>
                      <a:pt x="56" y="82"/>
                    </a:cubicBezTo>
                    <a:cubicBezTo>
                      <a:pt x="56" y="82"/>
                      <a:pt x="60" y="85"/>
                      <a:pt x="60" y="87"/>
                    </a:cubicBezTo>
                    <a:cubicBezTo>
                      <a:pt x="61" y="87"/>
                      <a:pt x="62" y="87"/>
                      <a:pt x="63" y="87"/>
                    </a:cubicBezTo>
                    <a:cubicBezTo>
                      <a:pt x="63" y="88"/>
                      <a:pt x="63" y="89"/>
                      <a:pt x="63" y="90"/>
                    </a:cubicBezTo>
                    <a:cubicBezTo>
                      <a:pt x="63" y="90"/>
                      <a:pt x="64" y="91"/>
                      <a:pt x="64" y="91"/>
                    </a:cubicBezTo>
                    <a:cubicBezTo>
                      <a:pt x="65" y="91"/>
                      <a:pt x="65" y="91"/>
                      <a:pt x="65" y="91"/>
                    </a:cubicBezTo>
                    <a:cubicBezTo>
                      <a:pt x="62" y="97"/>
                      <a:pt x="60" y="102"/>
                      <a:pt x="58" y="108"/>
                    </a:cubicBezTo>
                    <a:cubicBezTo>
                      <a:pt x="57" y="105"/>
                      <a:pt x="57" y="102"/>
                      <a:pt x="58" y="99"/>
                    </a:cubicBezTo>
                    <a:cubicBezTo>
                      <a:pt x="58" y="96"/>
                      <a:pt x="58" y="93"/>
                      <a:pt x="61" y="91"/>
                    </a:cubicBezTo>
                    <a:cubicBezTo>
                      <a:pt x="60" y="91"/>
                      <a:pt x="59" y="90"/>
                      <a:pt x="58" y="89"/>
                    </a:cubicBezTo>
                    <a:cubicBezTo>
                      <a:pt x="58" y="89"/>
                      <a:pt x="57" y="89"/>
                      <a:pt x="57" y="89"/>
                    </a:cubicBezTo>
                    <a:cubicBezTo>
                      <a:pt x="56" y="88"/>
                      <a:pt x="57" y="87"/>
                      <a:pt x="57" y="87"/>
                    </a:cubicBezTo>
                    <a:cubicBezTo>
                      <a:pt x="55" y="87"/>
                      <a:pt x="54" y="84"/>
                      <a:pt x="52" y="83"/>
                    </a:cubicBezTo>
                    <a:cubicBezTo>
                      <a:pt x="53" y="81"/>
                      <a:pt x="54" y="80"/>
                      <a:pt x="55" y="78"/>
                    </a:cubicBezTo>
                    <a:cubicBezTo>
                      <a:pt x="55" y="77"/>
                      <a:pt x="55" y="77"/>
                      <a:pt x="54" y="76"/>
                    </a:cubicBezTo>
                    <a:cubicBezTo>
                      <a:pt x="54" y="76"/>
                      <a:pt x="54" y="76"/>
                      <a:pt x="54" y="76"/>
                    </a:cubicBezTo>
                    <a:cubicBezTo>
                      <a:pt x="53" y="76"/>
                      <a:pt x="53" y="77"/>
                      <a:pt x="53" y="77"/>
                    </a:cubicBezTo>
                    <a:cubicBezTo>
                      <a:pt x="52" y="79"/>
                      <a:pt x="51" y="81"/>
                      <a:pt x="50" y="82"/>
                    </a:cubicBezTo>
                    <a:cubicBezTo>
                      <a:pt x="49" y="82"/>
                      <a:pt x="48" y="81"/>
                      <a:pt x="46" y="81"/>
                    </a:cubicBezTo>
                    <a:cubicBezTo>
                      <a:pt x="48" y="79"/>
                      <a:pt x="48" y="77"/>
                      <a:pt x="49" y="74"/>
                    </a:cubicBezTo>
                    <a:cubicBezTo>
                      <a:pt x="50" y="75"/>
                      <a:pt x="50" y="75"/>
                      <a:pt x="50" y="75"/>
                    </a:cubicBezTo>
                    <a:moveTo>
                      <a:pt x="128" y="82"/>
                    </a:moveTo>
                    <a:cubicBezTo>
                      <a:pt x="128" y="82"/>
                      <a:pt x="128" y="82"/>
                      <a:pt x="128" y="82"/>
                    </a:cubicBezTo>
                    <a:cubicBezTo>
                      <a:pt x="128" y="82"/>
                      <a:pt x="128" y="82"/>
                      <a:pt x="128" y="82"/>
                    </a:cubicBezTo>
                    <a:cubicBezTo>
                      <a:pt x="130" y="75"/>
                      <a:pt x="133" y="68"/>
                      <a:pt x="136" y="62"/>
                    </a:cubicBezTo>
                    <a:cubicBezTo>
                      <a:pt x="137" y="64"/>
                      <a:pt x="138" y="67"/>
                      <a:pt x="138" y="70"/>
                    </a:cubicBezTo>
                    <a:cubicBezTo>
                      <a:pt x="138" y="74"/>
                      <a:pt x="137" y="78"/>
                      <a:pt x="137" y="82"/>
                    </a:cubicBezTo>
                    <a:cubicBezTo>
                      <a:pt x="136" y="83"/>
                      <a:pt x="136" y="85"/>
                      <a:pt x="136" y="86"/>
                    </a:cubicBezTo>
                    <a:cubicBezTo>
                      <a:pt x="135" y="86"/>
                      <a:pt x="135" y="86"/>
                      <a:pt x="135" y="86"/>
                    </a:cubicBezTo>
                    <a:cubicBezTo>
                      <a:pt x="135" y="85"/>
                      <a:pt x="134" y="83"/>
                      <a:pt x="133" y="83"/>
                    </a:cubicBezTo>
                    <a:cubicBezTo>
                      <a:pt x="132" y="82"/>
                      <a:pt x="131" y="82"/>
                      <a:pt x="129" y="82"/>
                    </a:cubicBezTo>
                    <a:cubicBezTo>
                      <a:pt x="129" y="82"/>
                      <a:pt x="129" y="82"/>
                      <a:pt x="129" y="82"/>
                    </a:cubicBezTo>
                    <a:cubicBezTo>
                      <a:pt x="129" y="82"/>
                      <a:pt x="128" y="82"/>
                      <a:pt x="128" y="82"/>
                    </a:cubicBezTo>
                    <a:moveTo>
                      <a:pt x="124" y="83"/>
                    </a:moveTo>
                    <a:cubicBezTo>
                      <a:pt x="123" y="83"/>
                      <a:pt x="122" y="83"/>
                      <a:pt x="122" y="83"/>
                    </a:cubicBezTo>
                    <a:cubicBezTo>
                      <a:pt x="122" y="82"/>
                      <a:pt x="121" y="82"/>
                      <a:pt x="121" y="81"/>
                    </a:cubicBezTo>
                    <a:cubicBezTo>
                      <a:pt x="121" y="81"/>
                      <a:pt x="121" y="81"/>
                      <a:pt x="121" y="81"/>
                    </a:cubicBezTo>
                    <a:cubicBezTo>
                      <a:pt x="121" y="80"/>
                      <a:pt x="121" y="80"/>
                      <a:pt x="121" y="80"/>
                    </a:cubicBezTo>
                    <a:cubicBezTo>
                      <a:pt x="123" y="72"/>
                      <a:pt x="126" y="65"/>
                      <a:pt x="130" y="57"/>
                    </a:cubicBezTo>
                    <a:cubicBezTo>
                      <a:pt x="130" y="57"/>
                      <a:pt x="130" y="57"/>
                      <a:pt x="130" y="57"/>
                    </a:cubicBezTo>
                    <a:cubicBezTo>
                      <a:pt x="131" y="57"/>
                      <a:pt x="132" y="57"/>
                      <a:pt x="132" y="56"/>
                    </a:cubicBezTo>
                    <a:cubicBezTo>
                      <a:pt x="133" y="56"/>
                      <a:pt x="133" y="56"/>
                      <a:pt x="134" y="56"/>
                    </a:cubicBezTo>
                    <a:cubicBezTo>
                      <a:pt x="134" y="57"/>
                      <a:pt x="134" y="57"/>
                      <a:pt x="134" y="57"/>
                    </a:cubicBezTo>
                    <a:cubicBezTo>
                      <a:pt x="134" y="58"/>
                      <a:pt x="134" y="58"/>
                      <a:pt x="134" y="58"/>
                    </a:cubicBezTo>
                    <a:cubicBezTo>
                      <a:pt x="134" y="59"/>
                      <a:pt x="134" y="59"/>
                      <a:pt x="134" y="60"/>
                    </a:cubicBezTo>
                    <a:cubicBezTo>
                      <a:pt x="131" y="67"/>
                      <a:pt x="128" y="74"/>
                      <a:pt x="125" y="81"/>
                    </a:cubicBezTo>
                    <a:cubicBezTo>
                      <a:pt x="125" y="81"/>
                      <a:pt x="125" y="82"/>
                      <a:pt x="125" y="82"/>
                    </a:cubicBezTo>
                    <a:cubicBezTo>
                      <a:pt x="125" y="83"/>
                      <a:pt x="125" y="83"/>
                      <a:pt x="125" y="83"/>
                    </a:cubicBezTo>
                    <a:cubicBezTo>
                      <a:pt x="125" y="83"/>
                      <a:pt x="125" y="83"/>
                      <a:pt x="124" y="83"/>
                    </a:cubicBezTo>
                    <a:cubicBezTo>
                      <a:pt x="124" y="83"/>
                      <a:pt x="124" y="83"/>
                      <a:pt x="124" y="83"/>
                    </a:cubicBezTo>
                    <a:moveTo>
                      <a:pt x="120" y="76"/>
                    </a:moveTo>
                    <a:cubicBezTo>
                      <a:pt x="120" y="76"/>
                      <a:pt x="120" y="75"/>
                      <a:pt x="120" y="74"/>
                    </a:cubicBezTo>
                    <a:cubicBezTo>
                      <a:pt x="120" y="72"/>
                      <a:pt x="120" y="70"/>
                      <a:pt x="120" y="68"/>
                    </a:cubicBezTo>
                    <a:cubicBezTo>
                      <a:pt x="120" y="66"/>
                      <a:pt x="121" y="65"/>
                      <a:pt x="121" y="64"/>
                    </a:cubicBezTo>
                    <a:cubicBezTo>
                      <a:pt x="122" y="63"/>
                      <a:pt x="123" y="61"/>
                      <a:pt x="124" y="59"/>
                    </a:cubicBezTo>
                    <a:cubicBezTo>
                      <a:pt x="125" y="58"/>
                      <a:pt x="125" y="57"/>
                      <a:pt x="126" y="57"/>
                    </a:cubicBezTo>
                    <a:cubicBezTo>
                      <a:pt x="126" y="56"/>
                      <a:pt x="127" y="56"/>
                      <a:pt x="127" y="56"/>
                    </a:cubicBezTo>
                    <a:cubicBezTo>
                      <a:pt x="127" y="56"/>
                      <a:pt x="127" y="56"/>
                      <a:pt x="127" y="56"/>
                    </a:cubicBezTo>
                    <a:cubicBezTo>
                      <a:pt x="128" y="56"/>
                      <a:pt x="128" y="56"/>
                      <a:pt x="128" y="56"/>
                    </a:cubicBezTo>
                    <a:cubicBezTo>
                      <a:pt x="128" y="56"/>
                      <a:pt x="128" y="56"/>
                      <a:pt x="128" y="56"/>
                    </a:cubicBezTo>
                    <a:cubicBezTo>
                      <a:pt x="128" y="56"/>
                      <a:pt x="128" y="56"/>
                      <a:pt x="128" y="56"/>
                    </a:cubicBezTo>
                    <a:cubicBezTo>
                      <a:pt x="125" y="63"/>
                      <a:pt x="122" y="70"/>
                      <a:pt x="120" y="76"/>
                    </a:cubicBezTo>
                    <a:moveTo>
                      <a:pt x="75" y="48"/>
                    </a:moveTo>
                    <a:cubicBezTo>
                      <a:pt x="77" y="44"/>
                      <a:pt x="79" y="40"/>
                      <a:pt x="82" y="37"/>
                    </a:cubicBezTo>
                    <a:cubicBezTo>
                      <a:pt x="82" y="37"/>
                      <a:pt x="82" y="37"/>
                      <a:pt x="82" y="37"/>
                    </a:cubicBezTo>
                    <a:cubicBezTo>
                      <a:pt x="82" y="37"/>
                      <a:pt x="82" y="37"/>
                      <a:pt x="82" y="37"/>
                    </a:cubicBezTo>
                    <a:cubicBezTo>
                      <a:pt x="83" y="37"/>
                      <a:pt x="87" y="39"/>
                      <a:pt x="88" y="39"/>
                    </a:cubicBezTo>
                    <a:cubicBezTo>
                      <a:pt x="88" y="39"/>
                      <a:pt x="88" y="39"/>
                      <a:pt x="88" y="39"/>
                    </a:cubicBezTo>
                    <a:cubicBezTo>
                      <a:pt x="87" y="40"/>
                      <a:pt x="82" y="47"/>
                      <a:pt x="84" y="49"/>
                    </a:cubicBezTo>
                    <a:cubicBezTo>
                      <a:pt x="82" y="48"/>
                      <a:pt x="79" y="48"/>
                      <a:pt x="76" y="48"/>
                    </a:cubicBezTo>
                    <a:cubicBezTo>
                      <a:pt x="76" y="48"/>
                      <a:pt x="75" y="48"/>
                      <a:pt x="75" y="48"/>
                    </a:cubicBezTo>
                    <a:moveTo>
                      <a:pt x="44" y="80"/>
                    </a:moveTo>
                    <a:cubicBezTo>
                      <a:pt x="42" y="79"/>
                      <a:pt x="40" y="78"/>
                      <a:pt x="39" y="77"/>
                    </a:cubicBezTo>
                    <a:cubicBezTo>
                      <a:pt x="38" y="77"/>
                      <a:pt x="36" y="74"/>
                      <a:pt x="34" y="72"/>
                    </a:cubicBezTo>
                    <a:cubicBezTo>
                      <a:pt x="41" y="59"/>
                      <a:pt x="48" y="47"/>
                      <a:pt x="56" y="35"/>
                    </a:cubicBezTo>
                    <a:cubicBezTo>
                      <a:pt x="56" y="35"/>
                      <a:pt x="56" y="35"/>
                      <a:pt x="56" y="35"/>
                    </a:cubicBezTo>
                    <a:cubicBezTo>
                      <a:pt x="57" y="36"/>
                      <a:pt x="59" y="37"/>
                      <a:pt x="61" y="38"/>
                    </a:cubicBezTo>
                    <a:cubicBezTo>
                      <a:pt x="56" y="47"/>
                      <a:pt x="51" y="56"/>
                      <a:pt x="46" y="65"/>
                    </a:cubicBezTo>
                    <a:cubicBezTo>
                      <a:pt x="46" y="66"/>
                      <a:pt x="46" y="66"/>
                      <a:pt x="45" y="66"/>
                    </a:cubicBezTo>
                    <a:cubicBezTo>
                      <a:pt x="43" y="68"/>
                      <a:pt x="46" y="71"/>
                      <a:pt x="47" y="72"/>
                    </a:cubicBezTo>
                    <a:cubicBezTo>
                      <a:pt x="47" y="75"/>
                      <a:pt x="46" y="78"/>
                      <a:pt x="44" y="80"/>
                    </a:cubicBezTo>
                    <a:moveTo>
                      <a:pt x="124" y="37"/>
                    </a:moveTo>
                    <a:cubicBezTo>
                      <a:pt x="125" y="36"/>
                      <a:pt x="125" y="34"/>
                      <a:pt x="126" y="33"/>
                    </a:cubicBezTo>
                    <a:cubicBezTo>
                      <a:pt x="127" y="34"/>
                      <a:pt x="128" y="36"/>
                      <a:pt x="128" y="38"/>
                    </a:cubicBezTo>
                    <a:cubicBezTo>
                      <a:pt x="128" y="37"/>
                      <a:pt x="127" y="37"/>
                      <a:pt x="126" y="37"/>
                    </a:cubicBezTo>
                    <a:cubicBezTo>
                      <a:pt x="126" y="37"/>
                      <a:pt x="126" y="37"/>
                      <a:pt x="126" y="37"/>
                    </a:cubicBezTo>
                    <a:cubicBezTo>
                      <a:pt x="125" y="37"/>
                      <a:pt x="125" y="37"/>
                      <a:pt x="125" y="37"/>
                    </a:cubicBezTo>
                    <a:cubicBezTo>
                      <a:pt x="124" y="37"/>
                      <a:pt x="124" y="37"/>
                      <a:pt x="124" y="37"/>
                    </a:cubicBezTo>
                    <a:moveTo>
                      <a:pt x="33" y="70"/>
                    </a:moveTo>
                    <a:cubicBezTo>
                      <a:pt x="31" y="68"/>
                      <a:pt x="30" y="66"/>
                      <a:pt x="29" y="64"/>
                    </a:cubicBezTo>
                    <a:cubicBezTo>
                      <a:pt x="35" y="53"/>
                      <a:pt x="44" y="43"/>
                      <a:pt x="49" y="32"/>
                    </a:cubicBezTo>
                    <a:cubicBezTo>
                      <a:pt x="50" y="32"/>
                      <a:pt x="50" y="32"/>
                      <a:pt x="50" y="32"/>
                    </a:cubicBezTo>
                    <a:cubicBezTo>
                      <a:pt x="52" y="34"/>
                      <a:pt x="53" y="33"/>
                      <a:pt x="54" y="34"/>
                    </a:cubicBezTo>
                    <a:cubicBezTo>
                      <a:pt x="46" y="45"/>
                      <a:pt x="39" y="57"/>
                      <a:pt x="33" y="70"/>
                    </a:cubicBezTo>
                    <a:moveTo>
                      <a:pt x="59" y="69"/>
                    </a:moveTo>
                    <a:cubicBezTo>
                      <a:pt x="58" y="69"/>
                      <a:pt x="58" y="68"/>
                      <a:pt x="57" y="67"/>
                    </a:cubicBezTo>
                    <a:cubicBezTo>
                      <a:pt x="62" y="54"/>
                      <a:pt x="68" y="43"/>
                      <a:pt x="75" y="31"/>
                    </a:cubicBezTo>
                    <a:cubicBezTo>
                      <a:pt x="75" y="31"/>
                      <a:pt x="75" y="31"/>
                      <a:pt x="75" y="31"/>
                    </a:cubicBezTo>
                    <a:cubicBezTo>
                      <a:pt x="77" y="32"/>
                      <a:pt x="80" y="31"/>
                      <a:pt x="81" y="34"/>
                    </a:cubicBezTo>
                    <a:cubicBezTo>
                      <a:pt x="78" y="39"/>
                      <a:pt x="75" y="43"/>
                      <a:pt x="72" y="48"/>
                    </a:cubicBezTo>
                    <a:cubicBezTo>
                      <a:pt x="71" y="49"/>
                      <a:pt x="71" y="49"/>
                      <a:pt x="71" y="50"/>
                    </a:cubicBezTo>
                    <a:cubicBezTo>
                      <a:pt x="71" y="51"/>
                      <a:pt x="59" y="69"/>
                      <a:pt x="59" y="69"/>
                    </a:cubicBezTo>
                    <a:moveTo>
                      <a:pt x="111" y="30"/>
                    </a:moveTo>
                    <a:cubicBezTo>
                      <a:pt x="111" y="30"/>
                      <a:pt x="111" y="30"/>
                      <a:pt x="111" y="30"/>
                    </a:cubicBezTo>
                    <a:cubicBezTo>
                      <a:pt x="111" y="30"/>
                      <a:pt x="111" y="30"/>
                      <a:pt x="111" y="30"/>
                    </a:cubicBezTo>
                    <a:moveTo>
                      <a:pt x="61" y="32"/>
                    </a:moveTo>
                    <a:cubicBezTo>
                      <a:pt x="60" y="32"/>
                      <a:pt x="59" y="32"/>
                      <a:pt x="59" y="31"/>
                    </a:cubicBezTo>
                    <a:cubicBezTo>
                      <a:pt x="58" y="31"/>
                      <a:pt x="58" y="31"/>
                      <a:pt x="58" y="31"/>
                    </a:cubicBezTo>
                    <a:cubicBezTo>
                      <a:pt x="59" y="30"/>
                      <a:pt x="60" y="30"/>
                      <a:pt x="61" y="29"/>
                    </a:cubicBezTo>
                    <a:cubicBezTo>
                      <a:pt x="61" y="30"/>
                      <a:pt x="61" y="31"/>
                      <a:pt x="61" y="32"/>
                    </a:cubicBezTo>
                    <a:moveTo>
                      <a:pt x="50" y="66"/>
                    </a:moveTo>
                    <a:cubicBezTo>
                      <a:pt x="49" y="65"/>
                      <a:pt x="49" y="65"/>
                      <a:pt x="49" y="65"/>
                    </a:cubicBezTo>
                    <a:cubicBezTo>
                      <a:pt x="54" y="56"/>
                      <a:pt x="59" y="47"/>
                      <a:pt x="64" y="38"/>
                    </a:cubicBezTo>
                    <a:cubicBezTo>
                      <a:pt x="65" y="38"/>
                      <a:pt x="66" y="37"/>
                      <a:pt x="65" y="34"/>
                    </a:cubicBezTo>
                    <a:cubicBezTo>
                      <a:pt x="65" y="29"/>
                      <a:pt x="65" y="28"/>
                      <a:pt x="66" y="28"/>
                    </a:cubicBezTo>
                    <a:cubicBezTo>
                      <a:pt x="67" y="28"/>
                      <a:pt x="69" y="30"/>
                      <a:pt x="72" y="31"/>
                    </a:cubicBezTo>
                    <a:cubicBezTo>
                      <a:pt x="66" y="42"/>
                      <a:pt x="60" y="53"/>
                      <a:pt x="55" y="65"/>
                    </a:cubicBezTo>
                    <a:cubicBezTo>
                      <a:pt x="55" y="65"/>
                      <a:pt x="55" y="65"/>
                      <a:pt x="54" y="65"/>
                    </a:cubicBezTo>
                    <a:cubicBezTo>
                      <a:pt x="54" y="65"/>
                      <a:pt x="53" y="65"/>
                      <a:pt x="51" y="65"/>
                    </a:cubicBezTo>
                    <a:cubicBezTo>
                      <a:pt x="51" y="65"/>
                      <a:pt x="50" y="66"/>
                      <a:pt x="50" y="66"/>
                    </a:cubicBezTo>
                    <a:moveTo>
                      <a:pt x="25" y="47"/>
                    </a:moveTo>
                    <a:cubicBezTo>
                      <a:pt x="25" y="45"/>
                      <a:pt x="24" y="43"/>
                      <a:pt x="24" y="42"/>
                    </a:cubicBezTo>
                    <a:cubicBezTo>
                      <a:pt x="27" y="37"/>
                      <a:pt x="34" y="27"/>
                      <a:pt x="40" y="27"/>
                    </a:cubicBezTo>
                    <a:cubicBezTo>
                      <a:pt x="40" y="27"/>
                      <a:pt x="40" y="27"/>
                      <a:pt x="40" y="27"/>
                    </a:cubicBezTo>
                    <a:cubicBezTo>
                      <a:pt x="35" y="33"/>
                      <a:pt x="30" y="40"/>
                      <a:pt x="25" y="47"/>
                    </a:cubicBezTo>
                    <a:moveTo>
                      <a:pt x="121" y="40"/>
                    </a:moveTo>
                    <a:cubicBezTo>
                      <a:pt x="121" y="40"/>
                      <a:pt x="120" y="39"/>
                      <a:pt x="120" y="39"/>
                    </a:cubicBezTo>
                    <a:cubicBezTo>
                      <a:pt x="119" y="38"/>
                      <a:pt x="119" y="37"/>
                      <a:pt x="118" y="35"/>
                    </a:cubicBezTo>
                    <a:cubicBezTo>
                      <a:pt x="119" y="32"/>
                      <a:pt x="120" y="29"/>
                      <a:pt x="121" y="25"/>
                    </a:cubicBezTo>
                    <a:cubicBezTo>
                      <a:pt x="122" y="27"/>
                      <a:pt x="123" y="28"/>
                      <a:pt x="124" y="30"/>
                    </a:cubicBezTo>
                    <a:cubicBezTo>
                      <a:pt x="124" y="30"/>
                      <a:pt x="124" y="30"/>
                      <a:pt x="124" y="30"/>
                    </a:cubicBezTo>
                    <a:cubicBezTo>
                      <a:pt x="123" y="33"/>
                      <a:pt x="122" y="37"/>
                      <a:pt x="121" y="40"/>
                    </a:cubicBezTo>
                    <a:moveTo>
                      <a:pt x="28" y="61"/>
                    </a:moveTo>
                    <a:cubicBezTo>
                      <a:pt x="26" y="58"/>
                      <a:pt x="26" y="56"/>
                      <a:pt x="26" y="55"/>
                    </a:cubicBezTo>
                    <a:cubicBezTo>
                      <a:pt x="26" y="53"/>
                      <a:pt x="26" y="51"/>
                      <a:pt x="26" y="50"/>
                    </a:cubicBezTo>
                    <a:cubicBezTo>
                      <a:pt x="31" y="42"/>
                      <a:pt x="37" y="35"/>
                      <a:pt x="42" y="27"/>
                    </a:cubicBezTo>
                    <a:cubicBezTo>
                      <a:pt x="42" y="27"/>
                      <a:pt x="43" y="26"/>
                      <a:pt x="43" y="26"/>
                    </a:cubicBezTo>
                    <a:cubicBezTo>
                      <a:pt x="46" y="25"/>
                      <a:pt x="52" y="22"/>
                      <a:pt x="55" y="20"/>
                    </a:cubicBezTo>
                    <a:cubicBezTo>
                      <a:pt x="54" y="21"/>
                      <a:pt x="55" y="21"/>
                      <a:pt x="55" y="22"/>
                    </a:cubicBezTo>
                    <a:cubicBezTo>
                      <a:pt x="56" y="23"/>
                      <a:pt x="57" y="24"/>
                      <a:pt x="58" y="25"/>
                    </a:cubicBezTo>
                    <a:cubicBezTo>
                      <a:pt x="59" y="26"/>
                      <a:pt x="52" y="28"/>
                      <a:pt x="50" y="30"/>
                    </a:cubicBezTo>
                    <a:cubicBezTo>
                      <a:pt x="50" y="30"/>
                      <a:pt x="50" y="30"/>
                      <a:pt x="50" y="30"/>
                    </a:cubicBezTo>
                    <a:cubicBezTo>
                      <a:pt x="50" y="30"/>
                      <a:pt x="50" y="29"/>
                      <a:pt x="49" y="29"/>
                    </a:cubicBezTo>
                    <a:cubicBezTo>
                      <a:pt x="49" y="29"/>
                      <a:pt x="49" y="29"/>
                      <a:pt x="49" y="29"/>
                    </a:cubicBezTo>
                    <a:cubicBezTo>
                      <a:pt x="49" y="29"/>
                      <a:pt x="48" y="29"/>
                      <a:pt x="48" y="29"/>
                    </a:cubicBezTo>
                    <a:cubicBezTo>
                      <a:pt x="43" y="41"/>
                      <a:pt x="34" y="50"/>
                      <a:pt x="28" y="61"/>
                    </a:cubicBezTo>
                    <a:moveTo>
                      <a:pt x="117" y="32"/>
                    </a:moveTo>
                    <a:cubicBezTo>
                      <a:pt x="117" y="32"/>
                      <a:pt x="117" y="32"/>
                      <a:pt x="117" y="32"/>
                    </a:cubicBezTo>
                    <a:cubicBezTo>
                      <a:pt x="116" y="31"/>
                      <a:pt x="116" y="30"/>
                      <a:pt x="115" y="29"/>
                    </a:cubicBezTo>
                    <a:cubicBezTo>
                      <a:pt x="115" y="28"/>
                      <a:pt x="115" y="28"/>
                      <a:pt x="115" y="28"/>
                    </a:cubicBezTo>
                    <a:cubicBezTo>
                      <a:pt x="115" y="27"/>
                      <a:pt x="115" y="25"/>
                      <a:pt x="115" y="24"/>
                    </a:cubicBezTo>
                    <a:cubicBezTo>
                      <a:pt x="115" y="22"/>
                      <a:pt x="115" y="21"/>
                      <a:pt x="115" y="19"/>
                    </a:cubicBezTo>
                    <a:cubicBezTo>
                      <a:pt x="115" y="19"/>
                      <a:pt x="115" y="19"/>
                      <a:pt x="115" y="19"/>
                    </a:cubicBezTo>
                    <a:cubicBezTo>
                      <a:pt x="116" y="20"/>
                      <a:pt x="118" y="22"/>
                      <a:pt x="119" y="23"/>
                    </a:cubicBezTo>
                    <a:cubicBezTo>
                      <a:pt x="119" y="23"/>
                      <a:pt x="119" y="23"/>
                      <a:pt x="119" y="23"/>
                    </a:cubicBezTo>
                    <a:cubicBezTo>
                      <a:pt x="119" y="24"/>
                      <a:pt x="119" y="24"/>
                      <a:pt x="119" y="24"/>
                    </a:cubicBezTo>
                    <a:cubicBezTo>
                      <a:pt x="118" y="27"/>
                      <a:pt x="118" y="30"/>
                      <a:pt x="117" y="32"/>
                    </a:cubicBezTo>
                    <a:moveTo>
                      <a:pt x="38" y="20"/>
                    </a:moveTo>
                    <a:cubicBezTo>
                      <a:pt x="42" y="20"/>
                      <a:pt x="45" y="18"/>
                      <a:pt x="48" y="17"/>
                    </a:cubicBezTo>
                    <a:cubicBezTo>
                      <a:pt x="53" y="13"/>
                      <a:pt x="59" y="12"/>
                      <a:pt x="65" y="12"/>
                    </a:cubicBezTo>
                    <a:cubicBezTo>
                      <a:pt x="65" y="12"/>
                      <a:pt x="65" y="12"/>
                      <a:pt x="65" y="12"/>
                    </a:cubicBezTo>
                    <a:cubicBezTo>
                      <a:pt x="71" y="12"/>
                      <a:pt x="76" y="13"/>
                      <a:pt x="81" y="15"/>
                    </a:cubicBezTo>
                    <a:cubicBezTo>
                      <a:pt x="81" y="15"/>
                      <a:pt x="81" y="16"/>
                      <a:pt x="81" y="16"/>
                    </a:cubicBezTo>
                    <a:cubicBezTo>
                      <a:pt x="81" y="17"/>
                      <a:pt x="81" y="17"/>
                      <a:pt x="82" y="18"/>
                    </a:cubicBezTo>
                    <a:cubicBezTo>
                      <a:pt x="82" y="18"/>
                      <a:pt x="82" y="18"/>
                      <a:pt x="82" y="18"/>
                    </a:cubicBezTo>
                    <a:cubicBezTo>
                      <a:pt x="83" y="18"/>
                      <a:pt x="83" y="17"/>
                      <a:pt x="83" y="17"/>
                    </a:cubicBezTo>
                    <a:cubicBezTo>
                      <a:pt x="84" y="16"/>
                      <a:pt x="84" y="16"/>
                      <a:pt x="84" y="16"/>
                    </a:cubicBezTo>
                    <a:cubicBezTo>
                      <a:pt x="84" y="16"/>
                      <a:pt x="84" y="16"/>
                      <a:pt x="84" y="16"/>
                    </a:cubicBezTo>
                    <a:cubicBezTo>
                      <a:pt x="85" y="16"/>
                      <a:pt x="85" y="16"/>
                      <a:pt x="85" y="16"/>
                    </a:cubicBezTo>
                    <a:cubicBezTo>
                      <a:pt x="87" y="18"/>
                      <a:pt x="89" y="19"/>
                      <a:pt x="91" y="20"/>
                    </a:cubicBezTo>
                    <a:cubicBezTo>
                      <a:pt x="92" y="20"/>
                      <a:pt x="93" y="20"/>
                      <a:pt x="93" y="21"/>
                    </a:cubicBezTo>
                    <a:cubicBezTo>
                      <a:pt x="94" y="21"/>
                      <a:pt x="94" y="22"/>
                      <a:pt x="95" y="23"/>
                    </a:cubicBezTo>
                    <a:cubicBezTo>
                      <a:pt x="95" y="23"/>
                      <a:pt x="96" y="24"/>
                      <a:pt x="97" y="24"/>
                    </a:cubicBezTo>
                    <a:cubicBezTo>
                      <a:pt x="97" y="24"/>
                      <a:pt x="97" y="24"/>
                      <a:pt x="97" y="24"/>
                    </a:cubicBezTo>
                    <a:cubicBezTo>
                      <a:pt x="98" y="23"/>
                      <a:pt x="98" y="23"/>
                      <a:pt x="98" y="23"/>
                    </a:cubicBezTo>
                    <a:cubicBezTo>
                      <a:pt x="98" y="23"/>
                      <a:pt x="99" y="23"/>
                      <a:pt x="99" y="22"/>
                    </a:cubicBezTo>
                    <a:cubicBezTo>
                      <a:pt x="99" y="22"/>
                      <a:pt x="101" y="20"/>
                      <a:pt x="102" y="18"/>
                    </a:cubicBezTo>
                    <a:cubicBezTo>
                      <a:pt x="104" y="17"/>
                      <a:pt x="106" y="16"/>
                      <a:pt x="108" y="15"/>
                    </a:cubicBezTo>
                    <a:cubicBezTo>
                      <a:pt x="108" y="15"/>
                      <a:pt x="108" y="15"/>
                      <a:pt x="108" y="15"/>
                    </a:cubicBezTo>
                    <a:cubicBezTo>
                      <a:pt x="109" y="15"/>
                      <a:pt x="110" y="16"/>
                      <a:pt x="110" y="16"/>
                    </a:cubicBezTo>
                    <a:cubicBezTo>
                      <a:pt x="110" y="17"/>
                      <a:pt x="110" y="18"/>
                      <a:pt x="110" y="19"/>
                    </a:cubicBezTo>
                    <a:cubicBezTo>
                      <a:pt x="110" y="19"/>
                      <a:pt x="110" y="19"/>
                      <a:pt x="110" y="19"/>
                    </a:cubicBezTo>
                    <a:cubicBezTo>
                      <a:pt x="110" y="19"/>
                      <a:pt x="110" y="19"/>
                      <a:pt x="111" y="20"/>
                    </a:cubicBezTo>
                    <a:cubicBezTo>
                      <a:pt x="111" y="22"/>
                      <a:pt x="111" y="23"/>
                      <a:pt x="111" y="24"/>
                    </a:cubicBezTo>
                    <a:cubicBezTo>
                      <a:pt x="111" y="25"/>
                      <a:pt x="111" y="27"/>
                      <a:pt x="110" y="27"/>
                    </a:cubicBezTo>
                    <a:cubicBezTo>
                      <a:pt x="110" y="28"/>
                      <a:pt x="110" y="29"/>
                      <a:pt x="111" y="30"/>
                    </a:cubicBezTo>
                    <a:cubicBezTo>
                      <a:pt x="111" y="30"/>
                      <a:pt x="111" y="30"/>
                      <a:pt x="111" y="30"/>
                    </a:cubicBezTo>
                    <a:cubicBezTo>
                      <a:pt x="111" y="30"/>
                      <a:pt x="111" y="30"/>
                      <a:pt x="111" y="31"/>
                    </a:cubicBezTo>
                    <a:cubicBezTo>
                      <a:pt x="112" y="32"/>
                      <a:pt x="113" y="35"/>
                      <a:pt x="114" y="38"/>
                    </a:cubicBezTo>
                    <a:cubicBezTo>
                      <a:pt x="115" y="39"/>
                      <a:pt x="116" y="40"/>
                      <a:pt x="116" y="41"/>
                    </a:cubicBezTo>
                    <a:cubicBezTo>
                      <a:pt x="117" y="43"/>
                      <a:pt x="118" y="44"/>
                      <a:pt x="118" y="44"/>
                    </a:cubicBezTo>
                    <a:cubicBezTo>
                      <a:pt x="119" y="45"/>
                      <a:pt x="119" y="45"/>
                      <a:pt x="120" y="46"/>
                    </a:cubicBezTo>
                    <a:cubicBezTo>
                      <a:pt x="121" y="46"/>
                      <a:pt x="121" y="46"/>
                      <a:pt x="122" y="46"/>
                    </a:cubicBezTo>
                    <a:cubicBezTo>
                      <a:pt x="122" y="46"/>
                      <a:pt x="122" y="46"/>
                      <a:pt x="122" y="46"/>
                    </a:cubicBezTo>
                    <a:cubicBezTo>
                      <a:pt x="123" y="46"/>
                      <a:pt x="123" y="46"/>
                      <a:pt x="124" y="46"/>
                    </a:cubicBezTo>
                    <a:cubicBezTo>
                      <a:pt x="125" y="45"/>
                      <a:pt x="125" y="44"/>
                      <a:pt x="125" y="44"/>
                    </a:cubicBezTo>
                    <a:cubicBezTo>
                      <a:pt x="126" y="43"/>
                      <a:pt x="126" y="42"/>
                      <a:pt x="126" y="42"/>
                    </a:cubicBezTo>
                    <a:cubicBezTo>
                      <a:pt x="127" y="42"/>
                      <a:pt x="128" y="42"/>
                      <a:pt x="129" y="43"/>
                    </a:cubicBezTo>
                    <a:cubicBezTo>
                      <a:pt x="131" y="44"/>
                      <a:pt x="132" y="46"/>
                      <a:pt x="133" y="47"/>
                    </a:cubicBezTo>
                    <a:cubicBezTo>
                      <a:pt x="134" y="48"/>
                      <a:pt x="134" y="48"/>
                      <a:pt x="135" y="48"/>
                    </a:cubicBezTo>
                    <a:cubicBezTo>
                      <a:pt x="135" y="49"/>
                      <a:pt x="135" y="51"/>
                      <a:pt x="136" y="52"/>
                    </a:cubicBezTo>
                    <a:cubicBezTo>
                      <a:pt x="135" y="52"/>
                      <a:pt x="134" y="52"/>
                      <a:pt x="134" y="52"/>
                    </a:cubicBezTo>
                    <a:cubicBezTo>
                      <a:pt x="133" y="52"/>
                      <a:pt x="132" y="52"/>
                      <a:pt x="132" y="52"/>
                    </a:cubicBezTo>
                    <a:cubicBezTo>
                      <a:pt x="131" y="52"/>
                      <a:pt x="130" y="52"/>
                      <a:pt x="130" y="52"/>
                    </a:cubicBezTo>
                    <a:cubicBezTo>
                      <a:pt x="130" y="52"/>
                      <a:pt x="130" y="52"/>
                      <a:pt x="130" y="52"/>
                    </a:cubicBezTo>
                    <a:cubicBezTo>
                      <a:pt x="129" y="52"/>
                      <a:pt x="129" y="52"/>
                      <a:pt x="129" y="52"/>
                    </a:cubicBezTo>
                    <a:cubicBezTo>
                      <a:pt x="129" y="52"/>
                      <a:pt x="129" y="52"/>
                      <a:pt x="129" y="52"/>
                    </a:cubicBezTo>
                    <a:cubicBezTo>
                      <a:pt x="129" y="52"/>
                      <a:pt x="128" y="52"/>
                      <a:pt x="127" y="52"/>
                    </a:cubicBezTo>
                    <a:cubicBezTo>
                      <a:pt x="127" y="52"/>
                      <a:pt x="127" y="52"/>
                      <a:pt x="127" y="52"/>
                    </a:cubicBezTo>
                    <a:cubicBezTo>
                      <a:pt x="126" y="52"/>
                      <a:pt x="124" y="52"/>
                      <a:pt x="123" y="53"/>
                    </a:cubicBezTo>
                    <a:cubicBezTo>
                      <a:pt x="122" y="55"/>
                      <a:pt x="120" y="56"/>
                      <a:pt x="119" y="58"/>
                    </a:cubicBezTo>
                    <a:cubicBezTo>
                      <a:pt x="118" y="60"/>
                      <a:pt x="117" y="61"/>
                      <a:pt x="117" y="63"/>
                    </a:cubicBezTo>
                    <a:cubicBezTo>
                      <a:pt x="116" y="64"/>
                      <a:pt x="116" y="65"/>
                      <a:pt x="116" y="67"/>
                    </a:cubicBezTo>
                    <a:cubicBezTo>
                      <a:pt x="115" y="69"/>
                      <a:pt x="115" y="72"/>
                      <a:pt x="115" y="74"/>
                    </a:cubicBezTo>
                    <a:cubicBezTo>
                      <a:pt x="115" y="77"/>
                      <a:pt x="116" y="80"/>
                      <a:pt x="117" y="83"/>
                    </a:cubicBezTo>
                    <a:cubicBezTo>
                      <a:pt x="117" y="84"/>
                      <a:pt x="118" y="85"/>
                      <a:pt x="119" y="86"/>
                    </a:cubicBezTo>
                    <a:cubicBezTo>
                      <a:pt x="121" y="87"/>
                      <a:pt x="122" y="88"/>
                      <a:pt x="124" y="88"/>
                    </a:cubicBezTo>
                    <a:cubicBezTo>
                      <a:pt x="124" y="88"/>
                      <a:pt x="124" y="88"/>
                      <a:pt x="124" y="88"/>
                    </a:cubicBezTo>
                    <a:cubicBezTo>
                      <a:pt x="125" y="87"/>
                      <a:pt x="125" y="87"/>
                      <a:pt x="125" y="87"/>
                    </a:cubicBezTo>
                    <a:cubicBezTo>
                      <a:pt x="125" y="87"/>
                      <a:pt x="125" y="87"/>
                      <a:pt x="125" y="87"/>
                    </a:cubicBezTo>
                    <a:cubicBezTo>
                      <a:pt x="126" y="87"/>
                      <a:pt x="128" y="87"/>
                      <a:pt x="128" y="86"/>
                    </a:cubicBezTo>
                    <a:cubicBezTo>
                      <a:pt x="129" y="86"/>
                      <a:pt x="129" y="86"/>
                      <a:pt x="129" y="86"/>
                    </a:cubicBezTo>
                    <a:cubicBezTo>
                      <a:pt x="129" y="86"/>
                      <a:pt x="129" y="86"/>
                      <a:pt x="129" y="86"/>
                    </a:cubicBezTo>
                    <a:cubicBezTo>
                      <a:pt x="129" y="86"/>
                      <a:pt x="129" y="86"/>
                      <a:pt x="129" y="86"/>
                    </a:cubicBezTo>
                    <a:cubicBezTo>
                      <a:pt x="129" y="86"/>
                      <a:pt x="130" y="86"/>
                      <a:pt x="131" y="87"/>
                    </a:cubicBezTo>
                    <a:cubicBezTo>
                      <a:pt x="131" y="87"/>
                      <a:pt x="131" y="87"/>
                      <a:pt x="131" y="87"/>
                    </a:cubicBezTo>
                    <a:cubicBezTo>
                      <a:pt x="131" y="88"/>
                      <a:pt x="132" y="88"/>
                      <a:pt x="132" y="89"/>
                    </a:cubicBezTo>
                    <a:cubicBezTo>
                      <a:pt x="132" y="91"/>
                      <a:pt x="131" y="94"/>
                      <a:pt x="130" y="97"/>
                    </a:cubicBezTo>
                    <a:cubicBezTo>
                      <a:pt x="130" y="99"/>
                      <a:pt x="129" y="102"/>
                      <a:pt x="128" y="103"/>
                    </a:cubicBezTo>
                    <a:cubicBezTo>
                      <a:pt x="128" y="104"/>
                      <a:pt x="128" y="104"/>
                      <a:pt x="128" y="104"/>
                    </a:cubicBezTo>
                    <a:cubicBezTo>
                      <a:pt x="128" y="104"/>
                      <a:pt x="128" y="104"/>
                      <a:pt x="128" y="104"/>
                    </a:cubicBezTo>
                    <a:cubicBezTo>
                      <a:pt x="122" y="114"/>
                      <a:pt x="113" y="122"/>
                      <a:pt x="102" y="127"/>
                    </a:cubicBezTo>
                    <a:cubicBezTo>
                      <a:pt x="107" y="122"/>
                      <a:pt x="111" y="117"/>
                      <a:pt x="111" y="111"/>
                    </a:cubicBezTo>
                    <a:cubicBezTo>
                      <a:pt x="111" y="106"/>
                      <a:pt x="109" y="102"/>
                      <a:pt x="106" y="99"/>
                    </a:cubicBezTo>
                    <a:cubicBezTo>
                      <a:pt x="105" y="99"/>
                      <a:pt x="104" y="98"/>
                      <a:pt x="103" y="98"/>
                    </a:cubicBezTo>
                    <a:cubicBezTo>
                      <a:pt x="102" y="98"/>
                      <a:pt x="102" y="98"/>
                      <a:pt x="102" y="98"/>
                    </a:cubicBezTo>
                    <a:cubicBezTo>
                      <a:pt x="101" y="98"/>
                      <a:pt x="101" y="98"/>
                      <a:pt x="100" y="98"/>
                    </a:cubicBezTo>
                    <a:cubicBezTo>
                      <a:pt x="98" y="98"/>
                      <a:pt x="96" y="98"/>
                      <a:pt x="94" y="98"/>
                    </a:cubicBezTo>
                    <a:cubicBezTo>
                      <a:pt x="92" y="97"/>
                      <a:pt x="91" y="97"/>
                      <a:pt x="90" y="97"/>
                    </a:cubicBezTo>
                    <a:cubicBezTo>
                      <a:pt x="87" y="90"/>
                      <a:pt x="74" y="85"/>
                      <a:pt x="68" y="85"/>
                    </a:cubicBezTo>
                    <a:cubicBezTo>
                      <a:pt x="67" y="85"/>
                      <a:pt x="67" y="85"/>
                      <a:pt x="67" y="85"/>
                    </a:cubicBezTo>
                    <a:cubicBezTo>
                      <a:pt x="67" y="84"/>
                      <a:pt x="65" y="83"/>
                      <a:pt x="63" y="83"/>
                    </a:cubicBezTo>
                    <a:cubicBezTo>
                      <a:pt x="63" y="83"/>
                      <a:pt x="63" y="83"/>
                      <a:pt x="63" y="83"/>
                    </a:cubicBezTo>
                    <a:cubicBezTo>
                      <a:pt x="63" y="83"/>
                      <a:pt x="63" y="83"/>
                      <a:pt x="63" y="83"/>
                    </a:cubicBezTo>
                    <a:cubicBezTo>
                      <a:pt x="62" y="82"/>
                      <a:pt x="61" y="81"/>
                      <a:pt x="61" y="80"/>
                    </a:cubicBezTo>
                    <a:cubicBezTo>
                      <a:pt x="61" y="79"/>
                      <a:pt x="61" y="78"/>
                      <a:pt x="61" y="77"/>
                    </a:cubicBezTo>
                    <a:cubicBezTo>
                      <a:pt x="60" y="76"/>
                      <a:pt x="60" y="74"/>
                      <a:pt x="59" y="73"/>
                    </a:cubicBezTo>
                    <a:cubicBezTo>
                      <a:pt x="59" y="73"/>
                      <a:pt x="59" y="73"/>
                      <a:pt x="59" y="73"/>
                    </a:cubicBezTo>
                    <a:cubicBezTo>
                      <a:pt x="62" y="73"/>
                      <a:pt x="63" y="72"/>
                      <a:pt x="64" y="70"/>
                    </a:cubicBezTo>
                    <a:cubicBezTo>
                      <a:pt x="65" y="68"/>
                      <a:pt x="68" y="63"/>
                      <a:pt x="70" y="60"/>
                    </a:cubicBezTo>
                    <a:cubicBezTo>
                      <a:pt x="73" y="56"/>
                      <a:pt x="74" y="54"/>
                      <a:pt x="75" y="52"/>
                    </a:cubicBezTo>
                    <a:cubicBezTo>
                      <a:pt x="75" y="52"/>
                      <a:pt x="76" y="52"/>
                      <a:pt x="76" y="52"/>
                    </a:cubicBezTo>
                    <a:cubicBezTo>
                      <a:pt x="79" y="52"/>
                      <a:pt x="82" y="53"/>
                      <a:pt x="83" y="53"/>
                    </a:cubicBezTo>
                    <a:cubicBezTo>
                      <a:pt x="84" y="53"/>
                      <a:pt x="84" y="53"/>
                      <a:pt x="84" y="53"/>
                    </a:cubicBezTo>
                    <a:cubicBezTo>
                      <a:pt x="85" y="53"/>
                      <a:pt x="87" y="52"/>
                      <a:pt x="87" y="51"/>
                    </a:cubicBezTo>
                    <a:cubicBezTo>
                      <a:pt x="88" y="50"/>
                      <a:pt x="88" y="49"/>
                      <a:pt x="88" y="48"/>
                    </a:cubicBezTo>
                    <a:cubicBezTo>
                      <a:pt x="88" y="47"/>
                      <a:pt x="89" y="45"/>
                      <a:pt x="91" y="42"/>
                    </a:cubicBezTo>
                    <a:cubicBezTo>
                      <a:pt x="91" y="42"/>
                      <a:pt x="92" y="41"/>
                      <a:pt x="92" y="41"/>
                    </a:cubicBezTo>
                    <a:cubicBezTo>
                      <a:pt x="93" y="39"/>
                      <a:pt x="92" y="37"/>
                      <a:pt x="91" y="36"/>
                    </a:cubicBezTo>
                    <a:cubicBezTo>
                      <a:pt x="90" y="35"/>
                      <a:pt x="89" y="35"/>
                      <a:pt x="88" y="34"/>
                    </a:cubicBezTo>
                    <a:cubicBezTo>
                      <a:pt x="88" y="34"/>
                      <a:pt x="87" y="34"/>
                      <a:pt x="87" y="34"/>
                    </a:cubicBezTo>
                    <a:cubicBezTo>
                      <a:pt x="86" y="34"/>
                      <a:pt x="86" y="34"/>
                      <a:pt x="86" y="33"/>
                    </a:cubicBezTo>
                    <a:cubicBezTo>
                      <a:pt x="84" y="28"/>
                      <a:pt x="80" y="27"/>
                      <a:pt x="77" y="27"/>
                    </a:cubicBezTo>
                    <a:cubicBezTo>
                      <a:pt x="76" y="27"/>
                      <a:pt x="75" y="27"/>
                      <a:pt x="74" y="27"/>
                    </a:cubicBezTo>
                    <a:cubicBezTo>
                      <a:pt x="73" y="26"/>
                      <a:pt x="72" y="26"/>
                      <a:pt x="71" y="25"/>
                    </a:cubicBezTo>
                    <a:cubicBezTo>
                      <a:pt x="69" y="24"/>
                      <a:pt x="68" y="23"/>
                      <a:pt x="66" y="23"/>
                    </a:cubicBezTo>
                    <a:cubicBezTo>
                      <a:pt x="66" y="23"/>
                      <a:pt x="66" y="23"/>
                      <a:pt x="66" y="23"/>
                    </a:cubicBezTo>
                    <a:cubicBezTo>
                      <a:pt x="65" y="23"/>
                      <a:pt x="64" y="24"/>
                      <a:pt x="63" y="24"/>
                    </a:cubicBezTo>
                    <a:cubicBezTo>
                      <a:pt x="63" y="24"/>
                      <a:pt x="63" y="24"/>
                      <a:pt x="63" y="24"/>
                    </a:cubicBezTo>
                    <a:cubicBezTo>
                      <a:pt x="62" y="23"/>
                      <a:pt x="62" y="22"/>
                      <a:pt x="61" y="22"/>
                    </a:cubicBezTo>
                    <a:cubicBezTo>
                      <a:pt x="60" y="21"/>
                      <a:pt x="60" y="20"/>
                      <a:pt x="59" y="20"/>
                    </a:cubicBezTo>
                    <a:cubicBezTo>
                      <a:pt x="59" y="18"/>
                      <a:pt x="58" y="17"/>
                      <a:pt x="57" y="17"/>
                    </a:cubicBezTo>
                    <a:cubicBezTo>
                      <a:pt x="56" y="16"/>
                      <a:pt x="56" y="16"/>
                      <a:pt x="55" y="16"/>
                    </a:cubicBezTo>
                    <a:cubicBezTo>
                      <a:pt x="54" y="16"/>
                      <a:pt x="53" y="16"/>
                      <a:pt x="52" y="17"/>
                    </a:cubicBezTo>
                    <a:cubicBezTo>
                      <a:pt x="49" y="19"/>
                      <a:pt x="41" y="22"/>
                      <a:pt x="39" y="22"/>
                    </a:cubicBezTo>
                    <a:cubicBezTo>
                      <a:pt x="39" y="22"/>
                      <a:pt x="39" y="22"/>
                      <a:pt x="39" y="22"/>
                    </a:cubicBezTo>
                    <a:cubicBezTo>
                      <a:pt x="32" y="22"/>
                      <a:pt x="26" y="30"/>
                      <a:pt x="21" y="39"/>
                    </a:cubicBezTo>
                    <a:cubicBezTo>
                      <a:pt x="20" y="40"/>
                      <a:pt x="20" y="40"/>
                      <a:pt x="20" y="41"/>
                    </a:cubicBezTo>
                    <a:cubicBezTo>
                      <a:pt x="20" y="43"/>
                      <a:pt x="20" y="45"/>
                      <a:pt x="21" y="48"/>
                    </a:cubicBezTo>
                    <a:cubicBezTo>
                      <a:pt x="21" y="49"/>
                      <a:pt x="21" y="51"/>
                      <a:pt x="22" y="52"/>
                    </a:cubicBezTo>
                    <a:cubicBezTo>
                      <a:pt x="21" y="52"/>
                      <a:pt x="21" y="52"/>
                      <a:pt x="21" y="52"/>
                    </a:cubicBezTo>
                    <a:cubicBezTo>
                      <a:pt x="21" y="53"/>
                      <a:pt x="21" y="53"/>
                      <a:pt x="22" y="53"/>
                    </a:cubicBezTo>
                    <a:cubicBezTo>
                      <a:pt x="22" y="54"/>
                      <a:pt x="22" y="54"/>
                      <a:pt x="22" y="54"/>
                    </a:cubicBezTo>
                    <a:cubicBezTo>
                      <a:pt x="21" y="57"/>
                      <a:pt x="22" y="61"/>
                      <a:pt x="25" y="66"/>
                    </a:cubicBezTo>
                    <a:cubicBezTo>
                      <a:pt x="25" y="67"/>
                      <a:pt x="25" y="68"/>
                      <a:pt x="24" y="68"/>
                    </a:cubicBezTo>
                    <a:cubicBezTo>
                      <a:pt x="24" y="69"/>
                      <a:pt x="24" y="69"/>
                      <a:pt x="25" y="70"/>
                    </a:cubicBezTo>
                    <a:cubicBezTo>
                      <a:pt x="25" y="70"/>
                      <a:pt x="25" y="70"/>
                      <a:pt x="25" y="70"/>
                    </a:cubicBezTo>
                    <a:cubicBezTo>
                      <a:pt x="26" y="70"/>
                      <a:pt x="26" y="69"/>
                      <a:pt x="26" y="69"/>
                    </a:cubicBezTo>
                    <a:cubicBezTo>
                      <a:pt x="27" y="69"/>
                      <a:pt x="27" y="69"/>
                      <a:pt x="27" y="69"/>
                    </a:cubicBezTo>
                    <a:cubicBezTo>
                      <a:pt x="27" y="69"/>
                      <a:pt x="27" y="69"/>
                      <a:pt x="27" y="69"/>
                    </a:cubicBezTo>
                    <a:cubicBezTo>
                      <a:pt x="28" y="71"/>
                      <a:pt x="33" y="79"/>
                      <a:pt x="37" y="81"/>
                    </a:cubicBezTo>
                    <a:cubicBezTo>
                      <a:pt x="40" y="83"/>
                      <a:pt x="46" y="86"/>
                      <a:pt x="50" y="87"/>
                    </a:cubicBezTo>
                    <a:cubicBezTo>
                      <a:pt x="51" y="88"/>
                      <a:pt x="51" y="88"/>
                      <a:pt x="51" y="88"/>
                    </a:cubicBezTo>
                    <a:cubicBezTo>
                      <a:pt x="51" y="89"/>
                      <a:pt x="52" y="89"/>
                      <a:pt x="52" y="90"/>
                    </a:cubicBezTo>
                    <a:cubicBezTo>
                      <a:pt x="53" y="90"/>
                      <a:pt x="53" y="91"/>
                      <a:pt x="53" y="92"/>
                    </a:cubicBezTo>
                    <a:cubicBezTo>
                      <a:pt x="54" y="92"/>
                      <a:pt x="54" y="92"/>
                      <a:pt x="54" y="93"/>
                    </a:cubicBezTo>
                    <a:cubicBezTo>
                      <a:pt x="54" y="94"/>
                      <a:pt x="54" y="96"/>
                      <a:pt x="54" y="97"/>
                    </a:cubicBezTo>
                    <a:cubicBezTo>
                      <a:pt x="54" y="97"/>
                      <a:pt x="53" y="98"/>
                      <a:pt x="53" y="99"/>
                    </a:cubicBezTo>
                    <a:cubicBezTo>
                      <a:pt x="53" y="101"/>
                      <a:pt x="52" y="108"/>
                      <a:pt x="55" y="114"/>
                    </a:cubicBezTo>
                    <a:cubicBezTo>
                      <a:pt x="55" y="114"/>
                      <a:pt x="55" y="114"/>
                      <a:pt x="55" y="114"/>
                    </a:cubicBezTo>
                    <a:cubicBezTo>
                      <a:pt x="55" y="115"/>
                      <a:pt x="55" y="115"/>
                      <a:pt x="55" y="116"/>
                    </a:cubicBezTo>
                    <a:cubicBezTo>
                      <a:pt x="55" y="116"/>
                      <a:pt x="55" y="117"/>
                      <a:pt x="56" y="117"/>
                    </a:cubicBezTo>
                    <a:cubicBezTo>
                      <a:pt x="56" y="117"/>
                      <a:pt x="56" y="117"/>
                      <a:pt x="56" y="117"/>
                    </a:cubicBezTo>
                    <a:cubicBezTo>
                      <a:pt x="56" y="118"/>
                      <a:pt x="56" y="118"/>
                      <a:pt x="56" y="118"/>
                    </a:cubicBezTo>
                    <a:cubicBezTo>
                      <a:pt x="57" y="118"/>
                      <a:pt x="57" y="117"/>
                      <a:pt x="58" y="117"/>
                    </a:cubicBezTo>
                    <a:cubicBezTo>
                      <a:pt x="58" y="117"/>
                      <a:pt x="58" y="117"/>
                      <a:pt x="58" y="117"/>
                    </a:cubicBezTo>
                    <a:cubicBezTo>
                      <a:pt x="59" y="117"/>
                      <a:pt x="60" y="118"/>
                      <a:pt x="61" y="119"/>
                    </a:cubicBezTo>
                    <a:cubicBezTo>
                      <a:pt x="61" y="119"/>
                      <a:pt x="60" y="120"/>
                      <a:pt x="60" y="121"/>
                    </a:cubicBezTo>
                    <a:cubicBezTo>
                      <a:pt x="60" y="121"/>
                      <a:pt x="60" y="122"/>
                      <a:pt x="61" y="122"/>
                    </a:cubicBezTo>
                    <a:cubicBezTo>
                      <a:pt x="61" y="122"/>
                      <a:pt x="61" y="122"/>
                      <a:pt x="61" y="122"/>
                    </a:cubicBezTo>
                    <a:cubicBezTo>
                      <a:pt x="61" y="122"/>
                      <a:pt x="62" y="122"/>
                      <a:pt x="62" y="121"/>
                    </a:cubicBezTo>
                    <a:cubicBezTo>
                      <a:pt x="62" y="121"/>
                      <a:pt x="62" y="121"/>
                      <a:pt x="62" y="121"/>
                    </a:cubicBezTo>
                    <a:cubicBezTo>
                      <a:pt x="63" y="122"/>
                      <a:pt x="62" y="124"/>
                      <a:pt x="61" y="127"/>
                    </a:cubicBezTo>
                    <a:cubicBezTo>
                      <a:pt x="61" y="129"/>
                      <a:pt x="60" y="131"/>
                      <a:pt x="60" y="132"/>
                    </a:cubicBezTo>
                    <a:cubicBezTo>
                      <a:pt x="31" y="128"/>
                      <a:pt x="5" y="107"/>
                      <a:pt x="5" y="69"/>
                    </a:cubicBezTo>
                    <a:cubicBezTo>
                      <a:pt x="5" y="46"/>
                      <a:pt x="15" y="29"/>
                      <a:pt x="29" y="18"/>
                    </a:cubicBezTo>
                    <a:cubicBezTo>
                      <a:pt x="30" y="19"/>
                      <a:pt x="30" y="19"/>
                      <a:pt x="30" y="19"/>
                    </a:cubicBezTo>
                    <a:cubicBezTo>
                      <a:pt x="31" y="19"/>
                      <a:pt x="32" y="19"/>
                      <a:pt x="33" y="19"/>
                    </a:cubicBezTo>
                    <a:cubicBezTo>
                      <a:pt x="34" y="19"/>
                      <a:pt x="35" y="19"/>
                      <a:pt x="35" y="20"/>
                    </a:cubicBezTo>
                    <a:cubicBezTo>
                      <a:pt x="36" y="20"/>
                      <a:pt x="37" y="20"/>
                      <a:pt x="38" y="20"/>
                    </a:cubicBezTo>
                    <a:moveTo>
                      <a:pt x="97" y="18"/>
                    </a:moveTo>
                    <a:cubicBezTo>
                      <a:pt x="96" y="17"/>
                      <a:pt x="96" y="17"/>
                      <a:pt x="96" y="17"/>
                    </a:cubicBezTo>
                    <a:cubicBezTo>
                      <a:pt x="95" y="17"/>
                      <a:pt x="94" y="16"/>
                      <a:pt x="93" y="16"/>
                    </a:cubicBezTo>
                    <a:cubicBezTo>
                      <a:pt x="94" y="14"/>
                      <a:pt x="95" y="12"/>
                      <a:pt x="96" y="10"/>
                    </a:cubicBezTo>
                    <a:cubicBezTo>
                      <a:pt x="98" y="11"/>
                      <a:pt x="100" y="12"/>
                      <a:pt x="102" y="13"/>
                    </a:cubicBezTo>
                    <a:cubicBezTo>
                      <a:pt x="101" y="14"/>
                      <a:pt x="99" y="15"/>
                      <a:pt x="98" y="16"/>
                    </a:cubicBezTo>
                    <a:cubicBezTo>
                      <a:pt x="98" y="17"/>
                      <a:pt x="97" y="17"/>
                      <a:pt x="97" y="18"/>
                    </a:cubicBezTo>
                    <a:moveTo>
                      <a:pt x="38" y="15"/>
                    </a:moveTo>
                    <a:cubicBezTo>
                      <a:pt x="38" y="15"/>
                      <a:pt x="38" y="15"/>
                      <a:pt x="38" y="15"/>
                    </a:cubicBezTo>
                    <a:cubicBezTo>
                      <a:pt x="38" y="15"/>
                      <a:pt x="37" y="15"/>
                      <a:pt x="37" y="15"/>
                    </a:cubicBezTo>
                    <a:cubicBezTo>
                      <a:pt x="36" y="15"/>
                      <a:pt x="35" y="15"/>
                      <a:pt x="34" y="15"/>
                    </a:cubicBezTo>
                    <a:cubicBezTo>
                      <a:pt x="38" y="12"/>
                      <a:pt x="43" y="10"/>
                      <a:pt x="47" y="9"/>
                    </a:cubicBezTo>
                    <a:cubicBezTo>
                      <a:pt x="47" y="10"/>
                      <a:pt x="46" y="11"/>
                      <a:pt x="46" y="13"/>
                    </a:cubicBezTo>
                    <a:cubicBezTo>
                      <a:pt x="45" y="13"/>
                      <a:pt x="45" y="13"/>
                      <a:pt x="45" y="13"/>
                    </a:cubicBezTo>
                    <a:cubicBezTo>
                      <a:pt x="43" y="14"/>
                      <a:pt x="41" y="15"/>
                      <a:pt x="38" y="15"/>
                    </a:cubicBezTo>
                    <a:moveTo>
                      <a:pt x="91" y="15"/>
                    </a:moveTo>
                    <a:cubicBezTo>
                      <a:pt x="89" y="14"/>
                      <a:pt x="88" y="13"/>
                      <a:pt x="87" y="12"/>
                    </a:cubicBezTo>
                    <a:cubicBezTo>
                      <a:pt x="87" y="12"/>
                      <a:pt x="86" y="12"/>
                      <a:pt x="85" y="12"/>
                    </a:cubicBezTo>
                    <a:cubicBezTo>
                      <a:pt x="85" y="12"/>
                      <a:pt x="85" y="12"/>
                      <a:pt x="85" y="12"/>
                    </a:cubicBezTo>
                    <a:cubicBezTo>
                      <a:pt x="86" y="10"/>
                      <a:pt x="87" y="9"/>
                      <a:pt x="88" y="7"/>
                    </a:cubicBezTo>
                    <a:cubicBezTo>
                      <a:pt x="90" y="8"/>
                      <a:pt x="92" y="8"/>
                      <a:pt x="94" y="9"/>
                    </a:cubicBezTo>
                    <a:cubicBezTo>
                      <a:pt x="93" y="11"/>
                      <a:pt x="92" y="13"/>
                      <a:pt x="91" y="15"/>
                    </a:cubicBezTo>
                    <a:moveTo>
                      <a:pt x="49" y="11"/>
                    </a:moveTo>
                    <a:cubicBezTo>
                      <a:pt x="49" y="10"/>
                      <a:pt x="49" y="9"/>
                      <a:pt x="49" y="8"/>
                    </a:cubicBezTo>
                    <a:cubicBezTo>
                      <a:pt x="52" y="7"/>
                      <a:pt x="55" y="7"/>
                      <a:pt x="58" y="6"/>
                    </a:cubicBezTo>
                    <a:cubicBezTo>
                      <a:pt x="58" y="7"/>
                      <a:pt x="58" y="7"/>
                      <a:pt x="58" y="8"/>
                    </a:cubicBezTo>
                    <a:cubicBezTo>
                      <a:pt x="55" y="9"/>
                      <a:pt x="52" y="10"/>
                      <a:pt x="49" y="11"/>
                    </a:cubicBezTo>
                    <a:moveTo>
                      <a:pt x="83" y="11"/>
                    </a:moveTo>
                    <a:cubicBezTo>
                      <a:pt x="81" y="10"/>
                      <a:pt x="78" y="9"/>
                      <a:pt x="75" y="8"/>
                    </a:cubicBezTo>
                    <a:cubicBezTo>
                      <a:pt x="75" y="7"/>
                      <a:pt x="76" y="6"/>
                      <a:pt x="77" y="5"/>
                    </a:cubicBezTo>
                    <a:cubicBezTo>
                      <a:pt x="79" y="6"/>
                      <a:pt x="82" y="6"/>
                      <a:pt x="84" y="7"/>
                    </a:cubicBezTo>
                    <a:cubicBezTo>
                      <a:pt x="84" y="7"/>
                      <a:pt x="84" y="7"/>
                      <a:pt x="84" y="7"/>
                    </a:cubicBezTo>
                    <a:cubicBezTo>
                      <a:pt x="84" y="7"/>
                      <a:pt x="85" y="7"/>
                      <a:pt x="86" y="7"/>
                    </a:cubicBezTo>
                    <a:cubicBezTo>
                      <a:pt x="85" y="8"/>
                      <a:pt x="84" y="10"/>
                      <a:pt x="83" y="11"/>
                    </a:cubicBezTo>
                    <a:moveTo>
                      <a:pt x="61" y="8"/>
                    </a:moveTo>
                    <a:cubicBezTo>
                      <a:pt x="61" y="7"/>
                      <a:pt x="61" y="6"/>
                      <a:pt x="62" y="6"/>
                    </a:cubicBezTo>
                    <a:cubicBezTo>
                      <a:pt x="63" y="5"/>
                      <a:pt x="64" y="5"/>
                      <a:pt x="65" y="5"/>
                    </a:cubicBezTo>
                    <a:cubicBezTo>
                      <a:pt x="66" y="5"/>
                      <a:pt x="68" y="5"/>
                      <a:pt x="69" y="5"/>
                    </a:cubicBezTo>
                    <a:cubicBezTo>
                      <a:pt x="71" y="5"/>
                      <a:pt x="73" y="5"/>
                      <a:pt x="74" y="5"/>
                    </a:cubicBezTo>
                    <a:cubicBezTo>
                      <a:pt x="74" y="6"/>
                      <a:pt x="73" y="7"/>
                      <a:pt x="73" y="8"/>
                    </a:cubicBezTo>
                    <a:cubicBezTo>
                      <a:pt x="70" y="8"/>
                      <a:pt x="67" y="7"/>
                      <a:pt x="65" y="7"/>
                    </a:cubicBezTo>
                    <a:cubicBezTo>
                      <a:pt x="64" y="7"/>
                      <a:pt x="62" y="7"/>
                      <a:pt x="61" y="8"/>
                    </a:cubicBezTo>
                    <a:moveTo>
                      <a:pt x="71" y="0"/>
                    </a:moveTo>
                    <a:cubicBezTo>
                      <a:pt x="69" y="0"/>
                      <a:pt x="68" y="1"/>
                      <a:pt x="66" y="1"/>
                    </a:cubicBezTo>
                    <a:cubicBezTo>
                      <a:pt x="65" y="1"/>
                      <a:pt x="65" y="1"/>
                      <a:pt x="65" y="1"/>
                    </a:cubicBezTo>
                    <a:cubicBezTo>
                      <a:pt x="64" y="1"/>
                      <a:pt x="64" y="1"/>
                      <a:pt x="64" y="1"/>
                    </a:cubicBezTo>
                    <a:cubicBezTo>
                      <a:pt x="53" y="2"/>
                      <a:pt x="41" y="5"/>
                      <a:pt x="27" y="13"/>
                    </a:cubicBezTo>
                    <a:cubicBezTo>
                      <a:pt x="27" y="14"/>
                      <a:pt x="27" y="14"/>
                      <a:pt x="27" y="14"/>
                    </a:cubicBezTo>
                    <a:cubicBezTo>
                      <a:pt x="26" y="14"/>
                      <a:pt x="26" y="15"/>
                      <a:pt x="26" y="15"/>
                    </a:cubicBezTo>
                    <a:cubicBezTo>
                      <a:pt x="25" y="16"/>
                      <a:pt x="24" y="17"/>
                      <a:pt x="23" y="18"/>
                    </a:cubicBezTo>
                    <a:cubicBezTo>
                      <a:pt x="8" y="30"/>
                      <a:pt x="0" y="48"/>
                      <a:pt x="0" y="69"/>
                    </a:cubicBezTo>
                    <a:cubicBezTo>
                      <a:pt x="0" y="110"/>
                      <a:pt x="30" y="133"/>
                      <a:pt x="62" y="137"/>
                    </a:cubicBezTo>
                    <a:cubicBezTo>
                      <a:pt x="62" y="138"/>
                      <a:pt x="63" y="138"/>
                      <a:pt x="64" y="138"/>
                    </a:cubicBezTo>
                    <a:cubicBezTo>
                      <a:pt x="64" y="138"/>
                      <a:pt x="67" y="138"/>
                      <a:pt x="72" y="138"/>
                    </a:cubicBezTo>
                    <a:cubicBezTo>
                      <a:pt x="85" y="138"/>
                      <a:pt x="90" y="136"/>
                      <a:pt x="92" y="135"/>
                    </a:cubicBezTo>
                    <a:cubicBezTo>
                      <a:pt x="103" y="132"/>
                      <a:pt x="112" y="127"/>
                      <a:pt x="120" y="121"/>
                    </a:cubicBezTo>
                    <a:cubicBezTo>
                      <a:pt x="131" y="111"/>
                      <a:pt x="138" y="98"/>
                      <a:pt x="141" y="82"/>
                    </a:cubicBezTo>
                    <a:cubicBezTo>
                      <a:pt x="142" y="79"/>
                      <a:pt x="142" y="75"/>
                      <a:pt x="142" y="72"/>
                    </a:cubicBezTo>
                    <a:cubicBezTo>
                      <a:pt x="142" y="71"/>
                      <a:pt x="142" y="71"/>
                      <a:pt x="142" y="70"/>
                    </a:cubicBezTo>
                    <a:cubicBezTo>
                      <a:pt x="142" y="69"/>
                      <a:pt x="142" y="69"/>
                      <a:pt x="142" y="69"/>
                    </a:cubicBezTo>
                    <a:cubicBezTo>
                      <a:pt x="142" y="49"/>
                      <a:pt x="135" y="32"/>
                      <a:pt x="122" y="20"/>
                    </a:cubicBezTo>
                    <a:cubicBezTo>
                      <a:pt x="122" y="19"/>
                      <a:pt x="122" y="19"/>
                      <a:pt x="122" y="19"/>
                    </a:cubicBezTo>
                    <a:cubicBezTo>
                      <a:pt x="120" y="18"/>
                      <a:pt x="119" y="17"/>
                      <a:pt x="118" y="16"/>
                    </a:cubicBezTo>
                    <a:cubicBezTo>
                      <a:pt x="118" y="15"/>
                      <a:pt x="117" y="15"/>
                      <a:pt x="117" y="15"/>
                    </a:cubicBezTo>
                    <a:cubicBezTo>
                      <a:pt x="104" y="6"/>
                      <a:pt x="88"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769"/>
              <p:cNvSpPr>
                <a:spLocks noEditPoints="1"/>
              </p:cNvSpPr>
              <p:nvPr/>
            </p:nvSpPr>
            <p:spPr bwMode="auto">
              <a:xfrm>
                <a:off x="4235" y="529"/>
                <a:ext cx="325" cy="434"/>
              </a:xfrm>
              <a:custGeom>
                <a:avLst/>
                <a:gdLst>
                  <a:gd name="T0" fmla="*/ 107 w 137"/>
                  <a:gd name="T1" fmla="*/ 84 h 183"/>
                  <a:gd name="T2" fmla="*/ 125 w 137"/>
                  <a:gd name="T3" fmla="*/ 157 h 183"/>
                  <a:gd name="T4" fmla="*/ 128 w 137"/>
                  <a:gd name="T5" fmla="*/ 169 h 183"/>
                  <a:gd name="T6" fmla="*/ 121 w 137"/>
                  <a:gd name="T7" fmla="*/ 169 h 183"/>
                  <a:gd name="T8" fmla="*/ 116 w 137"/>
                  <a:gd name="T9" fmla="*/ 167 h 183"/>
                  <a:gd name="T10" fmla="*/ 35 w 137"/>
                  <a:gd name="T11" fmla="*/ 172 h 183"/>
                  <a:gd name="T12" fmla="*/ 16 w 137"/>
                  <a:gd name="T13" fmla="*/ 177 h 183"/>
                  <a:gd name="T14" fmla="*/ 5 w 137"/>
                  <a:gd name="T15" fmla="*/ 133 h 183"/>
                  <a:gd name="T16" fmla="*/ 39 w 137"/>
                  <a:gd name="T17" fmla="*/ 62 h 183"/>
                  <a:gd name="T18" fmla="*/ 35 w 137"/>
                  <a:gd name="T19" fmla="*/ 59 h 183"/>
                  <a:gd name="T20" fmla="*/ 122 w 137"/>
                  <a:gd name="T21" fmla="*/ 64 h 183"/>
                  <a:gd name="T22" fmla="*/ 124 w 137"/>
                  <a:gd name="T23" fmla="*/ 64 h 183"/>
                  <a:gd name="T24" fmla="*/ 52 w 137"/>
                  <a:gd name="T25" fmla="*/ 60 h 183"/>
                  <a:gd name="T26" fmla="*/ 115 w 137"/>
                  <a:gd name="T27" fmla="*/ 57 h 183"/>
                  <a:gd name="T28" fmla="*/ 65 w 137"/>
                  <a:gd name="T29" fmla="*/ 56 h 183"/>
                  <a:gd name="T30" fmla="*/ 104 w 137"/>
                  <a:gd name="T31" fmla="*/ 56 h 183"/>
                  <a:gd name="T32" fmla="*/ 76 w 137"/>
                  <a:gd name="T33" fmla="*/ 54 h 183"/>
                  <a:gd name="T34" fmla="*/ 96 w 137"/>
                  <a:gd name="T35" fmla="*/ 54 h 183"/>
                  <a:gd name="T36" fmla="*/ 82 w 137"/>
                  <a:gd name="T37" fmla="*/ 53 h 183"/>
                  <a:gd name="T38" fmla="*/ 81 w 137"/>
                  <a:gd name="T39" fmla="*/ 57 h 183"/>
                  <a:gd name="T40" fmla="*/ 88 w 137"/>
                  <a:gd name="T41" fmla="*/ 55 h 183"/>
                  <a:gd name="T42" fmla="*/ 89 w 137"/>
                  <a:gd name="T43" fmla="*/ 57 h 183"/>
                  <a:gd name="T44" fmla="*/ 38 w 137"/>
                  <a:gd name="T45" fmla="*/ 55 h 183"/>
                  <a:gd name="T46" fmla="*/ 35 w 137"/>
                  <a:gd name="T47" fmla="*/ 49 h 183"/>
                  <a:gd name="T48" fmla="*/ 89 w 137"/>
                  <a:gd name="T49" fmla="*/ 46 h 183"/>
                  <a:gd name="T50" fmla="*/ 51 w 137"/>
                  <a:gd name="T51" fmla="*/ 53 h 183"/>
                  <a:gd name="T52" fmla="*/ 63 w 137"/>
                  <a:gd name="T53" fmla="*/ 52 h 183"/>
                  <a:gd name="T54" fmla="*/ 100 w 137"/>
                  <a:gd name="T55" fmla="*/ 43 h 183"/>
                  <a:gd name="T56" fmla="*/ 73 w 137"/>
                  <a:gd name="T57" fmla="*/ 50 h 183"/>
                  <a:gd name="T58" fmla="*/ 85 w 137"/>
                  <a:gd name="T59" fmla="*/ 45 h 183"/>
                  <a:gd name="T60" fmla="*/ 82 w 137"/>
                  <a:gd name="T61" fmla="*/ 49 h 183"/>
                  <a:gd name="T62" fmla="*/ 111 w 137"/>
                  <a:gd name="T63" fmla="*/ 40 h 183"/>
                  <a:gd name="T64" fmla="*/ 49 w 137"/>
                  <a:gd name="T65" fmla="*/ 28 h 183"/>
                  <a:gd name="T66" fmla="*/ 65 w 137"/>
                  <a:gd name="T67" fmla="*/ 5 h 183"/>
                  <a:gd name="T68" fmla="*/ 63 w 137"/>
                  <a:gd name="T69" fmla="*/ 30 h 183"/>
                  <a:gd name="T70" fmla="*/ 78 w 137"/>
                  <a:gd name="T71" fmla="*/ 8 h 183"/>
                  <a:gd name="T72" fmla="*/ 44 w 137"/>
                  <a:gd name="T73" fmla="*/ 42 h 183"/>
                  <a:gd name="T74" fmla="*/ 41 w 137"/>
                  <a:gd name="T75" fmla="*/ 32 h 183"/>
                  <a:gd name="T76" fmla="*/ 65 w 137"/>
                  <a:gd name="T77" fmla="*/ 0 h 183"/>
                  <a:gd name="T78" fmla="*/ 31 w 137"/>
                  <a:gd name="T79" fmla="*/ 10 h 183"/>
                  <a:gd name="T80" fmla="*/ 34 w 137"/>
                  <a:gd name="T81" fmla="*/ 42 h 183"/>
                  <a:gd name="T82" fmla="*/ 31 w 137"/>
                  <a:gd name="T83" fmla="*/ 59 h 183"/>
                  <a:gd name="T84" fmla="*/ 0 w 137"/>
                  <a:gd name="T85" fmla="*/ 133 h 183"/>
                  <a:gd name="T86" fmla="*/ 12 w 137"/>
                  <a:gd name="T87" fmla="*/ 180 h 183"/>
                  <a:gd name="T88" fmla="*/ 35 w 137"/>
                  <a:gd name="T89" fmla="*/ 177 h 183"/>
                  <a:gd name="T90" fmla="*/ 106 w 137"/>
                  <a:gd name="T91" fmla="*/ 174 h 183"/>
                  <a:gd name="T92" fmla="*/ 131 w 137"/>
                  <a:gd name="T93" fmla="*/ 173 h 183"/>
                  <a:gd name="T94" fmla="*/ 130 w 137"/>
                  <a:gd name="T95" fmla="*/ 157 h 183"/>
                  <a:gd name="T96" fmla="*/ 89 w 137"/>
                  <a:gd name="T97" fmla="*/ 64 h 183"/>
                  <a:gd name="T98" fmla="*/ 124 w 137"/>
                  <a:gd name="T99" fmla="*/ 69 h 183"/>
                  <a:gd name="T100" fmla="*/ 134 w 137"/>
                  <a:gd name="T101" fmla="*/ 54 h 183"/>
                  <a:gd name="T102" fmla="*/ 115 w 137"/>
                  <a:gd name="T103" fmla="*/ 43 h 183"/>
                  <a:gd name="T104" fmla="*/ 112 w 137"/>
                  <a:gd name="T105" fmla="*/ 32 h 183"/>
                  <a:gd name="T106" fmla="*/ 100 w 137"/>
                  <a:gd name="T107" fmla="*/ 15 h 183"/>
                  <a:gd name="T108" fmla="*/ 82 w 137"/>
                  <a:gd name="T109" fmla="*/ 4 h 183"/>
                  <a:gd name="T110" fmla="*/ 69 w 137"/>
                  <a:gd name="T111" fmla="*/ 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183">
                    <a:moveTo>
                      <a:pt x="41" y="66"/>
                    </a:moveTo>
                    <a:cubicBezTo>
                      <a:pt x="43" y="66"/>
                      <a:pt x="45" y="66"/>
                      <a:pt x="45" y="66"/>
                    </a:cubicBezTo>
                    <a:cubicBezTo>
                      <a:pt x="62" y="65"/>
                      <a:pt x="72" y="64"/>
                      <a:pt x="80" y="62"/>
                    </a:cubicBezTo>
                    <a:cubicBezTo>
                      <a:pt x="80" y="63"/>
                      <a:pt x="81" y="64"/>
                      <a:pt x="82" y="65"/>
                    </a:cubicBezTo>
                    <a:cubicBezTo>
                      <a:pt x="84" y="67"/>
                      <a:pt x="87" y="69"/>
                      <a:pt x="90" y="71"/>
                    </a:cubicBezTo>
                    <a:cubicBezTo>
                      <a:pt x="95" y="75"/>
                      <a:pt x="101" y="79"/>
                      <a:pt x="107" y="84"/>
                    </a:cubicBezTo>
                    <a:cubicBezTo>
                      <a:pt x="113" y="88"/>
                      <a:pt x="118" y="93"/>
                      <a:pt x="122" y="98"/>
                    </a:cubicBezTo>
                    <a:cubicBezTo>
                      <a:pt x="128" y="107"/>
                      <a:pt x="131" y="117"/>
                      <a:pt x="131" y="128"/>
                    </a:cubicBezTo>
                    <a:cubicBezTo>
                      <a:pt x="131" y="131"/>
                      <a:pt x="131" y="134"/>
                      <a:pt x="130" y="137"/>
                    </a:cubicBezTo>
                    <a:cubicBezTo>
                      <a:pt x="129" y="141"/>
                      <a:pt x="128" y="143"/>
                      <a:pt x="127" y="146"/>
                    </a:cubicBezTo>
                    <a:cubicBezTo>
                      <a:pt x="126" y="149"/>
                      <a:pt x="125" y="153"/>
                      <a:pt x="125" y="157"/>
                    </a:cubicBezTo>
                    <a:cubicBezTo>
                      <a:pt x="125" y="157"/>
                      <a:pt x="125" y="157"/>
                      <a:pt x="125" y="157"/>
                    </a:cubicBezTo>
                    <a:cubicBezTo>
                      <a:pt x="125" y="157"/>
                      <a:pt x="125" y="157"/>
                      <a:pt x="125" y="157"/>
                    </a:cubicBezTo>
                    <a:cubicBezTo>
                      <a:pt x="125" y="157"/>
                      <a:pt x="125" y="157"/>
                      <a:pt x="125" y="157"/>
                    </a:cubicBezTo>
                    <a:cubicBezTo>
                      <a:pt x="125" y="157"/>
                      <a:pt x="125" y="157"/>
                      <a:pt x="125" y="157"/>
                    </a:cubicBezTo>
                    <a:cubicBezTo>
                      <a:pt x="125" y="158"/>
                      <a:pt x="125" y="159"/>
                      <a:pt x="126" y="160"/>
                    </a:cubicBezTo>
                    <a:cubicBezTo>
                      <a:pt x="126" y="162"/>
                      <a:pt x="126" y="163"/>
                      <a:pt x="127" y="165"/>
                    </a:cubicBezTo>
                    <a:cubicBezTo>
                      <a:pt x="127" y="167"/>
                      <a:pt x="128" y="168"/>
                      <a:pt x="128" y="169"/>
                    </a:cubicBezTo>
                    <a:cubicBezTo>
                      <a:pt x="128" y="170"/>
                      <a:pt x="128" y="170"/>
                      <a:pt x="128" y="170"/>
                    </a:cubicBezTo>
                    <a:cubicBezTo>
                      <a:pt x="127" y="170"/>
                      <a:pt x="127" y="170"/>
                      <a:pt x="127" y="170"/>
                    </a:cubicBezTo>
                    <a:cubicBezTo>
                      <a:pt x="127" y="170"/>
                      <a:pt x="126" y="170"/>
                      <a:pt x="126" y="170"/>
                    </a:cubicBezTo>
                    <a:cubicBezTo>
                      <a:pt x="126" y="170"/>
                      <a:pt x="126" y="170"/>
                      <a:pt x="126" y="170"/>
                    </a:cubicBezTo>
                    <a:cubicBezTo>
                      <a:pt x="126" y="170"/>
                      <a:pt x="126" y="170"/>
                      <a:pt x="126" y="170"/>
                    </a:cubicBezTo>
                    <a:cubicBezTo>
                      <a:pt x="125" y="170"/>
                      <a:pt x="122" y="170"/>
                      <a:pt x="121" y="169"/>
                    </a:cubicBezTo>
                    <a:cubicBezTo>
                      <a:pt x="120" y="168"/>
                      <a:pt x="119" y="168"/>
                      <a:pt x="118" y="168"/>
                    </a:cubicBezTo>
                    <a:cubicBezTo>
                      <a:pt x="117" y="167"/>
                      <a:pt x="117" y="167"/>
                      <a:pt x="117" y="167"/>
                    </a:cubicBezTo>
                    <a:cubicBezTo>
                      <a:pt x="117" y="167"/>
                      <a:pt x="117" y="167"/>
                      <a:pt x="117" y="167"/>
                    </a:cubicBezTo>
                    <a:cubicBezTo>
                      <a:pt x="117" y="167"/>
                      <a:pt x="116" y="167"/>
                      <a:pt x="116" y="167"/>
                    </a:cubicBezTo>
                    <a:cubicBezTo>
                      <a:pt x="116" y="167"/>
                      <a:pt x="116" y="167"/>
                      <a:pt x="116" y="167"/>
                    </a:cubicBezTo>
                    <a:cubicBezTo>
                      <a:pt x="116" y="167"/>
                      <a:pt x="116" y="167"/>
                      <a:pt x="116" y="167"/>
                    </a:cubicBezTo>
                    <a:cubicBezTo>
                      <a:pt x="111" y="168"/>
                      <a:pt x="108" y="168"/>
                      <a:pt x="105" y="169"/>
                    </a:cubicBezTo>
                    <a:cubicBezTo>
                      <a:pt x="102" y="169"/>
                      <a:pt x="99" y="170"/>
                      <a:pt x="94" y="171"/>
                    </a:cubicBezTo>
                    <a:cubicBezTo>
                      <a:pt x="86" y="172"/>
                      <a:pt x="79" y="173"/>
                      <a:pt x="71" y="173"/>
                    </a:cubicBezTo>
                    <a:cubicBezTo>
                      <a:pt x="67" y="173"/>
                      <a:pt x="64" y="173"/>
                      <a:pt x="61" y="173"/>
                    </a:cubicBezTo>
                    <a:cubicBezTo>
                      <a:pt x="56" y="173"/>
                      <a:pt x="51" y="173"/>
                      <a:pt x="46" y="173"/>
                    </a:cubicBezTo>
                    <a:cubicBezTo>
                      <a:pt x="43" y="173"/>
                      <a:pt x="39" y="172"/>
                      <a:pt x="35" y="172"/>
                    </a:cubicBezTo>
                    <a:cubicBezTo>
                      <a:pt x="30" y="172"/>
                      <a:pt x="25" y="173"/>
                      <a:pt x="21" y="176"/>
                    </a:cubicBezTo>
                    <a:cubicBezTo>
                      <a:pt x="20" y="176"/>
                      <a:pt x="19" y="177"/>
                      <a:pt x="19" y="177"/>
                    </a:cubicBezTo>
                    <a:cubicBezTo>
                      <a:pt x="18" y="177"/>
                      <a:pt x="17" y="178"/>
                      <a:pt x="17" y="178"/>
                    </a:cubicBezTo>
                    <a:cubicBezTo>
                      <a:pt x="17" y="178"/>
                      <a:pt x="17" y="178"/>
                      <a:pt x="17" y="178"/>
                    </a:cubicBezTo>
                    <a:cubicBezTo>
                      <a:pt x="16" y="178"/>
                      <a:pt x="16" y="178"/>
                      <a:pt x="16" y="178"/>
                    </a:cubicBezTo>
                    <a:cubicBezTo>
                      <a:pt x="16" y="177"/>
                      <a:pt x="16" y="177"/>
                      <a:pt x="16" y="177"/>
                    </a:cubicBezTo>
                    <a:cubicBezTo>
                      <a:pt x="16" y="176"/>
                      <a:pt x="16" y="174"/>
                      <a:pt x="16" y="173"/>
                    </a:cubicBezTo>
                    <a:cubicBezTo>
                      <a:pt x="16" y="172"/>
                      <a:pt x="16" y="172"/>
                      <a:pt x="16" y="171"/>
                    </a:cubicBezTo>
                    <a:cubicBezTo>
                      <a:pt x="16" y="170"/>
                      <a:pt x="16" y="170"/>
                      <a:pt x="16" y="170"/>
                    </a:cubicBezTo>
                    <a:cubicBezTo>
                      <a:pt x="16" y="170"/>
                      <a:pt x="16" y="170"/>
                      <a:pt x="16" y="169"/>
                    </a:cubicBezTo>
                    <a:cubicBezTo>
                      <a:pt x="13" y="162"/>
                      <a:pt x="11" y="157"/>
                      <a:pt x="9" y="151"/>
                    </a:cubicBezTo>
                    <a:cubicBezTo>
                      <a:pt x="7" y="146"/>
                      <a:pt x="6" y="140"/>
                      <a:pt x="5" y="133"/>
                    </a:cubicBezTo>
                    <a:cubicBezTo>
                      <a:pt x="5" y="132"/>
                      <a:pt x="5" y="131"/>
                      <a:pt x="5" y="130"/>
                    </a:cubicBezTo>
                    <a:cubicBezTo>
                      <a:pt x="5" y="117"/>
                      <a:pt x="9" y="103"/>
                      <a:pt x="16" y="92"/>
                    </a:cubicBezTo>
                    <a:cubicBezTo>
                      <a:pt x="20" y="88"/>
                      <a:pt x="24" y="84"/>
                      <a:pt x="28" y="81"/>
                    </a:cubicBezTo>
                    <a:cubicBezTo>
                      <a:pt x="33" y="77"/>
                      <a:pt x="37" y="72"/>
                      <a:pt x="39" y="66"/>
                    </a:cubicBezTo>
                    <a:cubicBezTo>
                      <a:pt x="40" y="66"/>
                      <a:pt x="41" y="66"/>
                      <a:pt x="41" y="66"/>
                    </a:cubicBezTo>
                    <a:moveTo>
                      <a:pt x="39" y="62"/>
                    </a:moveTo>
                    <a:cubicBezTo>
                      <a:pt x="39" y="62"/>
                      <a:pt x="38" y="62"/>
                      <a:pt x="38" y="62"/>
                    </a:cubicBezTo>
                    <a:cubicBezTo>
                      <a:pt x="37" y="61"/>
                      <a:pt x="36" y="61"/>
                      <a:pt x="36" y="61"/>
                    </a:cubicBezTo>
                    <a:cubicBezTo>
                      <a:pt x="36" y="60"/>
                      <a:pt x="36" y="60"/>
                      <a:pt x="36" y="60"/>
                    </a:cubicBezTo>
                    <a:cubicBezTo>
                      <a:pt x="35" y="59"/>
                      <a:pt x="35" y="59"/>
                      <a:pt x="35" y="59"/>
                    </a:cubicBezTo>
                    <a:cubicBezTo>
                      <a:pt x="35" y="59"/>
                      <a:pt x="35" y="59"/>
                      <a:pt x="35" y="59"/>
                    </a:cubicBezTo>
                    <a:cubicBezTo>
                      <a:pt x="35" y="59"/>
                      <a:pt x="35" y="59"/>
                      <a:pt x="35" y="59"/>
                    </a:cubicBezTo>
                    <a:cubicBezTo>
                      <a:pt x="36" y="59"/>
                      <a:pt x="37" y="59"/>
                      <a:pt x="38" y="59"/>
                    </a:cubicBezTo>
                    <a:cubicBezTo>
                      <a:pt x="38" y="59"/>
                      <a:pt x="39" y="59"/>
                      <a:pt x="39" y="59"/>
                    </a:cubicBezTo>
                    <a:cubicBezTo>
                      <a:pt x="40" y="59"/>
                      <a:pt x="40" y="59"/>
                      <a:pt x="41" y="59"/>
                    </a:cubicBezTo>
                    <a:cubicBezTo>
                      <a:pt x="40" y="60"/>
                      <a:pt x="40" y="61"/>
                      <a:pt x="39" y="62"/>
                    </a:cubicBezTo>
                    <a:moveTo>
                      <a:pt x="124" y="64"/>
                    </a:moveTo>
                    <a:cubicBezTo>
                      <a:pt x="123" y="64"/>
                      <a:pt x="123" y="64"/>
                      <a:pt x="122" y="64"/>
                    </a:cubicBezTo>
                    <a:cubicBezTo>
                      <a:pt x="123" y="62"/>
                      <a:pt x="125" y="60"/>
                      <a:pt x="126" y="58"/>
                    </a:cubicBezTo>
                    <a:cubicBezTo>
                      <a:pt x="127" y="58"/>
                      <a:pt x="129" y="58"/>
                      <a:pt x="130" y="58"/>
                    </a:cubicBezTo>
                    <a:cubicBezTo>
                      <a:pt x="130" y="58"/>
                      <a:pt x="131" y="58"/>
                      <a:pt x="131" y="58"/>
                    </a:cubicBezTo>
                    <a:cubicBezTo>
                      <a:pt x="131" y="60"/>
                      <a:pt x="131" y="62"/>
                      <a:pt x="131" y="64"/>
                    </a:cubicBezTo>
                    <a:cubicBezTo>
                      <a:pt x="129" y="64"/>
                      <a:pt x="127" y="64"/>
                      <a:pt x="124" y="64"/>
                    </a:cubicBezTo>
                    <a:cubicBezTo>
                      <a:pt x="124" y="64"/>
                      <a:pt x="124" y="64"/>
                      <a:pt x="124" y="64"/>
                    </a:cubicBezTo>
                    <a:cubicBezTo>
                      <a:pt x="124" y="64"/>
                      <a:pt x="124" y="64"/>
                      <a:pt x="124" y="64"/>
                    </a:cubicBezTo>
                    <a:moveTo>
                      <a:pt x="44" y="62"/>
                    </a:moveTo>
                    <a:cubicBezTo>
                      <a:pt x="45" y="61"/>
                      <a:pt x="46" y="60"/>
                      <a:pt x="46" y="59"/>
                    </a:cubicBezTo>
                    <a:cubicBezTo>
                      <a:pt x="46" y="59"/>
                      <a:pt x="46" y="59"/>
                      <a:pt x="46" y="59"/>
                    </a:cubicBezTo>
                    <a:cubicBezTo>
                      <a:pt x="48" y="58"/>
                      <a:pt x="51" y="58"/>
                      <a:pt x="54" y="58"/>
                    </a:cubicBezTo>
                    <a:cubicBezTo>
                      <a:pt x="53" y="59"/>
                      <a:pt x="53" y="59"/>
                      <a:pt x="52" y="60"/>
                    </a:cubicBezTo>
                    <a:cubicBezTo>
                      <a:pt x="52" y="61"/>
                      <a:pt x="52" y="61"/>
                      <a:pt x="52" y="61"/>
                    </a:cubicBezTo>
                    <a:cubicBezTo>
                      <a:pt x="50" y="61"/>
                      <a:pt x="48" y="61"/>
                      <a:pt x="45" y="62"/>
                    </a:cubicBezTo>
                    <a:cubicBezTo>
                      <a:pt x="44" y="62"/>
                      <a:pt x="44" y="62"/>
                      <a:pt x="44" y="62"/>
                    </a:cubicBezTo>
                    <a:moveTo>
                      <a:pt x="117" y="64"/>
                    </a:moveTo>
                    <a:cubicBezTo>
                      <a:pt x="115" y="64"/>
                      <a:pt x="113" y="63"/>
                      <a:pt x="111" y="63"/>
                    </a:cubicBezTo>
                    <a:cubicBezTo>
                      <a:pt x="112" y="61"/>
                      <a:pt x="113" y="59"/>
                      <a:pt x="115" y="57"/>
                    </a:cubicBezTo>
                    <a:cubicBezTo>
                      <a:pt x="117" y="58"/>
                      <a:pt x="119" y="58"/>
                      <a:pt x="121" y="58"/>
                    </a:cubicBezTo>
                    <a:cubicBezTo>
                      <a:pt x="119" y="60"/>
                      <a:pt x="118" y="62"/>
                      <a:pt x="117" y="64"/>
                    </a:cubicBezTo>
                    <a:moveTo>
                      <a:pt x="57" y="61"/>
                    </a:moveTo>
                    <a:cubicBezTo>
                      <a:pt x="58" y="60"/>
                      <a:pt x="58" y="58"/>
                      <a:pt x="59" y="57"/>
                    </a:cubicBezTo>
                    <a:cubicBezTo>
                      <a:pt x="61" y="57"/>
                      <a:pt x="63" y="56"/>
                      <a:pt x="65" y="56"/>
                    </a:cubicBezTo>
                    <a:cubicBezTo>
                      <a:pt x="65" y="56"/>
                      <a:pt x="65" y="56"/>
                      <a:pt x="65" y="56"/>
                    </a:cubicBezTo>
                    <a:cubicBezTo>
                      <a:pt x="65" y="57"/>
                      <a:pt x="64" y="58"/>
                      <a:pt x="64" y="59"/>
                    </a:cubicBezTo>
                    <a:cubicBezTo>
                      <a:pt x="64" y="60"/>
                      <a:pt x="64" y="60"/>
                      <a:pt x="64" y="60"/>
                    </a:cubicBezTo>
                    <a:cubicBezTo>
                      <a:pt x="62" y="60"/>
                      <a:pt x="59" y="61"/>
                      <a:pt x="57" y="61"/>
                    </a:cubicBezTo>
                    <a:moveTo>
                      <a:pt x="106" y="62"/>
                    </a:moveTo>
                    <a:cubicBezTo>
                      <a:pt x="104" y="62"/>
                      <a:pt x="102" y="61"/>
                      <a:pt x="100" y="61"/>
                    </a:cubicBezTo>
                    <a:cubicBezTo>
                      <a:pt x="102" y="59"/>
                      <a:pt x="103" y="57"/>
                      <a:pt x="104" y="56"/>
                    </a:cubicBezTo>
                    <a:cubicBezTo>
                      <a:pt x="106" y="56"/>
                      <a:pt x="108" y="57"/>
                      <a:pt x="110" y="57"/>
                    </a:cubicBezTo>
                    <a:cubicBezTo>
                      <a:pt x="109" y="59"/>
                      <a:pt x="107" y="60"/>
                      <a:pt x="106" y="62"/>
                    </a:cubicBezTo>
                    <a:moveTo>
                      <a:pt x="69" y="60"/>
                    </a:moveTo>
                    <a:cubicBezTo>
                      <a:pt x="69" y="58"/>
                      <a:pt x="70" y="57"/>
                      <a:pt x="71" y="56"/>
                    </a:cubicBezTo>
                    <a:cubicBezTo>
                      <a:pt x="71" y="55"/>
                      <a:pt x="71" y="55"/>
                      <a:pt x="71" y="55"/>
                    </a:cubicBezTo>
                    <a:cubicBezTo>
                      <a:pt x="73" y="55"/>
                      <a:pt x="74" y="55"/>
                      <a:pt x="76" y="54"/>
                    </a:cubicBezTo>
                    <a:cubicBezTo>
                      <a:pt x="75" y="56"/>
                      <a:pt x="74" y="57"/>
                      <a:pt x="73" y="58"/>
                    </a:cubicBezTo>
                    <a:cubicBezTo>
                      <a:pt x="73" y="59"/>
                      <a:pt x="73" y="59"/>
                      <a:pt x="73" y="59"/>
                    </a:cubicBezTo>
                    <a:cubicBezTo>
                      <a:pt x="72" y="59"/>
                      <a:pt x="70" y="59"/>
                      <a:pt x="69" y="60"/>
                    </a:cubicBezTo>
                    <a:moveTo>
                      <a:pt x="96" y="60"/>
                    </a:moveTo>
                    <a:cubicBezTo>
                      <a:pt x="95" y="59"/>
                      <a:pt x="94" y="59"/>
                      <a:pt x="93" y="59"/>
                    </a:cubicBezTo>
                    <a:cubicBezTo>
                      <a:pt x="94" y="57"/>
                      <a:pt x="95" y="55"/>
                      <a:pt x="96" y="54"/>
                    </a:cubicBezTo>
                    <a:cubicBezTo>
                      <a:pt x="97" y="54"/>
                      <a:pt x="97" y="54"/>
                      <a:pt x="97" y="54"/>
                    </a:cubicBezTo>
                    <a:cubicBezTo>
                      <a:pt x="97" y="54"/>
                      <a:pt x="98" y="55"/>
                      <a:pt x="99" y="55"/>
                    </a:cubicBezTo>
                    <a:cubicBezTo>
                      <a:pt x="98" y="56"/>
                      <a:pt x="97" y="58"/>
                      <a:pt x="96" y="60"/>
                    </a:cubicBezTo>
                    <a:moveTo>
                      <a:pt x="79" y="58"/>
                    </a:moveTo>
                    <a:cubicBezTo>
                      <a:pt x="79" y="56"/>
                      <a:pt x="80" y="55"/>
                      <a:pt x="81" y="54"/>
                    </a:cubicBezTo>
                    <a:cubicBezTo>
                      <a:pt x="82" y="53"/>
                      <a:pt x="82" y="53"/>
                      <a:pt x="82" y="53"/>
                    </a:cubicBezTo>
                    <a:cubicBezTo>
                      <a:pt x="82" y="53"/>
                      <a:pt x="83" y="53"/>
                      <a:pt x="83" y="53"/>
                    </a:cubicBezTo>
                    <a:cubicBezTo>
                      <a:pt x="83" y="54"/>
                      <a:pt x="84" y="55"/>
                      <a:pt x="84" y="55"/>
                    </a:cubicBezTo>
                    <a:cubicBezTo>
                      <a:pt x="84" y="56"/>
                      <a:pt x="83" y="56"/>
                      <a:pt x="83" y="56"/>
                    </a:cubicBezTo>
                    <a:cubicBezTo>
                      <a:pt x="83" y="57"/>
                      <a:pt x="83" y="57"/>
                      <a:pt x="82" y="57"/>
                    </a:cubicBezTo>
                    <a:cubicBezTo>
                      <a:pt x="82" y="57"/>
                      <a:pt x="82" y="57"/>
                      <a:pt x="82" y="57"/>
                    </a:cubicBezTo>
                    <a:cubicBezTo>
                      <a:pt x="81" y="57"/>
                      <a:pt x="81" y="57"/>
                      <a:pt x="81" y="57"/>
                    </a:cubicBezTo>
                    <a:cubicBezTo>
                      <a:pt x="81" y="57"/>
                      <a:pt x="81" y="57"/>
                      <a:pt x="81" y="57"/>
                    </a:cubicBezTo>
                    <a:cubicBezTo>
                      <a:pt x="80" y="57"/>
                      <a:pt x="80" y="57"/>
                      <a:pt x="80" y="57"/>
                    </a:cubicBezTo>
                    <a:cubicBezTo>
                      <a:pt x="80" y="58"/>
                      <a:pt x="79" y="58"/>
                      <a:pt x="79" y="58"/>
                    </a:cubicBezTo>
                    <a:moveTo>
                      <a:pt x="89" y="57"/>
                    </a:moveTo>
                    <a:cubicBezTo>
                      <a:pt x="88" y="57"/>
                      <a:pt x="88" y="57"/>
                      <a:pt x="88" y="57"/>
                    </a:cubicBezTo>
                    <a:cubicBezTo>
                      <a:pt x="88" y="56"/>
                      <a:pt x="88" y="56"/>
                      <a:pt x="88" y="55"/>
                    </a:cubicBezTo>
                    <a:cubicBezTo>
                      <a:pt x="88" y="54"/>
                      <a:pt x="87" y="52"/>
                      <a:pt x="87" y="51"/>
                    </a:cubicBezTo>
                    <a:cubicBezTo>
                      <a:pt x="87" y="51"/>
                      <a:pt x="87" y="51"/>
                      <a:pt x="87" y="51"/>
                    </a:cubicBezTo>
                    <a:cubicBezTo>
                      <a:pt x="87" y="51"/>
                      <a:pt x="87" y="51"/>
                      <a:pt x="87" y="51"/>
                    </a:cubicBezTo>
                    <a:cubicBezTo>
                      <a:pt x="87" y="51"/>
                      <a:pt x="88" y="51"/>
                      <a:pt x="88" y="51"/>
                    </a:cubicBezTo>
                    <a:cubicBezTo>
                      <a:pt x="89" y="52"/>
                      <a:pt x="90" y="52"/>
                      <a:pt x="91" y="52"/>
                    </a:cubicBezTo>
                    <a:cubicBezTo>
                      <a:pt x="90" y="54"/>
                      <a:pt x="89" y="55"/>
                      <a:pt x="89" y="57"/>
                    </a:cubicBezTo>
                    <a:moveTo>
                      <a:pt x="37" y="48"/>
                    </a:moveTo>
                    <a:cubicBezTo>
                      <a:pt x="38" y="48"/>
                      <a:pt x="38" y="48"/>
                      <a:pt x="39" y="48"/>
                    </a:cubicBezTo>
                    <a:cubicBezTo>
                      <a:pt x="39" y="47"/>
                      <a:pt x="39" y="47"/>
                      <a:pt x="40" y="47"/>
                    </a:cubicBezTo>
                    <a:cubicBezTo>
                      <a:pt x="40" y="47"/>
                      <a:pt x="41" y="47"/>
                      <a:pt x="41" y="47"/>
                    </a:cubicBezTo>
                    <a:cubicBezTo>
                      <a:pt x="40" y="50"/>
                      <a:pt x="40" y="52"/>
                      <a:pt x="38" y="54"/>
                    </a:cubicBezTo>
                    <a:cubicBezTo>
                      <a:pt x="38" y="55"/>
                      <a:pt x="38" y="55"/>
                      <a:pt x="38" y="55"/>
                    </a:cubicBezTo>
                    <a:cubicBezTo>
                      <a:pt x="38" y="55"/>
                      <a:pt x="38" y="55"/>
                      <a:pt x="38" y="55"/>
                    </a:cubicBezTo>
                    <a:cubicBezTo>
                      <a:pt x="38" y="55"/>
                      <a:pt x="38" y="55"/>
                      <a:pt x="38" y="55"/>
                    </a:cubicBezTo>
                    <a:cubicBezTo>
                      <a:pt x="37" y="55"/>
                      <a:pt x="36" y="55"/>
                      <a:pt x="35" y="54"/>
                    </a:cubicBezTo>
                    <a:cubicBezTo>
                      <a:pt x="35" y="54"/>
                      <a:pt x="34" y="54"/>
                      <a:pt x="34" y="52"/>
                    </a:cubicBezTo>
                    <a:cubicBezTo>
                      <a:pt x="34" y="51"/>
                      <a:pt x="34" y="51"/>
                      <a:pt x="34" y="51"/>
                    </a:cubicBezTo>
                    <a:cubicBezTo>
                      <a:pt x="34" y="51"/>
                      <a:pt x="34" y="50"/>
                      <a:pt x="35" y="49"/>
                    </a:cubicBezTo>
                    <a:cubicBezTo>
                      <a:pt x="35" y="49"/>
                      <a:pt x="36" y="48"/>
                      <a:pt x="37" y="48"/>
                    </a:cubicBezTo>
                    <a:cubicBezTo>
                      <a:pt x="37" y="48"/>
                      <a:pt x="37" y="48"/>
                      <a:pt x="37" y="48"/>
                    </a:cubicBezTo>
                    <a:moveTo>
                      <a:pt x="91" y="48"/>
                    </a:moveTo>
                    <a:cubicBezTo>
                      <a:pt x="91" y="48"/>
                      <a:pt x="90" y="48"/>
                      <a:pt x="89" y="47"/>
                    </a:cubicBezTo>
                    <a:cubicBezTo>
                      <a:pt x="89" y="47"/>
                      <a:pt x="89" y="47"/>
                      <a:pt x="89" y="47"/>
                    </a:cubicBezTo>
                    <a:cubicBezTo>
                      <a:pt x="89" y="46"/>
                      <a:pt x="89" y="46"/>
                      <a:pt x="89" y="46"/>
                    </a:cubicBezTo>
                    <a:cubicBezTo>
                      <a:pt x="90" y="46"/>
                      <a:pt x="90" y="46"/>
                      <a:pt x="91" y="46"/>
                    </a:cubicBezTo>
                    <a:cubicBezTo>
                      <a:pt x="91" y="47"/>
                      <a:pt x="91" y="47"/>
                      <a:pt x="91" y="48"/>
                    </a:cubicBezTo>
                    <a:moveTo>
                      <a:pt x="43" y="55"/>
                    </a:moveTo>
                    <a:cubicBezTo>
                      <a:pt x="44" y="52"/>
                      <a:pt x="45" y="49"/>
                      <a:pt x="45" y="47"/>
                    </a:cubicBezTo>
                    <a:cubicBezTo>
                      <a:pt x="48" y="46"/>
                      <a:pt x="51" y="46"/>
                      <a:pt x="54" y="45"/>
                    </a:cubicBezTo>
                    <a:cubicBezTo>
                      <a:pt x="53" y="48"/>
                      <a:pt x="52" y="51"/>
                      <a:pt x="51" y="53"/>
                    </a:cubicBezTo>
                    <a:cubicBezTo>
                      <a:pt x="51" y="54"/>
                      <a:pt x="51" y="54"/>
                      <a:pt x="51" y="54"/>
                    </a:cubicBezTo>
                    <a:cubicBezTo>
                      <a:pt x="48" y="54"/>
                      <a:pt x="45" y="54"/>
                      <a:pt x="43" y="55"/>
                    </a:cubicBezTo>
                    <a:moveTo>
                      <a:pt x="56" y="53"/>
                    </a:moveTo>
                    <a:cubicBezTo>
                      <a:pt x="57" y="50"/>
                      <a:pt x="58" y="48"/>
                      <a:pt x="59" y="45"/>
                    </a:cubicBezTo>
                    <a:cubicBezTo>
                      <a:pt x="61" y="45"/>
                      <a:pt x="64" y="44"/>
                      <a:pt x="66" y="44"/>
                    </a:cubicBezTo>
                    <a:cubicBezTo>
                      <a:pt x="65" y="47"/>
                      <a:pt x="64" y="49"/>
                      <a:pt x="63" y="52"/>
                    </a:cubicBezTo>
                    <a:cubicBezTo>
                      <a:pt x="61" y="52"/>
                      <a:pt x="58" y="53"/>
                      <a:pt x="56" y="53"/>
                    </a:cubicBezTo>
                    <a:moveTo>
                      <a:pt x="96" y="49"/>
                    </a:moveTo>
                    <a:cubicBezTo>
                      <a:pt x="95" y="49"/>
                      <a:pt x="95" y="49"/>
                      <a:pt x="95" y="49"/>
                    </a:cubicBezTo>
                    <a:cubicBezTo>
                      <a:pt x="95" y="49"/>
                      <a:pt x="95" y="48"/>
                      <a:pt x="95" y="48"/>
                    </a:cubicBezTo>
                    <a:cubicBezTo>
                      <a:pt x="95" y="47"/>
                      <a:pt x="96" y="46"/>
                      <a:pt x="96" y="45"/>
                    </a:cubicBezTo>
                    <a:cubicBezTo>
                      <a:pt x="97" y="44"/>
                      <a:pt x="99" y="44"/>
                      <a:pt x="100" y="43"/>
                    </a:cubicBezTo>
                    <a:cubicBezTo>
                      <a:pt x="100" y="45"/>
                      <a:pt x="100" y="46"/>
                      <a:pt x="100" y="48"/>
                    </a:cubicBezTo>
                    <a:cubicBezTo>
                      <a:pt x="99" y="48"/>
                      <a:pt x="98" y="49"/>
                      <a:pt x="96" y="49"/>
                    </a:cubicBezTo>
                    <a:moveTo>
                      <a:pt x="68" y="51"/>
                    </a:moveTo>
                    <a:cubicBezTo>
                      <a:pt x="69" y="49"/>
                      <a:pt x="70" y="46"/>
                      <a:pt x="71" y="43"/>
                    </a:cubicBezTo>
                    <a:cubicBezTo>
                      <a:pt x="73" y="43"/>
                      <a:pt x="75" y="43"/>
                      <a:pt x="76" y="43"/>
                    </a:cubicBezTo>
                    <a:cubicBezTo>
                      <a:pt x="75" y="45"/>
                      <a:pt x="74" y="48"/>
                      <a:pt x="73" y="50"/>
                    </a:cubicBezTo>
                    <a:cubicBezTo>
                      <a:pt x="72" y="51"/>
                      <a:pt x="70" y="51"/>
                      <a:pt x="68" y="51"/>
                    </a:cubicBezTo>
                    <a:moveTo>
                      <a:pt x="78" y="50"/>
                    </a:moveTo>
                    <a:cubicBezTo>
                      <a:pt x="79" y="47"/>
                      <a:pt x="80" y="45"/>
                      <a:pt x="81" y="43"/>
                    </a:cubicBezTo>
                    <a:cubicBezTo>
                      <a:pt x="81" y="43"/>
                      <a:pt x="82" y="43"/>
                      <a:pt x="83" y="43"/>
                    </a:cubicBezTo>
                    <a:cubicBezTo>
                      <a:pt x="83" y="43"/>
                      <a:pt x="84" y="43"/>
                      <a:pt x="84" y="44"/>
                    </a:cubicBezTo>
                    <a:cubicBezTo>
                      <a:pt x="85" y="44"/>
                      <a:pt x="85" y="44"/>
                      <a:pt x="85" y="45"/>
                    </a:cubicBezTo>
                    <a:cubicBezTo>
                      <a:pt x="85" y="45"/>
                      <a:pt x="85" y="45"/>
                      <a:pt x="85" y="45"/>
                    </a:cubicBezTo>
                    <a:cubicBezTo>
                      <a:pt x="85" y="46"/>
                      <a:pt x="85" y="46"/>
                      <a:pt x="85" y="46"/>
                    </a:cubicBezTo>
                    <a:cubicBezTo>
                      <a:pt x="84" y="46"/>
                      <a:pt x="84" y="46"/>
                      <a:pt x="84" y="46"/>
                    </a:cubicBezTo>
                    <a:cubicBezTo>
                      <a:pt x="84" y="47"/>
                      <a:pt x="84" y="47"/>
                      <a:pt x="84" y="47"/>
                    </a:cubicBezTo>
                    <a:cubicBezTo>
                      <a:pt x="84" y="47"/>
                      <a:pt x="84" y="47"/>
                      <a:pt x="84" y="47"/>
                    </a:cubicBezTo>
                    <a:cubicBezTo>
                      <a:pt x="83" y="48"/>
                      <a:pt x="83" y="49"/>
                      <a:pt x="82" y="49"/>
                    </a:cubicBezTo>
                    <a:cubicBezTo>
                      <a:pt x="82" y="49"/>
                      <a:pt x="82" y="49"/>
                      <a:pt x="81" y="49"/>
                    </a:cubicBezTo>
                    <a:cubicBezTo>
                      <a:pt x="80" y="49"/>
                      <a:pt x="79" y="49"/>
                      <a:pt x="78" y="50"/>
                    </a:cubicBezTo>
                    <a:moveTo>
                      <a:pt x="104" y="45"/>
                    </a:moveTo>
                    <a:cubicBezTo>
                      <a:pt x="105" y="44"/>
                      <a:pt x="105" y="42"/>
                      <a:pt x="105" y="41"/>
                    </a:cubicBezTo>
                    <a:cubicBezTo>
                      <a:pt x="107" y="40"/>
                      <a:pt x="109" y="39"/>
                      <a:pt x="110" y="37"/>
                    </a:cubicBezTo>
                    <a:cubicBezTo>
                      <a:pt x="111" y="38"/>
                      <a:pt x="111" y="39"/>
                      <a:pt x="111" y="40"/>
                    </a:cubicBezTo>
                    <a:cubicBezTo>
                      <a:pt x="109" y="42"/>
                      <a:pt x="107" y="44"/>
                      <a:pt x="104" y="45"/>
                    </a:cubicBezTo>
                    <a:moveTo>
                      <a:pt x="47" y="35"/>
                    </a:moveTo>
                    <a:cubicBezTo>
                      <a:pt x="48" y="35"/>
                      <a:pt x="48" y="35"/>
                      <a:pt x="48" y="35"/>
                    </a:cubicBezTo>
                    <a:cubicBezTo>
                      <a:pt x="49" y="35"/>
                      <a:pt x="50" y="35"/>
                      <a:pt x="50" y="34"/>
                    </a:cubicBezTo>
                    <a:cubicBezTo>
                      <a:pt x="50" y="33"/>
                      <a:pt x="50" y="32"/>
                      <a:pt x="50" y="32"/>
                    </a:cubicBezTo>
                    <a:cubicBezTo>
                      <a:pt x="50" y="30"/>
                      <a:pt x="50" y="29"/>
                      <a:pt x="49" y="28"/>
                    </a:cubicBezTo>
                    <a:cubicBezTo>
                      <a:pt x="46" y="21"/>
                      <a:pt x="41" y="14"/>
                      <a:pt x="39" y="8"/>
                    </a:cubicBezTo>
                    <a:cubicBezTo>
                      <a:pt x="39" y="8"/>
                      <a:pt x="39" y="8"/>
                      <a:pt x="39" y="8"/>
                    </a:cubicBezTo>
                    <a:cubicBezTo>
                      <a:pt x="39" y="7"/>
                      <a:pt x="39" y="7"/>
                      <a:pt x="40" y="7"/>
                    </a:cubicBezTo>
                    <a:cubicBezTo>
                      <a:pt x="50" y="7"/>
                      <a:pt x="56" y="5"/>
                      <a:pt x="65" y="5"/>
                    </a:cubicBezTo>
                    <a:cubicBezTo>
                      <a:pt x="65" y="5"/>
                      <a:pt x="65" y="5"/>
                      <a:pt x="65" y="5"/>
                    </a:cubicBezTo>
                    <a:cubicBezTo>
                      <a:pt x="65" y="5"/>
                      <a:pt x="65" y="5"/>
                      <a:pt x="65" y="5"/>
                    </a:cubicBezTo>
                    <a:cubicBezTo>
                      <a:pt x="65" y="5"/>
                      <a:pt x="65" y="5"/>
                      <a:pt x="65" y="5"/>
                    </a:cubicBezTo>
                    <a:cubicBezTo>
                      <a:pt x="65" y="6"/>
                      <a:pt x="65" y="6"/>
                      <a:pt x="65" y="6"/>
                    </a:cubicBezTo>
                    <a:cubicBezTo>
                      <a:pt x="65" y="6"/>
                      <a:pt x="65" y="6"/>
                      <a:pt x="65" y="6"/>
                    </a:cubicBezTo>
                    <a:cubicBezTo>
                      <a:pt x="64" y="8"/>
                      <a:pt x="62" y="11"/>
                      <a:pt x="61" y="14"/>
                    </a:cubicBezTo>
                    <a:cubicBezTo>
                      <a:pt x="61" y="16"/>
                      <a:pt x="60" y="19"/>
                      <a:pt x="60" y="21"/>
                    </a:cubicBezTo>
                    <a:cubicBezTo>
                      <a:pt x="60" y="24"/>
                      <a:pt x="61" y="27"/>
                      <a:pt x="63" y="30"/>
                    </a:cubicBezTo>
                    <a:cubicBezTo>
                      <a:pt x="63" y="31"/>
                      <a:pt x="64" y="32"/>
                      <a:pt x="65" y="32"/>
                    </a:cubicBezTo>
                    <a:cubicBezTo>
                      <a:pt x="65" y="32"/>
                      <a:pt x="65" y="32"/>
                      <a:pt x="65" y="32"/>
                    </a:cubicBezTo>
                    <a:cubicBezTo>
                      <a:pt x="66" y="31"/>
                      <a:pt x="67" y="31"/>
                      <a:pt x="67" y="30"/>
                    </a:cubicBezTo>
                    <a:cubicBezTo>
                      <a:pt x="69" y="26"/>
                      <a:pt x="69" y="23"/>
                      <a:pt x="70" y="19"/>
                    </a:cubicBezTo>
                    <a:cubicBezTo>
                      <a:pt x="71" y="16"/>
                      <a:pt x="72" y="13"/>
                      <a:pt x="74" y="10"/>
                    </a:cubicBezTo>
                    <a:cubicBezTo>
                      <a:pt x="75" y="9"/>
                      <a:pt x="76" y="9"/>
                      <a:pt x="78" y="8"/>
                    </a:cubicBezTo>
                    <a:cubicBezTo>
                      <a:pt x="79" y="9"/>
                      <a:pt x="79" y="9"/>
                      <a:pt x="80" y="10"/>
                    </a:cubicBezTo>
                    <a:cubicBezTo>
                      <a:pt x="85" y="10"/>
                      <a:pt x="90" y="11"/>
                      <a:pt x="94" y="13"/>
                    </a:cubicBezTo>
                    <a:cubicBezTo>
                      <a:pt x="86" y="19"/>
                      <a:pt x="80" y="29"/>
                      <a:pt x="79" y="38"/>
                    </a:cubicBezTo>
                    <a:cubicBezTo>
                      <a:pt x="78" y="38"/>
                      <a:pt x="78" y="38"/>
                      <a:pt x="78" y="38"/>
                    </a:cubicBezTo>
                    <a:cubicBezTo>
                      <a:pt x="75" y="39"/>
                      <a:pt x="65" y="40"/>
                      <a:pt x="56" y="41"/>
                    </a:cubicBezTo>
                    <a:cubicBezTo>
                      <a:pt x="52" y="41"/>
                      <a:pt x="47" y="42"/>
                      <a:pt x="44" y="42"/>
                    </a:cubicBezTo>
                    <a:cubicBezTo>
                      <a:pt x="42" y="43"/>
                      <a:pt x="40" y="43"/>
                      <a:pt x="39" y="43"/>
                    </a:cubicBezTo>
                    <a:cubicBezTo>
                      <a:pt x="39" y="42"/>
                      <a:pt x="39" y="41"/>
                      <a:pt x="39" y="40"/>
                    </a:cubicBezTo>
                    <a:cubicBezTo>
                      <a:pt x="37" y="35"/>
                      <a:pt x="35" y="31"/>
                      <a:pt x="31" y="27"/>
                    </a:cubicBezTo>
                    <a:cubicBezTo>
                      <a:pt x="29" y="24"/>
                      <a:pt x="25" y="22"/>
                      <a:pt x="21" y="20"/>
                    </a:cubicBezTo>
                    <a:cubicBezTo>
                      <a:pt x="24" y="17"/>
                      <a:pt x="27" y="16"/>
                      <a:pt x="31" y="15"/>
                    </a:cubicBezTo>
                    <a:cubicBezTo>
                      <a:pt x="33" y="18"/>
                      <a:pt x="36" y="24"/>
                      <a:pt x="41" y="32"/>
                    </a:cubicBezTo>
                    <a:cubicBezTo>
                      <a:pt x="42" y="33"/>
                      <a:pt x="43" y="34"/>
                      <a:pt x="44" y="34"/>
                    </a:cubicBezTo>
                    <a:cubicBezTo>
                      <a:pt x="45" y="35"/>
                      <a:pt x="46" y="35"/>
                      <a:pt x="47" y="35"/>
                    </a:cubicBezTo>
                    <a:moveTo>
                      <a:pt x="65" y="0"/>
                    </a:moveTo>
                    <a:cubicBezTo>
                      <a:pt x="65" y="0"/>
                      <a:pt x="65" y="0"/>
                      <a:pt x="65" y="0"/>
                    </a:cubicBezTo>
                    <a:cubicBezTo>
                      <a:pt x="65" y="0"/>
                      <a:pt x="65" y="0"/>
                      <a:pt x="65" y="0"/>
                    </a:cubicBezTo>
                    <a:cubicBezTo>
                      <a:pt x="65" y="0"/>
                      <a:pt x="65" y="0"/>
                      <a:pt x="65" y="0"/>
                    </a:cubicBezTo>
                    <a:cubicBezTo>
                      <a:pt x="55" y="0"/>
                      <a:pt x="49" y="1"/>
                      <a:pt x="40" y="1"/>
                    </a:cubicBezTo>
                    <a:cubicBezTo>
                      <a:pt x="36" y="1"/>
                      <a:pt x="33" y="4"/>
                      <a:pt x="33" y="8"/>
                    </a:cubicBezTo>
                    <a:cubicBezTo>
                      <a:pt x="33" y="9"/>
                      <a:pt x="33" y="9"/>
                      <a:pt x="34" y="10"/>
                    </a:cubicBezTo>
                    <a:cubicBezTo>
                      <a:pt x="34" y="11"/>
                      <a:pt x="34" y="11"/>
                      <a:pt x="34" y="11"/>
                    </a:cubicBezTo>
                    <a:cubicBezTo>
                      <a:pt x="34" y="10"/>
                      <a:pt x="33" y="10"/>
                      <a:pt x="32" y="10"/>
                    </a:cubicBezTo>
                    <a:cubicBezTo>
                      <a:pt x="32" y="10"/>
                      <a:pt x="32" y="10"/>
                      <a:pt x="31" y="10"/>
                    </a:cubicBezTo>
                    <a:cubicBezTo>
                      <a:pt x="31" y="10"/>
                      <a:pt x="31" y="10"/>
                      <a:pt x="31" y="10"/>
                    </a:cubicBezTo>
                    <a:cubicBezTo>
                      <a:pt x="25" y="10"/>
                      <a:pt x="19" y="14"/>
                      <a:pt x="15" y="19"/>
                    </a:cubicBezTo>
                    <a:cubicBezTo>
                      <a:pt x="15" y="20"/>
                      <a:pt x="15" y="21"/>
                      <a:pt x="16" y="22"/>
                    </a:cubicBezTo>
                    <a:cubicBezTo>
                      <a:pt x="16" y="23"/>
                      <a:pt x="16" y="23"/>
                      <a:pt x="17" y="24"/>
                    </a:cubicBezTo>
                    <a:cubicBezTo>
                      <a:pt x="21" y="26"/>
                      <a:pt x="25" y="28"/>
                      <a:pt x="28" y="31"/>
                    </a:cubicBezTo>
                    <a:cubicBezTo>
                      <a:pt x="30" y="34"/>
                      <a:pt x="32" y="37"/>
                      <a:pt x="34" y="42"/>
                    </a:cubicBezTo>
                    <a:cubicBezTo>
                      <a:pt x="34" y="42"/>
                      <a:pt x="34" y="43"/>
                      <a:pt x="34" y="44"/>
                    </a:cubicBezTo>
                    <a:cubicBezTo>
                      <a:pt x="33" y="45"/>
                      <a:pt x="33" y="46"/>
                      <a:pt x="32" y="46"/>
                    </a:cubicBezTo>
                    <a:cubicBezTo>
                      <a:pt x="31" y="48"/>
                      <a:pt x="30" y="49"/>
                      <a:pt x="30" y="51"/>
                    </a:cubicBezTo>
                    <a:cubicBezTo>
                      <a:pt x="30" y="52"/>
                      <a:pt x="30" y="52"/>
                      <a:pt x="30" y="53"/>
                    </a:cubicBezTo>
                    <a:cubicBezTo>
                      <a:pt x="30" y="54"/>
                      <a:pt x="31" y="56"/>
                      <a:pt x="32" y="57"/>
                    </a:cubicBezTo>
                    <a:cubicBezTo>
                      <a:pt x="31" y="58"/>
                      <a:pt x="31" y="59"/>
                      <a:pt x="31" y="59"/>
                    </a:cubicBezTo>
                    <a:cubicBezTo>
                      <a:pt x="31" y="61"/>
                      <a:pt x="31" y="62"/>
                      <a:pt x="32" y="63"/>
                    </a:cubicBezTo>
                    <a:cubicBezTo>
                      <a:pt x="32" y="63"/>
                      <a:pt x="33" y="64"/>
                      <a:pt x="34" y="65"/>
                    </a:cubicBezTo>
                    <a:cubicBezTo>
                      <a:pt x="32" y="70"/>
                      <a:pt x="29" y="73"/>
                      <a:pt x="25" y="77"/>
                    </a:cubicBezTo>
                    <a:cubicBezTo>
                      <a:pt x="21" y="80"/>
                      <a:pt x="16" y="84"/>
                      <a:pt x="12" y="89"/>
                    </a:cubicBezTo>
                    <a:cubicBezTo>
                      <a:pt x="4" y="101"/>
                      <a:pt x="0" y="116"/>
                      <a:pt x="0" y="130"/>
                    </a:cubicBezTo>
                    <a:cubicBezTo>
                      <a:pt x="0" y="131"/>
                      <a:pt x="0" y="132"/>
                      <a:pt x="0" y="133"/>
                    </a:cubicBezTo>
                    <a:cubicBezTo>
                      <a:pt x="0" y="141"/>
                      <a:pt x="2" y="147"/>
                      <a:pt x="4" y="153"/>
                    </a:cubicBezTo>
                    <a:cubicBezTo>
                      <a:pt x="6" y="159"/>
                      <a:pt x="8" y="164"/>
                      <a:pt x="11" y="171"/>
                    </a:cubicBezTo>
                    <a:cubicBezTo>
                      <a:pt x="11" y="171"/>
                      <a:pt x="11" y="172"/>
                      <a:pt x="11" y="173"/>
                    </a:cubicBezTo>
                    <a:cubicBezTo>
                      <a:pt x="11" y="174"/>
                      <a:pt x="11" y="176"/>
                      <a:pt x="11" y="177"/>
                    </a:cubicBezTo>
                    <a:cubicBezTo>
                      <a:pt x="11" y="178"/>
                      <a:pt x="11" y="178"/>
                      <a:pt x="11" y="179"/>
                    </a:cubicBezTo>
                    <a:cubicBezTo>
                      <a:pt x="11" y="179"/>
                      <a:pt x="12" y="180"/>
                      <a:pt x="12" y="180"/>
                    </a:cubicBezTo>
                    <a:cubicBezTo>
                      <a:pt x="12" y="180"/>
                      <a:pt x="12" y="181"/>
                      <a:pt x="13" y="182"/>
                    </a:cubicBezTo>
                    <a:cubicBezTo>
                      <a:pt x="14" y="183"/>
                      <a:pt x="15" y="183"/>
                      <a:pt x="16" y="183"/>
                    </a:cubicBezTo>
                    <a:cubicBezTo>
                      <a:pt x="17" y="183"/>
                      <a:pt x="17" y="183"/>
                      <a:pt x="17" y="183"/>
                    </a:cubicBezTo>
                    <a:cubicBezTo>
                      <a:pt x="18" y="183"/>
                      <a:pt x="20" y="182"/>
                      <a:pt x="21" y="182"/>
                    </a:cubicBezTo>
                    <a:cubicBezTo>
                      <a:pt x="22" y="181"/>
                      <a:pt x="23" y="180"/>
                      <a:pt x="24" y="180"/>
                    </a:cubicBezTo>
                    <a:cubicBezTo>
                      <a:pt x="27" y="178"/>
                      <a:pt x="31" y="177"/>
                      <a:pt x="35" y="177"/>
                    </a:cubicBezTo>
                    <a:cubicBezTo>
                      <a:pt x="35" y="177"/>
                      <a:pt x="35" y="177"/>
                      <a:pt x="35" y="177"/>
                    </a:cubicBezTo>
                    <a:cubicBezTo>
                      <a:pt x="39" y="177"/>
                      <a:pt x="42" y="178"/>
                      <a:pt x="46" y="178"/>
                    </a:cubicBezTo>
                    <a:cubicBezTo>
                      <a:pt x="51" y="178"/>
                      <a:pt x="56" y="179"/>
                      <a:pt x="61" y="179"/>
                    </a:cubicBezTo>
                    <a:cubicBezTo>
                      <a:pt x="64" y="179"/>
                      <a:pt x="67" y="179"/>
                      <a:pt x="71" y="178"/>
                    </a:cubicBezTo>
                    <a:cubicBezTo>
                      <a:pt x="79" y="178"/>
                      <a:pt x="87" y="177"/>
                      <a:pt x="95" y="176"/>
                    </a:cubicBezTo>
                    <a:cubicBezTo>
                      <a:pt x="100" y="175"/>
                      <a:pt x="103" y="175"/>
                      <a:pt x="106" y="174"/>
                    </a:cubicBezTo>
                    <a:cubicBezTo>
                      <a:pt x="109" y="173"/>
                      <a:pt x="112" y="173"/>
                      <a:pt x="116" y="172"/>
                    </a:cubicBezTo>
                    <a:cubicBezTo>
                      <a:pt x="116" y="172"/>
                      <a:pt x="116" y="173"/>
                      <a:pt x="117" y="173"/>
                    </a:cubicBezTo>
                    <a:cubicBezTo>
                      <a:pt x="118" y="173"/>
                      <a:pt x="119" y="174"/>
                      <a:pt x="121" y="174"/>
                    </a:cubicBezTo>
                    <a:cubicBezTo>
                      <a:pt x="122" y="175"/>
                      <a:pt x="124" y="175"/>
                      <a:pt x="126" y="175"/>
                    </a:cubicBezTo>
                    <a:cubicBezTo>
                      <a:pt x="127" y="175"/>
                      <a:pt x="128" y="175"/>
                      <a:pt x="129" y="175"/>
                    </a:cubicBezTo>
                    <a:cubicBezTo>
                      <a:pt x="130" y="175"/>
                      <a:pt x="131" y="174"/>
                      <a:pt x="131" y="173"/>
                    </a:cubicBezTo>
                    <a:cubicBezTo>
                      <a:pt x="133" y="172"/>
                      <a:pt x="133" y="170"/>
                      <a:pt x="133" y="169"/>
                    </a:cubicBezTo>
                    <a:cubicBezTo>
                      <a:pt x="133" y="167"/>
                      <a:pt x="132" y="164"/>
                      <a:pt x="131" y="162"/>
                    </a:cubicBezTo>
                    <a:cubicBezTo>
                      <a:pt x="131" y="161"/>
                      <a:pt x="131" y="160"/>
                      <a:pt x="131" y="159"/>
                    </a:cubicBezTo>
                    <a:cubicBezTo>
                      <a:pt x="130" y="158"/>
                      <a:pt x="130" y="157"/>
                      <a:pt x="130" y="157"/>
                    </a:cubicBezTo>
                    <a:cubicBezTo>
                      <a:pt x="130" y="157"/>
                      <a:pt x="130" y="157"/>
                      <a:pt x="130" y="157"/>
                    </a:cubicBezTo>
                    <a:cubicBezTo>
                      <a:pt x="130" y="157"/>
                      <a:pt x="130" y="157"/>
                      <a:pt x="130" y="157"/>
                    </a:cubicBezTo>
                    <a:cubicBezTo>
                      <a:pt x="130" y="153"/>
                      <a:pt x="131" y="151"/>
                      <a:pt x="132" y="148"/>
                    </a:cubicBezTo>
                    <a:cubicBezTo>
                      <a:pt x="133" y="145"/>
                      <a:pt x="134" y="142"/>
                      <a:pt x="135" y="138"/>
                    </a:cubicBezTo>
                    <a:cubicBezTo>
                      <a:pt x="136" y="135"/>
                      <a:pt x="136" y="131"/>
                      <a:pt x="136" y="128"/>
                    </a:cubicBezTo>
                    <a:cubicBezTo>
                      <a:pt x="136" y="116"/>
                      <a:pt x="133" y="105"/>
                      <a:pt x="126" y="95"/>
                    </a:cubicBezTo>
                    <a:cubicBezTo>
                      <a:pt x="120" y="86"/>
                      <a:pt x="110" y="79"/>
                      <a:pt x="101" y="73"/>
                    </a:cubicBezTo>
                    <a:cubicBezTo>
                      <a:pt x="96" y="69"/>
                      <a:pt x="92" y="67"/>
                      <a:pt x="89" y="64"/>
                    </a:cubicBezTo>
                    <a:cubicBezTo>
                      <a:pt x="88" y="63"/>
                      <a:pt x="86" y="62"/>
                      <a:pt x="86" y="61"/>
                    </a:cubicBezTo>
                    <a:cubicBezTo>
                      <a:pt x="85" y="60"/>
                      <a:pt x="85" y="60"/>
                      <a:pt x="85" y="60"/>
                    </a:cubicBezTo>
                    <a:cubicBezTo>
                      <a:pt x="85" y="60"/>
                      <a:pt x="85" y="60"/>
                      <a:pt x="85" y="60"/>
                    </a:cubicBezTo>
                    <a:cubicBezTo>
                      <a:pt x="91" y="63"/>
                      <a:pt x="98" y="65"/>
                      <a:pt x="106" y="67"/>
                    </a:cubicBezTo>
                    <a:cubicBezTo>
                      <a:pt x="106" y="67"/>
                      <a:pt x="106" y="67"/>
                      <a:pt x="106" y="67"/>
                    </a:cubicBezTo>
                    <a:cubicBezTo>
                      <a:pt x="112" y="68"/>
                      <a:pt x="119" y="69"/>
                      <a:pt x="124" y="69"/>
                    </a:cubicBezTo>
                    <a:cubicBezTo>
                      <a:pt x="128" y="69"/>
                      <a:pt x="131" y="69"/>
                      <a:pt x="133" y="68"/>
                    </a:cubicBezTo>
                    <a:cubicBezTo>
                      <a:pt x="134" y="68"/>
                      <a:pt x="135" y="67"/>
                      <a:pt x="135" y="66"/>
                    </a:cubicBezTo>
                    <a:cubicBezTo>
                      <a:pt x="135" y="65"/>
                      <a:pt x="135" y="65"/>
                      <a:pt x="135" y="64"/>
                    </a:cubicBezTo>
                    <a:cubicBezTo>
                      <a:pt x="135" y="62"/>
                      <a:pt x="135" y="59"/>
                      <a:pt x="136" y="57"/>
                    </a:cubicBezTo>
                    <a:cubicBezTo>
                      <a:pt x="137" y="56"/>
                      <a:pt x="137" y="56"/>
                      <a:pt x="136" y="55"/>
                    </a:cubicBezTo>
                    <a:cubicBezTo>
                      <a:pt x="136" y="54"/>
                      <a:pt x="135" y="54"/>
                      <a:pt x="134" y="54"/>
                    </a:cubicBezTo>
                    <a:cubicBezTo>
                      <a:pt x="134" y="54"/>
                      <a:pt x="134" y="54"/>
                      <a:pt x="134" y="54"/>
                    </a:cubicBezTo>
                    <a:cubicBezTo>
                      <a:pt x="133" y="54"/>
                      <a:pt x="131" y="54"/>
                      <a:pt x="130" y="54"/>
                    </a:cubicBezTo>
                    <a:cubicBezTo>
                      <a:pt x="121" y="54"/>
                      <a:pt x="112" y="53"/>
                      <a:pt x="103" y="51"/>
                    </a:cubicBezTo>
                    <a:cubicBezTo>
                      <a:pt x="104" y="50"/>
                      <a:pt x="104" y="50"/>
                      <a:pt x="104" y="50"/>
                    </a:cubicBezTo>
                    <a:cubicBezTo>
                      <a:pt x="108" y="48"/>
                      <a:pt x="111" y="46"/>
                      <a:pt x="115" y="43"/>
                    </a:cubicBezTo>
                    <a:cubicBezTo>
                      <a:pt x="115" y="43"/>
                      <a:pt x="115" y="43"/>
                      <a:pt x="115" y="43"/>
                    </a:cubicBezTo>
                    <a:cubicBezTo>
                      <a:pt x="115" y="42"/>
                      <a:pt x="115" y="42"/>
                      <a:pt x="115" y="42"/>
                    </a:cubicBezTo>
                    <a:cubicBezTo>
                      <a:pt x="116" y="42"/>
                      <a:pt x="116" y="42"/>
                      <a:pt x="116" y="41"/>
                    </a:cubicBezTo>
                    <a:cubicBezTo>
                      <a:pt x="116" y="40"/>
                      <a:pt x="116" y="40"/>
                      <a:pt x="116" y="40"/>
                    </a:cubicBezTo>
                    <a:cubicBezTo>
                      <a:pt x="116" y="40"/>
                      <a:pt x="116" y="40"/>
                      <a:pt x="116" y="40"/>
                    </a:cubicBezTo>
                    <a:cubicBezTo>
                      <a:pt x="115" y="37"/>
                      <a:pt x="114" y="35"/>
                      <a:pt x="113" y="33"/>
                    </a:cubicBezTo>
                    <a:cubicBezTo>
                      <a:pt x="113" y="33"/>
                      <a:pt x="112" y="32"/>
                      <a:pt x="112" y="32"/>
                    </a:cubicBezTo>
                    <a:cubicBezTo>
                      <a:pt x="112" y="32"/>
                      <a:pt x="111" y="32"/>
                      <a:pt x="111" y="32"/>
                    </a:cubicBezTo>
                    <a:cubicBezTo>
                      <a:pt x="111" y="32"/>
                      <a:pt x="110" y="32"/>
                      <a:pt x="110" y="32"/>
                    </a:cubicBezTo>
                    <a:cubicBezTo>
                      <a:pt x="103" y="37"/>
                      <a:pt x="96" y="42"/>
                      <a:pt x="88" y="42"/>
                    </a:cubicBezTo>
                    <a:cubicBezTo>
                      <a:pt x="88" y="41"/>
                      <a:pt x="88" y="41"/>
                      <a:pt x="87" y="41"/>
                    </a:cubicBezTo>
                    <a:cubicBezTo>
                      <a:pt x="87" y="40"/>
                      <a:pt x="85" y="39"/>
                      <a:pt x="84" y="39"/>
                    </a:cubicBezTo>
                    <a:cubicBezTo>
                      <a:pt x="85" y="30"/>
                      <a:pt x="92" y="21"/>
                      <a:pt x="100" y="15"/>
                    </a:cubicBezTo>
                    <a:cubicBezTo>
                      <a:pt x="101" y="15"/>
                      <a:pt x="101" y="14"/>
                      <a:pt x="101" y="13"/>
                    </a:cubicBezTo>
                    <a:cubicBezTo>
                      <a:pt x="101" y="12"/>
                      <a:pt x="101" y="11"/>
                      <a:pt x="100" y="11"/>
                    </a:cubicBezTo>
                    <a:cubicBezTo>
                      <a:pt x="95" y="8"/>
                      <a:pt x="90" y="6"/>
                      <a:pt x="84" y="5"/>
                    </a:cubicBezTo>
                    <a:cubicBezTo>
                      <a:pt x="84" y="4"/>
                      <a:pt x="83" y="4"/>
                      <a:pt x="83" y="4"/>
                    </a:cubicBezTo>
                    <a:cubicBezTo>
                      <a:pt x="82" y="4"/>
                      <a:pt x="82" y="4"/>
                      <a:pt x="82" y="4"/>
                    </a:cubicBezTo>
                    <a:cubicBezTo>
                      <a:pt x="82" y="4"/>
                      <a:pt x="82" y="4"/>
                      <a:pt x="82" y="4"/>
                    </a:cubicBezTo>
                    <a:cubicBezTo>
                      <a:pt x="81" y="3"/>
                      <a:pt x="81" y="3"/>
                      <a:pt x="80" y="3"/>
                    </a:cubicBezTo>
                    <a:cubicBezTo>
                      <a:pt x="80" y="3"/>
                      <a:pt x="80" y="3"/>
                      <a:pt x="80" y="3"/>
                    </a:cubicBezTo>
                    <a:cubicBezTo>
                      <a:pt x="80" y="3"/>
                      <a:pt x="79" y="3"/>
                      <a:pt x="79" y="3"/>
                    </a:cubicBezTo>
                    <a:cubicBezTo>
                      <a:pt x="76" y="3"/>
                      <a:pt x="73" y="4"/>
                      <a:pt x="70" y="6"/>
                    </a:cubicBezTo>
                    <a:cubicBezTo>
                      <a:pt x="71" y="6"/>
                      <a:pt x="71" y="6"/>
                      <a:pt x="71" y="6"/>
                    </a:cubicBezTo>
                    <a:cubicBezTo>
                      <a:pt x="71" y="4"/>
                      <a:pt x="70" y="3"/>
                      <a:pt x="69" y="2"/>
                    </a:cubicBezTo>
                    <a:cubicBezTo>
                      <a:pt x="68" y="1"/>
                      <a:pt x="67"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770"/>
              <p:cNvSpPr>
                <a:spLocks noEditPoints="1"/>
              </p:cNvSpPr>
              <p:nvPr/>
            </p:nvSpPr>
            <p:spPr bwMode="auto">
              <a:xfrm>
                <a:off x="4332" y="726"/>
                <a:ext cx="126" cy="189"/>
              </a:xfrm>
              <a:custGeom>
                <a:avLst/>
                <a:gdLst>
                  <a:gd name="T0" fmla="*/ 26 w 53"/>
                  <a:gd name="T1" fmla="*/ 65 h 80"/>
                  <a:gd name="T2" fmla="*/ 24 w 53"/>
                  <a:gd name="T3" fmla="*/ 43 h 80"/>
                  <a:gd name="T4" fmla="*/ 10 w 53"/>
                  <a:gd name="T5" fmla="*/ 34 h 80"/>
                  <a:gd name="T6" fmla="*/ 8 w 53"/>
                  <a:gd name="T7" fmla="*/ 22 h 80"/>
                  <a:gd name="T8" fmla="*/ 20 w 53"/>
                  <a:gd name="T9" fmla="*/ 13 h 80"/>
                  <a:gd name="T10" fmla="*/ 21 w 53"/>
                  <a:gd name="T11" fmla="*/ 5 h 80"/>
                  <a:gd name="T12" fmla="*/ 25 w 53"/>
                  <a:gd name="T13" fmla="*/ 9 h 80"/>
                  <a:gd name="T14" fmla="*/ 28 w 53"/>
                  <a:gd name="T15" fmla="*/ 11 h 80"/>
                  <a:gd name="T16" fmla="*/ 28 w 53"/>
                  <a:gd name="T17" fmla="*/ 11 h 80"/>
                  <a:gd name="T18" fmla="*/ 31 w 53"/>
                  <a:gd name="T19" fmla="*/ 12 h 80"/>
                  <a:gd name="T20" fmla="*/ 45 w 53"/>
                  <a:gd name="T21" fmla="*/ 17 h 80"/>
                  <a:gd name="T22" fmla="*/ 41 w 53"/>
                  <a:gd name="T23" fmla="*/ 23 h 80"/>
                  <a:gd name="T24" fmla="*/ 35 w 53"/>
                  <a:gd name="T25" fmla="*/ 19 h 80"/>
                  <a:gd name="T26" fmla="*/ 29 w 53"/>
                  <a:gd name="T27" fmla="*/ 16 h 80"/>
                  <a:gd name="T28" fmla="*/ 27 w 53"/>
                  <a:gd name="T29" fmla="*/ 17 h 80"/>
                  <a:gd name="T30" fmla="*/ 27 w 53"/>
                  <a:gd name="T31" fmla="*/ 37 h 80"/>
                  <a:gd name="T32" fmla="*/ 30 w 53"/>
                  <a:gd name="T33" fmla="*/ 39 h 80"/>
                  <a:gd name="T34" fmla="*/ 48 w 53"/>
                  <a:gd name="T35" fmla="*/ 52 h 80"/>
                  <a:gd name="T36" fmla="*/ 46 w 53"/>
                  <a:gd name="T37" fmla="*/ 63 h 80"/>
                  <a:gd name="T38" fmla="*/ 33 w 53"/>
                  <a:gd name="T39" fmla="*/ 69 h 80"/>
                  <a:gd name="T40" fmla="*/ 31 w 53"/>
                  <a:gd name="T41" fmla="*/ 75 h 80"/>
                  <a:gd name="T42" fmla="*/ 28 w 53"/>
                  <a:gd name="T43" fmla="*/ 71 h 80"/>
                  <a:gd name="T44" fmla="*/ 23 w 53"/>
                  <a:gd name="T45" fmla="*/ 69 h 80"/>
                  <a:gd name="T46" fmla="*/ 9 w 53"/>
                  <a:gd name="T47" fmla="*/ 60 h 80"/>
                  <a:gd name="T48" fmla="*/ 24 w 53"/>
                  <a:gd name="T49" fmla="*/ 66 h 80"/>
                  <a:gd name="T50" fmla="*/ 27 w 53"/>
                  <a:gd name="T51" fmla="*/ 0 h 80"/>
                  <a:gd name="T52" fmla="*/ 17 w 53"/>
                  <a:gd name="T53" fmla="*/ 3 h 80"/>
                  <a:gd name="T54" fmla="*/ 7 w 53"/>
                  <a:gd name="T55" fmla="*/ 16 h 80"/>
                  <a:gd name="T56" fmla="*/ 2 w 53"/>
                  <a:gd name="T57" fmla="*/ 27 h 80"/>
                  <a:gd name="T58" fmla="*/ 20 w 53"/>
                  <a:gd name="T59" fmla="*/ 45 h 80"/>
                  <a:gd name="T60" fmla="*/ 9 w 53"/>
                  <a:gd name="T61" fmla="*/ 56 h 80"/>
                  <a:gd name="T62" fmla="*/ 7 w 53"/>
                  <a:gd name="T63" fmla="*/ 55 h 80"/>
                  <a:gd name="T64" fmla="*/ 0 w 53"/>
                  <a:gd name="T65" fmla="*/ 65 h 80"/>
                  <a:gd name="T66" fmla="*/ 1 w 53"/>
                  <a:gd name="T67" fmla="*/ 68 h 80"/>
                  <a:gd name="T68" fmla="*/ 22 w 53"/>
                  <a:gd name="T69" fmla="*/ 73 h 80"/>
                  <a:gd name="T70" fmla="*/ 25 w 53"/>
                  <a:gd name="T71" fmla="*/ 78 h 80"/>
                  <a:gd name="T72" fmla="*/ 27 w 53"/>
                  <a:gd name="T73" fmla="*/ 80 h 80"/>
                  <a:gd name="T74" fmla="*/ 36 w 53"/>
                  <a:gd name="T75" fmla="*/ 77 h 80"/>
                  <a:gd name="T76" fmla="*/ 36 w 53"/>
                  <a:gd name="T77" fmla="*/ 73 h 80"/>
                  <a:gd name="T78" fmla="*/ 53 w 53"/>
                  <a:gd name="T79" fmla="*/ 55 h 80"/>
                  <a:gd name="T80" fmla="*/ 45 w 53"/>
                  <a:gd name="T81" fmla="*/ 42 h 80"/>
                  <a:gd name="T82" fmla="*/ 31 w 53"/>
                  <a:gd name="T83" fmla="*/ 22 h 80"/>
                  <a:gd name="T84" fmla="*/ 41 w 53"/>
                  <a:gd name="T85" fmla="*/ 27 h 80"/>
                  <a:gd name="T86" fmla="*/ 41 w 53"/>
                  <a:gd name="T87" fmla="*/ 27 h 80"/>
                  <a:gd name="T88" fmla="*/ 44 w 53"/>
                  <a:gd name="T89" fmla="*/ 25 h 80"/>
                  <a:gd name="T90" fmla="*/ 49 w 53"/>
                  <a:gd name="T91" fmla="*/ 19 h 80"/>
                  <a:gd name="T92" fmla="*/ 48 w 53"/>
                  <a:gd name="T93" fmla="*/ 14 h 80"/>
                  <a:gd name="T94" fmla="*/ 32 w 53"/>
                  <a:gd name="T95" fmla="*/ 8 h 80"/>
                  <a:gd name="T96" fmla="*/ 29 w 53"/>
                  <a:gd name="T97" fmla="*/ 2 h 80"/>
                  <a:gd name="T98" fmla="*/ 27 w 53"/>
                  <a:gd name="T9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 h="80">
                    <a:moveTo>
                      <a:pt x="24" y="66"/>
                    </a:moveTo>
                    <a:cubicBezTo>
                      <a:pt x="25" y="66"/>
                      <a:pt x="25" y="66"/>
                      <a:pt x="26" y="65"/>
                    </a:cubicBezTo>
                    <a:cubicBezTo>
                      <a:pt x="26" y="65"/>
                      <a:pt x="27" y="64"/>
                      <a:pt x="27" y="63"/>
                    </a:cubicBezTo>
                    <a:cubicBezTo>
                      <a:pt x="26" y="57"/>
                      <a:pt x="25" y="50"/>
                      <a:pt x="24" y="43"/>
                    </a:cubicBezTo>
                    <a:cubicBezTo>
                      <a:pt x="24" y="42"/>
                      <a:pt x="23" y="41"/>
                      <a:pt x="22" y="41"/>
                    </a:cubicBezTo>
                    <a:cubicBezTo>
                      <a:pt x="16" y="39"/>
                      <a:pt x="12" y="37"/>
                      <a:pt x="10" y="34"/>
                    </a:cubicBezTo>
                    <a:cubicBezTo>
                      <a:pt x="7" y="32"/>
                      <a:pt x="7" y="29"/>
                      <a:pt x="7" y="27"/>
                    </a:cubicBezTo>
                    <a:cubicBezTo>
                      <a:pt x="7" y="25"/>
                      <a:pt x="7" y="24"/>
                      <a:pt x="8" y="22"/>
                    </a:cubicBezTo>
                    <a:cubicBezTo>
                      <a:pt x="8" y="21"/>
                      <a:pt x="9" y="20"/>
                      <a:pt x="10" y="19"/>
                    </a:cubicBezTo>
                    <a:cubicBezTo>
                      <a:pt x="12" y="16"/>
                      <a:pt x="16" y="15"/>
                      <a:pt x="20" y="13"/>
                    </a:cubicBezTo>
                    <a:cubicBezTo>
                      <a:pt x="21" y="13"/>
                      <a:pt x="22" y="12"/>
                      <a:pt x="22" y="11"/>
                    </a:cubicBezTo>
                    <a:cubicBezTo>
                      <a:pt x="22" y="9"/>
                      <a:pt x="21" y="7"/>
                      <a:pt x="21" y="5"/>
                    </a:cubicBezTo>
                    <a:cubicBezTo>
                      <a:pt x="23" y="4"/>
                      <a:pt x="24" y="4"/>
                      <a:pt x="25" y="4"/>
                    </a:cubicBezTo>
                    <a:cubicBezTo>
                      <a:pt x="25" y="6"/>
                      <a:pt x="25" y="8"/>
                      <a:pt x="25" y="9"/>
                    </a:cubicBezTo>
                    <a:cubicBezTo>
                      <a:pt x="25" y="10"/>
                      <a:pt x="26" y="11"/>
                      <a:pt x="26" y="11"/>
                    </a:cubicBezTo>
                    <a:cubicBezTo>
                      <a:pt x="27" y="11"/>
                      <a:pt x="27" y="11"/>
                      <a:pt x="28" y="11"/>
                    </a:cubicBezTo>
                    <a:cubicBezTo>
                      <a:pt x="28" y="11"/>
                      <a:pt x="28" y="11"/>
                      <a:pt x="28" y="11"/>
                    </a:cubicBezTo>
                    <a:cubicBezTo>
                      <a:pt x="28" y="11"/>
                      <a:pt x="28" y="11"/>
                      <a:pt x="28" y="11"/>
                    </a:cubicBezTo>
                    <a:cubicBezTo>
                      <a:pt x="28" y="11"/>
                      <a:pt x="28" y="11"/>
                      <a:pt x="28" y="11"/>
                    </a:cubicBezTo>
                    <a:cubicBezTo>
                      <a:pt x="28" y="11"/>
                      <a:pt x="30" y="12"/>
                      <a:pt x="31" y="12"/>
                    </a:cubicBezTo>
                    <a:cubicBezTo>
                      <a:pt x="33" y="13"/>
                      <a:pt x="36" y="13"/>
                      <a:pt x="39" y="14"/>
                    </a:cubicBezTo>
                    <a:cubicBezTo>
                      <a:pt x="41" y="15"/>
                      <a:pt x="43" y="16"/>
                      <a:pt x="45" y="17"/>
                    </a:cubicBezTo>
                    <a:cubicBezTo>
                      <a:pt x="44" y="18"/>
                      <a:pt x="44" y="18"/>
                      <a:pt x="44" y="18"/>
                    </a:cubicBezTo>
                    <a:cubicBezTo>
                      <a:pt x="43" y="19"/>
                      <a:pt x="42" y="21"/>
                      <a:pt x="41" y="23"/>
                    </a:cubicBezTo>
                    <a:cubicBezTo>
                      <a:pt x="41" y="23"/>
                      <a:pt x="41" y="23"/>
                      <a:pt x="41" y="23"/>
                    </a:cubicBezTo>
                    <a:cubicBezTo>
                      <a:pt x="39" y="22"/>
                      <a:pt x="37" y="20"/>
                      <a:pt x="35" y="19"/>
                    </a:cubicBezTo>
                    <a:cubicBezTo>
                      <a:pt x="34" y="18"/>
                      <a:pt x="32" y="18"/>
                      <a:pt x="31" y="17"/>
                    </a:cubicBezTo>
                    <a:cubicBezTo>
                      <a:pt x="30" y="17"/>
                      <a:pt x="29" y="16"/>
                      <a:pt x="29" y="16"/>
                    </a:cubicBezTo>
                    <a:cubicBezTo>
                      <a:pt x="28" y="16"/>
                      <a:pt x="28" y="16"/>
                      <a:pt x="28" y="16"/>
                    </a:cubicBezTo>
                    <a:cubicBezTo>
                      <a:pt x="28" y="16"/>
                      <a:pt x="27" y="16"/>
                      <a:pt x="27" y="17"/>
                    </a:cubicBezTo>
                    <a:cubicBezTo>
                      <a:pt x="26" y="17"/>
                      <a:pt x="26" y="18"/>
                      <a:pt x="26" y="18"/>
                    </a:cubicBezTo>
                    <a:cubicBezTo>
                      <a:pt x="26" y="25"/>
                      <a:pt x="27" y="31"/>
                      <a:pt x="27" y="37"/>
                    </a:cubicBezTo>
                    <a:cubicBezTo>
                      <a:pt x="27" y="38"/>
                      <a:pt x="28" y="39"/>
                      <a:pt x="29" y="39"/>
                    </a:cubicBezTo>
                    <a:cubicBezTo>
                      <a:pt x="30" y="39"/>
                      <a:pt x="30" y="39"/>
                      <a:pt x="30" y="39"/>
                    </a:cubicBezTo>
                    <a:cubicBezTo>
                      <a:pt x="34" y="41"/>
                      <a:pt x="38" y="43"/>
                      <a:pt x="42" y="46"/>
                    </a:cubicBezTo>
                    <a:cubicBezTo>
                      <a:pt x="45" y="48"/>
                      <a:pt x="47" y="50"/>
                      <a:pt x="48" y="52"/>
                    </a:cubicBezTo>
                    <a:cubicBezTo>
                      <a:pt x="48" y="53"/>
                      <a:pt x="49" y="54"/>
                      <a:pt x="49" y="55"/>
                    </a:cubicBezTo>
                    <a:cubicBezTo>
                      <a:pt x="49" y="58"/>
                      <a:pt x="48" y="61"/>
                      <a:pt x="46" y="63"/>
                    </a:cubicBezTo>
                    <a:cubicBezTo>
                      <a:pt x="43" y="66"/>
                      <a:pt x="40" y="68"/>
                      <a:pt x="35" y="69"/>
                    </a:cubicBezTo>
                    <a:cubicBezTo>
                      <a:pt x="35" y="69"/>
                      <a:pt x="34" y="69"/>
                      <a:pt x="33" y="69"/>
                    </a:cubicBezTo>
                    <a:cubicBezTo>
                      <a:pt x="32" y="69"/>
                      <a:pt x="31" y="71"/>
                      <a:pt x="31" y="72"/>
                    </a:cubicBezTo>
                    <a:cubicBezTo>
                      <a:pt x="31" y="73"/>
                      <a:pt x="31" y="74"/>
                      <a:pt x="31" y="75"/>
                    </a:cubicBezTo>
                    <a:cubicBezTo>
                      <a:pt x="30" y="75"/>
                      <a:pt x="29" y="76"/>
                      <a:pt x="28" y="76"/>
                    </a:cubicBezTo>
                    <a:cubicBezTo>
                      <a:pt x="28" y="74"/>
                      <a:pt x="28" y="73"/>
                      <a:pt x="28" y="71"/>
                    </a:cubicBezTo>
                    <a:cubicBezTo>
                      <a:pt x="28" y="70"/>
                      <a:pt x="27" y="69"/>
                      <a:pt x="26" y="69"/>
                    </a:cubicBezTo>
                    <a:cubicBezTo>
                      <a:pt x="25" y="69"/>
                      <a:pt x="24" y="69"/>
                      <a:pt x="23" y="69"/>
                    </a:cubicBezTo>
                    <a:cubicBezTo>
                      <a:pt x="19" y="69"/>
                      <a:pt x="12" y="68"/>
                      <a:pt x="6" y="66"/>
                    </a:cubicBezTo>
                    <a:cubicBezTo>
                      <a:pt x="7" y="64"/>
                      <a:pt x="8" y="62"/>
                      <a:pt x="9" y="60"/>
                    </a:cubicBezTo>
                    <a:cubicBezTo>
                      <a:pt x="14" y="63"/>
                      <a:pt x="19" y="65"/>
                      <a:pt x="24" y="66"/>
                    </a:cubicBezTo>
                    <a:cubicBezTo>
                      <a:pt x="24" y="66"/>
                      <a:pt x="24" y="66"/>
                      <a:pt x="24" y="66"/>
                    </a:cubicBezTo>
                    <a:moveTo>
                      <a:pt x="27" y="0"/>
                    </a:moveTo>
                    <a:cubicBezTo>
                      <a:pt x="27" y="0"/>
                      <a:pt x="27" y="0"/>
                      <a:pt x="27" y="0"/>
                    </a:cubicBezTo>
                    <a:cubicBezTo>
                      <a:pt x="24" y="0"/>
                      <a:pt x="22" y="0"/>
                      <a:pt x="19" y="1"/>
                    </a:cubicBezTo>
                    <a:cubicBezTo>
                      <a:pt x="18" y="1"/>
                      <a:pt x="17" y="2"/>
                      <a:pt x="17" y="3"/>
                    </a:cubicBezTo>
                    <a:cubicBezTo>
                      <a:pt x="17" y="5"/>
                      <a:pt x="17" y="7"/>
                      <a:pt x="17" y="10"/>
                    </a:cubicBezTo>
                    <a:cubicBezTo>
                      <a:pt x="13" y="11"/>
                      <a:pt x="10" y="13"/>
                      <a:pt x="7" y="16"/>
                    </a:cubicBezTo>
                    <a:cubicBezTo>
                      <a:pt x="6" y="17"/>
                      <a:pt x="5" y="19"/>
                      <a:pt x="4" y="20"/>
                    </a:cubicBezTo>
                    <a:cubicBezTo>
                      <a:pt x="3" y="22"/>
                      <a:pt x="2" y="25"/>
                      <a:pt x="2" y="27"/>
                    </a:cubicBezTo>
                    <a:cubicBezTo>
                      <a:pt x="2" y="30"/>
                      <a:pt x="3" y="34"/>
                      <a:pt x="6" y="37"/>
                    </a:cubicBezTo>
                    <a:cubicBezTo>
                      <a:pt x="9" y="40"/>
                      <a:pt x="14" y="43"/>
                      <a:pt x="20" y="45"/>
                    </a:cubicBezTo>
                    <a:cubicBezTo>
                      <a:pt x="20" y="50"/>
                      <a:pt x="21" y="56"/>
                      <a:pt x="22" y="61"/>
                    </a:cubicBezTo>
                    <a:cubicBezTo>
                      <a:pt x="17" y="60"/>
                      <a:pt x="13" y="58"/>
                      <a:pt x="9" y="56"/>
                    </a:cubicBezTo>
                    <a:cubicBezTo>
                      <a:pt x="9" y="55"/>
                      <a:pt x="8" y="55"/>
                      <a:pt x="8" y="55"/>
                    </a:cubicBezTo>
                    <a:cubicBezTo>
                      <a:pt x="8" y="55"/>
                      <a:pt x="8" y="55"/>
                      <a:pt x="7" y="55"/>
                    </a:cubicBezTo>
                    <a:cubicBezTo>
                      <a:pt x="7" y="56"/>
                      <a:pt x="6" y="56"/>
                      <a:pt x="6" y="57"/>
                    </a:cubicBezTo>
                    <a:cubicBezTo>
                      <a:pt x="5" y="60"/>
                      <a:pt x="3" y="62"/>
                      <a:pt x="0" y="65"/>
                    </a:cubicBezTo>
                    <a:cubicBezTo>
                      <a:pt x="0" y="65"/>
                      <a:pt x="0" y="66"/>
                      <a:pt x="0" y="67"/>
                    </a:cubicBezTo>
                    <a:cubicBezTo>
                      <a:pt x="0" y="67"/>
                      <a:pt x="0" y="68"/>
                      <a:pt x="1" y="68"/>
                    </a:cubicBezTo>
                    <a:cubicBezTo>
                      <a:pt x="7" y="71"/>
                      <a:pt x="12" y="72"/>
                      <a:pt x="17" y="73"/>
                    </a:cubicBezTo>
                    <a:cubicBezTo>
                      <a:pt x="19" y="73"/>
                      <a:pt x="21" y="73"/>
                      <a:pt x="22" y="73"/>
                    </a:cubicBezTo>
                    <a:cubicBezTo>
                      <a:pt x="23" y="73"/>
                      <a:pt x="23" y="73"/>
                      <a:pt x="24" y="74"/>
                    </a:cubicBezTo>
                    <a:cubicBezTo>
                      <a:pt x="24" y="75"/>
                      <a:pt x="24" y="77"/>
                      <a:pt x="25" y="78"/>
                    </a:cubicBezTo>
                    <a:cubicBezTo>
                      <a:pt x="25" y="80"/>
                      <a:pt x="26" y="80"/>
                      <a:pt x="27" y="80"/>
                    </a:cubicBezTo>
                    <a:cubicBezTo>
                      <a:pt x="27" y="80"/>
                      <a:pt x="27" y="80"/>
                      <a:pt x="27" y="80"/>
                    </a:cubicBezTo>
                    <a:cubicBezTo>
                      <a:pt x="29" y="80"/>
                      <a:pt x="32" y="80"/>
                      <a:pt x="34" y="79"/>
                    </a:cubicBezTo>
                    <a:cubicBezTo>
                      <a:pt x="35" y="79"/>
                      <a:pt x="36" y="78"/>
                      <a:pt x="36" y="77"/>
                    </a:cubicBezTo>
                    <a:cubicBezTo>
                      <a:pt x="36" y="76"/>
                      <a:pt x="36" y="74"/>
                      <a:pt x="35" y="73"/>
                    </a:cubicBezTo>
                    <a:cubicBezTo>
                      <a:pt x="36" y="73"/>
                      <a:pt x="36" y="73"/>
                      <a:pt x="36" y="73"/>
                    </a:cubicBezTo>
                    <a:cubicBezTo>
                      <a:pt x="41" y="72"/>
                      <a:pt x="46" y="69"/>
                      <a:pt x="49" y="65"/>
                    </a:cubicBezTo>
                    <a:cubicBezTo>
                      <a:pt x="52" y="63"/>
                      <a:pt x="53" y="59"/>
                      <a:pt x="53" y="55"/>
                    </a:cubicBezTo>
                    <a:cubicBezTo>
                      <a:pt x="53" y="54"/>
                      <a:pt x="53" y="52"/>
                      <a:pt x="52" y="50"/>
                    </a:cubicBezTo>
                    <a:cubicBezTo>
                      <a:pt x="50" y="47"/>
                      <a:pt x="47" y="44"/>
                      <a:pt x="45" y="42"/>
                    </a:cubicBezTo>
                    <a:cubicBezTo>
                      <a:pt x="41" y="39"/>
                      <a:pt x="36" y="37"/>
                      <a:pt x="32" y="35"/>
                    </a:cubicBezTo>
                    <a:cubicBezTo>
                      <a:pt x="31" y="31"/>
                      <a:pt x="31" y="26"/>
                      <a:pt x="31" y="22"/>
                    </a:cubicBezTo>
                    <a:cubicBezTo>
                      <a:pt x="33" y="23"/>
                      <a:pt x="37" y="25"/>
                      <a:pt x="38" y="26"/>
                    </a:cubicBezTo>
                    <a:cubicBezTo>
                      <a:pt x="39" y="27"/>
                      <a:pt x="39" y="27"/>
                      <a:pt x="41" y="27"/>
                    </a:cubicBezTo>
                    <a:cubicBezTo>
                      <a:pt x="41" y="27"/>
                      <a:pt x="41" y="27"/>
                      <a:pt x="41" y="27"/>
                    </a:cubicBezTo>
                    <a:cubicBezTo>
                      <a:pt x="41" y="27"/>
                      <a:pt x="41" y="27"/>
                      <a:pt x="41" y="27"/>
                    </a:cubicBezTo>
                    <a:cubicBezTo>
                      <a:pt x="42" y="27"/>
                      <a:pt x="43" y="27"/>
                      <a:pt x="43" y="26"/>
                    </a:cubicBezTo>
                    <a:cubicBezTo>
                      <a:pt x="44" y="26"/>
                      <a:pt x="44" y="26"/>
                      <a:pt x="44" y="25"/>
                    </a:cubicBezTo>
                    <a:cubicBezTo>
                      <a:pt x="45" y="24"/>
                      <a:pt x="47" y="22"/>
                      <a:pt x="48" y="20"/>
                    </a:cubicBezTo>
                    <a:cubicBezTo>
                      <a:pt x="48" y="20"/>
                      <a:pt x="48" y="20"/>
                      <a:pt x="49" y="19"/>
                    </a:cubicBezTo>
                    <a:cubicBezTo>
                      <a:pt x="49" y="18"/>
                      <a:pt x="49" y="18"/>
                      <a:pt x="49" y="17"/>
                    </a:cubicBezTo>
                    <a:cubicBezTo>
                      <a:pt x="49" y="16"/>
                      <a:pt x="49" y="15"/>
                      <a:pt x="48" y="14"/>
                    </a:cubicBezTo>
                    <a:cubicBezTo>
                      <a:pt x="46" y="12"/>
                      <a:pt x="42" y="11"/>
                      <a:pt x="38" y="9"/>
                    </a:cubicBezTo>
                    <a:cubicBezTo>
                      <a:pt x="36" y="9"/>
                      <a:pt x="34" y="8"/>
                      <a:pt x="32" y="8"/>
                    </a:cubicBezTo>
                    <a:cubicBezTo>
                      <a:pt x="31" y="8"/>
                      <a:pt x="30" y="7"/>
                      <a:pt x="30" y="7"/>
                    </a:cubicBezTo>
                    <a:cubicBezTo>
                      <a:pt x="29" y="5"/>
                      <a:pt x="29" y="3"/>
                      <a:pt x="29" y="2"/>
                    </a:cubicBezTo>
                    <a:cubicBezTo>
                      <a:pt x="29" y="1"/>
                      <a:pt x="29" y="0"/>
                      <a:pt x="28" y="0"/>
                    </a:cubicBezTo>
                    <a:cubicBezTo>
                      <a:pt x="28" y="0"/>
                      <a:pt x="28" y="0"/>
                      <a:pt x="2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771"/>
              <p:cNvSpPr>
                <a:spLocks noEditPoints="1"/>
              </p:cNvSpPr>
              <p:nvPr/>
            </p:nvSpPr>
            <p:spPr bwMode="auto">
              <a:xfrm>
                <a:off x="4359" y="764"/>
                <a:ext cx="28" cy="47"/>
              </a:xfrm>
              <a:custGeom>
                <a:avLst/>
                <a:gdLst>
                  <a:gd name="T0" fmla="*/ 7 w 12"/>
                  <a:gd name="T1" fmla="*/ 14 h 20"/>
                  <a:gd name="T2" fmla="*/ 6 w 12"/>
                  <a:gd name="T3" fmla="*/ 13 h 20"/>
                  <a:gd name="T4" fmla="*/ 5 w 12"/>
                  <a:gd name="T5" fmla="*/ 9 h 20"/>
                  <a:gd name="T6" fmla="*/ 5 w 12"/>
                  <a:gd name="T7" fmla="*/ 9 h 20"/>
                  <a:gd name="T8" fmla="*/ 5 w 12"/>
                  <a:gd name="T9" fmla="*/ 8 h 20"/>
                  <a:gd name="T10" fmla="*/ 7 w 12"/>
                  <a:gd name="T11" fmla="*/ 6 h 20"/>
                  <a:gd name="T12" fmla="*/ 7 w 12"/>
                  <a:gd name="T13" fmla="*/ 14 h 20"/>
                  <a:gd name="T14" fmla="*/ 9 w 12"/>
                  <a:gd name="T15" fmla="*/ 0 h 20"/>
                  <a:gd name="T16" fmla="*/ 8 w 12"/>
                  <a:gd name="T17" fmla="*/ 0 h 20"/>
                  <a:gd name="T18" fmla="*/ 6 w 12"/>
                  <a:gd name="T19" fmla="*/ 1 h 20"/>
                  <a:gd name="T20" fmla="*/ 2 w 12"/>
                  <a:gd name="T21" fmla="*/ 4 h 20"/>
                  <a:gd name="T22" fmla="*/ 0 w 12"/>
                  <a:gd name="T23" fmla="*/ 9 h 20"/>
                  <a:gd name="T24" fmla="*/ 0 w 12"/>
                  <a:gd name="T25" fmla="*/ 10 h 20"/>
                  <a:gd name="T26" fmla="*/ 3 w 12"/>
                  <a:gd name="T27" fmla="*/ 15 h 20"/>
                  <a:gd name="T28" fmla="*/ 7 w 12"/>
                  <a:gd name="T29" fmla="*/ 19 h 20"/>
                  <a:gd name="T30" fmla="*/ 9 w 12"/>
                  <a:gd name="T31" fmla="*/ 20 h 20"/>
                  <a:gd name="T32" fmla="*/ 10 w 12"/>
                  <a:gd name="T33" fmla="*/ 20 h 20"/>
                  <a:gd name="T34" fmla="*/ 11 w 12"/>
                  <a:gd name="T35" fmla="*/ 20 h 20"/>
                  <a:gd name="T36" fmla="*/ 12 w 12"/>
                  <a:gd name="T37" fmla="*/ 18 h 20"/>
                  <a:gd name="T38" fmla="*/ 11 w 12"/>
                  <a:gd name="T39" fmla="*/ 2 h 20"/>
                  <a:gd name="T40" fmla="*/ 10 w 12"/>
                  <a:gd name="T41" fmla="*/ 0 h 20"/>
                  <a:gd name="T42" fmla="*/ 9 w 12"/>
                  <a:gd name="T4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0">
                    <a:moveTo>
                      <a:pt x="7" y="14"/>
                    </a:moveTo>
                    <a:cubicBezTo>
                      <a:pt x="7" y="13"/>
                      <a:pt x="6" y="13"/>
                      <a:pt x="6" y="13"/>
                    </a:cubicBezTo>
                    <a:cubicBezTo>
                      <a:pt x="5" y="12"/>
                      <a:pt x="5" y="11"/>
                      <a:pt x="5" y="9"/>
                    </a:cubicBezTo>
                    <a:cubicBezTo>
                      <a:pt x="5" y="9"/>
                      <a:pt x="5" y="9"/>
                      <a:pt x="5" y="9"/>
                    </a:cubicBezTo>
                    <a:cubicBezTo>
                      <a:pt x="5" y="9"/>
                      <a:pt x="5" y="8"/>
                      <a:pt x="5" y="8"/>
                    </a:cubicBezTo>
                    <a:cubicBezTo>
                      <a:pt x="5" y="7"/>
                      <a:pt x="6" y="6"/>
                      <a:pt x="7" y="6"/>
                    </a:cubicBezTo>
                    <a:cubicBezTo>
                      <a:pt x="7" y="8"/>
                      <a:pt x="7" y="11"/>
                      <a:pt x="7" y="14"/>
                    </a:cubicBezTo>
                    <a:moveTo>
                      <a:pt x="9" y="0"/>
                    </a:moveTo>
                    <a:cubicBezTo>
                      <a:pt x="9" y="0"/>
                      <a:pt x="8" y="0"/>
                      <a:pt x="8" y="0"/>
                    </a:cubicBezTo>
                    <a:cubicBezTo>
                      <a:pt x="7" y="0"/>
                      <a:pt x="7" y="1"/>
                      <a:pt x="6" y="1"/>
                    </a:cubicBezTo>
                    <a:cubicBezTo>
                      <a:pt x="5" y="2"/>
                      <a:pt x="3" y="3"/>
                      <a:pt x="2" y="4"/>
                    </a:cubicBezTo>
                    <a:cubicBezTo>
                      <a:pt x="1" y="6"/>
                      <a:pt x="0" y="7"/>
                      <a:pt x="0" y="9"/>
                    </a:cubicBezTo>
                    <a:cubicBezTo>
                      <a:pt x="0" y="10"/>
                      <a:pt x="0" y="10"/>
                      <a:pt x="0" y="10"/>
                    </a:cubicBezTo>
                    <a:cubicBezTo>
                      <a:pt x="0" y="12"/>
                      <a:pt x="1" y="14"/>
                      <a:pt x="3" y="15"/>
                    </a:cubicBezTo>
                    <a:cubicBezTo>
                      <a:pt x="4" y="17"/>
                      <a:pt x="6" y="18"/>
                      <a:pt x="7" y="19"/>
                    </a:cubicBezTo>
                    <a:cubicBezTo>
                      <a:pt x="8" y="19"/>
                      <a:pt x="9" y="20"/>
                      <a:pt x="9" y="20"/>
                    </a:cubicBezTo>
                    <a:cubicBezTo>
                      <a:pt x="9" y="20"/>
                      <a:pt x="10" y="20"/>
                      <a:pt x="10" y="20"/>
                    </a:cubicBezTo>
                    <a:cubicBezTo>
                      <a:pt x="10" y="20"/>
                      <a:pt x="11" y="20"/>
                      <a:pt x="11" y="20"/>
                    </a:cubicBezTo>
                    <a:cubicBezTo>
                      <a:pt x="12" y="19"/>
                      <a:pt x="12" y="18"/>
                      <a:pt x="12" y="18"/>
                    </a:cubicBezTo>
                    <a:cubicBezTo>
                      <a:pt x="12" y="12"/>
                      <a:pt x="11" y="7"/>
                      <a:pt x="11" y="2"/>
                    </a:cubicBezTo>
                    <a:cubicBezTo>
                      <a:pt x="11" y="1"/>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772"/>
              <p:cNvSpPr>
                <a:spLocks noEditPoints="1"/>
              </p:cNvSpPr>
              <p:nvPr/>
            </p:nvSpPr>
            <p:spPr bwMode="auto">
              <a:xfrm>
                <a:off x="4399" y="830"/>
                <a:ext cx="33" cy="52"/>
              </a:xfrm>
              <a:custGeom>
                <a:avLst/>
                <a:gdLst>
                  <a:gd name="T0" fmla="*/ 6 w 14"/>
                  <a:gd name="T1" fmla="*/ 18 h 22"/>
                  <a:gd name="T2" fmla="*/ 5 w 14"/>
                  <a:gd name="T3" fmla="*/ 7 h 22"/>
                  <a:gd name="T4" fmla="*/ 7 w 14"/>
                  <a:gd name="T5" fmla="*/ 9 h 22"/>
                  <a:gd name="T6" fmla="*/ 10 w 14"/>
                  <a:gd name="T7" fmla="*/ 14 h 22"/>
                  <a:gd name="T8" fmla="*/ 10 w 14"/>
                  <a:gd name="T9" fmla="*/ 14 h 22"/>
                  <a:gd name="T10" fmla="*/ 8 w 14"/>
                  <a:gd name="T11" fmla="*/ 16 h 22"/>
                  <a:gd name="T12" fmla="*/ 6 w 14"/>
                  <a:gd name="T13" fmla="*/ 18 h 22"/>
                  <a:gd name="T14" fmla="*/ 2 w 14"/>
                  <a:gd name="T15" fmla="*/ 0 h 22"/>
                  <a:gd name="T16" fmla="*/ 1 w 14"/>
                  <a:gd name="T17" fmla="*/ 1 h 22"/>
                  <a:gd name="T18" fmla="*/ 0 w 14"/>
                  <a:gd name="T19" fmla="*/ 3 h 22"/>
                  <a:gd name="T20" fmla="*/ 2 w 14"/>
                  <a:gd name="T21" fmla="*/ 21 h 22"/>
                  <a:gd name="T22" fmla="*/ 3 w 14"/>
                  <a:gd name="T23" fmla="*/ 22 h 22"/>
                  <a:gd name="T24" fmla="*/ 4 w 14"/>
                  <a:gd name="T25" fmla="*/ 22 h 22"/>
                  <a:gd name="T26" fmla="*/ 5 w 14"/>
                  <a:gd name="T27" fmla="*/ 22 h 22"/>
                  <a:gd name="T28" fmla="*/ 7 w 14"/>
                  <a:gd name="T29" fmla="*/ 22 h 22"/>
                  <a:gd name="T30" fmla="*/ 11 w 14"/>
                  <a:gd name="T31" fmla="*/ 19 h 22"/>
                  <a:gd name="T32" fmla="*/ 14 w 14"/>
                  <a:gd name="T33" fmla="*/ 15 h 22"/>
                  <a:gd name="T34" fmla="*/ 12 w 14"/>
                  <a:gd name="T35" fmla="*/ 15 h 22"/>
                  <a:gd name="T36" fmla="*/ 14 w 14"/>
                  <a:gd name="T37" fmla="*/ 15 h 22"/>
                  <a:gd name="T38" fmla="*/ 14 w 14"/>
                  <a:gd name="T39" fmla="*/ 14 h 22"/>
                  <a:gd name="T40" fmla="*/ 10 w 14"/>
                  <a:gd name="T41" fmla="*/ 6 h 22"/>
                  <a:gd name="T42" fmla="*/ 3 w 14"/>
                  <a:gd name="T43" fmla="*/ 1 h 22"/>
                  <a:gd name="T44" fmla="*/ 2 w 14"/>
                  <a:gd name="T4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2">
                    <a:moveTo>
                      <a:pt x="6" y="18"/>
                    </a:moveTo>
                    <a:cubicBezTo>
                      <a:pt x="6" y="14"/>
                      <a:pt x="5" y="10"/>
                      <a:pt x="5" y="7"/>
                    </a:cubicBezTo>
                    <a:cubicBezTo>
                      <a:pt x="6" y="7"/>
                      <a:pt x="7" y="8"/>
                      <a:pt x="7" y="9"/>
                    </a:cubicBezTo>
                    <a:cubicBezTo>
                      <a:pt x="9" y="10"/>
                      <a:pt x="10" y="12"/>
                      <a:pt x="10" y="14"/>
                    </a:cubicBezTo>
                    <a:cubicBezTo>
                      <a:pt x="10" y="14"/>
                      <a:pt x="10" y="14"/>
                      <a:pt x="10" y="14"/>
                    </a:cubicBezTo>
                    <a:cubicBezTo>
                      <a:pt x="9" y="15"/>
                      <a:pt x="9" y="16"/>
                      <a:pt x="8" y="16"/>
                    </a:cubicBezTo>
                    <a:cubicBezTo>
                      <a:pt x="8" y="17"/>
                      <a:pt x="7" y="17"/>
                      <a:pt x="6" y="18"/>
                    </a:cubicBezTo>
                    <a:moveTo>
                      <a:pt x="2" y="0"/>
                    </a:moveTo>
                    <a:cubicBezTo>
                      <a:pt x="2" y="0"/>
                      <a:pt x="2" y="1"/>
                      <a:pt x="1" y="1"/>
                    </a:cubicBezTo>
                    <a:cubicBezTo>
                      <a:pt x="1" y="1"/>
                      <a:pt x="0" y="2"/>
                      <a:pt x="0" y="3"/>
                    </a:cubicBezTo>
                    <a:cubicBezTo>
                      <a:pt x="1" y="9"/>
                      <a:pt x="1" y="15"/>
                      <a:pt x="2" y="21"/>
                    </a:cubicBezTo>
                    <a:cubicBezTo>
                      <a:pt x="2" y="21"/>
                      <a:pt x="2" y="22"/>
                      <a:pt x="3" y="22"/>
                    </a:cubicBezTo>
                    <a:cubicBezTo>
                      <a:pt x="3" y="22"/>
                      <a:pt x="4" y="22"/>
                      <a:pt x="4" y="22"/>
                    </a:cubicBezTo>
                    <a:cubicBezTo>
                      <a:pt x="4" y="22"/>
                      <a:pt x="4" y="22"/>
                      <a:pt x="5" y="22"/>
                    </a:cubicBezTo>
                    <a:cubicBezTo>
                      <a:pt x="5" y="22"/>
                      <a:pt x="6" y="22"/>
                      <a:pt x="7" y="22"/>
                    </a:cubicBezTo>
                    <a:cubicBezTo>
                      <a:pt x="9" y="21"/>
                      <a:pt x="10" y="21"/>
                      <a:pt x="11" y="19"/>
                    </a:cubicBezTo>
                    <a:cubicBezTo>
                      <a:pt x="13" y="18"/>
                      <a:pt x="13" y="17"/>
                      <a:pt x="14" y="15"/>
                    </a:cubicBezTo>
                    <a:cubicBezTo>
                      <a:pt x="12" y="15"/>
                      <a:pt x="12" y="15"/>
                      <a:pt x="12" y="15"/>
                    </a:cubicBezTo>
                    <a:cubicBezTo>
                      <a:pt x="14" y="15"/>
                      <a:pt x="14" y="15"/>
                      <a:pt x="14" y="15"/>
                    </a:cubicBezTo>
                    <a:cubicBezTo>
                      <a:pt x="14" y="15"/>
                      <a:pt x="14" y="14"/>
                      <a:pt x="14" y="14"/>
                    </a:cubicBezTo>
                    <a:cubicBezTo>
                      <a:pt x="14" y="10"/>
                      <a:pt x="12" y="8"/>
                      <a:pt x="10" y="6"/>
                    </a:cubicBezTo>
                    <a:cubicBezTo>
                      <a:pt x="8" y="3"/>
                      <a:pt x="6" y="2"/>
                      <a:pt x="3" y="1"/>
                    </a:cubicBezTo>
                    <a:cubicBezTo>
                      <a:pt x="3"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773"/>
              <p:cNvSpPr>
                <a:spLocks noEditPoints="1"/>
              </p:cNvSpPr>
              <p:nvPr/>
            </p:nvSpPr>
            <p:spPr bwMode="auto">
              <a:xfrm>
                <a:off x="3049" y="2901"/>
                <a:ext cx="190" cy="189"/>
              </a:xfrm>
              <a:custGeom>
                <a:avLst/>
                <a:gdLst>
                  <a:gd name="T0" fmla="*/ 48 w 80"/>
                  <a:gd name="T1" fmla="*/ 76 h 80"/>
                  <a:gd name="T2" fmla="*/ 43 w 80"/>
                  <a:gd name="T3" fmla="*/ 76 h 80"/>
                  <a:gd name="T4" fmla="*/ 43 w 80"/>
                  <a:gd name="T5" fmla="*/ 77 h 80"/>
                  <a:gd name="T6" fmla="*/ 37 w 80"/>
                  <a:gd name="T7" fmla="*/ 77 h 80"/>
                  <a:gd name="T8" fmla="*/ 39 w 80"/>
                  <a:gd name="T9" fmla="*/ 77 h 80"/>
                  <a:gd name="T10" fmla="*/ 35 w 80"/>
                  <a:gd name="T11" fmla="*/ 74 h 80"/>
                  <a:gd name="T12" fmla="*/ 32 w 80"/>
                  <a:gd name="T13" fmla="*/ 76 h 80"/>
                  <a:gd name="T14" fmla="*/ 34 w 80"/>
                  <a:gd name="T15" fmla="*/ 74 h 80"/>
                  <a:gd name="T16" fmla="*/ 27 w 80"/>
                  <a:gd name="T17" fmla="*/ 75 h 80"/>
                  <a:gd name="T18" fmla="*/ 29 w 80"/>
                  <a:gd name="T19" fmla="*/ 75 h 80"/>
                  <a:gd name="T20" fmla="*/ 27 w 80"/>
                  <a:gd name="T21" fmla="*/ 70 h 80"/>
                  <a:gd name="T22" fmla="*/ 23 w 80"/>
                  <a:gd name="T23" fmla="*/ 73 h 80"/>
                  <a:gd name="T24" fmla="*/ 25 w 80"/>
                  <a:gd name="T25" fmla="*/ 69 h 80"/>
                  <a:gd name="T26" fmla="*/ 13 w 80"/>
                  <a:gd name="T27" fmla="*/ 64 h 80"/>
                  <a:gd name="T28" fmla="*/ 16 w 80"/>
                  <a:gd name="T29" fmla="*/ 68 h 80"/>
                  <a:gd name="T30" fmla="*/ 13 w 80"/>
                  <a:gd name="T31" fmla="*/ 55 h 80"/>
                  <a:gd name="T32" fmla="*/ 9 w 80"/>
                  <a:gd name="T33" fmla="*/ 58 h 80"/>
                  <a:gd name="T34" fmla="*/ 11 w 80"/>
                  <a:gd name="T35" fmla="*/ 50 h 80"/>
                  <a:gd name="T36" fmla="*/ 9 w 80"/>
                  <a:gd name="T37" fmla="*/ 58 h 80"/>
                  <a:gd name="T38" fmla="*/ 9 w 80"/>
                  <a:gd name="T39" fmla="*/ 44 h 80"/>
                  <a:gd name="T40" fmla="*/ 6 w 80"/>
                  <a:gd name="T41" fmla="*/ 53 h 80"/>
                  <a:gd name="T42" fmla="*/ 7 w 80"/>
                  <a:gd name="T43" fmla="*/ 36 h 80"/>
                  <a:gd name="T44" fmla="*/ 9 w 80"/>
                  <a:gd name="T45" fmla="*/ 42 h 80"/>
                  <a:gd name="T46" fmla="*/ 4 w 80"/>
                  <a:gd name="T47" fmla="*/ 34 h 80"/>
                  <a:gd name="T48" fmla="*/ 6 w 80"/>
                  <a:gd name="T49" fmla="*/ 35 h 80"/>
                  <a:gd name="T50" fmla="*/ 5 w 80"/>
                  <a:gd name="T51" fmla="*/ 29 h 80"/>
                  <a:gd name="T52" fmla="*/ 4 w 80"/>
                  <a:gd name="T53" fmla="*/ 31 h 80"/>
                  <a:gd name="T54" fmla="*/ 10 w 80"/>
                  <a:gd name="T55" fmla="*/ 21 h 80"/>
                  <a:gd name="T56" fmla="*/ 5 w 80"/>
                  <a:gd name="T57" fmla="*/ 27 h 80"/>
                  <a:gd name="T58" fmla="*/ 12 w 80"/>
                  <a:gd name="T59" fmla="*/ 17 h 80"/>
                  <a:gd name="T60" fmla="*/ 9 w 80"/>
                  <a:gd name="T61" fmla="*/ 20 h 80"/>
                  <a:gd name="T62" fmla="*/ 15 w 80"/>
                  <a:gd name="T63" fmla="*/ 50 h 80"/>
                  <a:gd name="T64" fmla="*/ 32 w 80"/>
                  <a:gd name="T65" fmla="*/ 5 h 80"/>
                  <a:gd name="T66" fmla="*/ 75 w 80"/>
                  <a:gd name="T67" fmla="*/ 30 h 80"/>
                  <a:gd name="T68" fmla="*/ 55 w 80"/>
                  <a:gd name="T69" fmla="*/ 72 h 80"/>
                  <a:gd name="T70" fmla="*/ 40 w 80"/>
                  <a:gd name="T71" fmla="*/ 0 h 80"/>
                  <a:gd name="T72" fmla="*/ 22 w 80"/>
                  <a:gd name="T73" fmla="*/ 6 h 80"/>
                  <a:gd name="T74" fmla="*/ 8 w 80"/>
                  <a:gd name="T75" fmla="*/ 14 h 80"/>
                  <a:gd name="T76" fmla="*/ 0 w 80"/>
                  <a:gd name="T77" fmla="*/ 39 h 80"/>
                  <a:gd name="T78" fmla="*/ 34 w 80"/>
                  <a:gd name="T79" fmla="*/ 80 h 80"/>
                  <a:gd name="T80" fmla="*/ 41 w 80"/>
                  <a:gd name="T81" fmla="*/ 80 h 80"/>
                  <a:gd name="T82" fmla="*/ 46 w 80"/>
                  <a:gd name="T83" fmla="*/ 80 h 80"/>
                  <a:gd name="T84" fmla="*/ 48 w 80"/>
                  <a:gd name="T85" fmla="*/ 80 h 80"/>
                  <a:gd name="T86" fmla="*/ 74 w 80"/>
                  <a:gd name="T87" fmla="*/ 62 h 80"/>
                  <a:gd name="T88" fmla="*/ 63 w 80"/>
                  <a:gd name="T89" fmla="*/ 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80">
                    <a:moveTo>
                      <a:pt x="46" y="77"/>
                    </a:moveTo>
                    <a:cubicBezTo>
                      <a:pt x="47" y="76"/>
                      <a:pt x="47" y="76"/>
                      <a:pt x="47" y="76"/>
                    </a:cubicBezTo>
                    <a:cubicBezTo>
                      <a:pt x="48" y="76"/>
                      <a:pt x="48" y="76"/>
                      <a:pt x="48" y="76"/>
                    </a:cubicBezTo>
                    <a:cubicBezTo>
                      <a:pt x="47" y="76"/>
                      <a:pt x="46" y="77"/>
                      <a:pt x="46" y="77"/>
                    </a:cubicBezTo>
                    <a:moveTo>
                      <a:pt x="41" y="77"/>
                    </a:moveTo>
                    <a:cubicBezTo>
                      <a:pt x="42" y="77"/>
                      <a:pt x="42" y="76"/>
                      <a:pt x="43" y="76"/>
                    </a:cubicBezTo>
                    <a:cubicBezTo>
                      <a:pt x="43" y="76"/>
                      <a:pt x="44" y="76"/>
                      <a:pt x="44" y="76"/>
                    </a:cubicBezTo>
                    <a:cubicBezTo>
                      <a:pt x="44" y="76"/>
                      <a:pt x="44" y="76"/>
                      <a:pt x="44" y="76"/>
                    </a:cubicBezTo>
                    <a:cubicBezTo>
                      <a:pt x="43" y="77"/>
                      <a:pt x="43" y="77"/>
                      <a:pt x="43" y="77"/>
                    </a:cubicBezTo>
                    <a:cubicBezTo>
                      <a:pt x="43" y="77"/>
                      <a:pt x="42" y="77"/>
                      <a:pt x="41" y="77"/>
                    </a:cubicBezTo>
                    <a:moveTo>
                      <a:pt x="39" y="77"/>
                    </a:moveTo>
                    <a:cubicBezTo>
                      <a:pt x="39" y="77"/>
                      <a:pt x="38" y="77"/>
                      <a:pt x="37" y="77"/>
                    </a:cubicBezTo>
                    <a:cubicBezTo>
                      <a:pt x="38" y="76"/>
                      <a:pt x="38" y="76"/>
                      <a:pt x="39" y="75"/>
                    </a:cubicBezTo>
                    <a:cubicBezTo>
                      <a:pt x="39" y="75"/>
                      <a:pt x="40" y="75"/>
                      <a:pt x="41" y="75"/>
                    </a:cubicBezTo>
                    <a:cubicBezTo>
                      <a:pt x="40" y="76"/>
                      <a:pt x="40" y="77"/>
                      <a:pt x="39" y="77"/>
                    </a:cubicBezTo>
                    <a:moveTo>
                      <a:pt x="35" y="77"/>
                    </a:moveTo>
                    <a:cubicBezTo>
                      <a:pt x="35" y="77"/>
                      <a:pt x="34" y="77"/>
                      <a:pt x="34" y="76"/>
                    </a:cubicBezTo>
                    <a:cubicBezTo>
                      <a:pt x="34" y="76"/>
                      <a:pt x="35" y="75"/>
                      <a:pt x="35" y="74"/>
                    </a:cubicBezTo>
                    <a:cubicBezTo>
                      <a:pt x="36" y="74"/>
                      <a:pt x="36" y="74"/>
                      <a:pt x="37" y="75"/>
                    </a:cubicBezTo>
                    <a:cubicBezTo>
                      <a:pt x="36" y="75"/>
                      <a:pt x="36" y="76"/>
                      <a:pt x="35" y="77"/>
                    </a:cubicBezTo>
                    <a:moveTo>
                      <a:pt x="32" y="76"/>
                    </a:moveTo>
                    <a:cubicBezTo>
                      <a:pt x="31" y="76"/>
                      <a:pt x="31" y="76"/>
                      <a:pt x="31" y="76"/>
                    </a:cubicBezTo>
                    <a:cubicBezTo>
                      <a:pt x="32" y="75"/>
                      <a:pt x="32" y="74"/>
                      <a:pt x="33" y="73"/>
                    </a:cubicBezTo>
                    <a:cubicBezTo>
                      <a:pt x="33" y="73"/>
                      <a:pt x="33" y="73"/>
                      <a:pt x="34" y="74"/>
                    </a:cubicBezTo>
                    <a:cubicBezTo>
                      <a:pt x="33" y="74"/>
                      <a:pt x="33" y="75"/>
                      <a:pt x="32" y="76"/>
                    </a:cubicBezTo>
                    <a:moveTo>
                      <a:pt x="29" y="75"/>
                    </a:moveTo>
                    <a:cubicBezTo>
                      <a:pt x="28" y="75"/>
                      <a:pt x="28" y="75"/>
                      <a:pt x="27" y="75"/>
                    </a:cubicBezTo>
                    <a:cubicBezTo>
                      <a:pt x="28" y="74"/>
                      <a:pt x="29" y="73"/>
                      <a:pt x="29" y="71"/>
                    </a:cubicBezTo>
                    <a:cubicBezTo>
                      <a:pt x="30" y="72"/>
                      <a:pt x="30" y="72"/>
                      <a:pt x="31" y="72"/>
                    </a:cubicBezTo>
                    <a:cubicBezTo>
                      <a:pt x="31" y="73"/>
                      <a:pt x="30" y="74"/>
                      <a:pt x="29" y="75"/>
                    </a:cubicBezTo>
                    <a:moveTo>
                      <a:pt x="25" y="74"/>
                    </a:moveTo>
                    <a:cubicBezTo>
                      <a:pt x="25" y="74"/>
                      <a:pt x="24" y="74"/>
                      <a:pt x="24" y="73"/>
                    </a:cubicBezTo>
                    <a:cubicBezTo>
                      <a:pt x="25" y="72"/>
                      <a:pt x="26" y="71"/>
                      <a:pt x="27" y="70"/>
                    </a:cubicBezTo>
                    <a:cubicBezTo>
                      <a:pt x="27" y="70"/>
                      <a:pt x="28" y="70"/>
                      <a:pt x="28" y="71"/>
                    </a:cubicBezTo>
                    <a:cubicBezTo>
                      <a:pt x="27" y="72"/>
                      <a:pt x="26" y="73"/>
                      <a:pt x="25" y="74"/>
                    </a:cubicBezTo>
                    <a:moveTo>
                      <a:pt x="23" y="73"/>
                    </a:moveTo>
                    <a:cubicBezTo>
                      <a:pt x="21" y="72"/>
                      <a:pt x="19" y="70"/>
                      <a:pt x="17" y="69"/>
                    </a:cubicBezTo>
                    <a:cubicBezTo>
                      <a:pt x="18" y="68"/>
                      <a:pt x="19" y="66"/>
                      <a:pt x="21" y="65"/>
                    </a:cubicBezTo>
                    <a:cubicBezTo>
                      <a:pt x="22" y="66"/>
                      <a:pt x="24" y="68"/>
                      <a:pt x="25" y="69"/>
                    </a:cubicBezTo>
                    <a:cubicBezTo>
                      <a:pt x="24" y="70"/>
                      <a:pt x="23" y="71"/>
                      <a:pt x="23" y="73"/>
                    </a:cubicBezTo>
                    <a:moveTo>
                      <a:pt x="16" y="68"/>
                    </a:moveTo>
                    <a:cubicBezTo>
                      <a:pt x="15" y="67"/>
                      <a:pt x="14" y="66"/>
                      <a:pt x="13" y="64"/>
                    </a:cubicBezTo>
                    <a:cubicBezTo>
                      <a:pt x="13" y="63"/>
                      <a:pt x="15" y="61"/>
                      <a:pt x="16" y="59"/>
                    </a:cubicBezTo>
                    <a:cubicBezTo>
                      <a:pt x="17" y="61"/>
                      <a:pt x="18" y="62"/>
                      <a:pt x="19" y="64"/>
                    </a:cubicBezTo>
                    <a:cubicBezTo>
                      <a:pt x="18" y="65"/>
                      <a:pt x="17" y="67"/>
                      <a:pt x="16" y="68"/>
                    </a:cubicBezTo>
                    <a:moveTo>
                      <a:pt x="11" y="63"/>
                    </a:moveTo>
                    <a:cubicBezTo>
                      <a:pt x="11" y="62"/>
                      <a:pt x="10" y="61"/>
                      <a:pt x="9" y="60"/>
                    </a:cubicBezTo>
                    <a:cubicBezTo>
                      <a:pt x="11" y="58"/>
                      <a:pt x="12" y="57"/>
                      <a:pt x="13" y="55"/>
                    </a:cubicBezTo>
                    <a:cubicBezTo>
                      <a:pt x="14" y="56"/>
                      <a:pt x="14" y="57"/>
                      <a:pt x="15" y="58"/>
                    </a:cubicBezTo>
                    <a:cubicBezTo>
                      <a:pt x="14" y="59"/>
                      <a:pt x="12" y="61"/>
                      <a:pt x="11" y="63"/>
                    </a:cubicBezTo>
                    <a:moveTo>
                      <a:pt x="9" y="58"/>
                    </a:moveTo>
                    <a:cubicBezTo>
                      <a:pt x="8" y="57"/>
                      <a:pt x="7" y="56"/>
                      <a:pt x="7" y="54"/>
                    </a:cubicBezTo>
                    <a:cubicBezTo>
                      <a:pt x="7" y="54"/>
                      <a:pt x="7" y="54"/>
                      <a:pt x="7" y="54"/>
                    </a:cubicBezTo>
                    <a:cubicBezTo>
                      <a:pt x="8" y="53"/>
                      <a:pt x="10" y="51"/>
                      <a:pt x="11" y="50"/>
                    </a:cubicBezTo>
                    <a:cubicBezTo>
                      <a:pt x="11" y="50"/>
                      <a:pt x="11" y="51"/>
                      <a:pt x="12" y="52"/>
                    </a:cubicBezTo>
                    <a:cubicBezTo>
                      <a:pt x="12" y="52"/>
                      <a:pt x="12" y="53"/>
                      <a:pt x="12" y="53"/>
                    </a:cubicBezTo>
                    <a:cubicBezTo>
                      <a:pt x="11" y="55"/>
                      <a:pt x="10" y="57"/>
                      <a:pt x="9" y="58"/>
                    </a:cubicBezTo>
                    <a:moveTo>
                      <a:pt x="6" y="53"/>
                    </a:moveTo>
                    <a:cubicBezTo>
                      <a:pt x="6" y="51"/>
                      <a:pt x="5" y="50"/>
                      <a:pt x="5" y="49"/>
                    </a:cubicBezTo>
                    <a:cubicBezTo>
                      <a:pt x="7" y="47"/>
                      <a:pt x="8" y="46"/>
                      <a:pt x="9" y="44"/>
                    </a:cubicBezTo>
                    <a:cubicBezTo>
                      <a:pt x="10" y="45"/>
                      <a:pt x="10" y="47"/>
                      <a:pt x="10" y="48"/>
                    </a:cubicBezTo>
                    <a:cubicBezTo>
                      <a:pt x="9" y="49"/>
                      <a:pt x="8" y="50"/>
                      <a:pt x="8" y="51"/>
                    </a:cubicBezTo>
                    <a:cubicBezTo>
                      <a:pt x="7" y="52"/>
                      <a:pt x="7" y="52"/>
                      <a:pt x="6" y="53"/>
                    </a:cubicBezTo>
                    <a:moveTo>
                      <a:pt x="5" y="47"/>
                    </a:moveTo>
                    <a:cubicBezTo>
                      <a:pt x="4" y="44"/>
                      <a:pt x="4" y="41"/>
                      <a:pt x="4" y="39"/>
                    </a:cubicBezTo>
                    <a:cubicBezTo>
                      <a:pt x="5" y="38"/>
                      <a:pt x="6" y="37"/>
                      <a:pt x="7" y="36"/>
                    </a:cubicBezTo>
                    <a:cubicBezTo>
                      <a:pt x="7" y="36"/>
                      <a:pt x="8" y="35"/>
                      <a:pt x="8" y="35"/>
                    </a:cubicBezTo>
                    <a:cubicBezTo>
                      <a:pt x="8" y="35"/>
                      <a:pt x="8" y="35"/>
                      <a:pt x="8" y="35"/>
                    </a:cubicBezTo>
                    <a:cubicBezTo>
                      <a:pt x="8" y="37"/>
                      <a:pt x="9" y="40"/>
                      <a:pt x="9" y="42"/>
                    </a:cubicBezTo>
                    <a:cubicBezTo>
                      <a:pt x="8" y="44"/>
                      <a:pt x="6" y="45"/>
                      <a:pt x="5" y="47"/>
                    </a:cubicBezTo>
                    <a:moveTo>
                      <a:pt x="4" y="37"/>
                    </a:moveTo>
                    <a:cubicBezTo>
                      <a:pt x="4" y="36"/>
                      <a:pt x="4" y="35"/>
                      <a:pt x="4" y="34"/>
                    </a:cubicBezTo>
                    <a:cubicBezTo>
                      <a:pt x="6" y="33"/>
                      <a:pt x="7" y="31"/>
                      <a:pt x="9" y="30"/>
                    </a:cubicBezTo>
                    <a:cubicBezTo>
                      <a:pt x="9" y="31"/>
                      <a:pt x="9" y="31"/>
                      <a:pt x="9" y="32"/>
                    </a:cubicBezTo>
                    <a:cubicBezTo>
                      <a:pt x="8" y="33"/>
                      <a:pt x="7" y="34"/>
                      <a:pt x="6" y="35"/>
                    </a:cubicBezTo>
                    <a:cubicBezTo>
                      <a:pt x="5" y="36"/>
                      <a:pt x="4" y="36"/>
                      <a:pt x="4" y="37"/>
                    </a:cubicBezTo>
                    <a:moveTo>
                      <a:pt x="4" y="31"/>
                    </a:moveTo>
                    <a:cubicBezTo>
                      <a:pt x="5" y="31"/>
                      <a:pt x="5" y="30"/>
                      <a:pt x="5" y="29"/>
                    </a:cubicBezTo>
                    <a:cubicBezTo>
                      <a:pt x="6" y="28"/>
                      <a:pt x="8" y="27"/>
                      <a:pt x="9" y="27"/>
                    </a:cubicBezTo>
                    <a:cubicBezTo>
                      <a:pt x="9" y="28"/>
                      <a:pt x="9" y="28"/>
                      <a:pt x="9" y="28"/>
                    </a:cubicBezTo>
                    <a:cubicBezTo>
                      <a:pt x="8" y="29"/>
                      <a:pt x="6" y="30"/>
                      <a:pt x="4" y="31"/>
                    </a:cubicBezTo>
                    <a:moveTo>
                      <a:pt x="5" y="27"/>
                    </a:moveTo>
                    <a:cubicBezTo>
                      <a:pt x="6" y="26"/>
                      <a:pt x="6" y="25"/>
                      <a:pt x="7" y="24"/>
                    </a:cubicBezTo>
                    <a:cubicBezTo>
                      <a:pt x="8" y="23"/>
                      <a:pt x="9" y="22"/>
                      <a:pt x="10" y="21"/>
                    </a:cubicBezTo>
                    <a:cubicBezTo>
                      <a:pt x="11" y="21"/>
                      <a:pt x="11" y="21"/>
                      <a:pt x="11" y="21"/>
                    </a:cubicBezTo>
                    <a:cubicBezTo>
                      <a:pt x="10" y="22"/>
                      <a:pt x="10" y="23"/>
                      <a:pt x="10" y="24"/>
                    </a:cubicBezTo>
                    <a:cubicBezTo>
                      <a:pt x="8" y="25"/>
                      <a:pt x="7" y="26"/>
                      <a:pt x="5" y="27"/>
                    </a:cubicBezTo>
                    <a:moveTo>
                      <a:pt x="8" y="21"/>
                    </a:moveTo>
                    <a:cubicBezTo>
                      <a:pt x="8" y="20"/>
                      <a:pt x="9" y="19"/>
                      <a:pt x="9" y="19"/>
                    </a:cubicBezTo>
                    <a:cubicBezTo>
                      <a:pt x="10" y="18"/>
                      <a:pt x="11" y="18"/>
                      <a:pt x="12" y="17"/>
                    </a:cubicBezTo>
                    <a:cubicBezTo>
                      <a:pt x="12" y="17"/>
                      <a:pt x="12" y="17"/>
                      <a:pt x="12" y="17"/>
                    </a:cubicBezTo>
                    <a:cubicBezTo>
                      <a:pt x="12" y="17"/>
                      <a:pt x="12" y="18"/>
                      <a:pt x="11" y="19"/>
                    </a:cubicBezTo>
                    <a:cubicBezTo>
                      <a:pt x="11" y="19"/>
                      <a:pt x="10" y="20"/>
                      <a:pt x="9" y="20"/>
                    </a:cubicBezTo>
                    <a:cubicBezTo>
                      <a:pt x="9" y="20"/>
                      <a:pt x="8" y="21"/>
                      <a:pt x="8" y="21"/>
                    </a:cubicBezTo>
                    <a:moveTo>
                      <a:pt x="47" y="73"/>
                    </a:moveTo>
                    <a:cubicBezTo>
                      <a:pt x="34" y="73"/>
                      <a:pt x="20" y="63"/>
                      <a:pt x="15" y="50"/>
                    </a:cubicBezTo>
                    <a:cubicBezTo>
                      <a:pt x="13" y="46"/>
                      <a:pt x="12" y="40"/>
                      <a:pt x="12" y="35"/>
                    </a:cubicBezTo>
                    <a:cubicBezTo>
                      <a:pt x="12" y="28"/>
                      <a:pt x="13" y="21"/>
                      <a:pt x="17" y="16"/>
                    </a:cubicBezTo>
                    <a:cubicBezTo>
                      <a:pt x="20" y="10"/>
                      <a:pt x="25" y="6"/>
                      <a:pt x="32" y="5"/>
                    </a:cubicBezTo>
                    <a:cubicBezTo>
                      <a:pt x="35" y="4"/>
                      <a:pt x="37" y="4"/>
                      <a:pt x="40" y="4"/>
                    </a:cubicBezTo>
                    <a:cubicBezTo>
                      <a:pt x="48" y="4"/>
                      <a:pt x="55" y="7"/>
                      <a:pt x="61" y="11"/>
                    </a:cubicBezTo>
                    <a:cubicBezTo>
                      <a:pt x="67" y="16"/>
                      <a:pt x="72" y="23"/>
                      <a:pt x="75" y="30"/>
                    </a:cubicBezTo>
                    <a:cubicBezTo>
                      <a:pt x="76" y="34"/>
                      <a:pt x="77" y="38"/>
                      <a:pt x="77" y="42"/>
                    </a:cubicBezTo>
                    <a:cubicBezTo>
                      <a:pt x="77" y="48"/>
                      <a:pt x="75" y="55"/>
                      <a:pt x="71" y="61"/>
                    </a:cubicBezTo>
                    <a:cubicBezTo>
                      <a:pt x="67" y="66"/>
                      <a:pt x="62" y="70"/>
                      <a:pt x="55" y="72"/>
                    </a:cubicBezTo>
                    <a:cubicBezTo>
                      <a:pt x="53" y="73"/>
                      <a:pt x="50" y="73"/>
                      <a:pt x="48" y="73"/>
                    </a:cubicBezTo>
                    <a:cubicBezTo>
                      <a:pt x="48" y="73"/>
                      <a:pt x="48" y="73"/>
                      <a:pt x="47" y="73"/>
                    </a:cubicBezTo>
                    <a:moveTo>
                      <a:pt x="40" y="0"/>
                    </a:moveTo>
                    <a:cubicBezTo>
                      <a:pt x="40" y="0"/>
                      <a:pt x="40" y="0"/>
                      <a:pt x="40" y="0"/>
                    </a:cubicBezTo>
                    <a:cubicBezTo>
                      <a:pt x="37" y="0"/>
                      <a:pt x="34" y="1"/>
                      <a:pt x="31" y="1"/>
                    </a:cubicBezTo>
                    <a:cubicBezTo>
                      <a:pt x="28" y="2"/>
                      <a:pt x="24" y="4"/>
                      <a:pt x="22" y="6"/>
                    </a:cubicBezTo>
                    <a:cubicBezTo>
                      <a:pt x="21" y="6"/>
                      <a:pt x="21" y="6"/>
                      <a:pt x="21" y="6"/>
                    </a:cubicBezTo>
                    <a:cubicBezTo>
                      <a:pt x="17" y="8"/>
                      <a:pt x="13" y="10"/>
                      <a:pt x="9" y="14"/>
                    </a:cubicBezTo>
                    <a:cubicBezTo>
                      <a:pt x="9" y="14"/>
                      <a:pt x="8" y="14"/>
                      <a:pt x="8" y="14"/>
                    </a:cubicBezTo>
                    <a:cubicBezTo>
                      <a:pt x="8" y="15"/>
                      <a:pt x="8" y="15"/>
                      <a:pt x="8" y="15"/>
                    </a:cubicBezTo>
                    <a:cubicBezTo>
                      <a:pt x="7" y="16"/>
                      <a:pt x="7" y="16"/>
                      <a:pt x="7" y="16"/>
                    </a:cubicBezTo>
                    <a:cubicBezTo>
                      <a:pt x="3" y="22"/>
                      <a:pt x="0" y="30"/>
                      <a:pt x="0" y="39"/>
                    </a:cubicBezTo>
                    <a:cubicBezTo>
                      <a:pt x="0" y="44"/>
                      <a:pt x="1" y="50"/>
                      <a:pt x="3" y="55"/>
                    </a:cubicBezTo>
                    <a:cubicBezTo>
                      <a:pt x="9" y="68"/>
                      <a:pt x="20" y="78"/>
                      <a:pt x="34" y="80"/>
                    </a:cubicBezTo>
                    <a:cubicBezTo>
                      <a:pt x="34" y="80"/>
                      <a:pt x="34" y="80"/>
                      <a:pt x="34" y="80"/>
                    </a:cubicBezTo>
                    <a:cubicBezTo>
                      <a:pt x="35" y="80"/>
                      <a:pt x="35" y="80"/>
                      <a:pt x="35" y="80"/>
                    </a:cubicBezTo>
                    <a:cubicBezTo>
                      <a:pt x="37" y="80"/>
                      <a:pt x="39" y="80"/>
                      <a:pt x="41" y="80"/>
                    </a:cubicBezTo>
                    <a:cubicBezTo>
                      <a:pt x="41" y="80"/>
                      <a:pt x="41" y="80"/>
                      <a:pt x="41" y="80"/>
                    </a:cubicBezTo>
                    <a:cubicBezTo>
                      <a:pt x="42" y="80"/>
                      <a:pt x="44" y="80"/>
                      <a:pt x="45" y="80"/>
                    </a:cubicBezTo>
                    <a:cubicBezTo>
                      <a:pt x="46" y="80"/>
                      <a:pt x="46" y="80"/>
                      <a:pt x="46" y="80"/>
                    </a:cubicBezTo>
                    <a:cubicBezTo>
                      <a:pt x="46" y="80"/>
                      <a:pt x="46" y="80"/>
                      <a:pt x="46" y="80"/>
                    </a:cubicBezTo>
                    <a:cubicBezTo>
                      <a:pt x="47" y="80"/>
                      <a:pt x="47" y="80"/>
                      <a:pt x="47" y="80"/>
                    </a:cubicBezTo>
                    <a:cubicBezTo>
                      <a:pt x="47" y="80"/>
                      <a:pt x="47" y="80"/>
                      <a:pt x="47" y="80"/>
                    </a:cubicBezTo>
                    <a:cubicBezTo>
                      <a:pt x="48" y="80"/>
                      <a:pt x="48" y="80"/>
                      <a:pt x="48" y="80"/>
                    </a:cubicBezTo>
                    <a:cubicBezTo>
                      <a:pt x="52" y="78"/>
                      <a:pt x="58" y="75"/>
                      <a:pt x="62" y="73"/>
                    </a:cubicBezTo>
                    <a:cubicBezTo>
                      <a:pt x="63" y="72"/>
                      <a:pt x="63" y="72"/>
                      <a:pt x="63" y="72"/>
                    </a:cubicBezTo>
                    <a:cubicBezTo>
                      <a:pt x="67" y="70"/>
                      <a:pt x="71" y="66"/>
                      <a:pt x="74" y="62"/>
                    </a:cubicBezTo>
                    <a:cubicBezTo>
                      <a:pt x="78" y="56"/>
                      <a:pt x="80" y="49"/>
                      <a:pt x="80" y="42"/>
                    </a:cubicBezTo>
                    <a:cubicBezTo>
                      <a:pt x="80" y="37"/>
                      <a:pt x="79" y="33"/>
                      <a:pt x="78" y="29"/>
                    </a:cubicBezTo>
                    <a:cubicBezTo>
                      <a:pt x="75" y="21"/>
                      <a:pt x="70" y="14"/>
                      <a:pt x="63" y="9"/>
                    </a:cubicBezTo>
                    <a:cubicBezTo>
                      <a:pt x="57" y="4"/>
                      <a:pt x="49" y="0"/>
                      <a:pt x="4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774"/>
              <p:cNvSpPr>
                <a:spLocks noEditPoints="1"/>
              </p:cNvSpPr>
              <p:nvPr/>
            </p:nvSpPr>
            <p:spPr bwMode="auto">
              <a:xfrm>
                <a:off x="3085" y="2917"/>
                <a:ext cx="139" cy="147"/>
              </a:xfrm>
              <a:custGeom>
                <a:avLst/>
                <a:gdLst>
                  <a:gd name="T0" fmla="*/ 55 w 59"/>
                  <a:gd name="T1" fmla="*/ 37 h 62"/>
                  <a:gd name="T2" fmla="*/ 55 w 59"/>
                  <a:gd name="T3" fmla="*/ 38 h 62"/>
                  <a:gd name="T4" fmla="*/ 55 w 59"/>
                  <a:gd name="T5" fmla="*/ 32 h 62"/>
                  <a:gd name="T6" fmla="*/ 55 w 59"/>
                  <a:gd name="T7" fmla="*/ 34 h 62"/>
                  <a:gd name="T8" fmla="*/ 55 w 59"/>
                  <a:gd name="T9" fmla="*/ 35 h 62"/>
                  <a:gd name="T10" fmla="*/ 53 w 59"/>
                  <a:gd name="T11" fmla="*/ 27 h 62"/>
                  <a:gd name="T12" fmla="*/ 55 w 59"/>
                  <a:gd name="T13" fmla="*/ 29 h 62"/>
                  <a:gd name="T14" fmla="*/ 54 w 59"/>
                  <a:gd name="T15" fmla="*/ 30 h 62"/>
                  <a:gd name="T16" fmla="*/ 55 w 59"/>
                  <a:gd name="T17" fmla="*/ 24 h 62"/>
                  <a:gd name="T18" fmla="*/ 53 w 59"/>
                  <a:gd name="T19" fmla="*/ 25 h 62"/>
                  <a:gd name="T20" fmla="*/ 52 w 59"/>
                  <a:gd name="T21" fmla="*/ 21 h 62"/>
                  <a:gd name="T22" fmla="*/ 53 w 59"/>
                  <a:gd name="T23" fmla="*/ 25 h 62"/>
                  <a:gd name="T24" fmla="*/ 48 w 59"/>
                  <a:gd name="T25" fmla="*/ 17 h 62"/>
                  <a:gd name="T26" fmla="*/ 51 w 59"/>
                  <a:gd name="T27" fmla="*/ 20 h 62"/>
                  <a:gd name="T28" fmla="*/ 47 w 59"/>
                  <a:gd name="T29" fmla="*/ 16 h 62"/>
                  <a:gd name="T30" fmla="*/ 45 w 59"/>
                  <a:gd name="T31" fmla="*/ 12 h 62"/>
                  <a:gd name="T32" fmla="*/ 47 w 59"/>
                  <a:gd name="T33" fmla="*/ 16 h 62"/>
                  <a:gd name="T34" fmla="*/ 41 w 59"/>
                  <a:gd name="T35" fmla="*/ 10 h 62"/>
                  <a:gd name="T36" fmla="*/ 41 w 59"/>
                  <a:gd name="T37" fmla="*/ 8 h 62"/>
                  <a:gd name="T38" fmla="*/ 44 w 59"/>
                  <a:gd name="T39" fmla="*/ 10 h 62"/>
                  <a:gd name="T40" fmla="*/ 32 w 59"/>
                  <a:gd name="T41" fmla="*/ 59 h 62"/>
                  <a:gd name="T42" fmla="*/ 3 w 59"/>
                  <a:gd name="T43" fmla="*/ 28 h 62"/>
                  <a:gd name="T44" fmla="*/ 11 w 59"/>
                  <a:gd name="T45" fmla="*/ 8 h 62"/>
                  <a:gd name="T46" fmla="*/ 16 w 59"/>
                  <a:gd name="T47" fmla="*/ 7 h 62"/>
                  <a:gd name="T48" fmla="*/ 39 w 59"/>
                  <a:gd name="T49" fmla="*/ 12 h 62"/>
                  <a:gd name="T50" fmla="*/ 40 w 59"/>
                  <a:gd name="T51" fmla="*/ 14 h 62"/>
                  <a:gd name="T52" fmla="*/ 50 w 59"/>
                  <a:gd name="T53" fmla="*/ 28 h 62"/>
                  <a:gd name="T54" fmla="*/ 44 w 59"/>
                  <a:gd name="T55" fmla="*/ 56 h 62"/>
                  <a:gd name="T56" fmla="*/ 38 w 59"/>
                  <a:gd name="T57" fmla="*/ 58 h 62"/>
                  <a:gd name="T58" fmla="*/ 32 w 59"/>
                  <a:gd name="T59" fmla="*/ 59 h 62"/>
                  <a:gd name="T60" fmla="*/ 36 w 59"/>
                  <a:gd name="T61" fmla="*/ 6 h 62"/>
                  <a:gd name="T62" fmla="*/ 39 w 59"/>
                  <a:gd name="T63" fmla="*/ 7 h 62"/>
                  <a:gd name="T64" fmla="*/ 34 w 59"/>
                  <a:gd name="T65" fmla="*/ 5 h 62"/>
                  <a:gd name="T66" fmla="*/ 32 w 59"/>
                  <a:gd name="T67" fmla="*/ 4 h 62"/>
                  <a:gd name="T68" fmla="*/ 34 w 59"/>
                  <a:gd name="T69" fmla="*/ 5 h 62"/>
                  <a:gd name="T70" fmla="*/ 30 w 59"/>
                  <a:gd name="T71" fmla="*/ 4 h 62"/>
                  <a:gd name="T72" fmla="*/ 30 w 59"/>
                  <a:gd name="T73" fmla="*/ 4 h 62"/>
                  <a:gd name="T74" fmla="*/ 26 w 59"/>
                  <a:gd name="T75" fmla="*/ 0 h 62"/>
                  <a:gd name="T76" fmla="*/ 4 w 59"/>
                  <a:gd name="T77" fmla="*/ 11 h 62"/>
                  <a:gd name="T78" fmla="*/ 2 w 59"/>
                  <a:gd name="T79" fmla="*/ 42 h 62"/>
                  <a:gd name="T80" fmla="*/ 39 w 59"/>
                  <a:gd name="T81" fmla="*/ 62 h 62"/>
                  <a:gd name="T82" fmla="*/ 59 w 59"/>
                  <a:gd name="T83" fmla="*/ 34 h 62"/>
                  <a:gd name="T84" fmla="*/ 45 w 59"/>
                  <a:gd name="T8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 h="62">
                    <a:moveTo>
                      <a:pt x="55" y="38"/>
                    </a:moveTo>
                    <a:cubicBezTo>
                      <a:pt x="55" y="37"/>
                      <a:pt x="55" y="37"/>
                      <a:pt x="55" y="37"/>
                    </a:cubicBezTo>
                    <a:cubicBezTo>
                      <a:pt x="55" y="37"/>
                      <a:pt x="55" y="37"/>
                      <a:pt x="55" y="37"/>
                    </a:cubicBezTo>
                    <a:cubicBezTo>
                      <a:pt x="55" y="38"/>
                      <a:pt x="55" y="38"/>
                      <a:pt x="55" y="38"/>
                    </a:cubicBezTo>
                    <a:moveTo>
                      <a:pt x="55" y="35"/>
                    </a:moveTo>
                    <a:cubicBezTo>
                      <a:pt x="55" y="34"/>
                      <a:pt x="55" y="33"/>
                      <a:pt x="55" y="32"/>
                    </a:cubicBezTo>
                    <a:cubicBezTo>
                      <a:pt x="55" y="31"/>
                      <a:pt x="55" y="31"/>
                      <a:pt x="55" y="31"/>
                    </a:cubicBezTo>
                    <a:cubicBezTo>
                      <a:pt x="55" y="32"/>
                      <a:pt x="55" y="33"/>
                      <a:pt x="55" y="34"/>
                    </a:cubicBezTo>
                    <a:cubicBezTo>
                      <a:pt x="55" y="34"/>
                      <a:pt x="55" y="34"/>
                      <a:pt x="55" y="34"/>
                    </a:cubicBezTo>
                    <a:cubicBezTo>
                      <a:pt x="55" y="35"/>
                      <a:pt x="55" y="35"/>
                      <a:pt x="55" y="35"/>
                    </a:cubicBezTo>
                    <a:moveTo>
                      <a:pt x="54" y="30"/>
                    </a:moveTo>
                    <a:cubicBezTo>
                      <a:pt x="54" y="29"/>
                      <a:pt x="54" y="28"/>
                      <a:pt x="53" y="27"/>
                    </a:cubicBezTo>
                    <a:cubicBezTo>
                      <a:pt x="54" y="26"/>
                      <a:pt x="54" y="26"/>
                      <a:pt x="54" y="26"/>
                    </a:cubicBezTo>
                    <a:cubicBezTo>
                      <a:pt x="54" y="27"/>
                      <a:pt x="55" y="28"/>
                      <a:pt x="55" y="29"/>
                    </a:cubicBezTo>
                    <a:cubicBezTo>
                      <a:pt x="54" y="29"/>
                      <a:pt x="54" y="29"/>
                      <a:pt x="54" y="29"/>
                    </a:cubicBezTo>
                    <a:cubicBezTo>
                      <a:pt x="54" y="30"/>
                      <a:pt x="54" y="30"/>
                      <a:pt x="54" y="30"/>
                    </a:cubicBezTo>
                    <a:moveTo>
                      <a:pt x="55" y="25"/>
                    </a:moveTo>
                    <a:cubicBezTo>
                      <a:pt x="55" y="24"/>
                      <a:pt x="55" y="24"/>
                      <a:pt x="55" y="24"/>
                    </a:cubicBezTo>
                    <a:cubicBezTo>
                      <a:pt x="55" y="25"/>
                      <a:pt x="55" y="25"/>
                      <a:pt x="55" y="25"/>
                    </a:cubicBezTo>
                    <a:moveTo>
                      <a:pt x="53" y="25"/>
                    </a:moveTo>
                    <a:cubicBezTo>
                      <a:pt x="52" y="24"/>
                      <a:pt x="52" y="23"/>
                      <a:pt x="51" y="22"/>
                    </a:cubicBezTo>
                    <a:cubicBezTo>
                      <a:pt x="52" y="21"/>
                      <a:pt x="52" y="21"/>
                      <a:pt x="52" y="21"/>
                    </a:cubicBezTo>
                    <a:cubicBezTo>
                      <a:pt x="52" y="22"/>
                      <a:pt x="53" y="23"/>
                      <a:pt x="53" y="24"/>
                    </a:cubicBezTo>
                    <a:cubicBezTo>
                      <a:pt x="53" y="25"/>
                      <a:pt x="53" y="25"/>
                      <a:pt x="53" y="25"/>
                    </a:cubicBezTo>
                    <a:moveTo>
                      <a:pt x="50" y="20"/>
                    </a:moveTo>
                    <a:cubicBezTo>
                      <a:pt x="49" y="19"/>
                      <a:pt x="49" y="18"/>
                      <a:pt x="48" y="17"/>
                    </a:cubicBezTo>
                    <a:cubicBezTo>
                      <a:pt x="49" y="16"/>
                      <a:pt x="49" y="16"/>
                      <a:pt x="49" y="16"/>
                    </a:cubicBezTo>
                    <a:cubicBezTo>
                      <a:pt x="50" y="17"/>
                      <a:pt x="50" y="18"/>
                      <a:pt x="51" y="20"/>
                    </a:cubicBezTo>
                    <a:cubicBezTo>
                      <a:pt x="50" y="20"/>
                      <a:pt x="50" y="20"/>
                      <a:pt x="50" y="20"/>
                    </a:cubicBezTo>
                    <a:moveTo>
                      <a:pt x="47" y="16"/>
                    </a:moveTo>
                    <a:cubicBezTo>
                      <a:pt x="46" y="14"/>
                      <a:pt x="45" y="13"/>
                      <a:pt x="44" y="12"/>
                    </a:cubicBezTo>
                    <a:cubicBezTo>
                      <a:pt x="45" y="12"/>
                      <a:pt x="45" y="12"/>
                      <a:pt x="45" y="12"/>
                    </a:cubicBezTo>
                    <a:cubicBezTo>
                      <a:pt x="46" y="13"/>
                      <a:pt x="47" y="14"/>
                      <a:pt x="48" y="15"/>
                    </a:cubicBezTo>
                    <a:cubicBezTo>
                      <a:pt x="47" y="16"/>
                      <a:pt x="47" y="16"/>
                      <a:pt x="47" y="16"/>
                    </a:cubicBezTo>
                    <a:moveTo>
                      <a:pt x="43" y="11"/>
                    </a:moveTo>
                    <a:cubicBezTo>
                      <a:pt x="42" y="11"/>
                      <a:pt x="42" y="10"/>
                      <a:pt x="41" y="10"/>
                    </a:cubicBezTo>
                    <a:cubicBezTo>
                      <a:pt x="40" y="9"/>
                      <a:pt x="40" y="9"/>
                      <a:pt x="40" y="9"/>
                    </a:cubicBezTo>
                    <a:cubicBezTo>
                      <a:pt x="41" y="8"/>
                      <a:pt x="41" y="8"/>
                      <a:pt x="41" y="8"/>
                    </a:cubicBezTo>
                    <a:cubicBezTo>
                      <a:pt x="41" y="9"/>
                      <a:pt x="42" y="9"/>
                      <a:pt x="43" y="10"/>
                    </a:cubicBezTo>
                    <a:cubicBezTo>
                      <a:pt x="44" y="10"/>
                      <a:pt x="44" y="10"/>
                      <a:pt x="44" y="10"/>
                    </a:cubicBezTo>
                    <a:cubicBezTo>
                      <a:pt x="43" y="11"/>
                      <a:pt x="43" y="11"/>
                      <a:pt x="43" y="11"/>
                    </a:cubicBezTo>
                    <a:moveTo>
                      <a:pt x="32" y="59"/>
                    </a:moveTo>
                    <a:cubicBezTo>
                      <a:pt x="21" y="59"/>
                      <a:pt x="9" y="51"/>
                      <a:pt x="5" y="41"/>
                    </a:cubicBezTo>
                    <a:cubicBezTo>
                      <a:pt x="4" y="37"/>
                      <a:pt x="3" y="33"/>
                      <a:pt x="3" y="28"/>
                    </a:cubicBezTo>
                    <a:cubicBezTo>
                      <a:pt x="3" y="23"/>
                      <a:pt x="4" y="17"/>
                      <a:pt x="7" y="13"/>
                    </a:cubicBezTo>
                    <a:cubicBezTo>
                      <a:pt x="8" y="11"/>
                      <a:pt x="10" y="10"/>
                      <a:pt x="11" y="8"/>
                    </a:cubicBezTo>
                    <a:cubicBezTo>
                      <a:pt x="12" y="8"/>
                      <a:pt x="12" y="8"/>
                      <a:pt x="12" y="8"/>
                    </a:cubicBezTo>
                    <a:cubicBezTo>
                      <a:pt x="13" y="8"/>
                      <a:pt x="14" y="7"/>
                      <a:pt x="16" y="7"/>
                    </a:cubicBezTo>
                    <a:cubicBezTo>
                      <a:pt x="18" y="6"/>
                      <a:pt x="20" y="6"/>
                      <a:pt x="22" y="6"/>
                    </a:cubicBezTo>
                    <a:cubicBezTo>
                      <a:pt x="28" y="6"/>
                      <a:pt x="34" y="8"/>
                      <a:pt x="39" y="12"/>
                    </a:cubicBezTo>
                    <a:cubicBezTo>
                      <a:pt x="40" y="13"/>
                      <a:pt x="40" y="13"/>
                      <a:pt x="40" y="13"/>
                    </a:cubicBezTo>
                    <a:cubicBezTo>
                      <a:pt x="40" y="14"/>
                      <a:pt x="40" y="14"/>
                      <a:pt x="40" y="14"/>
                    </a:cubicBezTo>
                    <a:cubicBezTo>
                      <a:pt x="41" y="14"/>
                      <a:pt x="41" y="14"/>
                      <a:pt x="41" y="14"/>
                    </a:cubicBezTo>
                    <a:cubicBezTo>
                      <a:pt x="45" y="18"/>
                      <a:pt x="48" y="22"/>
                      <a:pt x="50" y="28"/>
                    </a:cubicBezTo>
                    <a:cubicBezTo>
                      <a:pt x="51" y="30"/>
                      <a:pt x="52" y="33"/>
                      <a:pt x="52" y="36"/>
                    </a:cubicBezTo>
                    <a:cubicBezTo>
                      <a:pt x="52" y="44"/>
                      <a:pt x="49" y="51"/>
                      <a:pt x="44" y="56"/>
                    </a:cubicBezTo>
                    <a:cubicBezTo>
                      <a:pt x="44" y="56"/>
                      <a:pt x="44" y="56"/>
                      <a:pt x="44" y="56"/>
                    </a:cubicBezTo>
                    <a:cubicBezTo>
                      <a:pt x="42" y="57"/>
                      <a:pt x="40" y="58"/>
                      <a:pt x="38" y="58"/>
                    </a:cubicBezTo>
                    <a:cubicBezTo>
                      <a:pt x="36" y="59"/>
                      <a:pt x="34" y="59"/>
                      <a:pt x="32" y="59"/>
                    </a:cubicBezTo>
                    <a:cubicBezTo>
                      <a:pt x="32" y="59"/>
                      <a:pt x="32" y="59"/>
                      <a:pt x="32" y="59"/>
                    </a:cubicBezTo>
                    <a:moveTo>
                      <a:pt x="39" y="8"/>
                    </a:moveTo>
                    <a:cubicBezTo>
                      <a:pt x="38" y="7"/>
                      <a:pt x="37" y="7"/>
                      <a:pt x="36" y="6"/>
                    </a:cubicBezTo>
                    <a:cubicBezTo>
                      <a:pt x="36" y="6"/>
                      <a:pt x="36" y="6"/>
                      <a:pt x="36" y="6"/>
                    </a:cubicBezTo>
                    <a:cubicBezTo>
                      <a:pt x="37" y="6"/>
                      <a:pt x="38" y="7"/>
                      <a:pt x="39" y="7"/>
                    </a:cubicBezTo>
                    <a:cubicBezTo>
                      <a:pt x="39" y="8"/>
                      <a:pt x="39" y="8"/>
                      <a:pt x="39" y="8"/>
                    </a:cubicBezTo>
                    <a:moveTo>
                      <a:pt x="34" y="5"/>
                    </a:moveTo>
                    <a:cubicBezTo>
                      <a:pt x="33" y="5"/>
                      <a:pt x="33" y="5"/>
                      <a:pt x="32" y="4"/>
                    </a:cubicBezTo>
                    <a:cubicBezTo>
                      <a:pt x="32" y="4"/>
                      <a:pt x="32" y="4"/>
                      <a:pt x="32" y="4"/>
                    </a:cubicBezTo>
                    <a:cubicBezTo>
                      <a:pt x="33" y="5"/>
                      <a:pt x="34" y="5"/>
                      <a:pt x="34" y="5"/>
                    </a:cubicBezTo>
                    <a:cubicBezTo>
                      <a:pt x="34" y="5"/>
                      <a:pt x="34" y="5"/>
                      <a:pt x="34" y="5"/>
                    </a:cubicBezTo>
                    <a:moveTo>
                      <a:pt x="30" y="4"/>
                    </a:moveTo>
                    <a:cubicBezTo>
                      <a:pt x="30" y="4"/>
                      <a:pt x="30" y="4"/>
                      <a:pt x="30" y="4"/>
                    </a:cubicBezTo>
                    <a:cubicBezTo>
                      <a:pt x="30" y="4"/>
                      <a:pt x="30" y="4"/>
                      <a:pt x="30" y="4"/>
                    </a:cubicBezTo>
                    <a:cubicBezTo>
                      <a:pt x="30" y="4"/>
                      <a:pt x="30" y="4"/>
                      <a:pt x="30" y="4"/>
                    </a:cubicBezTo>
                    <a:moveTo>
                      <a:pt x="26" y="0"/>
                    </a:moveTo>
                    <a:cubicBezTo>
                      <a:pt x="26" y="0"/>
                      <a:pt x="26" y="0"/>
                      <a:pt x="26" y="0"/>
                    </a:cubicBezTo>
                    <a:cubicBezTo>
                      <a:pt x="23" y="0"/>
                      <a:pt x="21" y="0"/>
                      <a:pt x="19" y="1"/>
                    </a:cubicBezTo>
                    <a:cubicBezTo>
                      <a:pt x="12" y="2"/>
                      <a:pt x="7" y="6"/>
                      <a:pt x="4" y="11"/>
                    </a:cubicBezTo>
                    <a:cubicBezTo>
                      <a:pt x="1" y="16"/>
                      <a:pt x="0" y="22"/>
                      <a:pt x="0" y="28"/>
                    </a:cubicBezTo>
                    <a:cubicBezTo>
                      <a:pt x="0" y="33"/>
                      <a:pt x="1" y="38"/>
                      <a:pt x="2" y="42"/>
                    </a:cubicBezTo>
                    <a:cubicBezTo>
                      <a:pt x="7" y="54"/>
                      <a:pt x="19" y="62"/>
                      <a:pt x="32" y="62"/>
                    </a:cubicBezTo>
                    <a:cubicBezTo>
                      <a:pt x="34" y="62"/>
                      <a:pt x="37" y="62"/>
                      <a:pt x="39" y="62"/>
                    </a:cubicBezTo>
                    <a:cubicBezTo>
                      <a:pt x="45" y="60"/>
                      <a:pt x="50" y="56"/>
                      <a:pt x="53" y="51"/>
                    </a:cubicBezTo>
                    <a:cubicBezTo>
                      <a:pt x="57" y="46"/>
                      <a:pt x="59" y="40"/>
                      <a:pt x="59" y="34"/>
                    </a:cubicBezTo>
                    <a:cubicBezTo>
                      <a:pt x="59" y="31"/>
                      <a:pt x="58" y="27"/>
                      <a:pt x="57" y="24"/>
                    </a:cubicBezTo>
                    <a:cubicBezTo>
                      <a:pt x="54" y="17"/>
                      <a:pt x="50" y="11"/>
                      <a:pt x="45" y="7"/>
                    </a:cubicBezTo>
                    <a:cubicBezTo>
                      <a:pt x="39" y="3"/>
                      <a:pt x="33"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775"/>
              <p:cNvSpPr>
                <a:spLocks noEditPoints="1"/>
              </p:cNvSpPr>
              <p:nvPr/>
            </p:nvSpPr>
            <p:spPr bwMode="auto">
              <a:xfrm>
                <a:off x="3111" y="2943"/>
                <a:ext cx="78" cy="102"/>
              </a:xfrm>
              <a:custGeom>
                <a:avLst/>
                <a:gdLst>
                  <a:gd name="T0" fmla="*/ 4 w 33"/>
                  <a:gd name="T1" fmla="*/ 19 h 43"/>
                  <a:gd name="T2" fmla="*/ 4 w 33"/>
                  <a:gd name="T3" fmla="*/ 12 h 43"/>
                  <a:gd name="T4" fmla="*/ 7 w 33"/>
                  <a:gd name="T5" fmla="*/ 8 h 43"/>
                  <a:gd name="T6" fmla="*/ 6 w 33"/>
                  <a:gd name="T7" fmla="*/ 4 h 43"/>
                  <a:gd name="T8" fmla="*/ 7 w 33"/>
                  <a:gd name="T9" fmla="*/ 3 h 43"/>
                  <a:gd name="T10" fmla="*/ 8 w 33"/>
                  <a:gd name="T11" fmla="*/ 4 h 43"/>
                  <a:gd name="T12" fmla="*/ 11 w 33"/>
                  <a:gd name="T13" fmla="*/ 8 h 43"/>
                  <a:gd name="T14" fmla="*/ 15 w 33"/>
                  <a:gd name="T15" fmla="*/ 7 h 43"/>
                  <a:gd name="T16" fmla="*/ 18 w 33"/>
                  <a:gd name="T17" fmla="*/ 10 h 43"/>
                  <a:gd name="T18" fmla="*/ 15 w 33"/>
                  <a:gd name="T19" fmla="*/ 9 h 43"/>
                  <a:gd name="T20" fmla="*/ 8 w 33"/>
                  <a:gd name="T21" fmla="*/ 13 h 43"/>
                  <a:gd name="T22" fmla="*/ 9 w 33"/>
                  <a:gd name="T23" fmla="*/ 20 h 43"/>
                  <a:gd name="T24" fmla="*/ 13 w 33"/>
                  <a:gd name="T25" fmla="*/ 20 h 43"/>
                  <a:gd name="T26" fmla="*/ 27 w 33"/>
                  <a:gd name="T27" fmla="*/ 21 h 43"/>
                  <a:gd name="T28" fmla="*/ 30 w 33"/>
                  <a:gd name="T29" fmla="*/ 27 h 43"/>
                  <a:gd name="T30" fmla="*/ 27 w 33"/>
                  <a:gd name="T31" fmla="*/ 33 h 43"/>
                  <a:gd name="T32" fmla="*/ 27 w 33"/>
                  <a:gd name="T33" fmla="*/ 36 h 43"/>
                  <a:gd name="T34" fmla="*/ 29 w 33"/>
                  <a:gd name="T35" fmla="*/ 39 h 43"/>
                  <a:gd name="T36" fmla="*/ 26 w 33"/>
                  <a:gd name="T37" fmla="*/ 36 h 43"/>
                  <a:gd name="T38" fmla="*/ 22 w 33"/>
                  <a:gd name="T39" fmla="*/ 36 h 43"/>
                  <a:gd name="T40" fmla="*/ 14 w 33"/>
                  <a:gd name="T41" fmla="*/ 34 h 43"/>
                  <a:gd name="T42" fmla="*/ 24 w 33"/>
                  <a:gd name="T43" fmla="*/ 32 h 43"/>
                  <a:gd name="T44" fmla="*/ 21 w 33"/>
                  <a:gd name="T45" fmla="*/ 22 h 43"/>
                  <a:gd name="T46" fmla="*/ 12 w 33"/>
                  <a:gd name="T47" fmla="*/ 23 h 43"/>
                  <a:gd name="T48" fmla="*/ 12 w 33"/>
                  <a:gd name="T49" fmla="*/ 23 h 43"/>
                  <a:gd name="T50" fmla="*/ 3 w 33"/>
                  <a:gd name="T51" fmla="*/ 2 h 43"/>
                  <a:gd name="T52" fmla="*/ 2 w 33"/>
                  <a:gd name="T53" fmla="*/ 3 h 43"/>
                  <a:gd name="T54" fmla="*/ 3 w 33"/>
                  <a:gd name="T55" fmla="*/ 8 h 43"/>
                  <a:gd name="T56" fmla="*/ 0 w 33"/>
                  <a:gd name="T57" fmla="*/ 15 h 43"/>
                  <a:gd name="T58" fmla="*/ 12 w 33"/>
                  <a:gd name="T59" fmla="*/ 26 h 43"/>
                  <a:gd name="T60" fmla="*/ 20 w 33"/>
                  <a:gd name="T61" fmla="*/ 25 h 43"/>
                  <a:gd name="T62" fmla="*/ 23 w 33"/>
                  <a:gd name="T63" fmla="*/ 26 h 43"/>
                  <a:gd name="T64" fmla="*/ 20 w 33"/>
                  <a:gd name="T65" fmla="*/ 30 h 43"/>
                  <a:gd name="T66" fmla="*/ 17 w 33"/>
                  <a:gd name="T67" fmla="*/ 29 h 43"/>
                  <a:gd name="T68" fmla="*/ 11 w 33"/>
                  <a:gd name="T69" fmla="*/ 32 h 43"/>
                  <a:gd name="T70" fmla="*/ 23 w 33"/>
                  <a:gd name="T71" fmla="*/ 39 h 43"/>
                  <a:gd name="T72" fmla="*/ 26 w 33"/>
                  <a:gd name="T73" fmla="*/ 42 h 43"/>
                  <a:gd name="T74" fmla="*/ 28 w 33"/>
                  <a:gd name="T75" fmla="*/ 43 h 43"/>
                  <a:gd name="T76" fmla="*/ 29 w 33"/>
                  <a:gd name="T77" fmla="*/ 43 h 43"/>
                  <a:gd name="T78" fmla="*/ 33 w 33"/>
                  <a:gd name="T79" fmla="*/ 40 h 43"/>
                  <a:gd name="T80" fmla="*/ 31 w 33"/>
                  <a:gd name="T81" fmla="*/ 35 h 43"/>
                  <a:gd name="T82" fmla="*/ 33 w 33"/>
                  <a:gd name="T83" fmla="*/ 27 h 43"/>
                  <a:gd name="T84" fmla="*/ 21 w 33"/>
                  <a:gd name="T85" fmla="*/ 17 h 43"/>
                  <a:gd name="T86" fmla="*/ 12 w 33"/>
                  <a:gd name="T87" fmla="*/ 17 h 43"/>
                  <a:gd name="T88" fmla="*/ 10 w 33"/>
                  <a:gd name="T89" fmla="*/ 16 h 43"/>
                  <a:gd name="T90" fmla="*/ 15 w 33"/>
                  <a:gd name="T91" fmla="*/ 12 h 43"/>
                  <a:gd name="T92" fmla="*/ 16 w 33"/>
                  <a:gd name="T93" fmla="*/ 13 h 43"/>
                  <a:gd name="T94" fmla="*/ 18 w 33"/>
                  <a:gd name="T95" fmla="*/ 13 h 43"/>
                  <a:gd name="T96" fmla="*/ 24 w 33"/>
                  <a:gd name="T97" fmla="*/ 9 h 43"/>
                  <a:gd name="T98" fmla="*/ 11 w 33"/>
                  <a:gd name="T99" fmla="*/ 4 h 43"/>
                  <a:gd name="T100" fmla="*/ 8 w 33"/>
                  <a:gd name="T101" fmla="*/ 0 h 43"/>
                  <a:gd name="T102" fmla="*/ 8 w 33"/>
                  <a:gd name="T10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43">
                    <a:moveTo>
                      <a:pt x="12" y="23"/>
                    </a:moveTo>
                    <a:cubicBezTo>
                      <a:pt x="11" y="23"/>
                      <a:pt x="9" y="22"/>
                      <a:pt x="7" y="21"/>
                    </a:cubicBezTo>
                    <a:cubicBezTo>
                      <a:pt x="6" y="21"/>
                      <a:pt x="5" y="20"/>
                      <a:pt x="4" y="19"/>
                    </a:cubicBezTo>
                    <a:cubicBezTo>
                      <a:pt x="4" y="18"/>
                      <a:pt x="3" y="17"/>
                      <a:pt x="3" y="15"/>
                    </a:cubicBezTo>
                    <a:cubicBezTo>
                      <a:pt x="3" y="14"/>
                      <a:pt x="3" y="14"/>
                      <a:pt x="3" y="14"/>
                    </a:cubicBezTo>
                    <a:cubicBezTo>
                      <a:pt x="4" y="13"/>
                      <a:pt x="4" y="12"/>
                      <a:pt x="4" y="12"/>
                    </a:cubicBezTo>
                    <a:cubicBezTo>
                      <a:pt x="5" y="11"/>
                      <a:pt x="5" y="10"/>
                      <a:pt x="6" y="10"/>
                    </a:cubicBezTo>
                    <a:cubicBezTo>
                      <a:pt x="7" y="10"/>
                      <a:pt x="7" y="10"/>
                      <a:pt x="7" y="9"/>
                    </a:cubicBezTo>
                    <a:cubicBezTo>
                      <a:pt x="7" y="9"/>
                      <a:pt x="7" y="8"/>
                      <a:pt x="7" y="8"/>
                    </a:cubicBezTo>
                    <a:cubicBezTo>
                      <a:pt x="7" y="7"/>
                      <a:pt x="6" y="6"/>
                      <a:pt x="6" y="5"/>
                    </a:cubicBezTo>
                    <a:cubicBezTo>
                      <a:pt x="6" y="4"/>
                      <a:pt x="6" y="4"/>
                      <a:pt x="6" y="4"/>
                    </a:cubicBezTo>
                    <a:cubicBezTo>
                      <a:pt x="6" y="4"/>
                      <a:pt x="6" y="4"/>
                      <a:pt x="6" y="4"/>
                    </a:cubicBezTo>
                    <a:cubicBezTo>
                      <a:pt x="7" y="4"/>
                      <a:pt x="7" y="3"/>
                      <a:pt x="7" y="3"/>
                    </a:cubicBezTo>
                    <a:cubicBezTo>
                      <a:pt x="7" y="3"/>
                      <a:pt x="7" y="3"/>
                      <a:pt x="7" y="3"/>
                    </a:cubicBezTo>
                    <a:cubicBezTo>
                      <a:pt x="7" y="3"/>
                      <a:pt x="7" y="3"/>
                      <a:pt x="7" y="3"/>
                    </a:cubicBezTo>
                    <a:cubicBezTo>
                      <a:pt x="7" y="3"/>
                      <a:pt x="7" y="3"/>
                      <a:pt x="7" y="3"/>
                    </a:cubicBezTo>
                    <a:cubicBezTo>
                      <a:pt x="7" y="3"/>
                      <a:pt x="7" y="3"/>
                      <a:pt x="7" y="3"/>
                    </a:cubicBezTo>
                    <a:cubicBezTo>
                      <a:pt x="7" y="3"/>
                      <a:pt x="8" y="4"/>
                      <a:pt x="8" y="4"/>
                    </a:cubicBezTo>
                    <a:cubicBezTo>
                      <a:pt x="8" y="5"/>
                      <a:pt x="8" y="5"/>
                      <a:pt x="8" y="5"/>
                    </a:cubicBezTo>
                    <a:cubicBezTo>
                      <a:pt x="9" y="6"/>
                      <a:pt x="9" y="7"/>
                      <a:pt x="10" y="7"/>
                    </a:cubicBezTo>
                    <a:cubicBezTo>
                      <a:pt x="10" y="7"/>
                      <a:pt x="10" y="8"/>
                      <a:pt x="11" y="8"/>
                    </a:cubicBezTo>
                    <a:cubicBezTo>
                      <a:pt x="11" y="8"/>
                      <a:pt x="11" y="8"/>
                      <a:pt x="11" y="7"/>
                    </a:cubicBezTo>
                    <a:cubicBezTo>
                      <a:pt x="12" y="7"/>
                      <a:pt x="14" y="7"/>
                      <a:pt x="15" y="7"/>
                    </a:cubicBezTo>
                    <a:cubicBezTo>
                      <a:pt x="15" y="7"/>
                      <a:pt x="15" y="7"/>
                      <a:pt x="15" y="7"/>
                    </a:cubicBezTo>
                    <a:cubicBezTo>
                      <a:pt x="17" y="7"/>
                      <a:pt x="19" y="7"/>
                      <a:pt x="20" y="9"/>
                    </a:cubicBezTo>
                    <a:cubicBezTo>
                      <a:pt x="20" y="9"/>
                      <a:pt x="19" y="10"/>
                      <a:pt x="18" y="10"/>
                    </a:cubicBezTo>
                    <a:cubicBezTo>
                      <a:pt x="18" y="10"/>
                      <a:pt x="18" y="10"/>
                      <a:pt x="18" y="10"/>
                    </a:cubicBezTo>
                    <a:cubicBezTo>
                      <a:pt x="18" y="10"/>
                      <a:pt x="18" y="10"/>
                      <a:pt x="18" y="10"/>
                    </a:cubicBezTo>
                    <a:cubicBezTo>
                      <a:pt x="18" y="10"/>
                      <a:pt x="18" y="10"/>
                      <a:pt x="18" y="10"/>
                    </a:cubicBezTo>
                    <a:cubicBezTo>
                      <a:pt x="17" y="9"/>
                      <a:pt x="16" y="9"/>
                      <a:pt x="15" y="9"/>
                    </a:cubicBezTo>
                    <a:cubicBezTo>
                      <a:pt x="15" y="9"/>
                      <a:pt x="15" y="9"/>
                      <a:pt x="15" y="9"/>
                    </a:cubicBezTo>
                    <a:cubicBezTo>
                      <a:pt x="13" y="9"/>
                      <a:pt x="11" y="10"/>
                      <a:pt x="10" y="11"/>
                    </a:cubicBezTo>
                    <a:cubicBezTo>
                      <a:pt x="9" y="12"/>
                      <a:pt x="8" y="12"/>
                      <a:pt x="8" y="13"/>
                    </a:cubicBezTo>
                    <a:cubicBezTo>
                      <a:pt x="7" y="14"/>
                      <a:pt x="6" y="15"/>
                      <a:pt x="6" y="16"/>
                    </a:cubicBezTo>
                    <a:cubicBezTo>
                      <a:pt x="6" y="16"/>
                      <a:pt x="7" y="17"/>
                      <a:pt x="7" y="17"/>
                    </a:cubicBezTo>
                    <a:cubicBezTo>
                      <a:pt x="7" y="19"/>
                      <a:pt x="8" y="20"/>
                      <a:pt x="9" y="20"/>
                    </a:cubicBezTo>
                    <a:cubicBezTo>
                      <a:pt x="10" y="20"/>
                      <a:pt x="12" y="20"/>
                      <a:pt x="13" y="20"/>
                    </a:cubicBezTo>
                    <a:cubicBezTo>
                      <a:pt x="13" y="20"/>
                      <a:pt x="13" y="20"/>
                      <a:pt x="13" y="20"/>
                    </a:cubicBezTo>
                    <a:cubicBezTo>
                      <a:pt x="13" y="20"/>
                      <a:pt x="13" y="20"/>
                      <a:pt x="13" y="20"/>
                    </a:cubicBezTo>
                    <a:cubicBezTo>
                      <a:pt x="15" y="20"/>
                      <a:pt x="18" y="20"/>
                      <a:pt x="21" y="20"/>
                    </a:cubicBezTo>
                    <a:cubicBezTo>
                      <a:pt x="21" y="20"/>
                      <a:pt x="21" y="20"/>
                      <a:pt x="21" y="20"/>
                    </a:cubicBezTo>
                    <a:cubicBezTo>
                      <a:pt x="23" y="20"/>
                      <a:pt x="25" y="20"/>
                      <a:pt x="27" y="21"/>
                    </a:cubicBezTo>
                    <a:cubicBezTo>
                      <a:pt x="27" y="21"/>
                      <a:pt x="27" y="21"/>
                      <a:pt x="27" y="21"/>
                    </a:cubicBezTo>
                    <a:cubicBezTo>
                      <a:pt x="29" y="22"/>
                      <a:pt x="30" y="25"/>
                      <a:pt x="30" y="27"/>
                    </a:cubicBezTo>
                    <a:cubicBezTo>
                      <a:pt x="30" y="27"/>
                      <a:pt x="30" y="27"/>
                      <a:pt x="30" y="27"/>
                    </a:cubicBezTo>
                    <a:cubicBezTo>
                      <a:pt x="30" y="28"/>
                      <a:pt x="29" y="29"/>
                      <a:pt x="28" y="31"/>
                    </a:cubicBezTo>
                    <a:cubicBezTo>
                      <a:pt x="28" y="31"/>
                      <a:pt x="28" y="32"/>
                      <a:pt x="27" y="32"/>
                    </a:cubicBezTo>
                    <a:cubicBezTo>
                      <a:pt x="27" y="33"/>
                      <a:pt x="27" y="33"/>
                      <a:pt x="27" y="33"/>
                    </a:cubicBezTo>
                    <a:cubicBezTo>
                      <a:pt x="27" y="33"/>
                      <a:pt x="27" y="33"/>
                      <a:pt x="27" y="33"/>
                    </a:cubicBezTo>
                    <a:cubicBezTo>
                      <a:pt x="26" y="34"/>
                      <a:pt x="26" y="35"/>
                      <a:pt x="27" y="35"/>
                    </a:cubicBezTo>
                    <a:cubicBezTo>
                      <a:pt x="27" y="35"/>
                      <a:pt x="27" y="36"/>
                      <a:pt x="27" y="36"/>
                    </a:cubicBezTo>
                    <a:cubicBezTo>
                      <a:pt x="28" y="36"/>
                      <a:pt x="28" y="37"/>
                      <a:pt x="29" y="38"/>
                    </a:cubicBezTo>
                    <a:cubicBezTo>
                      <a:pt x="29" y="39"/>
                      <a:pt x="29" y="39"/>
                      <a:pt x="29" y="39"/>
                    </a:cubicBezTo>
                    <a:cubicBezTo>
                      <a:pt x="29" y="39"/>
                      <a:pt x="29" y="39"/>
                      <a:pt x="29" y="39"/>
                    </a:cubicBezTo>
                    <a:cubicBezTo>
                      <a:pt x="29" y="39"/>
                      <a:pt x="28" y="39"/>
                      <a:pt x="28" y="39"/>
                    </a:cubicBezTo>
                    <a:cubicBezTo>
                      <a:pt x="27" y="38"/>
                      <a:pt x="27" y="38"/>
                      <a:pt x="26" y="37"/>
                    </a:cubicBezTo>
                    <a:cubicBezTo>
                      <a:pt x="26" y="36"/>
                      <a:pt x="26" y="36"/>
                      <a:pt x="26" y="36"/>
                    </a:cubicBezTo>
                    <a:cubicBezTo>
                      <a:pt x="25" y="36"/>
                      <a:pt x="25" y="35"/>
                      <a:pt x="24" y="35"/>
                    </a:cubicBezTo>
                    <a:cubicBezTo>
                      <a:pt x="24" y="35"/>
                      <a:pt x="24" y="35"/>
                      <a:pt x="24" y="35"/>
                    </a:cubicBezTo>
                    <a:cubicBezTo>
                      <a:pt x="23" y="35"/>
                      <a:pt x="22" y="36"/>
                      <a:pt x="22" y="36"/>
                    </a:cubicBezTo>
                    <a:cubicBezTo>
                      <a:pt x="21" y="36"/>
                      <a:pt x="20" y="36"/>
                      <a:pt x="20" y="36"/>
                    </a:cubicBezTo>
                    <a:cubicBezTo>
                      <a:pt x="20" y="36"/>
                      <a:pt x="20" y="36"/>
                      <a:pt x="19" y="36"/>
                    </a:cubicBezTo>
                    <a:cubicBezTo>
                      <a:pt x="17" y="36"/>
                      <a:pt x="15" y="35"/>
                      <a:pt x="14" y="34"/>
                    </a:cubicBezTo>
                    <a:cubicBezTo>
                      <a:pt x="15" y="33"/>
                      <a:pt x="15" y="33"/>
                      <a:pt x="16" y="33"/>
                    </a:cubicBezTo>
                    <a:cubicBezTo>
                      <a:pt x="17" y="33"/>
                      <a:pt x="18" y="33"/>
                      <a:pt x="20" y="33"/>
                    </a:cubicBezTo>
                    <a:cubicBezTo>
                      <a:pt x="21" y="33"/>
                      <a:pt x="23" y="33"/>
                      <a:pt x="24" y="32"/>
                    </a:cubicBezTo>
                    <a:cubicBezTo>
                      <a:pt x="26" y="31"/>
                      <a:pt x="27" y="29"/>
                      <a:pt x="27" y="27"/>
                    </a:cubicBezTo>
                    <a:cubicBezTo>
                      <a:pt x="27" y="25"/>
                      <a:pt x="27" y="24"/>
                      <a:pt x="26" y="23"/>
                    </a:cubicBezTo>
                    <a:cubicBezTo>
                      <a:pt x="24" y="22"/>
                      <a:pt x="23" y="22"/>
                      <a:pt x="21" y="22"/>
                    </a:cubicBezTo>
                    <a:cubicBezTo>
                      <a:pt x="21" y="22"/>
                      <a:pt x="20" y="22"/>
                      <a:pt x="19" y="22"/>
                    </a:cubicBezTo>
                    <a:cubicBezTo>
                      <a:pt x="19" y="22"/>
                      <a:pt x="19" y="22"/>
                      <a:pt x="19" y="22"/>
                    </a:cubicBezTo>
                    <a:cubicBezTo>
                      <a:pt x="17" y="22"/>
                      <a:pt x="15" y="22"/>
                      <a:pt x="12" y="23"/>
                    </a:cubicBezTo>
                    <a:cubicBezTo>
                      <a:pt x="12" y="23"/>
                      <a:pt x="12" y="23"/>
                      <a:pt x="12" y="23"/>
                    </a:cubicBezTo>
                    <a:cubicBezTo>
                      <a:pt x="12" y="23"/>
                      <a:pt x="12" y="23"/>
                      <a:pt x="12" y="23"/>
                    </a:cubicBezTo>
                    <a:cubicBezTo>
                      <a:pt x="12" y="23"/>
                      <a:pt x="12" y="23"/>
                      <a:pt x="12" y="23"/>
                    </a:cubicBezTo>
                    <a:moveTo>
                      <a:pt x="7" y="0"/>
                    </a:moveTo>
                    <a:cubicBezTo>
                      <a:pt x="6" y="0"/>
                      <a:pt x="5" y="1"/>
                      <a:pt x="4" y="1"/>
                    </a:cubicBezTo>
                    <a:cubicBezTo>
                      <a:pt x="3" y="2"/>
                      <a:pt x="3" y="2"/>
                      <a:pt x="3" y="2"/>
                    </a:cubicBezTo>
                    <a:cubicBezTo>
                      <a:pt x="3" y="2"/>
                      <a:pt x="3" y="2"/>
                      <a:pt x="3" y="2"/>
                    </a:cubicBezTo>
                    <a:cubicBezTo>
                      <a:pt x="3" y="2"/>
                      <a:pt x="3" y="2"/>
                      <a:pt x="3" y="2"/>
                    </a:cubicBezTo>
                    <a:cubicBezTo>
                      <a:pt x="3" y="2"/>
                      <a:pt x="2" y="3"/>
                      <a:pt x="2" y="3"/>
                    </a:cubicBezTo>
                    <a:cubicBezTo>
                      <a:pt x="2" y="4"/>
                      <a:pt x="2" y="4"/>
                      <a:pt x="2" y="5"/>
                    </a:cubicBezTo>
                    <a:cubicBezTo>
                      <a:pt x="2" y="5"/>
                      <a:pt x="2" y="5"/>
                      <a:pt x="3" y="6"/>
                    </a:cubicBezTo>
                    <a:cubicBezTo>
                      <a:pt x="3" y="7"/>
                      <a:pt x="3" y="7"/>
                      <a:pt x="3" y="8"/>
                    </a:cubicBezTo>
                    <a:cubicBezTo>
                      <a:pt x="3" y="9"/>
                      <a:pt x="2" y="9"/>
                      <a:pt x="2" y="10"/>
                    </a:cubicBezTo>
                    <a:cubicBezTo>
                      <a:pt x="1" y="11"/>
                      <a:pt x="0" y="13"/>
                      <a:pt x="0" y="14"/>
                    </a:cubicBezTo>
                    <a:cubicBezTo>
                      <a:pt x="0" y="14"/>
                      <a:pt x="0" y="15"/>
                      <a:pt x="0" y="15"/>
                    </a:cubicBezTo>
                    <a:cubicBezTo>
                      <a:pt x="0" y="18"/>
                      <a:pt x="1" y="19"/>
                      <a:pt x="2" y="21"/>
                    </a:cubicBezTo>
                    <a:cubicBezTo>
                      <a:pt x="3" y="23"/>
                      <a:pt x="5" y="24"/>
                      <a:pt x="7" y="25"/>
                    </a:cubicBezTo>
                    <a:cubicBezTo>
                      <a:pt x="9" y="26"/>
                      <a:pt x="11" y="26"/>
                      <a:pt x="12" y="26"/>
                    </a:cubicBezTo>
                    <a:cubicBezTo>
                      <a:pt x="13" y="26"/>
                      <a:pt x="13" y="26"/>
                      <a:pt x="13" y="26"/>
                    </a:cubicBezTo>
                    <a:cubicBezTo>
                      <a:pt x="13" y="26"/>
                      <a:pt x="13" y="26"/>
                      <a:pt x="13" y="26"/>
                    </a:cubicBezTo>
                    <a:cubicBezTo>
                      <a:pt x="15" y="26"/>
                      <a:pt x="17" y="25"/>
                      <a:pt x="20" y="25"/>
                    </a:cubicBezTo>
                    <a:cubicBezTo>
                      <a:pt x="20" y="25"/>
                      <a:pt x="21" y="25"/>
                      <a:pt x="21" y="25"/>
                    </a:cubicBezTo>
                    <a:cubicBezTo>
                      <a:pt x="21" y="25"/>
                      <a:pt x="21" y="25"/>
                      <a:pt x="21" y="25"/>
                    </a:cubicBezTo>
                    <a:cubicBezTo>
                      <a:pt x="22" y="25"/>
                      <a:pt x="23" y="25"/>
                      <a:pt x="23" y="26"/>
                    </a:cubicBezTo>
                    <a:cubicBezTo>
                      <a:pt x="24" y="26"/>
                      <a:pt x="24" y="26"/>
                      <a:pt x="24" y="27"/>
                    </a:cubicBezTo>
                    <a:cubicBezTo>
                      <a:pt x="24" y="28"/>
                      <a:pt x="23" y="29"/>
                      <a:pt x="22" y="29"/>
                    </a:cubicBezTo>
                    <a:cubicBezTo>
                      <a:pt x="22" y="30"/>
                      <a:pt x="21" y="30"/>
                      <a:pt x="20" y="30"/>
                    </a:cubicBezTo>
                    <a:cubicBezTo>
                      <a:pt x="20" y="30"/>
                      <a:pt x="20" y="30"/>
                      <a:pt x="20" y="30"/>
                    </a:cubicBezTo>
                    <a:cubicBezTo>
                      <a:pt x="20" y="30"/>
                      <a:pt x="20" y="30"/>
                      <a:pt x="20" y="30"/>
                    </a:cubicBezTo>
                    <a:cubicBezTo>
                      <a:pt x="19" y="30"/>
                      <a:pt x="18" y="30"/>
                      <a:pt x="17" y="29"/>
                    </a:cubicBezTo>
                    <a:cubicBezTo>
                      <a:pt x="17" y="29"/>
                      <a:pt x="16" y="29"/>
                      <a:pt x="16" y="29"/>
                    </a:cubicBezTo>
                    <a:cubicBezTo>
                      <a:pt x="16" y="29"/>
                      <a:pt x="15" y="29"/>
                      <a:pt x="15" y="29"/>
                    </a:cubicBezTo>
                    <a:cubicBezTo>
                      <a:pt x="14" y="30"/>
                      <a:pt x="12" y="31"/>
                      <a:pt x="11" y="32"/>
                    </a:cubicBezTo>
                    <a:cubicBezTo>
                      <a:pt x="10" y="33"/>
                      <a:pt x="10" y="33"/>
                      <a:pt x="10" y="34"/>
                    </a:cubicBezTo>
                    <a:cubicBezTo>
                      <a:pt x="12" y="38"/>
                      <a:pt x="16" y="39"/>
                      <a:pt x="20" y="39"/>
                    </a:cubicBezTo>
                    <a:cubicBezTo>
                      <a:pt x="21" y="39"/>
                      <a:pt x="22" y="39"/>
                      <a:pt x="23" y="39"/>
                    </a:cubicBezTo>
                    <a:cubicBezTo>
                      <a:pt x="24" y="39"/>
                      <a:pt x="24" y="39"/>
                      <a:pt x="24" y="39"/>
                    </a:cubicBezTo>
                    <a:cubicBezTo>
                      <a:pt x="24" y="39"/>
                      <a:pt x="24" y="39"/>
                      <a:pt x="24" y="39"/>
                    </a:cubicBezTo>
                    <a:cubicBezTo>
                      <a:pt x="24" y="40"/>
                      <a:pt x="25" y="41"/>
                      <a:pt x="26" y="42"/>
                    </a:cubicBezTo>
                    <a:cubicBezTo>
                      <a:pt x="26" y="42"/>
                      <a:pt x="26" y="42"/>
                      <a:pt x="26" y="42"/>
                    </a:cubicBezTo>
                    <a:cubicBezTo>
                      <a:pt x="26" y="42"/>
                      <a:pt x="26" y="42"/>
                      <a:pt x="26" y="42"/>
                    </a:cubicBezTo>
                    <a:cubicBezTo>
                      <a:pt x="27" y="43"/>
                      <a:pt x="27" y="43"/>
                      <a:pt x="28" y="43"/>
                    </a:cubicBezTo>
                    <a:cubicBezTo>
                      <a:pt x="28" y="43"/>
                      <a:pt x="28" y="43"/>
                      <a:pt x="28" y="43"/>
                    </a:cubicBezTo>
                    <a:cubicBezTo>
                      <a:pt x="29" y="43"/>
                      <a:pt x="29" y="43"/>
                      <a:pt x="29" y="43"/>
                    </a:cubicBezTo>
                    <a:cubicBezTo>
                      <a:pt x="29" y="43"/>
                      <a:pt x="29" y="43"/>
                      <a:pt x="29" y="43"/>
                    </a:cubicBezTo>
                    <a:cubicBezTo>
                      <a:pt x="29" y="42"/>
                      <a:pt x="30" y="42"/>
                      <a:pt x="30" y="42"/>
                    </a:cubicBezTo>
                    <a:cubicBezTo>
                      <a:pt x="31" y="42"/>
                      <a:pt x="32" y="41"/>
                      <a:pt x="32" y="41"/>
                    </a:cubicBezTo>
                    <a:cubicBezTo>
                      <a:pt x="33" y="41"/>
                      <a:pt x="33" y="40"/>
                      <a:pt x="33" y="40"/>
                    </a:cubicBezTo>
                    <a:cubicBezTo>
                      <a:pt x="33" y="40"/>
                      <a:pt x="33" y="40"/>
                      <a:pt x="33" y="40"/>
                    </a:cubicBezTo>
                    <a:cubicBezTo>
                      <a:pt x="33" y="39"/>
                      <a:pt x="33" y="39"/>
                      <a:pt x="33" y="38"/>
                    </a:cubicBezTo>
                    <a:cubicBezTo>
                      <a:pt x="32" y="37"/>
                      <a:pt x="31" y="36"/>
                      <a:pt x="31" y="35"/>
                    </a:cubicBezTo>
                    <a:cubicBezTo>
                      <a:pt x="30" y="34"/>
                      <a:pt x="30" y="34"/>
                      <a:pt x="30" y="34"/>
                    </a:cubicBezTo>
                    <a:cubicBezTo>
                      <a:pt x="30" y="34"/>
                      <a:pt x="31" y="33"/>
                      <a:pt x="31" y="33"/>
                    </a:cubicBezTo>
                    <a:cubicBezTo>
                      <a:pt x="32" y="31"/>
                      <a:pt x="33" y="29"/>
                      <a:pt x="33" y="27"/>
                    </a:cubicBezTo>
                    <a:cubicBezTo>
                      <a:pt x="33" y="27"/>
                      <a:pt x="33" y="27"/>
                      <a:pt x="33" y="27"/>
                    </a:cubicBezTo>
                    <a:cubicBezTo>
                      <a:pt x="33" y="23"/>
                      <a:pt x="31" y="20"/>
                      <a:pt x="28" y="18"/>
                    </a:cubicBezTo>
                    <a:cubicBezTo>
                      <a:pt x="26" y="17"/>
                      <a:pt x="23" y="17"/>
                      <a:pt x="21" y="17"/>
                    </a:cubicBezTo>
                    <a:cubicBezTo>
                      <a:pt x="18" y="17"/>
                      <a:pt x="15" y="17"/>
                      <a:pt x="13" y="17"/>
                    </a:cubicBezTo>
                    <a:cubicBezTo>
                      <a:pt x="13" y="17"/>
                      <a:pt x="13" y="17"/>
                      <a:pt x="13" y="17"/>
                    </a:cubicBezTo>
                    <a:cubicBezTo>
                      <a:pt x="13" y="17"/>
                      <a:pt x="13" y="17"/>
                      <a:pt x="12" y="17"/>
                    </a:cubicBezTo>
                    <a:cubicBezTo>
                      <a:pt x="12" y="17"/>
                      <a:pt x="11" y="17"/>
                      <a:pt x="11" y="17"/>
                    </a:cubicBezTo>
                    <a:cubicBezTo>
                      <a:pt x="10" y="17"/>
                      <a:pt x="10" y="16"/>
                      <a:pt x="10" y="16"/>
                    </a:cubicBezTo>
                    <a:cubicBezTo>
                      <a:pt x="10" y="16"/>
                      <a:pt x="10" y="16"/>
                      <a:pt x="10" y="16"/>
                    </a:cubicBezTo>
                    <a:cubicBezTo>
                      <a:pt x="10" y="16"/>
                      <a:pt x="10" y="16"/>
                      <a:pt x="10" y="15"/>
                    </a:cubicBezTo>
                    <a:cubicBezTo>
                      <a:pt x="11" y="15"/>
                      <a:pt x="11" y="14"/>
                      <a:pt x="12" y="14"/>
                    </a:cubicBezTo>
                    <a:cubicBezTo>
                      <a:pt x="13" y="13"/>
                      <a:pt x="14" y="12"/>
                      <a:pt x="15" y="12"/>
                    </a:cubicBezTo>
                    <a:cubicBezTo>
                      <a:pt x="15" y="12"/>
                      <a:pt x="15" y="12"/>
                      <a:pt x="15" y="12"/>
                    </a:cubicBezTo>
                    <a:cubicBezTo>
                      <a:pt x="16" y="12"/>
                      <a:pt x="16" y="13"/>
                      <a:pt x="16" y="13"/>
                    </a:cubicBezTo>
                    <a:cubicBezTo>
                      <a:pt x="16" y="13"/>
                      <a:pt x="16" y="13"/>
                      <a:pt x="16" y="13"/>
                    </a:cubicBezTo>
                    <a:cubicBezTo>
                      <a:pt x="17" y="13"/>
                      <a:pt x="17" y="13"/>
                      <a:pt x="17" y="13"/>
                    </a:cubicBezTo>
                    <a:cubicBezTo>
                      <a:pt x="17" y="13"/>
                      <a:pt x="18" y="14"/>
                      <a:pt x="18" y="14"/>
                    </a:cubicBezTo>
                    <a:cubicBezTo>
                      <a:pt x="18" y="14"/>
                      <a:pt x="18" y="14"/>
                      <a:pt x="18" y="13"/>
                    </a:cubicBezTo>
                    <a:cubicBezTo>
                      <a:pt x="19" y="13"/>
                      <a:pt x="19" y="13"/>
                      <a:pt x="19" y="13"/>
                    </a:cubicBezTo>
                    <a:cubicBezTo>
                      <a:pt x="20" y="13"/>
                      <a:pt x="20" y="13"/>
                      <a:pt x="20" y="13"/>
                    </a:cubicBezTo>
                    <a:cubicBezTo>
                      <a:pt x="21" y="12"/>
                      <a:pt x="23" y="11"/>
                      <a:pt x="24" y="9"/>
                    </a:cubicBezTo>
                    <a:cubicBezTo>
                      <a:pt x="24" y="9"/>
                      <a:pt x="24" y="8"/>
                      <a:pt x="24" y="7"/>
                    </a:cubicBezTo>
                    <a:cubicBezTo>
                      <a:pt x="22" y="5"/>
                      <a:pt x="18" y="3"/>
                      <a:pt x="15" y="3"/>
                    </a:cubicBezTo>
                    <a:cubicBezTo>
                      <a:pt x="14" y="3"/>
                      <a:pt x="13" y="4"/>
                      <a:pt x="11" y="4"/>
                    </a:cubicBezTo>
                    <a:cubicBezTo>
                      <a:pt x="11" y="4"/>
                      <a:pt x="11" y="3"/>
                      <a:pt x="11" y="3"/>
                    </a:cubicBezTo>
                    <a:cubicBezTo>
                      <a:pt x="10" y="2"/>
                      <a:pt x="10" y="2"/>
                      <a:pt x="10" y="1"/>
                    </a:cubicBezTo>
                    <a:cubicBezTo>
                      <a:pt x="9" y="1"/>
                      <a:pt x="8" y="0"/>
                      <a:pt x="8" y="0"/>
                    </a:cubicBezTo>
                    <a:cubicBezTo>
                      <a:pt x="8" y="0"/>
                      <a:pt x="8" y="0"/>
                      <a:pt x="8" y="0"/>
                    </a:cubicBezTo>
                    <a:cubicBezTo>
                      <a:pt x="7" y="0"/>
                      <a:pt x="7" y="0"/>
                      <a:pt x="7" y="0"/>
                    </a:cubicBezTo>
                    <a:cubicBezTo>
                      <a:pt x="8" y="0"/>
                      <a:pt x="8" y="0"/>
                      <a:pt x="8" y="0"/>
                    </a:cubicBezTo>
                    <a:cubicBezTo>
                      <a:pt x="7" y="0"/>
                      <a:pt x="7"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776"/>
              <p:cNvSpPr>
                <a:spLocks noEditPoints="1"/>
              </p:cNvSpPr>
              <p:nvPr/>
            </p:nvSpPr>
            <p:spPr bwMode="auto">
              <a:xfrm>
                <a:off x="2926" y="3175"/>
                <a:ext cx="187" cy="192"/>
              </a:xfrm>
              <a:custGeom>
                <a:avLst/>
                <a:gdLst>
                  <a:gd name="T0" fmla="*/ 19 w 79"/>
                  <a:gd name="T1" fmla="*/ 70 h 81"/>
                  <a:gd name="T2" fmla="*/ 15 w 79"/>
                  <a:gd name="T3" fmla="*/ 67 h 81"/>
                  <a:gd name="T4" fmla="*/ 17 w 79"/>
                  <a:gd name="T5" fmla="*/ 69 h 81"/>
                  <a:gd name="T6" fmla="*/ 16 w 79"/>
                  <a:gd name="T7" fmla="*/ 69 h 81"/>
                  <a:gd name="T8" fmla="*/ 14 w 79"/>
                  <a:gd name="T9" fmla="*/ 64 h 81"/>
                  <a:gd name="T10" fmla="*/ 11 w 79"/>
                  <a:gd name="T11" fmla="*/ 63 h 81"/>
                  <a:gd name="T12" fmla="*/ 13 w 79"/>
                  <a:gd name="T13" fmla="*/ 62 h 81"/>
                  <a:gd name="T14" fmla="*/ 8 w 79"/>
                  <a:gd name="T15" fmla="*/ 59 h 81"/>
                  <a:gd name="T16" fmla="*/ 9 w 79"/>
                  <a:gd name="T17" fmla="*/ 60 h 81"/>
                  <a:gd name="T18" fmla="*/ 11 w 79"/>
                  <a:gd name="T19" fmla="*/ 55 h 81"/>
                  <a:gd name="T20" fmla="*/ 6 w 79"/>
                  <a:gd name="T21" fmla="*/ 53 h 81"/>
                  <a:gd name="T22" fmla="*/ 10 w 79"/>
                  <a:gd name="T23" fmla="*/ 53 h 81"/>
                  <a:gd name="T24" fmla="*/ 4 w 79"/>
                  <a:gd name="T25" fmla="*/ 45 h 81"/>
                  <a:gd name="T26" fmla="*/ 9 w 79"/>
                  <a:gd name="T27" fmla="*/ 50 h 81"/>
                  <a:gd name="T28" fmla="*/ 4 w 79"/>
                  <a:gd name="T29" fmla="*/ 42 h 81"/>
                  <a:gd name="T30" fmla="*/ 9 w 79"/>
                  <a:gd name="T31" fmla="*/ 42 h 81"/>
                  <a:gd name="T32" fmla="*/ 5 w 79"/>
                  <a:gd name="T33" fmla="*/ 32 h 81"/>
                  <a:gd name="T34" fmla="*/ 4 w 79"/>
                  <a:gd name="T35" fmla="*/ 36 h 81"/>
                  <a:gd name="T36" fmla="*/ 11 w 79"/>
                  <a:gd name="T37" fmla="*/ 26 h 81"/>
                  <a:gd name="T38" fmla="*/ 12 w 79"/>
                  <a:gd name="T39" fmla="*/ 30 h 81"/>
                  <a:gd name="T40" fmla="*/ 10 w 79"/>
                  <a:gd name="T41" fmla="*/ 21 h 81"/>
                  <a:gd name="T42" fmla="*/ 10 w 79"/>
                  <a:gd name="T43" fmla="*/ 25 h 81"/>
                  <a:gd name="T44" fmla="*/ 11 w 79"/>
                  <a:gd name="T45" fmla="*/ 20 h 81"/>
                  <a:gd name="T46" fmla="*/ 23 w 79"/>
                  <a:gd name="T47" fmla="*/ 14 h 81"/>
                  <a:gd name="T48" fmla="*/ 20 w 79"/>
                  <a:gd name="T49" fmla="*/ 12 h 81"/>
                  <a:gd name="T50" fmla="*/ 26 w 79"/>
                  <a:gd name="T51" fmla="*/ 11 h 81"/>
                  <a:gd name="T52" fmla="*/ 22 w 79"/>
                  <a:gd name="T53" fmla="*/ 9 h 81"/>
                  <a:gd name="T54" fmla="*/ 28 w 79"/>
                  <a:gd name="T55" fmla="*/ 10 h 81"/>
                  <a:gd name="T56" fmla="*/ 28 w 79"/>
                  <a:gd name="T57" fmla="*/ 74 h 81"/>
                  <a:gd name="T58" fmla="*/ 29 w 79"/>
                  <a:gd name="T59" fmla="*/ 13 h 81"/>
                  <a:gd name="T60" fmla="*/ 61 w 79"/>
                  <a:gd name="T61" fmla="*/ 10 h 81"/>
                  <a:gd name="T62" fmla="*/ 42 w 79"/>
                  <a:gd name="T63" fmla="*/ 78 h 81"/>
                  <a:gd name="T64" fmla="*/ 29 w 79"/>
                  <a:gd name="T65" fmla="*/ 5 h 81"/>
                  <a:gd name="T66" fmla="*/ 31 w 79"/>
                  <a:gd name="T67" fmla="*/ 8 h 81"/>
                  <a:gd name="T68" fmla="*/ 32 w 79"/>
                  <a:gd name="T69" fmla="*/ 4 h 81"/>
                  <a:gd name="T70" fmla="*/ 38 w 79"/>
                  <a:gd name="T71" fmla="*/ 5 h 81"/>
                  <a:gd name="T72" fmla="*/ 37 w 79"/>
                  <a:gd name="T73" fmla="*/ 0 h 81"/>
                  <a:gd name="T74" fmla="*/ 35 w 79"/>
                  <a:gd name="T75" fmla="*/ 0 h 81"/>
                  <a:gd name="T76" fmla="*/ 8 w 79"/>
                  <a:gd name="T77" fmla="*/ 64 h 81"/>
                  <a:gd name="T78" fmla="*/ 15 w 79"/>
                  <a:gd name="T79" fmla="*/ 72 h 81"/>
                  <a:gd name="T80" fmla="*/ 16 w 79"/>
                  <a:gd name="T81" fmla="*/ 73 h 81"/>
                  <a:gd name="T82" fmla="*/ 33 w 79"/>
                  <a:gd name="T83" fmla="*/ 80 h 81"/>
                  <a:gd name="T84" fmla="*/ 74 w 79"/>
                  <a:gd name="T85" fmla="*/ 60 h 81"/>
                  <a:gd name="T86" fmla="*/ 52 w 79"/>
                  <a:gd name="T87" fmla="*/ 4 h 81"/>
                  <a:gd name="T88" fmla="*/ 37 w 79"/>
                  <a:gd name="T8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 h="81">
                    <a:moveTo>
                      <a:pt x="20" y="71"/>
                    </a:moveTo>
                    <a:cubicBezTo>
                      <a:pt x="19" y="71"/>
                      <a:pt x="19" y="71"/>
                      <a:pt x="18" y="70"/>
                    </a:cubicBezTo>
                    <a:cubicBezTo>
                      <a:pt x="19" y="70"/>
                      <a:pt x="19" y="70"/>
                      <a:pt x="19" y="70"/>
                    </a:cubicBezTo>
                    <a:cubicBezTo>
                      <a:pt x="20" y="71"/>
                      <a:pt x="20" y="71"/>
                      <a:pt x="20" y="71"/>
                    </a:cubicBezTo>
                    <a:moveTo>
                      <a:pt x="16" y="69"/>
                    </a:moveTo>
                    <a:cubicBezTo>
                      <a:pt x="16" y="68"/>
                      <a:pt x="15" y="68"/>
                      <a:pt x="15" y="67"/>
                    </a:cubicBezTo>
                    <a:cubicBezTo>
                      <a:pt x="15" y="67"/>
                      <a:pt x="16" y="67"/>
                      <a:pt x="16" y="67"/>
                    </a:cubicBezTo>
                    <a:cubicBezTo>
                      <a:pt x="17" y="68"/>
                      <a:pt x="17" y="68"/>
                      <a:pt x="18" y="69"/>
                    </a:cubicBezTo>
                    <a:cubicBezTo>
                      <a:pt x="17" y="69"/>
                      <a:pt x="17" y="69"/>
                      <a:pt x="17" y="69"/>
                    </a:cubicBezTo>
                    <a:cubicBezTo>
                      <a:pt x="17" y="69"/>
                      <a:pt x="17" y="69"/>
                      <a:pt x="17" y="69"/>
                    </a:cubicBezTo>
                    <a:cubicBezTo>
                      <a:pt x="17" y="69"/>
                      <a:pt x="17" y="69"/>
                      <a:pt x="17" y="69"/>
                    </a:cubicBezTo>
                    <a:cubicBezTo>
                      <a:pt x="16" y="69"/>
                      <a:pt x="16" y="69"/>
                      <a:pt x="16" y="69"/>
                    </a:cubicBezTo>
                    <a:moveTo>
                      <a:pt x="13" y="66"/>
                    </a:moveTo>
                    <a:cubicBezTo>
                      <a:pt x="13" y="65"/>
                      <a:pt x="12" y="65"/>
                      <a:pt x="12" y="64"/>
                    </a:cubicBezTo>
                    <a:cubicBezTo>
                      <a:pt x="13" y="64"/>
                      <a:pt x="14" y="64"/>
                      <a:pt x="14" y="64"/>
                    </a:cubicBezTo>
                    <a:cubicBezTo>
                      <a:pt x="15" y="65"/>
                      <a:pt x="15" y="65"/>
                      <a:pt x="15" y="66"/>
                    </a:cubicBezTo>
                    <a:cubicBezTo>
                      <a:pt x="15" y="66"/>
                      <a:pt x="14" y="66"/>
                      <a:pt x="13" y="66"/>
                    </a:cubicBezTo>
                    <a:moveTo>
                      <a:pt x="11" y="63"/>
                    </a:moveTo>
                    <a:cubicBezTo>
                      <a:pt x="10" y="62"/>
                      <a:pt x="10" y="62"/>
                      <a:pt x="10" y="61"/>
                    </a:cubicBezTo>
                    <a:cubicBezTo>
                      <a:pt x="11" y="61"/>
                      <a:pt x="12" y="61"/>
                      <a:pt x="13" y="61"/>
                    </a:cubicBezTo>
                    <a:cubicBezTo>
                      <a:pt x="13" y="61"/>
                      <a:pt x="13" y="62"/>
                      <a:pt x="13" y="62"/>
                    </a:cubicBezTo>
                    <a:cubicBezTo>
                      <a:pt x="13" y="62"/>
                      <a:pt x="12" y="63"/>
                      <a:pt x="11" y="63"/>
                    </a:cubicBezTo>
                    <a:moveTo>
                      <a:pt x="9" y="60"/>
                    </a:moveTo>
                    <a:cubicBezTo>
                      <a:pt x="8" y="59"/>
                      <a:pt x="8" y="59"/>
                      <a:pt x="8" y="59"/>
                    </a:cubicBezTo>
                    <a:cubicBezTo>
                      <a:pt x="9" y="59"/>
                      <a:pt x="10" y="58"/>
                      <a:pt x="12" y="58"/>
                    </a:cubicBezTo>
                    <a:cubicBezTo>
                      <a:pt x="12" y="59"/>
                      <a:pt x="12" y="59"/>
                      <a:pt x="12" y="59"/>
                    </a:cubicBezTo>
                    <a:cubicBezTo>
                      <a:pt x="11" y="60"/>
                      <a:pt x="10" y="60"/>
                      <a:pt x="9" y="60"/>
                    </a:cubicBezTo>
                    <a:moveTo>
                      <a:pt x="7" y="57"/>
                    </a:moveTo>
                    <a:cubicBezTo>
                      <a:pt x="7" y="57"/>
                      <a:pt x="7" y="56"/>
                      <a:pt x="6" y="55"/>
                    </a:cubicBezTo>
                    <a:cubicBezTo>
                      <a:pt x="8" y="55"/>
                      <a:pt x="9" y="55"/>
                      <a:pt x="11" y="55"/>
                    </a:cubicBezTo>
                    <a:cubicBezTo>
                      <a:pt x="11" y="55"/>
                      <a:pt x="11" y="56"/>
                      <a:pt x="11" y="56"/>
                    </a:cubicBezTo>
                    <a:cubicBezTo>
                      <a:pt x="10" y="57"/>
                      <a:pt x="9" y="57"/>
                      <a:pt x="7" y="57"/>
                    </a:cubicBezTo>
                    <a:moveTo>
                      <a:pt x="6" y="53"/>
                    </a:moveTo>
                    <a:cubicBezTo>
                      <a:pt x="6" y="53"/>
                      <a:pt x="5" y="53"/>
                      <a:pt x="5" y="52"/>
                    </a:cubicBezTo>
                    <a:cubicBezTo>
                      <a:pt x="7" y="52"/>
                      <a:pt x="8" y="52"/>
                      <a:pt x="10" y="52"/>
                    </a:cubicBezTo>
                    <a:cubicBezTo>
                      <a:pt x="10" y="52"/>
                      <a:pt x="10" y="53"/>
                      <a:pt x="10" y="53"/>
                    </a:cubicBezTo>
                    <a:cubicBezTo>
                      <a:pt x="9" y="53"/>
                      <a:pt x="7" y="53"/>
                      <a:pt x="6" y="53"/>
                    </a:cubicBezTo>
                    <a:moveTo>
                      <a:pt x="5" y="51"/>
                    </a:moveTo>
                    <a:cubicBezTo>
                      <a:pt x="4" y="49"/>
                      <a:pt x="4" y="47"/>
                      <a:pt x="4" y="45"/>
                    </a:cubicBezTo>
                    <a:cubicBezTo>
                      <a:pt x="6" y="44"/>
                      <a:pt x="7" y="44"/>
                      <a:pt x="9" y="44"/>
                    </a:cubicBezTo>
                    <a:cubicBezTo>
                      <a:pt x="9" y="44"/>
                      <a:pt x="9" y="44"/>
                      <a:pt x="9" y="44"/>
                    </a:cubicBezTo>
                    <a:cubicBezTo>
                      <a:pt x="9" y="46"/>
                      <a:pt x="9" y="48"/>
                      <a:pt x="9" y="50"/>
                    </a:cubicBezTo>
                    <a:cubicBezTo>
                      <a:pt x="8" y="50"/>
                      <a:pt x="6" y="50"/>
                      <a:pt x="5" y="51"/>
                    </a:cubicBezTo>
                    <a:moveTo>
                      <a:pt x="4" y="43"/>
                    </a:moveTo>
                    <a:cubicBezTo>
                      <a:pt x="4" y="42"/>
                      <a:pt x="4" y="42"/>
                      <a:pt x="4" y="42"/>
                    </a:cubicBezTo>
                    <a:cubicBezTo>
                      <a:pt x="4" y="40"/>
                      <a:pt x="4" y="39"/>
                      <a:pt x="4" y="38"/>
                    </a:cubicBezTo>
                    <a:cubicBezTo>
                      <a:pt x="6" y="37"/>
                      <a:pt x="8" y="37"/>
                      <a:pt x="10" y="36"/>
                    </a:cubicBezTo>
                    <a:cubicBezTo>
                      <a:pt x="9" y="38"/>
                      <a:pt x="9" y="40"/>
                      <a:pt x="9" y="42"/>
                    </a:cubicBezTo>
                    <a:cubicBezTo>
                      <a:pt x="7" y="42"/>
                      <a:pt x="6" y="43"/>
                      <a:pt x="4" y="43"/>
                    </a:cubicBezTo>
                    <a:moveTo>
                      <a:pt x="4" y="36"/>
                    </a:moveTo>
                    <a:cubicBezTo>
                      <a:pt x="4" y="35"/>
                      <a:pt x="5" y="33"/>
                      <a:pt x="5" y="32"/>
                    </a:cubicBezTo>
                    <a:cubicBezTo>
                      <a:pt x="7" y="32"/>
                      <a:pt x="9" y="32"/>
                      <a:pt x="11" y="32"/>
                    </a:cubicBezTo>
                    <a:cubicBezTo>
                      <a:pt x="11" y="33"/>
                      <a:pt x="10" y="34"/>
                      <a:pt x="10" y="35"/>
                    </a:cubicBezTo>
                    <a:cubicBezTo>
                      <a:pt x="8" y="35"/>
                      <a:pt x="6" y="35"/>
                      <a:pt x="4" y="36"/>
                    </a:cubicBezTo>
                    <a:moveTo>
                      <a:pt x="5" y="31"/>
                    </a:moveTo>
                    <a:cubicBezTo>
                      <a:pt x="6" y="29"/>
                      <a:pt x="6" y="28"/>
                      <a:pt x="7" y="27"/>
                    </a:cubicBezTo>
                    <a:cubicBezTo>
                      <a:pt x="8" y="27"/>
                      <a:pt x="9" y="26"/>
                      <a:pt x="11" y="26"/>
                    </a:cubicBezTo>
                    <a:cubicBezTo>
                      <a:pt x="11" y="26"/>
                      <a:pt x="12" y="26"/>
                      <a:pt x="13" y="26"/>
                    </a:cubicBezTo>
                    <a:cubicBezTo>
                      <a:pt x="13" y="27"/>
                      <a:pt x="13" y="28"/>
                      <a:pt x="12" y="28"/>
                    </a:cubicBezTo>
                    <a:cubicBezTo>
                      <a:pt x="12" y="29"/>
                      <a:pt x="12" y="29"/>
                      <a:pt x="12" y="30"/>
                    </a:cubicBezTo>
                    <a:cubicBezTo>
                      <a:pt x="9" y="30"/>
                      <a:pt x="7" y="30"/>
                      <a:pt x="5" y="31"/>
                    </a:cubicBezTo>
                    <a:moveTo>
                      <a:pt x="8" y="25"/>
                    </a:moveTo>
                    <a:cubicBezTo>
                      <a:pt x="9" y="24"/>
                      <a:pt x="9" y="22"/>
                      <a:pt x="10" y="21"/>
                    </a:cubicBezTo>
                    <a:cubicBezTo>
                      <a:pt x="12" y="21"/>
                      <a:pt x="14" y="21"/>
                      <a:pt x="16" y="22"/>
                    </a:cubicBezTo>
                    <a:cubicBezTo>
                      <a:pt x="16" y="23"/>
                      <a:pt x="15" y="24"/>
                      <a:pt x="14" y="25"/>
                    </a:cubicBezTo>
                    <a:cubicBezTo>
                      <a:pt x="13" y="25"/>
                      <a:pt x="11" y="25"/>
                      <a:pt x="10" y="25"/>
                    </a:cubicBezTo>
                    <a:cubicBezTo>
                      <a:pt x="9" y="25"/>
                      <a:pt x="9" y="25"/>
                      <a:pt x="8" y="25"/>
                    </a:cubicBezTo>
                    <a:moveTo>
                      <a:pt x="17" y="20"/>
                    </a:moveTo>
                    <a:cubicBezTo>
                      <a:pt x="15" y="20"/>
                      <a:pt x="13" y="20"/>
                      <a:pt x="11" y="20"/>
                    </a:cubicBezTo>
                    <a:cubicBezTo>
                      <a:pt x="13" y="18"/>
                      <a:pt x="14" y="15"/>
                      <a:pt x="16" y="14"/>
                    </a:cubicBezTo>
                    <a:cubicBezTo>
                      <a:pt x="17" y="14"/>
                      <a:pt x="19" y="14"/>
                      <a:pt x="20" y="14"/>
                    </a:cubicBezTo>
                    <a:cubicBezTo>
                      <a:pt x="21" y="14"/>
                      <a:pt x="22" y="14"/>
                      <a:pt x="23" y="14"/>
                    </a:cubicBezTo>
                    <a:cubicBezTo>
                      <a:pt x="21" y="16"/>
                      <a:pt x="19" y="18"/>
                      <a:pt x="17" y="20"/>
                    </a:cubicBezTo>
                    <a:moveTo>
                      <a:pt x="24" y="13"/>
                    </a:moveTo>
                    <a:cubicBezTo>
                      <a:pt x="23" y="12"/>
                      <a:pt x="22" y="12"/>
                      <a:pt x="20" y="12"/>
                    </a:cubicBezTo>
                    <a:cubicBezTo>
                      <a:pt x="19" y="12"/>
                      <a:pt x="19" y="12"/>
                      <a:pt x="18" y="12"/>
                    </a:cubicBezTo>
                    <a:cubicBezTo>
                      <a:pt x="19" y="12"/>
                      <a:pt x="19" y="11"/>
                      <a:pt x="20" y="10"/>
                    </a:cubicBezTo>
                    <a:cubicBezTo>
                      <a:pt x="22" y="11"/>
                      <a:pt x="24" y="11"/>
                      <a:pt x="26" y="11"/>
                    </a:cubicBezTo>
                    <a:cubicBezTo>
                      <a:pt x="25" y="12"/>
                      <a:pt x="25" y="12"/>
                      <a:pt x="24" y="13"/>
                    </a:cubicBezTo>
                    <a:moveTo>
                      <a:pt x="28" y="10"/>
                    </a:moveTo>
                    <a:cubicBezTo>
                      <a:pt x="26" y="9"/>
                      <a:pt x="24" y="9"/>
                      <a:pt x="22" y="9"/>
                    </a:cubicBezTo>
                    <a:cubicBezTo>
                      <a:pt x="23" y="9"/>
                      <a:pt x="23" y="8"/>
                      <a:pt x="24" y="8"/>
                    </a:cubicBezTo>
                    <a:cubicBezTo>
                      <a:pt x="25" y="8"/>
                      <a:pt x="27" y="9"/>
                      <a:pt x="29" y="9"/>
                    </a:cubicBezTo>
                    <a:cubicBezTo>
                      <a:pt x="28" y="10"/>
                      <a:pt x="28" y="10"/>
                      <a:pt x="28" y="10"/>
                    </a:cubicBezTo>
                    <a:moveTo>
                      <a:pt x="42" y="78"/>
                    </a:moveTo>
                    <a:cubicBezTo>
                      <a:pt x="42" y="78"/>
                      <a:pt x="42" y="78"/>
                      <a:pt x="42" y="78"/>
                    </a:cubicBezTo>
                    <a:cubicBezTo>
                      <a:pt x="37" y="78"/>
                      <a:pt x="32" y="76"/>
                      <a:pt x="28" y="74"/>
                    </a:cubicBezTo>
                    <a:cubicBezTo>
                      <a:pt x="18" y="67"/>
                      <a:pt x="12" y="56"/>
                      <a:pt x="12" y="44"/>
                    </a:cubicBezTo>
                    <a:cubicBezTo>
                      <a:pt x="12" y="39"/>
                      <a:pt x="13" y="34"/>
                      <a:pt x="15" y="30"/>
                    </a:cubicBezTo>
                    <a:cubicBezTo>
                      <a:pt x="18" y="23"/>
                      <a:pt x="23" y="18"/>
                      <a:pt x="29" y="13"/>
                    </a:cubicBezTo>
                    <a:cubicBezTo>
                      <a:pt x="34" y="9"/>
                      <a:pt x="41" y="6"/>
                      <a:pt x="47" y="6"/>
                    </a:cubicBezTo>
                    <a:cubicBezTo>
                      <a:pt x="47" y="6"/>
                      <a:pt x="47" y="6"/>
                      <a:pt x="47" y="6"/>
                    </a:cubicBezTo>
                    <a:cubicBezTo>
                      <a:pt x="52" y="6"/>
                      <a:pt x="56" y="7"/>
                      <a:pt x="61" y="10"/>
                    </a:cubicBezTo>
                    <a:cubicBezTo>
                      <a:pt x="71" y="17"/>
                      <a:pt x="76" y="28"/>
                      <a:pt x="76" y="39"/>
                    </a:cubicBezTo>
                    <a:cubicBezTo>
                      <a:pt x="76" y="46"/>
                      <a:pt x="74" y="53"/>
                      <a:pt x="71" y="59"/>
                    </a:cubicBezTo>
                    <a:cubicBezTo>
                      <a:pt x="66" y="70"/>
                      <a:pt x="54" y="78"/>
                      <a:pt x="42" y="78"/>
                    </a:cubicBezTo>
                    <a:moveTo>
                      <a:pt x="31" y="8"/>
                    </a:moveTo>
                    <a:cubicBezTo>
                      <a:pt x="29" y="7"/>
                      <a:pt x="28" y="7"/>
                      <a:pt x="26" y="7"/>
                    </a:cubicBezTo>
                    <a:cubicBezTo>
                      <a:pt x="27" y="6"/>
                      <a:pt x="28" y="6"/>
                      <a:pt x="29" y="5"/>
                    </a:cubicBezTo>
                    <a:cubicBezTo>
                      <a:pt x="30" y="6"/>
                      <a:pt x="32" y="6"/>
                      <a:pt x="33" y="6"/>
                    </a:cubicBezTo>
                    <a:cubicBezTo>
                      <a:pt x="34" y="6"/>
                      <a:pt x="34" y="6"/>
                      <a:pt x="34" y="6"/>
                    </a:cubicBezTo>
                    <a:cubicBezTo>
                      <a:pt x="33" y="7"/>
                      <a:pt x="32" y="7"/>
                      <a:pt x="31" y="8"/>
                    </a:cubicBezTo>
                    <a:moveTo>
                      <a:pt x="36" y="5"/>
                    </a:moveTo>
                    <a:cubicBezTo>
                      <a:pt x="35" y="5"/>
                      <a:pt x="34" y="5"/>
                      <a:pt x="34" y="5"/>
                    </a:cubicBezTo>
                    <a:cubicBezTo>
                      <a:pt x="33" y="4"/>
                      <a:pt x="33" y="4"/>
                      <a:pt x="32" y="4"/>
                    </a:cubicBezTo>
                    <a:cubicBezTo>
                      <a:pt x="33" y="4"/>
                      <a:pt x="34" y="4"/>
                      <a:pt x="34" y="4"/>
                    </a:cubicBezTo>
                    <a:cubicBezTo>
                      <a:pt x="35" y="4"/>
                      <a:pt x="37" y="4"/>
                      <a:pt x="38" y="5"/>
                    </a:cubicBezTo>
                    <a:cubicBezTo>
                      <a:pt x="38" y="5"/>
                      <a:pt x="38" y="5"/>
                      <a:pt x="38" y="5"/>
                    </a:cubicBezTo>
                    <a:cubicBezTo>
                      <a:pt x="37" y="5"/>
                      <a:pt x="37" y="5"/>
                      <a:pt x="36" y="5"/>
                    </a:cubicBezTo>
                    <a:moveTo>
                      <a:pt x="37" y="0"/>
                    </a:moveTo>
                    <a:cubicBezTo>
                      <a:pt x="37" y="0"/>
                      <a:pt x="37" y="0"/>
                      <a:pt x="37" y="0"/>
                    </a:cubicBezTo>
                    <a:cubicBezTo>
                      <a:pt x="36" y="0"/>
                      <a:pt x="36" y="0"/>
                      <a:pt x="36" y="0"/>
                    </a:cubicBezTo>
                    <a:cubicBezTo>
                      <a:pt x="36" y="0"/>
                      <a:pt x="36" y="0"/>
                      <a:pt x="36" y="0"/>
                    </a:cubicBezTo>
                    <a:cubicBezTo>
                      <a:pt x="35" y="0"/>
                      <a:pt x="35" y="0"/>
                      <a:pt x="35" y="0"/>
                    </a:cubicBezTo>
                    <a:cubicBezTo>
                      <a:pt x="22" y="2"/>
                      <a:pt x="10" y="12"/>
                      <a:pt x="4" y="25"/>
                    </a:cubicBezTo>
                    <a:cubicBezTo>
                      <a:pt x="2" y="30"/>
                      <a:pt x="0" y="36"/>
                      <a:pt x="0" y="42"/>
                    </a:cubicBezTo>
                    <a:cubicBezTo>
                      <a:pt x="0" y="49"/>
                      <a:pt x="3" y="57"/>
                      <a:pt x="8" y="64"/>
                    </a:cubicBezTo>
                    <a:cubicBezTo>
                      <a:pt x="8" y="64"/>
                      <a:pt x="8" y="64"/>
                      <a:pt x="8" y="64"/>
                    </a:cubicBezTo>
                    <a:cubicBezTo>
                      <a:pt x="8" y="65"/>
                      <a:pt x="8" y="65"/>
                      <a:pt x="8" y="65"/>
                    </a:cubicBezTo>
                    <a:cubicBezTo>
                      <a:pt x="10" y="67"/>
                      <a:pt x="13" y="70"/>
                      <a:pt x="15" y="72"/>
                    </a:cubicBezTo>
                    <a:cubicBezTo>
                      <a:pt x="16" y="73"/>
                      <a:pt x="16" y="73"/>
                      <a:pt x="16" y="73"/>
                    </a:cubicBezTo>
                    <a:cubicBezTo>
                      <a:pt x="16" y="73"/>
                      <a:pt x="16" y="73"/>
                      <a:pt x="16" y="73"/>
                    </a:cubicBezTo>
                    <a:cubicBezTo>
                      <a:pt x="16" y="73"/>
                      <a:pt x="16" y="73"/>
                      <a:pt x="16" y="73"/>
                    </a:cubicBezTo>
                    <a:cubicBezTo>
                      <a:pt x="17" y="74"/>
                      <a:pt x="17" y="74"/>
                      <a:pt x="17" y="74"/>
                    </a:cubicBezTo>
                    <a:cubicBezTo>
                      <a:pt x="22" y="76"/>
                      <a:pt x="27" y="78"/>
                      <a:pt x="32" y="80"/>
                    </a:cubicBezTo>
                    <a:cubicBezTo>
                      <a:pt x="32" y="80"/>
                      <a:pt x="33" y="80"/>
                      <a:pt x="33" y="80"/>
                    </a:cubicBezTo>
                    <a:cubicBezTo>
                      <a:pt x="33" y="80"/>
                      <a:pt x="33" y="80"/>
                      <a:pt x="33" y="80"/>
                    </a:cubicBezTo>
                    <a:cubicBezTo>
                      <a:pt x="36" y="80"/>
                      <a:pt x="39" y="81"/>
                      <a:pt x="42" y="81"/>
                    </a:cubicBezTo>
                    <a:cubicBezTo>
                      <a:pt x="55" y="81"/>
                      <a:pt x="69" y="73"/>
                      <a:pt x="74" y="60"/>
                    </a:cubicBezTo>
                    <a:cubicBezTo>
                      <a:pt x="78" y="54"/>
                      <a:pt x="79" y="47"/>
                      <a:pt x="79" y="39"/>
                    </a:cubicBezTo>
                    <a:cubicBezTo>
                      <a:pt x="79" y="27"/>
                      <a:pt x="74" y="15"/>
                      <a:pt x="62" y="8"/>
                    </a:cubicBezTo>
                    <a:cubicBezTo>
                      <a:pt x="59" y="5"/>
                      <a:pt x="56" y="4"/>
                      <a:pt x="52" y="4"/>
                    </a:cubicBezTo>
                    <a:cubicBezTo>
                      <a:pt x="52" y="3"/>
                      <a:pt x="52" y="3"/>
                      <a:pt x="52" y="3"/>
                    </a:cubicBezTo>
                    <a:cubicBezTo>
                      <a:pt x="48" y="2"/>
                      <a:pt x="43" y="1"/>
                      <a:pt x="38" y="0"/>
                    </a:cubicBezTo>
                    <a:cubicBezTo>
                      <a:pt x="38" y="0"/>
                      <a:pt x="37"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777"/>
              <p:cNvSpPr>
                <a:spLocks noEditPoints="1"/>
              </p:cNvSpPr>
              <p:nvPr/>
            </p:nvSpPr>
            <p:spPr bwMode="auto">
              <a:xfrm>
                <a:off x="2962" y="3199"/>
                <a:ext cx="137" cy="152"/>
              </a:xfrm>
              <a:custGeom>
                <a:avLst/>
                <a:gdLst>
                  <a:gd name="T0" fmla="*/ 43 w 58"/>
                  <a:gd name="T1" fmla="*/ 55 h 64"/>
                  <a:gd name="T2" fmla="*/ 43 w 58"/>
                  <a:gd name="T3" fmla="*/ 56 h 64"/>
                  <a:gd name="T4" fmla="*/ 45 w 58"/>
                  <a:gd name="T5" fmla="*/ 53 h 64"/>
                  <a:gd name="T6" fmla="*/ 48 w 58"/>
                  <a:gd name="T7" fmla="*/ 51 h 64"/>
                  <a:gd name="T8" fmla="*/ 48 w 58"/>
                  <a:gd name="T9" fmla="*/ 49 h 64"/>
                  <a:gd name="T10" fmla="*/ 51 w 58"/>
                  <a:gd name="T11" fmla="*/ 47 h 64"/>
                  <a:gd name="T12" fmla="*/ 48 w 58"/>
                  <a:gd name="T13" fmla="*/ 49 h 64"/>
                  <a:gd name="T14" fmla="*/ 51 w 58"/>
                  <a:gd name="T15" fmla="*/ 45 h 64"/>
                  <a:gd name="T16" fmla="*/ 52 w 58"/>
                  <a:gd name="T17" fmla="*/ 41 h 64"/>
                  <a:gd name="T18" fmla="*/ 51 w 58"/>
                  <a:gd name="T19" fmla="*/ 45 h 64"/>
                  <a:gd name="T20" fmla="*/ 52 w 58"/>
                  <a:gd name="T21" fmla="*/ 40 h 64"/>
                  <a:gd name="T22" fmla="*/ 54 w 58"/>
                  <a:gd name="T23" fmla="*/ 36 h 64"/>
                  <a:gd name="T24" fmla="*/ 54 w 58"/>
                  <a:gd name="T25" fmla="*/ 35 h 64"/>
                  <a:gd name="T26" fmla="*/ 54 w 58"/>
                  <a:gd name="T27" fmla="*/ 30 h 64"/>
                  <a:gd name="T28" fmla="*/ 55 w 58"/>
                  <a:gd name="T29" fmla="*/ 30 h 64"/>
                  <a:gd name="T30" fmla="*/ 55 w 58"/>
                  <a:gd name="T31" fmla="*/ 28 h 64"/>
                  <a:gd name="T32" fmla="*/ 53 w 58"/>
                  <a:gd name="T33" fmla="*/ 25 h 64"/>
                  <a:gd name="T34" fmla="*/ 55 w 58"/>
                  <a:gd name="T35" fmla="*/ 28 h 64"/>
                  <a:gd name="T36" fmla="*/ 53 w 58"/>
                  <a:gd name="T37" fmla="*/ 23 h 64"/>
                  <a:gd name="T38" fmla="*/ 53 w 58"/>
                  <a:gd name="T39" fmla="*/ 20 h 64"/>
                  <a:gd name="T40" fmla="*/ 52 w 58"/>
                  <a:gd name="T41" fmla="*/ 18 h 64"/>
                  <a:gd name="T42" fmla="*/ 51 w 58"/>
                  <a:gd name="T43" fmla="*/ 16 h 64"/>
                  <a:gd name="T44" fmla="*/ 52 w 58"/>
                  <a:gd name="T45" fmla="*/ 18 h 64"/>
                  <a:gd name="T46" fmla="*/ 50 w 58"/>
                  <a:gd name="T47" fmla="*/ 14 h 64"/>
                  <a:gd name="T48" fmla="*/ 50 w 58"/>
                  <a:gd name="T49" fmla="*/ 14 h 64"/>
                  <a:gd name="T50" fmla="*/ 22 w 58"/>
                  <a:gd name="T51" fmla="*/ 60 h 64"/>
                  <a:gd name="T52" fmla="*/ 4 w 58"/>
                  <a:gd name="T53" fmla="*/ 34 h 64"/>
                  <a:gd name="T54" fmla="*/ 17 w 58"/>
                  <a:gd name="T55" fmla="*/ 9 h 64"/>
                  <a:gd name="T56" fmla="*/ 32 w 58"/>
                  <a:gd name="T57" fmla="*/ 3 h 64"/>
                  <a:gd name="T58" fmla="*/ 34 w 58"/>
                  <a:gd name="T59" fmla="*/ 4 h 64"/>
                  <a:gd name="T60" fmla="*/ 50 w 58"/>
                  <a:gd name="T61" fmla="*/ 28 h 64"/>
                  <a:gd name="T62" fmla="*/ 50 w 58"/>
                  <a:gd name="T63" fmla="*/ 29 h 64"/>
                  <a:gd name="T64" fmla="*/ 23 w 58"/>
                  <a:gd name="T65" fmla="*/ 60 h 64"/>
                  <a:gd name="T66" fmla="*/ 22 w 58"/>
                  <a:gd name="T67" fmla="*/ 60 h 64"/>
                  <a:gd name="T68" fmla="*/ 32 w 58"/>
                  <a:gd name="T69" fmla="*/ 0 h 64"/>
                  <a:gd name="T70" fmla="*/ 15 w 58"/>
                  <a:gd name="T71" fmla="*/ 6 h 64"/>
                  <a:gd name="T72" fmla="*/ 0 w 58"/>
                  <a:gd name="T73" fmla="*/ 34 h 64"/>
                  <a:gd name="T74" fmla="*/ 28 w 58"/>
                  <a:gd name="T75" fmla="*/ 64 h 64"/>
                  <a:gd name="T76" fmla="*/ 58 w 58"/>
                  <a:gd name="T77" fmla="*/ 30 h 64"/>
                  <a:gd name="T78" fmla="*/ 32 w 5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4">
                    <a:moveTo>
                      <a:pt x="43" y="56"/>
                    </a:moveTo>
                    <a:cubicBezTo>
                      <a:pt x="43" y="55"/>
                      <a:pt x="43" y="55"/>
                      <a:pt x="43" y="55"/>
                    </a:cubicBezTo>
                    <a:cubicBezTo>
                      <a:pt x="43" y="55"/>
                      <a:pt x="43" y="55"/>
                      <a:pt x="43" y="55"/>
                    </a:cubicBezTo>
                    <a:cubicBezTo>
                      <a:pt x="43" y="56"/>
                      <a:pt x="43" y="56"/>
                      <a:pt x="43" y="56"/>
                    </a:cubicBezTo>
                    <a:moveTo>
                      <a:pt x="45" y="53"/>
                    </a:moveTo>
                    <a:cubicBezTo>
                      <a:pt x="45" y="53"/>
                      <a:pt x="45" y="53"/>
                      <a:pt x="45" y="53"/>
                    </a:cubicBezTo>
                    <a:cubicBezTo>
                      <a:pt x="46" y="53"/>
                      <a:pt x="46" y="52"/>
                      <a:pt x="47" y="51"/>
                    </a:cubicBezTo>
                    <a:cubicBezTo>
                      <a:pt x="48" y="51"/>
                      <a:pt x="48" y="51"/>
                      <a:pt x="48" y="51"/>
                    </a:cubicBezTo>
                    <a:cubicBezTo>
                      <a:pt x="47" y="52"/>
                      <a:pt x="46" y="53"/>
                      <a:pt x="45" y="53"/>
                    </a:cubicBezTo>
                    <a:moveTo>
                      <a:pt x="48" y="49"/>
                    </a:moveTo>
                    <a:cubicBezTo>
                      <a:pt x="49" y="48"/>
                      <a:pt x="49" y="48"/>
                      <a:pt x="50" y="47"/>
                    </a:cubicBezTo>
                    <a:cubicBezTo>
                      <a:pt x="51" y="47"/>
                      <a:pt x="51" y="47"/>
                      <a:pt x="51" y="47"/>
                    </a:cubicBezTo>
                    <a:cubicBezTo>
                      <a:pt x="50" y="48"/>
                      <a:pt x="50" y="49"/>
                      <a:pt x="49" y="50"/>
                    </a:cubicBezTo>
                    <a:cubicBezTo>
                      <a:pt x="48" y="49"/>
                      <a:pt x="48" y="49"/>
                      <a:pt x="48" y="49"/>
                    </a:cubicBezTo>
                    <a:cubicBezTo>
                      <a:pt x="48" y="49"/>
                      <a:pt x="48" y="49"/>
                      <a:pt x="48" y="49"/>
                    </a:cubicBezTo>
                    <a:moveTo>
                      <a:pt x="51" y="45"/>
                    </a:moveTo>
                    <a:cubicBezTo>
                      <a:pt x="51" y="45"/>
                      <a:pt x="51" y="45"/>
                      <a:pt x="50" y="45"/>
                    </a:cubicBezTo>
                    <a:cubicBezTo>
                      <a:pt x="51" y="44"/>
                      <a:pt x="51" y="43"/>
                      <a:pt x="52" y="41"/>
                    </a:cubicBezTo>
                    <a:cubicBezTo>
                      <a:pt x="52" y="42"/>
                      <a:pt x="52" y="42"/>
                      <a:pt x="53" y="42"/>
                    </a:cubicBezTo>
                    <a:cubicBezTo>
                      <a:pt x="52" y="43"/>
                      <a:pt x="52" y="44"/>
                      <a:pt x="51" y="45"/>
                    </a:cubicBezTo>
                    <a:moveTo>
                      <a:pt x="53" y="40"/>
                    </a:moveTo>
                    <a:cubicBezTo>
                      <a:pt x="53" y="40"/>
                      <a:pt x="52" y="40"/>
                      <a:pt x="52" y="40"/>
                    </a:cubicBezTo>
                    <a:cubicBezTo>
                      <a:pt x="52" y="39"/>
                      <a:pt x="53" y="37"/>
                      <a:pt x="53" y="36"/>
                    </a:cubicBezTo>
                    <a:cubicBezTo>
                      <a:pt x="53" y="36"/>
                      <a:pt x="54" y="36"/>
                      <a:pt x="54" y="36"/>
                    </a:cubicBezTo>
                    <a:cubicBezTo>
                      <a:pt x="54" y="38"/>
                      <a:pt x="54" y="39"/>
                      <a:pt x="53" y="40"/>
                    </a:cubicBezTo>
                    <a:moveTo>
                      <a:pt x="54" y="35"/>
                    </a:moveTo>
                    <a:cubicBezTo>
                      <a:pt x="54" y="34"/>
                      <a:pt x="54" y="34"/>
                      <a:pt x="53" y="34"/>
                    </a:cubicBezTo>
                    <a:cubicBezTo>
                      <a:pt x="53" y="33"/>
                      <a:pt x="54" y="31"/>
                      <a:pt x="54" y="30"/>
                    </a:cubicBezTo>
                    <a:cubicBezTo>
                      <a:pt x="54" y="30"/>
                      <a:pt x="54" y="30"/>
                      <a:pt x="55" y="30"/>
                    </a:cubicBezTo>
                    <a:cubicBezTo>
                      <a:pt x="55" y="30"/>
                      <a:pt x="55" y="30"/>
                      <a:pt x="55" y="30"/>
                    </a:cubicBezTo>
                    <a:cubicBezTo>
                      <a:pt x="55" y="32"/>
                      <a:pt x="55" y="33"/>
                      <a:pt x="54" y="35"/>
                    </a:cubicBezTo>
                    <a:moveTo>
                      <a:pt x="55" y="28"/>
                    </a:moveTo>
                    <a:cubicBezTo>
                      <a:pt x="54" y="28"/>
                      <a:pt x="54" y="28"/>
                      <a:pt x="54" y="28"/>
                    </a:cubicBezTo>
                    <a:cubicBezTo>
                      <a:pt x="54" y="27"/>
                      <a:pt x="53" y="26"/>
                      <a:pt x="53" y="25"/>
                    </a:cubicBezTo>
                    <a:cubicBezTo>
                      <a:pt x="54" y="25"/>
                      <a:pt x="54" y="25"/>
                      <a:pt x="54" y="25"/>
                    </a:cubicBezTo>
                    <a:cubicBezTo>
                      <a:pt x="54" y="26"/>
                      <a:pt x="55" y="27"/>
                      <a:pt x="55" y="28"/>
                    </a:cubicBezTo>
                    <a:moveTo>
                      <a:pt x="54" y="23"/>
                    </a:moveTo>
                    <a:cubicBezTo>
                      <a:pt x="53" y="23"/>
                      <a:pt x="53" y="23"/>
                      <a:pt x="53" y="23"/>
                    </a:cubicBezTo>
                    <a:cubicBezTo>
                      <a:pt x="53" y="22"/>
                      <a:pt x="53" y="21"/>
                      <a:pt x="52" y="20"/>
                    </a:cubicBezTo>
                    <a:cubicBezTo>
                      <a:pt x="53" y="20"/>
                      <a:pt x="53" y="20"/>
                      <a:pt x="53" y="20"/>
                    </a:cubicBezTo>
                    <a:cubicBezTo>
                      <a:pt x="53" y="21"/>
                      <a:pt x="54" y="22"/>
                      <a:pt x="54" y="23"/>
                    </a:cubicBezTo>
                    <a:moveTo>
                      <a:pt x="52" y="18"/>
                    </a:moveTo>
                    <a:cubicBezTo>
                      <a:pt x="52" y="18"/>
                      <a:pt x="52" y="18"/>
                      <a:pt x="52" y="18"/>
                    </a:cubicBezTo>
                    <a:cubicBezTo>
                      <a:pt x="51" y="17"/>
                      <a:pt x="51" y="17"/>
                      <a:pt x="51" y="16"/>
                    </a:cubicBezTo>
                    <a:cubicBezTo>
                      <a:pt x="51" y="16"/>
                      <a:pt x="51" y="16"/>
                      <a:pt x="51" y="16"/>
                    </a:cubicBezTo>
                    <a:cubicBezTo>
                      <a:pt x="52" y="17"/>
                      <a:pt x="52" y="17"/>
                      <a:pt x="52" y="18"/>
                    </a:cubicBezTo>
                    <a:moveTo>
                      <a:pt x="50" y="14"/>
                    </a:moveTo>
                    <a:cubicBezTo>
                      <a:pt x="50" y="14"/>
                      <a:pt x="50" y="14"/>
                      <a:pt x="50" y="14"/>
                    </a:cubicBezTo>
                    <a:cubicBezTo>
                      <a:pt x="50" y="14"/>
                      <a:pt x="50" y="14"/>
                      <a:pt x="50" y="14"/>
                    </a:cubicBezTo>
                    <a:cubicBezTo>
                      <a:pt x="50" y="14"/>
                      <a:pt x="50" y="14"/>
                      <a:pt x="50" y="14"/>
                    </a:cubicBezTo>
                    <a:cubicBezTo>
                      <a:pt x="50" y="14"/>
                      <a:pt x="50" y="14"/>
                      <a:pt x="50" y="14"/>
                    </a:cubicBezTo>
                    <a:moveTo>
                      <a:pt x="22" y="60"/>
                    </a:moveTo>
                    <a:cubicBezTo>
                      <a:pt x="20" y="59"/>
                      <a:pt x="18" y="59"/>
                      <a:pt x="16" y="57"/>
                    </a:cubicBezTo>
                    <a:cubicBezTo>
                      <a:pt x="8" y="53"/>
                      <a:pt x="4" y="43"/>
                      <a:pt x="4" y="34"/>
                    </a:cubicBezTo>
                    <a:cubicBezTo>
                      <a:pt x="4" y="30"/>
                      <a:pt x="4" y="26"/>
                      <a:pt x="6" y="22"/>
                    </a:cubicBezTo>
                    <a:cubicBezTo>
                      <a:pt x="8" y="17"/>
                      <a:pt x="12" y="12"/>
                      <a:pt x="17" y="9"/>
                    </a:cubicBezTo>
                    <a:cubicBezTo>
                      <a:pt x="21" y="6"/>
                      <a:pt x="27" y="3"/>
                      <a:pt x="32" y="3"/>
                    </a:cubicBezTo>
                    <a:cubicBezTo>
                      <a:pt x="32" y="3"/>
                      <a:pt x="32" y="3"/>
                      <a:pt x="32" y="3"/>
                    </a:cubicBezTo>
                    <a:cubicBezTo>
                      <a:pt x="32" y="3"/>
                      <a:pt x="33" y="3"/>
                      <a:pt x="34" y="3"/>
                    </a:cubicBezTo>
                    <a:cubicBezTo>
                      <a:pt x="34" y="4"/>
                      <a:pt x="34" y="4"/>
                      <a:pt x="34" y="4"/>
                    </a:cubicBezTo>
                    <a:cubicBezTo>
                      <a:pt x="36" y="4"/>
                      <a:pt x="37" y="5"/>
                      <a:pt x="38" y="6"/>
                    </a:cubicBezTo>
                    <a:cubicBezTo>
                      <a:pt x="46" y="11"/>
                      <a:pt x="50" y="19"/>
                      <a:pt x="50" y="28"/>
                    </a:cubicBezTo>
                    <a:cubicBezTo>
                      <a:pt x="50" y="29"/>
                      <a:pt x="50" y="29"/>
                      <a:pt x="50" y="29"/>
                    </a:cubicBezTo>
                    <a:cubicBezTo>
                      <a:pt x="50" y="29"/>
                      <a:pt x="50" y="29"/>
                      <a:pt x="50" y="29"/>
                    </a:cubicBezTo>
                    <a:cubicBezTo>
                      <a:pt x="50" y="35"/>
                      <a:pt x="49" y="40"/>
                      <a:pt x="47" y="45"/>
                    </a:cubicBezTo>
                    <a:cubicBezTo>
                      <a:pt x="43" y="54"/>
                      <a:pt x="33" y="60"/>
                      <a:pt x="23" y="60"/>
                    </a:cubicBezTo>
                    <a:cubicBezTo>
                      <a:pt x="23" y="60"/>
                      <a:pt x="23" y="60"/>
                      <a:pt x="23" y="60"/>
                    </a:cubicBezTo>
                    <a:cubicBezTo>
                      <a:pt x="23" y="60"/>
                      <a:pt x="22" y="60"/>
                      <a:pt x="22" y="60"/>
                    </a:cubicBezTo>
                    <a:cubicBezTo>
                      <a:pt x="22" y="60"/>
                      <a:pt x="22" y="60"/>
                      <a:pt x="22" y="60"/>
                    </a:cubicBezTo>
                    <a:moveTo>
                      <a:pt x="32" y="0"/>
                    </a:moveTo>
                    <a:cubicBezTo>
                      <a:pt x="32" y="0"/>
                      <a:pt x="32" y="0"/>
                      <a:pt x="32" y="0"/>
                    </a:cubicBezTo>
                    <a:cubicBezTo>
                      <a:pt x="26" y="0"/>
                      <a:pt x="20" y="3"/>
                      <a:pt x="15" y="6"/>
                    </a:cubicBezTo>
                    <a:cubicBezTo>
                      <a:pt x="10" y="10"/>
                      <a:pt x="6" y="15"/>
                      <a:pt x="3" y="21"/>
                    </a:cubicBezTo>
                    <a:cubicBezTo>
                      <a:pt x="1" y="25"/>
                      <a:pt x="0" y="29"/>
                      <a:pt x="0" y="34"/>
                    </a:cubicBezTo>
                    <a:cubicBezTo>
                      <a:pt x="0" y="44"/>
                      <a:pt x="5" y="55"/>
                      <a:pt x="14" y="60"/>
                    </a:cubicBezTo>
                    <a:cubicBezTo>
                      <a:pt x="19" y="63"/>
                      <a:pt x="23" y="64"/>
                      <a:pt x="28" y="64"/>
                    </a:cubicBezTo>
                    <a:cubicBezTo>
                      <a:pt x="39" y="64"/>
                      <a:pt x="49" y="57"/>
                      <a:pt x="54" y="47"/>
                    </a:cubicBezTo>
                    <a:cubicBezTo>
                      <a:pt x="57" y="42"/>
                      <a:pt x="58" y="36"/>
                      <a:pt x="58" y="30"/>
                    </a:cubicBezTo>
                    <a:cubicBezTo>
                      <a:pt x="58" y="20"/>
                      <a:pt x="54" y="10"/>
                      <a:pt x="44" y="4"/>
                    </a:cubicBezTo>
                    <a:cubicBezTo>
                      <a:pt x="40" y="1"/>
                      <a:pt x="36" y="0"/>
                      <a:pt x="3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778"/>
              <p:cNvSpPr>
                <a:spLocks noEditPoints="1"/>
              </p:cNvSpPr>
              <p:nvPr/>
            </p:nvSpPr>
            <p:spPr bwMode="auto">
              <a:xfrm>
                <a:off x="2995" y="3220"/>
                <a:ext cx="69" cy="114"/>
              </a:xfrm>
              <a:custGeom>
                <a:avLst/>
                <a:gdLst>
                  <a:gd name="T0" fmla="*/ 17 w 29"/>
                  <a:gd name="T1" fmla="*/ 7 h 48"/>
                  <a:gd name="T2" fmla="*/ 19 w 29"/>
                  <a:gd name="T3" fmla="*/ 4 h 48"/>
                  <a:gd name="T4" fmla="*/ 20 w 29"/>
                  <a:gd name="T5" fmla="*/ 6 h 48"/>
                  <a:gd name="T6" fmla="*/ 20 w 29"/>
                  <a:gd name="T7" fmla="*/ 10 h 48"/>
                  <a:gd name="T8" fmla="*/ 23 w 29"/>
                  <a:gd name="T9" fmla="*/ 16 h 48"/>
                  <a:gd name="T10" fmla="*/ 20 w 29"/>
                  <a:gd name="T11" fmla="*/ 13 h 48"/>
                  <a:gd name="T12" fmla="*/ 12 w 29"/>
                  <a:gd name="T13" fmla="*/ 11 h 48"/>
                  <a:gd name="T14" fmla="*/ 12 w 29"/>
                  <a:gd name="T15" fmla="*/ 19 h 48"/>
                  <a:gd name="T16" fmla="*/ 21 w 29"/>
                  <a:gd name="T17" fmla="*/ 32 h 48"/>
                  <a:gd name="T18" fmla="*/ 13 w 29"/>
                  <a:gd name="T19" fmla="*/ 38 h 48"/>
                  <a:gd name="T20" fmla="*/ 11 w 29"/>
                  <a:gd name="T21" fmla="*/ 40 h 48"/>
                  <a:gd name="T22" fmla="*/ 10 w 29"/>
                  <a:gd name="T23" fmla="*/ 44 h 48"/>
                  <a:gd name="T24" fmla="*/ 9 w 29"/>
                  <a:gd name="T25" fmla="*/ 40 h 48"/>
                  <a:gd name="T26" fmla="*/ 3 w 29"/>
                  <a:gd name="T27" fmla="*/ 30 h 48"/>
                  <a:gd name="T28" fmla="*/ 11 w 29"/>
                  <a:gd name="T29" fmla="*/ 36 h 48"/>
                  <a:gd name="T30" fmla="*/ 19 w 29"/>
                  <a:gd name="T31" fmla="*/ 31 h 48"/>
                  <a:gd name="T32" fmla="*/ 15 w 29"/>
                  <a:gd name="T33" fmla="*/ 25 h 48"/>
                  <a:gd name="T34" fmla="*/ 7 w 29"/>
                  <a:gd name="T35" fmla="*/ 14 h 48"/>
                  <a:gd name="T36" fmla="*/ 13 w 29"/>
                  <a:gd name="T37" fmla="*/ 7 h 48"/>
                  <a:gd name="T38" fmla="*/ 17 w 29"/>
                  <a:gd name="T39" fmla="*/ 0 h 48"/>
                  <a:gd name="T40" fmla="*/ 15 w 29"/>
                  <a:gd name="T41" fmla="*/ 3 h 48"/>
                  <a:gd name="T42" fmla="*/ 8 w 29"/>
                  <a:gd name="T43" fmla="*/ 6 h 48"/>
                  <a:gd name="T44" fmla="*/ 8 w 29"/>
                  <a:gd name="T45" fmla="*/ 23 h 48"/>
                  <a:gd name="T46" fmla="*/ 15 w 29"/>
                  <a:gd name="T47" fmla="*/ 31 h 48"/>
                  <a:gd name="T48" fmla="*/ 13 w 29"/>
                  <a:gd name="T49" fmla="*/ 33 h 48"/>
                  <a:gd name="T50" fmla="*/ 8 w 29"/>
                  <a:gd name="T51" fmla="*/ 29 h 48"/>
                  <a:gd name="T52" fmla="*/ 2 w 29"/>
                  <a:gd name="T53" fmla="*/ 26 h 48"/>
                  <a:gd name="T54" fmla="*/ 6 w 29"/>
                  <a:gd name="T55" fmla="*/ 40 h 48"/>
                  <a:gd name="T56" fmla="*/ 5 w 29"/>
                  <a:gd name="T57" fmla="*/ 44 h 48"/>
                  <a:gd name="T58" fmla="*/ 6 w 29"/>
                  <a:gd name="T59" fmla="*/ 46 h 48"/>
                  <a:gd name="T60" fmla="*/ 10 w 29"/>
                  <a:gd name="T61" fmla="*/ 48 h 48"/>
                  <a:gd name="T62" fmla="*/ 13 w 29"/>
                  <a:gd name="T63" fmla="*/ 47 h 48"/>
                  <a:gd name="T64" fmla="*/ 16 w 29"/>
                  <a:gd name="T65" fmla="*/ 41 h 48"/>
                  <a:gd name="T66" fmla="*/ 24 w 29"/>
                  <a:gd name="T67" fmla="*/ 29 h 48"/>
                  <a:gd name="T68" fmla="*/ 13 w 29"/>
                  <a:gd name="T69" fmla="*/ 15 h 48"/>
                  <a:gd name="T70" fmla="*/ 14 w 29"/>
                  <a:gd name="T71" fmla="*/ 14 h 48"/>
                  <a:gd name="T72" fmla="*/ 20 w 29"/>
                  <a:gd name="T73" fmla="*/ 17 h 48"/>
                  <a:gd name="T74" fmla="*/ 21 w 29"/>
                  <a:gd name="T75" fmla="*/ 19 h 48"/>
                  <a:gd name="T76" fmla="*/ 26 w 29"/>
                  <a:gd name="T77" fmla="*/ 20 h 48"/>
                  <a:gd name="T78" fmla="*/ 29 w 29"/>
                  <a:gd name="T79" fmla="*/ 17 h 48"/>
                  <a:gd name="T80" fmla="*/ 24 w 29"/>
                  <a:gd name="T81" fmla="*/ 4 h 48"/>
                  <a:gd name="T82" fmla="*/ 20 w 29"/>
                  <a:gd name="T83" fmla="*/ 0 h 48"/>
                  <a:gd name="T84" fmla="*/ 18 w 29"/>
                  <a:gd name="T8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8">
                    <a:moveTo>
                      <a:pt x="15" y="8"/>
                    </a:moveTo>
                    <a:cubicBezTo>
                      <a:pt x="15" y="8"/>
                      <a:pt x="16" y="8"/>
                      <a:pt x="16" y="8"/>
                    </a:cubicBezTo>
                    <a:cubicBezTo>
                      <a:pt x="16" y="8"/>
                      <a:pt x="17" y="7"/>
                      <a:pt x="17" y="7"/>
                    </a:cubicBezTo>
                    <a:cubicBezTo>
                      <a:pt x="17" y="6"/>
                      <a:pt x="18" y="5"/>
                      <a:pt x="18" y="4"/>
                    </a:cubicBezTo>
                    <a:cubicBezTo>
                      <a:pt x="18" y="3"/>
                      <a:pt x="18" y="3"/>
                      <a:pt x="18" y="3"/>
                    </a:cubicBezTo>
                    <a:cubicBezTo>
                      <a:pt x="19" y="4"/>
                      <a:pt x="19" y="4"/>
                      <a:pt x="19" y="4"/>
                    </a:cubicBezTo>
                    <a:cubicBezTo>
                      <a:pt x="20" y="4"/>
                      <a:pt x="20" y="4"/>
                      <a:pt x="20" y="4"/>
                    </a:cubicBezTo>
                    <a:cubicBezTo>
                      <a:pt x="20" y="4"/>
                      <a:pt x="20" y="4"/>
                      <a:pt x="20" y="5"/>
                    </a:cubicBezTo>
                    <a:cubicBezTo>
                      <a:pt x="20" y="5"/>
                      <a:pt x="20" y="6"/>
                      <a:pt x="20" y="6"/>
                    </a:cubicBezTo>
                    <a:cubicBezTo>
                      <a:pt x="19" y="6"/>
                      <a:pt x="19" y="7"/>
                      <a:pt x="19" y="8"/>
                    </a:cubicBezTo>
                    <a:cubicBezTo>
                      <a:pt x="19" y="8"/>
                      <a:pt x="19" y="8"/>
                      <a:pt x="19" y="8"/>
                    </a:cubicBezTo>
                    <a:cubicBezTo>
                      <a:pt x="19" y="9"/>
                      <a:pt x="20" y="9"/>
                      <a:pt x="20" y="10"/>
                    </a:cubicBezTo>
                    <a:cubicBezTo>
                      <a:pt x="23" y="11"/>
                      <a:pt x="25" y="14"/>
                      <a:pt x="25" y="17"/>
                    </a:cubicBezTo>
                    <a:cubicBezTo>
                      <a:pt x="25" y="17"/>
                      <a:pt x="24" y="17"/>
                      <a:pt x="23" y="16"/>
                    </a:cubicBezTo>
                    <a:cubicBezTo>
                      <a:pt x="23" y="16"/>
                      <a:pt x="23" y="16"/>
                      <a:pt x="23" y="16"/>
                    </a:cubicBezTo>
                    <a:cubicBezTo>
                      <a:pt x="23" y="16"/>
                      <a:pt x="23" y="16"/>
                      <a:pt x="23" y="16"/>
                    </a:cubicBezTo>
                    <a:cubicBezTo>
                      <a:pt x="23" y="16"/>
                      <a:pt x="23" y="16"/>
                      <a:pt x="23" y="16"/>
                    </a:cubicBezTo>
                    <a:cubicBezTo>
                      <a:pt x="23" y="15"/>
                      <a:pt x="21" y="13"/>
                      <a:pt x="20" y="13"/>
                    </a:cubicBezTo>
                    <a:cubicBezTo>
                      <a:pt x="19" y="12"/>
                      <a:pt x="18" y="11"/>
                      <a:pt x="17" y="11"/>
                    </a:cubicBezTo>
                    <a:cubicBezTo>
                      <a:pt x="16" y="11"/>
                      <a:pt x="15" y="11"/>
                      <a:pt x="14" y="11"/>
                    </a:cubicBezTo>
                    <a:cubicBezTo>
                      <a:pt x="13" y="11"/>
                      <a:pt x="13" y="11"/>
                      <a:pt x="12" y="11"/>
                    </a:cubicBezTo>
                    <a:cubicBezTo>
                      <a:pt x="11" y="12"/>
                      <a:pt x="10" y="12"/>
                      <a:pt x="10" y="13"/>
                    </a:cubicBezTo>
                    <a:cubicBezTo>
                      <a:pt x="9" y="14"/>
                      <a:pt x="9" y="14"/>
                      <a:pt x="9" y="15"/>
                    </a:cubicBezTo>
                    <a:cubicBezTo>
                      <a:pt x="9" y="17"/>
                      <a:pt x="11" y="18"/>
                      <a:pt x="12" y="19"/>
                    </a:cubicBezTo>
                    <a:cubicBezTo>
                      <a:pt x="14" y="21"/>
                      <a:pt x="16" y="23"/>
                      <a:pt x="17" y="25"/>
                    </a:cubicBezTo>
                    <a:cubicBezTo>
                      <a:pt x="19" y="26"/>
                      <a:pt x="20" y="28"/>
                      <a:pt x="21" y="30"/>
                    </a:cubicBezTo>
                    <a:cubicBezTo>
                      <a:pt x="21" y="31"/>
                      <a:pt x="21" y="31"/>
                      <a:pt x="21" y="32"/>
                    </a:cubicBezTo>
                    <a:cubicBezTo>
                      <a:pt x="21" y="34"/>
                      <a:pt x="20" y="35"/>
                      <a:pt x="19" y="37"/>
                    </a:cubicBezTo>
                    <a:cubicBezTo>
                      <a:pt x="19" y="37"/>
                      <a:pt x="17" y="38"/>
                      <a:pt x="15" y="38"/>
                    </a:cubicBezTo>
                    <a:cubicBezTo>
                      <a:pt x="14" y="38"/>
                      <a:pt x="14" y="38"/>
                      <a:pt x="13" y="38"/>
                    </a:cubicBezTo>
                    <a:cubicBezTo>
                      <a:pt x="12" y="38"/>
                      <a:pt x="12" y="38"/>
                      <a:pt x="12" y="38"/>
                    </a:cubicBezTo>
                    <a:cubicBezTo>
                      <a:pt x="12" y="38"/>
                      <a:pt x="12" y="38"/>
                      <a:pt x="12" y="38"/>
                    </a:cubicBezTo>
                    <a:cubicBezTo>
                      <a:pt x="11" y="38"/>
                      <a:pt x="11" y="39"/>
                      <a:pt x="11" y="40"/>
                    </a:cubicBezTo>
                    <a:cubicBezTo>
                      <a:pt x="11" y="40"/>
                      <a:pt x="11" y="40"/>
                      <a:pt x="11" y="41"/>
                    </a:cubicBezTo>
                    <a:cubicBezTo>
                      <a:pt x="10" y="42"/>
                      <a:pt x="10" y="43"/>
                      <a:pt x="10" y="44"/>
                    </a:cubicBezTo>
                    <a:cubicBezTo>
                      <a:pt x="10" y="44"/>
                      <a:pt x="10" y="44"/>
                      <a:pt x="10" y="44"/>
                    </a:cubicBezTo>
                    <a:cubicBezTo>
                      <a:pt x="10" y="44"/>
                      <a:pt x="9" y="44"/>
                      <a:pt x="9" y="44"/>
                    </a:cubicBezTo>
                    <a:cubicBezTo>
                      <a:pt x="9" y="43"/>
                      <a:pt x="9" y="42"/>
                      <a:pt x="9" y="41"/>
                    </a:cubicBezTo>
                    <a:cubicBezTo>
                      <a:pt x="9" y="40"/>
                      <a:pt x="9" y="40"/>
                      <a:pt x="9" y="40"/>
                    </a:cubicBezTo>
                    <a:cubicBezTo>
                      <a:pt x="9" y="39"/>
                      <a:pt x="9" y="39"/>
                      <a:pt x="9" y="38"/>
                    </a:cubicBezTo>
                    <a:cubicBezTo>
                      <a:pt x="8" y="37"/>
                      <a:pt x="8" y="37"/>
                      <a:pt x="7" y="37"/>
                    </a:cubicBezTo>
                    <a:cubicBezTo>
                      <a:pt x="5" y="36"/>
                      <a:pt x="3" y="33"/>
                      <a:pt x="3" y="30"/>
                    </a:cubicBezTo>
                    <a:cubicBezTo>
                      <a:pt x="3" y="30"/>
                      <a:pt x="3" y="30"/>
                      <a:pt x="3" y="30"/>
                    </a:cubicBezTo>
                    <a:cubicBezTo>
                      <a:pt x="4" y="30"/>
                      <a:pt x="5" y="30"/>
                      <a:pt x="5" y="30"/>
                    </a:cubicBezTo>
                    <a:cubicBezTo>
                      <a:pt x="6" y="33"/>
                      <a:pt x="9" y="35"/>
                      <a:pt x="11" y="36"/>
                    </a:cubicBezTo>
                    <a:cubicBezTo>
                      <a:pt x="12" y="36"/>
                      <a:pt x="12" y="36"/>
                      <a:pt x="13" y="36"/>
                    </a:cubicBezTo>
                    <a:cubicBezTo>
                      <a:pt x="14" y="36"/>
                      <a:pt x="15" y="36"/>
                      <a:pt x="17" y="35"/>
                    </a:cubicBezTo>
                    <a:cubicBezTo>
                      <a:pt x="18" y="34"/>
                      <a:pt x="19" y="33"/>
                      <a:pt x="19" y="31"/>
                    </a:cubicBezTo>
                    <a:cubicBezTo>
                      <a:pt x="19" y="31"/>
                      <a:pt x="19" y="31"/>
                      <a:pt x="19" y="31"/>
                    </a:cubicBezTo>
                    <a:cubicBezTo>
                      <a:pt x="19" y="29"/>
                      <a:pt x="18" y="28"/>
                      <a:pt x="17" y="27"/>
                    </a:cubicBezTo>
                    <a:cubicBezTo>
                      <a:pt x="17" y="27"/>
                      <a:pt x="16" y="26"/>
                      <a:pt x="15" y="25"/>
                    </a:cubicBezTo>
                    <a:cubicBezTo>
                      <a:pt x="13" y="24"/>
                      <a:pt x="12" y="22"/>
                      <a:pt x="10" y="21"/>
                    </a:cubicBezTo>
                    <a:cubicBezTo>
                      <a:pt x="10" y="21"/>
                      <a:pt x="9" y="20"/>
                      <a:pt x="8" y="18"/>
                    </a:cubicBezTo>
                    <a:cubicBezTo>
                      <a:pt x="7" y="17"/>
                      <a:pt x="7" y="16"/>
                      <a:pt x="7" y="14"/>
                    </a:cubicBezTo>
                    <a:cubicBezTo>
                      <a:pt x="7" y="12"/>
                      <a:pt x="7" y="11"/>
                      <a:pt x="10" y="9"/>
                    </a:cubicBezTo>
                    <a:cubicBezTo>
                      <a:pt x="11" y="8"/>
                      <a:pt x="12" y="7"/>
                      <a:pt x="13" y="7"/>
                    </a:cubicBezTo>
                    <a:cubicBezTo>
                      <a:pt x="13" y="7"/>
                      <a:pt x="13" y="7"/>
                      <a:pt x="13" y="7"/>
                    </a:cubicBezTo>
                    <a:cubicBezTo>
                      <a:pt x="14" y="7"/>
                      <a:pt x="14" y="7"/>
                      <a:pt x="14" y="8"/>
                    </a:cubicBezTo>
                    <a:cubicBezTo>
                      <a:pt x="15" y="8"/>
                      <a:pt x="15" y="8"/>
                      <a:pt x="15" y="8"/>
                    </a:cubicBezTo>
                    <a:moveTo>
                      <a:pt x="17" y="0"/>
                    </a:moveTo>
                    <a:cubicBezTo>
                      <a:pt x="17" y="0"/>
                      <a:pt x="17" y="0"/>
                      <a:pt x="17" y="0"/>
                    </a:cubicBezTo>
                    <a:cubicBezTo>
                      <a:pt x="16" y="0"/>
                      <a:pt x="16" y="1"/>
                      <a:pt x="16" y="1"/>
                    </a:cubicBezTo>
                    <a:cubicBezTo>
                      <a:pt x="16" y="1"/>
                      <a:pt x="15" y="2"/>
                      <a:pt x="15" y="3"/>
                    </a:cubicBezTo>
                    <a:cubicBezTo>
                      <a:pt x="15" y="3"/>
                      <a:pt x="14" y="4"/>
                      <a:pt x="14" y="4"/>
                    </a:cubicBezTo>
                    <a:cubicBezTo>
                      <a:pt x="14" y="4"/>
                      <a:pt x="13" y="4"/>
                      <a:pt x="13" y="4"/>
                    </a:cubicBezTo>
                    <a:cubicBezTo>
                      <a:pt x="11" y="4"/>
                      <a:pt x="9" y="5"/>
                      <a:pt x="8" y="6"/>
                    </a:cubicBezTo>
                    <a:cubicBezTo>
                      <a:pt x="5" y="8"/>
                      <a:pt x="3" y="11"/>
                      <a:pt x="3" y="14"/>
                    </a:cubicBezTo>
                    <a:cubicBezTo>
                      <a:pt x="3" y="16"/>
                      <a:pt x="4" y="18"/>
                      <a:pt x="5" y="20"/>
                    </a:cubicBezTo>
                    <a:cubicBezTo>
                      <a:pt x="6" y="22"/>
                      <a:pt x="7" y="23"/>
                      <a:pt x="8" y="23"/>
                    </a:cubicBezTo>
                    <a:cubicBezTo>
                      <a:pt x="10" y="25"/>
                      <a:pt x="11" y="26"/>
                      <a:pt x="13" y="28"/>
                    </a:cubicBezTo>
                    <a:cubicBezTo>
                      <a:pt x="14" y="28"/>
                      <a:pt x="14" y="29"/>
                      <a:pt x="15" y="29"/>
                    </a:cubicBezTo>
                    <a:cubicBezTo>
                      <a:pt x="15" y="30"/>
                      <a:pt x="15" y="30"/>
                      <a:pt x="15" y="31"/>
                    </a:cubicBezTo>
                    <a:cubicBezTo>
                      <a:pt x="15" y="31"/>
                      <a:pt x="15" y="31"/>
                      <a:pt x="15" y="31"/>
                    </a:cubicBezTo>
                    <a:cubicBezTo>
                      <a:pt x="15" y="31"/>
                      <a:pt x="15" y="32"/>
                      <a:pt x="15" y="32"/>
                    </a:cubicBezTo>
                    <a:cubicBezTo>
                      <a:pt x="14" y="32"/>
                      <a:pt x="13" y="33"/>
                      <a:pt x="13" y="33"/>
                    </a:cubicBezTo>
                    <a:cubicBezTo>
                      <a:pt x="13" y="33"/>
                      <a:pt x="13" y="33"/>
                      <a:pt x="13" y="33"/>
                    </a:cubicBezTo>
                    <a:cubicBezTo>
                      <a:pt x="12" y="33"/>
                      <a:pt x="12" y="33"/>
                      <a:pt x="12" y="33"/>
                    </a:cubicBezTo>
                    <a:cubicBezTo>
                      <a:pt x="10" y="32"/>
                      <a:pt x="9" y="31"/>
                      <a:pt x="8" y="29"/>
                    </a:cubicBezTo>
                    <a:cubicBezTo>
                      <a:pt x="8" y="28"/>
                      <a:pt x="8" y="28"/>
                      <a:pt x="7" y="27"/>
                    </a:cubicBezTo>
                    <a:cubicBezTo>
                      <a:pt x="5" y="27"/>
                      <a:pt x="4" y="26"/>
                      <a:pt x="2" y="26"/>
                    </a:cubicBezTo>
                    <a:cubicBezTo>
                      <a:pt x="2" y="26"/>
                      <a:pt x="2" y="26"/>
                      <a:pt x="2" y="26"/>
                    </a:cubicBezTo>
                    <a:cubicBezTo>
                      <a:pt x="1" y="26"/>
                      <a:pt x="0" y="27"/>
                      <a:pt x="0" y="27"/>
                    </a:cubicBezTo>
                    <a:cubicBezTo>
                      <a:pt x="0" y="28"/>
                      <a:pt x="0" y="29"/>
                      <a:pt x="0" y="30"/>
                    </a:cubicBezTo>
                    <a:cubicBezTo>
                      <a:pt x="0" y="34"/>
                      <a:pt x="2" y="38"/>
                      <a:pt x="6" y="40"/>
                    </a:cubicBezTo>
                    <a:cubicBezTo>
                      <a:pt x="6" y="40"/>
                      <a:pt x="6" y="40"/>
                      <a:pt x="6" y="40"/>
                    </a:cubicBezTo>
                    <a:cubicBezTo>
                      <a:pt x="6" y="40"/>
                      <a:pt x="6" y="40"/>
                      <a:pt x="6" y="40"/>
                    </a:cubicBezTo>
                    <a:cubicBezTo>
                      <a:pt x="6" y="41"/>
                      <a:pt x="6" y="43"/>
                      <a:pt x="5" y="44"/>
                    </a:cubicBezTo>
                    <a:cubicBezTo>
                      <a:pt x="5" y="44"/>
                      <a:pt x="5" y="44"/>
                      <a:pt x="5" y="44"/>
                    </a:cubicBezTo>
                    <a:cubicBezTo>
                      <a:pt x="5" y="45"/>
                      <a:pt x="5" y="45"/>
                      <a:pt x="5" y="45"/>
                    </a:cubicBezTo>
                    <a:cubicBezTo>
                      <a:pt x="5" y="45"/>
                      <a:pt x="6" y="46"/>
                      <a:pt x="6" y="46"/>
                    </a:cubicBezTo>
                    <a:cubicBezTo>
                      <a:pt x="7" y="46"/>
                      <a:pt x="7" y="46"/>
                      <a:pt x="7" y="46"/>
                    </a:cubicBezTo>
                    <a:cubicBezTo>
                      <a:pt x="7" y="47"/>
                      <a:pt x="7" y="47"/>
                      <a:pt x="7" y="47"/>
                    </a:cubicBezTo>
                    <a:cubicBezTo>
                      <a:pt x="8" y="47"/>
                      <a:pt x="9" y="48"/>
                      <a:pt x="10" y="48"/>
                    </a:cubicBezTo>
                    <a:cubicBezTo>
                      <a:pt x="11" y="48"/>
                      <a:pt x="11" y="48"/>
                      <a:pt x="11" y="48"/>
                    </a:cubicBezTo>
                    <a:cubicBezTo>
                      <a:pt x="11" y="48"/>
                      <a:pt x="12" y="48"/>
                      <a:pt x="12" y="48"/>
                    </a:cubicBezTo>
                    <a:cubicBezTo>
                      <a:pt x="12" y="47"/>
                      <a:pt x="13" y="47"/>
                      <a:pt x="13" y="47"/>
                    </a:cubicBezTo>
                    <a:cubicBezTo>
                      <a:pt x="13" y="45"/>
                      <a:pt x="13" y="44"/>
                      <a:pt x="14" y="43"/>
                    </a:cubicBezTo>
                    <a:cubicBezTo>
                      <a:pt x="14" y="42"/>
                      <a:pt x="14" y="42"/>
                      <a:pt x="14" y="42"/>
                    </a:cubicBezTo>
                    <a:cubicBezTo>
                      <a:pt x="14" y="42"/>
                      <a:pt x="15" y="41"/>
                      <a:pt x="16" y="41"/>
                    </a:cubicBezTo>
                    <a:cubicBezTo>
                      <a:pt x="18" y="41"/>
                      <a:pt x="20" y="40"/>
                      <a:pt x="21" y="39"/>
                    </a:cubicBezTo>
                    <a:cubicBezTo>
                      <a:pt x="23" y="37"/>
                      <a:pt x="24" y="34"/>
                      <a:pt x="24" y="32"/>
                    </a:cubicBezTo>
                    <a:cubicBezTo>
                      <a:pt x="24" y="31"/>
                      <a:pt x="24" y="30"/>
                      <a:pt x="24" y="29"/>
                    </a:cubicBezTo>
                    <a:cubicBezTo>
                      <a:pt x="23" y="26"/>
                      <a:pt x="21" y="24"/>
                      <a:pt x="20" y="22"/>
                    </a:cubicBezTo>
                    <a:cubicBezTo>
                      <a:pt x="18" y="20"/>
                      <a:pt x="16" y="19"/>
                      <a:pt x="14" y="17"/>
                    </a:cubicBezTo>
                    <a:cubicBezTo>
                      <a:pt x="13" y="16"/>
                      <a:pt x="13" y="15"/>
                      <a:pt x="13" y="15"/>
                    </a:cubicBezTo>
                    <a:cubicBezTo>
                      <a:pt x="13" y="15"/>
                      <a:pt x="13" y="15"/>
                      <a:pt x="13" y="15"/>
                    </a:cubicBezTo>
                    <a:cubicBezTo>
                      <a:pt x="13" y="14"/>
                      <a:pt x="13" y="14"/>
                      <a:pt x="13" y="14"/>
                    </a:cubicBezTo>
                    <a:cubicBezTo>
                      <a:pt x="13" y="14"/>
                      <a:pt x="14" y="14"/>
                      <a:pt x="14" y="14"/>
                    </a:cubicBezTo>
                    <a:cubicBezTo>
                      <a:pt x="15" y="14"/>
                      <a:pt x="15" y="14"/>
                      <a:pt x="16" y="14"/>
                    </a:cubicBezTo>
                    <a:cubicBezTo>
                      <a:pt x="17" y="14"/>
                      <a:pt x="18" y="15"/>
                      <a:pt x="19" y="15"/>
                    </a:cubicBezTo>
                    <a:cubicBezTo>
                      <a:pt x="19" y="16"/>
                      <a:pt x="20" y="16"/>
                      <a:pt x="20" y="17"/>
                    </a:cubicBezTo>
                    <a:cubicBezTo>
                      <a:pt x="20" y="17"/>
                      <a:pt x="20" y="17"/>
                      <a:pt x="20" y="17"/>
                    </a:cubicBezTo>
                    <a:cubicBezTo>
                      <a:pt x="20" y="18"/>
                      <a:pt x="20" y="18"/>
                      <a:pt x="20" y="18"/>
                    </a:cubicBezTo>
                    <a:cubicBezTo>
                      <a:pt x="20" y="18"/>
                      <a:pt x="20" y="19"/>
                      <a:pt x="21" y="19"/>
                    </a:cubicBezTo>
                    <a:cubicBezTo>
                      <a:pt x="21" y="19"/>
                      <a:pt x="21" y="19"/>
                      <a:pt x="21" y="19"/>
                    </a:cubicBezTo>
                    <a:cubicBezTo>
                      <a:pt x="22" y="20"/>
                      <a:pt x="22" y="20"/>
                      <a:pt x="22" y="20"/>
                    </a:cubicBezTo>
                    <a:cubicBezTo>
                      <a:pt x="23" y="20"/>
                      <a:pt x="24" y="20"/>
                      <a:pt x="26" y="20"/>
                    </a:cubicBezTo>
                    <a:cubicBezTo>
                      <a:pt x="26" y="20"/>
                      <a:pt x="27" y="20"/>
                      <a:pt x="27" y="20"/>
                    </a:cubicBezTo>
                    <a:cubicBezTo>
                      <a:pt x="28" y="20"/>
                      <a:pt x="29" y="19"/>
                      <a:pt x="29" y="19"/>
                    </a:cubicBezTo>
                    <a:cubicBezTo>
                      <a:pt x="29" y="18"/>
                      <a:pt x="29" y="18"/>
                      <a:pt x="29" y="17"/>
                    </a:cubicBezTo>
                    <a:cubicBezTo>
                      <a:pt x="29" y="13"/>
                      <a:pt x="26" y="9"/>
                      <a:pt x="23" y="7"/>
                    </a:cubicBezTo>
                    <a:cubicBezTo>
                      <a:pt x="23" y="7"/>
                      <a:pt x="23" y="6"/>
                      <a:pt x="23" y="6"/>
                    </a:cubicBezTo>
                    <a:cubicBezTo>
                      <a:pt x="23" y="5"/>
                      <a:pt x="23" y="5"/>
                      <a:pt x="24" y="4"/>
                    </a:cubicBezTo>
                    <a:cubicBezTo>
                      <a:pt x="24" y="3"/>
                      <a:pt x="23" y="2"/>
                      <a:pt x="23" y="2"/>
                    </a:cubicBezTo>
                    <a:cubicBezTo>
                      <a:pt x="23" y="2"/>
                      <a:pt x="23" y="2"/>
                      <a:pt x="23" y="2"/>
                    </a:cubicBezTo>
                    <a:cubicBezTo>
                      <a:pt x="22" y="1"/>
                      <a:pt x="20" y="0"/>
                      <a:pt x="20" y="0"/>
                    </a:cubicBezTo>
                    <a:cubicBezTo>
                      <a:pt x="19" y="0"/>
                      <a:pt x="19" y="0"/>
                      <a:pt x="18" y="0"/>
                    </a:cubicBezTo>
                    <a:cubicBezTo>
                      <a:pt x="18" y="0"/>
                      <a:pt x="18" y="0"/>
                      <a:pt x="18" y="0"/>
                    </a:cubicBezTo>
                    <a:cubicBezTo>
                      <a:pt x="18" y="0"/>
                      <a:pt x="18" y="0"/>
                      <a:pt x="18" y="0"/>
                    </a:cubicBezTo>
                    <a:cubicBezTo>
                      <a:pt x="18" y="0"/>
                      <a:pt x="18" y="0"/>
                      <a:pt x="1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Rectangle 779"/>
              <p:cNvSpPr>
                <a:spLocks noChangeArrowheads="1"/>
              </p:cNvSpPr>
              <p:nvPr/>
            </p:nvSpPr>
            <p:spPr bwMode="auto">
              <a:xfrm>
                <a:off x="3016" y="3310"/>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780"/>
              <p:cNvSpPr>
                <a:spLocks/>
              </p:cNvSpPr>
              <p:nvPr/>
            </p:nvSpPr>
            <p:spPr bwMode="auto">
              <a:xfrm>
                <a:off x="3016" y="33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781"/>
              <p:cNvSpPr>
                <a:spLocks/>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782"/>
              <p:cNvSpPr>
                <a:spLocks/>
              </p:cNvSpPr>
              <p:nvPr/>
            </p:nvSpPr>
            <p:spPr bwMode="auto">
              <a:xfrm>
                <a:off x="3019" y="3251"/>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783"/>
              <p:cNvSpPr>
                <a:spLocks noEditPoints="1"/>
              </p:cNvSpPr>
              <p:nvPr/>
            </p:nvSpPr>
            <p:spPr bwMode="auto">
              <a:xfrm>
                <a:off x="3035" y="2513"/>
                <a:ext cx="171" cy="68"/>
              </a:xfrm>
              <a:custGeom>
                <a:avLst/>
                <a:gdLst>
                  <a:gd name="T0" fmla="*/ 35 w 72"/>
                  <a:gd name="T1" fmla="*/ 25 h 29"/>
                  <a:gd name="T2" fmla="*/ 51 w 72"/>
                  <a:gd name="T3" fmla="*/ 16 h 29"/>
                  <a:gd name="T4" fmla="*/ 56 w 72"/>
                  <a:gd name="T5" fmla="*/ 13 h 29"/>
                  <a:gd name="T6" fmla="*/ 63 w 72"/>
                  <a:gd name="T7" fmla="*/ 16 h 29"/>
                  <a:gd name="T8" fmla="*/ 47 w 72"/>
                  <a:gd name="T9" fmla="*/ 24 h 29"/>
                  <a:gd name="T10" fmla="*/ 48 w 72"/>
                  <a:gd name="T11" fmla="*/ 21 h 29"/>
                  <a:gd name="T12" fmla="*/ 45 w 72"/>
                  <a:gd name="T13" fmla="*/ 17 h 29"/>
                  <a:gd name="T14" fmla="*/ 39 w 72"/>
                  <a:gd name="T15" fmla="*/ 13 h 29"/>
                  <a:gd name="T16" fmla="*/ 41 w 72"/>
                  <a:gd name="T17" fmla="*/ 13 h 29"/>
                  <a:gd name="T18" fmla="*/ 49 w 72"/>
                  <a:gd name="T19" fmla="*/ 16 h 29"/>
                  <a:gd name="T20" fmla="*/ 9 w 72"/>
                  <a:gd name="T21" fmla="*/ 16 h 29"/>
                  <a:gd name="T22" fmla="*/ 26 w 72"/>
                  <a:gd name="T23" fmla="*/ 12 h 29"/>
                  <a:gd name="T24" fmla="*/ 27 w 72"/>
                  <a:gd name="T25" fmla="*/ 14 h 29"/>
                  <a:gd name="T26" fmla="*/ 25 w 72"/>
                  <a:gd name="T27" fmla="*/ 15 h 29"/>
                  <a:gd name="T28" fmla="*/ 17 w 72"/>
                  <a:gd name="T29" fmla="*/ 17 h 29"/>
                  <a:gd name="T30" fmla="*/ 16 w 72"/>
                  <a:gd name="T31" fmla="*/ 19 h 29"/>
                  <a:gd name="T32" fmla="*/ 21 w 72"/>
                  <a:gd name="T33" fmla="*/ 22 h 29"/>
                  <a:gd name="T34" fmla="*/ 23 w 72"/>
                  <a:gd name="T35" fmla="*/ 25 h 29"/>
                  <a:gd name="T36" fmla="*/ 6 w 72"/>
                  <a:gd name="T37" fmla="*/ 19 h 29"/>
                  <a:gd name="T38" fmla="*/ 9 w 72"/>
                  <a:gd name="T39" fmla="*/ 16 h 29"/>
                  <a:gd name="T40" fmla="*/ 41 w 72"/>
                  <a:gd name="T41" fmla="*/ 9 h 29"/>
                  <a:gd name="T42" fmla="*/ 45 w 72"/>
                  <a:gd name="T43" fmla="*/ 8 h 29"/>
                  <a:gd name="T44" fmla="*/ 51 w 72"/>
                  <a:gd name="T45" fmla="*/ 12 h 29"/>
                  <a:gd name="T46" fmla="*/ 50 w 72"/>
                  <a:gd name="T47" fmla="*/ 13 h 29"/>
                  <a:gd name="T48" fmla="*/ 45 w 72"/>
                  <a:gd name="T49" fmla="*/ 12 h 29"/>
                  <a:gd name="T50" fmla="*/ 37 w 72"/>
                  <a:gd name="T51" fmla="*/ 11 h 29"/>
                  <a:gd name="T52" fmla="*/ 36 w 72"/>
                  <a:gd name="T53" fmla="*/ 12 h 29"/>
                  <a:gd name="T54" fmla="*/ 38 w 72"/>
                  <a:gd name="T55" fmla="*/ 16 h 29"/>
                  <a:gd name="T56" fmla="*/ 45 w 72"/>
                  <a:gd name="T57" fmla="*/ 21 h 29"/>
                  <a:gd name="T58" fmla="*/ 38 w 72"/>
                  <a:gd name="T59" fmla="*/ 23 h 29"/>
                  <a:gd name="T60" fmla="*/ 34 w 72"/>
                  <a:gd name="T61" fmla="*/ 23 h 29"/>
                  <a:gd name="T62" fmla="*/ 30 w 72"/>
                  <a:gd name="T63" fmla="*/ 25 h 29"/>
                  <a:gd name="T64" fmla="*/ 29 w 72"/>
                  <a:gd name="T65" fmla="*/ 25 h 29"/>
                  <a:gd name="T66" fmla="*/ 27 w 72"/>
                  <a:gd name="T67" fmla="*/ 23 h 29"/>
                  <a:gd name="T68" fmla="*/ 27 w 72"/>
                  <a:gd name="T69" fmla="*/ 21 h 29"/>
                  <a:gd name="T70" fmla="*/ 24 w 72"/>
                  <a:gd name="T71" fmla="*/ 18 h 29"/>
                  <a:gd name="T72" fmla="*/ 36 w 72"/>
                  <a:gd name="T73" fmla="*/ 20 h 29"/>
                  <a:gd name="T74" fmla="*/ 37 w 72"/>
                  <a:gd name="T75" fmla="*/ 17 h 29"/>
                  <a:gd name="T76" fmla="*/ 30 w 72"/>
                  <a:gd name="T77" fmla="*/ 14 h 29"/>
                  <a:gd name="T78" fmla="*/ 29 w 72"/>
                  <a:gd name="T79" fmla="*/ 13 h 29"/>
                  <a:gd name="T80" fmla="*/ 31 w 72"/>
                  <a:gd name="T81" fmla="*/ 10 h 29"/>
                  <a:gd name="T82" fmla="*/ 37 w 72"/>
                  <a:gd name="T83" fmla="*/ 9 h 29"/>
                  <a:gd name="T84" fmla="*/ 40 w 72"/>
                  <a:gd name="T85" fmla="*/ 9 h 29"/>
                  <a:gd name="T86" fmla="*/ 4 w 72"/>
                  <a:gd name="T87" fmla="*/ 15 h 29"/>
                  <a:gd name="T88" fmla="*/ 61 w 72"/>
                  <a:gd name="T89" fmla="*/ 7 h 29"/>
                  <a:gd name="T90" fmla="*/ 68 w 72"/>
                  <a:gd name="T91" fmla="*/ 15 h 29"/>
                  <a:gd name="T92" fmla="*/ 58 w 72"/>
                  <a:gd name="T93" fmla="*/ 10 h 29"/>
                  <a:gd name="T94" fmla="*/ 49 w 72"/>
                  <a:gd name="T95" fmla="*/ 8 h 29"/>
                  <a:gd name="T96" fmla="*/ 42 w 72"/>
                  <a:gd name="T97" fmla="*/ 5 h 29"/>
                  <a:gd name="T98" fmla="*/ 40 w 72"/>
                  <a:gd name="T99" fmla="*/ 7 h 29"/>
                  <a:gd name="T100" fmla="*/ 31 w 72"/>
                  <a:gd name="T101" fmla="*/ 7 h 29"/>
                  <a:gd name="T102" fmla="*/ 8 w 72"/>
                  <a:gd name="T103" fmla="*/ 12 h 29"/>
                  <a:gd name="T104" fmla="*/ 8 w 72"/>
                  <a:gd name="T105" fmla="*/ 13 h 29"/>
                  <a:gd name="T106" fmla="*/ 4 w 72"/>
                  <a:gd name="T107" fmla="*/ 16 h 29"/>
                  <a:gd name="T108" fmla="*/ 0 w 72"/>
                  <a:gd name="T109" fmla="*/ 14 h 29"/>
                  <a:gd name="T110" fmla="*/ 32 w 72"/>
                  <a:gd name="T111" fmla="*/ 29 h 29"/>
                  <a:gd name="T112" fmla="*/ 71 w 72"/>
                  <a:gd name="T113" fmla="*/ 16 h 29"/>
                  <a:gd name="T114" fmla="*/ 62 w 72"/>
                  <a:gd name="T115"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 h="29">
                    <a:moveTo>
                      <a:pt x="35" y="25"/>
                    </a:moveTo>
                    <a:cubicBezTo>
                      <a:pt x="35" y="25"/>
                      <a:pt x="35" y="25"/>
                      <a:pt x="35" y="25"/>
                    </a:cubicBezTo>
                    <a:cubicBezTo>
                      <a:pt x="35" y="25"/>
                      <a:pt x="35" y="25"/>
                      <a:pt x="35" y="25"/>
                    </a:cubicBezTo>
                    <a:cubicBezTo>
                      <a:pt x="35" y="25"/>
                      <a:pt x="35" y="25"/>
                      <a:pt x="35" y="25"/>
                    </a:cubicBezTo>
                    <a:moveTo>
                      <a:pt x="50" y="16"/>
                    </a:moveTo>
                    <a:cubicBezTo>
                      <a:pt x="50" y="16"/>
                      <a:pt x="51" y="16"/>
                      <a:pt x="51" y="16"/>
                    </a:cubicBezTo>
                    <a:cubicBezTo>
                      <a:pt x="52" y="15"/>
                      <a:pt x="54" y="15"/>
                      <a:pt x="54" y="14"/>
                    </a:cubicBezTo>
                    <a:cubicBezTo>
                      <a:pt x="55" y="14"/>
                      <a:pt x="55" y="14"/>
                      <a:pt x="56" y="14"/>
                    </a:cubicBezTo>
                    <a:cubicBezTo>
                      <a:pt x="56" y="13"/>
                      <a:pt x="56" y="13"/>
                      <a:pt x="56" y="13"/>
                    </a:cubicBezTo>
                    <a:cubicBezTo>
                      <a:pt x="56" y="13"/>
                      <a:pt x="56" y="13"/>
                      <a:pt x="56" y="13"/>
                    </a:cubicBezTo>
                    <a:cubicBezTo>
                      <a:pt x="57" y="13"/>
                      <a:pt x="57" y="13"/>
                      <a:pt x="57" y="13"/>
                    </a:cubicBezTo>
                    <a:cubicBezTo>
                      <a:pt x="59" y="14"/>
                      <a:pt x="61" y="15"/>
                      <a:pt x="63" y="16"/>
                    </a:cubicBezTo>
                    <a:cubicBezTo>
                      <a:pt x="64" y="17"/>
                      <a:pt x="64" y="18"/>
                      <a:pt x="64" y="19"/>
                    </a:cubicBezTo>
                    <a:cubicBezTo>
                      <a:pt x="64" y="19"/>
                      <a:pt x="64" y="19"/>
                      <a:pt x="63" y="19"/>
                    </a:cubicBezTo>
                    <a:cubicBezTo>
                      <a:pt x="59" y="22"/>
                      <a:pt x="53" y="23"/>
                      <a:pt x="47" y="24"/>
                    </a:cubicBezTo>
                    <a:cubicBezTo>
                      <a:pt x="47" y="24"/>
                      <a:pt x="46" y="24"/>
                      <a:pt x="45" y="24"/>
                    </a:cubicBezTo>
                    <a:cubicBezTo>
                      <a:pt x="46" y="24"/>
                      <a:pt x="46" y="24"/>
                      <a:pt x="47" y="24"/>
                    </a:cubicBezTo>
                    <a:cubicBezTo>
                      <a:pt x="47" y="23"/>
                      <a:pt x="48" y="22"/>
                      <a:pt x="48" y="21"/>
                    </a:cubicBezTo>
                    <a:cubicBezTo>
                      <a:pt x="48" y="20"/>
                      <a:pt x="47" y="19"/>
                      <a:pt x="47" y="18"/>
                    </a:cubicBezTo>
                    <a:cubicBezTo>
                      <a:pt x="46" y="18"/>
                      <a:pt x="46" y="18"/>
                      <a:pt x="46" y="17"/>
                    </a:cubicBezTo>
                    <a:cubicBezTo>
                      <a:pt x="45" y="17"/>
                      <a:pt x="45" y="17"/>
                      <a:pt x="45" y="17"/>
                    </a:cubicBezTo>
                    <a:cubicBezTo>
                      <a:pt x="45" y="17"/>
                      <a:pt x="45" y="17"/>
                      <a:pt x="45" y="17"/>
                    </a:cubicBezTo>
                    <a:cubicBezTo>
                      <a:pt x="43" y="16"/>
                      <a:pt x="41" y="15"/>
                      <a:pt x="40" y="14"/>
                    </a:cubicBezTo>
                    <a:cubicBezTo>
                      <a:pt x="40" y="14"/>
                      <a:pt x="39" y="14"/>
                      <a:pt x="39" y="13"/>
                    </a:cubicBezTo>
                    <a:cubicBezTo>
                      <a:pt x="40" y="13"/>
                      <a:pt x="40" y="13"/>
                      <a:pt x="40" y="13"/>
                    </a:cubicBezTo>
                    <a:cubicBezTo>
                      <a:pt x="40" y="13"/>
                      <a:pt x="40" y="13"/>
                      <a:pt x="41" y="13"/>
                    </a:cubicBezTo>
                    <a:cubicBezTo>
                      <a:pt x="41" y="13"/>
                      <a:pt x="41" y="13"/>
                      <a:pt x="41" y="13"/>
                    </a:cubicBezTo>
                    <a:cubicBezTo>
                      <a:pt x="42" y="13"/>
                      <a:pt x="44" y="14"/>
                      <a:pt x="45" y="15"/>
                    </a:cubicBezTo>
                    <a:cubicBezTo>
                      <a:pt x="46" y="15"/>
                      <a:pt x="47" y="15"/>
                      <a:pt x="48" y="16"/>
                    </a:cubicBezTo>
                    <a:cubicBezTo>
                      <a:pt x="48" y="16"/>
                      <a:pt x="49" y="16"/>
                      <a:pt x="49" y="16"/>
                    </a:cubicBezTo>
                    <a:cubicBezTo>
                      <a:pt x="49" y="16"/>
                      <a:pt x="49" y="16"/>
                      <a:pt x="49" y="16"/>
                    </a:cubicBezTo>
                    <a:cubicBezTo>
                      <a:pt x="50" y="16"/>
                      <a:pt x="50" y="16"/>
                      <a:pt x="50" y="16"/>
                    </a:cubicBezTo>
                    <a:moveTo>
                      <a:pt x="9" y="16"/>
                    </a:moveTo>
                    <a:cubicBezTo>
                      <a:pt x="10" y="15"/>
                      <a:pt x="10" y="15"/>
                      <a:pt x="10" y="15"/>
                    </a:cubicBezTo>
                    <a:cubicBezTo>
                      <a:pt x="15" y="13"/>
                      <a:pt x="20" y="11"/>
                      <a:pt x="26" y="11"/>
                    </a:cubicBezTo>
                    <a:cubicBezTo>
                      <a:pt x="26" y="11"/>
                      <a:pt x="26" y="12"/>
                      <a:pt x="26" y="12"/>
                    </a:cubicBezTo>
                    <a:cubicBezTo>
                      <a:pt x="26" y="13"/>
                      <a:pt x="26" y="13"/>
                      <a:pt x="26" y="13"/>
                    </a:cubicBezTo>
                    <a:cubicBezTo>
                      <a:pt x="26" y="13"/>
                      <a:pt x="26" y="13"/>
                      <a:pt x="26" y="13"/>
                    </a:cubicBezTo>
                    <a:cubicBezTo>
                      <a:pt x="26" y="14"/>
                      <a:pt x="26" y="14"/>
                      <a:pt x="27" y="14"/>
                    </a:cubicBezTo>
                    <a:cubicBezTo>
                      <a:pt x="27" y="15"/>
                      <a:pt x="28" y="16"/>
                      <a:pt x="29" y="16"/>
                    </a:cubicBezTo>
                    <a:cubicBezTo>
                      <a:pt x="28" y="16"/>
                      <a:pt x="26" y="16"/>
                      <a:pt x="25" y="15"/>
                    </a:cubicBezTo>
                    <a:cubicBezTo>
                      <a:pt x="25" y="15"/>
                      <a:pt x="25" y="15"/>
                      <a:pt x="25" y="15"/>
                    </a:cubicBezTo>
                    <a:cubicBezTo>
                      <a:pt x="24" y="15"/>
                      <a:pt x="24" y="15"/>
                      <a:pt x="24" y="15"/>
                    </a:cubicBezTo>
                    <a:cubicBezTo>
                      <a:pt x="23" y="15"/>
                      <a:pt x="21" y="15"/>
                      <a:pt x="20" y="16"/>
                    </a:cubicBezTo>
                    <a:cubicBezTo>
                      <a:pt x="19" y="16"/>
                      <a:pt x="18" y="16"/>
                      <a:pt x="17" y="17"/>
                    </a:cubicBezTo>
                    <a:cubicBezTo>
                      <a:pt x="16" y="17"/>
                      <a:pt x="16" y="17"/>
                      <a:pt x="16" y="17"/>
                    </a:cubicBezTo>
                    <a:cubicBezTo>
                      <a:pt x="16" y="18"/>
                      <a:pt x="16" y="18"/>
                      <a:pt x="16" y="18"/>
                    </a:cubicBezTo>
                    <a:cubicBezTo>
                      <a:pt x="16" y="18"/>
                      <a:pt x="16" y="18"/>
                      <a:pt x="16" y="19"/>
                    </a:cubicBezTo>
                    <a:cubicBezTo>
                      <a:pt x="16" y="19"/>
                      <a:pt x="16" y="19"/>
                      <a:pt x="16" y="19"/>
                    </a:cubicBezTo>
                    <a:cubicBezTo>
                      <a:pt x="16" y="19"/>
                      <a:pt x="16" y="19"/>
                      <a:pt x="16" y="19"/>
                    </a:cubicBezTo>
                    <a:cubicBezTo>
                      <a:pt x="17" y="21"/>
                      <a:pt x="19" y="21"/>
                      <a:pt x="21" y="22"/>
                    </a:cubicBezTo>
                    <a:cubicBezTo>
                      <a:pt x="22" y="22"/>
                      <a:pt x="23" y="23"/>
                      <a:pt x="24" y="23"/>
                    </a:cubicBezTo>
                    <a:cubicBezTo>
                      <a:pt x="23" y="24"/>
                      <a:pt x="23" y="24"/>
                      <a:pt x="23" y="24"/>
                    </a:cubicBezTo>
                    <a:cubicBezTo>
                      <a:pt x="23" y="25"/>
                      <a:pt x="23" y="25"/>
                      <a:pt x="23" y="25"/>
                    </a:cubicBezTo>
                    <a:cubicBezTo>
                      <a:pt x="22" y="25"/>
                      <a:pt x="22" y="25"/>
                      <a:pt x="22" y="25"/>
                    </a:cubicBezTo>
                    <a:cubicBezTo>
                      <a:pt x="15" y="24"/>
                      <a:pt x="9" y="22"/>
                      <a:pt x="7" y="19"/>
                    </a:cubicBezTo>
                    <a:cubicBezTo>
                      <a:pt x="6" y="19"/>
                      <a:pt x="6" y="19"/>
                      <a:pt x="6" y="19"/>
                    </a:cubicBezTo>
                    <a:cubicBezTo>
                      <a:pt x="6" y="18"/>
                      <a:pt x="6" y="18"/>
                      <a:pt x="6" y="18"/>
                    </a:cubicBezTo>
                    <a:cubicBezTo>
                      <a:pt x="7" y="18"/>
                      <a:pt x="7" y="18"/>
                      <a:pt x="7" y="17"/>
                    </a:cubicBezTo>
                    <a:cubicBezTo>
                      <a:pt x="8" y="17"/>
                      <a:pt x="9" y="16"/>
                      <a:pt x="9" y="16"/>
                    </a:cubicBezTo>
                    <a:cubicBezTo>
                      <a:pt x="9" y="16"/>
                      <a:pt x="9" y="16"/>
                      <a:pt x="9" y="16"/>
                    </a:cubicBezTo>
                    <a:moveTo>
                      <a:pt x="40" y="9"/>
                    </a:moveTo>
                    <a:cubicBezTo>
                      <a:pt x="40" y="9"/>
                      <a:pt x="41" y="9"/>
                      <a:pt x="41" y="9"/>
                    </a:cubicBezTo>
                    <a:cubicBezTo>
                      <a:pt x="42" y="7"/>
                      <a:pt x="42" y="7"/>
                      <a:pt x="42" y="7"/>
                    </a:cubicBezTo>
                    <a:cubicBezTo>
                      <a:pt x="43" y="7"/>
                      <a:pt x="44" y="8"/>
                      <a:pt x="45" y="8"/>
                    </a:cubicBezTo>
                    <a:cubicBezTo>
                      <a:pt x="45" y="8"/>
                      <a:pt x="45" y="8"/>
                      <a:pt x="45" y="8"/>
                    </a:cubicBezTo>
                    <a:cubicBezTo>
                      <a:pt x="44" y="8"/>
                      <a:pt x="44" y="9"/>
                      <a:pt x="44" y="9"/>
                    </a:cubicBezTo>
                    <a:cubicBezTo>
                      <a:pt x="45" y="10"/>
                      <a:pt x="45" y="10"/>
                      <a:pt x="45" y="10"/>
                    </a:cubicBezTo>
                    <a:cubicBezTo>
                      <a:pt x="47" y="10"/>
                      <a:pt x="49" y="11"/>
                      <a:pt x="51" y="12"/>
                    </a:cubicBezTo>
                    <a:cubicBezTo>
                      <a:pt x="51" y="12"/>
                      <a:pt x="52" y="12"/>
                      <a:pt x="53" y="13"/>
                    </a:cubicBezTo>
                    <a:cubicBezTo>
                      <a:pt x="52" y="13"/>
                      <a:pt x="52" y="13"/>
                      <a:pt x="51" y="13"/>
                    </a:cubicBezTo>
                    <a:cubicBezTo>
                      <a:pt x="51" y="13"/>
                      <a:pt x="50" y="13"/>
                      <a:pt x="50" y="13"/>
                    </a:cubicBezTo>
                    <a:cubicBezTo>
                      <a:pt x="50" y="13"/>
                      <a:pt x="50" y="13"/>
                      <a:pt x="50" y="13"/>
                    </a:cubicBezTo>
                    <a:cubicBezTo>
                      <a:pt x="50" y="13"/>
                      <a:pt x="49" y="13"/>
                      <a:pt x="48" y="13"/>
                    </a:cubicBezTo>
                    <a:cubicBezTo>
                      <a:pt x="47" y="13"/>
                      <a:pt x="46" y="12"/>
                      <a:pt x="45" y="12"/>
                    </a:cubicBezTo>
                    <a:cubicBezTo>
                      <a:pt x="43" y="11"/>
                      <a:pt x="42" y="11"/>
                      <a:pt x="41" y="11"/>
                    </a:cubicBezTo>
                    <a:cubicBezTo>
                      <a:pt x="40" y="11"/>
                      <a:pt x="40" y="11"/>
                      <a:pt x="40" y="11"/>
                    </a:cubicBezTo>
                    <a:cubicBezTo>
                      <a:pt x="39" y="11"/>
                      <a:pt x="38" y="11"/>
                      <a:pt x="37" y="11"/>
                    </a:cubicBezTo>
                    <a:cubicBezTo>
                      <a:pt x="36" y="12"/>
                      <a:pt x="36" y="12"/>
                      <a:pt x="36" y="12"/>
                    </a:cubicBezTo>
                    <a:cubicBezTo>
                      <a:pt x="36" y="12"/>
                      <a:pt x="36" y="12"/>
                      <a:pt x="36" y="12"/>
                    </a:cubicBezTo>
                    <a:cubicBezTo>
                      <a:pt x="36" y="12"/>
                      <a:pt x="36" y="12"/>
                      <a:pt x="36" y="12"/>
                    </a:cubicBezTo>
                    <a:cubicBezTo>
                      <a:pt x="36" y="13"/>
                      <a:pt x="36" y="13"/>
                      <a:pt x="36" y="13"/>
                    </a:cubicBezTo>
                    <a:cubicBezTo>
                      <a:pt x="36" y="14"/>
                      <a:pt x="36" y="14"/>
                      <a:pt x="36" y="15"/>
                    </a:cubicBezTo>
                    <a:cubicBezTo>
                      <a:pt x="37" y="15"/>
                      <a:pt x="37" y="15"/>
                      <a:pt x="38" y="16"/>
                    </a:cubicBezTo>
                    <a:cubicBezTo>
                      <a:pt x="39" y="17"/>
                      <a:pt x="42" y="18"/>
                      <a:pt x="44" y="19"/>
                    </a:cubicBezTo>
                    <a:cubicBezTo>
                      <a:pt x="44" y="19"/>
                      <a:pt x="44" y="19"/>
                      <a:pt x="45" y="20"/>
                    </a:cubicBezTo>
                    <a:cubicBezTo>
                      <a:pt x="45" y="20"/>
                      <a:pt x="45" y="21"/>
                      <a:pt x="45" y="21"/>
                    </a:cubicBezTo>
                    <a:cubicBezTo>
                      <a:pt x="45" y="22"/>
                      <a:pt x="45" y="22"/>
                      <a:pt x="45" y="22"/>
                    </a:cubicBezTo>
                    <a:cubicBezTo>
                      <a:pt x="45" y="22"/>
                      <a:pt x="43" y="22"/>
                      <a:pt x="42" y="23"/>
                    </a:cubicBezTo>
                    <a:cubicBezTo>
                      <a:pt x="41" y="23"/>
                      <a:pt x="40" y="23"/>
                      <a:pt x="38" y="23"/>
                    </a:cubicBezTo>
                    <a:cubicBezTo>
                      <a:pt x="37" y="23"/>
                      <a:pt x="35" y="23"/>
                      <a:pt x="35" y="23"/>
                    </a:cubicBezTo>
                    <a:cubicBezTo>
                      <a:pt x="35" y="23"/>
                      <a:pt x="35" y="23"/>
                      <a:pt x="35" y="23"/>
                    </a:cubicBezTo>
                    <a:cubicBezTo>
                      <a:pt x="34" y="23"/>
                      <a:pt x="34" y="23"/>
                      <a:pt x="34" y="23"/>
                    </a:cubicBezTo>
                    <a:cubicBezTo>
                      <a:pt x="34" y="23"/>
                      <a:pt x="34" y="23"/>
                      <a:pt x="34" y="23"/>
                    </a:cubicBezTo>
                    <a:cubicBezTo>
                      <a:pt x="33" y="23"/>
                      <a:pt x="32" y="24"/>
                      <a:pt x="32" y="24"/>
                    </a:cubicBezTo>
                    <a:cubicBezTo>
                      <a:pt x="31" y="25"/>
                      <a:pt x="31" y="25"/>
                      <a:pt x="30" y="25"/>
                    </a:cubicBezTo>
                    <a:cubicBezTo>
                      <a:pt x="30" y="25"/>
                      <a:pt x="30" y="25"/>
                      <a:pt x="30" y="25"/>
                    </a:cubicBezTo>
                    <a:cubicBezTo>
                      <a:pt x="30" y="25"/>
                      <a:pt x="29" y="25"/>
                      <a:pt x="29" y="25"/>
                    </a:cubicBezTo>
                    <a:cubicBezTo>
                      <a:pt x="29" y="25"/>
                      <a:pt x="29" y="25"/>
                      <a:pt x="29" y="25"/>
                    </a:cubicBezTo>
                    <a:cubicBezTo>
                      <a:pt x="28" y="25"/>
                      <a:pt x="27" y="25"/>
                      <a:pt x="26" y="25"/>
                    </a:cubicBezTo>
                    <a:cubicBezTo>
                      <a:pt x="27" y="24"/>
                      <a:pt x="27" y="24"/>
                      <a:pt x="27" y="24"/>
                    </a:cubicBezTo>
                    <a:cubicBezTo>
                      <a:pt x="27" y="23"/>
                      <a:pt x="27" y="23"/>
                      <a:pt x="27" y="23"/>
                    </a:cubicBezTo>
                    <a:cubicBezTo>
                      <a:pt x="27" y="23"/>
                      <a:pt x="28" y="23"/>
                      <a:pt x="28" y="23"/>
                    </a:cubicBezTo>
                    <a:cubicBezTo>
                      <a:pt x="28" y="22"/>
                      <a:pt x="28" y="22"/>
                      <a:pt x="28" y="22"/>
                    </a:cubicBezTo>
                    <a:cubicBezTo>
                      <a:pt x="28" y="21"/>
                      <a:pt x="27" y="21"/>
                      <a:pt x="27" y="21"/>
                    </a:cubicBezTo>
                    <a:cubicBezTo>
                      <a:pt x="25" y="21"/>
                      <a:pt x="23" y="20"/>
                      <a:pt x="22" y="20"/>
                    </a:cubicBezTo>
                    <a:cubicBezTo>
                      <a:pt x="21" y="19"/>
                      <a:pt x="20" y="19"/>
                      <a:pt x="19" y="19"/>
                    </a:cubicBezTo>
                    <a:cubicBezTo>
                      <a:pt x="21" y="18"/>
                      <a:pt x="23" y="18"/>
                      <a:pt x="24" y="18"/>
                    </a:cubicBezTo>
                    <a:cubicBezTo>
                      <a:pt x="24" y="18"/>
                      <a:pt x="24" y="18"/>
                      <a:pt x="24" y="18"/>
                    </a:cubicBezTo>
                    <a:cubicBezTo>
                      <a:pt x="30" y="19"/>
                      <a:pt x="33" y="20"/>
                      <a:pt x="35" y="20"/>
                    </a:cubicBezTo>
                    <a:cubicBezTo>
                      <a:pt x="36" y="20"/>
                      <a:pt x="36" y="20"/>
                      <a:pt x="36" y="20"/>
                    </a:cubicBezTo>
                    <a:cubicBezTo>
                      <a:pt x="37" y="19"/>
                      <a:pt x="37" y="19"/>
                      <a:pt x="37" y="19"/>
                    </a:cubicBezTo>
                    <a:cubicBezTo>
                      <a:pt x="37" y="19"/>
                      <a:pt x="38" y="19"/>
                      <a:pt x="38" y="18"/>
                    </a:cubicBezTo>
                    <a:cubicBezTo>
                      <a:pt x="38" y="18"/>
                      <a:pt x="37" y="18"/>
                      <a:pt x="37" y="17"/>
                    </a:cubicBezTo>
                    <a:cubicBezTo>
                      <a:pt x="36" y="17"/>
                      <a:pt x="36" y="17"/>
                      <a:pt x="36" y="17"/>
                    </a:cubicBezTo>
                    <a:cubicBezTo>
                      <a:pt x="35" y="16"/>
                      <a:pt x="33" y="15"/>
                      <a:pt x="31" y="15"/>
                    </a:cubicBezTo>
                    <a:cubicBezTo>
                      <a:pt x="31" y="15"/>
                      <a:pt x="30" y="14"/>
                      <a:pt x="30" y="14"/>
                    </a:cubicBezTo>
                    <a:cubicBezTo>
                      <a:pt x="29" y="13"/>
                      <a:pt x="29" y="13"/>
                      <a:pt x="29" y="13"/>
                    </a:cubicBezTo>
                    <a:cubicBezTo>
                      <a:pt x="29" y="13"/>
                      <a:pt x="29" y="13"/>
                      <a:pt x="29" y="13"/>
                    </a:cubicBezTo>
                    <a:cubicBezTo>
                      <a:pt x="29" y="13"/>
                      <a:pt x="29" y="13"/>
                      <a:pt x="29" y="13"/>
                    </a:cubicBezTo>
                    <a:cubicBezTo>
                      <a:pt x="29" y="12"/>
                      <a:pt x="29" y="12"/>
                      <a:pt x="29" y="12"/>
                    </a:cubicBezTo>
                    <a:cubicBezTo>
                      <a:pt x="28" y="12"/>
                      <a:pt x="29" y="11"/>
                      <a:pt x="30" y="10"/>
                    </a:cubicBezTo>
                    <a:cubicBezTo>
                      <a:pt x="31" y="10"/>
                      <a:pt x="31" y="10"/>
                      <a:pt x="31" y="10"/>
                    </a:cubicBezTo>
                    <a:cubicBezTo>
                      <a:pt x="31" y="10"/>
                      <a:pt x="31" y="10"/>
                      <a:pt x="32" y="9"/>
                    </a:cubicBezTo>
                    <a:cubicBezTo>
                      <a:pt x="32" y="9"/>
                      <a:pt x="32" y="9"/>
                      <a:pt x="33" y="9"/>
                    </a:cubicBezTo>
                    <a:cubicBezTo>
                      <a:pt x="34" y="9"/>
                      <a:pt x="35" y="9"/>
                      <a:pt x="37" y="9"/>
                    </a:cubicBezTo>
                    <a:cubicBezTo>
                      <a:pt x="37" y="9"/>
                      <a:pt x="37" y="9"/>
                      <a:pt x="37" y="9"/>
                    </a:cubicBezTo>
                    <a:cubicBezTo>
                      <a:pt x="38" y="9"/>
                      <a:pt x="39" y="9"/>
                      <a:pt x="40" y="9"/>
                    </a:cubicBezTo>
                    <a:cubicBezTo>
                      <a:pt x="40" y="9"/>
                      <a:pt x="40" y="9"/>
                      <a:pt x="40" y="9"/>
                    </a:cubicBezTo>
                    <a:moveTo>
                      <a:pt x="4" y="16"/>
                    </a:moveTo>
                    <a:cubicBezTo>
                      <a:pt x="4" y="15"/>
                      <a:pt x="4" y="15"/>
                      <a:pt x="4" y="15"/>
                    </a:cubicBezTo>
                    <a:cubicBezTo>
                      <a:pt x="4" y="15"/>
                      <a:pt x="4" y="15"/>
                      <a:pt x="4" y="15"/>
                    </a:cubicBezTo>
                    <a:cubicBezTo>
                      <a:pt x="4" y="13"/>
                      <a:pt x="5" y="11"/>
                      <a:pt x="7" y="11"/>
                    </a:cubicBezTo>
                    <a:cubicBezTo>
                      <a:pt x="16" y="5"/>
                      <a:pt x="27" y="3"/>
                      <a:pt x="37" y="3"/>
                    </a:cubicBezTo>
                    <a:cubicBezTo>
                      <a:pt x="45" y="3"/>
                      <a:pt x="53" y="4"/>
                      <a:pt x="61" y="7"/>
                    </a:cubicBezTo>
                    <a:cubicBezTo>
                      <a:pt x="63" y="8"/>
                      <a:pt x="65" y="9"/>
                      <a:pt x="66" y="10"/>
                    </a:cubicBezTo>
                    <a:cubicBezTo>
                      <a:pt x="68" y="11"/>
                      <a:pt x="68" y="13"/>
                      <a:pt x="68" y="14"/>
                    </a:cubicBezTo>
                    <a:cubicBezTo>
                      <a:pt x="68" y="15"/>
                      <a:pt x="68" y="15"/>
                      <a:pt x="68" y="15"/>
                    </a:cubicBezTo>
                    <a:cubicBezTo>
                      <a:pt x="68" y="15"/>
                      <a:pt x="68" y="16"/>
                      <a:pt x="67" y="16"/>
                    </a:cubicBezTo>
                    <a:cubicBezTo>
                      <a:pt x="67" y="15"/>
                      <a:pt x="66" y="14"/>
                      <a:pt x="65" y="14"/>
                    </a:cubicBezTo>
                    <a:cubicBezTo>
                      <a:pt x="63" y="12"/>
                      <a:pt x="61" y="11"/>
                      <a:pt x="58" y="10"/>
                    </a:cubicBezTo>
                    <a:cubicBezTo>
                      <a:pt x="58" y="10"/>
                      <a:pt x="56" y="10"/>
                      <a:pt x="54" y="9"/>
                    </a:cubicBezTo>
                    <a:cubicBezTo>
                      <a:pt x="52" y="9"/>
                      <a:pt x="50" y="8"/>
                      <a:pt x="50" y="8"/>
                    </a:cubicBezTo>
                    <a:cubicBezTo>
                      <a:pt x="49" y="8"/>
                      <a:pt x="49" y="8"/>
                      <a:pt x="49" y="8"/>
                    </a:cubicBezTo>
                    <a:cubicBezTo>
                      <a:pt x="50" y="7"/>
                      <a:pt x="50" y="7"/>
                      <a:pt x="50" y="7"/>
                    </a:cubicBezTo>
                    <a:cubicBezTo>
                      <a:pt x="50" y="7"/>
                      <a:pt x="49" y="6"/>
                      <a:pt x="49" y="6"/>
                    </a:cubicBezTo>
                    <a:cubicBezTo>
                      <a:pt x="47" y="5"/>
                      <a:pt x="44" y="5"/>
                      <a:pt x="42" y="5"/>
                    </a:cubicBezTo>
                    <a:cubicBezTo>
                      <a:pt x="42" y="5"/>
                      <a:pt x="42" y="5"/>
                      <a:pt x="42" y="5"/>
                    </a:cubicBezTo>
                    <a:cubicBezTo>
                      <a:pt x="41" y="5"/>
                      <a:pt x="41" y="5"/>
                      <a:pt x="41" y="5"/>
                    </a:cubicBezTo>
                    <a:cubicBezTo>
                      <a:pt x="40" y="7"/>
                      <a:pt x="40" y="7"/>
                      <a:pt x="40" y="7"/>
                    </a:cubicBezTo>
                    <a:cubicBezTo>
                      <a:pt x="39" y="6"/>
                      <a:pt x="38" y="6"/>
                      <a:pt x="37" y="6"/>
                    </a:cubicBezTo>
                    <a:cubicBezTo>
                      <a:pt x="35" y="6"/>
                      <a:pt x="34" y="6"/>
                      <a:pt x="32" y="7"/>
                    </a:cubicBezTo>
                    <a:cubicBezTo>
                      <a:pt x="32" y="7"/>
                      <a:pt x="32" y="7"/>
                      <a:pt x="31" y="7"/>
                    </a:cubicBezTo>
                    <a:cubicBezTo>
                      <a:pt x="31" y="7"/>
                      <a:pt x="31" y="7"/>
                      <a:pt x="30" y="7"/>
                    </a:cubicBezTo>
                    <a:cubicBezTo>
                      <a:pt x="30" y="7"/>
                      <a:pt x="30" y="7"/>
                      <a:pt x="30" y="7"/>
                    </a:cubicBezTo>
                    <a:cubicBezTo>
                      <a:pt x="22" y="7"/>
                      <a:pt x="15" y="9"/>
                      <a:pt x="8" y="12"/>
                    </a:cubicBezTo>
                    <a:cubicBezTo>
                      <a:pt x="8" y="12"/>
                      <a:pt x="8" y="12"/>
                      <a:pt x="8" y="12"/>
                    </a:cubicBezTo>
                    <a:cubicBezTo>
                      <a:pt x="8" y="12"/>
                      <a:pt x="8" y="12"/>
                      <a:pt x="8" y="12"/>
                    </a:cubicBezTo>
                    <a:cubicBezTo>
                      <a:pt x="8" y="13"/>
                      <a:pt x="8" y="13"/>
                      <a:pt x="8" y="13"/>
                    </a:cubicBezTo>
                    <a:cubicBezTo>
                      <a:pt x="8" y="13"/>
                      <a:pt x="8" y="13"/>
                      <a:pt x="8" y="13"/>
                    </a:cubicBezTo>
                    <a:cubicBezTo>
                      <a:pt x="7" y="13"/>
                      <a:pt x="6" y="14"/>
                      <a:pt x="5" y="14"/>
                    </a:cubicBezTo>
                    <a:cubicBezTo>
                      <a:pt x="5" y="15"/>
                      <a:pt x="4" y="15"/>
                      <a:pt x="4" y="16"/>
                    </a:cubicBezTo>
                    <a:moveTo>
                      <a:pt x="37" y="0"/>
                    </a:moveTo>
                    <a:cubicBezTo>
                      <a:pt x="26" y="0"/>
                      <a:pt x="15" y="2"/>
                      <a:pt x="5" y="8"/>
                    </a:cubicBezTo>
                    <a:cubicBezTo>
                      <a:pt x="3" y="9"/>
                      <a:pt x="1" y="12"/>
                      <a:pt x="0" y="14"/>
                    </a:cubicBezTo>
                    <a:cubicBezTo>
                      <a:pt x="0" y="14"/>
                      <a:pt x="0" y="15"/>
                      <a:pt x="0" y="15"/>
                    </a:cubicBezTo>
                    <a:cubicBezTo>
                      <a:pt x="0" y="18"/>
                      <a:pt x="2" y="20"/>
                      <a:pt x="4" y="21"/>
                    </a:cubicBezTo>
                    <a:cubicBezTo>
                      <a:pt x="8" y="25"/>
                      <a:pt x="17" y="29"/>
                      <a:pt x="32" y="29"/>
                    </a:cubicBezTo>
                    <a:cubicBezTo>
                      <a:pt x="37" y="29"/>
                      <a:pt x="46" y="28"/>
                      <a:pt x="54" y="26"/>
                    </a:cubicBezTo>
                    <a:cubicBezTo>
                      <a:pt x="58" y="25"/>
                      <a:pt x="62" y="24"/>
                      <a:pt x="65" y="22"/>
                    </a:cubicBezTo>
                    <a:cubicBezTo>
                      <a:pt x="68" y="21"/>
                      <a:pt x="70" y="19"/>
                      <a:pt x="71" y="16"/>
                    </a:cubicBezTo>
                    <a:cubicBezTo>
                      <a:pt x="72" y="15"/>
                      <a:pt x="72" y="15"/>
                      <a:pt x="72" y="14"/>
                    </a:cubicBezTo>
                    <a:cubicBezTo>
                      <a:pt x="72" y="11"/>
                      <a:pt x="70" y="9"/>
                      <a:pt x="69" y="8"/>
                    </a:cubicBezTo>
                    <a:cubicBezTo>
                      <a:pt x="67" y="6"/>
                      <a:pt x="64" y="5"/>
                      <a:pt x="62" y="4"/>
                    </a:cubicBezTo>
                    <a:cubicBezTo>
                      <a:pt x="54" y="1"/>
                      <a:pt x="46" y="0"/>
                      <a:pt x="3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784"/>
              <p:cNvSpPr>
                <a:spLocks noEditPoints="1"/>
              </p:cNvSpPr>
              <p:nvPr/>
            </p:nvSpPr>
            <p:spPr bwMode="auto">
              <a:xfrm>
                <a:off x="3009" y="2501"/>
                <a:ext cx="220" cy="128"/>
              </a:xfrm>
              <a:custGeom>
                <a:avLst/>
                <a:gdLst>
                  <a:gd name="T0" fmla="*/ 43 w 93"/>
                  <a:gd name="T1" fmla="*/ 41 h 54"/>
                  <a:gd name="T2" fmla="*/ 42 w 93"/>
                  <a:gd name="T3" fmla="*/ 51 h 54"/>
                  <a:gd name="T4" fmla="*/ 35 w 93"/>
                  <a:gd name="T5" fmla="*/ 50 h 54"/>
                  <a:gd name="T6" fmla="*/ 41 w 93"/>
                  <a:gd name="T7" fmla="*/ 47 h 54"/>
                  <a:gd name="T8" fmla="*/ 48 w 93"/>
                  <a:gd name="T9" fmla="*/ 41 h 54"/>
                  <a:gd name="T10" fmla="*/ 52 w 93"/>
                  <a:gd name="T11" fmla="*/ 47 h 54"/>
                  <a:gd name="T12" fmla="*/ 54 w 93"/>
                  <a:gd name="T13" fmla="*/ 50 h 54"/>
                  <a:gd name="T14" fmla="*/ 54 w 93"/>
                  <a:gd name="T15" fmla="*/ 47 h 54"/>
                  <a:gd name="T16" fmla="*/ 55 w 93"/>
                  <a:gd name="T17" fmla="*/ 50 h 54"/>
                  <a:gd name="T18" fmla="*/ 28 w 93"/>
                  <a:gd name="T19" fmla="*/ 50 h 54"/>
                  <a:gd name="T20" fmla="*/ 33 w 93"/>
                  <a:gd name="T21" fmla="*/ 41 h 54"/>
                  <a:gd name="T22" fmla="*/ 57 w 93"/>
                  <a:gd name="T23" fmla="*/ 49 h 54"/>
                  <a:gd name="T24" fmla="*/ 58 w 93"/>
                  <a:gd name="T25" fmla="*/ 49 h 54"/>
                  <a:gd name="T26" fmla="*/ 60 w 93"/>
                  <a:gd name="T27" fmla="*/ 39 h 54"/>
                  <a:gd name="T28" fmla="*/ 63 w 93"/>
                  <a:gd name="T29" fmla="*/ 48 h 54"/>
                  <a:gd name="T30" fmla="*/ 26 w 93"/>
                  <a:gd name="T31" fmla="*/ 49 h 54"/>
                  <a:gd name="T32" fmla="*/ 21 w 93"/>
                  <a:gd name="T33" fmla="*/ 38 h 54"/>
                  <a:gd name="T34" fmla="*/ 26 w 93"/>
                  <a:gd name="T35" fmla="*/ 49 h 54"/>
                  <a:gd name="T36" fmla="*/ 64 w 93"/>
                  <a:gd name="T37" fmla="*/ 47 h 54"/>
                  <a:gd name="T38" fmla="*/ 67 w 93"/>
                  <a:gd name="T39" fmla="*/ 43 h 54"/>
                  <a:gd name="T40" fmla="*/ 69 w 93"/>
                  <a:gd name="T41" fmla="*/ 47 h 54"/>
                  <a:gd name="T42" fmla="*/ 70 w 93"/>
                  <a:gd name="T43" fmla="*/ 37 h 54"/>
                  <a:gd name="T44" fmla="*/ 73 w 93"/>
                  <a:gd name="T45" fmla="*/ 46 h 54"/>
                  <a:gd name="T46" fmla="*/ 13 w 93"/>
                  <a:gd name="T47" fmla="*/ 44 h 54"/>
                  <a:gd name="T48" fmla="*/ 19 w 93"/>
                  <a:gd name="T49" fmla="*/ 44 h 54"/>
                  <a:gd name="T50" fmla="*/ 75 w 93"/>
                  <a:gd name="T51" fmla="*/ 45 h 54"/>
                  <a:gd name="T52" fmla="*/ 78 w 93"/>
                  <a:gd name="T53" fmla="*/ 44 h 54"/>
                  <a:gd name="T54" fmla="*/ 9 w 93"/>
                  <a:gd name="T55" fmla="*/ 42 h 54"/>
                  <a:gd name="T56" fmla="*/ 11 w 93"/>
                  <a:gd name="T57" fmla="*/ 35 h 54"/>
                  <a:gd name="T58" fmla="*/ 79 w 93"/>
                  <a:gd name="T59" fmla="*/ 34 h 54"/>
                  <a:gd name="T60" fmla="*/ 84 w 93"/>
                  <a:gd name="T61" fmla="*/ 40 h 54"/>
                  <a:gd name="T62" fmla="*/ 7 w 93"/>
                  <a:gd name="T63" fmla="*/ 40 h 54"/>
                  <a:gd name="T64" fmla="*/ 6 w 93"/>
                  <a:gd name="T65" fmla="*/ 31 h 54"/>
                  <a:gd name="T66" fmla="*/ 4 w 93"/>
                  <a:gd name="T67" fmla="*/ 32 h 54"/>
                  <a:gd name="T68" fmla="*/ 4 w 93"/>
                  <a:gd name="T69" fmla="*/ 29 h 54"/>
                  <a:gd name="T70" fmla="*/ 86 w 93"/>
                  <a:gd name="T71" fmla="*/ 30 h 54"/>
                  <a:gd name="T72" fmla="*/ 89 w 93"/>
                  <a:gd name="T73" fmla="*/ 35 h 54"/>
                  <a:gd name="T74" fmla="*/ 8 w 93"/>
                  <a:gd name="T75" fmla="*/ 28 h 54"/>
                  <a:gd name="T76" fmla="*/ 7 w 93"/>
                  <a:gd name="T77" fmla="*/ 17 h 54"/>
                  <a:gd name="T78" fmla="*/ 79 w 93"/>
                  <a:gd name="T79" fmla="*/ 9 h 54"/>
                  <a:gd name="T80" fmla="*/ 89 w 93"/>
                  <a:gd name="T81" fmla="*/ 21 h 54"/>
                  <a:gd name="T82" fmla="*/ 41 w 93"/>
                  <a:gd name="T83" fmla="*/ 38 h 54"/>
                  <a:gd name="T84" fmla="*/ 10 w 93"/>
                  <a:gd name="T85" fmla="*/ 9 h 54"/>
                  <a:gd name="T86" fmla="*/ 2 w 93"/>
                  <a:gd name="T87" fmla="*/ 21 h 54"/>
                  <a:gd name="T88" fmla="*/ 1 w 93"/>
                  <a:gd name="T89" fmla="*/ 36 h 54"/>
                  <a:gd name="T90" fmla="*/ 41 w 93"/>
                  <a:gd name="T91" fmla="*/ 54 h 54"/>
                  <a:gd name="T92" fmla="*/ 79 w 93"/>
                  <a:gd name="T93" fmla="*/ 47 h 54"/>
                  <a:gd name="T94" fmla="*/ 84 w 93"/>
                  <a:gd name="T95" fmla="*/ 45 h 54"/>
                  <a:gd name="T96" fmla="*/ 86 w 93"/>
                  <a:gd name="T97" fmla="*/ 43 h 54"/>
                  <a:gd name="T98" fmla="*/ 92 w 93"/>
                  <a:gd name="T99" fmla="*/ 32 h 54"/>
                  <a:gd name="T100" fmla="*/ 89 w 93"/>
                  <a:gd name="T101" fmla="*/ 1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54">
                    <a:moveTo>
                      <a:pt x="42" y="51"/>
                    </a:moveTo>
                    <a:cubicBezTo>
                      <a:pt x="42" y="50"/>
                      <a:pt x="42" y="48"/>
                      <a:pt x="42" y="47"/>
                    </a:cubicBezTo>
                    <a:cubicBezTo>
                      <a:pt x="42" y="45"/>
                      <a:pt x="42" y="43"/>
                      <a:pt x="43" y="41"/>
                    </a:cubicBezTo>
                    <a:cubicBezTo>
                      <a:pt x="44" y="41"/>
                      <a:pt x="45" y="41"/>
                      <a:pt x="47" y="41"/>
                    </a:cubicBezTo>
                    <a:cubicBezTo>
                      <a:pt x="47" y="44"/>
                      <a:pt x="47" y="47"/>
                      <a:pt x="48" y="50"/>
                    </a:cubicBezTo>
                    <a:cubicBezTo>
                      <a:pt x="46" y="51"/>
                      <a:pt x="44" y="51"/>
                      <a:pt x="42" y="51"/>
                    </a:cubicBezTo>
                    <a:moveTo>
                      <a:pt x="41" y="51"/>
                    </a:moveTo>
                    <a:cubicBezTo>
                      <a:pt x="39" y="51"/>
                      <a:pt x="37" y="51"/>
                      <a:pt x="35" y="50"/>
                    </a:cubicBezTo>
                    <a:cubicBezTo>
                      <a:pt x="35" y="50"/>
                      <a:pt x="35" y="50"/>
                      <a:pt x="35" y="50"/>
                    </a:cubicBezTo>
                    <a:cubicBezTo>
                      <a:pt x="35" y="47"/>
                      <a:pt x="35" y="44"/>
                      <a:pt x="35" y="41"/>
                    </a:cubicBezTo>
                    <a:cubicBezTo>
                      <a:pt x="37" y="41"/>
                      <a:pt x="39" y="41"/>
                      <a:pt x="41" y="41"/>
                    </a:cubicBezTo>
                    <a:cubicBezTo>
                      <a:pt x="41" y="43"/>
                      <a:pt x="41" y="45"/>
                      <a:pt x="41" y="47"/>
                    </a:cubicBezTo>
                    <a:cubicBezTo>
                      <a:pt x="41" y="48"/>
                      <a:pt x="41" y="50"/>
                      <a:pt x="41" y="51"/>
                    </a:cubicBezTo>
                    <a:moveTo>
                      <a:pt x="49" y="50"/>
                    </a:moveTo>
                    <a:cubicBezTo>
                      <a:pt x="49" y="47"/>
                      <a:pt x="49" y="44"/>
                      <a:pt x="48" y="41"/>
                    </a:cubicBezTo>
                    <a:cubicBezTo>
                      <a:pt x="49" y="41"/>
                      <a:pt x="49" y="41"/>
                      <a:pt x="49" y="41"/>
                    </a:cubicBezTo>
                    <a:cubicBezTo>
                      <a:pt x="50" y="41"/>
                      <a:pt x="51" y="41"/>
                      <a:pt x="52" y="40"/>
                    </a:cubicBezTo>
                    <a:cubicBezTo>
                      <a:pt x="52" y="42"/>
                      <a:pt x="52" y="45"/>
                      <a:pt x="52" y="47"/>
                    </a:cubicBezTo>
                    <a:cubicBezTo>
                      <a:pt x="52" y="48"/>
                      <a:pt x="52" y="49"/>
                      <a:pt x="52" y="50"/>
                    </a:cubicBezTo>
                    <a:cubicBezTo>
                      <a:pt x="51" y="50"/>
                      <a:pt x="50" y="50"/>
                      <a:pt x="49" y="50"/>
                    </a:cubicBezTo>
                    <a:moveTo>
                      <a:pt x="54" y="50"/>
                    </a:moveTo>
                    <a:cubicBezTo>
                      <a:pt x="54" y="49"/>
                      <a:pt x="54" y="49"/>
                      <a:pt x="54" y="49"/>
                    </a:cubicBezTo>
                    <a:cubicBezTo>
                      <a:pt x="54" y="48"/>
                      <a:pt x="54" y="48"/>
                      <a:pt x="54" y="48"/>
                    </a:cubicBezTo>
                    <a:cubicBezTo>
                      <a:pt x="54" y="47"/>
                      <a:pt x="54" y="47"/>
                      <a:pt x="54" y="47"/>
                    </a:cubicBezTo>
                    <a:cubicBezTo>
                      <a:pt x="54" y="44"/>
                      <a:pt x="54" y="42"/>
                      <a:pt x="54" y="40"/>
                    </a:cubicBezTo>
                    <a:cubicBezTo>
                      <a:pt x="54" y="40"/>
                      <a:pt x="55" y="40"/>
                      <a:pt x="55" y="40"/>
                    </a:cubicBezTo>
                    <a:cubicBezTo>
                      <a:pt x="55" y="43"/>
                      <a:pt x="55" y="46"/>
                      <a:pt x="55" y="50"/>
                    </a:cubicBezTo>
                    <a:cubicBezTo>
                      <a:pt x="54" y="50"/>
                      <a:pt x="54" y="50"/>
                      <a:pt x="54" y="50"/>
                    </a:cubicBezTo>
                    <a:moveTo>
                      <a:pt x="34" y="50"/>
                    </a:moveTo>
                    <a:cubicBezTo>
                      <a:pt x="32" y="50"/>
                      <a:pt x="30" y="50"/>
                      <a:pt x="28" y="50"/>
                    </a:cubicBezTo>
                    <a:cubicBezTo>
                      <a:pt x="28" y="48"/>
                      <a:pt x="28" y="47"/>
                      <a:pt x="28" y="46"/>
                    </a:cubicBezTo>
                    <a:cubicBezTo>
                      <a:pt x="28" y="44"/>
                      <a:pt x="28" y="42"/>
                      <a:pt x="28" y="40"/>
                    </a:cubicBezTo>
                    <a:cubicBezTo>
                      <a:pt x="30" y="40"/>
                      <a:pt x="32" y="41"/>
                      <a:pt x="33" y="41"/>
                    </a:cubicBezTo>
                    <a:cubicBezTo>
                      <a:pt x="34" y="44"/>
                      <a:pt x="34" y="47"/>
                      <a:pt x="34" y="50"/>
                    </a:cubicBezTo>
                    <a:cubicBezTo>
                      <a:pt x="34" y="50"/>
                      <a:pt x="34" y="50"/>
                      <a:pt x="34" y="50"/>
                    </a:cubicBezTo>
                    <a:moveTo>
                      <a:pt x="57" y="49"/>
                    </a:moveTo>
                    <a:cubicBezTo>
                      <a:pt x="57" y="46"/>
                      <a:pt x="57" y="43"/>
                      <a:pt x="57" y="40"/>
                    </a:cubicBezTo>
                    <a:cubicBezTo>
                      <a:pt x="58" y="40"/>
                      <a:pt x="58" y="40"/>
                      <a:pt x="58" y="40"/>
                    </a:cubicBezTo>
                    <a:cubicBezTo>
                      <a:pt x="58" y="43"/>
                      <a:pt x="58" y="46"/>
                      <a:pt x="58" y="49"/>
                    </a:cubicBezTo>
                    <a:cubicBezTo>
                      <a:pt x="58" y="49"/>
                      <a:pt x="57" y="49"/>
                      <a:pt x="57" y="49"/>
                    </a:cubicBezTo>
                    <a:moveTo>
                      <a:pt x="60" y="49"/>
                    </a:moveTo>
                    <a:cubicBezTo>
                      <a:pt x="60" y="46"/>
                      <a:pt x="60" y="43"/>
                      <a:pt x="60" y="39"/>
                    </a:cubicBezTo>
                    <a:cubicBezTo>
                      <a:pt x="61" y="39"/>
                      <a:pt x="62" y="39"/>
                      <a:pt x="63" y="39"/>
                    </a:cubicBezTo>
                    <a:cubicBezTo>
                      <a:pt x="63" y="42"/>
                      <a:pt x="63" y="45"/>
                      <a:pt x="63" y="48"/>
                    </a:cubicBezTo>
                    <a:cubicBezTo>
                      <a:pt x="63" y="48"/>
                      <a:pt x="63" y="48"/>
                      <a:pt x="63" y="48"/>
                    </a:cubicBezTo>
                    <a:cubicBezTo>
                      <a:pt x="63" y="48"/>
                      <a:pt x="63" y="48"/>
                      <a:pt x="63" y="48"/>
                    </a:cubicBezTo>
                    <a:cubicBezTo>
                      <a:pt x="62" y="49"/>
                      <a:pt x="61" y="49"/>
                      <a:pt x="60" y="49"/>
                    </a:cubicBezTo>
                    <a:moveTo>
                      <a:pt x="26" y="49"/>
                    </a:moveTo>
                    <a:cubicBezTo>
                      <a:pt x="24" y="49"/>
                      <a:pt x="22" y="48"/>
                      <a:pt x="20" y="48"/>
                    </a:cubicBezTo>
                    <a:cubicBezTo>
                      <a:pt x="20" y="46"/>
                      <a:pt x="20" y="45"/>
                      <a:pt x="20" y="44"/>
                    </a:cubicBezTo>
                    <a:cubicBezTo>
                      <a:pt x="20" y="42"/>
                      <a:pt x="20" y="40"/>
                      <a:pt x="21" y="38"/>
                    </a:cubicBezTo>
                    <a:cubicBezTo>
                      <a:pt x="22" y="39"/>
                      <a:pt x="24" y="39"/>
                      <a:pt x="26" y="40"/>
                    </a:cubicBezTo>
                    <a:cubicBezTo>
                      <a:pt x="26" y="42"/>
                      <a:pt x="26" y="44"/>
                      <a:pt x="26" y="46"/>
                    </a:cubicBezTo>
                    <a:cubicBezTo>
                      <a:pt x="26" y="47"/>
                      <a:pt x="26" y="48"/>
                      <a:pt x="26" y="49"/>
                    </a:cubicBezTo>
                    <a:moveTo>
                      <a:pt x="65" y="48"/>
                    </a:moveTo>
                    <a:cubicBezTo>
                      <a:pt x="65" y="47"/>
                      <a:pt x="65" y="47"/>
                      <a:pt x="65" y="47"/>
                    </a:cubicBezTo>
                    <a:cubicBezTo>
                      <a:pt x="64" y="47"/>
                      <a:pt x="64" y="47"/>
                      <a:pt x="64" y="47"/>
                    </a:cubicBezTo>
                    <a:cubicBezTo>
                      <a:pt x="64" y="44"/>
                      <a:pt x="64" y="42"/>
                      <a:pt x="64" y="39"/>
                    </a:cubicBezTo>
                    <a:cubicBezTo>
                      <a:pt x="65" y="38"/>
                      <a:pt x="66" y="38"/>
                      <a:pt x="67" y="38"/>
                    </a:cubicBezTo>
                    <a:cubicBezTo>
                      <a:pt x="67" y="40"/>
                      <a:pt x="67" y="41"/>
                      <a:pt x="67" y="43"/>
                    </a:cubicBezTo>
                    <a:cubicBezTo>
                      <a:pt x="67" y="44"/>
                      <a:pt x="67" y="46"/>
                      <a:pt x="67" y="47"/>
                    </a:cubicBezTo>
                    <a:cubicBezTo>
                      <a:pt x="66" y="48"/>
                      <a:pt x="66" y="48"/>
                      <a:pt x="65" y="48"/>
                    </a:cubicBezTo>
                    <a:moveTo>
                      <a:pt x="69" y="47"/>
                    </a:moveTo>
                    <a:cubicBezTo>
                      <a:pt x="69" y="46"/>
                      <a:pt x="69" y="44"/>
                      <a:pt x="69" y="43"/>
                    </a:cubicBezTo>
                    <a:cubicBezTo>
                      <a:pt x="69" y="41"/>
                      <a:pt x="69" y="39"/>
                      <a:pt x="69" y="38"/>
                    </a:cubicBezTo>
                    <a:cubicBezTo>
                      <a:pt x="70" y="37"/>
                      <a:pt x="70" y="37"/>
                      <a:pt x="70" y="37"/>
                    </a:cubicBezTo>
                    <a:cubicBezTo>
                      <a:pt x="71" y="37"/>
                      <a:pt x="72" y="37"/>
                      <a:pt x="73" y="36"/>
                    </a:cubicBezTo>
                    <a:cubicBezTo>
                      <a:pt x="73" y="39"/>
                      <a:pt x="73" y="42"/>
                      <a:pt x="73" y="45"/>
                    </a:cubicBezTo>
                    <a:cubicBezTo>
                      <a:pt x="73" y="46"/>
                      <a:pt x="73" y="46"/>
                      <a:pt x="73" y="46"/>
                    </a:cubicBezTo>
                    <a:cubicBezTo>
                      <a:pt x="72" y="46"/>
                      <a:pt x="70" y="47"/>
                      <a:pt x="69" y="47"/>
                    </a:cubicBezTo>
                    <a:moveTo>
                      <a:pt x="19" y="47"/>
                    </a:moveTo>
                    <a:cubicBezTo>
                      <a:pt x="17" y="46"/>
                      <a:pt x="15" y="45"/>
                      <a:pt x="13" y="44"/>
                    </a:cubicBezTo>
                    <a:cubicBezTo>
                      <a:pt x="13" y="41"/>
                      <a:pt x="13" y="38"/>
                      <a:pt x="13" y="35"/>
                    </a:cubicBezTo>
                    <a:cubicBezTo>
                      <a:pt x="15" y="36"/>
                      <a:pt x="17" y="37"/>
                      <a:pt x="19" y="38"/>
                    </a:cubicBezTo>
                    <a:cubicBezTo>
                      <a:pt x="19" y="40"/>
                      <a:pt x="19" y="42"/>
                      <a:pt x="19" y="44"/>
                    </a:cubicBezTo>
                    <a:cubicBezTo>
                      <a:pt x="19" y="45"/>
                      <a:pt x="19" y="46"/>
                      <a:pt x="19" y="47"/>
                    </a:cubicBezTo>
                    <a:moveTo>
                      <a:pt x="75" y="45"/>
                    </a:moveTo>
                    <a:cubicBezTo>
                      <a:pt x="75" y="45"/>
                      <a:pt x="75" y="45"/>
                      <a:pt x="75" y="45"/>
                    </a:cubicBezTo>
                    <a:cubicBezTo>
                      <a:pt x="75" y="42"/>
                      <a:pt x="75" y="39"/>
                      <a:pt x="74" y="36"/>
                    </a:cubicBezTo>
                    <a:cubicBezTo>
                      <a:pt x="75" y="36"/>
                      <a:pt x="76" y="35"/>
                      <a:pt x="77" y="35"/>
                    </a:cubicBezTo>
                    <a:cubicBezTo>
                      <a:pt x="78" y="38"/>
                      <a:pt x="78" y="41"/>
                      <a:pt x="78" y="44"/>
                    </a:cubicBezTo>
                    <a:cubicBezTo>
                      <a:pt x="77" y="44"/>
                      <a:pt x="76" y="45"/>
                      <a:pt x="75" y="45"/>
                    </a:cubicBezTo>
                    <a:moveTo>
                      <a:pt x="11" y="43"/>
                    </a:moveTo>
                    <a:cubicBezTo>
                      <a:pt x="10" y="43"/>
                      <a:pt x="10" y="42"/>
                      <a:pt x="9" y="42"/>
                    </a:cubicBezTo>
                    <a:cubicBezTo>
                      <a:pt x="9" y="39"/>
                      <a:pt x="9" y="36"/>
                      <a:pt x="9" y="33"/>
                    </a:cubicBezTo>
                    <a:cubicBezTo>
                      <a:pt x="10" y="33"/>
                      <a:pt x="10" y="34"/>
                      <a:pt x="11" y="34"/>
                    </a:cubicBezTo>
                    <a:cubicBezTo>
                      <a:pt x="11" y="35"/>
                      <a:pt x="11" y="35"/>
                      <a:pt x="11" y="35"/>
                    </a:cubicBezTo>
                    <a:cubicBezTo>
                      <a:pt x="11" y="38"/>
                      <a:pt x="11" y="40"/>
                      <a:pt x="11" y="43"/>
                    </a:cubicBezTo>
                    <a:moveTo>
                      <a:pt x="79" y="43"/>
                    </a:moveTo>
                    <a:cubicBezTo>
                      <a:pt x="79" y="40"/>
                      <a:pt x="79" y="37"/>
                      <a:pt x="79" y="34"/>
                    </a:cubicBezTo>
                    <a:cubicBezTo>
                      <a:pt x="81" y="33"/>
                      <a:pt x="82" y="33"/>
                      <a:pt x="84" y="32"/>
                    </a:cubicBezTo>
                    <a:cubicBezTo>
                      <a:pt x="84" y="32"/>
                      <a:pt x="84" y="32"/>
                      <a:pt x="84" y="32"/>
                    </a:cubicBezTo>
                    <a:cubicBezTo>
                      <a:pt x="84" y="34"/>
                      <a:pt x="84" y="37"/>
                      <a:pt x="84" y="40"/>
                    </a:cubicBezTo>
                    <a:cubicBezTo>
                      <a:pt x="84" y="41"/>
                      <a:pt x="83" y="41"/>
                      <a:pt x="82" y="42"/>
                    </a:cubicBezTo>
                    <a:cubicBezTo>
                      <a:pt x="81" y="42"/>
                      <a:pt x="80" y="43"/>
                      <a:pt x="79" y="43"/>
                    </a:cubicBezTo>
                    <a:moveTo>
                      <a:pt x="7" y="40"/>
                    </a:moveTo>
                    <a:cubicBezTo>
                      <a:pt x="7" y="40"/>
                      <a:pt x="6" y="39"/>
                      <a:pt x="6" y="38"/>
                    </a:cubicBezTo>
                    <a:cubicBezTo>
                      <a:pt x="6" y="38"/>
                      <a:pt x="6" y="38"/>
                      <a:pt x="6" y="38"/>
                    </a:cubicBezTo>
                    <a:cubicBezTo>
                      <a:pt x="6" y="36"/>
                      <a:pt x="6" y="33"/>
                      <a:pt x="6" y="31"/>
                    </a:cubicBezTo>
                    <a:cubicBezTo>
                      <a:pt x="7" y="31"/>
                      <a:pt x="7" y="31"/>
                      <a:pt x="7" y="31"/>
                    </a:cubicBezTo>
                    <a:cubicBezTo>
                      <a:pt x="7" y="34"/>
                      <a:pt x="7" y="37"/>
                      <a:pt x="7" y="40"/>
                    </a:cubicBezTo>
                    <a:moveTo>
                      <a:pt x="4" y="32"/>
                    </a:moveTo>
                    <a:cubicBezTo>
                      <a:pt x="4" y="32"/>
                      <a:pt x="4" y="32"/>
                      <a:pt x="4" y="32"/>
                    </a:cubicBezTo>
                    <a:cubicBezTo>
                      <a:pt x="4" y="31"/>
                      <a:pt x="4" y="30"/>
                      <a:pt x="4" y="28"/>
                    </a:cubicBezTo>
                    <a:cubicBezTo>
                      <a:pt x="4" y="29"/>
                      <a:pt x="4" y="29"/>
                      <a:pt x="4" y="29"/>
                    </a:cubicBezTo>
                    <a:cubicBezTo>
                      <a:pt x="4" y="30"/>
                      <a:pt x="4" y="31"/>
                      <a:pt x="4" y="32"/>
                    </a:cubicBezTo>
                    <a:moveTo>
                      <a:pt x="86" y="39"/>
                    </a:moveTo>
                    <a:cubicBezTo>
                      <a:pt x="86" y="36"/>
                      <a:pt x="86" y="33"/>
                      <a:pt x="86" y="30"/>
                    </a:cubicBezTo>
                    <a:cubicBezTo>
                      <a:pt x="87" y="30"/>
                      <a:pt x="88" y="29"/>
                      <a:pt x="89" y="28"/>
                    </a:cubicBezTo>
                    <a:cubicBezTo>
                      <a:pt x="89" y="30"/>
                      <a:pt x="89" y="32"/>
                      <a:pt x="89" y="35"/>
                    </a:cubicBezTo>
                    <a:cubicBezTo>
                      <a:pt x="89" y="35"/>
                      <a:pt x="89" y="35"/>
                      <a:pt x="89" y="35"/>
                    </a:cubicBezTo>
                    <a:cubicBezTo>
                      <a:pt x="88" y="36"/>
                      <a:pt x="87" y="38"/>
                      <a:pt x="86" y="39"/>
                    </a:cubicBezTo>
                    <a:moveTo>
                      <a:pt x="41" y="38"/>
                    </a:moveTo>
                    <a:cubicBezTo>
                      <a:pt x="23" y="38"/>
                      <a:pt x="12" y="32"/>
                      <a:pt x="8" y="28"/>
                    </a:cubicBezTo>
                    <a:cubicBezTo>
                      <a:pt x="6" y="26"/>
                      <a:pt x="5" y="24"/>
                      <a:pt x="5" y="22"/>
                    </a:cubicBezTo>
                    <a:cubicBezTo>
                      <a:pt x="5" y="21"/>
                      <a:pt x="5" y="21"/>
                      <a:pt x="5" y="21"/>
                    </a:cubicBezTo>
                    <a:cubicBezTo>
                      <a:pt x="5" y="20"/>
                      <a:pt x="6" y="18"/>
                      <a:pt x="7" y="17"/>
                    </a:cubicBezTo>
                    <a:cubicBezTo>
                      <a:pt x="8" y="15"/>
                      <a:pt x="10" y="13"/>
                      <a:pt x="12" y="12"/>
                    </a:cubicBezTo>
                    <a:cubicBezTo>
                      <a:pt x="23" y="6"/>
                      <a:pt x="35" y="3"/>
                      <a:pt x="48" y="3"/>
                    </a:cubicBezTo>
                    <a:cubicBezTo>
                      <a:pt x="58" y="3"/>
                      <a:pt x="69" y="5"/>
                      <a:pt x="79" y="9"/>
                    </a:cubicBezTo>
                    <a:cubicBezTo>
                      <a:pt x="82" y="10"/>
                      <a:pt x="85" y="12"/>
                      <a:pt x="86" y="14"/>
                    </a:cubicBezTo>
                    <a:cubicBezTo>
                      <a:pt x="88" y="16"/>
                      <a:pt x="89" y="18"/>
                      <a:pt x="89" y="20"/>
                    </a:cubicBezTo>
                    <a:cubicBezTo>
                      <a:pt x="89" y="20"/>
                      <a:pt x="89" y="21"/>
                      <a:pt x="89" y="21"/>
                    </a:cubicBezTo>
                    <a:cubicBezTo>
                      <a:pt x="88" y="24"/>
                      <a:pt x="86" y="27"/>
                      <a:pt x="82" y="29"/>
                    </a:cubicBezTo>
                    <a:cubicBezTo>
                      <a:pt x="71" y="35"/>
                      <a:pt x="52" y="38"/>
                      <a:pt x="42" y="38"/>
                    </a:cubicBezTo>
                    <a:cubicBezTo>
                      <a:pt x="42" y="38"/>
                      <a:pt x="41" y="38"/>
                      <a:pt x="41" y="38"/>
                    </a:cubicBezTo>
                    <a:cubicBezTo>
                      <a:pt x="41" y="38"/>
                      <a:pt x="41" y="38"/>
                      <a:pt x="41" y="38"/>
                    </a:cubicBezTo>
                    <a:moveTo>
                      <a:pt x="48" y="0"/>
                    </a:moveTo>
                    <a:cubicBezTo>
                      <a:pt x="35" y="0"/>
                      <a:pt x="22" y="3"/>
                      <a:pt x="10" y="9"/>
                    </a:cubicBezTo>
                    <a:cubicBezTo>
                      <a:pt x="8" y="11"/>
                      <a:pt x="6" y="13"/>
                      <a:pt x="4" y="15"/>
                    </a:cubicBezTo>
                    <a:cubicBezTo>
                      <a:pt x="3" y="17"/>
                      <a:pt x="2" y="19"/>
                      <a:pt x="2" y="20"/>
                    </a:cubicBezTo>
                    <a:cubicBezTo>
                      <a:pt x="2" y="21"/>
                      <a:pt x="2" y="21"/>
                      <a:pt x="2" y="21"/>
                    </a:cubicBezTo>
                    <a:cubicBezTo>
                      <a:pt x="1" y="21"/>
                      <a:pt x="1" y="22"/>
                      <a:pt x="1" y="22"/>
                    </a:cubicBezTo>
                    <a:cubicBezTo>
                      <a:pt x="1" y="24"/>
                      <a:pt x="0" y="26"/>
                      <a:pt x="0" y="28"/>
                    </a:cubicBezTo>
                    <a:cubicBezTo>
                      <a:pt x="0" y="30"/>
                      <a:pt x="1" y="33"/>
                      <a:pt x="1" y="36"/>
                    </a:cubicBezTo>
                    <a:cubicBezTo>
                      <a:pt x="1" y="37"/>
                      <a:pt x="1" y="37"/>
                      <a:pt x="2" y="37"/>
                    </a:cubicBezTo>
                    <a:cubicBezTo>
                      <a:pt x="2" y="39"/>
                      <a:pt x="4" y="42"/>
                      <a:pt x="5" y="43"/>
                    </a:cubicBezTo>
                    <a:cubicBezTo>
                      <a:pt x="11" y="49"/>
                      <a:pt x="23" y="54"/>
                      <a:pt x="41" y="54"/>
                    </a:cubicBezTo>
                    <a:cubicBezTo>
                      <a:pt x="49" y="54"/>
                      <a:pt x="60" y="53"/>
                      <a:pt x="70" y="50"/>
                    </a:cubicBezTo>
                    <a:cubicBezTo>
                      <a:pt x="73" y="49"/>
                      <a:pt x="76" y="48"/>
                      <a:pt x="79" y="47"/>
                    </a:cubicBezTo>
                    <a:cubicBezTo>
                      <a:pt x="79" y="47"/>
                      <a:pt x="79" y="47"/>
                      <a:pt x="79" y="47"/>
                    </a:cubicBezTo>
                    <a:cubicBezTo>
                      <a:pt x="80" y="47"/>
                      <a:pt x="80" y="47"/>
                      <a:pt x="80" y="47"/>
                    </a:cubicBezTo>
                    <a:cubicBezTo>
                      <a:pt x="80" y="47"/>
                      <a:pt x="80" y="47"/>
                      <a:pt x="80" y="47"/>
                    </a:cubicBezTo>
                    <a:cubicBezTo>
                      <a:pt x="81" y="46"/>
                      <a:pt x="83" y="45"/>
                      <a:pt x="84" y="45"/>
                    </a:cubicBezTo>
                    <a:cubicBezTo>
                      <a:pt x="84" y="44"/>
                      <a:pt x="85" y="44"/>
                      <a:pt x="86" y="43"/>
                    </a:cubicBezTo>
                    <a:cubicBezTo>
                      <a:pt x="86" y="43"/>
                      <a:pt x="86" y="43"/>
                      <a:pt x="86" y="43"/>
                    </a:cubicBezTo>
                    <a:cubicBezTo>
                      <a:pt x="86" y="43"/>
                      <a:pt x="86" y="43"/>
                      <a:pt x="86" y="43"/>
                    </a:cubicBezTo>
                    <a:cubicBezTo>
                      <a:pt x="89" y="41"/>
                      <a:pt x="91" y="39"/>
                      <a:pt x="92" y="35"/>
                    </a:cubicBezTo>
                    <a:cubicBezTo>
                      <a:pt x="92" y="35"/>
                      <a:pt x="93" y="34"/>
                      <a:pt x="93" y="34"/>
                    </a:cubicBezTo>
                    <a:cubicBezTo>
                      <a:pt x="93" y="33"/>
                      <a:pt x="92" y="33"/>
                      <a:pt x="92" y="32"/>
                    </a:cubicBezTo>
                    <a:cubicBezTo>
                      <a:pt x="92" y="28"/>
                      <a:pt x="93" y="24"/>
                      <a:pt x="93" y="19"/>
                    </a:cubicBezTo>
                    <a:cubicBezTo>
                      <a:pt x="93" y="19"/>
                      <a:pt x="93" y="18"/>
                      <a:pt x="92" y="18"/>
                    </a:cubicBezTo>
                    <a:cubicBezTo>
                      <a:pt x="92" y="16"/>
                      <a:pt x="91" y="13"/>
                      <a:pt x="89" y="12"/>
                    </a:cubicBezTo>
                    <a:cubicBezTo>
                      <a:pt x="86" y="9"/>
                      <a:pt x="83" y="7"/>
                      <a:pt x="80" y="6"/>
                    </a:cubicBezTo>
                    <a:cubicBezTo>
                      <a:pt x="70" y="2"/>
                      <a:pt x="59"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785"/>
              <p:cNvSpPr>
                <a:spLocks noEditPoints="1"/>
              </p:cNvSpPr>
              <p:nvPr/>
            </p:nvSpPr>
            <p:spPr bwMode="auto">
              <a:xfrm>
                <a:off x="3009" y="2596"/>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2 h 37"/>
                  <a:gd name="T32" fmla="*/ 63 w 93"/>
                  <a:gd name="T33" fmla="*/ 31 h 37"/>
                  <a:gd name="T34" fmla="*/ 20 w 93"/>
                  <a:gd name="T35" fmla="*/ 31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6 w 93"/>
                  <a:gd name="T81" fmla="*/ 10 h 37"/>
                  <a:gd name="T82" fmla="*/ 4 w 93"/>
                  <a:gd name="T83" fmla="*/ 4 h 37"/>
                  <a:gd name="T84" fmla="*/ 1 w 93"/>
                  <a:gd name="T85" fmla="*/ 4 h 37"/>
                  <a:gd name="T86" fmla="*/ 0 w 93"/>
                  <a:gd name="T87" fmla="*/ 10 h 37"/>
                  <a:gd name="T88" fmla="*/ 5 w 93"/>
                  <a:gd name="T89" fmla="*/ 26 h 37"/>
                  <a:gd name="T90" fmla="*/ 79 w 93"/>
                  <a:gd name="T91" fmla="*/ 30 h 37"/>
                  <a:gd name="T92" fmla="*/ 80 w 93"/>
                  <a:gd name="T93" fmla="*/ 30 h 37"/>
                  <a:gd name="T94" fmla="*/ 86 w 93"/>
                  <a:gd name="T95" fmla="*/ 26 h 37"/>
                  <a:gd name="T96" fmla="*/ 93 w 93"/>
                  <a:gd name="T97" fmla="*/ 17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1"/>
                      <a:pt x="52" y="32"/>
                      <a:pt x="52" y="33"/>
                    </a:cubicBezTo>
                    <a:cubicBezTo>
                      <a:pt x="51" y="33"/>
                      <a:pt x="50" y="33"/>
                      <a:pt x="49" y="33"/>
                    </a:cubicBezTo>
                    <a:moveTo>
                      <a:pt x="54" y="33"/>
                    </a:moveTo>
                    <a:cubicBezTo>
                      <a:pt x="54" y="32"/>
                      <a:pt x="54" y="32"/>
                      <a:pt x="54" y="32"/>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9"/>
                      <a:pt x="60" y="25"/>
                      <a:pt x="59" y="22"/>
                    </a:cubicBezTo>
                    <a:cubicBezTo>
                      <a:pt x="61" y="22"/>
                      <a:pt x="62" y="22"/>
                      <a:pt x="63" y="22"/>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1"/>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8"/>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5"/>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10"/>
                    </a:cubicBezTo>
                    <a:cubicBezTo>
                      <a:pt x="5" y="9"/>
                      <a:pt x="4" y="8"/>
                      <a:pt x="4" y="8"/>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8"/>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786"/>
              <p:cNvSpPr>
                <a:spLocks noEditPoints="1"/>
              </p:cNvSpPr>
              <p:nvPr/>
            </p:nvSpPr>
            <p:spPr bwMode="auto">
              <a:xfrm>
                <a:off x="3009" y="2648"/>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4"/>
                      <a:pt x="47" y="24"/>
                      <a:pt x="47" y="24"/>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6"/>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6"/>
                      <a:pt x="58" y="29"/>
                      <a:pt x="58" y="32"/>
                    </a:cubicBezTo>
                    <a:cubicBezTo>
                      <a:pt x="58" y="32"/>
                      <a:pt x="57" y="32"/>
                      <a:pt x="57" y="32"/>
                    </a:cubicBezTo>
                    <a:moveTo>
                      <a:pt x="34" y="33"/>
                    </a:moveTo>
                    <a:cubicBezTo>
                      <a:pt x="32" y="33"/>
                      <a:pt x="30" y="33"/>
                      <a:pt x="28" y="32"/>
                    </a:cubicBezTo>
                    <a:cubicBezTo>
                      <a:pt x="28" y="31"/>
                      <a:pt x="28" y="30"/>
                      <a:pt x="28" y="29"/>
                    </a:cubicBezTo>
                    <a:cubicBezTo>
                      <a:pt x="28" y="27"/>
                      <a:pt x="28" y="25"/>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9"/>
                      <a:pt x="73" y="29"/>
                      <a:pt x="73" y="29"/>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8"/>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3"/>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4"/>
                    </a:cubicBezTo>
                    <a:cubicBezTo>
                      <a:pt x="84" y="17"/>
                      <a:pt x="84" y="20"/>
                      <a:pt x="84" y="23"/>
                    </a:cubicBezTo>
                    <a:cubicBezTo>
                      <a:pt x="84" y="24"/>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2"/>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2"/>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30"/>
                      <a:pt x="80" y="30"/>
                      <a:pt x="80" y="30"/>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787"/>
              <p:cNvSpPr>
                <a:spLocks noEditPoints="1"/>
              </p:cNvSpPr>
              <p:nvPr/>
            </p:nvSpPr>
            <p:spPr bwMode="auto">
              <a:xfrm>
                <a:off x="3009" y="2700"/>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44 w 93"/>
                  <a:gd name="T79" fmla="*/ 20 h 37"/>
                  <a:gd name="T80" fmla="*/ 4 w 93"/>
                  <a:gd name="T81" fmla="*/ 7 h 37"/>
                  <a:gd name="T82" fmla="*/ 3 w 93"/>
                  <a:gd name="T83" fmla="*/ 3 h 37"/>
                  <a:gd name="T84" fmla="*/ 0 w 93"/>
                  <a:gd name="T85" fmla="*/ 6 h 37"/>
                  <a:gd name="T86" fmla="*/ 1 w 93"/>
                  <a:gd name="T87" fmla="*/ 19 h 37"/>
                  <a:gd name="T88" fmla="*/ 41 w 93"/>
                  <a:gd name="T89" fmla="*/ 37 h 37"/>
                  <a:gd name="T90" fmla="*/ 79 w 93"/>
                  <a:gd name="T91" fmla="*/ 30 h 37"/>
                  <a:gd name="T92" fmla="*/ 84 w 93"/>
                  <a:gd name="T93" fmla="*/ 27 h 37"/>
                  <a:gd name="T94" fmla="*/ 86 w 93"/>
                  <a:gd name="T95" fmla="*/ 26 h 37"/>
                  <a:gd name="T96" fmla="*/ 92 w 93"/>
                  <a:gd name="T97" fmla="*/ 15 h 37"/>
                  <a:gd name="T98" fmla="*/ 91 w 93"/>
                  <a:gd name="T9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6"/>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3"/>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3"/>
                      <a:pt x="54" y="33"/>
                      <a:pt x="54" y="33"/>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3"/>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2"/>
                      <a:pt x="60" y="32"/>
                    </a:cubicBezTo>
                    <a:moveTo>
                      <a:pt x="26" y="32"/>
                    </a:moveTo>
                    <a:cubicBezTo>
                      <a:pt x="24" y="32"/>
                      <a:pt x="22" y="31"/>
                      <a:pt x="20" y="30"/>
                    </a:cubicBezTo>
                    <a:cubicBezTo>
                      <a:pt x="20" y="29"/>
                      <a:pt x="20" y="28"/>
                      <a:pt x="20" y="26"/>
                    </a:cubicBezTo>
                    <a:cubicBezTo>
                      <a:pt x="20" y="25"/>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20"/>
                      <a:pt x="71" y="19"/>
                      <a:pt x="73" y="19"/>
                    </a:cubicBezTo>
                    <a:cubicBezTo>
                      <a:pt x="73" y="22"/>
                      <a:pt x="73" y="25"/>
                      <a:pt x="73" y="28"/>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8"/>
                      <a:pt x="19" y="29"/>
                      <a:pt x="19" y="30"/>
                    </a:cubicBezTo>
                    <a:moveTo>
                      <a:pt x="75" y="28"/>
                    </a:moveTo>
                    <a:cubicBezTo>
                      <a:pt x="75" y="28"/>
                      <a:pt x="75" y="28"/>
                      <a:pt x="75" y="28"/>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9"/>
                      <a:pt x="86" y="16"/>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3"/>
                      <a:pt x="89" y="5"/>
                      <a:pt x="89" y="6"/>
                    </a:cubicBezTo>
                    <a:cubicBezTo>
                      <a:pt x="89" y="6"/>
                      <a:pt x="89" y="6"/>
                      <a:pt x="89" y="6"/>
                    </a:cubicBezTo>
                    <a:cubicBezTo>
                      <a:pt x="76" y="16"/>
                      <a:pt x="60" y="20"/>
                      <a:pt x="44" y="20"/>
                    </a:cubicBezTo>
                    <a:cubicBezTo>
                      <a:pt x="40" y="20"/>
                      <a:pt x="36" y="20"/>
                      <a:pt x="32" y="19"/>
                    </a:cubicBezTo>
                    <a:cubicBezTo>
                      <a:pt x="22" y="18"/>
                      <a:pt x="12" y="16"/>
                      <a:pt x="6" y="10"/>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30"/>
                      <a:pt x="80" y="30"/>
                      <a:pt x="80" y="30"/>
                    </a:cubicBezTo>
                    <a:cubicBezTo>
                      <a:pt x="80" y="29"/>
                      <a:pt x="80" y="29"/>
                      <a:pt x="80" y="29"/>
                    </a:cubicBezTo>
                    <a:cubicBezTo>
                      <a:pt x="81" y="29"/>
                      <a:pt x="83" y="28"/>
                      <a:pt x="84" y="27"/>
                    </a:cubicBezTo>
                    <a:cubicBezTo>
                      <a:pt x="84" y="27"/>
                      <a:pt x="85" y="27"/>
                      <a:pt x="86" y="26"/>
                    </a:cubicBezTo>
                    <a:cubicBezTo>
                      <a:pt x="86" y="26"/>
                      <a:pt x="86" y="26"/>
                      <a:pt x="86" y="26"/>
                    </a:cubicBezTo>
                    <a:cubicBezTo>
                      <a:pt x="86" y="26"/>
                      <a:pt x="86" y="26"/>
                      <a:pt x="86" y="26"/>
                    </a:cubicBezTo>
                    <a:cubicBezTo>
                      <a:pt x="89" y="24"/>
                      <a:pt x="91" y="21"/>
                      <a:pt x="92" y="18"/>
                    </a:cubicBezTo>
                    <a:cubicBezTo>
                      <a:pt x="92" y="18"/>
                      <a:pt x="93" y="17"/>
                      <a:pt x="93" y="17"/>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788"/>
              <p:cNvSpPr>
                <a:spLocks noEditPoints="1"/>
              </p:cNvSpPr>
              <p:nvPr/>
            </p:nvSpPr>
            <p:spPr bwMode="auto">
              <a:xfrm>
                <a:off x="3009" y="2752"/>
                <a:ext cx="220" cy="87"/>
              </a:xfrm>
              <a:custGeom>
                <a:avLst/>
                <a:gdLst>
                  <a:gd name="T0" fmla="*/ 47 w 93"/>
                  <a:gd name="T1" fmla="*/ 23 h 37"/>
                  <a:gd name="T2" fmla="*/ 42 w 93"/>
                  <a:gd name="T3" fmla="*/ 33 h 37"/>
                  <a:gd name="T4" fmla="*/ 44 w 93"/>
                  <a:gd name="T5" fmla="*/ 23 h 37"/>
                  <a:gd name="T6" fmla="*/ 35 w 93"/>
                  <a:gd name="T7" fmla="*/ 33 h 37"/>
                  <a:gd name="T8" fmla="*/ 41 w 93"/>
                  <a:gd name="T9" fmla="*/ 30 h 37"/>
                  <a:gd name="T10" fmla="*/ 48 w 93"/>
                  <a:gd name="T11" fmla="*/ 24 h 37"/>
                  <a:gd name="T12" fmla="*/ 52 w 93"/>
                  <a:gd name="T13" fmla="*/ 23 h 37"/>
                  <a:gd name="T14" fmla="*/ 49 w 93"/>
                  <a:gd name="T15" fmla="*/ 33 h 37"/>
                  <a:gd name="T16" fmla="*/ 54 w 93"/>
                  <a:gd name="T17" fmla="*/ 31 h 37"/>
                  <a:gd name="T18" fmla="*/ 55 w 93"/>
                  <a:gd name="T19" fmla="*/ 23 h 37"/>
                  <a:gd name="T20" fmla="*/ 57 w 93"/>
                  <a:gd name="T21" fmla="*/ 32 h 37"/>
                  <a:gd name="T22" fmla="*/ 58 w 93"/>
                  <a:gd name="T23" fmla="*/ 32 h 37"/>
                  <a:gd name="T24" fmla="*/ 28 w 93"/>
                  <a:gd name="T25" fmla="*/ 32 h 37"/>
                  <a:gd name="T26" fmla="*/ 32 w 93"/>
                  <a:gd name="T27" fmla="*/ 23 h 37"/>
                  <a:gd name="T28" fmla="*/ 34 w 93"/>
                  <a:gd name="T29" fmla="*/ 33 h 37"/>
                  <a:gd name="T30" fmla="*/ 63 w 93"/>
                  <a:gd name="T31" fmla="*/ 21 h 37"/>
                  <a:gd name="T32" fmla="*/ 63 w 93"/>
                  <a:gd name="T33" fmla="*/ 31 h 37"/>
                  <a:gd name="T34" fmla="*/ 20 w 93"/>
                  <a:gd name="T35" fmla="*/ 30 h 37"/>
                  <a:gd name="T36" fmla="*/ 26 w 93"/>
                  <a:gd name="T37" fmla="*/ 22 h 37"/>
                  <a:gd name="T38" fmla="*/ 65 w 93"/>
                  <a:gd name="T39" fmla="*/ 31 h 37"/>
                  <a:gd name="T40" fmla="*/ 64 w 93"/>
                  <a:gd name="T41" fmla="*/ 21 h 37"/>
                  <a:gd name="T42" fmla="*/ 67 w 93"/>
                  <a:gd name="T43" fmla="*/ 26 h 37"/>
                  <a:gd name="T44" fmla="*/ 69 w 93"/>
                  <a:gd name="T45" fmla="*/ 30 h 37"/>
                  <a:gd name="T46" fmla="*/ 73 w 93"/>
                  <a:gd name="T47" fmla="*/ 19 h 37"/>
                  <a:gd name="T48" fmla="*/ 69 w 93"/>
                  <a:gd name="T49" fmla="*/ 30 h 37"/>
                  <a:gd name="T50" fmla="*/ 13 w 93"/>
                  <a:gd name="T51" fmla="*/ 18 h 37"/>
                  <a:gd name="T52" fmla="*/ 19 w 93"/>
                  <a:gd name="T53" fmla="*/ 30 h 37"/>
                  <a:gd name="T54" fmla="*/ 74 w 93"/>
                  <a:gd name="T55" fmla="*/ 18 h 37"/>
                  <a:gd name="T56" fmla="*/ 75 w 93"/>
                  <a:gd name="T57" fmla="*/ 28 h 37"/>
                  <a:gd name="T58" fmla="*/ 9 w 93"/>
                  <a:gd name="T59" fmla="*/ 16 h 37"/>
                  <a:gd name="T60" fmla="*/ 7 w 93"/>
                  <a:gd name="T61" fmla="*/ 23 h 37"/>
                  <a:gd name="T62" fmla="*/ 6 w 93"/>
                  <a:gd name="T63" fmla="*/ 14 h 37"/>
                  <a:gd name="T64" fmla="*/ 79 w 93"/>
                  <a:gd name="T65" fmla="*/ 26 h 37"/>
                  <a:gd name="T66" fmla="*/ 84 w 93"/>
                  <a:gd name="T67" fmla="*/ 23 h 37"/>
                  <a:gd name="T68" fmla="*/ 4 w 93"/>
                  <a:gd name="T69" fmla="*/ 15 h 37"/>
                  <a:gd name="T70" fmla="*/ 4 w 93"/>
                  <a:gd name="T71" fmla="*/ 13 h 37"/>
                  <a:gd name="T72" fmla="*/ 86 w 93"/>
                  <a:gd name="T73" fmla="*/ 13 h 37"/>
                  <a:gd name="T74" fmla="*/ 89 w 93"/>
                  <a:gd name="T75" fmla="*/ 18 h 37"/>
                  <a:gd name="T76" fmla="*/ 89 w 93"/>
                  <a:gd name="T77" fmla="*/ 2 h 37"/>
                  <a:gd name="T78" fmla="*/ 89 w 93"/>
                  <a:gd name="T79" fmla="*/ 6 h 37"/>
                  <a:gd name="T80" fmla="*/ 32 w 93"/>
                  <a:gd name="T81" fmla="*/ 19 h 37"/>
                  <a:gd name="T82" fmla="*/ 4 w 93"/>
                  <a:gd name="T83" fmla="*/ 5 h 37"/>
                  <a:gd name="T84" fmla="*/ 2 w 93"/>
                  <a:gd name="T85" fmla="*/ 3 h 37"/>
                  <a:gd name="T86" fmla="*/ 1 w 93"/>
                  <a:gd name="T87" fmla="*/ 8 h 37"/>
                  <a:gd name="T88" fmla="*/ 2 w 93"/>
                  <a:gd name="T89" fmla="*/ 20 h 37"/>
                  <a:gd name="T90" fmla="*/ 70 w 93"/>
                  <a:gd name="T91" fmla="*/ 33 h 37"/>
                  <a:gd name="T92" fmla="*/ 80 w 93"/>
                  <a:gd name="T93" fmla="*/ 29 h 37"/>
                  <a:gd name="T94" fmla="*/ 86 w 93"/>
                  <a:gd name="T95" fmla="*/ 26 h 37"/>
                  <a:gd name="T96" fmla="*/ 92 w 93"/>
                  <a:gd name="T97" fmla="*/ 18 h 37"/>
                  <a:gd name="T98" fmla="*/ 93 w 93"/>
                  <a:gd name="T9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37">
                    <a:moveTo>
                      <a:pt x="44" y="23"/>
                    </a:moveTo>
                    <a:cubicBezTo>
                      <a:pt x="45" y="23"/>
                      <a:pt x="46" y="23"/>
                      <a:pt x="47" y="23"/>
                    </a:cubicBezTo>
                    <a:cubicBezTo>
                      <a:pt x="47" y="23"/>
                      <a:pt x="47" y="23"/>
                      <a:pt x="47" y="23"/>
                    </a:cubicBezTo>
                    <a:cubicBezTo>
                      <a:pt x="47" y="23"/>
                      <a:pt x="47" y="23"/>
                      <a:pt x="47" y="23"/>
                    </a:cubicBezTo>
                    <a:cubicBezTo>
                      <a:pt x="47" y="27"/>
                      <a:pt x="47" y="30"/>
                      <a:pt x="48" y="33"/>
                    </a:cubicBezTo>
                    <a:cubicBezTo>
                      <a:pt x="46" y="33"/>
                      <a:pt x="44" y="33"/>
                      <a:pt x="42" y="33"/>
                    </a:cubicBezTo>
                    <a:cubicBezTo>
                      <a:pt x="42" y="32"/>
                      <a:pt x="42" y="31"/>
                      <a:pt x="42" y="30"/>
                    </a:cubicBezTo>
                    <a:cubicBezTo>
                      <a:pt x="42" y="28"/>
                      <a:pt x="42" y="25"/>
                      <a:pt x="43" y="23"/>
                    </a:cubicBezTo>
                    <a:cubicBezTo>
                      <a:pt x="44" y="23"/>
                      <a:pt x="44" y="23"/>
                      <a:pt x="44" y="23"/>
                    </a:cubicBezTo>
                    <a:moveTo>
                      <a:pt x="41" y="33"/>
                    </a:moveTo>
                    <a:cubicBezTo>
                      <a:pt x="39" y="33"/>
                      <a:pt x="37" y="33"/>
                      <a:pt x="35" y="33"/>
                    </a:cubicBezTo>
                    <a:cubicBezTo>
                      <a:pt x="35" y="33"/>
                      <a:pt x="35" y="33"/>
                      <a:pt x="35" y="33"/>
                    </a:cubicBezTo>
                    <a:cubicBezTo>
                      <a:pt x="35" y="30"/>
                      <a:pt x="35" y="26"/>
                      <a:pt x="35" y="23"/>
                    </a:cubicBezTo>
                    <a:cubicBezTo>
                      <a:pt x="37" y="23"/>
                      <a:pt x="39" y="23"/>
                      <a:pt x="41" y="23"/>
                    </a:cubicBezTo>
                    <a:cubicBezTo>
                      <a:pt x="41" y="25"/>
                      <a:pt x="41" y="28"/>
                      <a:pt x="41" y="30"/>
                    </a:cubicBezTo>
                    <a:cubicBezTo>
                      <a:pt x="41" y="31"/>
                      <a:pt x="41" y="32"/>
                      <a:pt x="41" y="33"/>
                    </a:cubicBezTo>
                    <a:moveTo>
                      <a:pt x="49" y="33"/>
                    </a:moveTo>
                    <a:cubicBezTo>
                      <a:pt x="49" y="30"/>
                      <a:pt x="49" y="27"/>
                      <a:pt x="48" y="24"/>
                    </a:cubicBezTo>
                    <a:cubicBezTo>
                      <a:pt x="49" y="23"/>
                      <a:pt x="49" y="23"/>
                      <a:pt x="49" y="23"/>
                    </a:cubicBezTo>
                    <a:cubicBezTo>
                      <a:pt x="49" y="23"/>
                      <a:pt x="49" y="23"/>
                      <a:pt x="49" y="23"/>
                    </a:cubicBezTo>
                    <a:cubicBezTo>
                      <a:pt x="50" y="23"/>
                      <a:pt x="51" y="23"/>
                      <a:pt x="52" y="23"/>
                    </a:cubicBezTo>
                    <a:cubicBezTo>
                      <a:pt x="52" y="25"/>
                      <a:pt x="52" y="27"/>
                      <a:pt x="52" y="29"/>
                    </a:cubicBezTo>
                    <a:cubicBezTo>
                      <a:pt x="52" y="30"/>
                      <a:pt x="52" y="32"/>
                      <a:pt x="52" y="33"/>
                    </a:cubicBezTo>
                    <a:cubicBezTo>
                      <a:pt x="51" y="33"/>
                      <a:pt x="50" y="33"/>
                      <a:pt x="49" y="33"/>
                    </a:cubicBezTo>
                    <a:moveTo>
                      <a:pt x="54" y="32"/>
                    </a:moveTo>
                    <a:cubicBezTo>
                      <a:pt x="54" y="32"/>
                      <a:pt x="54" y="32"/>
                      <a:pt x="54" y="31"/>
                    </a:cubicBezTo>
                    <a:cubicBezTo>
                      <a:pt x="54" y="31"/>
                      <a:pt x="54" y="31"/>
                      <a:pt x="54" y="31"/>
                    </a:cubicBezTo>
                    <a:cubicBezTo>
                      <a:pt x="54" y="30"/>
                      <a:pt x="54" y="30"/>
                      <a:pt x="54" y="29"/>
                    </a:cubicBezTo>
                    <a:cubicBezTo>
                      <a:pt x="54" y="27"/>
                      <a:pt x="54" y="25"/>
                      <a:pt x="54" y="23"/>
                    </a:cubicBezTo>
                    <a:cubicBezTo>
                      <a:pt x="54" y="23"/>
                      <a:pt x="55" y="23"/>
                      <a:pt x="55" y="23"/>
                    </a:cubicBezTo>
                    <a:cubicBezTo>
                      <a:pt x="55" y="26"/>
                      <a:pt x="55" y="29"/>
                      <a:pt x="55" y="32"/>
                    </a:cubicBezTo>
                    <a:cubicBezTo>
                      <a:pt x="54" y="32"/>
                      <a:pt x="54" y="32"/>
                      <a:pt x="54" y="32"/>
                    </a:cubicBezTo>
                    <a:moveTo>
                      <a:pt x="57" y="32"/>
                    </a:moveTo>
                    <a:cubicBezTo>
                      <a:pt x="57" y="29"/>
                      <a:pt x="57" y="26"/>
                      <a:pt x="57" y="22"/>
                    </a:cubicBezTo>
                    <a:cubicBezTo>
                      <a:pt x="58" y="22"/>
                      <a:pt x="58" y="22"/>
                      <a:pt x="58" y="22"/>
                    </a:cubicBezTo>
                    <a:cubicBezTo>
                      <a:pt x="58" y="25"/>
                      <a:pt x="58" y="29"/>
                      <a:pt x="58" y="32"/>
                    </a:cubicBezTo>
                    <a:cubicBezTo>
                      <a:pt x="58" y="32"/>
                      <a:pt x="57" y="32"/>
                      <a:pt x="57" y="32"/>
                    </a:cubicBezTo>
                    <a:moveTo>
                      <a:pt x="34" y="33"/>
                    </a:moveTo>
                    <a:cubicBezTo>
                      <a:pt x="32" y="33"/>
                      <a:pt x="30" y="33"/>
                      <a:pt x="28" y="32"/>
                    </a:cubicBezTo>
                    <a:cubicBezTo>
                      <a:pt x="28" y="31"/>
                      <a:pt x="28" y="30"/>
                      <a:pt x="28" y="29"/>
                    </a:cubicBezTo>
                    <a:cubicBezTo>
                      <a:pt x="28" y="27"/>
                      <a:pt x="28" y="24"/>
                      <a:pt x="28" y="22"/>
                    </a:cubicBezTo>
                    <a:cubicBezTo>
                      <a:pt x="29" y="22"/>
                      <a:pt x="31" y="22"/>
                      <a:pt x="32" y="23"/>
                    </a:cubicBezTo>
                    <a:cubicBezTo>
                      <a:pt x="32" y="23"/>
                      <a:pt x="33" y="23"/>
                      <a:pt x="33" y="23"/>
                    </a:cubicBezTo>
                    <a:cubicBezTo>
                      <a:pt x="34" y="26"/>
                      <a:pt x="34" y="30"/>
                      <a:pt x="34" y="33"/>
                    </a:cubicBezTo>
                    <a:cubicBezTo>
                      <a:pt x="34" y="33"/>
                      <a:pt x="34" y="33"/>
                      <a:pt x="34" y="33"/>
                    </a:cubicBezTo>
                    <a:moveTo>
                      <a:pt x="60" y="32"/>
                    </a:moveTo>
                    <a:cubicBezTo>
                      <a:pt x="60" y="28"/>
                      <a:pt x="60" y="25"/>
                      <a:pt x="59" y="22"/>
                    </a:cubicBezTo>
                    <a:cubicBezTo>
                      <a:pt x="61" y="22"/>
                      <a:pt x="62" y="22"/>
                      <a:pt x="63" y="21"/>
                    </a:cubicBezTo>
                    <a:cubicBezTo>
                      <a:pt x="63" y="24"/>
                      <a:pt x="63" y="27"/>
                      <a:pt x="63" y="30"/>
                    </a:cubicBezTo>
                    <a:cubicBezTo>
                      <a:pt x="63" y="31"/>
                      <a:pt x="63" y="31"/>
                      <a:pt x="63" y="31"/>
                    </a:cubicBezTo>
                    <a:cubicBezTo>
                      <a:pt x="63" y="31"/>
                      <a:pt x="63" y="31"/>
                      <a:pt x="63" y="31"/>
                    </a:cubicBezTo>
                    <a:cubicBezTo>
                      <a:pt x="62" y="31"/>
                      <a:pt x="61" y="31"/>
                      <a:pt x="60" y="32"/>
                    </a:cubicBezTo>
                    <a:moveTo>
                      <a:pt x="26" y="32"/>
                    </a:moveTo>
                    <a:cubicBezTo>
                      <a:pt x="24" y="31"/>
                      <a:pt x="22" y="31"/>
                      <a:pt x="20" y="30"/>
                    </a:cubicBezTo>
                    <a:cubicBezTo>
                      <a:pt x="20" y="29"/>
                      <a:pt x="20" y="28"/>
                      <a:pt x="20" y="26"/>
                    </a:cubicBezTo>
                    <a:cubicBezTo>
                      <a:pt x="20" y="24"/>
                      <a:pt x="20" y="23"/>
                      <a:pt x="21" y="21"/>
                    </a:cubicBezTo>
                    <a:cubicBezTo>
                      <a:pt x="23" y="21"/>
                      <a:pt x="24" y="22"/>
                      <a:pt x="26" y="22"/>
                    </a:cubicBezTo>
                    <a:cubicBezTo>
                      <a:pt x="26" y="24"/>
                      <a:pt x="26" y="27"/>
                      <a:pt x="26" y="29"/>
                    </a:cubicBezTo>
                    <a:cubicBezTo>
                      <a:pt x="26" y="30"/>
                      <a:pt x="26" y="31"/>
                      <a:pt x="26" y="32"/>
                    </a:cubicBezTo>
                    <a:moveTo>
                      <a:pt x="65" y="31"/>
                    </a:moveTo>
                    <a:cubicBezTo>
                      <a:pt x="65" y="30"/>
                      <a:pt x="65" y="30"/>
                      <a:pt x="65" y="30"/>
                    </a:cubicBezTo>
                    <a:cubicBezTo>
                      <a:pt x="64" y="30"/>
                      <a:pt x="64" y="30"/>
                      <a:pt x="64" y="30"/>
                    </a:cubicBezTo>
                    <a:cubicBezTo>
                      <a:pt x="64" y="27"/>
                      <a:pt x="64" y="24"/>
                      <a:pt x="64" y="21"/>
                    </a:cubicBezTo>
                    <a:cubicBezTo>
                      <a:pt x="64" y="21"/>
                      <a:pt x="64" y="21"/>
                      <a:pt x="64" y="21"/>
                    </a:cubicBezTo>
                    <a:cubicBezTo>
                      <a:pt x="65" y="21"/>
                      <a:pt x="66" y="21"/>
                      <a:pt x="67" y="20"/>
                    </a:cubicBezTo>
                    <a:cubicBezTo>
                      <a:pt x="67" y="22"/>
                      <a:pt x="67" y="24"/>
                      <a:pt x="67" y="26"/>
                    </a:cubicBezTo>
                    <a:cubicBezTo>
                      <a:pt x="67" y="27"/>
                      <a:pt x="67" y="29"/>
                      <a:pt x="67" y="30"/>
                    </a:cubicBezTo>
                    <a:cubicBezTo>
                      <a:pt x="66" y="30"/>
                      <a:pt x="66" y="31"/>
                      <a:pt x="65" y="31"/>
                    </a:cubicBezTo>
                    <a:moveTo>
                      <a:pt x="69" y="30"/>
                    </a:moveTo>
                    <a:cubicBezTo>
                      <a:pt x="69" y="28"/>
                      <a:pt x="69" y="27"/>
                      <a:pt x="69" y="26"/>
                    </a:cubicBezTo>
                    <a:cubicBezTo>
                      <a:pt x="69" y="24"/>
                      <a:pt x="69" y="22"/>
                      <a:pt x="69" y="20"/>
                    </a:cubicBezTo>
                    <a:cubicBezTo>
                      <a:pt x="70" y="19"/>
                      <a:pt x="71" y="19"/>
                      <a:pt x="73" y="19"/>
                    </a:cubicBezTo>
                    <a:cubicBezTo>
                      <a:pt x="73" y="22"/>
                      <a:pt x="73" y="25"/>
                      <a:pt x="73" y="27"/>
                    </a:cubicBezTo>
                    <a:cubicBezTo>
                      <a:pt x="73" y="28"/>
                      <a:pt x="73" y="28"/>
                      <a:pt x="73" y="28"/>
                    </a:cubicBezTo>
                    <a:cubicBezTo>
                      <a:pt x="72" y="29"/>
                      <a:pt x="70" y="29"/>
                      <a:pt x="69" y="30"/>
                    </a:cubicBezTo>
                    <a:moveTo>
                      <a:pt x="19" y="30"/>
                    </a:moveTo>
                    <a:cubicBezTo>
                      <a:pt x="17" y="29"/>
                      <a:pt x="15" y="28"/>
                      <a:pt x="13" y="27"/>
                    </a:cubicBezTo>
                    <a:cubicBezTo>
                      <a:pt x="13" y="24"/>
                      <a:pt x="13" y="21"/>
                      <a:pt x="13" y="18"/>
                    </a:cubicBezTo>
                    <a:cubicBezTo>
                      <a:pt x="15" y="19"/>
                      <a:pt x="17" y="20"/>
                      <a:pt x="19" y="20"/>
                    </a:cubicBezTo>
                    <a:cubicBezTo>
                      <a:pt x="19" y="22"/>
                      <a:pt x="19" y="24"/>
                      <a:pt x="19" y="26"/>
                    </a:cubicBezTo>
                    <a:cubicBezTo>
                      <a:pt x="19" y="27"/>
                      <a:pt x="19" y="29"/>
                      <a:pt x="19" y="30"/>
                    </a:cubicBezTo>
                    <a:moveTo>
                      <a:pt x="75" y="28"/>
                    </a:moveTo>
                    <a:cubicBezTo>
                      <a:pt x="75" y="27"/>
                      <a:pt x="75" y="27"/>
                      <a:pt x="75" y="27"/>
                    </a:cubicBezTo>
                    <a:cubicBezTo>
                      <a:pt x="75" y="24"/>
                      <a:pt x="75" y="21"/>
                      <a:pt x="74" y="18"/>
                    </a:cubicBezTo>
                    <a:cubicBezTo>
                      <a:pt x="75" y="18"/>
                      <a:pt x="76" y="17"/>
                      <a:pt x="77" y="17"/>
                    </a:cubicBezTo>
                    <a:cubicBezTo>
                      <a:pt x="78" y="20"/>
                      <a:pt x="78" y="23"/>
                      <a:pt x="78" y="27"/>
                    </a:cubicBezTo>
                    <a:cubicBezTo>
                      <a:pt x="77" y="27"/>
                      <a:pt x="76" y="27"/>
                      <a:pt x="75" y="28"/>
                    </a:cubicBezTo>
                    <a:moveTo>
                      <a:pt x="11" y="26"/>
                    </a:moveTo>
                    <a:cubicBezTo>
                      <a:pt x="10" y="26"/>
                      <a:pt x="10" y="25"/>
                      <a:pt x="9" y="25"/>
                    </a:cubicBezTo>
                    <a:cubicBezTo>
                      <a:pt x="9" y="22"/>
                      <a:pt x="9" y="19"/>
                      <a:pt x="9" y="16"/>
                    </a:cubicBezTo>
                    <a:cubicBezTo>
                      <a:pt x="10" y="17"/>
                      <a:pt x="10" y="17"/>
                      <a:pt x="11" y="17"/>
                    </a:cubicBezTo>
                    <a:cubicBezTo>
                      <a:pt x="11" y="20"/>
                      <a:pt x="11" y="23"/>
                      <a:pt x="11" y="26"/>
                    </a:cubicBezTo>
                    <a:moveTo>
                      <a:pt x="7" y="23"/>
                    </a:moveTo>
                    <a:cubicBezTo>
                      <a:pt x="7" y="22"/>
                      <a:pt x="6" y="22"/>
                      <a:pt x="6" y="21"/>
                    </a:cubicBezTo>
                    <a:cubicBezTo>
                      <a:pt x="6" y="21"/>
                      <a:pt x="6" y="21"/>
                      <a:pt x="6" y="21"/>
                    </a:cubicBezTo>
                    <a:cubicBezTo>
                      <a:pt x="6" y="19"/>
                      <a:pt x="6" y="17"/>
                      <a:pt x="6" y="14"/>
                    </a:cubicBezTo>
                    <a:cubicBezTo>
                      <a:pt x="7" y="15"/>
                      <a:pt x="7" y="15"/>
                      <a:pt x="7" y="15"/>
                    </a:cubicBezTo>
                    <a:cubicBezTo>
                      <a:pt x="7" y="18"/>
                      <a:pt x="7" y="20"/>
                      <a:pt x="7" y="23"/>
                    </a:cubicBezTo>
                    <a:moveTo>
                      <a:pt x="79" y="26"/>
                    </a:moveTo>
                    <a:cubicBezTo>
                      <a:pt x="79" y="23"/>
                      <a:pt x="79" y="19"/>
                      <a:pt x="79" y="16"/>
                    </a:cubicBezTo>
                    <a:cubicBezTo>
                      <a:pt x="81" y="15"/>
                      <a:pt x="82" y="14"/>
                      <a:pt x="84" y="13"/>
                    </a:cubicBezTo>
                    <a:cubicBezTo>
                      <a:pt x="84" y="17"/>
                      <a:pt x="84" y="20"/>
                      <a:pt x="84" y="23"/>
                    </a:cubicBezTo>
                    <a:cubicBezTo>
                      <a:pt x="84" y="23"/>
                      <a:pt x="83" y="24"/>
                      <a:pt x="82" y="25"/>
                    </a:cubicBezTo>
                    <a:cubicBezTo>
                      <a:pt x="81" y="25"/>
                      <a:pt x="80" y="25"/>
                      <a:pt x="79" y="26"/>
                    </a:cubicBezTo>
                    <a:moveTo>
                      <a:pt x="4" y="15"/>
                    </a:moveTo>
                    <a:cubicBezTo>
                      <a:pt x="4" y="15"/>
                      <a:pt x="4" y="15"/>
                      <a:pt x="4" y="15"/>
                    </a:cubicBezTo>
                    <a:cubicBezTo>
                      <a:pt x="4" y="14"/>
                      <a:pt x="4" y="13"/>
                      <a:pt x="4" y="13"/>
                    </a:cubicBezTo>
                    <a:cubicBezTo>
                      <a:pt x="4" y="13"/>
                      <a:pt x="4" y="13"/>
                      <a:pt x="4" y="13"/>
                    </a:cubicBezTo>
                    <a:cubicBezTo>
                      <a:pt x="4" y="14"/>
                      <a:pt x="4" y="14"/>
                      <a:pt x="4" y="15"/>
                    </a:cubicBezTo>
                    <a:moveTo>
                      <a:pt x="86" y="21"/>
                    </a:moveTo>
                    <a:cubicBezTo>
                      <a:pt x="86" y="18"/>
                      <a:pt x="86" y="15"/>
                      <a:pt x="86" y="13"/>
                    </a:cubicBezTo>
                    <a:cubicBezTo>
                      <a:pt x="87" y="12"/>
                      <a:pt x="88" y="11"/>
                      <a:pt x="89" y="10"/>
                    </a:cubicBezTo>
                    <a:cubicBezTo>
                      <a:pt x="89" y="13"/>
                      <a:pt x="89" y="15"/>
                      <a:pt x="89" y="17"/>
                    </a:cubicBezTo>
                    <a:cubicBezTo>
                      <a:pt x="89" y="18"/>
                      <a:pt x="89" y="18"/>
                      <a:pt x="89" y="18"/>
                    </a:cubicBezTo>
                    <a:cubicBezTo>
                      <a:pt x="88" y="19"/>
                      <a:pt x="87" y="20"/>
                      <a:pt x="86" y="21"/>
                    </a:cubicBezTo>
                    <a:moveTo>
                      <a:pt x="91" y="0"/>
                    </a:moveTo>
                    <a:cubicBezTo>
                      <a:pt x="90" y="0"/>
                      <a:pt x="89" y="1"/>
                      <a:pt x="89" y="2"/>
                    </a:cubicBezTo>
                    <a:cubicBezTo>
                      <a:pt x="89" y="2"/>
                      <a:pt x="89" y="2"/>
                      <a:pt x="89" y="2"/>
                    </a:cubicBezTo>
                    <a:cubicBezTo>
                      <a:pt x="89" y="3"/>
                      <a:pt x="89" y="5"/>
                      <a:pt x="89" y="6"/>
                    </a:cubicBezTo>
                    <a:cubicBezTo>
                      <a:pt x="89" y="6"/>
                      <a:pt x="89" y="6"/>
                      <a:pt x="89" y="6"/>
                    </a:cubicBezTo>
                    <a:cubicBezTo>
                      <a:pt x="76" y="16"/>
                      <a:pt x="60" y="20"/>
                      <a:pt x="44" y="20"/>
                    </a:cubicBezTo>
                    <a:cubicBezTo>
                      <a:pt x="44" y="20"/>
                      <a:pt x="44" y="20"/>
                      <a:pt x="44" y="20"/>
                    </a:cubicBezTo>
                    <a:cubicBezTo>
                      <a:pt x="40" y="20"/>
                      <a:pt x="36" y="20"/>
                      <a:pt x="32" y="19"/>
                    </a:cubicBezTo>
                    <a:cubicBezTo>
                      <a:pt x="22" y="18"/>
                      <a:pt x="12" y="16"/>
                      <a:pt x="6" y="9"/>
                    </a:cubicBezTo>
                    <a:cubicBezTo>
                      <a:pt x="5" y="9"/>
                      <a:pt x="4" y="8"/>
                      <a:pt x="4" y="7"/>
                    </a:cubicBezTo>
                    <a:cubicBezTo>
                      <a:pt x="4" y="7"/>
                      <a:pt x="4" y="6"/>
                      <a:pt x="4" y="5"/>
                    </a:cubicBezTo>
                    <a:cubicBezTo>
                      <a:pt x="4" y="4"/>
                      <a:pt x="4" y="4"/>
                      <a:pt x="4" y="4"/>
                    </a:cubicBezTo>
                    <a:cubicBezTo>
                      <a:pt x="4" y="4"/>
                      <a:pt x="4" y="3"/>
                      <a:pt x="3" y="3"/>
                    </a:cubicBezTo>
                    <a:cubicBezTo>
                      <a:pt x="3" y="3"/>
                      <a:pt x="3" y="3"/>
                      <a:pt x="2" y="3"/>
                    </a:cubicBezTo>
                    <a:cubicBezTo>
                      <a:pt x="2" y="3"/>
                      <a:pt x="1" y="3"/>
                      <a:pt x="1" y="4"/>
                    </a:cubicBezTo>
                    <a:cubicBezTo>
                      <a:pt x="0" y="4"/>
                      <a:pt x="0" y="5"/>
                      <a:pt x="0" y="6"/>
                    </a:cubicBezTo>
                    <a:cubicBezTo>
                      <a:pt x="0" y="7"/>
                      <a:pt x="0" y="7"/>
                      <a:pt x="1" y="8"/>
                    </a:cubicBezTo>
                    <a:cubicBezTo>
                      <a:pt x="1" y="9"/>
                      <a:pt x="0" y="10"/>
                      <a:pt x="0" y="10"/>
                    </a:cubicBezTo>
                    <a:cubicBezTo>
                      <a:pt x="0" y="13"/>
                      <a:pt x="1" y="16"/>
                      <a:pt x="1" y="19"/>
                    </a:cubicBezTo>
                    <a:cubicBezTo>
                      <a:pt x="1" y="19"/>
                      <a:pt x="1" y="20"/>
                      <a:pt x="2" y="20"/>
                    </a:cubicBezTo>
                    <a:cubicBezTo>
                      <a:pt x="2" y="22"/>
                      <a:pt x="4" y="24"/>
                      <a:pt x="5" y="26"/>
                    </a:cubicBezTo>
                    <a:cubicBezTo>
                      <a:pt x="11" y="31"/>
                      <a:pt x="23" y="37"/>
                      <a:pt x="41" y="37"/>
                    </a:cubicBezTo>
                    <a:cubicBezTo>
                      <a:pt x="49" y="37"/>
                      <a:pt x="60" y="36"/>
                      <a:pt x="70" y="33"/>
                    </a:cubicBezTo>
                    <a:cubicBezTo>
                      <a:pt x="73" y="32"/>
                      <a:pt x="76" y="31"/>
                      <a:pt x="79" y="30"/>
                    </a:cubicBezTo>
                    <a:cubicBezTo>
                      <a:pt x="79" y="30"/>
                      <a:pt x="79" y="30"/>
                      <a:pt x="79" y="30"/>
                    </a:cubicBezTo>
                    <a:cubicBezTo>
                      <a:pt x="80" y="29"/>
                      <a:pt x="80" y="29"/>
                      <a:pt x="80" y="29"/>
                    </a:cubicBezTo>
                    <a:cubicBezTo>
                      <a:pt x="80" y="29"/>
                      <a:pt x="80" y="29"/>
                      <a:pt x="80" y="29"/>
                    </a:cubicBezTo>
                    <a:cubicBezTo>
                      <a:pt x="81" y="29"/>
                      <a:pt x="83" y="28"/>
                      <a:pt x="84" y="27"/>
                    </a:cubicBezTo>
                    <a:cubicBezTo>
                      <a:pt x="84" y="27"/>
                      <a:pt x="85" y="26"/>
                      <a:pt x="86" y="26"/>
                    </a:cubicBezTo>
                    <a:cubicBezTo>
                      <a:pt x="86" y="26"/>
                      <a:pt x="86" y="26"/>
                      <a:pt x="86" y="26"/>
                    </a:cubicBezTo>
                    <a:cubicBezTo>
                      <a:pt x="86" y="26"/>
                      <a:pt x="86" y="26"/>
                      <a:pt x="86" y="26"/>
                    </a:cubicBezTo>
                    <a:cubicBezTo>
                      <a:pt x="89" y="24"/>
                      <a:pt x="91" y="21"/>
                      <a:pt x="92" y="18"/>
                    </a:cubicBezTo>
                    <a:cubicBezTo>
                      <a:pt x="92" y="18"/>
                      <a:pt x="93" y="17"/>
                      <a:pt x="93" y="16"/>
                    </a:cubicBezTo>
                    <a:cubicBezTo>
                      <a:pt x="93" y="16"/>
                      <a:pt x="92" y="16"/>
                      <a:pt x="92" y="15"/>
                    </a:cubicBezTo>
                    <a:cubicBezTo>
                      <a:pt x="92" y="11"/>
                      <a:pt x="93" y="6"/>
                      <a:pt x="93" y="2"/>
                    </a:cubicBezTo>
                    <a:cubicBezTo>
                      <a:pt x="93" y="1"/>
                      <a:pt x="92" y="0"/>
                      <a:pt x="91" y="0"/>
                    </a:cubicBezTo>
                    <a:cubicBezTo>
                      <a:pt x="91" y="0"/>
                      <a:pt x="91" y="0"/>
                      <a:pt x="9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789"/>
              <p:cNvSpPr>
                <a:spLocks noEditPoints="1"/>
              </p:cNvSpPr>
              <p:nvPr/>
            </p:nvSpPr>
            <p:spPr bwMode="auto">
              <a:xfrm>
                <a:off x="3343" y="896"/>
                <a:ext cx="258" cy="223"/>
              </a:xfrm>
              <a:custGeom>
                <a:avLst/>
                <a:gdLst>
                  <a:gd name="T0" fmla="*/ 77 w 109"/>
                  <a:gd name="T1" fmla="*/ 90 h 94"/>
                  <a:gd name="T2" fmla="*/ 60 w 109"/>
                  <a:gd name="T3" fmla="*/ 73 h 94"/>
                  <a:gd name="T4" fmla="*/ 63 w 109"/>
                  <a:gd name="T5" fmla="*/ 70 h 94"/>
                  <a:gd name="T6" fmla="*/ 72 w 109"/>
                  <a:gd name="T7" fmla="*/ 64 h 94"/>
                  <a:gd name="T8" fmla="*/ 77 w 109"/>
                  <a:gd name="T9" fmla="*/ 90 h 94"/>
                  <a:gd name="T10" fmla="*/ 79 w 109"/>
                  <a:gd name="T11" fmla="*/ 84 h 94"/>
                  <a:gd name="T12" fmla="*/ 75 w 109"/>
                  <a:gd name="T13" fmla="*/ 63 h 94"/>
                  <a:gd name="T14" fmla="*/ 75 w 109"/>
                  <a:gd name="T15" fmla="*/ 62 h 94"/>
                  <a:gd name="T16" fmla="*/ 75 w 109"/>
                  <a:gd name="T17" fmla="*/ 61 h 94"/>
                  <a:gd name="T18" fmla="*/ 19 w 109"/>
                  <a:gd name="T19" fmla="*/ 13 h 94"/>
                  <a:gd name="T20" fmla="*/ 55 w 109"/>
                  <a:gd name="T21" fmla="*/ 37 h 94"/>
                  <a:gd name="T22" fmla="*/ 83 w 109"/>
                  <a:gd name="T23" fmla="*/ 56 h 94"/>
                  <a:gd name="T24" fmla="*/ 79 w 109"/>
                  <a:gd name="T25" fmla="*/ 84 h 94"/>
                  <a:gd name="T26" fmla="*/ 43 w 109"/>
                  <a:gd name="T27" fmla="*/ 81 h 94"/>
                  <a:gd name="T28" fmla="*/ 33 w 109"/>
                  <a:gd name="T29" fmla="*/ 64 h 94"/>
                  <a:gd name="T30" fmla="*/ 13 w 109"/>
                  <a:gd name="T31" fmla="*/ 24 h 94"/>
                  <a:gd name="T32" fmla="*/ 5 w 109"/>
                  <a:gd name="T33" fmla="*/ 9 h 94"/>
                  <a:gd name="T34" fmla="*/ 4 w 109"/>
                  <a:gd name="T35" fmla="*/ 5 h 94"/>
                  <a:gd name="T36" fmla="*/ 71 w 109"/>
                  <a:gd name="T37" fmla="*/ 61 h 94"/>
                  <a:gd name="T38" fmla="*/ 57 w 109"/>
                  <a:gd name="T39" fmla="*/ 72 h 94"/>
                  <a:gd name="T40" fmla="*/ 50 w 109"/>
                  <a:gd name="T41" fmla="*/ 78 h 94"/>
                  <a:gd name="T42" fmla="*/ 43 w 109"/>
                  <a:gd name="T43" fmla="*/ 81 h 94"/>
                  <a:gd name="T44" fmla="*/ 85 w 109"/>
                  <a:gd name="T45" fmla="*/ 54 h 94"/>
                  <a:gd name="T46" fmla="*/ 56 w 109"/>
                  <a:gd name="T47" fmla="*/ 35 h 94"/>
                  <a:gd name="T48" fmla="*/ 10 w 109"/>
                  <a:gd name="T49" fmla="*/ 4 h 94"/>
                  <a:gd name="T50" fmla="*/ 35 w 109"/>
                  <a:gd name="T51" fmla="*/ 13 h 94"/>
                  <a:gd name="T52" fmla="*/ 105 w 109"/>
                  <a:gd name="T53" fmla="*/ 42 h 94"/>
                  <a:gd name="T54" fmla="*/ 85 w 109"/>
                  <a:gd name="T55" fmla="*/ 54 h 94"/>
                  <a:gd name="T56" fmla="*/ 2 w 109"/>
                  <a:gd name="T57" fmla="*/ 0 h 94"/>
                  <a:gd name="T58" fmla="*/ 1 w 109"/>
                  <a:gd name="T59" fmla="*/ 1 h 94"/>
                  <a:gd name="T60" fmla="*/ 1 w 109"/>
                  <a:gd name="T61" fmla="*/ 1 h 94"/>
                  <a:gd name="T62" fmla="*/ 0 w 109"/>
                  <a:gd name="T63" fmla="*/ 1 h 94"/>
                  <a:gd name="T64" fmla="*/ 0 w 109"/>
                  <a:gd name="T65" fmla="*/ 1 h 94"/>
                  <a:gd name="T66" fmla="*/ 0 w 109"/>
                  <a:gd name="T67" fmla="*/ 1 h 94"/>
                  <a:gd name="T68" fmla="*/ 0 w 109"/>
                  <a:gd name="T69" fmla="*/ 1 h 94"/>
                  <a:gd name="T70" fmla="*/ 0 w 109"/>
                  <a:gd name="T71" fmla="*/ 1 h 94"/>
                  <a:gd name="T72" fmla="*/ 0 w 109"/>
                  <a:gd name="T73" fmla="*/ 2 h 94"/>
                  <a:gd name="T74" fmla="*/ 0 w 109"/>
                  <a:gd name="T75" fmla="*/ 2 h 94"/>
                  <a:gd name="T76" fmla="*/ 0 w 109"/>
                  <a:gd name="T77" fmla="*/ 3 h 94"/>
                  <a:gd name="T78" fmla="*/ 0 w 109"/>
                  <a:gd name="T79" fmla="*/ 4 h 94"/>
                  <a:gd name="T80" fmla="*/ 19 w 109"/>
                  <a:gd name="T81" fmla="*/ 43 h 94"/>
                  <a:gd name="T82" fmla="*/ 42 w 109"/>
                  <a:gd name="T83" fmla="*/ 83 h 94"/>
                  <a:gd name="T84" fmla="*/ 43 w 109"/>
                  <a:gd name="T85" fmla="*/ 84 h 94"/>
                  <a:gd name="T86" fmla="*/ 43 w 109"/>
                  <a:gd name="T87" fmla="*/ 84 h 94"/>
                  <a:gd name="T88" fmla="*/ 52 w 109"/>
                  <a:gd name="T89" fmla="*/ 80 h 94"/>
                  <a:gd name="T90" fmla="*/ 58 w 109"/>
                  <a:gd name="T91" fmla="*/ 75 h 94"/>
                  <a:gd name="T92" fmla="*/ 77 w 109"/>
                  <a:gd name="T93" fmla="*/ 94 h 94"/>
                  <a:gd name="T94" fmla="*/ 78 w 109"/>
                  <a:gd name="T95" fmla="*/ 94 h 94"/>
                  <a:gd name="T96" fmla="*/ 78 w 109"/>
                  <a:gd name="T97" fmla="*/ 94 h 94"/>
                  <a:gd name="T98" fmla="*/ 79 w 109"/>
                  <a:gd name="T99" fmla="*/ 94 h 94"/>
                  <a:gd name="T100" fmla="*/ 79 w 109"/>
                  <a:gd name="T101" fmla="*/ 94 h 94"/>
                  <a:gd name="T102" fmla="*/ 80 w 109"/>
                  <a:gd name="T103" fmla="*/ 93 h 94"/>
                  <a:gd name="T104" fmla="*/ 86 w 109"/>
                  <a:gd name="T105" fmla="*/ 56 h 94"/>
                  <a:gd name="T106" fmla="*/ 109 w 109"/>
                  <a:gd name="T107" fmla="*/ 43 h 94"/>
                  <a:gd name="T108" fmla="*/ 109 w 109"/>
                  <a:gd name="T109" fmla="*/ 42 h 94"/>
                  <a:gd name="T110" fmla="*/ 109 w 109"/>
                  <a:gd name="T111" fmla="*/ 41 h 94"/>
                  <a:gd name="T112" fmla="*/ 36 w 109"/>
                  <a:gd name="T113" fmla="*/ 11 h 94"/>
                  <a:gd name="T114" fmla="*/ 3 w 109"/>
                  <a:gd name="T115" fmla="*/ 0 h 94"/>
                  <a:gd name="T116" fmla="*/ 2 w 109"/>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94">
                    <a:moveTo>
                      <a:pt x="77" y="90"/>
                    </a:moveTo>
                    <a:cubicBezTo>
                      <a:pt x="71" y="84"/>
                      <a:pt x="66" y="79"/>
                      <a:pt x="60" y="73"/>
                    </a:cubicBezTo>
                    <a:cubicBezTo>
                      <a:pt x="61" y="72"/>
                      <a:pt x="62" y="71"/>
                      <a:pt x="63" y="70"/>
                    </a:cubicBezTo>
                    <a:cubicBezTo>
                      <a:pt x="66" y="67"/>
                      <a:pt x="69" y="65"/>
                      <a:pt x="72" y="64"/>
                    </a:cubicBezTo>
                    <a:cubicBezTo>
                      <a:pt x="74" y="70"/>
                      <a:pt x="75" y="78"/>
                      <a:pt x="77" y="90"/>
                    </a:cubicBezTo>
                    <a:moveTo>
                      <a:pt x="79" y="84"/>
                    </a:moveTo>
                    <a:cubicBezTo>
                      <a:pt x="77" y="75"/>
                      <a:pt x="76" y="68"/>
                      <a:pt x="75" y="63"/>
                    </a:cubicBezTo>
                    <a:cubicBezTo>
                      <a:pt x="75" y="62"/>
                      <a:pt x="75" y="62"/>
                      <a:pt x="75" y="62"/>
                    </a:cubicBezTo>
                    <a:cubicBezTo>
                      <a:pt x="75" y="62"/>
                      <a:pt x="75" y="61"/>
                      <a:pt x="75" y="61"/>
                    </a:cubicBezTo>
                    <a:cubicBezTo>
                      <a:pt x="53" y="42"/>
                      <a:pt x="39" y="29"/>
                      <a:pt x="19" y="13"/>
                    </a:cubicBezTo>
                    <a:cubicBezTo>
                      <a:pt x="30" y="21"/>
                      <a:pt x="39" y="28"/>
                      <a:pt x="55" y="37"/>
                    </a:cubicBezTo>
                    <a:cubicBezTo>
                      <a:pt x="64" y="43"/>
                      <a:pt x="75" y="49"/>
                      <a:pt x="83" y="56"/>
                    </a:cubicBezTo>
                    <a:cubicBezTo>
                      <a:pt x="82" y="65"/>
                      <a:pt x="80" y="75"/>
                      <a:pt x="79" y="84"/>
                    </a:cubicBezTo>
                    <a:moveTo>
                      <a:pt x="43" y="81"/>
                    </a:moveTo>
                    <a:cubicBezTo>
                      <a:pt x="41" y="78"/>
                      <a:pt x="37" y="71"/>
                      <a:pt x="33" y="64"/>
                    </a:cubicBezTo>
                    <a:cubicBezTo>
                      <a:pt x="27" y="52"/>
                      <a:pt x="19" y="37"/>
                      <a:pt x="13" y="24"/>
                    </a:cubicBezTo>
                    <a:cubicBezTo>
                      <a:pt x="10" y="18"/>
                      <a:pt x="7" y="13"/>
                      <a:pt x="5" y="9"/>
                    </a:cubicBezTo>
                    <a:cubicBezTo>
                      <a:pt x="5" y="7"/>
                      <a:pt x="4" y="6"/>
                      <a:pt x="4" y="5"/>
                    </a:cubicBezTo>
                    <a:cubicBezTo>
                      <a:pt x="30" y="24"/>
                      <a:pt x="46" y="39"/>
                      <a:pt x="71" y="61"/>
                    </a:cubicBezTo>
                    <a:cubicBezTo>
                      <a:pt x="66" y="63"/>
                      <a:pt x="61" y="67"/>
                      <a:pt x="57" y="72"/>
                    </a:cubicBezTo>
                    <a:cubicBezTo>
                      <a:pt x="55" y="74"/>
                      <a:pt x="53" y="76"/>
                      <a:pt x="50" y="78"/>
                    </a:cubicBezTo>
                    <a:cubicBezTo>
                      <a:pt x="48" y="80"/>
                      <a:pt x="46" y="81"/>
                      <a:pt x="43" y="81"/>
                    </a:cubicBezTo>
                    <a:moveTo>
                      <a:pt x="85" y="54"/>
                    </a:moveTo>
                    <a:cubicBezTo>
                      <a:pt x="76" y="47"/>
                      <a:pt x="66" y="40"/>
                      <a:pt x="56" y="35"/>
                    </a:cubicBezTo>
                    <a:cubicBezTo>
                      <a:pt x="36" y="23"/>
                      <a:pt x="27" y="14"/>
                      <a:pt x="10" y="4"/>
                    </a:cubicBezTo>
                    <a:cubicBezTo>
                      <a:pt x="20" y="7"/>
                      <a:pt x="23" y="8"/>
                      <a:pt x="35" y="13"/>
                    </a:cubicBezTo>
                    <a:cubicBezTo>
                      <a:pt x="59" y="23"/>
                      <a:pt x="84" y="33"/>
                      <a:pt x="105" y="42"/>
                    </a:cubicBezTo>
                    <a:cubicBezTo>
                      <a:pt x="98" y="46"/>
                      <a:pt x="92" y="49"/>
                      <a:pt x="85" y="54"/>
                    </a:cubicBezTo>
                    <a:moveTo>
                      <a:pt x="2" y="0"/>
                    </a:moveTo>
                    <a:cubicBezTo>
                      <a:pt x="2" y="0"/>
                      <a:pt x="1" y="0"/>
                      <a:pt x="1"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2"/>
                      <a:pt x="0" y="2"/>
                      <a:pt x="0" y="2"/>
                    </a:cubicBezTo>
                    <a:cubicBezTo>
                      <a:pt x="0" y="2"/>
                      <a:pt x="0" y="2"/>
                      <a:pt x="0" y="2"/>
                    </a:cubicBezTo>
                    <a:cubicBezTo>
                      <a:pt x="0" y="3"/>
                      <a:pt x="0" y="3"/>
                      <a:pt x="0" y="3"/>
                    </a:cubicBezTo>
                    <a:cubicBezTo>
                      <a:pt x="0" y="3"/>
                      <a:pt x="0" y="4"/>
                      <a:pt x="0" y="4"/>
                    </a:cubicBezTo>
                    <a:cubicBezTo>
                      <a:pt x="3" y="9"/>
                      <a:pt x="11" y="26"/>
                      <a:pt x="19" y="43"/>
                    </a:cubicBezTo>
                    <a:cubicBezTo>
                      <a:pt x="28" y="60"/>
                      <a:pt x="37" y="77"/>
                      <a:pt x="42" y="83"/>
                    </a:cubicBezTo>
                    <a:cubicBezTo>
                      <a:pt x="42" y="84"/>
                      <a:pt x="42" y="84"/>
                      <a:pt x="43" y="84"/>
                    </a:cubicBezTo>
                    <a:cubicBezTo>
                      <a:pt x="43" y="84"/>
                      <a:pt x="43" y="84"/>
                      <a:pt x="43" y="84"/>
                    </a:cubicBezTo>
                    <a:cubicBezTo>
                      <a:pt x="46" y="84"/>
                      <a:pt x="49" y="82"/>
                      <a:pt x="52" y="80"/>
                    </a:cubicBezTo>
                    <a:cubicBezTo>
                      <a:pt x="54" y="79"/>
                      <a:pt x="56" y="77"/>
                      <a:pt x="58" y="75"/>
                    </a:cubicBezTo>
                    <a:cubicBezTo>
                      <a:pt x="64" y="81"/>
                      <a:pt x="69" y="86"/>
                      <a:pt x="77" y="94"/>
                    </a:cubicBezTo>
                    <a:cubicBezTo>
                      <a:pt x="77" y="94"/>
                      <a:pt x="78" y="94"/>
                      <a:pt x="78" y="94"/>
                    </a:cubicBezTo>
                    <a:cubicBezTo>
                      <a:pt x="78" y="94"/>
                      <a:pt x="78" y="94"/>
                      <a:pt x="78" y="94"/>
                    </a:cubicBezTo>
                    <a:cubicBezTo>
                      <a:pt x="79" y="94"/>
                      <a:pt x="79" y="94"/>
                      <a:pt x="79" y="94"/>
                    </a:cubicBezTo>
                    <a:cubicBezTo>
                      <a:pt x="79" y="94"/>
                      <a:pt x="79" y="94"/>
                      <a:pt x="79" y="94"/>
                    </a:cubicBezTo>
                    <a:cubicBezTo>
                      <a:pt x="80" y="94"/>
                      <a:pt x="80" y="94"/>
                      <a:pt x="80" y="93"/>
                    </a:cubicBezTo>
                    <a:cubicBezTo>
                      <a:pt x="82" y="81"/>
                      <a:pt x="84" y="69"/>
                      <a:pt x="86" y="56"/>
                    </a:cubicBezTo>
                    <a:cubicBezTo>
                      <a:pt x="94" y="50"/>
                      <a:pt x="100" y="48"/>
                      <a:pt x="109" y="43"/>
                    </a:cubicBezTo>
                    <a:cubicBezTo>
                      <a:pt x="109" y="43"/>
                      <a:pt x="109" y="43"/>
                      <a:pt x="109" y="42"/>
                    </a:cubicBezTo>
                    <a:cubicBezTo>
                      <a:pt x="109" y="42"/>
                      <a:pt x="109" y="41"/>
                      <a:pt x="109" y="41"/>
                    </a:cubicBezTo>
                    <a:cubicBezTo>
                      <a:pt x="87" y="32"/>
                      <a:pt x="61" y="21"/>
                      <a:pt x="36" y="11"/>
                    </a:cubicBezTo>
                    <a:cubicBezTo>
                      <a:pt x="21" y="5"/>
                      <a:pt x="20" y="4"/>
                      <a:pt x="3" y="0"/>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90"/>
              <p:cNvSpPr>
                <a:spLocks noEditPoints="1"/>
              </p:cNvSpPr>
              <p:nvPr/>
            </p:nvSpPr>
            <p:spPr bwMode="auto">
              <a:xfrm>
                <a:off x="3080" y="733"/>
                <a:ext cx="263" cy="225"/>
              </a:xfrm>
              <a:custGeom>
                <a:avLst/>
                <a:gdLst>
                  <a:gd name="T0" fmla="*/ 78 w 111"/>
                  <a:gd name="T1" fmla="*/ 89 h 95"/>
                  <a:gd name="T2" fmla="*/ 62 w 111"/>
                  <a:gd name="T3" fmla="*/ 74 h 95"/>
                  <a:gd name="T4" fmla="*/ 64 w 111"/>
                  <a:gd name="T5" fmla="*/ 71 h 95"/>
                  <a:gd name="T6" fmla="*/ 73 w 111"/>
                  <a:gd name="T7" fmla="*/ 65 h 95"/>
                  <a:gd name="T8" fmla="*/ 78 w 111"/>
                  <a:gd name="T9" fmla="*/ 89 h 95"/>
                  <a:gd name="T10" fmla="*/ 80 w 111"/>
                  <a:gd name="T11" fmla="*/ 82 h 95"/>
                  <a:gd name="T12" fmla="*/ 76 w 111"/>
                  <a:gd name="T13" fmla="*/ 64 h 95"/>
                  <a:gd name="T14" fmla="*/ 77 w 111"/>
                  <a:gd name="T15" fmla="*/ 63 h 95"/>
                  <a:gd name="T16" fmla="*/ 76 w 111"/>
                  <a:gd name="T17" fmla="*/ 61 h 95"/>
                  <a:gd name="T18" fmla="*/ 31 w 111"/>
                  <a:gd name="T19" fmla="*/ 22 h 95"/>
                  <a:gd name="T20" fmla="*/ 56 w 111"/>
                  <a:gd name="T21" fmla="*/ 38 h 95"/>
                  <a:gd name="T22" fmla="*/ 84 w 111"/>
                  <a:gd name="T23" fmla="*/ 57 h 95"/>
                  <a:gd name="T24" fmla="*/ 80 w 111"/>
                  <a:gd name="T25" fmla="*/ 82 h 95"/>
                  <a:gd name="T26" fmla="*/ 45 w 111"/>
                  <a:gd name="T27" fmla="*/ 81 h 95"/>
                  <a:gd name="T28" fmla="*/ 35 w 111"/>
                  <a:gd name="T29" fmla="*/ 64 h 95"/>
                  <a:gd name="T30" fmla="*/ 14 w 111"/>
                  <a:gd name="T31" fmla="*/ 25 h 95"/>
                  <a:gd name="T32" fmla="*/ 7 w 111"/>
                  <a:gd name="T33" fmla="*/ 9 h 95"/>
                  <a:gd name="T34" fmla="*/ 6 w 111"/>
                  <a:gd name="T35" fmla="*/ 7 h 95"/>
                  <a:gd name="T36" fmla="*/ 71 w 111"/>
                  <a:gd name="T37" fmla="*/ 62 h 95"/>
                  <a:gd name="T38" fmla="*/ 66 w 111"/>
                  <a:gd name="T39" fmla="*/ 65 h 95"/>
                  <a:gd name="T40" fmla="*/ 55 w 111"/>
                  <a:gd name="T41" fmla="*/ 75 h 95"/>
                  <a:gd name="T42" fmla="*/ 45 w 111"/>
                  <a:gd name="T43" fmla="*/ 81 h 95"/>
                  <a:gd name="T44" fmla="*/ 86 w 111"/>
                  <a:gd name="T45" fmla="*/ 54 h 95"/>
                  <a:gd name="T46" fmla="*/ 58 w 111"/>
                  <a:gd name="T47" fmla="*/ 35 h 95"/>
                  <a:gd name="T48" fmla="*/ 31 w 111"/>
                  <a:gd name="T49" fmla="*/ 17 h 95"/>
                  <a:gd name="T50" fmla="*/ 14 w 111"/>
                  <a:gd name="T51" fmla="*/ 6 h 95"/>
                  <a:gd name="T52" fmla="*/ 20 w 111"/>
                  <a:gd name="T53" fmla="*/ 8 h 95"/>
                  <a:gd name="T54" fmla="*/ 36 w 111"/>
                  <a:gd name="T55" fmla="*/ 14 h 95"/>
                  <a:gd name="T56" fmla="*/ 105 w 111"/>
                  <a:gd name="T57" fmla="*/ 43 h 95"/>
                  <a:gd name="T58" fmla="*/ 86 w 111"/>
                  <a:gd name="T59" fmla="*/ 54 h 95"/>
                  <a:gd name="T60" fmla="*/ 4 w 111"/>
                  <a:gd name="T61" fmla="*/ 0 h 95"/>
                  <a:gd name="T62" fmla="*/ 2 w 111"/>
                  <a:gd name="T63" fmla="*/ 1 h 95"/>
                  <a:gd name="T64" fmla="*/ 1 w 111"/>
                  <a:gd name="T65" fmla="*/ 1 h 95"/>
                  <a:gd name="T66" fmla="*/ 1 w 111"/>
                  <a:gd name="T67" fmla="*/ 1 h 95"/>
                  <a:gd name="T68" fmla="*/ 1 w 111"/>
                  <a:gd name="T69" fmla="*/ 1 h 95"/>
                  <a:gd name="T70" fmla="*/ 1 w 111"/>
                  <a:gd name="T71" fmla="*/ 1 h 95"/>
                  <a:gd name="T72" fmla="*/ 1 w 111"/>
                  <a:gd name="T73" fmla="*/ 1 h 95"/>
                  <a:gd name="T74" fmla="*/ 0 w 111"/>
                  <a:gd name="T75" fmla="*/ 2 h 95"/>
                  <a:gd name="T76" fmla="*/ 0 w 111"/>
                  <a:gd name="T77" fmla="*/ 3 h 95"/>
                  <a:gd name="T78" fmla="*/ 0 w 111"/>
                  <a:gd name="T79" fmla="*/ 3 h 95"/>
                  <a:gd name="T80" fmla="*/ 1 w 111"/>
                  <a:gd name="T81" fmla="*/ 5 h 95"/>
                  <a:gd name="T82" fmla="*/ 20 w 111"/>
                  <a:gd name="T83" fmla="*/ 44 h 95"/>
                  <a:gd name="T84" fmla="*/ 33 w 111"/>
                  <a:gd name="T85" fmla="*/ 68 h 95"/>
                  <a:gd name="T86" fmla="*/ 42 w 111"/>
                  <a:gd name="T87" fmla="*/ 84 h 95"/>
                  <a:gd name="T88" fmla="*/ 44 w 111"/>
                  <a:gd name="T89" fmla="*/ 85 h 95"/>
                  <a:gd name="T90" fmla="*/ 44 w 111"/>
                  <a:gd name="T91" fmla="*/ 85 h 95"/>
                  <a:gd name="T92" fmla="*/ 53 w 111"/>
                  <a:gd name="T93" fmla="*/ 81 h 95"/>
                  <a:gd name="T94" fmla="*/ 59 w 111"/>
                  <a:gd name="T95" fmla="*/ 76 h 95"/>
                  <a:gd name="T96" fmla="*/ 78 w 111"/>
                  <a:gd name="T97" fmla="*/ 94 h 95"/>
                  <a:gd name="T98" fmla="*/ 79 w 111"/>
                  <a:gd name="T99" fmla="*/ 95 h 95"/>
                  <a:gd name="T100" fmla="*/ 80 w 111"/>
                  <a:gd name="T101" fmla="*/ 95 h 95"/>
                  <a:gd name="T102" fmla="*/ 80 w 111"/>
                  <a:gd name="T103" fmla="*/ 95 h 95"/>
                  <a:gd name="T104" fmla="*/ 82 w 111"/>
                  <a:gd name="T105" fmla="*/ 94 h 95"/>
                  <a:gd name="T106" fmla="*/ 88 w 111"/>
                  <a:gd name="T107" fmla="*/ 57 h 95"/>
                  <a:gd name="T108" fmla="*/ 110 w 111"/>
                  <a:gd name="T109" fmla="*/ 44 h 95"/>
                  <a:gd name="T110" fmla="*/ 111 w 111"/>
                  <a:gd name="T111" fmla="*/ 43 h 95"/>
                  <a:gd name="T112" fmla="*/ 110 w 111"/>
                  <a:gd name="T113" fmla="*/ 41 h 95"/>
                  <a:gd name="T114" fmla="*/ 37 w 111"/>
                  <a:gd name="T115" fmla="*/ 11 h 95"/>
                  <a:gd name="T116" fmla="*/ 22 w 111"/>
                  <a:gd name="T117" fmla="*/ 5 h 95"/>
                  <a:gd name="T118" fmla="*/ 4 w 111"/>
                  <a:gd name="T119" fmla="*/ 0 h 95"/>
                  <a:gd name="T120" fmla="*/ 4 w 111"/>
                  <a:gd name="T1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95">
                    <a:moveTo>
                      <a:pt x="78" y="89"/>
                    </a:moveTo>
                    <a:cubicBezTo>
                      <a:pt x="72" y="84"/>
                      <a:pt x="67" y="79"/>
                      <a:pt x="62" y="74"/>
                    </a:cubicBezTo>
                    <a:cubicBezTo>
                      <a:pt x="62" y="73"/>
                      <a:pt x="63" y="72"/>
                      <a:pt x="64" y="71"/>
                    </a:cubicBezTo>
                    <a:cubicBezTo>
                      <a:pt x="67" y="68"/>
                      <a:pt x="70" y="66"/>
                      <a:pt x="73" y="65"/>
                    </a:cubicBezTo>
                    <a:cubicBezTo>
                      <a:pt x="74" y="71"/>
                      <a:pt x="76" y="78"/>
                      <a:pt x="78" y="89"/>
                    </a:cubicBezTo>
                    <a:moveTo>
                      <a:pt x="80" y="82"/>
                    </a:moveTo>
                    <a:cubicBezTo>
                      <a:pt x="79" y="74"/>
                      <a:pt x="78" y="69"/>
                      <a:pt x="76" y="64"/>
                    </a:cubicBezTo>
                    <a:cubicBezTo>
                      <a:pt x="77" y="63"/>
                      <a:pt x="77" y="63"/>
                      <a:pt x="77" y="63"/>
                    </a:cubicBezTo>
                    <a:cubicBezTo>
                      <a:pt x="77" y="62"/>
                      <a:pt x="77" y="61"/>
                      <a:pt x="76" y="61"/>
                    </a:cubicBezTo>
                    <a:cubicBezTo>
                      <a:pt x="59" y="46"/>
                      <a:pt x="46" y="34"/>
                      <a:pt x="31" y="22"/>
                    </a:cubicBezTo>
                    <a:cubicBezTo>
                      <a:pt x="38" y="27"/>
                      <a:pt x="46" y="32"/>
                      <a:pt x="56" y="38"/>
                    </a:cubicBezTo>
                    <a:cubicBezTo>
                      <a:pt x="65" y="44"/>
                      <a:pt x="76" y="50"/>
                      <a:pt x="84" y="57"/>
                    </a:cubicBezTo>
                    <a:cubicBezTo>
                      <a:pt x="83" y="65"/>
                      <a:pt x="81" y="74"/>
                      <a:pt x="80" y="82"/>
                    </a:cubicBezTo>
                    <a:moveTo>
                      <a:pt x="45" y="81"/>
                    </a:moveTo>
                    <a:cubicBezTo>
                      <a:pt x="42" y="78"/>
                      <a:pt x="39" y="72"/>
                      <a:pt x="35" y="64"/>
                    </a:cubicBezTo>
                    <a:cubicBezTo>
                      <a:pt x="28" y="52"/>
                      <a:pt x="21" y="37"/>
                      <a:pt x="14" y="25"/>
                    </a:cubicBezTo>
                    <a:cubicBezTo>
                      <a:pt x="11" y="18"/>
                      <a:pt x="9" y="13"/>
                      <a:pt x="7" y="9"/>
                    </a:cubicBezTo>
                    <a:cubicBezTo>
                      <a:pt x="6" y="8"/>
                      <a:pt x="6" y="7"/>
                      <a:pt x="6" y="7"/>
                    </a:cubicBezTo>
                    <a:cubicBezTo>
                      <a:pt x="31" y="25"/>
                      <a:pt x="47" y="40"/>
                      <a:pt x="71" y="62"/>
                    </a:cubicBezTo>
                    <a:cubicBezTo>
                      <a:pt x="69" y="62"/>
                      <a:pt x="67" y="63"/>
                      <a:pt x="66" y="65"/>
                    </a:cubicBezTo>
                    <a:cubicBezTo>
                      <a:pt x="62" y="68"/>
                      <a:pt x="58" y="72"/>
                      <a:pt x="55" y="75"/>
                    </a:cubicBezTo>
                    <a:cubicBezTo>
                      <a:pt x="51" y="79"/>
                      <a:pt x="48" y="81"/>
                      <a:pt x="45" y="81"/>
                    </a:cubicBezTo>
                    <a:moveTo>
                      <a:pt x="86" y="54"/>
                    </a:moveTo>
                    <a:cubicBezTo>
                      <a:pt x="77" y="47"/>
                      <a:pt x="67" y="40"/>
                      <a:pt x="58" y="35"/>
                    </a:cubicBezTo>
                    <a:cubicBezTo>
                      <a:pt x="46" y="28"/>
                      <a:pt x="38" y="22"/>
                      <a:pt x="31" y="17"/>
                    </a:cubicBezTo>
                    <a:cubicBezTo>
                      <a:pt x="25" y="13"/>
                      <a:pt x="20" y="10"/>
                      <a:pt x="14" y="6"/>
                    </a:cubicBezTo>
                    <a:cubicBezTo>
                      <a:pt x="17" y="7"/>
                      <a:pt x="19" y="7"/>
                      <a:pt x="20" y="8"/>
                    </a:cubicBezTo>
                    <a:cubicBezTo>
                      <a:pt x="24" y="10"/>
                      <a:pt x="29" y="11"/>
                      <a:pt x="36" y="14"/>
                    </a:cubicBezTo>
                    <a:cubicBezTo>
                      <a:pt x="59" y="23"/>
                      <a:pt x="84" y="34"/>
                      <a:pt x="105" y="43"/>
                    </a:cubicBezTo>
                    <a:cubicBezTo>
                      <a:pt x="98" y="46"/>
                      <a:pt x="93" y="49"/>
                      <a:pt x="86" y="54"/>
                    </a:cubicBezTo>
                    <a:moveTo>
                      <a:pt x="4" y="0"/>
                    </a:moveTo>
                    <a:cubicBezTo>
                      <a:pt x="3" y="0"/>
                      <a:pt x="2" y="0"/>
                      <a:pt x="2"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2"/>
                      <a:pt x="1" y="2"/>
                      <a:pt x="0" y="2"/>
                    </a:cubicBezTo>
                    <a:cubicBezTo>
                      <a:pt x="0" y="3"/>
                      <a:pt x="0" y="3"/>
                      <a:pt x="0" y="3"/>
                    </a:cubicBezTo>
                    <a:cubicBezTo>
                      <a:pt x="0" y="3"/>
                      <a:pt x="0" y="3"/>
                      <a:pt x="0" y="3"/>
                    </a:cubicBezTo>
                    <a:cubicBezTo>
                      <a:pt x="1" y="4"/>
                      <a:pt x="1" y="4"/>
                      <a:pt x="1" y="5"/>
                    </a:cubicBezTo>
                    <a:cubicBezTo>
                      <a:pt x="3" y="10"/>
                      <a:pt x="11" y="27"/>
                      <a:pt x="20" y="44"/>
                    </a:cubicBezTo>
                    <a:cubicBezTo>
                      <a:pt x="24" y="52"/>
                      <a:pt x="29" y="61"/>
                      <a:pt x="33" y="68"/>
                    </a:cubicBezTo>
                    <a:cubicBezTo>
                      <a:pt x="37" y="75"/>
                      <a:pt x="40" y="81"/>
                      <a:pt x="42" y="84"/>
                    </a:cubicBezTo>
                    <a:cubicBezTo>
                      <a:pt x="43" y="85"/>
                      <a:pt x="43" y="85"/>
                      <a:pt x="44" y="85"/>
                    </a:cubicBezTo>
                    <a:cubicBezTo>
                      <a:pt x="44" y="85"/>
                      <a:pt x="44" y="85"/>
                      <a:pt x="44" y="85"/>
                    </a:cubicBezTo>
                    <a:cubicBezTo>
                      <a:pt x="47" y="85"/>
                      <a:pt x="51" y="83"/>
                      <a:pt x="53" y="81"/>
                    </a:cubicBezTo>
                    <a:cubicBezTo>
                      <a:pt x="55" y="80"/>
                      <a:pt x="57" y="78"/>
                      <a:pt x="59" y="76"/>
                    </a:cubicBezTo>
                    <a:cubicBezTo>
                      <a:pt x="65" y="82"/>
                      <a:pt x="70" y="87"/>
                      <a:pt x="78" y="94"/>
                    </a:cubicBezTo>
                    <a:cubicBezTo>
                      <a:pt x="78" y="95"/>
                      <a:pt x="79" y="95"/>
                      <a:pt x="79" y="95"/>
                    </a:cubicBezTo>
                    <a:cubicBezTo>
                      <a:pt x="80" y="95"/>
                      <a:pt x="80" y="95"/>
                      <a:pt x="80" y="95"/>
                    </a:cubicBezTo>
                    <a:cubicBezTo>
                      <a:pt x="80" y="95"/>
                      <a:pt x="80" y="95"/>
                      <a:pt x="80" y="95"/>
                    </a:cubicBezTo>
                    <a:cubicBezTo>
                      <a:pt x="81" y="95"/>
                      <a:pt x="82" y="95"/>
                      <a:pt x="82" y="94"/>
                    </a:cubicBezTo>
                    <a:cubicBezTo>
                      <a:pt x="84" y="82"/>
                      <a:pt x="86" y="69"/>
                      <a:pt x="88" y="57"/>
                    </a:cubicBezTo>
                    <a:cubicBezTo>
                      <a:pt x="95" y="51"/>
                      <a:pt x="101" y="49"/>
                      <a:pt x="110" y="44"/>
                    </a:cubicBezTo>
                    <a:cubicBezTo>
                      <a:pt x="111" y="44"/>
                      <a:pt x="111" y="44"/>
                      <a:pt x="111" y="43"/>
                    </a:cubicBezTo>
                    <a:cubicBezTo>
                      <a:pt x="111" y="42"/>
                      <a:pt x="111" y="41"/>
                      <a:pt x="110" y="41"/>
                    </a:cubicBezTo>
                    <a:cubicBezTo>
                      <a:pt x="89" y="32"/>
                      <a:pt x="62" y="21"/>
                      <a:pt x="37" y="11"/>
                    </a:cubicBezTo>
                    <a:cubicBezTo>
                      <a:pt x="30" y="8"/>
                      <a:pt x="26" y="6"/>
                      <a:pt x="22" y="5"/>
                    </a:cubicBezTo>
                    <a:cubicBezTo>
                      <a:pt x="17" y="3"/>
                      <a:pt x="13" y="2"/>
                      <a:pt x="4" y="0"/>
                    </a:cubicBezTo>
                    <a:cubicBezTo>
                      <a:pt x="4" y="0"/>
                      <a:pt x="4"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91"/>
              <p:cNvSpPr>
                <a:spLocks noEditPoints="1"/>
              </p:cNvSpPr>
              <p:nvPr/>
            </p:nvSpPr>
            <p:spPr bwMode="auto">
              <a:xfrm>
                <a:off x="3454" y="3395"/>
                <a:ext cx="362" cy="344"/>
              </a:xfrm>
              <a:custGeom>
                <a:avLst/>
                <a:gdLst>
                  <a:gd name="T0" fmla="*/ 43 w 153"/>
                  <a:gd name="T1" fmla="*/ 141 h 145"/>
                  <a:gd name="T2" fmla="*/ 13 w 153"/>
                  <a:gd name="T3" fmla="*/ 127 h 145"/>
                  <a:gd name="T4" fmla="*/ 85 w 153"/>
                  <a:gd name="T5" fmla="*/ 135 h 145"/>
                  <a:gd name="T6" fmla="*/ 93 w 153"/>
                  <a:gd name="T7" fmla="*/ 134 h 145"/>
                  <a:gd name="T8" fmla="*/ 101 w 153"/>
                  <a:gd name="T9" fmla="*/ 114 h 145"/>
                  <a:gd name="T10" fmla="*/ 106 w 153"/>
                  <a:gd name="T11" fmla="*/ 74 h 145"/>
                  <a:gd name="T12" fmla="*/ 108 w 153"/>
                  <a:gd name="T13" fmla="*/ 53 h 145"/>
                  <a:gd name="T14" fmla="*/ 126 w 153"/>
                  <a:gd name="T15" fmla="*/ 42 h 145"/>
                  <a:gd name="T16" fmla="*/ 137 w 153"/>
                  <a:gd name="T17" fmla="*/ 49 h 145"/>
                  <a:gd name="T18" fmla="*/ 118 w 153"/>
                  <a:gd name="T19" fmla="*/ 78 h 145"/>
                  <a:gd name="T20" fmla="*/ 107 w 153"/>
                  <a:gd name="T21" fmla="*/ 41 h 145"/>
                  <a:gd name="T22" fmla="*/ 124 w 153"/>
                  <a:gd name="T23" fmla="*/ 29 h 145"/>
                  <a:gd name="T24" fmla="*/ 137 w 153"/>
                  <a:gd name="T25" fmla="*/ 32 h 145"/>
                  <a:gd name="T26" fmla="*/ 140 w 153"/>
                  <a:gd name="T27" fmla="*/ 83 h 145"/>
                  <a:gd name="T28" fmla="*/ 106 w 153"/>
                  <a:gd name="T29" fmla="*/ 89 h 145"/>
                  <a:gd name="T30" fmla="*/ 118 w 153"/>
                  <a:gd name="T31" fmla="*/ 82 h 145"/>
                  <a:gd name="T32" fmla="*/ 140 w 153"/>
                  <a:gd name="T33" fmla="*/ 47 h 145"/>
                  <a:gd name="T34" fmla="*/ 126 w 153"/>
                  <a:gd name="T35" fmla="*/ 39 h 145"/>
                  <a:gd name="T36" fmla="*/ 126 w 153"/>
                  <a:gd name="T37" fmla="*/ 39 h 145"/>
                  <a:gd name="T38" fmla="*/ 125 w 153"/>
                  <a:gd name="T39" fmla="*/ 39 h 145"/>
                  <a:gd name="T40" fmla="*/ 107 w 153"/>
                  <a:gd name="T41" fmla="*/ 48 h 145"/>
                  <a:gd name="T42" fmla="*/ 86 w 153"/>
                  <a:gd name="T43" fmla="*/ 45 h 145"/>
                  <a:gd name="T44" fmla="*/ 104 w 153"/>
                  <a:gd name="T45" fmla="*/ 28 h 145"/>
                  <a:gd name="T46" fmla="*/ 86 w 153"/>
                  <a:gd name="T47" fmla="*/ 56 h 145"/>
                  <a:gd name="T48" fmla="*/ 90 w 153"/>
                  <a:gd name="T49" fmla="*/ 52 h 145"/>
                  <a:gd name="T50" fmla="*/ 102 w 153"/>
                  <a:gd name="T51" fmla="*/ 60 h 145"/>
                  <a:gd name="T52" fmla="*/ 89 w 153"/>
                  <a:gd name="T53" fmla="*/ 80 h 145"/>
                  <a:gd name="T54" fmla="*/ 102 w 153"/>
                  <a:gd name="T55" fmla="*/ 74 h 145"/>
                  <a:gd name="T56" fmla="*/ 87 w 153"/>
                  <a:gd name="T57" fmla="*/ 92 h 145"/>
                  <a:gd name="T58" fmla="*/ 88 w 153"/>
                  <a:gd name="T59" fmla="*/ 93 h 145"/>
                  <a:gd name="T60" fmla="*/ 99 w 153"/>
                  <a:gd name="T61" fmla="*/ 113 h 145"/>
                  <a:gd name="T62" fmla="*/ 84 w 153"/>
                  <a:gd name="T63" fmla="*/ 131 h 145"/>
                  <a:gd name="T64" fmla="*/ 51 w 153"/>
                  <a:gd name="T65" fmla="*/ 136 h 145"/>
                  <a:gd name="T66" fmla="*/ 6 w 153"/>
                  <a:gd name="T67" fmla="*/ 29 h 145"/>
                  <a:gd name="T68" fmla="*/ 81 w 153"/>
                  <a:gd name="T69" fmla="*/ 36 h 145"/>
                  <a:gd name="T70" fmla="*/ 85 w 153"/>
                  <a:gd name="T71" fmla="*/ 43 h 145"/>
                  <a:gd name="T72" fmla="*/ 15 w 153"/>
                  <a:gd name="T73" fmla="*/ 29 h 145"/>
                  <a:gd name="T74" fmla="*/ 5 w 153"/>
                  <a:gd name="T75" fmla="*/ 22 h 145"/>
                  <a:gd name="T76" fmla="*/ 33 w 153"/>
                  <a:gd name="T77" fmla="*/ 6 h 145"/>
                  <a:gd name="T78" fmla="*/ 91 w 153"/>
                  <a:gd name="T79" fmla="*/ 7 h 145"/>
                  <a:gd name="T80" fmla="*/ 104 w 153"/>
                  <a:gd name="T81" fmla="*/ 20 h 145"/>
                  <a:gd name="T82" fmla="*/ 58 w 153"/>
                  <a:gd name="T83" fmla="*/ 17 h 145"/>
                  <a:gd name="T84" fmla="*/ 57 w 153"/>
                  <a:gd name="T85" fmla="*/ 0 h 145"/>
                  <a:gd name="T86" fmla="*/ 5 w 153"/>
                  <a:gd name="T87" fmla="*/ 15 h 145"/>
                  <a:gd name="T88" fmla="*/ 0 w 153"/>
                  <a:gd name="T89" fmla="*/ 23 h 145"/>
                  <a:gd name="T90" fmla="*/ 10 w 153"/>
                  <a:gd name="T91" fmla="*/ 124 h 145"/>
                  <a:gd name="T92" fmla="*/ 10 w 153"/>
                  <a:gd name="T93" fmla="*/ 131 h 145"/>
                  <a:gd name="T94" fmla="*/ 11 w 153"/>
                  <a:gd name="T95" fmla="*/ 133 h 145"/>
                  <a:gd name="T96" fmla="*/ 43 w 153"/>
                  <a:gd name="T97" fmla="*/ 144 h 145"/>
                  <a:gd name="T98" fmla="*/ 95 w 153"/>
                  <a:gd name="T99" fmla="*/ 137 h 145"/>
                  <a:gd name="T100" fmla="*/ 98 w 153"/>
                  <a:gd name="T101" fmla="*/ 132 h 145"/>
                  <a:gd name="T102" fmla="*/ 104 w 153"/>
                  <a:gd name="T103" fmla="*/ 123 h 145"/>
                  <a:gd name="T104" fmla="*/ 104 w 153"/>
                  <a:gd name="T105" fmla="*/ 122 h 145"/>
                  <a:gd name="T106" fmla="*/ 119 w 153"/>
                  <a:gd name="T107" fmla="*/ 96 h 145"/>
                  <a:gd name="T108" fmla="*/ 138 w 153"/>
                  <a:gd name="T109" fmla="*/ 28 h 145"/>
                  <a:gd name="T110" fmla="*/ 113 w 153"/>
                  <a:gd name="T111" fmla="*/ 28 h 145"/>
                  <a:gd name="T112" fmla="*/ 107 w 153"/>
                  <a:gd name="T113" fmla="*/ 32 h 145"/>
                  <a:gd name="T114" fmla="*/ 108 w 153"/>
                  <a:gd name="T115" fmla="*/ 19 h 145"/>
                  <a:gd name="T116" fmla="*/ 79 w 153"/>
                  <a:gd name="T117" fmla="*/ 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145">
                    <a:moveTo>
                      <a:pt x="57" y="141"/>
                    </a:moveTo>
                    <a:cubicBezTo>
                      <a:pt x="57" y="141"/>
                      <a:pt x="57" y="141"/>
                      <a:pt x="57" y="141"/>
                    </a:cubicBezTo>
                    <a:cubicBezTo>
                      <a:pt x="53" y="141"/>
                      <a:pt x="48" y="141"/>
                      <a:pt x="43" y="141"/>
                    </a:cubicBezTo>
                    <a:cubicBezTo>
                      <a:pt x="38" y="140"/>
                      <a:pt x="31" y="139"/>
                      <a:pt x="25" y="137"/>
                    </a:cubicBezTo>
                    <a:cubicBezTo>
                      <a:pt x="20" y="135"/>
                      <a:pt x="16" y="132"/>
                      <a:pt x="14" y="130"/>
                    </a:cubicBezTo>
                    <a:cubicBezTo>
                      <a:pt x="13" y="129"/>
                      <a:pt x="13" y="128"/>
                      <a:pt x="13" y="127"/>
                    </a:cubicBezTo>
                    <a:cubicBezTo>
                      <a:pt x="20" y="133"/>
                      <a:pt x="32" y="138"/>
                      <a:pt x="51" y="139"/>
                    </a:cubicBezTo>
                    <a:cubicBezTo>
                      <a:pt x="53" y="140"/>
                      <a:pt x="55" y="140"/>
                      <a:pt x="56" y="140"/>
                    </a:cubicBezTo>
                    <a:cubicBezTo>
                      <a:pt x="67" y="140"/>
                      <a:pt x="77" y="138"/>
                      <a:pt x="85" y="135"/>
                    </a:cubicBezTo>
                    <a:cubicBezTo>
                      <a:pt x="89" y="133"/>
                      <a:pt x="92" y="132"/>
                      <a:pt x="95" y="130"/>
                    </a:cubicBezTo>
                    <a:cubicBezTo>
                      <a:pt x="95" y="131"/>
                      <a:pt x="95" y="131"/>
                      <a:pt x="95" y="132"/>
                    </a:cubicBezTo>
                    <a:cubicBezTo>
                      <a:pt x="94" y="132"/>
                      <a:pt x="94" y="133"/>
                      <a:pt x="93" y="134"/>
                    </a:cubicBezTo>
                    <a:cubicBezTo>
                      <a:pt x="88" y="137"/>
                      <a:pt x="76" y="141"/>
                      <a:pt x="57" y="141"/>
                    </a:cubicBezTo>
                    <a:moveTo>
                      <a:pt x="87" y="130"/>
                    </a:moveTo>
                    <a:cubicBezTo>
                      <a:pt x="91" y="125"/>
                      <a:pt x="96" y="119"/>
                      <a:pt x="101" y="114"/>
                    </a:cubicBezTo>
                    <a:cubicBezTo>
                      <a:pt x="101" y="117"/>
                      <a:pt x="100" y="119"/>
                      <a:pt x="100" y="121"/>
                    </a:cubicBezTo>
                    <a:cubicBezTo>
                      <a:pt x="97" y="125"/>
                      <a:pt x="93" y="128"/>
                      <a:pt x="87" y="130"/>
                    </a:cubicBezTo>
                    <a:moveTo>
                      <a:pt x="106" y="74"/>
                    </a:moveTo>
                    <a:cubicBezTo>
                      <a:pt x="106" y="68"/>
                      <a:pt x="106" y="62"/>
                      <a:pt x="106" y="56"/>
                    </a:cubicBezTo>
                    <a:cubicBezTo>
                      <a:pt x="107" y="56"/>
                      <a:pt x="107" y="56"/>
                      <a:pt x="107" y="56"/>
                    </a:cubicBezTo>
                    <a:cubicBezTo>
                      <a:pt x="107" y="55"/>
                      <a:pt x="108" y="54"/>
                      <a:pt x="108" y="53"/>
                    </a:cubicBezTo>
                    <a:cubicBezTo>
                      <a:pt x="109" y="50"/>
                      <a:pt x="111" y="48"/>
                      <a:pt x="114" y="46"/>
                    </a:cubicBezTo>
                    <a:cubicBezTo>
                      <a:pt x="117" y="44"/>
                      <a:pt x="121" y="42"/>
                      <a:pt x="125" y="42"/>
                    </a:cubicBezTo>
                    <a:cubicBezTo>
                      <a:pt x="126" y="42"/>
                      <a:pt x="126" y="42"/>
                      <a:pt x="126" y="42"/>
                    </a:cubicBezTo>
                    <a:cubicBezTo>
                      <a:pt x="126" y="42"/>
                      <a:pt x="126" y="42"/>
                      <a:pt x="126" y="42"/>
                    </a:cubicBezTo>
                    <a:cubicBezTo>
                      <a:pt x="128" y="43"/>
                      <a:pt x="131" y="43"/>
                      <a:pt x="132" y="44"/>
                    </a:cubicBezTo>
                    <a:cubicBezTo>
                      <a:pt x="134" y="45"/>
                      <a:pt x="136" y="47"/>
                      <a:pt x="137" y="49"/>
                    </a:cubicBezTo>
                    <a:cubicBezTo>
                      <a:pt x="138" y="52"/>
                      <a:pt x="139" y="54"/>
                      <a:pt x="139" y="57"/>
                    </a:cubicBezTo>
                    <a:cubicBezTo>
                      <a:pt x="139" y="63"/>
                      <a:pt x="136" y="68"/>
                      <a:pt x="133" y="72"/>
                    </a:cubicBezTo>
                    <a:cubicBezTo>
                      <a:pt x="129" y="76"/>
                      <a:pt x="124" y="78"/>
                      <a:pt x="118" y="78"/>
                    </a:cubicBezTo>
                    <a:cubicBezTo>
                      <a:pt x="114" y="78"/>
                      <a:pt x="110" y="77"/>
                      <a:pt x="106" y="74"/>
                    </a:cubicBezTo>
                    <a:cubicBezTo>
                      <a:pt x="106" y="74"/>
                      <a:pt x="106" y="74"/>
                      <a:pt x="106" y="74"/>
                    </a:cubicBezTo>
                    <a:moveTo>
                      <a:pt x="107" y="41"/>
                    </a:moveTo>
                    <a:cubicBezTo>
                      <a:pt x="109" y="36"/>
                      <a:pt x="111" y="33"/>
                      <a:pt x="115" y="31"/>
                    </a:cubicBezTo>
                    <a:cubicBezTo>
                      <a:pt x="118" y="29"/>
                      <a:pt x="121" y="29"/>
                      <a:pt x="124" y="29"/>
                    </a:cubicBezTo>
                    <a:cubicBezTo>
                      <a:pt x="124" y="29"/>
                      <a:pt x="124" y="29"/>
                      <a:pt x="124" y="29"/>
                    </a:cubicBezTo>
                    <a:cubicBezTo>
                      <a:pt x="125" y="29"/>
                      <a:pt x="126" y="29"/>
                      <a:pt x="126" y="29"/>
                    </a:cubicBezTo>
                    <a:cubicBezTo>
                      <a:pt x="126" y="29"/>
                      <a:pt x="126" y="29"/>
                      <a:pt x="126" y="29"/>
                    </a:cubicBezTo>
                    <a:cubicBezTo>
                      <a:pt x="130" y="29"/>
                      <a:pt x="133" y="30"/>
                      <a:pt x="137" y="32"/>
                    </a:cubicBezTo>
                    <a:cubicBezTo>
                      <a:pt x="140" y="33"/>
                      <a:pt x="143" y="36"/>
                      <a:pt x="145" y="40"/>
                    </a:cubicBezTo>
                    <a:cubicBezTo>
                      <a:pt x="148" y="47"/>
                      <a:pt x="150" y="53"/>
                      <a:pt x="150" y="58"/>
                    </a:cubicBezTo>
                    <a:cubicBezTo>
                      <a:pt x="150" y="68"/>
                      <a:pt x="146" y="77"/>
                      <a:pt x="140" y="83"/>
                    </a:cubicBezTo>
                    <a:cubicBezTo>
                      <a:pt x="135" y="89"/>
                      <a:pt x="127" y="92"/>
                      <a:pt x="119" y="92"/>
                    </a:cubicBezTo>
                    <a:cubicBezTo>
                      <a:pt x="119" y="92"/>
                      <a:pt x="119" y="92"/>
                      <a:pt x="119" y="92"/>
                    </a:cubicBezTo>
                    <a:cubicBezTo>
                      <a:pt x="115" y="92"/>
                      <a:pt x="110" y="91"/>
                      <a:pt x="106" y="89"/>
                    </a:cubicBezTo>
                    <a:cubicBezTo>
                      <a:pt x="105" y="90"/>
                      <a:pt x="105" y="90"/>
                      <a:pt x="105" y="90"/>
                    </a:cubicBezTo>
                    <a:cubicBezTo>
                      <a:pt x="105" y="86"/>
                      <a:pt x="105" y="82"/>
                      <a:pt x="105" y="78"/>
                    </a:cubicBezTo>
                    <a:cubicBezTo>
                      <a:pt x="110" y="81"/>
                      <a:pt x="114" y="82"/>
                      <a:pt x="118" y="82"/>
                    </a:cubicBezTo>
                    <a:cubicBezTo>
                      <a:pt x="118" y="82"/>
                      <a:pt x="118" y="82"/>
                      <a:pt x="118" y="82"/>
                    </a:cubicBezTo>
                    <a:cubicBezTo>
                      <a:pt x="131" y="82"/>
                      <a:pt x="142" y="71"/>
                      <a:pt x="142" y="57"/>
                    </a:cubicBezTo>
                    <a:cubicBezTo>
                      <a:pt x="142" y="54"/>
                      <a:pt x="142" y="50"/>
                      <a:pt x="140" y="47"/>
                    </a:cubicBezTo>
                    <a:cubicBezTo>
                      <a:pt x="139" y="44"/>
                      <a:pt x="137" y="42"/>
                      <a:pt x="134" y="41"/>
                    </a:cubicBezTo>
                    <a:cubicBezTo>
                      <a:pt x="132" y="40"/>
                      <a:pt x="129"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6" y="39"/>
                      <a:pt x="126" y="39"/>
                    </a:cubicBezTo>
                    <a:cubicBezTo>
                      <a:pt x="126" y="39"/>
                      <a:pt x="125" y="39"/>
                      <a:pt x="125" y="39"/>
                    </a:cubicBezTo>
                    <a:cubicBezTo>
                      <a:pt x="125" y="39"/>
                      <a:pt x="125" y="39"/>
                      <a:pt x="125" y="39"/>
                    </a:cubicBezTo>
                    <a:cubicBezTo>
                      <a:pt x="118" y="39"/>
                      <a:pt x="113" y="42"/>
                      <a:pt x="109" y="45"/>
                    </a:cubicBezTo>
                    <a:cubicBezTo>
                      <a:pt x="108" y="46"/>
                      <a:pt x="107" y="47"/>
                      <a:pt x="107" y="48"/>
                    </a:cubicBezTo>
                    <a:cubicBezTo>
                      <a:pt x="107" y="46"/>
                      <a:pt x="107" y="43"/>
                      <a:pt x="107" y="40"/>
                    </a:cubicBezTo>
                    <a:cubicBezTo>
                      <a:pt x="107" y="41"/>
                      <a:pt x="107" y="41"/>
                      <a:pt x="107" y="41"/>
                    </a:cubicBezTo>
                    <a:moveTo>
                      <a:pt x="86" y="45"/>
                    </a:moveTo>
                    <a:cubicBezTo>
                      <a:pt x="86" y="45"/>
                      <a:pt x="86" y="45"/>
                      <a:pt x="86" y="45"/>
                    </a:cubicBezTo>
                    <a:cubicBezTo>
                      <a:pt x="92" y="40"/>
                      <a:pt x="98" y="34"/>
                      <a:pt x="104" y="28"/>
                    </a:cubicBezTo>
                    <a:cubicBezTo>
                      <a:pt x="104" y="28"/>
                      <a:pt x="104" y="28"/>
                      <a:pt x="104" y="28"/>
                    </a:cubicBezTo>
                    <a:cubicBezTo>
                      <a:pt x="104" y="30"/>
                      <a:pt x="104" y="33"/>
                      <a:pt x="104" y="35"/>
                    </a:cubicBezTo>
                    <a:cubicBezTo>
                      <a:pt x="98" y="41"/>
                      <a:pt x="92" y="48"/>
                      <a:pt x="86" y="54"/>
                    </a:cubicBezTo>
                    <a:cubicBezTo>
                      <a:pt x="86" y="56"/>
                      <a:pt x="86" y="56"/>
                      <a:pt x="86" y="56"/>
                    </a:cubicBezTo>
                    <a:cubicBezTo>
                      <a:pt x="87" y="56"/>
                      <a:pt x="87" y="56"/>
                      <a:pt x="87" y="56"/>
                    </a:cubicBezTo>
                    <a:cubicBezTo>
                      <a:pt x="88" y="55"/>
                      <a:pt x="89" y="54"/>
                      <a:pt x="90" y="53"/>
                    </a:cubicBezTo>
                    <a:cubicBezTo>
                      <a:pt x="90" y="52"/>
                      <a:pt x="90" y="52"/>
                      <a:pt x="90" y="52"/>
                    </a:cubicBezTo>
                    <a:cubicBezTo>
                      <a:pt x="95" y="47"/>
                      <a:pt x="99" y="43"/>
                      <a:pt x="104" y="38"/>
                    </a:cubicBezTo>
                    <a:cubicBezTo>
                      <a:pt x="103" y="45"/>
                      <a:pt x="103" y="52"/>
                      <a:pt x="103" y="59"/>
                    </a:cubicBezTo>
                    <a:cubicBezTo>
                      <a:pt x="102" y="60"/>
                      <a:pt x="102" y="60"/>
                      <a:pt x="102" y="60"/>
                    </a:cubicBezTo>
                    <a:cubicBezTo>
                      <a:pt x="97" y="66"/>
                      <a:pt x="93" y="72"/>
                      <a:pt x="88" y="79"/>
                    </a:cubicBezTo>
                    <a:cubicBezTo>
                      <a:pt x="88" y="79"/>
                      <a:pt x="88" y="80"/>
                      <a:pt x="88" y="80"/>
                    </a:cubicBezTo>
                    <a:cubicBezTo>
                      <a:pt x="88" y="80"/>
                      <a:pt x="88" y="80"/>
                      <a:pt x="89" y="80"/>
                    </a:cubicBezTo>
                    <a:cubicBezTo>
                      <a:pt x="89" y="80"/>
                      <a:pt x="89" y="80"/>
                      <a:pt x="89" y="80"/>
                    </a:cubicBezTo>
                    <a:cubicBezTo>
                      <a:pt x="94" y="74"/>
                      <a:pt x="98" y="68"/>
                      <a:pt x="102" y="62"/>
                    </a:cubicBezTo>
                    <a:cubicBezTo>
                      <a:pt x="102" y="66"/>
                      <a:pt x="102" y="70"/>
                      <a:pt x="102" y="74"/>
                    </a:cubicBezTo>
                    <a:cubicBezTo>
                      <a:pt x="102" y="74"/>
                      <a:pt x="102" y="74"/>
                      <a:pt x="101" y="74"/>
                    </a:cubicBezTo>
                    <a:cubicBezTo>
                      <a:pt x="101" y="74"/>
                      <a:pt x="101" y="74"/>
                      <a:pt x="101" y="74"/>
                    </a:cubicBezTo>
                    <a:cubicBezTo>
                      <a:pt x="96" y="80"/>
                      <a:pt x="91" y="86"/>
                      <a:pt x="87" y="92"/>
                    </a:cubicBezTo>
                    <a:cubicBezTo>
                      <a:pt x="86" y="93"/>
                      <a:pt x="87" y="93"/>
                      <a:pt x="87" y="93"/>
                    </a:cubicBezTo>
                    <a:cubicBezTo>
                      <a:pt x="87" y="94"/>
                      <a:pt x="87" y="94"/>
                      <a:pt x="87" y="94"/>
                    </a:cubicBezTo>
                    <a:cubicBezTo>
                      <a:pt x="88" y="94"/>
                      <a:pt x="88" y="93"/>
                      <a:pt x="88" y="93"/>
                    </a:cubicBezTo>
                    <a:cubicBezTo>
                      <a:pt x="93" y="87"/>
                      <a:pt x="97" y="81"/>
                      <a:pt x="102" y="75"/>
                    </a:cubicBezTo>
                    <a:cubicBezTo>
                      <a:pt x="101" y="88"/>
                      <a:pt x="101" y="101"/>
                      <a:pt x="101" y="113"/>
                    </a:cubicBezTo>
                    <a:cubicBezTo>
                      <a:pt x="99" y="113"/>
                      <a:pt x="99" y="113"/>
                      <a:pt x="99" y="113"/>
                    </a:cubicBezTo>
                    <a:cubicBezTo>
                      <a:pt x="94" y="118"/>
                      <a:pt x="89" y="124"/>
                      <a:pt x="84" y="131"/>
                    </a:cubicBezTo>
                    <a:cubicBezTo>
                      <a:pt x="84" y="131"/>
                      <a:pt x="84" y="131"/>
                      <a:pt x="84" y="131"/>
                    </a:cubicBezTo>
                    <a:cubicBezTo>
                      <a:pt x="84" y="131"/>
                      <a:pt x="84" y="131"/>
                      <a:pt x="84" y="131"/>
                    </a:cubicBezTo>
                    <a:cubicBezTo>
                      <a:pt x="76" y="134"/>
                      <a:pt x="67" y="136"/>
                      <a:pt x="56" y="136"/>
                    </a:cubicBezTo>
                    <a:cubicBezTo>
                      <a:pt x="56" y="136"/>
                      <a:pt x="56" y="136"/>
                      <a:pt x="56" y="136"/>
                    </a:cubicBezTo>
                    <a:cubicBezTo>
                      <a:pt x="55" y="136"/>
                      <a:pt x="53" y="136"/>
                      <a:pt x="51" y="136"/>
                    </a:cubicBezTo>
                    <a:cubicBezTo>
                      <a:pt x="22" y="134"/>
                      <a:pt x="12" y="122"/>
                      <a:pt x="8" y="115"/>
                    </a:cubicBezTo>
                    <a:cubicBezTo>
                      <a:pt x="7" y="90"/>
                      <a:pt x="7" y="55"/>
                      <a:pt x="4" y="28"/>
                    </a:cubicBezTo>
                    <a:cubicBezTo>
                      <a:pt x="5" y="29"/>
                      <a:pt x="5" y="29"/>
                      <a:pt x="6" y="29"/>
                    </a:cubicBezTo>
                    <a:cubicBezTo>
                      <a:pt x="8" y="31"/>
                      <a:pt x="12" y="32"/>
                      <a:pt x="18" y="34"/>
                    </a:cubicBezTo>
                    <a:cubicBezTo>
                      <a:pt x="29" y="36"/>
                      <a:pt x="41" y="38"/>
                      <a:pt x="56" y="38"/>
                    </a:cubicBezTo>
                    <a:cubicBezTo>
                      <a:pt x="64" y="38"/>
                      <a:pt x="72" y="37"/>
                      <a:pt x="81" y="36"/>
                    </a:cubicBezTo>
                    <a:cubicBezTo>
                      <a:pt x="83" y="36"/>
                      <a:pt x="87" y="35"/>
                      <a:pt x="90" y="34"/>
                    </a:cubicBezTo>
                    <a:cubicBezTo>
                      <a:pt x="93" y="34"/>
                      <a:pt x="95" y="33"/>
                      <a:pt x="97" y="32"/>
                    </a:cubicBezTo>
                    <a:cubicBezTo>
                      <a:pt x="93" y="36"/>
                      <a:pt x="89" y="40"/>
                      <a:pt x="85" y="43"/>
                    </a:cubicBezTo>
                    <a:cubicBezTo>
                      <a:pt x="85" y="44"/>
                      <a:pt x="85" y="44"/>
                      <a:pt x="85" y="45"/>
                    </a:cubicBezTo>
                    <a:cubicBezTo>
                      <a:pt x="85" y="45"/>
                      <a:pt x="85" y="45"/>
                      <a:pt x="86" y="45"/>
                    </a:cubicBezTo>
                    <a:moveTo>
                      <a:pt x="15" y="29"/>
                    </a:moveTo>
                    <a:cubicBezTo>
                      <a:pt x="12" y="28"/>
                      <a:pt x="9" y="27"/>
                      <a:pt x="8" y="26"/>
                    </a:cubicBezTo>
                    <a:cubicBezTo>
                      <a:pt x="6" y="25"/>
                      <a:pt x="5" y="24"/>
                      <a:pt x="5" y="23"/>
                    </a:cubicBezTo>
                    <a:cubicBezTo>
                      <a:pt x="5" y="23"/>
                      <a:pt x="5" y="22"/>
                      <a:pt x="5" y="22"/>
                    </a:cubicBezTo>
                    <a:cubicBezTo>
                      <a:pt x="4" y="21"/>
                      <a:pt x="5" y="19"/>
                      <a:pt x="7" y="17"/>
                    </a:cubicBezTo>
                    <a:cubicBezTo>
                      <a:pt x="10" y="15"/>
                      <a:pt x="15" y="12"/>
                      <a:pt x="20" y="10"/>
                    </a:cubicBezTo>
                    <a:cubicBezTo>
                      <a:pt x="24" y="8"/>
                      <a:pt x="29" y="6"/>
                      <a:pt x="33" y="6"/>
                    </a:cubicBezTo>
                    <a:cubicBezTo>
                      <a:pt x="40" y="4"/>
                      <a:pt x="49" y="4"/>
                      <a:pt x="57" y="4"/>
                    </a:cubicBezTo>
                    <a:cubicBezTo>
                      <a:pt x="65" y="4"/>
                      <a:pt x="72" y="4"/>
                      <a:pt x="79" y="5"/>
                    </a:cubicBezTo>
                    <a:cubicBezTo>
                      <a:pt x="85" y="6"/>
                      <a:pt x="90" y="6"/>
                      <a:pt x="91" y="7"/>
                    </a:cubicBezTo>
                    <a:cubicBezTo>
                      <a:pt x="97" y="9"/>
                      <a:pt x="100" y="11"/>
                      <a:pt x="102" y="13"/>
                    </a:cubicBezTo>
                    <a:cubicBezTo>
                      <a:pt x="104" y="15"/>
                      <a:pt x="104" y="17"/>
                      <a:pt x="104" y="19"/>
                    </a:cubicBezTo>
                    <a:cubicBezTo>
                      <a:pt x="104" y="19"/>
                      <a:pt x="104" y="20"/>
                      <a:pt x="104" y="20"/>
                    </a:cubicBezTo>
                    <a:cubicBezTo>
                      <a:pt x="104" y="22"/>
                      <a:pt x="103" y="23"/>
                      <a:pt x="102" y="25"/>
                    </a:cubicBezTo>
                    <a:cubicBezTo>
                      <a:pt x="101" y="26"/>
                      <a:pt x="100" y="27"/>
                      <a:pt x="98" y="28"/>
                    </a:cubicBezTo>
                    <a:cubicBezTo>
                      <a:pt x="93" y="20"/>
                      <a:pt x="78" y="17"/>
                      <a:pt x="58" y="17"/>
                    </a:cubicBezTo>
                    <a:cubicBezTo>
                      <a:pt x="55" y="17"/>
                      <a:pt x="51" y="17"/>
                      <a:pt x="47" y="17"/>
                    </a:cubicBezTo>
                    <a:cubicBezTo>
                      <a:pt x="29" y="18"/>
                      <a:pt x="14" y="25"/>
                      <a:pt x="15" y="29"/>
                    </a:cubicBezTo>
                    <a:moveTo>
                      <a:pt x="57" y="0"/>
                    </a:moveTo>
                    <a:cubicBezTo>
                      <a:pt x="48" y="0"/>
                      <a:pt x="40" y="1"/>
                      <a:pt x="32" y="2"/>
                    </a:cubicBezTo>
                    <a:cubicBezTo>
                      <a:pt x="27" y="3"/>
                      <a:pt x="20" y="6"/>
                      <a:pt x="13" y="9"/>
                    </a:cubicBezTo>
                    <a:cubicBezTo>
                      <a:pt x="10" y="11"/>
                      <a:pt x="7" y="13"/>
                      <a:pt x="5" y="15"/>
                    </a:cubicBezTo>
                    <a:cubicBezTo>
                      <a:pt x="3" y="17"/>
                      <a:pt x="1" y="19"/>
                      <a:pt x="1" y="22"/>
                    </a:cubicBezTo>
                    <a:cubicBezTo>
                      <a:pt x="1" y="23"/>
                      <a:pt x="1" y="23"/>
                      <a:pt x="1" y="23"/>
                    </a:cubicBezTo>
                    <a:cubicBezTo>
                      <a:pt x="0" y="23"/>
                      <a:pt x="0" y="23"/>
                      <a:pt x="0" y="23"/>
                    </a:cubicBezTo>
                    <a:cubicBezTo>
                      <a:pt x="4" y="50"/>
                      <a:pt x="3" y="90"/>
                      <a:pt x="5" y="117"/>
                    </a:cubicBezTo>
                    <a:cubicBezTo>
                      <a:pt x="5" y="117"/>
                      <a:pt x="5" y="117"/>
                      <a:pt x="5" y="117"/>
                    </a:cubicBezTo>
                    <a:cubicBezTo>
                      <a:pt x="6" y="119"/>
                      <a:pt x="8" y="122"/>
                      <a:pt x="10" y="124"/>
                    </a:cubicBezTo>
                    <a:cubicBezTo>
                      <a:pt x="10" y="124"/>
                      <a:pt x="10" y="124"/>
                      <a:pt x="10" y="124"/>
                    </a:cubicBezTo>
                    <a:cubicBezTo>
                      <a:pt x="9" y="125"/>
                      <a:pt x="9" y="125"/>
                      <a:pt x="9" y="126"/>
                    </a:cubicBezTo>
                    <a:cubicBezTo>
                      <a:pt x="9" y="128"/>
                      <a:pt x="10" y="130"/>
                      <a:pt x="10" y="131"/>
                    </a:cubicBezTo>
                    <a:cubicBezTo>
                      <a:pt x="10" y="131"/>
                      <a:pt x="10" y="131"/>
                      <a:pt x="10" y="131"/>
                    </a:cubicBezTo>
                    <a:cubicBezTo>
                      <a:pt x="10" y="132"/>
                      <a:pt x="10" y="132"/>
                      <a:pt x="10" y="132"/>
                    </a:cubicBezTo>
                    <a:cubicBezTo>
                      <a:pt x="11" y="133"/>
                      <a:pt x="11" y="133"/>
                      <a:pt x="11" y="133"/>
                    </a:cubicBezTo>
                    <a:cubicBezTo>
                      <a:pt x="11" y="133"/>
                      <a:pt x="11" y="133"/>
                      <a:pt x="11" y="133"/>
                    </a:cubicBezTo>
                    <a:cubicBezTo>
                      <a:pt x="14" y="136"/>
                      <a:pt x="19" y="138"/>
                      <a:pt x="24" y="140"/>
                    </a:cubicBezTo>
                    <a:cubicBezTo>
                      <a:pt x="30" y="142"/>
                      <a:pt x="37" y="144"/>
                      <a:pt x="43" y="144"/>
                    </a:cubicBezTo>
                    <a:cubicBezTo>
                      <a:pt x="48" y="145"/>
                      <a:pt x="53" y="145"/>
                      <a:pt x="57" y="145"/>
                    </a:cubicBezTo>
                    <a:cubicBezTo>
                      <a:pt x="70" y="145"/>
                      <a:pt x="80" y="143"/>
                      <a:pt x="87" y="140"/>
                    </a:cubicBezTo>
                    <a:cubicBezTo>
                      <a:pt x="90" y="139"/>
                      <a:pt x="93" y="138"/>
                      <a:pt x="95" y="137"/>
                    </a:cubicBezTo>
                    <a:cubicBezTo>
                      <a:pt x="97" y="135"/>
                      <a:pt x="98" y="134"/>
                      <a:pt x="99" y="132"/>
                    </a:cubicBezTo>
                    <a:cubicBezTo>
                      <a:pt x="98" y="132"/>
                      <a:pt x="98" y="132"/>
                      <a:pt x="98" y="132"/>
                    </a:cubicBezTo>
                    <a:cubicBezTo>
                      <a:pt x="98" y="132"/>
                      <a:pt x="98" y="132"/>
                      <a:pt x="98" y="132"/>
                    </a:cubicBezTo>
                    <a:cubicBezTo>
                      <a:pt x="98" y="131"/>
                      <a:pt x="98" y="129"/>
                      <a:pt x="98" y="128"/>
                    </a:cubicBezTo>
                    <a:cubicBezTo>
                      <a:pt x="101" y="126"/>
                      <a:pt x="102" y="125"/>
                      <a:pt x="104" y="123"/>
                    </a:cubicBezTo>
                    <a:cubicBezTo>
                      <a:pt x="104" y="123"/>
                      <a:pt x="104" y="123"/>
                      <a:pt x="104" y="123"/>
                    </a:cubicBezTo>
                    <a:cubicBezTo>
                      <a:pt x="104" y="123"/>
                      <a:pt x="104" y="123"/>
                      <a:pt x="104" y="123"/>
                    </a:cubicBezTo>
                    <a:cubicBezTo>
                      <a:pt x="104" y="123"/>
                      <a:pt x="104" y="123"/>
                      <a:pt x="104" y="123"/>
                    </a:cubicBezTo>
                    <a:cubicBezTo>
                      <a:pt x="104" y="122"/>
                      <a:pt x="104" y="122"/>
                      <a:pt x="104" y="122"/>
                    </a:cubicBezTo>
                    <a:cubicBezTo>
                      <a:pt x="104" y="113"/>
                      <a:pt x="105" y="103"/>
                      <a:pt x="105" y="92"/>
                    </a:cubicBezTo>
                    <a:cubicBezTo>
                      <a:pt x="109" y="95"/>
                      <a:pt x="114" y="96"/>
                      <a:pt x="119" y="96"/>
                    </a:cubicBezTo>
                    <a:cubicBezTo>
                      <a:pt x="119" y="96"/>
                      <a:pt x="119" y="96"/>
                      <a:pt x="119" y="96"/>
                    </a:cubicBezTo>
                    <a:cubicBezTo>
                      <a:pt x="137" y="96"/>
                      <a:pt x="153" y="80"/>
                      <a:pt x="153" y="58"/>
                    </a:cubicBezTo>
                    <a:cubicBezTo>
                      <a:pt x="153" y="52"/>
                      <a:pt x="152" y="46"/>
                      <a:pt x="149" y="39"/>
                    </a:cubicBezTo>
                    <a:cubicBezTo>
                      <a:pt x="146" y="34"/>
                      <a:pt x="142" y="30"/>
                      <a:pt x="138" y="28"/>
                    </a:cubicBezTo>
                    <a:cubicBezTo>
                      <a:pt x="134" y="26"/>
                      <a:pt x="130" y="25"/>
                      <a:pt x="127" y="25"/>
                    </a:cubicBezTo>
                    <a:cubicBezTo>
                      <a:pt x="126" y="25"/>
                      <a:pt x="125" y="25"/>
                      <a:pt x="124" y="25"/>
                    </a:cubicBezTo>
                    <a:cubicBezTo>
                      <a:pt x="121" y="25"/>
                      <a:pt x="116" y="26"/>
                      <a:pt x="113" y="28"/>
                    </a:cubicBezTo>
                    <a:cubicBezTo>
                      <a:pt x="111" y="29"/>
                      <a:pt x="109" y="31"/>
                      <a:pt x="108" y="32"/>
                    </a:cubicBezTo>
                    <a:cubicBezTo>
                      <a:pt x="108" y="32"/>
                      <a:pt x="108" y="32"/>
                      <a:pt x="108" y="32"/>
                    </a:cubicBezTo>
                    <a:cubicBezTo>
                      <a:pt x="107" y="32"/>
                      <a:pt x="107" y="32"/>
                      <a:pt x="107" y="32"/>
                    </a:cubicBezTo>
                    <a:cubicBezTo>
                      <a:pt x="108" y="27"/>
                      <a:pt x="108" y="23"/>
                      <a:pt x="108" y="19"/>
                    </a:cubicBezTo>
                    <a:cubicBezTo>
                      <a:pt x="108" y="19"/>
                      <a:pt x="108" y="19"/>
                      <a:pt x="108" y="19"/>
                    </a:cubicBezTo>
                    <a:cubicBezTo>
                      <a:pt x="108" y="19"/>
                      <a:pt x="108" y="19"/>
                      <a:pt x="108" y="19"/>
                    </a:cubicBezTo>
                    <a:cubicBezTo>
                      <a:pt x="108" y="16"/>
                      <a:pt x="107" y="13"/>
                      <a:pt x="104" y="10"/>
                    </a:cubicBezTo>
                    <a:cubicBezTo>
                      <a:pt x="102" y="7"/>
                      <a:pt x="98" y="5"/>
                      <a:pt x="92" y="3"/>
                    </a:cubicBezTo>
                    <a:cubicBezTo>
                      <a:pt x="90" y="3"/>
                      <a:pt x="85" y="2"/>
                      <a:pt x="79" y="1"/>
                    </a:cubicBezTo>
                    <a:cubicBezTo>
                      <a:pt x="73" y="1"/>
                      <a:pt x="65" y="0"/>
                      <a:pt x="5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792"/>
              <p:cNvSpPr>
                <a:spLocks/>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793"/>
              <p:cNvSpPr>
                <a:spLocks/>
              </p:cNvSpPr>
              <p:nvPr/>
            </p:nvSpPr>
            <p:spPr bwMode="auto">
              <a:xfrm>
                <a:off x="3755" y="345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Rectangle 794"/>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Rectangle 795"/>
              <p:cNvSpPr>
                <a:spLocks noChangeArrowheads="1"/>
              </p:cNvSpPr>
              <p:nvPr/>
            </p:nvSpPr>
            <p:spPr bwMode="auto">
              <a:xfrm>
                <a:off x="3752" y="348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Rectangle 796"/>
              <p:cNvSpPr>
                <a:spLocks noChangeArrowheads="1"/>
              </p:cNvSpPr>
              <p:nvPr/>
            </p:nvSpPr>
            <p:spPr bwMode="auto">
              <a:xfrm>
                <a:off x="3752" y="348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797"/>
              <p:cNvSpPr>
                <a:spLocks/>
              </p:cNvSpPr>
              <p:nvPr/>
            </p:nvSpPr>
            <p:spPr bwMode="auto">
              <a:xfrm>
                <a:off x="3752" y="3488"/>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798"/>
              <p:cNvSpPr>
                <a:spLocks/>
              </p:cNvSpPr>
              <p:nvPr/>
            </p:nvSpPr>
            <p:spPr bwMode="auto">
              <a:xfrm>
                <a:off x="3662" y="3507"/>
                <a:ext cx="36" cy="45"/>
              </a:xfrm>
              <a:custGeom>
                <a:avLst/>
                <a:gdLst>
                  <a:gd name="T0" fmla="*/ 14 w 15"/>
                  <a:gd name="T1" fmla="*/ 0 h 19"/>
                  <a:gd name="T2" fmla="*/ 13 w 15"/>
                  <a:gd name="T3" fmla="*/ 0 h 19"/>
                  <a:gd name="T4" fmla="*/ 1 w 15"/>
                  <a:gd name="T5" fmla="*/ 17 h 19"/>
                  <a:gd name="T6" fmla="*/ 1 w 15"/>
                  <a:gd name="T7" fmla="*/ 19 h 19"/>
                  <a:gd name="T8" fmla="*/ 1 w 15"/>
                  <a:gd name="T9" fmla="*/ 19 h 19"/>
                  <a:gd name="T10" fmla="*/ 2 w 15"/>
                  <a:gd name="T11" fmla="*/ 18 h 19"/>
                  <a:gd name="T12" fmla="*/ 15 w 15"/>
                  <a:gd name="T13" fmla="*/ 1 h 19"/>
                  <a:gd name="T14" fmla="*/ 14 w 15"/>
                  <a:gd name="T15" fmla="*/ 0 h 19"/>
                  <a:gd name="T16" fmla="*/ 14 w 15"/>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14" y="0"/>
                    </a:moveTo>
                    <a:cubicBezTo>
                      <a:pt x="14" y="0"/>
                      <a:pt x="13" y="0"/>
                      <a:pt x="13" y="0"/>
                    </a:cubicBezTo>
                    <a:cubicBezTo>
                      <a:pt x="9" y="6"/>
                      <a:pt x="5" y="12"/>
                      <a:pt x="1" y="17"/>
                    </a:cubicBezTo>
                    <a:cubicBezTo>
                      <a:pt x="0" y="18"/>
                      <a:pt x="0" y="18"/>
                      <a:pt x="1" y="19"/>
                    </a:cubicBezTo>
                    <a:cubicBezTo>
                      <a:pt x="1" y="19"/>
                      <a:pt x="1" y="19"/>
                      <a:pt x="1" y="19"/>
                    </a:cubicBezTo>
                    <a:cubicBezTo>
                      <a:pt x="2" y="19"/>
                      <a:pt x="2" y="19"/>
                      <a:pt x="2" y="18"/>
                    </a:cubicBezTo>
                    <a:cubicBezTo>
                      <a:pt x="6" y="13"/>
                      <a:pt x="10" y="7"/>
                      <a:pt x="15" y="1"/>
                    </a:cubicBezTo>
                    <a:cubicBezTo>
                      <a:pt x="15"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799"/>
              <p:cNvSpPr>
                <a:spLocks/>
              </p:cNvSpPr>
              <p:nvPr/>
            </p:nvSpPr>
            <p:spPr bwMode="auto">
              <a:xfrm>
                <a:off x="3660" y="3608"/>
                <a:ext cx="31" cy="38"/>
              </a:xfrm>
              <a:custGeom>
                <a:avLst/>
                <a:gdLst>
                  <a:gd name="T0" fmla="*/ 12 w 13"/>
                  <a:gd name="T1" fmla="*/ 0 h 16"/>
                  <a:gd name="T2" fmla="*/ 11 w 13"/>
                  <a:gd name="T3" fmla="*/ 0 h 16"/>
                  <a:gd name="T4" fmla="*/ 1 w 13"/>
                  <a:gd name="T5" fmla="*/ 15 h 16"/>
                  <a:gd name="T6" fmla="*/ 1 w 13"/>
                  <a:gd name="T7" fmla="*/ 16 h 16"/>
                  <a:gd name="T8" fmla="*/ 1 w 13"/>
                  <a:gd name="T9" fmla="*/ 16 h 16"/>
                  <a:gd name="T10" fmla="*/ 2 w 13"/>
                  <a:gd name="T11" fmla="*/ 16 h 16"/>
                  <a:gd name="T12" fmla="*/ 13 w 13"/>
                  <a:gd name="T13" fmla="*/ 1 h 16"/>
                  <a:gd name="T14" fmla="*/ 13 w 13"/>
                  <a:gd name="T15" fmla="*/ 0 h 16"/>
                  <a:gd name="T16" fmla="*/ 12 w 13"/>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6">
                    <a:moveTo>
                      <a:pt x="12" y="0"/>
                    </a:moveTo>
                    <a:cubicBezTo>
                      <a:pt x="12" y="0"/>
                      <a:pt x="11" y="0"/>
                      <a:pt x="11" y="0"/>
                    </a:cubicBezTo>
                    <a:cubicBezTo>
                      <a:pt x="8" y="5"/>
                      <a:pt x="4" y="10"/>
                      <a:pt x="1" y="15"/>
                    </a:cubicBezTo>
                    <a:cubicBezTo>
                      <a:pt x="0" y="15"/>
                      <a:pt x="1" y="16"/>
                      <a:pt x="1" y="16"/>
                    </a:cubicBezTo>
                    <a:cubicBezTo>
                      <a:pt x="1" y="16"/>
                      <a:pt x="1" y="16"/>
                      <a:pt x="1" y="16"/>
                    </a:cubicBezTo>
                    <a:cubicBezTo>
                      <a:pt x="2" y="16"/>
                      <a:pt x="2" y="16"/>
                      <a:pt x="2" y="16"/>
                    </a:cubicBezTo>
                    <a:cubicBezTo>
                      <a:pt x="6" y="11"/>
                      <a:pt x="9" y="6"/>
                      <a:pt x="13" y="1"/>
                    </a:cubicBezTo>
                    <a:cubicBezTo>
                      <a:pt x="13" y="1"/>
                      <a:pt x="13" y="0"/>
                      <a:pt x="13" y="0"/>
                    </a:cubicBezTo>
                    <a:cubicBezTo>
                      <a:pt x="12" y="0"/>
                      <a:pt x="12" y="0"/>
                      <a:pt x="1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00"/>
              <p:cNvSpPr>
                <a:spLocks/>
              </p:cNvSpPr>
              <p:nvPr/>
            </p:nvSpPr>
            <p:spPr bwMode="auto">
              <a:xfrm>
                <a:off x="3658" y="3639"/>
                <a:ext cx="33" cy="40"/>
              </a:xfrm>
              <a:custGeom>
                <a:avLst/>
                <a:gdLst>
                  <a:gd name="T0" fmla="*/ 13 w 14"/>
                  <a:gd name="T1" fmla="*/ 0 h 17"/>
                  <a:gd name="T2" fmla="*/ 13 w 14"/>
                  <a:gd name="T3" fmla="*/ 0 h 17"/>
                  <a:gd name="T4" fmla="*/ 0 w 14"/>
                  <a:gd name="T5" fmla="*/ 15 h 17"/>
                  <a:gd name="T6" fmla="*/ 0 w 14"/>
                  <a:gd name="T7" fmla="*/ 16 h 17"/>
                  <a:gd name="T8" fmla="*/ 1 w 14"/>
                  <a:gd name="T9" fmla="*/ 17 h 17"/>
                  <a:gd name="T10" fmla="*/ 1 w 14"/>
                  <a:gd name="T11" fmla="*/ 16 h 17"/>
                  <a:gd name="T12" fmla="*/ 14 w 14"/>
                  <a:gd name="T13" fmla="*/ 1 h 17"/>
                  <a:gd name="T14" fmla="*/ 14 w 14"/>
                  <a:gd name="T15" fmla="*/ 0 h 17"/>
                  <a:gd name="T16" fmla="*/ 13 w 14"/>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7">
                    <a:moveTo>
                      <a:pt x="13" y="0"/>
                    </a:moveTo>
                    <a:cubicBezTo>
                      <a:pt x="13" y="0"/>
                      <a:pt x="13" y="0"/>
                      <a:pt x="13" y="0"/>
                    </a:cubicBezTo>
                    <a:cubicBezTo>
                      <a:pt x="8" y="5"/>
                      <a:pt x="4" y="10"/>
                      <a:pt x="0" y="15"/>
                    </a:cubicBezTo>
                    <a:cubicBezTo>
                      <a:pt x="0" y="16"/>
                      <a:pt x="0" y="16"/>
                      <a:pt x="0" y="16"/>
                    </a:cubicBezTo>
                    <a:cubicBezTo>
                      <a:pt x="0" y="17"/>
                      <a:pt x="0" y="17"/>
                      <a:pt x="1" y="17"/>
                    </a:cubicBezTo>
                    <a:cubicBezTo>
                      <a:pt x="1" y="17"/>
                      <a:pt x="1" y="16"/>
                      <a:pt x="1" y="16"/>
                    </a:cubicBezTo>
                    <a:cubicBezTo>
                      <a:pt x="5" y="11"/>
                      <a:pt x="10" y="6"/>
                      <a:pt x="14" y="1"/>
                    </a:cubicBezTo>
                    <a:cubicBezTo>
                      <a:pt x="14" y="1"/>
                      <a:pt x="14" y="0"/>
                      <a:pt x="14" y="0"/>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801"/>
              <p:cNvSpPr>
                <a:spLocks/>
              </p:cNvSpPr>
              <p:nvPr/>
            </p:nvSpPr>
            <p:spPr bwMode="auto">
              <a:xfrm>
                <a:off x="3035" y="3485"/>
                <a:ext cx="391" cy="310"/>
              </a:xfrm>
              <a:custGeom>
                <a:avLst/>
                <a:gdLst>
                  <a:gd name="T0" fmla="*/ 15 w 165"/>
                  <a:gd name="T1" fmla="*/ 0 h 131"/>
                  <a:gd name="T2" fmla="*/ 13 w 165"/>
                  <a:gd name="T3" fmla="*/ 2 h 131"/>
                  <a:gd name="T4" fmla="*/ 13 w 165"/>
                  <a:gd name="T5" fmla="*/ 14 h 131"/>
                  <a:gd name="T6" fmla="*/ 9 w 165"/>
                  <a:gd name="T7" fmla="*/ 14 h 131"/>
                  <a:gd name="T8" fmla="*/ 7 w 165"/>
                  <a:gd name="T9" fmla="*/ 16 h 131"/>
                  <a:gd name="T10" fmla="*/ 9 w 165"/>
                  <a:gd name="T11" fmla="*/ 18 h 131"/>
                  <a:gd name="T12" fmla="*/ 13 w 165"/>
                  <a:gd name="T13" fmla="*/ 18 h 131"/>
                  <a:gd name="T14" fmla="*/ 13 w 165"/>
                  <a:gd name="T15" fmla="*/ 29 h 131"/>
                  <a:gd name="T16" fmla="*/ 9 w 165"/>
                  <a:gd name="T17" fmla="*/ 29 h 131"/>
                  <a:gd name="T18" fmla="*/ 7 w 165"/>
                  <a:gd name="T19" fmla="*/ 31 h 131"/>
                  <a:gd name="T20" fmla="*/ 9 w 165"/>
                  <a:gd name="T21" fmla="*/ 32 h 131"/>
                  <a:gd name="T22" fmla="*/ 13 w 165"/>
                  <a:gd name="T23" fmla="*/ 32 h 131"/>
                  <a:gd name="T24" fmla="*/ 13 w 165"/>
                  <a:gd name="T25" fmla="*/ 45 h 131"/>
                  <a:gd name="T26" fmla="*/ 9 w 165"/>
                  <a:gd name="T27" fmla="*/ 45 h 131"/>
                  <a:gd name="T28" fmla="*/ 7 w 165"/>
                  <a:gd name="T29" fmla="*/ 46 h 131"/>
                  <a:gd name="T30" fmla="*/ 9 w 165"/>
                  <a:gd name="T31" fmla="*/ 48 h 131"/>
                  <a:gd name="T32" fmla="*/ 13 w 165"/>
                  <a:gd name="T33" fmla="*/ 48 h 131"/>
                  <a:gd name="T34" fmla="*/ 13 w 165"/>
                  <a:gd name="T35" fmla="*/ 62 h 131"/>
                  <a:gd name="T36" fmla="*/ 9 w 165"/>
                  <a:gd name="T37" fmla="*/ 62 h 131"/>
                  <a:gd name="T38" fmla="*/ 7 w 165"/>
                  <a:gd name="T39" fmla="*/ 64 h 131"/>
                  <a:gd name="T40" fmla="*/ 9 w 165"/>
                  <a:gd name="T41" fmla="*/ 66 h 131"/>
                  <a:gd name="T42" fmla="*/ 13 w 165"/>
                  <a:gd name="T43" fmla="*/ 66 h 131"/>
                  <a:gd name="T44" fmla="*/ 13 w 165"/>
                  <a:gd name="T45" fmla="*/ 79 h 131"/>
                  <a:gd name="T46" fmla="*/ 9 w 165"/>
                  <a:gd name="T47" fmla="*/ 79 h 131"/>
                  <a:gd name="T48" fmla="*/ 7 w 165"/>
                  <a:gd name="T49" fmla="*/ 80 h 131"/>
                  <a:gd name="T50" fmla="*/ 9 w 165"/>
                  <a:gd name="T51" fmla="*/ 82 h 131"/>
                  <a:gd name="T52" fmla="*/ 13 w 165"/>
                  <a:gd name="T53" fmla="*/ 82 h 131"/>
                  <a:gd name="T54" fmla="*/ 13 w 165"/>
                  <a:gd name="T55" fmla="*/ 96 h 131"/>
                  <a:gd name="T56" fmla="*/ 9 w 165"/>
                  <a:gd name="T57" fmla="*/ 96 h 131"/>
                  <a:gd name="T58" fmla="*/ 7 w 165"/>
                  <a:gd name="T59" fmla="*/ 98 h 131"/>
                  <a:gd name="T60" fmla="*/ 9 w 165"/>
                  <a:gd name="T61" fmla="*/ 100 h 131"/>
                  <a:gd name="T62" fmla="*/ 13 w 165"/>
                  <a:gd name="T63" fmla="*/ 100 h 131"/>
                  <a:gd name="T64" fmla="*/ 13 w 165"/>
                  <a:gd name="T65" fmla="*/ 113 h 131"/>
                  <a:gd name="T66" fmla="*/ 2 w 165"/>
                  <a:gd name="T67" fmla="*/ 113 h 131"/>
                  <a:gd name="T68" fmla="*/ 0 w 165"/>
                  <a:gd name="T69" fmla="*/ 115 h 131"/>
                  <a:gd name="T70" fmla="*/ 2 w 165"/>
                  <a:gd name="T71" fmla="*/ 116 h 131"/>
                  <a:gd name="T72" fmla="*/ 13 w 165"/>
                  <a:gd name="T73" fmla="*/ 116 h 131"/>
                  <a:gd name="T74" fmla="*/ 13 w 165"/>
                  <a:gd name="T75" fmla="*/ 129 h 131"/>
                  <a:gd name="T76" fmla="*/ 15 w 165"/>
                  <a:gd name="T77" fmla="*/ 131 h 131"/>
                  <a:gd name="T78" fmla="*/ 16 w 165"/>
                  <a:gd name="T79" fmla="*/ 129 h 131"/>
                  <a:gd name="T80" fmla="*/ 16 w 165"/>
                  <a:gd name="T81" fmla="*/ 116 h 131"/>
                  <a:gd name="T82" fmla="*/ 163 w 165"/>
                  <a:gd name="T83" fmla="*/ 116 h 131"/>
                  <a:gd name="T84" fmla="*/ 165 w 165"/>
                  <a:gd name="T85" fmla="*/ 115 h 131"/>
                  <a:gd name="T86" fmla="*/ 163 w 165"/>
                  <a:gd name="T87" fmla="*/ 113 h 131"/>
                  <a:gd name="T88" fmla="*/ 16 w 165"/>
                  <a:gd name="T89" fmla="*/ 113 h 131"/>
                  <a:gd name="T90" fmla="*/ 16 w 165"/>
                  <a:gd name="T91" fmla="*/ 2 h 131"/>
                  <a:gd name="T92" fmla="*/ 15 w 165"/>
                  <a:gd name="T9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31">
                    <a:moveTo>
                      <a:pt x="15" y="0"/>
                    </a:moveTo>
                    <a:cubicBezTo>
                      <a:pt x="14" y="0"/>
                      <a:pt x="13" y="1"/>
                      <a:pt x="13" y="2"/>
                    </a:cubicBezTo>
                    <a:cubicBezTo>
                      <a:pt x="13" y="14"/>
                      <a:pt x="13" y="14"/>
                      <a:pt x="13" y="14"/>
                    </a:cubicBezTo>
                    <a:cubicBezTo>
                      <a:pt x="11" y="14"/>
                      <a:pt x="10" y="14"/>
                      <a:pt x="9" y="14"/>
                    </a:cubicBezTo>
                    <a:cubicBezTo>
                      <a:pt x="8" y="14"/>
                      <a:pt x="7" y="15"/>
                      <a:pt x="7" y="16"/>
                    </a:cubicBezTo>
                    <a:cubicBezTo>
                      <a:pt x="7" y="17"/>
                      <a:pt x="8" y="18"/>
                      <a:pt x="9" y="18"/>
                    </a:cubicBezTo>
                    <a:cubicBezTo>
                      <a:pt x="10" y="18"/>
                      <a:pt x="11" y="18"/>
                      <a:pt x="13" y="18"/>
                    </a:cubicBezTo>
                    <a:cubicBezTo>
                      <a:pt x="13" y="29"/>
                      <a:pt x="13" y="29"/>
                      <a:pt x="13" y="29"/>
                    </a:cubicBezTo>
                    <a:cubicBezTo>
                      <a:pt x="11" y="29"/>
                      <a:pt x="10" y="29"/>
                      <a:pt x="9" y="29"/>
                    </a:cubicBezTo>
                    <a:cubicBezTo>
                      <a:pt x="8" y="29"/>
                      <a:pt x="7" y="30"/>
                      <a:pt x="7" y="31"/>
                    </a:cubicBezTo>
                    <a:cubicBezTo>
                      <a:pt x="7" y="32"/>
                      <a:pt x="8" y="32"/>
                      <a:pt x="9" y="32"/>
                    </a:cubicBezTo>
                    <a:cubicBezTo>
                      <a:pt x="10" y="32"/>
                      <a:pt x="11" y="32"/>
                      <a:pt x="13" y="32"/>
                    </a:cubicBezTo>
                    <a:cubicBezTo>
                      <a:pt x="13" y="45"/>
                      <a:pt x="13" y="45"/>
                      <a:pt x="13" y="45"/>
                    </a:cubicBezTo>
                    <a:cubicBezTo>
                      <a:pt x="11" y="45"/>
                      <a:pt x="10" y="45"/>
                      <a:pt x="9" y="45"/>
                    </a:cubicBezTo>
                    <a:cubicBezTo>
                      <a:pt x="8" y="45"/>
                      <a:pt x="7" y="45"/>
                      <a:pt x="7" y="46"/>
                    </a:cubicBezTo>
                    <a:cubicBezTo>
                      <a:pt x="7" y="47"/>
                      <a:pt x="8" y="48"/>
                      <a:pt x="9" y="48"/>
                    </a:cubicBezTo>
                    <a:cubicBezTo>
                      <a:pt x="10" y="48"/>
                      <a:pt x="11" y="48"/>
                      <a:pt x="13" y="48"/>
                    </a:cubicBezTo>
                    <a:cubicBezTo>
                      <a:pt x="13" y="62"/>
                      <a:pt x="13" y="62"/>
                      <a:pt x="13" y="62"/>
                    </a:cubicBezTo>
                    <a:cubicBezTo>
                      <a:pt x="11" y="62"/>
                      <a:pt x="10" y="62"/>
                      <a:pt x="9" y="62"/>
                    </a:cubicBezTo>
                    <a:cubicBezTo>
                      <a:pt x="8" y="62"/>
                      <a:pt x="7" y="63"/>
                      <a:pt x="7" y="64"/>
                    </a:cubicBezTo>
                    <a:cubicBezTo>
                      <a:pt x="7" y="65"/>
                      <a:pt x="8" y="66"/>
                      <a:pt x="9" y="66"/>
                    </a:cubicBezTo>
                    <a:cubicBezTo>
                      <a:pt x="10" y="66"/>
                      <a:pt x="11" y="66"/>
                      <a:pt x="13" y="66"/>
                    </a:cubicBezTo>
                    <a:cubicBezTo>
                      <a:pt x="13" y="79"/>
                      <a:pt x="13" y="79"/>
                      <a:pt x="13" y="79"/>
                    </a:cubicBezTo>
                    <a:cubicBezTo>
                      <a:pt x="11" y="79"/>
                      <a:pt x="10" y="79"/>
                      <a:pt x="9" y="79"/>
                    </a:cubicBezTo>
                    <a:cubicBezTo>
                      <a:pt x="8" y="79"/>
                      <a:pt x="7" y="79"/>
                      <a:pt x="7" y="80"/>
                    </a:cubicBezTo>
                    <a:cubicBezTo>
                      <a:pt x="7" y="81"/>
                      <a:pt x="8" y="82"/>
                      <a:pt x="9" y="82"/>
                    </a:cubicBezTo>
                    <a:cubicBezTo>
                      <a:pt x="10" y="82"/>
                      <a:pt x="11" y="82"/>
                      <a:pt x="13" y="82"/>
                    </a:cubicBezTo>
                    <a:cubicBezTo>
                      <a:pt x="13" y="96"/>
                      <a:pt x="13" y="96"/>
                      <a:pt x="13" y="96"/>
                    </a:cubicBezTo>
                    <a:cubicBezTo>
                      <a:pt x="11" y="96"/>
                      <a:pt x="10" y="96"/>
                      <a:pt x="9" y="96"/>
                    </a:cubicBezTo>
                    <a:cubicBezTo>
                      <a:pt x="8" y="96"/>
                      <a:pt x="7" y="97"/>
                      <a:pt x="7" y="98"/>
                    </a:cubicBezTo>
                    <a:cubicBezTo>
                      <a:pt x="7" y="99"/>
                      <a:pt x="8" y="100"/>
                      <a:pt x="9" y="100"/>
                    </a:cubicBezTo>
                    <a:cubicBezTo>
                      <a:pt x="10" y="100"/>
                      <a:pt x="11" y="100"/>
                      <a:pt x="13" y="100"/>
                    </a:cubicBezTo>
                    <a:cubicBezTo>
                      <a:pt x="13" y="113"/>
                      <a:pt x="13" y="113"/>
                      <a:pt x="13" y="113"/>
                    </a:cubicBezTo>
                    <a:cubicBezTo>
                      <a:pt x="2" y="113"/>
                      <a:pt x="2" y="113"/>
                      <a:pt x="2" y="113"/>
                    </a:cubicBezTo>
                    <a:cubicBezTo>
                      <a:pt x="1" y="113"/>
                      <a:pt x="0" y="114"/>
                      <a:pt x="0" y="115"/>
                    </a:cubicBezTo>
                    <a:cubicBezTo>
                      <a:pt x="0" y="116"/>
                      <a:pt x="1" y="116"/>
                      <a:pt x="2" y="116"/>
                    </a:cubicBezTo>
                    <a:cubicBezTo>
                      <a:pt x="13" y="116"/>
                      <a:pt x="13" y="116"/>
                      <a:pt x="13" y="116"/>
                    </a:cubicBezTo>
                    <a:cubicBezTo>
                      <a:pt x="13" y="129"/>
                      <a:pt x="13" y="129"/>
                      <a:pt x="13" y="129"/>
                    </a:cubicBezTo>
                    <a:cubicBezTo>
                      <a:pt x="13" y="130"/>
                      <a:pt x="14" y="131"/>
                      <a:pt x="15" y="131"/>
                    </a:cubicBezTo>
                    <a:cubicBezTo>
                      <a:pt x="16" y="131"/>
                      <a:pt x="16" y="130"/>
                      <a:pt x="16" y="129"/>
                    </a:cubicBezTo>
                    <a:cubicBezTo>
                      <a:pt x="16" y="116"/>
                      <a:pt x="16" y="116"/>
                      <a:pt x="16" y="116"/>
                    </a:cubicBezTo>
                    <a:cubicBezTo>
                      <a:pt x="163" y="116"/>
                      <a:pt x="163" y="116"/>
                      <a:pt x="163" y="116"/>
                    </a:cubicBezTo>
                    <a:cubicBezTo>
                      <a:pt x="164" y="116"/>
                      <a:pt x="165" y="116"/>
                      <a:pt x="165" y="115"/>
                    </a:cubicBezTo>
                    <a:cubicBezTo>
                      <a:pt x="165" y="114"/>
                      <a:pt x="164" y="113"/>
                      <a:pt x="163" y="113"/>
                    </a:cubicBezTo>
                    <a:cubicBezTo>
                      <a:pt x="16" y="113"/>
                      <a:pt x="16" y="113"/>
                      <a:pt x="16" y="113"/>
                    </a:cubicBezTo>
                    <a:cubicBezTo>
                      <a:pt x="16" y="2"/>
                      <a:pt x="16" y="2"/>
                      <a:pt x="16" y="2"/>
                    </a:cubicBezTo>
                    <a:cubicBezTo>
                      <a:pt x="16" y="1"/>
                      <a:pt x="16"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02"/>
              <p:cNvSpPr>
                <a:spLocks noEditPoints="1"/>
              </p:cNvSpPr>
              <p:nvPr/>
            </p:nvSpPr>
            <p:spPr bwMode="auto">
              <a:xfrm>
                <a:off x="3177" y="3511"/>
                <a:ext cx="74" cy="225"/>
              </a:xfrm>
              <a:custGeom>
                <a:avLst/>
                <a:gdLst>
                  <a:gd name="T0" fmla="*/ 28 w 31"/>
                  <a:gd name="T1" fmla="*/ 85 h 95"/>
                  <a:gd name="T2" fmla="*/ 27 w 31"/>
                  <a:gd name="T3" fmla="*/ 87 h 95"/>
                  <a:gd name="T4" fmla="*/ 21 w 31"/>
                  <a:gd name="T5" fmla="*/ 88 h 95"/>
                  <a:gd name="T6" fmla="*/ 28 w 31"/>
                  <a:gd name="T7" fmla="*/ 82 h 95"/>
                  <a:gd name="T8" fmla="*/ 27 w 31"/>
                  <a:gd name="T9" fmla="*/ 83 h 95"/>
                  <a:gd name="T10" fmla="*/ 21 w 31"/>
                  <a:gd name="T11" fmla="*/ 91 h 95"/>
                  <a:gd name="T12" fmla="*/ 21 w 31"/>
                  <a:gd name="T13" fmla="*/ 80 h 95"/>
                  <a:gd name="T14" fmla="*/ 28 w 31"/>
                  <a:gd name="T15" fmla="*/ 70 h 95"/>
                  <a:gd name="T16" fmla="*/ 21 w 31"/>
                  <a:gd name="T17" fmla="*/ 84 h 95"/>
                  <a:gd name="T18" fmla="*/ 21 w 31"/>
                  <a:gd name="T19" fmla="*/ 72 h 95"/>
                  <a:gd name="T20" fmla="*/ 27 w 31"/>
                  <a:gd name="T21" fmla="*/ 68 h 95"/>
                  <a:gd name="T22" fmla="*/ 21 w 31"/>
                  <a:gd name="T23" fmla="*/ 77 h 95"/>
                  <a:gd name="T24" fmla="*/ 21 w 31"/>
                  <a:gd name="T25" fmla="*/ 64 h 95"/>
                  <a:gd name="T26" fmla="*/ 27 w 31"/>
                  <a:gd name="T27" fmla="*/ 53 h 95"/>
                  <a:gd name="T28" fmla="*/ 27 w 31"/>
                  <a:gd name="T29" fmla="*/ 59 h 95"/>
                  <a:gd name="T30" fmla="*/ 21 w 31"/>
                  <a:gd name="T31" fmla="*/ 61 h 95"/>
                  <a:gd name="T32" fmla="*/ 27 w 31"/>
                  <a:gd name="T33" fmla="*/ 42 h 95"/>
                  <a:gd name="T34" fmla="*/ 21 w 31"/>
                  <a:gd name="T35" fmla="*/ 61 h 95"/>
                  <a:gd name="T36" fmla="*/ 20 w 31"/>
                  <a:gd name="T37" fmla="*/ 43 h 95"/>
                  <a:gd name="T38" fmla="*/ 27 w 31"/>
                  <a:gd name="T39" fmla="*/ 39 h 95"/>
                  <a:gd name="T40" fmla="*/ 21 w 31"/>
                  <a:gd name="T41" fmla="*/ 49 h 95"/>
                  <a:gd name="T42" fmla="*/ 20 w 31"/>
                  <a:gd name="T43" fmla="*/ 38 h 95"/>
                  <a:gd name="T44" fmla="*/ 21 w 31"/>
                  <a:gd name="T45" fmla="*/ 36 h 95"/>
                  <a:gd name="T46" fmla="*/ 27 w 31"/>
                  <a:gd name="T47" fmla="*/ 26 h 95"/>
                  <a:gd name="T48" fmla="*/ 26 w 31"/>
                  <a:gd name="T49" fmla="*/ 32 h 95"/>
                  <a:gd name="T50" fmla="*/ 17 w 31"/>
                  <a:gd name="T51" fmla="*/ 92 h 95"/>
                  <a:gd name="T52" fmla="*/ 4 w 31"/>
                  <a:gd name="T53" fmla="*/ 57 h 95"/>
                  <a:gd name="T54" fmla="*/ 12 w 31"/>
                  <a:gd name="T55" fmla="*/ 13 h 95"/>
                  <a:gd name="T56" fmla="*/ 17 w 31"/>
                  <a:gd name="T57" fmla="*/ 36 h 95"/>
                  <a:gd name="T58" fmla="*/ 17 w 31"/>
                  <a:gd name="T59" fmla="*/ 92 h 95"/>
                  <a:gd name="T60" fmla="*/ 20 w 31"/>
                  <a:gd name="T61" fmla="*/ 25 h 95"/>
                  <a:gd name="T62" fmla="*/ 27 w 31"/>
                  <a:gd name="T63" fmla="*/ 23 h 95"/>
                  <a:gd name="T64" fmla="*/ 20 w 31"/>
                  <a:gd name="T65" fmla="*/ 21 h 95"/>
                  <a:gd name="T66" fmla="*/ 20 w 31"/>
                  <a:gd name="T67" fmla="*/ 13 h 95"/>
                  <a:gd name="T68" fmla="*/ 27 w 31"/>
                  <a:gd name="T69" fmla="*/ 7 h 95"/>
                  <a:gd name="T70" fmla="*/ 27 w 31"/>
                  <a:gd name="T71" fmla="*/ 10 h 95"/>
                  <a:gd name="T72" fmla="*/ 18 w 31"/>
                  <a:gd name="T73" fmla="*/ 10 h 95"/>
                  <a:gd name="T74" fmla="*/ 14 w 31"/>
                  <a:gd name="T75" fmla="*/ 4 h 95"/>
                  <a:gd name="T76" fmla="*/ 25 w 31"/>
                  <a:gd name="T77" fmla="*/ 4 h 95"/>
                  <a:gd name="T78" fmla="*/ 23 w 31"/>
                  <a:gd name="T79" fmla="*/ 0 h 95"/>
                  <a:gd name="T80" fmla="*/ 12 w 31"/>
                  <a:gd name="T81" fmla="*/ 1 h 95"/>
                  <a:gd name="T82" fmla="*/ 1 w 31"/>
                  <a:gd name="T83" fmla="*/ 10 h 95"/>
                  <a:gd name="T84" fmla="*/ 1 w 31"/>
                  <a:gd name="T85" fmla="*/ 10 h 95"/>
                  <a:gd name="T86" fmla="*/ 0 w 31"/>
                  <a:gd name="T87" fmla="*/ 11 h 95"/>
                  <a:gd name="T88" fmla="*/ 0 w 31"/>
                  <a:gd name="T89" fmla="*/ 11 h 95"/>
                  <a:gd name="T90" fmla="*/ 0 w 31"/>
                  <a:gd name="T91" fmla="*/ 57 h 95"/>
                  <a:gd name="T92" fmla="*/ 1 w 31"/>
                  <a:gd name="T93" fmla="*/ 93 h 95"/>
                  <a:gd name="T94" fmla="*/ 18 w 31"/>
                  <a:gd name="T95" fmla="*/ 95 h 95"/>
                  <a:gd name="T96" fmla="*/ 20 w 31"/>
                  <a:gd name="T97" fmla="*/ 95 h 95"/>
                  <a:gd name="T98" fmla="*/ 30 w 31"/>
                  <a:gd name="T99" fmla="*/ 89 h 95"/>
                  <a:gd name="T100" fmla="*/ 31 w 31"/>
                  <a:gd name="T101" fmla="*/ 88 h 95"/>
                  <a:gd name="T102" fmla="*/ 31 w 31"/>
                  <a:gd name="T103" fmla="*/ 87 h 95"/>
                  <a:gd name="T104" fmla="*/ 31 w 31"/>
                  <a:gd name="T105" fmla="*/ 3 h 95"/>
                  <a:gd name="T106" fmla="*/ 31 w 31"/>
                  <a:gd name="T107" fmla="*/ 2 h 95"/>
                  <a:gd name="T108" fmla="*/ 31 w 31"/>
                  <a:gd name="T109" fmla="*/ 2 h 95"/>
                  <a:gd name="T110" fmla="*/ 31 w 31"/>
                  <a:gd name="T111" fmla="*/ 1 h 95"/>
                  <a:gd name="T112" fmla="*/ 30 w 31"/>
                  <a:gd name="T113" fmla="*/ 1 h 95"/>
                  <a:gd name="T114" fmla="*/ 23 w 31"/>
                  <a:gd name="T11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 h="95">
                    <a:moveTo>
                      <a:pt x="27" y="87"/>
                    </a:moveTo>
                    <a:cubicBezTo>
                      <a:pt x="27" y="86"/>
                      <a:pt x="27" y="86"/>
                      <a:pt x="28" y="85"/>
                    </a:cubicBezTo>
                    <a:cubicBezTo>
                      <a:pt x="28" y="86"/>
                      <a:pt x="28" y="86"/>
                      <a:pt x="28" y="86"/>
                    </a:cubicBezTo>
                    <a:cubicBezTo>
                      <a:pt x="27" y="87"/>
                      <a:pt x="27" y="87"/>
                      <a:pt x="27" y="87"/>
                    </a:cubicBezTo>
                    <a:moveTo>
                      <a:pt x="21" y="91"/>
                    </a:moveTo>
                    <a:cubicBezTo>
                      <a:pt x="21" y="90"/>
                      <a:pt x="21" y="89"/>
                      <a:pt x="21" y="88"/>
                    </a:cubicBezTo>
                    <a:cubicBezTo>
                      <a:pt x="22" y="84"/>
                      <a:pt x="25" y="81"/>
                      <a:pt x="28" y="78"/>
                    </a:cubicBezTo>
                    <a:cubicBezTo>
                      <a:pt x="28" y="79"/>
                      <a:pt x="28" y="81"/>
                      <a:pt x="28" y="82"/>
                    </a:cubicBezTo>
                    <a:cubicBezTo>
                      <a:pt x="27" y="82"/>
                      <a:pt x="27" y="82"/>
                      <a:pt x="27" y="82"/>
                    </a:cubicBezTo>
                    <a:cubicBezTo>
                      <a:pt x="27" y="82"/>
                      <a:pt x="27" y="83"/>
                      <a:pt x="27" y="83"/>
                    </a:cubicBezTo>
                    <a:cubicBezTo>
                      <a:pt x="26" y="85"/>
                      <a:pt x="24" y="87"/>
                      <a:pt x="23" y="89"/>
                    </a:cubicBezTo>
                    <a:cubicBezTo>
                      <a:pt x="22" y="90"/>
                      <a:pt x="21" y="90"/>
                      <a:pt x="21" y="91"/>
                    </a:cubicBezTo>
                    <a:moveTo>
                      <a:pt x="21" y="84"/>
                    </a:moveTo>
                    <a:cubicBezTo>
                      <a:pt x="21" y="83"/>
                      <a:pt x="21" y="82"/>
                      <a:pt x="21" y="80"/>
                    </a:cubicBezTo>
                    <a:cubicBezTo>
                      <a:pt x="21" y="80"/>
                      <a:pt x="21" y="80"/>
                      <a:pt x="21" y="80"/>
                    </a:cubicBezTo>
                    <a:cubicBezTo>
                      <a:pt x="23" y="76"/>
                      <a:pt x="25" y="73"/>
                      <a:pt x="28" y="70"/>
                    </a:cubicBezTo>
                    <a:cubicBezTo>
                      <a:pt x="28" y="72"/>
                      <a:pt x="28" y="74"/>
                      <a:pt x="28" y="75"/>
                    </a:cubicBezTo>
                    <a:cubicBezTo>
                      <a:pt x="25" y="78"/>
                      <a:pt x="23" y="81"/>
                      <a:pt x="21" y="84"/>
                    </a:cubicBezTo>
                    <a:moveTo>
                      <a:pt x="21" y="77"/>
                    </a:moveTo>
                    <a:cubicBezTo>
                      <a:pt x="21" y="75"/>
                      <a:pt x="21" y="73"/>
                      <a:pt x="21" y="72"/>
                    </a:cubicBezTo>
                    <a:cubicBezTo>
                      <a:pt x="23" y="68"/>
                      <a:pt x="25" y="65"/>
                      <a:pt x="27" y="61"/>
                    </a:cubicBezTo>
                    <a:cubicBezTo>
                      <a:pt x="27" y="63"/>
                      <a:pt x="27" y="66"/>
                      <a:pt x="27" y="68"/>
                    </a:cubicBezTo>
                    <a:cubicBezTo>
                      <a:pt x="27" y="68"/>
                      <a:pt x="27" y="68"/>
                      <a:pt x="27" y="68"/>
                    </a:cubicBezTo>
                    <a:cubicBezTo>
                      <a:pt x="25" y="71"/>
                      <a:pt x="23" y="74"/>
                      <a:pt x="21" y="77"/>
                    </a:cubicBezTo>
                    <a:moveTo>
                      <a:pt x="21" y="68"/>
                    </a:moveTo>
                    <a:cubicBezTo>
                      <a:pt x="21" y="67"/>
                      <a:pt x="21" y="65"/>
                      <a:pt x="21" y="64"/>
                    </a:cubicBezTo>
                    <a:cubicBezTo>
                      <a:pt x="21" y="64"/>
                      <a:pt x="21" y="64"/>
                      <a:pt x="21" y="64"/>
                    </a:cubicBezTo>
                    <a:cubicBezTo>
                      <a:pt x="23" y="60"/>
                      <a:pt x="25" y="57"/>
                      <a:pt x="27" y="53"/>
                    </a:cubicBezTo>
                    <a:cubicBezTo>
                      <a:pt x="27" y="55"/>
                      <a:pt x="27" y="57"/>
                      <a:pt x="27" y="59"/>
                    </a:cubicBezTo>
                    <a:cubicBezTo>
                      <a:pt x="27" y="59"/>
                      <a:pt x="27" y="59"/>
                      <a:pt x="27" y="59"/>
                    </a:cubicBezTo>
                    <a:cubicBezTo>
                      <a:pt x="25" y="62"/>
                      <a:pt x="23" y="65"/>
                      <a:pt x="21" y="68"/>
                    </a:cubicBezTo>
                    <a:moveTo>
                      <a:pt x="21" y="61"/>
                    </a:moveTo>
                    <a:cubicBezTo>
                      <a:pt x="21" y="58"/>
                      <a:pt x="21" y="55"/>
                      <a:pt x="21" y="52"/>
                    </a:cubicBezTo>
                    <a:cubicBezTo>
                      <a:pt x="23" y="48"/>
                      <a:pt x="25" y="45"/>
                      <a:pt x="27" y="42"/>
                    </a:cubicBezTo>
                    <a:cubicBezTo>
                      <a:pt x="27" y="45"/>
                      <a:pt x="27" y="47"/>
                      <a:pt x="27" y="50"/>
                    </a:cubicBezTo>
                    <a:cubicBezTo>
                      <a:pt x="25" y="53"/>
                      <a:pt x="23" y="57"/>
                      <a:pt x="21" y="61"/>
                    </a:cubicBezTo>
                    <a:moveTo>
                      <a:pt x="21" y="49"/>
                    </a:moveTo>
                    <a:cubicBezTo>
                      <a:pt x="20" y="47"/>
                      <a:pt x="20" y="45"/>
                      <a:pt x="20" y="43"/>
                    </a:cubicBezTo>
                    <a:cubicBezTo>
                      <a:pt x="23" y="40"/>
                      <a:pt x="25" y="37"/>
                      <a:pt x="27" y="34"/>
                    </a:cubicBezTo>
                    <a:cubicBezTo>
                      <a:pt x="27" y="36"/>
                      <a:pt x="27" y="37"/>
                      <a:pt x="27" y="39"/>
                    </a:cubicBezTo>
                    <a:cubicBezTo>
                      <a:pt x="27" y="39"/>
                      <a:pt x="27" y="39"/>
                      <a:pt x="27" y="39"/>
                    </a:cubicBezTo>
                    <a:cubicBezTo>
                      <a:pt x="25" y="42"/>
                      <a:pt x="22" y="45"/>
                      <a:pt x="21" y="49"/>
                    </a:cubicBezTo>
                    <a:moveTo>
                      <a:pt x="20" y="40"/>
                    </a:moveTo>
                    <a:cubicBezTo>
                      <a:pt x="20" y="39"/>
                      <a:pt x="20" y="38"/>
                      <a:pt x="20" y="38"/>
                    </a:cubicBezTo>
                    <a:cubicBezTo>
                      <a:pt x="21" y="38"/>
                      <a:pt x="21" y="38"/>
                      <a:pt x="21" y="38"/>
                    </a:cubicBezTo>
                    <a:cubicBezTo>
                      <a:pt x="21" y="37"/>
                      <a:pt x="21" y="37"/>
                      <a:pt x="21" y="36"/>
                    </a:cubicBezTo>
                    <a:cubicBezTo>
                      <a:pt x="21" y="36"/>
                      <a:pt x="21" y="36"/>
                      <a:pt x="21" y="36"/>
                    </a:cubicBezTo>
                    <a:cubicBezTo>
                      <a:pt x="23" y="33"/>
                      <a:pt x="25" y="29"/>
                      <a:pt x="27" y="26"/>
                    </a:cubicBezTo>
                    <a:cubicBezTo>
                      <a:pt x="27" y="28"/>
                      <a:pt x="27" y="30"/>
                      <a:pt x="27" y="32"/>
                    </a:cubicBezTo>
                    <a:cubicBezTo>
                      <a:pt x="26" y="32"/>
                      <a:pt x="26" y="32"/>
                      <a:pt x="26" y="32"/>
                    </a:cubicBezTo>
                    <a:cubicBezTo>
                      <a:pt x="24" y="35"/>
                      <a:pt x="22" y="37"/>
                      <a:pt x="20" y="40"/>
                    </a:cubicBezTo>
                    <a:moveTo>
                      <a:pt x="17" y="92"/>
                    </a:moveTo>
                    <a:cubicBezTo>
                      <a:pt x="12" y="91"/>
                      <a:pt x="9" y="91"/>
                      <a:pt x="4" y="91"/>
                    </a:cubicBezTo>
                    <a:cubicBezTo>
                      <a:pt x="4" y="82"/>
                      <a:pt x="4" y="70"/>
                      <a:pt x="4" y="57"/>
                    </a:cubicBezTo>
                    <a:cubicBezTo>
                      <a:pt x="4" y="40"/>
                      <a:pt x="4" y="22"/>
                      <a:pt x="4" y="13"/>
                    </a:cubicBezTo>
                    <a:cubicBezTo>
                      <a:pt x="7" y="13"/>
                      <a:pt x="10" y="13"/>
                      <a:pt x="12" y="13"/>
                    </a:cubicBezTo>
                    <a:cubicBezTo>
                      <a:pt x="14" y="13"/>
                      <a:pt x="16" y="13"/>
                      <a:pt x="17" y="13"/>
                    </a:cubicBezTo>
                    <a:cubicBezTo>
                      <a:pt x="17" y="17"/>
                      <a:pt x="17" y="26"/>
                      <a:pt x="17" y="36"/>
                    </a:cubicBezTo>
                    <a:cubicBezTo>
                      <a:pt x="17" y="50"/>
                      <a:pt x="17" y="67"/>
                      <a:pt x="17" y="79"/>
                    </a:cubicBezTo>
                    <a:cubicBezTo>
                      <a:pt x="17" y="84"/>
                      <a:pt x="17" y="88"/>
                      <a:pt x="17" y="92"/>
                    </a:cubicBezTo>
                    <a:moveTo>
                      <a:pt x="20" y="33"/>
                    </a:moveTo>
                    <a:cubicBezTo>
                      <a:pt x="20" y="30"/>
                      <a:pt x="20" y="27"/>
                      <a:pt x="20" y="25"/>
                    </a:cubicBezTo>
                    <a:cubicBezTo>
                      <a:pt x="23" y="21"/>
                      <a:pt x="25" y="17"/>
                      <a:pt x="27" y="13"/>
                    </a:cubicBezTo>
                    <a:cubicBezTo>
                      <a:pt x="27" y="16"/>
                      <a:pt x="27" y="19"/>
                      <a:pt x="27" y="23"/>
                    </a:cubicBezTo>
                    <a:cubicBezTo>
                      <a:pt x="25" y="26"/>
                      <a:pt x="23" y="30"/>
                      <a:pt x="20" y="33"/>
                    </a:cubicBezTo>
                    <a:moveTo>
                      <a:pt x="20" y="21"/>
                    </a:moveTo>
                    <a:cubicBezTo>
                      <a:pt x="20" y="18"/>
                      <a:pt x="20" y="15"/>
                      <a:pt x="20" y="13"/>
                    </a:cubicBezTo>
                    <a:cubicBezTo>
                      <a:pt x="20" y="13"/>
                      <a:pt x="20" y="13"/>
                      <a:pt x="20" y="13"/>
                    </a:cubicBezTo>
                    <a:cubicBezTo>
                      <a:pt x="23" y="10"/>
                      <a:pt x="25" y="8"/>
                      <a:pt x="27" y="6"/>
                    </a:cubicBezTo>
                    <a:cubicBezTo>
                      <a:pt x="27" y="6"/>
                      <a:pt x="27" y="7"/>
                      <a:pt x="27" y="7"/>
                    </a:cubicBezTo>
                    <a:cubicBezTo>
                      <a:pt x="27" y="8"/>
                      <a:pt x="27" y="9"/>
                      <a:pt x="27" y="10"/>
                    </a:cubicBezTo>
                    <a:cubicBezTo>
                      <a:pt x="27" y="10"/>
                      <a:pt x="27" y="10"/>
                      <a:pt x="27" y="10"/>
                    </a:cubicBezTo>
                    <a:cubicBezTo>
                      <a:pt x="25" y="14"/>
                      <a:pt x="22" y="18"/>
                      <a:pt x="20" y="21"/>
                    </a:cubicBezTo>
                    <a:moveTo>
                      <a:pt x="18" y="10"/>
                    </a:moveTo>
                    <a:cubicBezTo>
                      <a:pt x="17" y="10"/>
                      <a:pt x="12" y="10"/>
                      <a:pt x="7" y="10"/>
                    </a:cubicBezTo>
                    <a:cubicBezTo>
                      <a:pt x="10"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0" y="11"/>
                      <a:pt x="0" y="11"/>
                      <a:pt x="0" y="11"/>
                    </a:cubicBezTo>
                    <a:cubicBezTo>
                      <a:pt x="0" y="11"/>
                      <a:pt x="0" y="11"/>
                      <a:pt x="0" y="11"/>
                    </a:cubicBezTo>
                    <a:cubicBezTo>
                      <a:pt x="0" y="11"/>
                      <a:pt x="0" y="11"/>
                      <a:pt x="0" y="11"/>
                    </a:cubicBezTo>
                    <a:cubicBezTo>
                      <a:pt x="0" y="11"/>
                      <a:pt x="0" y="11"/>
                      <a:pt x="0" y="11"/>
                    </a:cubicBezTo>
                    <a:cubicBezTo>
                      <a:pt x="0" y="20"/>
                      <a:pt x="0" y="39"/>
                      <a:pt x="0" y="57"/>
                    </a:cubicBezTo>
                    <a:cubicBezTo>
                      <a:pt x="0" y="71"/>
                      <a:pt x="0" y="84"/>
                      <a:pt x="0" y="93"/>
                    </a:cubicBezTo>
                    <a:cubicBezTo>
                      <a:pt x="1" y="93"/>
                      <a:pt x="1" y="93"/>
                      <a:pt x="1" y="93"/>
                    </a:cubicBezTo>
                    <a:cubicBezTo>
                      <a:pt x="1" y="94"/>
                      <a:pt x="2" y="94"/>
                      <a:pt x="2" y="95"/>
                    </a:cubicBezTo>
                    <a:cubicBezTo>
                      <a:pt x="9" y="95"/>
                      <a:pt x="12" y="95"/>
                      <a:pt x="18" y="95"/>
                    </a:cubicBezTo>
                    <a:cubicBezTo>
                      <a:pt x="18" y="95"/>
                      <a:pt x="19" y="95"/>
                      <a:pt x="19" y="95"/>
                    </a:cubicBezTo>
                    <a:cubicBezTo>
                      <a:pt x="19" y="95"/>
                      <a:pt x="19" y="95"/>
                      <a:pt x="20" y="95"/>
                    </a:cubicBezTo>
                    <a:cubicBezTo>
                      <a:pt x="20" y="95"/>
                      <a:pt x="20" y="95"/>
                      <a:pt x="20" y="95"/>
                    </a:cubicBezTo>
                    <a:cubicBezTo>
                      <a:pt x="23" y="93"/>
                      <a:pt x="27" y="91"/>
                      <a:pt x="30" y="89"/>
                    </a:cubicBezTo>
                    <a:cubicBezTo>
                      <a:pt x="31" y="88"/>
                      <a:pt x="31" y="88"/>
                      <a:pt x="31" y="88"/>
                    </a:cubicBezTo>
                    <a:cubicBezTo>
                      <a:pt x="31" y="88"/>
                      <a:pt x="31" y="88"/>
                      <a:pt x="31" y="88"/>
                    </a:cubicBezTo>
                    <a:cubicBezTo>
                      <a:pt x="31" y="88"/>
                      <a:pt x="31" y="88"/>
                      <a:pt x="31" y="88"/>
                    </a:cubicBezTo>
                    <a:cubicBezTo>
                      <a:pt x="31" y="88"/>
                      <a:pt x="31" y="88"/>
                      <a:pt x="31" y="87"/>
                    </a:cubicBezTo>
                    <a:cubicBezTo>
                      <a:pt x="31" y="72"/>
                      <a:pt x="31" y="23"/>
                      <a:pt x="31" y="7"/>
                    </a:cubicBezTo>
                    <a:cubicBezTo>
                      <a:pt x="31" y="5"/>
                      <a:pt x="31" y="4"/>
                      <a:pt x="31" y="3"/>
                    </a:cubicBezTo>
                    <a:cubicBezTo>
                      <a:pt x="31" y="3"/>
                      <a:pt x="31" y="3"/>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1" y="1"/>
                      <a:pt x="31" y="1"/>
                      <a:pt x="31" y="1"/>
                    </a:cubicBezTo>
                    <a:cubicBezTo>
                      <a:pt x="30" y="1"/>
                      <a:pt x="30" y="1"/>
                      <a:pt x="30" y="1"/>
                    </a:cubicBezTo>
                    <a:cubicBezTo>
                      <a:pt x="30" y="0"/>
                      <a:pt x="30" y="0"/>
                      <a:pt x="29" y="0"/>
                    </a:cubicBezTo>
                    <a:cubicBezTo>
                      <a:pt x="27"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803"/>
              <p:cNvSpPr>
                <a:spLocks noEditPoints="1"/>
              </p:cNvSpPr>
              <p:nvPr/>
            </p:nvSpPr>
            <p:spPr bwMode="auto">
              <a:xfrm>
                <a:off x="3258" y="3448"/>
                <a:ext cx="73" cy="288"/>
              </a:xfrm>
              <a:custGeom>
                <a:avLst/>
                <a:gdLst>
                  <a:gd name="T0" fmla="*/ 28 w 31"/>
                  <a:gd name="T1" fmla="*/ 109 h 122"/>
                  <a:gd name="T2" fmla="*/ 22 w 31"/>
                  <a:gd name="T3" fmla="*/ 117 h 122"/>
                  <a:gd name="T4" fmla="*/ 21 w 31"/>
                  <a:gd name="T5" fmla="*/ 110 h 122"/>
                  <a:gd name="T6" fmla="*/ 28 w 31"/>
                  <a:gd name="T7" fmla="*/ 101 h 122"/>
                  <a:gd name="T8" fmla="*/ 21 w 31"/>
                  <a:gd name="T9" fmla="*/ 115 h 122"/>
                  <a:gd name="T10" fmla="*/ 21 w 31"/>
                  <a:gd name="T11" fmla="*/ 104 h 122"/>
                  <a:gd name="T12" fmla="*/ 28 w 31"/>
                  <a:gd name="T13" fmla="*/ 94 h 122"/>
                  <a:gd name="T14" fmla="*/ 21 w 31"/>
                  <a:gd name="T15" fmla="*/ 107 h 122"/>
                  <a:gd name="T16" fmla="*/ 21 w 31"/>
                  <a:gd name="T17" fmla="*/ 96 h 122"/>
                  <a:gd name="T18" fmla="*/ 28 w 31"/>
                  <a:gd name="T19" fmla="*/ 91 h 122"/>
                  <a:gd name="T20" fmla="*/ 21 w 31"/>
                  <a:gd name="T21" fmla="*/ 93 h 122"/>
                  <a:gd name="T22" fmla="*/ 28 w 31"/>
                  <a:gd name="T23" fmla="*/ 78 h 122"/>
                  <a:gd name="T24" fmla="*/ 27 w 31"/>
                  <a:gd name="T25" fmla="*/ 84 h 122"/>
                  <a:gd name="T26" fmla="*/ 21 w 31"/>
                  <a:gd name="T27" fmla="*/ 84 h 122"/>
                  <a:gd name="T28" fmla="*/ 28 w 31"/>
                  <a:gd name="T29" fmla="*/ 70 h 122"/>
                  <a:gd name="T30" fmla="*/ 27 w 31"/>
                  <a:gd name="T31" fmla="*/ 75 h 122"/>
                  <a:gd name="T32" fmla="*/ 21 w 31"/>
                  <a:gd name="T33" fmla="*/ 77 h 122"/>
                  <a:gd name="T34" fmla="*/ 27 w 31"/>
                  <a:gd name="T35" fmla="*/ 58 h 122"/>
                  <a:gd name="T36" fmla="*/ 21 w 31"/>
                  <a:gd name="T37" fmla="*/ 77 h 122"/>
                  <a:gd name="T38" fmla="*/ 21 w 31"/>
                  <a:gd name="T39" fmla="*/ 60 h 122"/>
                  <a:gd name="T40" fmla="*/ 21 w 31"/>
                  <a:gd name="T41" fmla="*/ 58 h 122"/>
                  <a:gd name="T42" fmla="*/ 27 w 31"/>
                  <a:gd name="T43" fmla="*/ 48 h 122"/>
                  <a:gd name="T44" fmla="*/ 21 w 31"/>
                  <a:gd name="T45" fmla="*/ 65 h 122"/>
                  <a:gd name="T46" fmla="*/ 20 w 31"/>
                  <a:gd name="T47" fmla="*/ 51 h 122"/>
                  <a:gd name="T48" fmla="*/ 27 w 31"/>
                  <a:gd name="T49" fmla="*/ 45 h 122"/>
                  <a:gd name="T50" fmla="*/ 20 w 31"/>
                  <a:gd name="T51" fmla="*/ 46 h 122"/>
                  <a:gd name="T52" fmla="*/ 21 w 31"/>
                  <a:gd name="T53" fmla="*/ 36 h 122"/>
                  <a:gd name="T54" fmla="*/ 27 w 31"/>
                  <a:gd name="T55" fmla="*/ 34 h 122"/>
                  <a:gd name="T56" fmla="*/ 20 w 31"/>
                  <a:gd name="T57" fmla="*/ 33 h 122"/>
                  <a:gd name="T58" fmla="*/ 27 w 31"/>
                  <a:gd name="T59" fmla="*/ 14 h 122"/>
                  <a:gd name="T60" fmla="*/ 26 w 31"/>
                  <a:gd name="T61" fmla="*/ 26 h 122"/>
                  <a:gd name="T62" fmla="*/ 17 w 31"/>
                  <a:gd name="T63" fmla="*/ 119 h 122"/>
                  <a:gd name="T64" fmla="*/ 4 w 31"/>
                  <a:gd name="T65" fmla="*/ 73 h 122"/>
                  <a:gd name="T66" fmla="*/ 13 w 31"/>
                  <a:gd name="T67" fmla="*/ 13 h 122"/>
                  <a:gd name="T68" fmla="*/ 17 w 31"/>
                  <a:gd name="T69" fmla="*/ 21 h 122"/>
                  <a:gd name="T70" fmla="*/ 17 w 31"/>
                  <a:gd name="T71" fmla="*/ 119 h 122"/>
                  <a:gd name="T72" fmla="*/ 20 w 31"/>
                  <a:gd name="T73" fmla="*/ 13 h 122"/>
                  <a:gd name="T74" fmla="*/ 27 w 31"/>
                  <a:gd name="T75" fmla="*/ 6 h 122"/>
                  <a:gd name="T76" fmla="*/ 20 w 31"/>
                  <a:gd name="T77" fmla="*/ 21 h 122"/>
                  <a:gd name="T78" fmla="*/ 7 w 31"/>
                  <a:gd name="T79" fmla="*/ 9 h 122"/>
                  <a:gd name="T80" fmla="*/ 23 w 31"/>
                  <a:gd name="T81" fmla="*/ 3 h 122"/>
                  <a:gd name="T82" fmla="*/ 18 w 31"/>
                  <a:gd name="T83" fmla="*/ 10 h 122"/>
                  <a:gd name="T84" fmla="*/ 28 w 31"/>
                  <a:gd name="T85" fmla="*/ 0 h 122"/>
                  <a:gd name="T86" fmla="*/ 13 w 31"/>
                  <a:gd name="T87" fmla="*/ 0 h 122"/>
                  <a:gd name="T88" fmla="*/ 9 w 31"/>
                  <a:gd name="T89" fmla="*/ 3 h 122"/>
                  <a:gd name="T90" fmla="*/ 1 w 31"/>
                  <a:gd name="T91" fmla="*/ 10 h 122"/>
                  <a:gd name="T92" fmla="*/ 1 w 31"/>
                  <a:gd name="T93" fmla="*/ 10 h 122"/>
                  <a:gd name="T94" fmla="*/ 0 w 31"/>
                  <a:gd name="T95" fmla="*/ 11 h 122"/>
                  <a:gd name="T96" fmla="*/ 0 w 31"/>
                  <a:gd name="T97" fmla="*/ 11 h 122"/>
                  <a:gd name="T98" fmla="*/ 0 w 31"/>
                  <a:gd name="T99" fmla="*/ 120 h 122"/>
                  <a:gd name="T100" fmla="*/ 2 w 31"/>
                  <a:gd name="T101" fmla="*/ 122 h 122"/>
                  <a:gd name="T102" fmla="*/ 19 w 31"/>
                  <a:gd name="T103" fmla="*/ 122 h 122"/>
                  <a:gd name="T104" fmla="*/ 30 w 31"/>
                  <a:gd name="T105" fmla="*/ 116 h 122"/>
                  <a:gd name="T106" fmla="*/ 31 w 31"/>
                  <a:gd name="T107" fmla="*/ 115 h 122"/>
                  <a:gd name="T108" fmla="*/ 31 w 31"/>
                  <a:gd name="T109" fmla="*/ 114 h 122"/>
                  <a:gd name="T110" fmla="*/ 31 w 31"/>
                  <a:gd name="T111" fmla="*/ 17 h 122"/>
                  <a:gd name="T112" fmla="*/ 29 w 31"/>
                  <a:gd name="T113"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122">
                    <a:moveTo>
                      <a:pt x="22" y="117"/>
                    </a:moveTo>
                    <a:cubicBezTo>
                      <a:pt x="24" y="114"/>
                      <a:pt x="26" y="111"/>
                      <a:pt x="28" y="109"/>
                    </a:cubicBezTo>
                    <a:cubicBezTo>
                      <a:pt x="28" y="110"/>
                      <a:pt x="28" y="112"/>
                      <a:pt x="28" y="113"/>
                    </a:cubicBezTo>
                    <a:cubicBezTo>
                      <a:pt x="26" y="115"/>
                      <a:pt x="24" y="116"/>
                      <a:pt x="22" y="117"/>
                    </a:cubicBezTo>
                    <a:moveTo>
                      <a:pt x="21" y="115"/>
                    </a:moveTo>
                    <a:cubicBezTo>
                      <a:pt x="21" y="114"/>
                      <a:pt x="21" y="112"/>
                      <a:pt x="21" y="110"/>
                    </a:cubicBezTo>
                    <a:cubicBezTo>
                      <a:pt x="21" y="110"/>
                      <a:pt x="21" y="110"/>
                      <a:pt x="21" y="110"/>
                    </a:cubicBezTo>
                    <a:cubicBezTo>
                      <a:pt x="23" y="107"/>
                      <a:pt x="25" y="104"/>
                      <a:pt x="28" y="101"/>
                    </a:cubicBezTo>
                    <a:cubicBezTo>
                      <a:pt x="28" y="102"/>
                      <a:pt x="28" y="104"/>
                      <a:pt x="28" y="106"/>
                    </a:cubicBezTo>
                    <a:cubicBezTo>
                      <a:pt x="25" y="109"/>
                      <a:pt x="23" y="112"/>
                      <a:pt x="21" y="115"/>
                    </a:cubicBezTo>
                    <a:moveTo>
                      <a:pt x="21" y="107"/>
                    </a:moveTo>
                    <a:cubicBezTo>
                      <a:pt x="21" y="106"/>
                      <a:pt x="21" y="105"/>
                      <a:pt x="21" y="104"/>
                    </a:cubicBezTo>
                    <a:cubicBezTo>
                      <a:pt x="21" y="103"/>
                      <a:pt x="21" y="103"/>
                      <a:pt x="21" y="103"/>
                    </a:cubicBezTo>
                    <a:cubicBezTo>
                      <a:pt x="23" y="100"/>
                      <a:pt x="25" y="97"/>
                      <a:pt x="28" y="94"/>
                    </a:cubicBezTo>
                    <a:cubicBezTo>
                      <a:pt x="28" y="95"/>
                      <a:pt x="28" y="97"/>
                      <a:pt x="28" y="98"/>
                    </a:cubicBezTo>
                    <a:cubicBezTo>
                      <a:pt x="25" y="101"/>
                      <a:pt x="23" y="104"/>
                      <a:pt x="21" y="107"/>
                    </a:cubicBezTo>
                    <a:moveTo>
                      <a:pt x="21" y="100"/>
                    </a:moveTo>
                    <a:cubicBezTo>
                      <a:pt x="21" y="99"/>
                      <a:pt x="21" y="97"/>
                      <a:pt x="21" y="96"/>
                    </a:cubicBezTo>
                    <a:cubicBezTo>
                      <a:pt x="23" y="93"/>
                      <a:pt x="25" y="89"/>
                      <a:pt x="28" y="86"/>
                    </a:cubicBezTo>
                    <a:cubicBezTo>
                      <a:pt x="28" y="88"/>
                      <a:pt x="28" y="90"/>
                      <a:pt x="28" y="91"/>
                    </a:cubicBezTo>
                    <a:cubicBezTo>
                      <a:pt x="25" y="94"/>
                      <a:pt x="23" y="97"/>
                      <a:pt x="21" y="100"/>
                    </a:cubicBezTo>
                    <a:moveTo>
                      <a:pt x="21" y="93"/>
                    </a:moveTo>
                    <a:cubicBezTo>
                      <a:pt x="21" y="91"/>
                      <a:pt x="21" y="89"/>
                      <a:pt x="21" y="87"/>
                    </a:cubicBezTo>
                    <a:cubicBezTo>
                      <a:pt x="23" y="84"/>
                      <a:pt x="25" y="81"/>
                      <a:pt x="28" y="78"/>
                    </a:cubicBezTo>
                    <a:cubicBezTo>
                      <a:pt x="28" y="80"/>
                      <a:pt x="28" y="82"/>
                      <a:pt x="28" y="84"/>
                    </a:cubicBezTo>
                    <a:cubicBezTo>
                      <a:pt x="27" y="84"/>
                      <a:pt x="27" y="84"/>
                      <a:pt x="27" y="84"/>
                    </a:cubicBezTo>
                    <a:cubicBezTo>
                      <a:pt x="25" y="87"/>
                      <a:pt x="23" y="90"/>
                      <a:pt x="21" y="93"/>
                    </a:cubicBezTo>
                    <a:moveTo>
                      <a:pt x="21" y="84"/>
                    </a:moveTo>
                    <a:cubicBezTo>
                      <a:pt x="21" y="83"/>
                      <a:pt x="21" y="81"/>
                      <a:pt x="21" y="80"/>
                    </a:cubicBezTo>
                    <a:cubicBezTo>
                      <a:pt x="23" y="76"/>
                      <a:pt x="25" y="73"/>
                      <a:pt x="28" y="70"/>
                    </a:cubicBezTo>
                    <a:cubicBezTo>
                      <a:pt x="28" y="72"/>
                      <a:pt x="28" y="74"/>
                      <a:pt x="28" y="75"/>
                    </a:cubicBezTo>
                    <a:cubicBezTo>
                      <a:pt x="27" y="75"/>
                      <a:pt x="27" y="75"/>
                      <a:pt x="27" y="75"/>
                    </a:cubicBezTo>
                    <a:cubicBezTo>
                      <a:pt x="25" y="78"/>
                      <a:pt x="23" y="81"/>
                      <a:pt x="21" y="84"/>
                    </a:cubicBezTo>
                    <a:moveTo>
                      <a:pt x="21" y="77"/>
                    </a:moveTo>
                    <a:cubicBezTo>
                      <a:pt x="21" y="74"/>
                      <a:pt x="21" y="71"/>
                      <a:pt x="21" y="69"/>
                    </a:cubicBezTo>
                    <a:cubicBezTo>
                      <a:pt x="23" y="65"/>
                      <a:pt x="25" y="62"/>
                      <a:pt x="27" y="58"/>
                    </a:cubicBezTo>
                    <a:cubicBezTo>
                      <a:pt x="27" y="61"/>
                      <a:pt x="27" y="65"/>
                      <a:pt x="28" y="68"/>
                    </a:cubicBezTo>
                    <a:cubicBezTo>
                      <a:pt x="25" y="70"/>
                      <a:pt x="23" y="73"/>
                      <a:pt x="21" y="77"/>
                    </a:cubicBezTo>
                    <a:moveTo>
                      <a:pt x="21" y="65"/>
                    </a:moveTo>
                    <a:cubicBezTo>
                      <a:pt x="21" y="63"/>
                      <a:pt x="21" y="62"/>
                      <a:pt x="21" y="60"/>
                    </a:cubicBezTo>
                    <a:cubicBezTo>
                      <a:pt x="21" y="59"/>
                      <a:pt x="21" y="59"/>
                      <a:pt x="21" y="59"/>
                    </a:cubicBezTo>
                    <a:cubicBezTo>
                      <a:pt x="21" y="59"/>
                      <a:pt x="22" y="59"/>
                      <a:pt x="21" y="58"/>
                    </a:cubicBezTo>
                    <a:cubicBezTo>
                      <a:pt x="21" y="58"/>
                      <a:pt x="21" y="58"/>
                      <a:pt x="21" y="58"/>
                    </a:cubicBezTo>
                    <a:cubicBezTo>
                      <a:pt x="23" y="55"/>
                      <a:pt x="25" y="52"/>
                      <a:pt x="27" y="48"/>
                    </a:cubicBezTo>
                    <a:cubicBezTo>
                      <a:pt x="27" y="51"/>
                      <a:pt x="27" y="53"/>
                      <a:pt x="27" y="55"/>
                    </a:cubicBezTo>
                    <a:cubicBezTo>
                      <a:pt x="25" y="59"/>
                      <a:pt x="23" y="62"/>
                      <a:pt x="21" y="65"/>
                    </a:cubicBezTo>
                    <a:moveTo>
                      <a:pt x="21" y="56"/>
                    </a:moveTo>
                    <a:cubicBezTo>
                      <a:pt x="21" y="54"/>
                      <a:pt x="21" y="52"/>
                      <a:pt x="20" y="51"/>
                    </a:cubicBezTo>
                    <a:cubicBezTo>
                      <a:pt x="22" y="46"/>
                      <a:pt x="25" y="42"/>
                      <a:pt x="27" y="38"/>
                    </a:cubicBezTo>
                    <a:cubicBezTo>
                      <a:pt x="27" y="40"/>
                      <a:pt x="27" y="42"/>
                      <a:pt x="27" y="45"/>
                    </a:cubicBezTo>
                    <a:cubicBezTo>
                      <a:pt x="25" y="49"/>
                      <a:pt x="23" y="52"/>
                      <a:pt x="21" y="56"/>
                    </a:cubicBezTo>
                    <a:moveTo>
                      <a:pt x="20" y="46"/>
                    </a:moveTo>
                    <a:cubicBezTo>
                      <a:pt x="20" y="43"/>
                      <a:pt x="20" y="39"/>
                      <a:pt x="20" y="36"/>
                    </a:cubicBezTo>
                    <a:cubicBezTo>
                      <a:pt x="21" y="36"/>
                      <a:pt x="21" y="36"/>
                      <a:pt x="21" y="36"/>
                    </a:cubicBezTo>
                    <a:cubicBezTo>
                      <a:pt x="23" y="33"/>
                      <a:pt x="25" y="30"/>
                      <a:pt x="27" y="27"/>
                    </a:cubicBezTo>
                    <a:cubicBezTo>
                      <a:pt x="27" y="29"/>
                      <a:pt x="27" y="32"/>
                      <a:pt x="27" y="34"/>
                    </a:cubicBezTo>
                    <a:cubicBezTo>
                      <a:pt x="25" y="38"/>
                      <a:pt x="22" y="42"/>
                      <a:pt x="20" y="46"/>
                    </a:cubicBezTo>
                    <a:moveTo>
                      <a:pt x="20" y="33"/>
                    </a:moveTo>
                    <a:cubicBezTo>
                      <a:pt x="20" y="30"/>
                      <a:pt x="20" y="27"/>
                      <a:pt x="20" y="24"/>
                    </a:cubicBezTo>
                    <a:cubicBezTo>
                      <a:pt x="23" y="21"/>
                      <a:pt x="25" y="17"/>
                      <a:pt x="27" y="14"/>
                    </a:cubicBezTo>
                    <a:cubicBezTo>
                      <a:pt x="27" y="17"/>
                      <a:pt x="27" y="21"/>
                      <a:pt x="27" y="24"/>
                    </a:cubicBezTo>
                    <a:cubicBezTo>
                      <a:pt x="27" y="25"/>
                      <a:pt x="26" y="25"/>
                      <a:pt x="26" y="26"/>
                    </a:cubicBezTo>
                    <a:cubicBezTo>
                      <a:pt x="24" y="28"/>
                      <a:pt x="22" y="31"/>
                      <a:pt x="20" y="33"/>
                    </a:cubicBezTo>
                    <a:moveTo>
                      <a:pt x="17" y="119"/>
                    </a:moveTo>
                    <a:cubicBezTo>
                      <a:pt x="12" y="118"/>
                      <a:pt x="9" y="118"/>
                      <a:pt x="4" y="118"/>
                    </a:cubicBezTo>
                    <a:cubicBezTo>
                      <a:pt x="4" y="109"/>
                      <a:pt x="4" y="91"/>
                      <a:pt x="4" y="73"/>
                    </a:cubicBezTo>
                    <a:cubicBezTo>
                      <a:pt x="4" y="49"/>
                      <a:pt x="4" y="23"/>
                      <a:pt x="4" y="13"/>
                    </a:cubicBezTo>
                    <a:cubicBezTo>
                      <a:pt x="7" y="13"/>
                      <a:pt x="10" y="13"/>
                      <a:pt x="13" y="13"/>
                    </a:cubicBezTo>
                    <a:cubicBezTo>
                      <a:pt x="14" y="13"/>
                      <a:pt x="16" y="13"/>
                      <a:pt x="17" y="13"/>
                    </a:cubicBezTo>
                    <a:cubicBezTo>
                      <a:pt x="17" y="15"/>
                      <a:pt x="17" y="18"/>
                      <a:pt x="17" y="21"/>
                    </a:cubicBezTo>
                    <a:cubicBezTo>
                      <a:pt x="17" y="40"/>
                      <a:pt x="17" y="80"/>
                      <a:pt x="17" y="104"/>
                    </a:cubicBezTo>
                    <a:cubicBezTo>
                      <a:pt x="17" y="110"/>
                      <a:pt x="17" y="115"/>
                      <a:pt x="17" y="119"/>
                    </a:cubicBezTo>
                    <a:moveTo>
                      <a:pt x="20" y="21"/>
                    </a:moveTo>
                    <a:cubicBezTo>
                      <a:pt x="20" y="17"/>
                      <a:pt x="20" y="14"/>
                      <a:pt x="20" y="13"/>
                    </a:cubicBezTo>
                    <a:cubicBezTo>
                      <a:pt x="20" y="13"/>
                      <a:pt x="20" y="13"/>
                      <a:pt x="20" y="13"/>
                    </a:cubicBezTo>
                    <a:cubicBezTo>
                      <a:pt x="23" y="10"/>
                      <a:pt x="25" y="8"/>
                      <a:pt x="27" y="6"/>
                    </a:cubicBezTo>
                    <a:cubicBezTo>
                      <a:pt x="27" y="7"/>
                      <a:pt x="27" y="9"/>
                      <a:pt x="27" y="11"/>
                    </a:cubicBezTo>
                    <a:cubicBezTo>
                      <a:pt x="25" y="14"/>
                      <a:pt x="23" y="17"/>
                      <a:pt x="20" y="21"/>
                    </a:cubicBezTo>
                    <a:moveTo>
                      <a:pt x="18" y="10"/>
                    </a:moveTo>
                    <a:cubicBezTo>
                      <a:pt x="17" y="10"/>
                      <a:pt x="12" y="9"/>
                      <a:pt x="7" y="9"/>
                    </a:cubicBezTo>
                    <a:cubicBezTo>
                      <a:pt x="10" y="6"/>
                      <a:pt x="13" y="4"/>
                      <a:pt x="14" y="3"/>
                    </a:cubicBezTo>
                    <a:cubicBezTo>
                      <a:pt x="15" y="3"/>
                      <a:pt x="19" y="3"/>
                      <a:pt x="23" y="3"/>
                    </a:cubicBezTo>
                    <a:cubicBezTo>
                      <a:pt x="23" y="3"/>
                      <a:pt x="24" y="3"/>
                      <a:pt x="25" y="3"/>
                    </a:cubicBezTo>
                    <a:cubicBezTo>
                      <a:pt x="23" y="5"/>
                      <a:pt x="21" y="7"/>
                      <a:pt x="18" y="10"/>
                    </a:cubicBezTo>
                    <a:moveTo>
                      <a:pt x="29" y="0"/>
                    </a:moveTo>
                    <a:cubicBezTo>
                      <a:pt x="28" y="0"/>
                      <a:pt x="28" y="0"/>
                      <a:pt x="28" y="0"/>
                    </a:cubicBezTo>
                    <a:cubicBezTo>
                      <a:pt x="27" y="0"/>
                      <a:pt x="25" y="0"/>
                      <a:pt x="23" y="0"/>
                    </a:cubicBezTo>
                    <a:cubicBezTo>
                      <a:pt x="18" y="0"/>
                      <a:pt x="13" y="0"/>
                      <a:pt x="13" y="0"/>
                    </a:cubicBezTo>
                    <a:cubicBezTo>
                      <a:pt x="13" y="0"/>
                      <a:pt x="12" y="0"/>
                      <a:pt x="12" y="0"/>
                    </a:cubicBezTo>
                    <a:cubicBezTo>
                      <a:pt x="12" y="0"/>
                      <a:pt x="11" y="1"/>
                      <a:pt x="9" y="3"/>
                    </a:cubicBezTo>
                    <a:cubicBezTo>
                      <a:pt x="7" y="5"/>
                      <a:pt x="4" y="7"/>
                      <a:pt x="1" y="10"/>
                    </a:cubicBezTo>
                    <a:cubicBezTo>
                      <a:pt x="1" y="10"/>
                      <a:pt x="1" y="10"/>
                      <a:pt x="1" y="10"/>
                    </a:cubicBezTo>
                    <a:cubicBezTo>
                      <a:pt x="1" y="10"/>
                      <a:pt x="1" y="10"/>
                      <a:pt x="1" y="10"/>
                    </a:cubicBezTo>
                    <a:cubicBezTo>
                      <a:pt x="1" y="10"/>
                      <a:pt x="1" y="10"/>
                      <a:pt x="1" y="10"/>
                    </a:cubicBezTo>
                    <a:cubicBezTo>
                      <a:pt x="0" y="10"/>
                      <a:pt x="0" y="10"/>
                      <a:pt x="0" y="10"/>
                    </a:cubicBezTo>
                    <a:cubicBezTo>
                      <a:pt x="0" y="11"/>
                      <a:pt x="0" y="11"/>
                      <a:pt x="0" y="11"/>
                    </a:cubicBezTo>
                    <a:cubicBezTo>
                      <a:pt x="0" y="11"/>
                      <a:pt x="0" y="11"/>
                      <a:pt x="0" y="11"/>
                    </a:cubicBezTo>
                    <a:cubicBezTo>
                      <a:pt x="0" y="11"/>
                      <a:pt x="0" y="11"/>
                      <a:pt x="0" y="11"/>
                    </a:cubicBezTo>
                    <a:cubicBezTo>
                      <a:pt x="0" y="19"/>
                      <a:pt x="1" y="47"/>
                      <a:pt x="1" y="73"/>
                    </a:cubicBezTo>
                    <a:cubicBezTo>
                      <a:pt x="1" y="93"/>
                      <a:pt x="1" y="111"/>
                      <a:pt x="0" y="120"/>
                    </a:cubicBezTo>
                    <a:cubicBezTo>
                      <a:pt x="1" y="120"/>
                      <a:pt x="1" y="120"/>
                      <a:pt x="1" y="120"/>
                    </a:cubicBezTo>
                    <a:cubicBezTo>
                      <a:pt x="1" y="121"/>
                      <a:pt x="2" y="121"/>
                      <a:pt x="2" y="122"/>
                    </a:cubicBezTo>
                    <a:cubicBezTo>
                      <a:pt x="9" y="122"/>
                      <a:pt x="12" y="122"/>
                      <a:pt x="18" y="122"/>
                    </a:cubicBezTo>
                    <a:cubicBezTo>
                      <a:pt x="18" y="122"/>
                      <a:pt x="19" y="122"/>
                      <a:pt x="19" y="122"/>
                    </a:cubicBezTo>
                    <a:cubicBezTo>
                      <a:pt x="19" y="122"/>
                      <a:pt x="19" y="122"/>
                      <a:pt x="20" y="122"/>
                    </a:cubicBezTo>
                    <a:cubicBezTo>
                      <a:pt x="23" y="120"/>
                      <a:pt x="27" y="118"/>
                      <a:pt x="30" y="116"/>
                    </a:cubicBezTo>
                    <a:cubicBezTo>
                      <a:pt x="31" y="115"/>
                      <a:pt x="31" y="115"/>
                      <a:pt x="31" y="115"/>
                    </a:cubicBezTo>
                    <a:cubicBezTo>
                      <a:pt x="31" y="115"/>
                      <a:pt x="31" y="115"/>
                      <a:pt x="31" y="115"/>
                    </a:cubicBezTo>
                    <a:cubicBezTo>
                      <a:pt x="31" y="115"/>
                      <a:pt x="31" y="115"/>
                      <a:pt x="31" y="115"/>
                    </a:cubicBezTo>
                    <a:cubicBezTo>
                      <a:pt x="31" y="115"/>
                      <a:pt x="31" y="115"/>
                      <a:pt x="31" y="114"/>
                    </a:cubicBezTo>
                    <a:cubicBezTo>
                      <a:pt x="31" y="106"/>
                      <a:pt x="31" y="77"/>
                      <a:pt x="31" y="51"/>
                    </a:cubicBezTo>
                    <a:cubicBezTo>
                      <a:pt x="31" y="38"/>
                      <a:pt x="31" y="26"/>
                      <a:pt x="31" y="17"/>
                    </a:cubicBezTo>
                    <a:cubicBezTo>
                      <a:pt x="31" y="7"/>
                      <a:pt x="31" y="1"/>
                      <a:pt x="31" y="1"/>
                    </a:cubicBezTo>
                    <a:cubicBezTo>
                      <a:pt x="31" y="0"/>
                      <a:pt x="30"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804"/>
              <p:cNvSpPr>
                <a:spLocks noEditPoints="1"/>
              </p:cNvSpPr>
              <p:nvPr/>
            </p:nvSpPr>
            <p:spPr bwMode="auto">
              <a:xfrm>
                <a:off x="3099" y="3575"/>
                <a:ext cx="73" cy="161"/>
              </a:xfrm>
              <a:custGeom>
                <a:avLst/>
                <a:gdLst>
                  <a:gd name="T0" fmla="*/ 21 w 31"/>
                  <a:gd name="T1" fmla="*/ 61 h 68"/>
                  <a:gd name="T2" fmla="*/ 28 w 31"/>
                  <a:gd name="T3" fmla="*/ 56 h 68"/>
                  <a:gd name="T4" fmla="*/ 21 w 31"/>
                  <a:gd name="T5" fmla="*/ 64 h 68"/>
                  <a:gd name="T6" fmla="*/ 21 w 31"/>
                  <a:gd name="T7" fmla="*/ 55 h 68"/>
                  <a:gd name="T8" fmla="*/ 28 w 31"/>
                  <a:gd name="T9" fmla="*/ 43 h 68"/>
                  <a:gd name="T10" fmla="*/ 27 w 31"/>
                  <a:gd name="T11" fmla="*/ 49 h 68"/>
                  <a:gd name="T12" fmla="*/ 21 w 31"/>
                  <a:gd name="T13" fmla="*/ 51 h 68"/>
                  <a:gd name="T14" fmla="*/ 28 w 31"/>
                  <a:gd name="T15" fmla="*/ 34 h 68"/>
                  <a:gd name="T16" fmla="*/ 28 w 31"/>
                  <a:gd name="T17" fmla="*/ 41 h 68"/>
                  <a:gd name="T18" fmla="*/ 26 w 31"/>
                  <a:gd name="T19" fmla="*/ 41 h 68"/>
                  <a:gd name="T20" fmla="*/ 21 w 31"/>
                  <a:gd name="T21" fmla="*/ 42 h 68"/>
                  <a:gd name="T22" fmla="*/ 28 w 31"/>
                  <a:gd name="T23" fmla="*/ 24 h 68"/>
                  <a:gd name="T24" fmla="*/ 26 w 31"/>
                  <a:gd name="T25" fmla="*/ 33 h 68"/>
                  <a:gd name="T26" fmla="*/ 21 w 31"/>
                  <a:gd name="T27" fmla="*/ 32 h 68"/>
                  <a:gd name="T28" fmla="*/ 28 w 31"/>
                  <a:gd name="T29" fmla="*/ 16 h 68"/>
                  <a:gd name="T30" fmla="*/ 27 w 31"/>
                  <a:gd name="T31" fmla="*/ 21 h 68"/>
                  <a:gd name="T32" fmla="*/ 17 w 31"/>
                  <a:gd name="T33" fmla="*/ 65 h 68"/>
                  <a:gd name="T34" fmla="*/ 4 w 31"/>
                  <a:gd name="T35" fmla="*/ 41 h 68"/>
                  <a:gd name="T36" fmla="*/ 13 w 31"/>
                  <a:gd name="T37" fmla="*/ 14 h 68"/>
                  <a:gd name="T38" fmla="*/ 17 w 31"/>
                  <a:gd name="T39" fmla="*/ 26 h 68"/>
                  <a:gd name="T40" fmla="*/ 17 w 31"/>
                  <a:gd name="T41" fmla="*/ 65 h 68"/>
                  <a:gd name="T42" fmla="*/ 21 w 31"/>
                  <a:gd name="T43" fmla="*/ 20 h 68"/>
                  <a:gd name="T44" fmla="*/ 28 w 31"/>
                  <a:gd name="T45" fmla="*/ 13 h 68"/>
                  <a:gd name="T46" fmla="*/ 21 w 31"/>
                  <a:gd name="T47" fmla="*/ 23 h 68"/>
                  <a:gd name="T48" fmla="*/ 20 w 31"/>
                  <a:gd name="T49" fmla="*/ 13 h 68"/>
                  <a:gd name="T50" fmla="*/ 27 w 31"/>
                  <a:gd name="T51" fmla="*/ 8 h 68"/>
                  <a:gd name="T52" fmla="*/ 18 w 31"/>
                  <a:gd name="T53" fmla="*/ 10 h 68"/>
                  <a:gd name="T54" fmla="*/ 14 w 31"/>
                  <a:gd name="T55" fmla="*/ 4 h 68"/>
                  <a:gd name="T56" fmla="*/ 25 w 31"/>
                  <a:gd name="T57" fmla="*/ 4 h 68"/>
                  <a:gd name="T58" fmla="*/ 23 w 31"/>
                  <a:gd name="T59" fmla="*/ 0 h 68"/>
                  <a:gd name="T60" fmla="*/ 12 w 31"/>
                  <a:gd name="T61" fmla="*/ 1 h 68"/>
                  <a:gd name="T62" fmla="*/ 1 w 31"/>
                  <a:gd name="T63" fmla="*/ 10 h 68"/>
                  <a:gd name="T64" fmla="*/ 1 w 31"/>
                  <a:gd name="T65" fmla="*/ 10 h 68"/>
                  <a:gd name="T66" fmla="*/ 1 w 31"/>
                  <a:gd name="T67" fmla="*/ 11 h 68"/>
                  <a:gd name="T68" fmla="*/ 1 w 31"/>
                  <a:gd name="T69" fmla="*/ 11 h 68"/>
                  <a:gd name="T70" fmla="*/ 1 w 31"/>
                  <a:gd name="T71" fmla="*/ 41 h 68"/>
                  <a:gd name="T72" fmla="*/ 1 w 31"/>
                  <a:gd name="T73" fmla="*/ 66 h 68"/>
                  <a:gd name="T74" fmla="*/ 18 w 31"/>
                  <a:gd name="T75" fmla="*/ 68 h 68"/>
                  <a:gd name="T76" fmla="*/ 20 w 31"/>
                  <a:gd name="T77" fmla="*/ 68 h 68"/>
                  <a:gd name="T78" fmla="*/ 23 w 31"/>
                  <a:gd name="T79" fmla="*/ 67 h 68"/>
                  <a:gd name="T80" fmla="*/ 24 w 31"/>
                  <a:gd name="T81" fmla="*/ 66 h 68"/>
                  <a:gd name="T82" fmla="*/ 31 w 31"/>
                  <a:gd name="T83" fmla="*/ 61 h 68"/>
                  <a:gd name="T84" fmla="*/ 31 w 31"/>
                  <a:gd name="T85" fmla="*/ 61 h 68"/>
                  <a:gd name="T86" fmla="*/ 31 w 31"/>
                  <a:gd name="T87" fmla="*/ 5 h 68"/>
                  <a:gd name="T88" fmla="*/ 31 w 31"/>
                  <a:gd name="T89" fmla="*/ 2 h 68"/>
                  <a:gd name="T90" fmla="*/ 31 w 31"/>
                  <a:gd name="T91" fmla="*/ 2 h 68"/>
                  <a:gd name="T92" fmla="*/ 31 w 31"/>
                  <a:gd name="T93" fmla="*/ 2 h 68"/>
                  <a:gd name="T94" fmla="*/ 31 w 31"/>
                  <a:gd name="T95" fmla="*/ 1 h 68"/>
                  <a:gd name="T96" fmla="*/ 29 w 31"/>
                  <a:gd name="T9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68">
                    <a:moveTo>
                      <a:pt x="21" y="64"/>
                    </a:moveTo>
                    <a:cubicBezTo>
                      <a:pt x="21" y="63"/>
                      <a:pt x="21" y="62"/>
                      <a:pt x="21" y="61"/>
                    </a:cubicBezTo>
                    <a:cubicBezTo>
                      <a:pt x="23" y="58"/>
                      <a:pt x="25" y="54"/>
                      <a:pt x="28" y="51"/>
                    </a:cubicBezTo>
                    <a:cubicBezTo>
                      <a:pt x="28" y="53"/>
                      <a:pt x="28" y="55"/>
                      <a:pt x="28" y="56"/>
                    </a:cubicBezTo>
                    <a:cubicBezTo>
                      <a:pt x="27" y="58"/>
                      <a:pt x="25" y="60"/>
                      <a:pt x="24" y="62"/>
                    </a:cubicBezTo>
                    <a:cubicBezTo>
                      <a:pt x="23" y="62"/>
                      <a:pt x="22" y="63"/>
                      <a:pt x="21" y="64"/>
                    </a:cubicBezTo>
                    <a:moveTo>
                      <a:pt x="21" y="58"/>
                    </a:moveTo>
                    <a:cubicBezTo>
                      <a:pt x="21" y="57"/>
                      <a:pt x="21" y="56"/>
                      <a:pt x="21" y="55"/>
                    </a:cubicBezTo>
                    <a:cubicBezTo>
                      <a:pt x="21" y="54"/>
                      <a:pt x="21" y="54"/>
                      <a:pt x="21" y="54"/>
                    </a:cubicBezTo>
                    <a:cubicBezTo>
                      <a:pt x="23" y="50"/>
                      <a:pt x="25" y="46"/>
                      <a:pt x="28" y="43"/>
                    </a:cubicBezTo>
                    <a:cubicBezTo>
                      <a:pt x="28" y="45"/>
                      <a:pt x="28" y="47"/>
                      <a:pt x="28" y="48"/>
                    </a:cubicBezTo>
                    <a:cubicBezTo>
                      <a:pt x="27" y="49"/>
                      <a:pt x="27" y="49"/>
                      <a:pt x="27" y="49"/>
                    </a:cubicBezTo>
                    <a:cubicBezTo>
                      <a:pt x="25" y="52"/>
                      <a:pt x="23" y="55"/>
                      <a:pt x="21" y="58"/>
                    </a:cubicBezTo>
                    <a:moveTo>
                      <a:pt x="21" y="51"/>
                    </a:moveTo>
                    <a:cubicBezTo>
                      <a:pt x="21" y="49"/>
                      <a:pt x="21" y="47"/>
                      <a:pt x="21" y="46"/>
                    </a:cubicBezTo>
                    <a:cubicBezTo>
                      <a:pt x="23" y="42"/>
                      <a:pt x="25" y="38"/>
                      <a:pt x="28" y="34"/>
                    </a:cubicBezTo>
                    <a:cubicBezTo>
                      <a:pt x="28" y="37"/>
                      <a:pt x="28" y="39"/>
                      <a:pt x="28" y="41"/>
                    </a:cubicBezTo>
                    <a:cubicBezTo>
                      <a:pt x="28" y="41"/>
                      <a:pt x="28" y="41"/>
                      <a:pt x="28" y="41"/>
                    </a:cubicBezTo>
                    <a:cubicBezTo>
                      <a:pt x="27" y="41"/>
                      <a:pt x="27" y="41"/>
                      <a:pt x="27" y="41"/>
                    </a:cubicBezTo>
                    <a:cubicBezTo>
                      <a:pt x="27" y="41"/>
                      <a:pt x="27" y="41"/>
                      <a:pt x="26" y="41"/>
                    </a:cubicBezTo>
                    <a:cubicBezTo>
                      <a:pt x="24" y="44"/>
                      <a:pt x="23" y="48"/>
                      <a:pt x="21" y="51"/>
                    </a:cubicBezTo>
                    <a:moveTo>
                      <a:pt x="21" y="42"/>
                    </a:moveTo>
                    <a:cubicBezTo>
                      <a:pt x="21" y="40"/>
                      <a:pt x="21" y="37"/>
                      <a:pt x="21" y="35"/>
                    </a:cubicBezTo>
                    <a:cubicBezTo>
                      <a:pt x="23" y="31"/>
                      <a:pt x="25" y="28"/>
                      <a:pt x="28" y="24"/>
                    </a:cubicBezTo>
                    <a:cubicBezTo>
                      <a:pt x="28" y="26"/>
                      <a:pt x="28" y="29"/>
                      <a:pt x="28" y="31"/>
                    </a:cubicBezTo>
                    <a:cubicBezTo>
                      <a:pt x="27" y="32"/>
                      <a:pt x="27" y="32"/>
                      <a:pt x="26" y="33"/>
                    </a:cubicBezTo>
                    <a:cubicBezTo>
                      <a:pt x="24" y="36"/>
                      <a:pt x="23" y="39"/>
                      <a:pt x="21" y="42"/>
                    </a:cubicBezTo>
                    <a:moveTo>
                      <a:pt x="21" y="32"/>
                    </a:moveTo>
                    <a:cubicBezTo>
                      <a:pt x="21" y="30"/>
                      <a:pt x="21" y="28"/>
                      <a:pt x="21" y="26"/>
                    </a:cubicBezTo>
                    <a:cubicBezTo>
                      <a:pt x="23" y="22"/>
                      <a:pt x="25" y="19"/>
                      <a:pt x="28" y="16"/>
                    </a:cubicBezTo>
                    <a:cubicBezTo>
                      <a:pt x="28" y="18"/>
                      <a:pt x="28" y="19"/>
                      <a:pt x="28" y="21"/>
                    </a:cubicBezTo>
                    <a:cubicBezTo>
                      <a:pt x="27" y="21"/>
                      <a:pt x="27" y="21"/>
                      <a:pt x="27" y="21"/>
                    </a:cubicBezTo>
                    <a:cubicBezTo>
                      <a:pt x="25" y="25"/>
                      <a:pt x="23" y="28"/>
                      <a:pt x="21" y="32"/>
                    </a:cubicBezTo>
                    <a:moveTo>
                      <a:pt x="17" y="65"/>
                    </a:moveTo>
                    <a:cubicBezTo>
                      <a:pt x="12" y="64"/>
                      <a:pt x="9" y="64"/>
                      <a:pt x="4" y="64"/>
                    </a:cubicBezTo>
                    <a:cubicBezTo>
                      <a:pt x="4" y="56"/>
                      <a:pt x="4" y="48"/>
                      <a:pt x="4" y="41"/>
                    </a:cubicBezTo>
                    <a:cubicBezTo>
                      <a:pt x="4" y="31"/>
                      <a:pt x="4" y="21"/>
                      <a:pt x="4" y="13"/>
                    </a:cubicBezTo>
                    <a:cubicBezTo>
                      <a:pt x="7" y="13"/>
                      <a:pt x="10" y="13"/>
                      <a:pt x="13" y="14"/>
                    </a:cubicBezTo>
                    <a:cubicBezTo>
                      <a:pt x="14" y="14"/>
                      <a:pt x="16" y="14"/>
                      <a:pt x="17" y="14"/>
                    </a:cubicBezTo>
                    <a:cubicBezTo>
                      <a:pt x="17" y="16"/>
                      <a:pt x="17" y="21"/>
                      <a:pt x="17" y="26"/>
                    </a:cubicBezTo>
                    <a:cubicBezTo>
                      <a:pt x="17" y="35"/>
                      <a:pt x="17" y="45"/>
                      <a:pt x="17" y="55"/>
                    </a:cubicBezTo>
                    <a:cubicBezTo>
                      <a:pt x="17" y="58"/>
                      <a:pt x="17" y="62"/>
                      <a:pt x="17" y="65"/>
                    </a:cubicBezTo>
                    <a:moveTo>
                      <a:pt x="21" y="23"/>
                    </a:moveTo>
                    <a:cubicBezTo>
                      <a:pt x="21" y="22"/>
                      <a:pt x="21" y="21"/>
                      <a:pt x="21" y="20"/>
                    </a:cubicBezTo>
                    <a:cubicBezTo>
                      <a:pt x="23" y="16"/>
                      <a:pt x="25" y="13"/>
                      <a:pt x="27" y="10"/>
                    </a:cubicBezTo>
                    <a:cubicBezTo>
                      <a:pt x="27" y="11"/>
                      <a:pt x="27" y="12"/>
                      <a:pt x="28" y="13"/>
                    </a:cubicBezTo>
                    <a:cubicBezTo>
                      <a:pt x="27" y="14"/>
                      <a:pt x="27" y="14"/>
                      <a:pt x="27" y="14"/>
                    </a:cubicBezTo>
                    <a:cubicBezTo>
                      <a:pt x="25" y="16"/>
                      <a:pt x="23" y="20"/>
                      <a:pt x="21" y="23"/>
                    </a:cubicBezTo>
                    <a:moveTo>
                      <a:pt x="20" y="17"/>
                    </a:moveTo>
                    <a:cubicBezTo>
                      <a:pt x="20" y="15"/>
                      <a:pt x="20" y="14"/>
                      <a:pt x="20" y="13"/>
                    </a:cubicBezTo>
                    <a:cubicBezTo>
                      <a:pt x="23" y="10"/>
                      <a:pt x="25" y="8"/>
                      <a:pt x="27" y="6"/>
                    </a:cubicBezTo>
                    <a:cubicBezTo>
                      <a:pt x="27" y="7"/>
                      <a:pt x="27" y="7"/>
                      <a:pt x="27" y="8"/>
                    </a:cubicBezTo>
                    <a:cubicBezTo>
                      <a:pt x="25" y="10"/>
                      <a:pt x="23" y="13"/>
                      <a:pt x="20" y="17"/>
                    </a:cubicBezTo>
                    <a:moveTo>
                      <a:pt x="18" y="10"/>
                    </a:moveTo>
                    <a:cubicBezTo>
                      <a:pt x="17" y="10"/>
                      <a:pt x="12" y="10"/>
                      <a:pt x="7" y="10"/>
                    </a:cubicBezTo>
                    <a:cubicBezTo>
                      <a:pt x="11" y="7"/>
                      <a:pt x="13" y="5"/>
                      <a:pt x="14" y="4"/>
                    </a:cubicBezTo>
                    <a:cubicBezTo>
                      <a:pt x="15" y="4"/>
                      <a:pt x="19" y="4"/>
                      <a:pt x="23" y="4"/>
                    </a:cubicBezTo>
                    <a:cubicBezTo>
                      <a:pt x="23" y="4"/>
                      <a:pt x="24" y="4"/>
                      <a:pt x="25" y="4"/>
                    </a:cubicBezTo>
                    <a:cubicBezTo>
                      <a:pt x="23" y="6"/>
                      <a:pt x="21" y="8"/>
                      <a:pt x="18" y="10"/>
                    </a:cubicBezTo>
                    <a:moveTo>
                      <a:pt x="23" y="0"/>
                    </a:moveTo>
                    <a:cubicBezTo>
                      <a:pt x="18" y="0"/>
                      <a:pt x="13" y="0"/>
                      <a:pt x="13" y="0"/>
                    </a:cubicBezTo>
                    <a:cubicBezTo>
                      <a:pt x="13" y="0"/>
                      <a:pt x="12" y="0"/>
                      <a:pt x="12" y="1"/>
                    </a:cubicBezTo>
                    <a:cubicBezTo>
                      <a:pt x="12" y="1"/>
                      <a:pt x="11" y="2"/>
                      <a:pt x="9" y="3"/>
                    </a:cubicBezTo>
                    <a:cubicBezTo>
                      <a:pt x="7" y="5"/>
                      <a:pt x="4" y="7"/>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1"/>
                      <a:pt x="1" y="11"/>
                      <a:pt x="1" y="11"/>
                    </a:cubicBezTo>
                    <a:cubicBezTo>
                      <a:pt x="0" y="12"/>
                      <a:pt x="0" y="12"/>
                      <a:pt x="0" y="12"/>
                    </a:cubicBezTo>
                    <a:cubicBezTo>
                      <a:pt x="1" y="20"/>
                      <a:pt x="1" y="30"/>
                      <a:pt x="1" y="41"/>
                    </a:cubicBezTo>
                    <a:cubicBezTo>
                      <a:pt x="1" y="49"/>
                      <a:pt x="1" y="57"/>
                      <a:pt x="1" y="66"/>
                    </a:cubicBezTo>
                    <a:cubicBezTo>
                      <a:pt x="1" y="66"/>
                      <a:pt x="1" y="66"/>
                      <a:pt x="1" y="66"/>
                    </a:cubicBezTo>
                    <a:cubicBezTo>
                      <a:pt x="1" y="67"/>
                      <a:pt x="2" y="67"/>
                      <a:pt x="3" y="68"/>
                    </a:cubicBezTo>
                    <a:cubicBezTo>
                      <a:pt x="9" y="68"/>
                      <a:pt x="12" y="68"/>
                      <a:pt x="18" y="68"/>
                    </a:cubicBezTo>
                    <a:cubicBezTo>
                      <a:pt x="19" y="68"/>
                      <a:pt x="19" y="68"/>
                      <a:pt x="19" y="68"/>
                    </a:cubicBezTo>
                    <a:cubicBezTo>
                      <a:pt x="19" y="68"/>
                      <a:pt x="20" y="68"/>
                      <a:pt x="20" y="68"/>
                    </a:cubicBezTo>
                    <a:cubicBezTo>
                      <a:pt x="21" y="68"/>
                      <a:pt x="22" y="67"/>
                      <a:pt x="23" y="67"/>
                    </a:cubicBezTo>
                    <a:cubicBezTo>
                      <a:pt x="23" y="67"/>
                      <a:pt x="23" y="67"/>
                      <a:pt x="23" y="67"/>
                    </a:cubicBezTo>
                    <a:cubicBezTo>
                      <a:pt x="23" y="67"/>
                      <a:pt x="23" y="67"/>
                      <a:pt x="23" y="67"/>
                    </a:cubicBezTo>
                    <a:cubicBezTo>
                      <a:pt x="24" y="66"/>
                      <a:pt x="24" y="66"/>
                      <a:pt x="24" y="66"/>
                    </a:cubicBezTo>
                    <a:cubicBezTo>
                      <a:pt x="26" y="65"/>
                      <a:pt x="28" y="63"/>
                      <a:pt x="31" y="62"/>
                    </a:cubicBezTo>
                    <a:cubicBezTo>
                      <a:pt x="31" y="61"/>
                      <a:pt x="31" y="61"/>
                      <a:pt x="31" y="61"/>
                    </a:cubicBezTo>
                    <a:cubicBezTo>
                      <a:pt x="31" y="61"/>
                      <a:pt x="31" y="61"/>
                      <a:pt x="31" y="61"/>
                    </a:cubicBezTo>
                    <a:cubicBezTo>
                      <a:pt x="31" y="61"/>
                      <a:pt x="31" y="61"/>
                      <a:pt x="31" y="61"/>
                    </a:cubicBezTo>
                    <a:cubicBezTo>
                      <a:pt x="31" y="61"/>
                      <a:pt x="31" y="61"/>
                      <a:pt x="31" y="60"/>
                    </a:cubicBezTo>
                    <a:cubicBezTo>
                      <a:pt x="31" y="45"/>
                      <a:pt x="31" y="15"/>
                      <a:pt x="31" y="5"/>
                    </a:cubicBezTo>
                    <a:cubicBezTo>
                      <a:pt x="31" y="4"/>
                      <a:pt x="31" y="4"/>
                      <a:pt x="31" y="3"/>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1"/>
                      <a:pt x="31" y="1"/>
                      <a:pt x="31" y="1"/>
                    </a:cubicBezTo>
                    <a:cubicBezTo>
                      <a:pt x="31" y="1"/>
                      <a:pt x="31" y="1"/>
                      <a:pt x="31" y="1"/>
                    </a:cubicBezTo>
                    <a:cubicBezTo>
                      <a:pt x="30" y="1"/>
                      <a:pt x="30" y="0"/>
                      <a:pt x="29" y="0"/>
                    </a:cubicBezTo>
                    <a:cubicBezTo>
                      <a:pt x="28" y="0"/>
                      <a:pt x="25"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805"/>
              <p:cNvSpPr>
                <a:spLocks noEditPoints="1"/>
              </p:cNvSpPr>
              <p:nvPr/>
            </p:nvSpPr>
            <p:spPr bwMode="auto">
              <a:xfrm>
                <a:off x="3340" y="3549"/>
                <a:ext cx="74" cy="187"/>
              </a:xfrm>
              <a:custGeom>
                <a:avLst/>
                <a:gdLst>
                  <a:gd name="T0" fmla="*/ 27 w 31"/>
                  <a:gd name="T1" fmla="*/ 67 h 79"/>
                  <a:gd name="T2" fmla="*/ 23 w 31"/>
                  <a:gd name="T3" fmla="*/ 73 h 79"/>
                  <a:gd name="T4" fmla="*/ 20 w 31"/>
                  <a:gd name="T5" fmla="*/ 67 h 79"/>
                  <a:gd name="T6" fmla="*/ 20 w 31"/>
                  <a:gd name="T7" fmla="*/ 67 h 79"/>
                  <a:gd name="T8" fmla="*/ 27 w 31"/>
                  <a:gd name="T9" fmla="*/ 64 h 79"/>
                  <a:gd name="T10" fmla="*/ 20 w 31"/>
                  <a:gd name="T11" fmla="*/ 64 h 79"/>
                  <a:gd name="T12" fmla="*/ 21 w 31"/>
                  <a:gd name="T13" fmla="*/ 59 h 79"/>
                  <a:gd name="T14" fmla="*/ 27 w 31"/>
                  <a:gd name="T15" fmla="*/ 56 h 79"/>
                  <a:gd name="T16" fmla="*/ 20 w 31"/>
                  <a:gd name="T17" fmla="*/ 64 h 79"/>
                  <a:gd name="T18" fmla="*/ 20 w 31"/>
                  <a:gd name="T19" fmla="*/ 51 h 79"/>
                  <a:gd name="T20" fmla="*/ 27 w 31"/>
                  <a:gd name="T21" fmla="*/ 43 h 79"/>
                  <a:gd name="T22" fmla="*/ 26 w 31"/>
                  <a:gd name="T23" fmla="*/ 47 h 79"/>
                  <a:gd name="T24" fmla="*/ 20 w 31"/>
                  <a:gd name="T25" fmla="*/ 48 h 79"/>
                  <a:gd name="T26" fmla="*/ 27 w 31"/>
                  <a:gd name="T27" fmla="*/ 33 h 79"/>
                  <a:gd name="T28" fmla="*/ 27 w 31"/>
                  <a:gd name="T29" fmla="*/ 40 h 79"/>
                  <a:gd name="T30" fmla="*/ 20 w 31"/>
                  <a:gd name="T31" fmla="*/ 39 h 79"/>
                  <a:gd name="T32" fmla="*/ 21 w 31"/>
                  <a:gd name="T33" fmla="*/ 33 h 79"/>
                  <a:gd name="T34" fmla="*/ 27 w 31"/>
                  <a:gd name="T35" fmla="*/ 30 h 79"/>
                  <a:gd name="T36" fmla="*/ 20 w 31"/>
                  <a:gd name="T37" fmla="*/ 39 h 79"/>
                  <a:gd name="T38" fmla="*/ 20 w 31"/>
                  <a:gd name="T39" fmla="*/ 27 h 79"/>
                  <a:gd name="T40" fmla="*/ 22 w 31"/>
                  <a:gd name="T41" fmla="*/ 26 h 79"/>
                  <a:gd name="T42" fmla="*/ 27 w 31"/>
                  <a:gd name="T43" fmla="*/ 19 h 79"/>
                  <a:gd name="T44" fmla="*/ 27 w 31"/>
                  <a:gd name="T45" fmla="*/ 24 h 79"/>
                  <a:gd name="T46" fmla="*/ 26 w 31"/>
                  <a:gd name="T47" fmla="*/ 24 h 79"/>
                  <a:gd name="T48" fmla="*/ 17 w 31"/>
                  <a:gd name="T49" fmla="*/ 76 h 79"/>
                  <a:gd name="T50" fmla="*/ 4 w 31"/>
                  <a:gd name="T51" fmla="*/ 47 h 79"/>
                  <a:gd name="T52" fmla="*/ 12 w 31"/>
                  <a:gd name="T53" fmla="*/ 13 h 79"/>
                  <a:gd name="T54" fmla="*/ 16 w 31"/>
                  <a:gd name="T55" fmla="*/ 30 h 79"/>
                  <a:gd name="T56" fmla="*/ 17 w 31"/>
                  <a:gd name="T57" fmla="*/ 76 h 79"/>
                  <a:gd name="T58" fmla="*/ 20 w 31"/>
                  <a:gd name="T59" fmla="*/ 21 h 79"/>
                  <a:gd name="T60" fmla="*/ 27 w 31"/>
                  <a:gd name="T61" fmla="*/ 17 h 79"/>
                  <a:gd name="T62" fmla="*/ 20 w 31"/>
                  <a:gd name="T63" fmla="*/ 24 h 79"/>
                  <a:gd name="T64" fmla="*/ 20 w 31"/>
                  <a:gd name="T65" fmla="*/ 13 h 79"/>
                  <a:gd name="T66" fmla="*/ 27 w 31"/>
                  <a:gd name="T67" fmla="*/ 9 h 79"/>
                  <a:gd name="T68" fmla="*/ 20 w 31"/>
                  <a:gd name="T69" fmla="*/ 18 h 79"/>
                  <a:gd name="T70" fmla="*/ 6 w 31"/>
                  <a:gd name="T71" fmla="*/ 9 h 79"/>
                  <a:gd name="T72" fmla="*/ 22 w 31"/>
                  <a:gd name="T73" fmla="*/ 3 h 79"/>
                  <a:gd name="T74" fmla="*/ 18 w 31"/>
                  <a:gd name="T75" fmla="*/ 10 h 79"/>
                  <a:gd name="T76" fmla="*/ 12 w 31"/>
                  <a:gd name="T77" fmla="*/ 0 h 79"/>
                  <a:gd name="T78" fmla="*/ 8 w 31"/>
                  <a:gd name="T79" fmla="*/ 3 h 79"/>
                  <a:gd name="T80" fmla="*/ 0 w 31"/>
                  <a:gd name="T81" fmla="*/ 10 h 79"/>
                  <a:gd name="T82" fmla="*/ 0 w 31"/>
                  <a:gd name="T83" fmla="*/ 10 h 79"/>
                  <a:gd name="T84" fmla="*/ 0 w 31"/>
                  <a:gd name="T85" fmla="*/ 11 h 79"/>
                  <a:gd name="T86" fmla="*/ 0 w 31"/>
                  <a:gd name="T87" fmla="*/ 11 h 79"/>
                  <a:gd name="T88" fmla="*/ 0 w 31"/>
                  <a:gd name="T89" fmla="*/ 77 h 79"/>
                  <a:gd name="T90" fmla="*/ 2 w 31"/>
                  <a:gd name="T91" fmla="*/ 79 h 79"/>
                  <a:gd name="T92" fmla="*/ 18 w 31"/>
                  <a:gd name="T93" fmla="*/ 79 h 79"/>
                  <a:gd name="T94" fmla="*/ 30 w 31"/>
                  <a:gd name="T95" fmla="*/ 73 h 79"/>
                  <a:gd name="T96" fmla="*/ 30 w 31"/>
                  <a:gd name="T97" fmla="*/ 72 h 79"/>
                  <a:gd name="T98" fmla="*/ 31 w 31"/>
                  <a:gd name="T99" fmla="*/ 71 h 79"/>
                  <a:gd name="T100" fmla="*/ 30 w 31"/>
                  <a:gd name="T101" fmla="*/ 3 h 79"/>
                  <a:gd name="T102" fmla="*/ 30 w 31"/>
                  <a:gd name="T103" fmla="*/ 2 h 79"/>
                  <a:gd name="T104" fmla="*/ 30 w 31"/>
                  <a:gd name="T105" fmla="*/ 2 h 79"/>
                  <a:gd name="T106" fmla="*/ 30 w 31"/>
                  <a:gd name="T107" fmla="*/ 1 h 79"/>
                  <a:gd name="T108" fmla="*/ 30 w 31"/>
                  <a:gd name="T109" fmla="*/ 1 h 79"/>
                  <a:gd name="T110" fmla="*/ 22 w 31"/>
                  <a:gd name="T11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79">
                    <a:moveTo>
                      <a:pt x="23" y="73"/>
                    </a:moveTo>
                    <a:cubicBezTo>
                      <a:pt x="24" y="71"/>
                      <a:pt x="26" y="69"/>
                      <a:pt x="27" y="67"/>
                    </a:cubicBezTo>
                    <a:cubicBezTo>
                      <a:pt x="27" y="68"/>
                      <a:pt x="27" y="69"/>
                      <a:pt x="27" y="70"/>
                    </a:cubicBezTo>
                    <a:cubicBezTo>
                      <a:pt x="26" y="71"/>
                      <a:pt x="24" y="72"/>
                      <a:pt x="23" y="73"/>
                    </a:cubicBezTo>
                    <a:moveTo>
                      <a:pt x="20" y="74"/>
                    </a:moveTo>
                    <a:cubicBezTo>
                      <a:pt x="20" y="72"/>
                      <a:pt x="20" y="69"/>
                      <a:pt x="20" y="67"/>
                    </a:cubicBezTo>
                    <a:cubicBezTo>
                      <a:pt x="20" y="67"/>
                      <a:pt x="20" y="67"/>
                      <a:pt x="20" y="67"/>
                    </a:cubicBezTo>
                    <a:cubicBezTo>
                      <a:pt x="20" y="67"/>
                      <a:pt x="20" y="67"/>
                      <a:pt x="20" y="67"/>
                    </a:cubicBezTo>
                    <a:cubicBezTo>
                      <a:pt x="22" y="64"/>
                      <a:pt x="25" y="61"/>
                      <a:pt x="27" y="58"/>
                    </a:cubicBezTo>
                    <a:cubicBezTo>
                      <a:pt x="27" y="60"/>
                      <a:pt x="27" y="62"/>
                      <a:pt x="27" y="64"/>
                    </a:cubicBezTo>
                    <a:cubicBezTo>
                      <a:pt x="25" y="67"/>
                      <a:pt x="22" y="70"/>
                      <a:pt x="20" y="74"/>
                    </a:cubicBezTo>
                    <a:moveTo>
                      <a:pt x="20" y="64"/>
                    </a:moveTo>
                    <a:cubicBezTo>
                      <a:pt x="20" y="62"/>
                      <a:pt x="20" y="61"/>
                      <a:pt x="20" y="59"/>
                    </a:cubicBezTo>
                    <a:cubicBezTo>
                      <a:pt x="21" y="59"/>
                      <a:pt x="21" y="59"/>
                      <a:pt x="21" y="59"/>
                    </a:cubicBezTo>
                    <a:cubicBezTo>
                      <a:pt x="23" y="56"/>
                      <a:pt x="25" y="52"/>
                      <a:pt x="27" y="49"/>
                    </a:cubicBezTo>
                    <a:cubicBezTo>
                      <a:pt x="27" y="52"/>
                      <a:pt x="27" y="54"/>
                      <a:pt x="27" y="56"/>
                    </a:cubicBezTo>
                    <a:cubicBezTo>
                      <a:pt x="26" y="56"/>
                      <a:pt x="26" y="56"/>
                      <a:pt x="26" y="56"/>
                    </a:cubicBezTo>
                    <a:cubicBezTo>
                      <a:pt x="24" y="59"/>
                      <a:pt x="22" y="61"/>
                      <a:pt x="20" y="64"/>
                    </a:cubicBezTo>
                    <a:moveTo>
                      <a:pt x="20" y="56"/>
                    </a:moveTo>
                    <a:cubicBezTo>
                      <a:pt x="20" y="54"/>
                      <a:pt x="20" y="52"/>
                      <a:pt x="20" y="51"/>
                    </a:cubicBezTo>
                    <a:cubicBezTo>
                      <a:pt x="21" y="50"/>
                      <a:pt x="21" y="50"/>
                      <a:pt x="21" y="50"/>
                    </a:cubicBezTo>
                    <a:cubicBezTo>
                      <a:pt x="23" y="48"/>
                      <a:pt x="25" y="45"/>
                      <a:pt x="27" y="43"/>
                    </a:cubicBezTo>
                    <a:cubicBezTo>
                      <a:pt x="27" y="44"/>
                      <a:pt x="27" y="45"/>
                      <a:pt x="27" y="47"/>
                    </a:cubicBezTo>
                    <a:cubicBezTo>
                      <a:pt x="26" y="47"/>
                      <a:pt x="26" y="47"/>
                      <a:pt x="26" y="47"/>
                    </a:cubicBezTo>
                    <a:cubicBezTo>
                      <a:pt x="24" y="50"/>
                      <a:pt x="22" y="53"/>
                      <a:pt x="20" y="56"/>
                    </a:cubicBezTo>
                    <a:moveTo>
                      <a:pt x="20" y="48"/>
                    </a:moveTo>
                    <a:cubicBezTo>
                      <a:pt x="20" y="46"/>
                      <a:pt x="20" y="44"/>
                      <a:pt x="20" y="41"/>
                    </a:cubicBezTo>
                    <a:cubicBezTo>
                      <a:pt x="22" y="39"/>
                      <a:pt x="25" y="36"/>
                      <a:pt x="27" y="33"/>
                    </a:cubicBezTo>
                    <a:cubicBezTo>
                      <a:pt x="27" y="35"/>
                      <a:pt x="27" y="38"/>
                      <a:pt x="27" y="40"/>
                    </a:cubicBezTo>
                    <a:cubicBezTo>
                      <a:pt x="27" y="40"/>
                      <a:pt x="27" y="40"/>
                      <a:pt x="27" y="40"/>
                    </a:cubicBezTo>
                    <a:cubicBezTo>
                      <a:pt x="25" y="43"/>
                      <a:pt x="22" y="46"/>
                      <a:pt x="20" y="48"/>
                    </a:cubicBezTo>
                    <a:moveTo>
                      <a:pt x="20" y="39"/>
                    </a:moveTo>
                    <a:cubicBezTo>
                      <a:pt x="20" y="37"/>
                      <a:pt x="20" y="35"/>
                      <a:pt x="20" y="34"/>
                    </a:cubicBezTo>
                    <a:cubicBezTo>
                      <a:pt x="21" y="33"/>
                      <a:pt x="21" y="33"/>
                      <a:pt x="21" y="33"/>
                    </a:cubicBezTo>
                    <a:cubicBezTo>
                      <a:pt x="23" y="31"/>
                      <a:pt x="25" y="28"/>
                      <a:pt x="27" y="26"/>
                    </a:cubicBezTo>
                    <a:cubicBezTo>
                      <a:pt x="27" y="27"/>
                      <a:pt x="27" y="29"/>
                      <a:pt x="27" y="30"/>
                    </a:cubicBezTo>
                    <a:cubicBezTo>
                      <a:pt x="27" y="30"/>
                      <a:pt x="27" y="30"/>
                      <a:pt x="27" y="30"/>
                    </a:cubicBezTo>
                    <a:cubicBezTo>
                      <a:pt x="24" y="33"/>
                      <a:pt x="22" y="36"/>
                      <a:pt x="20" y="39"/>
                    </a:cubicBezTo>
                    <a:moveTo>
                      <a:pt x="20" y="32"/>
                    </a:moveTo>
                    <a:cubicBezTo>
                      <a:pt x="20" y="30"/>
                      <a:pt x="20" y="29"/>
                      <a:pt x="20" y="27"/>
                    </a:cubicBezTo>
                    <a:cubicBezTo>
                      <a:pt x="20" y="27"/>
                      <a:pt x="21" y="27"/>
                      <a:pt x="21" y="27"/>
                    </a:cubicBezTo>
                    <a:cubicBezTo>
                      <a:pt x="22" y="27"/>
                      <a:pt x="22" y="26"/>
                      <a:pt x="22" y="26"/>
                    </a:cubicBezTo>
                    <a:cubicBezTo>
                      <a:pt x="21" y="25"/>
                      <a:pt x="21" y="25"/>
                      <a:pt x="21" y="25"/>
                    </a:cubicBezTo>
                    <a:cubicBezTo>
                      <a:pt x="23" y="23"/>
                      <a:pt x="25" y="21"/>
                      <a:pt x="27" y="19"/>
                    </a:cubicBezTo>
                    <a:cubicBezTo>
                      <a:pt x="27" y="21"/>
                      <a:pt x="27" y="23"/>
                      <a:pt x="27" y="24"/>
                    </a:cubicBezTo>
                    <a:cubicBezTo>
                      <a:pt x="27" y="24"/>
                      <a:pt x="27" y="24"/>
                      <a:pt x="27" y="24"/>
                    </a:cubicBezTo>
                    <a:cubicBezTo>
                      <a:pt x="27" y="24"/>
                      <a:pt x="26" y="24"/>
                      <a:pt x="26" y="24"/>
                    </a:cubicBezTo>
                    <a:cubicBezTo>
                      <a:pt x="26" y="24"/>
                      <a:pt x="26" y="24"/>
                      <a:pt x="26" y="24"/>
                    </a:cubicBezTo>
                    <a:cubicBezTo>
                      <a:pt x="24" y="27"/>
                      <a:pt x="22" y="29"/>
                      <a:pt x="20" y="32"/>
                    </a:cubicBezTo>
                    <a:moveTo>
                      <a:pt x="17" y="76"/>
                    </a:moveTo>
                    <a:cubicBezTo>
                      <a:pt x="12" y="75"/>
                      <a:pt x="8" y="75"/>
                      <a:pt x="4" y="75"/>
                    </a:cubicBezTo>
                    <a:cubicBezTo>
                      <a:pt x="4" y="67"/>
                      <a:pt x="4" y="57"/>
                      <a:pt x="4" y="47"/>
                    </a:cubicBezTo>
                    <a:cubicBezTo>
                      <a:pt x="4" y="34"/>
                      <a:pt x="4" y="22"/>
                      <a:pt x="3" y="13"/>
                    </a:cubicBezTo>
                    <a:cubicBezTo>
                      <a:pt x="6" y="13"/>
                      <a:pt x="9" y="13"/>
                      <a:pt x="12" y="13"/>
                    </a:cubicBezTo>
                    <a:cubicBezTo>
                      <a:pt x="14" y="13"/>
                      <a:pt x="15" y="13"/>
                      <a:pt x="16" y="13"/>
                    </a:cubicBezTo>
                    <a:cubicBezTo>
                      <a:pt x="16" y="16"/>
                      <a:pt x="16" y="22"/>
                      <a:pt x="16" y="30"/>
                    </a:cubicBezTo>
                    <a:cubicBezTo>
                      <a:pt x="16" y="41"/>
                      <a:pt x="17" y="54"/>
                      <a:pt x="17" y="64"/>
                    </a:cubicBezTo>
                    <a:cubicBezTo>
                      <a:pt x="17" y="69"/>
                      <a:pt x="17" y="73"/>
                      <a:pt x="17" y="76"/>
                    </a:cubicBezTo>
                    <a:moveTo>
                      <a:pt x="20" y="24"/>
                    </a:moveTo>
                    <a:cubicBezTo>
                      <a:pt x="20" y="23"/>
                      <a:pt x="20" y="22"/>
                      <a:pt x="20" y="21"/>
                    </a:cubicBezTo>
                    <a:cubicBezTo>
                      <a:pt x="22" y="18"/>
                      <a:pt x="24" y="15"/>
                      <a:pt x="27" y="12"/>
                    </a:cubicBezTo>
                    <a:cubicBezTo>
                      <a:pt x="27" y="13"/>
                      <a:pt x="27" y="15"/>
                      <a:pt x="27" y="17"/>
                    </a:cubicBezTo>
                    <a:cubicBezTo>
                      <a:pt x="26" y="17"/>
                      <a:pt x="26" y="17"/>
                      <a:pt x="26" y="17"/>
                    </a:cubicBezTo>
                    <a:cubicBezTo>
                      <a:pt x="24" y="20"/>
                      <a:pt x="22" y="22"/>
                      <a:pt x="20" y="24"/>
                    </a:cubicBezTo>
                    <a:moveTo>
                      <a:pt x="20" y="18"/>
                    </a:moveTo>
                    <a:cubicBezTo>
                      <a:pt x="20" y="16"/>
                      <a:pt x="20" y="14"/>
                      <a:pt x="20" y="13"/>
                    </a:cubicBezTo>
                    <a:cubicBezTo>
                      <a:pt x="23" y="10"/>
                      <a:pt x="25" y="8"/>
                      <a:pt x="27" y="6"/>
                    </a:cubicBezTo>
                    <a:cubicBezTo>
                      <a:pt x="27" y="7"/>
                      <a:pt x="27" y="8"/>
                      <a:pt x="27" y="9"/>
                    </a:cubicBezTo>
                    <a:cubicBezTo>
                      <a:pt x="27" y="9"/>
                      <a:pt x="27" y="9"/>
                      <a:pt x="27" y="9"/>
                    </a:cubicBezTo>
                    <a:cubicBezTo>
                      <a:pt x="24" y="12"/>
                      <a:pt x="22" y="15"/>
                      <a:pt x="20" y="18"/>
                    </a:cubicBezTo>
                    <a:moveTo>
                      <a:pt x="18" y="10"/>
                    </a:moveTo>
                    <a:cubicBezTo>
                      <a:pt x="17" y="10"/>
                      <a:pt x="11" y="10"/>
                      <a:pt x="6" y="9"/>
                    </a:cubicBezTo>
                    <a:cubicBezTo>
                      <a:pt x="10" y="7"/>
                      <a:pt x="12" y="4"/>
                      <a:pt x="13" y="4"/>
                    </a:cubicBezTo>
                    <a:cubicBezTo>
                      <a:pt x="15" y="4"/>
                      <a:pt x="18" y="3"/>
                      <a:pt x="22" y="3"/>
                    </a:cubicBezTo>
                    <a:cubicBezTo>
                      <a:pt x="23" y="3"/>
                      <a:pt x="23" y="3"/>
                      <a:pt x="24" y="3"/>
                    </a:cubicBezTo>
                    <a:cubicBezTo>
                      <a:pt x="22" y="5"/>
                      <a:pt x="20" y="7"/>
                      <a:pt x="18" y="10"/>
                    </a:cubicBezTo>
                    <a:moveTo>
                      <a:pt x="22" y="0"/>
                    </a:moveTo>
                    <a:cubicBezTo>
                      <a:pt x="17" y="0"/>
                      <a:pt x="12" y="0"/>
                      <a:pt x="12" y="0"/>
                    </a:cubicBezTo>
                    <a:cubicBezTo>
                      <a:pt x="12" y="0"/>
                      <a:pt x="12" y="0"/>
                      <a:pt x="11" y="0"/>
                    </a:cubicBezTo>
                    <a:cubicBezTo>
                      <a:pt x="11" y="0"/>
                      <a:pt x="10" y="1"/>
                      <a:pt x="8" y="3"/>
                    </a:cubicBezTo>
                    <a:cubicBezTo>
                      <a:pt x="6" y="5"/>
                      <a:pt x="4" y="7"/>
                      <a:pt x="0" y="10"/>
                    </a:cubicBezTo>
                    <a:cubicBezTo>
                      <a:pt x="0" y="10"/>
                      <a:pt x="0" y="10"/>
                      <a:pt x="0"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1"/>
                    </a:cubicBezTo>
                    <a:cubicBezTo>
                      <a:pt x="0" y="11"/>
                      <a:pt x="0" y="11"/>
                      <a:pt x="0" y="11"/>
                    </a:cubicBezTo>
                    <a:cubicBezTo>
                      <a:pt x="0" y="20"/>
                      <a:pt x="0" y="33"/>
                      <a:pt x="0" y="47"/>
                    </a:cubicBezTo>
                    <a:cubicBezTo>
                      <a:pt x="0" y="57"/>
                      <a:pt x="0" y="68"/>
                      <a:pt x="0" y="77"/>
                    </a:cubicBezTo>
                    <a:cubicBezTo>
                      <a:pt x="0" y="77"/>
                      <a:pt x="0" y="77"/>
                      <a:pt x="0" y="77"/>
                    </a:cubicBezTo>
                    <a:cubicBezTo>
                      <a:pt x="0" y="78"/>
                      <a:pt x="1" y="78"/>
                      <a:pt x="2" y="79"/>
                    </a:cubicBezTo>
                    <a:cubicBezTo>
                      <a:pt x="8" y="79"/>
                      <a:pt x="11" y="79"/>
                      <a:pt x="18" y="79"/>
                    </a:cubicBezTo>
                    <a:cubicBezTo>
                      <a:pt x="18" y="79"/>
                      <a:pt x="18" y="79"/>
                      <a:pt x="18" y="79"/>
                    </a:cubicBezTo>
                    <a:cubicBezTo>
                      <a:pt x="19" y="79"/>
                      <a:pt x="19" y="79"/>
                      <a:pt x="19" y="79"/>
                    </a:cubicBezTo>
                    <a:cubicBezTo>
                      <a:pt x="23" y="77"/>
                      <a:pt x="26" y="75"/>
                      <a:pt x="30" y="73"/>
                    </a:cubicBezTo>
                    <a:cubicBezTo>
                      <a:pt x="30" y="72"/>
                      <a:pt x="30" y="72"/>
                      <a:pt x="30" y="72"/>
                    </a:cubicBezTo>
                    <a:cubicBezTo>
                      <a:pt x="30" y="72"/>
                      <a:pt x="30" y="72"/>
                      <a:pt x="30" y="72"/>
                    </a:cubicBezTo>
                    <a:cubicBezTo>
                      <a:pt x="30" y="72"/>
                      <a:pt x="30" y="72"/>
                      <a:pt x="30" y="72"/>
                    </a:cubicBezTo>
                    <a:cubicBezTo>
                      <a:pt x="31" y="72"/>
                      <a:pt x="31" y="72"/>
                      <a:pt x="31" y="71"/>
                    </a:cubicBezTo>
                    <a:cubicBezTo>
                      <a:pt x="31" y="56"/>
                      <a:pt x="30" y="18"/>
                      <a:pt x="30" y="6"/>
                    </a:cubicBezTo>
                    <a:cubicBezTo>
                      <a:pt x="30" y="5"/>
                      <a:pt x="30" y="4"/>
                      <a:pt x="30" y="3"/>
                    </a:cubicBezTo>
                    <a:cubicBezTo>
                      <a:pt x="30" y="2"/>
                      <a:pt x="30" y="2"/>
                      <a:pt x="30" y="2"/>
                    </a:cubicBezTo>
                    <a:cubicBezTo>
                      <a:pt x="30" y="2"/>
                      <a:pt x="30" y="2"/>
                      <a:pt x="30" y="2"/>
                    </a:cubicBezTo>
                    <a:cubicBezTo>
                      <a:pt x="30" y="2"/>
                      <a:pt x="30" y="2"/>
                      <a:pt x="30" y="2"/>
                    </a:cubicBezTo>
                    <a:cubicBezTo>
                      <a:pt x="30" y="2"/>
                      <a:pt x="30" y="2"/>
                      <a:pt x="30" y="2"/>
                    </a:cubicBezTo>
                    <a:cubicBezTo>
                      <a:pt x="30" y="1"/>
                      <a:pt x="30" y="1"/>
                      <a:pt x="30" y="1"/>
                    </a:cubicBezTo>
                    <a:cubicBezTo>
                      <a:pt x="30" y="1"/>
                      <a:pt x="30" y="1"/>
                      <a:pt x="30" y="1"/>
                    </a:cubicBezTo>
                    <a:cubicBezTo>
                      <a:pt x="30" y="1"/>
                      <a:pt x="30" y="1"/>
                      <a:pt x="30" y="1"/>
                    </a:cubicBezTo>
                    <a:cubicBezTo>
                      <a:pt x="30" y="1"/>
                      <a:pt x="30" y="1"/>
                      <a:pt x="30" y="1"/>
                    </a:cubicBezTo>
                    <a:cubicBezTo>
                      <a:pt x="30" y="0"/>
                      <a:pt x="29" y="0"/>
                      <a:pt x="29" y="0"/>
                    </a:cubicBezTo>
                    <a:cubicBezTo>
                      <a:pt x="27" y="0"/>
                      <a:pt x="24" y="0"/>
                      <a:pt x="2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06"/>
              <p:cNvSpPr>
                <a:spLocks noEditPoints="1"/>
              </p:cNvSpPr>
              <p:nvPr/>
            </p:nvSpPr>
            <p:spPr bwMode="auto">
              <a:xfrm>
                <a:off x="5012" y="918"/>
                <a:ext cx="509" cy="539"/>
              </a:xfrm>
              <a:custGeom>
                <a:avLst/>
                <a:gdLst>
                  <a:gd name="T0" fmla="*/ 155 w 215"/>
                  <a:gd name="T1" fmla="*/ 179 h 228"/>
                  <a:gd name="T2" fmla="*/ 192 w 215"/>
                  <a:gd name="T3" fmla="*/ 133 h 228"/>
                  <a:gd name="T4" fmla="*/ 148 w 215"/>
                  <a:gd name="T5" fmla="*/ 193 h 228"/>
                  <a:gd name="T6" fmla="*/ 6 w 215"/>
                  <a:gd name="T7" fmla="*/ 89 h 228"/>
                  <a:gd name="T8" fmla="*/ 24 w 215"/>
                  <a:gd name="T9" fmla="*/ 105 h 228"/>
                  <a:gd name="T10" fmla="*/ 28 w 215"/>
                  <a:gd name="T11" fmla="*/ 101 h 228"/>
                  <a:gd name="T12" fmla="*/ 27 w 215"/>
                  <a:gd name="T13" fmla="*/ 108 h 228"/>
                  <a:gd name="T14" fmla="*/ 39 w 215"/>
                  <a:gd name="T15" fmla="*/ 126 h 228"/>
                  <a:gd name="T16" fmla="*/ 44 w 215"/>
                  <a:gd name="T17" fmla="*/ 123 h 228"/>
                  <a:gd name="T18" fmla="*/ 45 w 215"/>
                  <a:gd name="T19" fmla="*/ 131 h 228"/>
                  <a:gd name="T20" fmla="*/ 55 w 215"/>
                  <a:gd name="T21" fmla="*/ 149 h 228"/>
                  <a:gd name="T22" fmla="*/ 60 w 215"/>
                  <a:gd name="T23" fmla="*/ 146 h 228"/>
                  <a:gd name="T24" fmla="*/ 63 w 215"/>
                  <a:gd name="T25" fmla="*/ 150 h 228"/>
                  <a:gd name="T26" fmla="*/ 70 w 215"/>
                  <a:gd name="T27" fmla="*/ 171 h 228"/>
                  <a:gd name="T28" fmla="*/ 75 w 215"/>
                  <a:gd name="T29" fmla="*/ 169 h 228"/>
                  <a:gd name="T30" fmla="*/ 75 w 215"/>
                  <a:gd name="T31" fmla="*/ 180 h 228"/>
                  <a:gd name="T32" fmla="*/ 92 w 215"/>
                  <a:gd name="T33" fmla="*/ 208 h 228"/>
                  <a:gd name="T34" fmla="*/ 161 w 215"/>
                  <a:gd name="T35" fmla="*/ 160 h 228"/>
                  <a:gd name="T36" fmla="*/ 133 w 215"/>
                  <a:gd name="T37" fmla="*/ 190 h 228"/>
                  <a:gd name="T38" fmla="*/ 76 w 215"/>
                  <a:gd name="T39" fmla="*/ 188 h 228"/>
                  <a:gd name="T40" fmla="*/ 63 w 215"/>
                  <a:gd name="T41" fmla="*/ 182 h 228"/>
                  <a:gd name="T42" fmla="*/ 53 w 215"/>
                  <a:gd name="T43" fmla="*/ 158 h 228"/>
                  <a:gd name="T44" fmla="*/ 44 w 215"/>
                  <a:gd name="T45" fmla="*/ 145 h 228"/>
                  <a:gd name="T46" fmla="*/ 39 w 215"/>
                  <a:gd name="T47" fmla="*/ 134 h 228"/>
                  <a:gd name="T48" fmla="*/ 29 w 215"/>
                  <a:gd name="T49" fmla="*/ 117 h 228"/>
                  <a:gd name="T50" fmla="*/ 24 w 215"/>
                  <a:gd name="T51" fmla="*/ 111 h 228"/>
                  <a:gd name="T52" fmla="*/ 10 w 215"/>
                  <a:gd name="T53" fmla="*/ 85 h 228"/>
                  <a:gd name="T54" fmla="*/ 103 w 215"/>
                  <a:gd name="T55" fmla="*/ 3 h 228"/>
                  <a:gd name="T56" fmla="*/ 160 w 215"/>
                  <a:gd name="T57" fmla="*/ 158 h 228"/>
                  <a:gd name="T58" fmla="*/ 79 w 215"/>
                  <a:gd name="T59" fmla="*/ 181 h 228"/>
                  <a:gd name="T60" fmla="*/ 70 w 215"/>
                  <a:gd name="T61" fmla="*/ 168 h 228"/>
                  <a:gd name="T62" fmla="*/ 60 w 215"/>
                  <a:gd name="T63" fmla="*/ 144 h 228"/>
                  <a:gd name="T64" fmla="*/ 49 w 215"/>
                  <a:gd name="T65" fmla="*/ 131 h 228"/>
                  <a:gd name="T66" fmla="*/ 44 w 215"/>
                  <a:gd name="T67" fmla="*/ 120 h 228"/>
                  <a:gd name="T68" fmla="*/ 31 w 215"/>
                  <a:gd name="T69" fmla="*/ 100 h 228"/>
                  <a:gd name="T70" fmla="*/ 23 w 215"/>
                  <a:gd name="T71" fmla="*/ 101 h 228"/>
                  <a:gd name="T72" fmla="*/ 3 w 215"/>
                  <a:gd name="T73" fmla="*/ 81 h 228"/>
                  <a:gd name="T74" fmla="*/ 0 w 215"/>
                  <a:gd name="T75" fmla="*/ 92 h 228"/>
                  <a:gd name="T76" fmla="*/ 21 w 215"/>
                  <a:gd name="T77" fmla="*/ 116 h 228"/>
                  <a:gd name="T78" fmla="*/ 25 w 215"/>
                  <a:gd name="T79" fmla="*/ 115 h 228"/>
                  <a:gd name="T80" fmla="*/ 22 w 215"/>
                  <a:gd name="T81" fmla="*/ 121 h 228"/>
                  <a:gd name="T82" fmla="*/ 34 w 215"/>
                  <a:gd name="T83" fmla="*/ 139 h 228"/>
                  <a:gd name="T84" fmla="*/ 42 w 215"/>
                  <a:gd name="T85" fmla="*/ 138 h 228"/>
                  <a:gd name="T86" fmla="*/ 38 w 215"/>
                  <a:gd name="T87" fmla="*/ 145 h 228"/>
                  <a:gd name="T88" fmla="*/ 49 w 215"/>
                  <a:gd name="T89" fmla="*/ 163 h 228"/>
                  <a:gd name="T90" fmla="*/ 53 w 215"/>
                  <a:gd name="T91" fmla="*/ 160 h 228"/>
                  <a:gd name="T92" fmla="*/ 54 w 215"/>
                  <a:gd name="T93" fmla="*/ 169 h 228"/>
                  <a:gd name="T94" fmla="*/ 63 w 215"/>
                  <a:gd name="T95" fmla="*/ 186 h 228"/>
                  <a:gd name="T96" fmla="*/ 73 w 215"/>
                  <a:gd name="T97" fmla="*/ 186 h 228"/>
                  <a:gd name="T98" fmla="*/ 68 w 215"/>
                  <a:gd name="T99" fmla="*/ 196 h 228"/>
                  <a:gd name="T100" fmla="*/ 83 w 215"/>
                  <a:gd name="T101" fmla="*/ 223 h 228"/>
                  <a:gd name="T102" fmla="*/ 98 w 215"/>
                  <a:gd name="T103" fmla="*/ 228 h 228"/>
                  <a:gd name="T104" fmla="*/ 170 w 215"/>
                  <a:gd name="T105" fmla="*/ 182 h 228"/>
                  <a:gd name="T106" fmla="*/ 201 w 215"/>
                  <a:gd name="T107" fmla="*/ 128 h 228"/>
                  <a:gd name="T108" fmla="*/ 124 w 215"/>
                  <a:gd name="T109" fmla="*/ 2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5" h="228">
                    <a:moveTo>
                      <a:pt x="99" y="224"/>
                    </a:moveTo>
                    <a:cubicBezTo>
                      <a:pt x="98" y="221"/>
                      <a:pt x="97" y="218"/>
                      <a:pt x="96" y="216"/>
                    </a:cubicBezTo>
                    <a:cubicBezTo>
                      <a:pt x="109" y="208"/>
                      <a:pt x="122" y="200"/>
                      <a:pt x="135" y="192"/>
                    </a:cubicBezTo>
                    <a:cubicBezTo>
                      <a:pt x="142" y="188"/>
                      <a:pt x="148" y="183"/>
                      <a:pt x="155" y="179"/>
                    </a:cubicBezTo>
                    <a:cubicBezTo>
                      <a:pt x="170" y="168"/>
                      <a:pt x="183" y="154"/>
                      <a:pt x="200" y="147"/>
                    </a:cubicBezTo>
                    <a:cubicBezTo>
                      <a:pt x="200" y="147"/>
                      <a:pt x="200" y="147"/>
                      <a:pt x="200" y="146"/>
                    </a:cubicBezTo>
                    <a:cubicBezTo>
                      <a:pt x="201" y="146"/>
                      <a:pt x="201" y="146"/>
                      <a:pt x="200" y="145"/>
                    </a:cubicBezTo>
                    <a:cubicBezTo>
                      <a:pt x="198" y="141"/>
                      <a:pt x="195" y="137"/>
                      <a:pt x="192" y="133"/>
                    </a:cubicBezTo>
                    <a:cubicBezTo>
                      <a:pt x="194" y="132"/>
                      <a:pt x="196" y="130"/>
                      <a:pt x="199" y="129"/>
                    </a:cubicBezTo>
                    <a:cubicBezTo>
                      <a:pt x="203" y="135"/>
                      <a:pt x="207" y="142"/>
                      <a:pt x="212" y="149"/>
                    </a:cubicBezTo>
                    <a:cubicBezTo>
                      <a:pt x="195" y="156"/>
                      <a:pt x="182" y="169"/>
                      <a:pt x="168" y="180"/>
                    </a:cubicBezTo>
                    <a:cubicBezTo>
                      <a:pt x="162" y="185"/>
                      <a:pt x="155" y="189"/>
                      <a:pt x="148" y="193"/>
                    </a:cubicBezTo>
                    <a:cubicBezTo>
                      <a:pt x="132" y="204"/>
                      <a:pt x="116" y="214"/>
                      <a:pt x="99" y="224"/>
                    </a:cubicBezTo>
                    <a:moveTo>
                      <a:pt x="19" y="113"/>
                    </a:moveTo>
                    <a:cubicBezTo>
                      <a:pt x="12" y="103"/>
                      <a:pt x="11" y="102"/>
                      <a:pt x="3" y="91"/>
                    </a:cubicBezTo>
                    <a:cubicBezTo>
                      <a:pt x="4" y="91"/>
                      <a:pt x="5" y="90"/>
                      <a:pt x="6" y="89"/>
                    </a:cubicBezTo>
                    <a:cubicBezTo>
                      <a:pt x="7" y="89"/>
                      <a:pt x="8" y="88"/>
                      <a:pt x="8" y="88"/>
                    </a:cubicBezTo>
                    <a:cubicBezTo>
                      <a:pt x="13" y="93"/>
                      <a:pt x="15" y="95"/>
                      <a:pt x="22" y="104"/>
                    </a:cubicBezTo>
                    <a:cubicBezTo>
                      <a:pt x="22" y="105"/>
                      <a:pt x="23" y="105"/>
                      <a:pt x="23" y="105"/>
                    </a:cubicBezTo>
                    <a:cubicBezTo>
                      <a:pt x="23" y="105"/>
                      <a:pt x="24" y="105"/>
                      <a:pt x="24" y="105"/>
                    </a:cubicBezTo>
                    <a:cubicBezTo>
                      <a:pt x="24" y="105"/>
                      <a:pt x="25" y="104"/>
                      <a:pt x="25" y="103"/>
                    </a:cubicBezTo>
                    <a:cubicBezTo>
                      <a:pt x="25" y="103"/>
                      <a:pt x="25" y="103"/>
                      <a:pt x="25" y="103"/>
                    </a:cubicBezTo>
                    <a:cubicBezTo>
                      <a:pt x="25" y="103"/>
                      <a:pt x="25" y="102"/>
                      <a:pt x="25" y="102"/>
                    </a:cubicBezTo>
                    <a:cubicBezTo>
                      <a:pt x="26" y="101"/>
                      <a:pt x="27" y="101"/>
                      <a:pt x="28" y="101"/>
                    </a:cubicBezTo>
                    <a:cubicBezTo>
                      <a:pt x="28" y="101"/>
                      <a:pt x="28" y="101"/>
                      <a:pt x="28" y="101"/>
                    </a:cubicBezTo>
                    <a:cubicBezTo>
                      <a:pt x="28" y="101"/>
                      <a:pt x="29" y="101"/>
                      <a:pt x="29" y="102"/>
                    </a:cubicBezTo>
                    <a:cubicBezTo>
                      <a:pt x="30" y="102"/>
                      <a:pt x="30" y="103"/>
                      <a:pt x="30" y="104"/>
                    </a:cubicBezTo>
                    <a:cubicBezTo>
                      <a:pt x="30" y="105"/>
                      <a:pt x="29" y="107"/>
                      <a:pt x="27" y="108"/>
                    </a:cubicBezTo>
                    <a:cubicBezTo>
                      <a:pt x="27" y="108"/>
                      <a:pt x="27" y="108"/>
                      <a:pt x="26" y="109"/>
                    </a:cubicBezTo>
                    <a:cubicBezTo>
                      <a:pt x="26" y="109"/>
                      <a:pt x="26" y="110"/>
                      <a:pt x="27" y="110"/>
                    </a:cubicBezTo>
                    <a:cubicBezTo>
                      <a:pt x="29" y="114"/>
                      <a:pt x="35" y="122"/>
                      <a:pt x="37" y="126"/>
                    </a:cubicBezTo>
                    <a:cubicBezTo>
                      <a:pt x="38" y="126"/>
                      <a:pt x="38" y="126"/>
                      <a:pt x="39" y="126"/>
                    </a:cubicBezTo>
                    <a:cubicBezTo>
                      <a:pt x="39" y="126"/>
                      <a:pt x="39" y="126"/>
                      <a:pt x="39" y="126"/>
                    </a:cubicBezTo>
                    <a:cubicBezTo>
                      <a:pt x="39" y="126"/>
                      <a:pt x="40" y="126"/>
                      <a:pt x="40" y="125"/>
                    </a:cubicBezTo>
                    <a:cubicBezTo>
                      <a:pt x="40" y="124"/>
                      <a:pt x="42" y="123"/>
                      <a:pt x="44" y="123"/>
                    </a:cubicBezTo>
                    <a:cubicBezTo>
                      <a:pt x="44" y="123"/>
                      <a:pt x="44" y="123"/>
                      <a:pt x="44" y="123"/>
                    </a:cubicBezTo>
                    <a:cubicBezTo>
                      <a:pt x="45" y="123"/>
                      <a:pt x="47" y="123"/>
                      <a:pt x="47" y="124"/>
                    </a:cubicBezTo>
                    <a:cubicBezTo>
                      <a:pt x="48" y="125"/>
                      <a:pt x="48" y="126"/>
                      <a:pt x="48" y="127"/>
                    </a:cubicBezTo>
                    <a:cubicBezTo>
                      <a:pt x="48" y="128"/>
                      <a:pt x="48" y="129"/>
                      <a:pt x="47" y="130"/>
                    </a:cubicBezTo>
                    <a:cubicBezTo>
                      <a:pt x="46" y="131"/>
                      <a:pt x="45" y="131"/>
                      <a:pt x="45" y="131"/>
                    </a:cubicBezTo>
                    <a:cubicBezTo>
                      <a:pt x="44" y="131"/>
                      <a:pt x="44" y="132"/>
                      <a:pt x="43" y="132"/>
                    </a:cubicBezTo>
                    <a:cubicBezTo>
                      <a:pt x="43" y="133"/>
                      <a:pt x="43" y="133"/>
                      <a:pt x="44" y="134"/>
                    </a:cubicBezTo>
                    <a:cubicBezTo>
                      <a:pt x="47" y="137"/>
                      <a:pt x="52" y="144"/>
                      <a:pt x="54" y="149"/>
                    </a:cubicBezTo>
                    <a:cubicBezTo>
                      <a:pt x="54" y="149"/>
                      <a:pt x="55" y="149"/>
                      <a:pt x="55" y="149"/>
                    </a:cubicBezTo>
                    <a:cubicBezTo>
                      <a:pt x="55" y="149"/>
                      <a:pt x="55" y="149"/>
                      <a:pt x="55" y="149"/>
                    </a:cubicBezTo>
                    <a:cubicBezTo>
                      <a:pt x="56" y="149"/>
                      <a:pt x="56" y="149"/>
                      <a:pt x="56" y="148"/>
                    </a:cubicBezTo>
                    <a:cubicBezTo>
                      <a:pt x="57" y="148"/>
                      <a:pt x="57" y="147"/>
                      <a:pt x="57" y="147"/>
                    </a:cubicBezTo>
                    <a:cubicBezTo>
                      <a:pt x="58" y="147"/>
                      <a:pt x="59" y="146"/>
                      <a:pt x="60" y="146"/>
                    </a:cubicBezTo>
                    <a:cubicBezTo>
                      <a:pt x="60" y="146"/>
                      <a:pt x="60" y="146"/>
                      <a:pt x="60" y="146"/>
                    </a:cubicBezTo>
                    <a:cubicBezTo>
                      <a:pt x="60" y="146"/>
                      <a:pt x="60" y="146"/>
                      <a:pt x="60" y="146"/>
                    </a:cubicBezTo>
                    <a:cubicBezTo>
                      <a:pt x="61" y="146"/>
                      <a:pt x="62" y="147"/>
                      <a:pt x="63" y="148"/>
                    </a:cubicBezTo>
                    <a:cubicBezTo>
                      <a:pt x="63" y="148"/>
                      <a:pt x="63" y="149"/>
                      <a:pt x="63" y="150"/>
                    </a:cubicBezTo>
                    <a:cubicBezTo>
                      <a:pt x="63" y="152"/>
                      <a:pt x="62" y="154"/>
                      <a:pt x="61" y="155"/>
                    </a:cubicBezTo>
                    <a:cubicBezTo>
                      <a:pt x="60" y="156"/>
                      <a:pt x="60" y="156"/>
                      <a:pt x="60" y="157"/>
                    </a:cubicBezTo>
                    <a:cubicBezTo>
                      <a:pt x="64" y="162"/>
                      <a:pt x="65" y="165"/>
                      <a:pt x="69" y="170"/>
                    </a:cubicBezTo>
                    <a:cubicBezTo>
                      <a:pt x="69" y="171"/>
                      <a:pt x="70" y="171"/>
                      <a:pt x="70" y="171"/>
                    </a:cubicBezTo>
                    <a:cubicBezTo>
                      <a:pt x="70" y="171"/>
                      <a:pt x="70" y="171"/>
                      <a:pt x="70" y="171"/>
                    </a:cubicBezTo>
                    <a:cubicBezTo>
                      <a:pt x="70" y="171"/>
                      <a:pt x="71" y="171"/>
                      <a:pt x="71" y="171"/>
                    </a:cubicBezTo>
                    <a:cubicBezTo>
                      <a:pt x="72" y="169"/>
                      <a:pt x="74" y="169"/>
                      <a:pt x="75" y="169"/>
                    </a:cubicBezTo>
                    <a:cubicBezTo>
                      <a:pt x="75" y="169"/>
                      <a:pt x="75" y="169"/>
                      <a:pt x="75" y="169"/>
                    </a:cubicBezTo>
                    <a:cubicBezTo>
                      <a:pt x="77" y="169"/>
                      <a:pt x="79" y="170"/>
                      <a:pt x="80" y="171"/>
                    </a:cubicBezTo>
                    <a:cubicBezTo>
                      <a:pt x="80" y="172"/>
                      <a:pt x="80" y="173"/>
                      <a:pt x="80" y="174"/>
                    </a:cubicBezTo>
                    <a:cubicBezTo>
                      <a:pt x="80" y="176"/>
                      <a:pt x="79" y="179"/>
                      <a:pt x="76" y="179"/>
                    </a:cubicBezTo>
                    <a:cubicBezTo>
                      <a:pt x="76" y="179"/>
                      <a:pt x="75" y="180"/>
                      <a:pt x="75" y="180"/>
                    </a:cubicBezTo>
                    <a:cubicBezTo>
                      <a:pt x="75" y="180"/>
                      <a:pt x="75" y="181"/>
                      <a:pt x="75" y="181"/>
                    </a:cubicBezTo>
                    <a:cubicBezTo>
                      <a:pt x="80" y="188"/>
                      <a:pt x="83" y="191"/>
                      <a:pt x="85" y="193"/>
                    </a:cubicBezTo>
                    <a:cubicBezTo>
                      <a:pt x="86" y="196"/>
                      <a:pt x="88" y="200"/>
                      <a:pt x="91" y="207"/>
                    </a:cubicBezTo>
                    <a:cubicBezTo>
                      <a:pt x="91" y="207"/>
                      <a:pt x="92" y="208"/>
                      <a:pt x="92" y="208"/>
                    </a:cubicBezTo>
                    <a:cubicBezTo>
                      <a:pt x="92" y="208"/>
                      <a:pt x="92" y="208"/>
                      <a:pt x="92" y="208"/>
                    </a:cubicBezTo>
                    <a:cubicBezTo>
                      <a:pt x="93" y="208"/>
                      <a:pt x="93" y="208"/>
                      <a:pt x="93" y="208"/>
                    </a:cubicBezTo>
                    <a:cubicBezTo>
                      <a:pt x="110" y="196"/>
                      <a:pt x="126" y="185"/>
                      <a:pt x="142" y="174"/>
                    </a:cubicBezTo>
                    <a:cubicBezTo>
                      <a:pt x="149" y="169"/>
                      <a:pt x="155" y="165"/>
                      <a:pt x="161" y="160"/>
                    </a:cubicBezTo>
                    <a:cubicBezTo>
                      <a:pt x="171" y="152"/>
                      <a:pt x="180" y="142"/>
                      <a:pt x="190" y="135"/>
                    </a:cubicBezTo>
                    <a:cubicBezTo>
                      <a:pt x="192" y="138"/>
                      <a:pt x="195" y="142"/>
                      <a:pt x="197" y="145"/>
                    </a:cubicBezTo>
                    <a:cubicBezTo>
                      <a:pt x="180" y="152"/>
                      <a:pt x="167" y="166"/>
                      <a:pt x="153" y="177"/>
                    </a:cubicBezTo>
                    <a:cubicBezTo>
                      <a:pt x="147" y="181"/>
                      <a:pt x="140" y="185"/>
                      <a:pt x="133" y="190"/>
                    </a:cubicBezTo>
                    <a:cubicBezTo>
                      <a:pt x="117" y="200"/>
                      <a:pt x="101" y="210"/>
                      <a:pt x="84" y="220"/>
                    </a:cubicBezTo>
                    <a:cubicBezTo>
                      <a:pt x="82" y="214"/>
                      <a:pt x="80" y="210"/>
                      <a:pt x="79" y="207"/>
                    </a:cubicBezTo>
                    <a:cubicBezTo>
                      <a:pt x="77" y="204"/>
                      <a:pt x="75" y="202"/>
                      <a:pt x="71" y="196"/>
                    </a:cubicBezTo>
                    <a:cubicBezTo>
                      <a:pt x="74" y="195"/>
                      <a:pt x="76" y="192"/>
                      <a:pt x="76" y="188"/>
                    </a:cubicBezTo>
                    <a:cubicBezTo>
                      <a:pt x="76" y="187"/>
                      <a:pt x="75" y="186"/>
                      <a:pt x="75" y="185"/>
                    </a:cubicBezTo>
                    <a:cubicBezTo>
                      <a:pt x="73" y="182"/>
                      <a:pt x="71" y="181"/>
                      <a:pt x="68" y="181"/>
                    </a:cubicBezTo>
                    <a:cubicBezTo>
                      <a:pt x="68" y="181"/>
                      <a:pt x="68" y="181"/>
                      <a:pt x="68" y="181"/>
                    </a:cubicBezTo>
                    <a:cubicBezTo>
                      <a:pt x="66" y="181"/>
                      <a:pt x="65" y="181"/>
                      <a:pt x="63" y="182"/>
                    </a:cubicBezTo>
                    <a:cubicBezTo>
                      <a:pt x="61" y="178"/>
                      <a:pt x="59" y="175"/>
                      <a:pt x="57" y="171"/>
                    </a:cubicBezTo>
                    <a:cubicBezTo>
                      <a:pt x="59" y="169"/>
                      <a:pt x="60" y="167"/>
                      <a:pt x="60" y="164"/>
                    </a:cubicBezTo>
                    <a:cubicBezTo>
                      <a:pt x="60" y="163"/>
                      <a:pt x="59" y="161"/>
                      <a:pt x="59" y="160"/>
                    </a:cubicBezTo>
                    <a:cubicBezTo>
                      <a:pt x="57" y="158"/>
                      <a:pt x="55" y="158"/>
                      <a:pt x="53" y="158"/>
                    </a:cubicBezTo>
                    <a:cubicBezTo>
                      <a:pt x="52" y="158"/>
                      <a:pt x="51" y="158"/>
                      <a:pt x="50" y="159"/>
                    </a:cubicBezTo>
                    <a:cubicBezTo>
                      <a:pt x="49" y="159"/>
                      <a:pt x="49" y="159"/>
                      <a:pt x="49" y="159"/>
                    </a:cubicBezTo>
                    <a:cubicBezTo>
                      <a:pt x="47" y="155"/>
                      <a:pt x="44" y="150"/>
                      <a:pt x="42" y="147"/>
                    </a:cubicBezTo>
                    <a:cubicBezTo>
                      <a:pt x="43" y="146"/>
                      <a:pt x="43" y="146"/>
                      <a:pt x="44" y="145"/>
                    </a:cubicBezTo>
                    <a:cubicBezTo>
                      <a:pt x="45" y="143"/>
                      <a:pt x="46" y="142"/>
                      <a:pt x="46" y="140"/>
                    </a:cubicBezTo>
                    <a:cubicBezTo>
                      <a:pt x="46" y="139"/>
                      <a:pt x="45" y="137"/>
                      <a:pt x="45" y="136"/>
                    </a:cubicBezTo>
                    <a:cubicBezTo>
                      <a:pt x="43" y="134"/>
                      <a:pt x="41" y="134"/>
                      <a:pt x="39" y="134"/>
                    </a:cubicBezTo>
                    <a:cubicBezTo>
                      <a:pt x="39" y="134"/>
                      <a:pt x="39" y="134"/>
                      <a:pt x="39" y="134"/>
                    </a:cubicBezTo>
                    <a:cubicBezTo>
                      <a:pt x="37" y="134"/>
                      <a:pt x="35" y="134"/>
                      <a:pt x="34" y="136"/>
                    </a:cubicBezTo>
                    <a:cubicBezTo>
                      <a:pt x="31" y="132"/>
                      <a:pt x="28" y="126"/>
                      <a:pt x="26" y="122"/>
                    </a:cubicBezTo>
                    <a:cubicBezTo>
                      <a:pt x="27" y="121"/>
                      <a:pt x="28" y="120"/>
                      <a:pt x="29" y="118"/>
                    </a:cubicBezTo>
                    <a:cubicBezTo>
                      <a:pt x="29" y="118"/>
                      <a:pt x="29" y="117"/>
                      <a:pt x="29" y="117"/>
                    </a:cubicBezTo>
                    <a:cubicBezTo>
                      <a:pt x="29" y="115"/>
                      <a:pt x="28" y="113"/>
                      <a:pt x="27" y="112"/>
                    </a:cubicBezTo>
                    <a:cubicBezTo>
                      <a:pt x="26" y="112"/>
                      <a:pt x="25" y="111"/>
                      <a:pt x="25" y="111"/>
                    </a:cubicBezTo>
                    <a:cubicBezTo>
                      <a:pt x="24" y="111"/>
                      <a:pt x="24" y="111"/>
                      <a:pt x="24" y="111"/>
                    </a:cubicBezTo>
                    <a:cubicBezTo>
                      <a:pt x="24" y="111"/>
                      <a:pt x="24" y="111"/>
                      <a:pt x="24" y="111"/>
                    </a:cubicBezTo>
                    <a:cubicBezTo>
                      <a:pt x="22" y="111"/>
                      <a:pt x="21" y="111"/>
                      <a:pt x="20" y="112"/>
                    </a:cubicBezTo>
                    <a:cubicBezTo>
                      <a:pt x="19" y="113"/>
                      <a:pt x="19" y="113"/>
                      <a:pt x="19" y="113"/>
                    </a:cubicBezTo>
                    <a:moveTo>
                      <a:pt x="23" y="101"/>
                    </a:moveTo>
                    <a:cubicBezTo>
                      <a:pt x="17" y="93"/>
                      <a:pt x="15" y="91"/>
                      <a:pt x="10" y="85"/>
                    </a:cubicBezTo>
                    <a:cubicBezTo>
                      <a:pt x="10" y="85"/>
                      <a:pt x="10" y="85"/>
                      <a:pt x="10" y="85"/>
                    </a:cubicBezTo>
                    <a:cubicBezTo>
                      <a:pt x="9" y="84"/>
                      <a:pt x="9" y="84"/>
                      <a:pt x="9" y="84"/>
                    </a:cubicBezTo>
                    <a:cubicBezTo>
                      <a:pt x="8" y="83"/>
                      <a:pt x="7" y="82"/>
                      <a:pt x="6" y="80"/>
                    </a:cubicBezTo>
                    <a:cubicBezTo>
                      <a:pt x="36" y="52"/>
                      <a:pt x="69" y="27"/>
                      <a:pt x="103" y="3"/>
                    </a:cubicBezTo>
                    <a:cubicBezTo>
                      <a:pt x="106" y="9"/>
                      <a:pt x="109" y="12"/>
                      <a:pt x="111" y="15"/>
                    </a:cubicBezTo>
                    <a:cubicBezTo>
                      <a:pt x="114" y="17"/>
                      <a:pt x="117" y="20"/>
                      <a:pt x="122" y="26"/>
                    </a:cubicBezTo>
                    <a:cubicBezTo>
                      <a:pt x="153" y="62"/>
                      <a:pt x="174" y="86"/>
                      <a:pt x="202" y="124"/>
                    </a:cubicBezTo>
                    <a:cubicBezTo>
                      <a:pt x="186" y="132"/>
                      <a:pt x="173" y="146"/>
                      <a:pt x="160" y="158"/>
                    </a:cubicBezTo>
                    <a:cubicBezTo>
                      <a:pt x="154" y="163"/>
                      <a:pt x="147" y="167"/>
                      <a:pt x="141" y="171"/>
                    </a:cubicBezTo>
                    <a:cubicBezTo>
                      <a:pt x="125" y="182"/>
                      <a:pt x="109" y="193"/>
                      <a:pt x="93" y="204"/>
                    </a:cubicBezTo>
                    <a:cubicBezTo>
                      <a:pt x="90" y="198"/>
                      <a:pt x="89" y="195"/>
                      <a:pt x="87" y="192"/>
                    </a:cubicBezTo>
                    <a:cubicBezTo>
                      <a:pt x="85" y="189"/>
                      <a:pt x="83" y="187"/>
                      <a:pt x="79" y="181"/>
                    </a:cubicBezTo>
                    <a:cubicBezTo>
                      <a:pt x="81" y="180"/>
                      <a:pt x="83" y="177"/>
                      <a:pt x="83" y="174"/>
                    </a:cubicBezTo>
                    <a:cubicBezTo>
                      <a:pt x="83" y="172"/>
                      <a:pt x="83" y="171"/>
                      <a:pt x="82" y="170"/>
                    </a:cubicBezTo>
                    <a:cubicBezTo>
                      <a:pt x="81" y="167"/>
                      <a:pt x="78" y="166"/>
                      <a:pt x="75" y="166"/>
                    </a:cubicBezTo>
                    <a:cubicBezTo>
                      <a:pt x="73" y="166"/>
                      <a:pt x="72" y="167"/>
                      <a:pt x="70" y="168"/>
                    </a:cubicBezTo>
                    <a:cubicBezTo>
                      <a:pt x="68" y="164"/>
                      <a:pt x="66" y="161"/>
                      <a:pt x="63" y="156"/>
                    </a:cubicBezTo>
                    <a:cubicBezTo>
                      <a:pt x="65" y="155"/>
                      <a:pt x="66" y="152"/>
                      <a:pt x="66" y="150"/>
                    </a:cubicBezTo>
                    <a:cubicBezTo>
                      <a:pt x="66" y="149"/>
                      <a:pt x="66" y="147"/>
                      <a:pt x="65" y="146"/>
                    </a:cubicBezTo>
                    <a:cubicBezTo>
                      <a:pt x="63" y="144"/>
                      <a:pt x="61" y="144"/>
                      <a:pt x="60" y="144"/>
                    </a:cubicBezTo>
                    <a:cubicBezTo>
                      <a:pt x="58" y="144"/>
                      <a:pt x="57" y="144"/>
                      <a:pt x="56" y="145"/>
                    </a:cubicBezTo>
                    <a:cubicBezTo>
                      <a:pt x="55" y="145"/>
                      <a:pt x="55" y="145"/>
                      <a:pt x="55" y="145"/>
                    </a:cubicBezTo>
                    <a:cubicBezTo>
                      <a:pt x="53" y="141"/>
                      <a:pt x="50" y="137"/>
                      <a:pt x="47" y="133"/>
                    </a:cubicBezTo>
                    <a:cubicBezTo>
                      <a:pt x="48" y="133"/>
                      <a:pt x="49" y="132"/>
                      <a:pt x="49" y="131"/>
                    </a:cubicBezTo>
                    <a:cubicBezTo>
                      <a:pt x="50" y="130"/>
                      <a:pt x="51" y="128"/>
                      <a:pt x="51" y="127"/>
                    </a:cubicBezTo>
                    <a:cubicBezTo>
                      <a:pt x="51" y="125"/>
                      <a:pt x="50" y="124"/>
                      <a:pt x="49" y="123"/>
                    </a:cubicBezTo>
                    <a:cubicBezTo>
                      <a:pt x="48" y="121"/>
                      <a:pt x="46" y="120"/>
                      <a:pt x="44" y="120"/>
                    </a:cubicBezTo>
                    <a:cubicBezTo>
                      <a:pt x="44" y="120"/>
                      <a:pt x="44" y="120"/>
                      <a:pt x="44" y="120"/>
                    </a:cubicBezTo>
                    <a:cubicBezTo>
                      <a:pt x="42" y="120"/>
                      <a:pt x="40" y="121"/>
                      <a:pt x="39" y="123"/>
                    </a:cubicBezTo>
                    <a:cubicBezTo>
                      <a:pt x="36" y="119"/>
                      <a:pt x="32" y="113"/>
                      <a:pt x="30" y="110"/>
                    </a:cubicBezTo>
                    <a:cubicBezTo>
                      <a:pt x="32" y="108"/>
                      <a:pt x="33" y="106"/>
                      <a:pt x="33" y="104"/>
                    </a:cubicBezTo>
                    <a:cubicBezTo>
                      <a:pt x="33" y="102"/>
                      <a:pt x="32" y="101"/>
                      <a:pt x="31" y="100"/>
                    </a:cubicBezTo>
                    <a:cubicBezTo>
                      <a:pt x="30" y="99"/>
                      <a:pt x="29" y="98"/>
                      <a:pt x="28" y="98"/>
                    </a:cubicBezTo>
                    <a:cubicBezTo>
                      <a:pt x="28" y="98"/>
                      <a:pt x="28" y="98"/>
                      <a:pt x="28" y="98"/>
                    </a:cubicBezTo>
                    <a:cubicBezTo>
                      <a:pt x="26" y="98"/>
                      <a:pt x="25" y="99"/>
                      <a:pt x="24" y="100"/>
                    </a:cubicBezTo>
                    <a:cubicBezTo>
                      <a:pt x="23" y="100"/>
                      <a:pt x="23" y="100"/>
                      <a:pt x="23" y="101"/>
                    </a:cubicBezTo>
                    <a:moveTo>
                      <a:pt x="103" y="0"/>
                    </a:moveTo>
                    <a:cubicBezTo>
                      <a:pt x="102" y="0"/>
                      <a:pt x="102" y="0"/>
                      <a:pt x="102" y="0"/>
                    </a:cubicBezTo>
                    <a:cubicBezTo>
                      <a:pt x="67" y="24"/>
                      <a:pt x="34" y="50"/>
                      <a:pt x="3" y="79"/>
                    </a:cubicBezTo>
                    <a:cubicBezTo>
                      <a:pt x="3" y="79"/>
                      <a:pt x="2" y="80"/>
                      <a:pt x="3" y="81"/>
                    </a:cubicBezTo>
                    <a:cubicBezTo>
                      <a:pt x="4" y="83"/>
                      <a:pt x="6" y="84"/>
                      <a:pt x="7" y="85"/>
                    </a:cubicBezTo>
                    <a:cubicBezTo>
                      <a:pt x="6" y="86"/>
                      <a:pt x="5" y="87"/>
                      <a:pt x="4" y="87"/>
                    </a:cubicBezTo>
                    <a:cubicBezTo>
                      <a:pt x="3" y="88"/>
                      <a:pt x="1" y="90"/>
                      <a:pt x="0" y="90"/>
                    </a:cubicBezTo>
                    <a:cubicBezTo>
                      <a:pt x="0" y="91"/>
                      <a:pt x="0" y="91"/>
                      <a:pt x="0" y="92"/>
                    </a:cubicBezTo>
                    <a:cubicBezTo>
                      <a:pt x="9" y="105"/>
                      <a:pt x="9" y="104"/>
                      <a:pt x="18" y="117"/>
                    </a:cubicBezTo>
                    <a:cubicBezTo>
                      <a:pt x="18" y="117"/>
                      <a:pt x="19" y="117"/>
                      <a:pt x="19" y="117"/>
                    </a:cubicBezTo>
                    <a:cubicBezTo>
                      <a:pt x="19" y="117"/>
                      <a:pt x="20" y="117"/>
                      <a:pt x="20" y="117"/>
                    </a:cubicBezTo>
                    <a:cubicBezTo>
                      <a:pt x="20" y="117"/>
                      <a:pt x="21" y="116"/>
                      <a:pt x="21" y="116"/>
                    </a:cubicBezTo>
                    <a:cubicBezTo>
                      <a:pt x="21" y="116"/>
                      <a:pt x="21" y="116"/>
                      <a:pt x="21" y="116"/>
                    </a:cubicBezTo>
                    <a:cubicBezTo>
                      <a:pt x="21" y="115"/>
                      <a:pt x="21" y="115"/>
                      <a:pt x="22" y="114"/>
                    </a:cubicBezTo>
                    <a:cubicBezTo>
                      <a:pt x="22" y="114"/>
                      <a:pt x="23" y="114"/>
                      <a:pt x="24" y="114"/>
                    </a:cubicBezTo>
                    <a:cubicBezTo>
                      <a:pt x="24" y="114"/>
                      <a:pt x="25" y="114"/>
                      <a:pt x="25" y="115"/>
                    </a:cubicBezTo>
                    <a:cubicBezTo>
                      <a:pt x="26" y="115"/>
                      <a:pt x="26" y="116"/>
                      <a:pt x="26" y="117"/>
                    </a:cubicBezTo>
                    <a:cubicBezTo>
                      <a:pt x="26" y="117"/>
                      <a:pt x="26" y="117"/>
                      <a:pt x="26" y="117"/>
                    </a:cubicBezTo>
                    <a:cubicBezTo>
                      <a:pt x="26" y="119"/>
                      <a:pt x="25" y="120"/>
                      <a:pt x="23" y="120"/>
                    </a:cubicBezTo>
                    <a:cubicBezTo>
                      <a:pt x="23" y="120"/>
                      <a:pt x="22" y="121"/>
                      <a:pt x="22" y="121"/>
                    </a:cubicBezTo>
                    <a:cubicBezTo>
                      <a:pt x="22" y="122"/>
                      <a:pt x="22" y="122"/>
                      <a:pt x="22" y="122"/>
                    </a:cubicBezTo>
                    <a:cubicBezTo>
                      <a:pt x="25" y="126"/>
                      <a:pt x="30" y="135"/>
                      <a:pt x="33" y="139"/>
                    </a:cubicBezTo>
                    <a:cubicBezTo>
                      <a:pt x="33" y="139"/>
                      <a:pt x="33" y="139"/>
                      <a:pt x="34" y="139"/>
                    </a:cubicBezTo>
                    <a:cubicBezTo>
                      <a:pt x="34" y="139"/>
                      <a:pt x="34" y="139"/>
                      <a:pt x="34" y="139"/>
                    </a:cubicBezTo>
                    <a:cubicBezTo>
                      <a:pt x="34" y="139"/>
                      <a:pt x="35" y="139"/>
                      <a:pt x="35" y="139"/>
                    </a:cubicBezTo>
                    <a:cubicBezTo>
                      <a:pt x="36" y="137"/>
                      <a:pt x="37" y="136"/>
                      <a:pt x="39" y="136"/>
                    </a:cubicBezTo>
                    <a:cubicBezTo>
                      <a:pt x="39" y="136"/>
                      <a:pt x="39" y="136"/>
                      <a:pt x="39" y="136"/>
                    </a:cubicBezTo>
                    <a:cubicBezTo>
                      <a:pt x="40" y="136"/>
                      <a:pt x="42" y="137"/>
                      <a:pt x="42" y="138"/>
                    </a:cubicBezTo>
                    <a:cubicBezTo>
                      <a:pt x="43" y="138"/>
                      <a:pt x="43" y="139"/>
                      <a:pt x="43" y="140"/>
                    </a:cubicBezTo>
                    <a:cubicBezTo>
                      <a:pt x="43" y="141"/>
                      <a:pt x="43" y="142"/>
                      <a:pt x="42" y="143"/>
                    </a:cubicBezTo>
                    <a:cubicBezTo>
                      <a:pt x="41" y="144"/>
                      <a:pt x="40" y="145"/>
                      <a:pt x="39" y="145"/>
                    </a:cubicBezTo>
                    <a:cubicBezTo>
                      <a:pt x="39" y="145"/>
                      <a:pt x="38" y="145"/>
                      <a:pt x="38" y="145"/>
                    </a:cubicBezTo>
                    <a:cubicBezTo>
                      <a:pt x="38" y="146"/>
                      <a:pt x="38" y="146"/>
                      <a:pt x="38" y="147"/>
                    </a:cubicBezTo>
                    <a:cubicBezTo>
                      <a:pt x="41" y="151"/>
                      <a:pt x="46" y="158"/>
                      <a:pt x="48" y="163"/>
                    </a:cubicBezTo>
                    <a:cubicBezTo>
                      <a:pt x="48" y="163"/>
                      <a:pt x="49" y="163"/>
                      <a:pt x="49" y="163"/>
                    </a:cubicBezTo>
                    <a:cubicBezTo>
                      <a:pt x="49" y="163"/>
                      <a:pt x="49" y="163"/>
                      <a:pt x="49" y="163"/>
                    </a:cubicBezTo>
                    <a:cubicBezTo>
                      <a:pt x="50" y="163"/>
                      <a:pt x="50" y="163"/>
                      <a:pt x="50" y="162"/>
                    </a:cubicBezTo>
                    <a:cubicBezTo>
                      <a:pt x="51" y="162"/>
                      <a:pt x="51" y="161"/>
                      <a:pt x="51" y="161"/>
                    </a:cubicBezTo>
                    <a:cubicBezTo>
                      <a:pt x="52" y="161"/>
                      <a:pt x="53" y="160"/>
                      <a:pt x="53" y="160"/>
                    </a:cubicBezTo>
                    <a:cubicBezTo>
                      <a:pt x="53" y="160"/>
                      <a:pt x="53" y="160"/>
                      <a:pt x="53" y="160"/>
                    </a:cubicBezTo>
                    <a:cubicBezTo>
                      <a:pt x="53" y="160"/>
                      <a:pt x="53" y="160"/>
                      <a:pt x="53" y="160"/>
                    </a:cubicBezTo>
                    <a:cubicBezTo>
                      <a:pt x="55" y="160"/>
                      <a:pt x="56" y="161"/>
                      <a:pt x="56" y="162"/>
                    </a:cubicBezTo>
                    <a:cubicBezTo>
                      <a:pt x="57" y="162"/>
                      <a:pt x="57" y="163"/>
                      <a:pt x="57" y="164"/>
                    </a:cubicBezTo>
                    <a:cubicBezTo>
                      <a:pt x="57" y="166"/>
                      <a:pt x="56" y="168"/>
                      <a:pt x="54" y="169"/>
                    </a:cubicBezTo>
                    <a:cubicBezTo>
                      <a:pt x="54" y="170"/>
                      <a:pt x="53" y="170"/>
                      <a:pt x="54" y="171"/>
                    </a:cubicBezTo>
                    <a:cubicBezTo>
                      <a:pt x="57" y="177"/>
                      <a:pt x="59" y="180"/>
                      <a:pt x="62" y="185"/>
                    </a:cubicBezTo>
                    <a:cubicBezTo>
                      <a:pt x="62" y="185"/>
                      <a:pt x="62" y="186"/>
                      <a:pt x="63" y="186"/>
                    </a:cubicBezTo>
                    <a:cubicBezTo>
                      <a:pt x="63" y="186"/>
                      <a:pt x="63" y="186"/>
                      <a:pt x="63" y="186"/>
                    </a:cubicBezTo>
                    <a:cubicBezTo>
                      <a:pt x="63" y="186"/>
                      <a:pt x="64" y="185"/>
                      <a:pt x="64" y="185"/>
                    </a:cubicBezTo>
                    <a:cubicBezTo>
                      <a:pt x="65" y="184"/>
                      <a:pt x="66" y="184"/>
                      <a:pt x="68" y="184"/>
                    </a:cubicBezTo>
                    <a:cubicBezTo>
                      <a:pt x="68" y="184"/>
                      <a:pt x="68" y="184"/>
                      <a:pt x="68" y="184"/>
                    </a:cubicBezTo>
                    <a:cubicBezTo>
                      <a:pt x="70" y="184"/>
                      <a:pt x="72" y="185"/>
                      <a:pt x="73" y="186"/>
                    </a:cubicBezTo>
                    <a:cubicBezTo>
                      <a:pt x="73" y="187"/>
                      <a:pt x="73" y="188"/>
                      <a:pt x="73" y="188"/>
                    </a:cubicBezTo>
                    <a:cubicBezTo>
                      <a:pt x="73" y="191"/>
                      <a:pt x="71" y="194"/>
                      <a:pt x="69" y="194"/>
                    </a:cubicBezTo>
                    <a:cubicBezTo>
                      <a:pt x="68" y="194"/>
                      <a:pt x="68" y="194"/>
                      <a:pt x="68" y="195"/>
                    </a:cubicBezTo>
                    <a:cubicBezTo>
                      <a:pt x="67" y="195"/>
                      <a:pt x="67" y="196"/>
                      <a:pt x="68" y="196"/>
                    </a:cubicBezTo>
                    <a:cubicBezTo>
                      <a:pt x="72" y="203"/>
                      <a:pt x="75" y="206"/>
                      <a:pt x="76" y="209"/>
                    </a:cubicBezTo>
                    <a:cubicBezTo>
                      <a:pt x="78" y="212"/>
                      <a:pt x="79" y="215"/>
                      <a:pt x="82" y="223"/>
                    </a:cubicBezTo>
                    <a:cubicBezTo>
                      <a:pt x="82" y="223"/>
                      <a:pt x="83" y="223"/>
                      <a:pt x="83" y="223"/>
                    </a:cubicBezTo>
                    <a:cubicBezTo>
                      <a:pt x="83" y="223"/>
                      <a:pt x="83" y="223"/>
                      <a:pt x="83" y="223"/>
                    </a:cubicBezTo>
                    <a:cubicBezTo>
                      <a:pt x="84" y="223"/>
                      <a:pt x="84" y="223"/>
                      <a:pt x="84" y="223"/>
                    </a:cubicBezTo>
                    <a:cubicBezTo>
                      <a:pt x="87" y="221"/>
                      <a:pt x="90" y="219"/>
                      <a:pt x="94" y="217"/>
                    </a:cubicBezTo>
                    <a:cubicBezTo>
                      <a:pt x="95" y="220"/>
                      <a:pt x="96" y="222"/>
                      <a:pt x="98" y="227"/>
                    </a:cubicBezTo>
                    <a:cubicBezTo>
                      <a:pt x="98" y="227"/>
                      <a:pt x="98" y="227"/>
                      <a:pt x="98" y="228"/>
                    </a:cubicBezTo>
                    <a:cubicBezTo>
                      <a:pt x="99" y="228"/>
                      <a:pt x="99" y="228"/>
                      <a:pt x="99" y="228"/>
                    </a:cubicBezTo>
                    <a:cubicBezTo>
                      <a:pt x="99" y="228"/>
                      <a:pt x="99" y="228"/>
                      <a:pt x="100" y="227"/>
                    </a:cubicBezTo>
                    <a:cubicBezTo>
                      <a:pt x="116" y="217"/>
                      <a:pt x="133" y="206"/>
                      <a:pt x="150" y="195"/>
                    </a:cubicBezTo>
                    <a:cubicBezTo>
                      <a:pt x="157" y="191"/>
                      <a:pt x="163" y="187"/>
                      <a:pt x="170" y="182"/>
                    </a:cubicBezTo>
                    <a:cubicBezTo>
                      <a:pt x="184" y="171"/>
                      <a:pt x="197" y="157"/>
                      <a:pt x="214" y="150"/>
                    </a:cubicBezTo>
                    <a:cubicBezTo>
                      <a:pt x="215" y="150"/>
                      <a:pt x="215" y="150"/>
                      <a:pt x="215" y="150"/>
                    </a:cubicBezTo>
                    <a:cubicBezTo>
                      <a:pt x="215" y="149"/>
                      <a:pt x="215" y="149"/>
                      <a:pt x="215" y="148"/>
                    </a:cubicBezTo>
                    <a:cubicBezTo>
                      <a:pt x="210" y="141"/>
                      <a:pt x="205" y="134"/>
                      <a:pt x="201" y="128"/>
                    </a:cubicBezTo>
                    <a:cubicBezTo>
                      <a:pt x="202" y="127"/>
                      <a:pt x="203" y="127"/>
                      <a:pt x="205" y="126"/>
                    </a:cubicBezTo>
                    <a:cubicBezTo>
                      <a:pt x="205" y="126"/>
                      <a:pt x="205" y="126"/>
                      <a:pt x="206" y="125"/>
                    </a:cubicBezTo>
                    <a:cubicBezTo>
                      <a:pt x="206" y="125"/>
                      <a:pt x="206" y="124"/>
                      <a:pt x="205" y="124"/>
                    </a:cubicBezTo>
                    <a:cubicBezTo>
                      <a:pt x="177" y="85"/>
                      <a:pt x="156" y="60"/>
                      <a:pt x="124" y="24"/>
                    </a:cubicBezTo>
                    <a:cubicBezTo>
                      <a:pt x="119" y="18"/>
                      <a:pt x="116" y="16"/>
                      <a:pt x="113" y="13"/>
                    </a:cubicBezTo>
                    <a:cubicBezTo>
                      <a:pt x="111" y="10"/>
                      <a:pt x="108" y="7"/>
                      <a:pt x="104" y="1"/>
                    </a:cubicBezTo>
                    <a:cubicBezTo>
                      <a:pt x="103" y="0"/>
                      <a:pt x="103" y="0"/>
                      <a:pt x="10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807"/>
              <p:cNvSpPr>
                <a:spLocks/>
              </p:cNvSpPr>
              <p:nvPr/>
            </p:nvSpPr>
            <p:spPr bwMode="auto">
              <a:xfrm>
                <a:off x="5116" y="1015"/>
                <a:ext cx="171" cy="120"/>
              </a:xfrm>
              <a:custGeom>
                <a:avLst/>
                <a:gdLst>
                  <a:gd name="T0" fmla="*/ 71 w 72"/>
                  <a:gd name="T1" fmla="*/ 0 h 51"/>
                  <a:gd name="T2" fmla="*/ 70 w 72"/>
                  <a:gd name="T3" fmla="*/ 0 h 51"/>
                  <a:gd name="T4" fmla="*/ 20 w 72"/>
                  <a:gd name="T5" fmla="*/ 34 h 51"/>
                  <a:gd name="T6" fmla="*/ 1 w 72"/>
                  <a:gd name="T7" fmla="*/ 49 h 51"/>
                  <a:gd name="T8" fmla="*/ 1 w 72"/>
                  <a:gd name="T9" fmla="*/ 50 h 51"/>
                  <a:gd name="T10" fmla="*/ 2 w 72"/>
                  <a:gd name="T11" fmla="*/ 51 h 51"/>
                  <a:gd name="T12" fmla="*/ 3 w 72"/>
                  <a:gd name="T13" fmla="*/ 51 h 51"/>
                  <a:gd name="T14" fmla="*/ 21 w 72"/>
                  <a:gd name="T15" fmla="*/ 36 h 51"/>
                  <a:gd name="T16" fmla="*/ 71 w 72"/>
                  <a:gd name="T17" fmla="*/ 3 h 51"/>
                  <a:gd name="T18" fmla="*/ 72 w 72"/>
                  <a:gd name="T19" fmla="*/ 1 h 51"/>
                  <a:gd name="T20" fmla="*/ 71 w 72"/>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51">
                    <a:moveTo>
                      <a:pt x="71" y="0"/>
                    </a:moveTo>
                    <a:cubicBezTo>
                      <a:pt x="71" y="0"/>
                      <a:pt x="70" y="0"/>
                      <a:pt x="70" y="0"/>
                    </a:cubicBezTo>
                    <a:cubicBezTo>
                      <a:pt x="52" y="9"/>
                      <a:pt x="36" y="21"/>
                      <a:pt x="20" y="34"/>
                    </a:cubicBezTo>
                    <a:cubicBezTo>
                      <a:pt x="13" y="39"/>
                      <a:pt x="7" y="44"/>
                      <a:pt x="1" y="49"/>
                    </a:cubicBezTo>
                    <a:cubicBezTo>
                      <a:pt x="0" y="49"/>
                      <a:pt x="0" y="50"/>
                      <a:pt x="1" y="50"/>
                    </a:cubicBezTo>
                    <a:cubicBezTo>
                      <a:pt x="1" y="51"/>
                      <a:pt x="1" y="51"/>
                      <a:pt x="2" y="51"/>
                    </a:cubicBezTo>
                    <a:cubicBezTo>
                      <a:pt x="2" y="51"/>
                      <a:pt x="2" y="51"/>
                      <a:pt x="3" y="51"/>
                    </a:cubicBezTo>
                    <a:cubicBezTo>
                      <a:pt x="9" y="46"/>
                      <a:pt x="15" y="41"/>
                      <a:pt x="21" y="36"/>
                    </a:cubicBezTo>
                    <a:cubicBezTo>
                      <a:pt x="37" y="24"/>
                      <a:pt x="53" y="11"/>
                      <a:pt x="71" y="3"/>
                    </a:cubicBezTo>
                    <a:cubicBezTo>
                      <a:pt x="72" y="2"/>
                      <a:pt x="72" y="1"/>
                      <a:pt x="72" y="1"/>
                    </a:cubicBezTo>
                    <a:cubicBezTo>
                      <a:pt x="72" y="0"/>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808"/>
              <p:cNvSpPr>
                <a:spLocks/>
              </p:cNvSpPr>
              <p:nvPr/>
            </p:nvSpPr>
            <p:spPr bwMode="auto">
              <a:xfrm>
                <a:off x="5147" y="1060"/>
                <a:ext cx="156" cy="108"/>
              </a:xfrm>
              <a:custGeom>
                <a:avLst/>
                <a:gdLst>
                  <a:gd name="T0" fmla="*/ 65 w 66"/>
                  <a:gd name="T1" fmla="*/ 0 h 46"/>
                  <a:gd name="T2" fmla="*/ 64 w 66"/>
                  <a:gd name="T3" fmla="*/ 0 h 46"/>
                  <a:gd name="T4" fmla="*/ 1 w 66"/>
                  <a:gd name="T5" fmla="*/ 43 h 46"/>
                  <a:gd name="T6" fmla="*/ 0 w 66"/>
                  <a:gd name="T7" fmla="*/ 45 h 46"/>
                  <a:gd name="T8" fmla="*/ 1 w 66"/>
                  <a:gd name="T9" fmla="*/ 46 h 46"/>
                  <a:gd name="T10" fmla="*/ 2 w 66"/>
                  <a:gd name="T11" fmla="*/ 45 h 46"/>
                  <a:gd name="T12" fmla="*/ 65 w 66"/>
                  <a:gd name="T13" fmla="*/ 2 h 46"/>
                  <a:gd name="T14" fmla="*/ 66 w 66"/>
                  <a:gd name="T15" fmla="*/ 0 h 46"/>
                  <a:gd name="T16" fmla="*/ 65 w 66"/>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6">
                    <a:moveTo>
                      <a:pt x="65" y="0"/>
                    </a:moveTo>
                    <a:cubicBezTo>
                      <a:pt x="64" y="0"/>
                      <a:pt x="64" y="0"/>
                      <a:pt x="64" y="0"/>
                    </a:cubicBezTo>
                    <a:cubicBezTo>
                      <a:pt x="43" y="14"/>
                      <a:pt x="21" y="28"/>
                      <a:pt x="1" y="43"/>
                    </a:cubicBezTo>
                    <a:cubicBezTo>
                      <a:pt x="0" y="44"/>
                      <a:pt x="0" y="44"/>
                      <a:pt x="0" y="45"/>
                    </a:cubicBezTo>
                    <a:cubicBezTo>
                      <a:pt x="1" y="45"/>
                      <a:pt x="1" y="46"/>
                      <a:pt x="1" y="46"/>
                    </a:cubicBezTo>
                    <a:cubicBezTo>
                      <a:pt x="2" y="46"/>
                      <a:pt x="2" y="46"/>
                      <a:pt x="2" y="45"/>
                    </a:cubicBezTo>
                    <a:cubicBezTo>
                      <a:pt x="23" y="31"/>
                      <a:pt x="44" y="16"/>
                      <a:pt x="65" y="2"/>
                    </a:cubicBezTo>
                    <a:cubicBezTo>
                      <a:pt x="66" y="2"/>
                      <a:pt x="66" y="1"/>
                      <a:pt x="66" y="0"/>
                    </a:cubicBezTo>
                    <a:cubicBezTo>
                      <a:pt x="65"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809"/>
              <p:cNvSpPr>
                <a:spLocks/>
              </p:cNvSpPr>
              <p:nvPr/>
            </p:nvSpPr>
            <p:spPr bwMode="auto">
              <a:xfrm>
                <a:off x="5173" y="1083"/>
                <a:ext cx="161" cy="126"/>
              </a:xfrm>
              <a:custGeom>
                <a:avLst/>
                <a:gdLst>
                  <a:gd name="T0" fmla="*/ 67 w 68"/>
                  <a:gd name="T1" fmla="*/ 0 h 53"/>
                  <a:gd name="T2" fmla="*/ 66 w 68"/>
                  <a:gd name="T3" fmla="*/ 0 h 53"/>
                  <a:gd name="T4" fmla="*/ 46 w 68"/>
                  <a:gd name="T5" fmla="*/ 18 h 53"/>
                  <a:gd name="T6" fmla="*/ 1 w 68"/>
                  <a:gd name="T7" fmla="*/ 50 h 53"/>
                  <a:gd name="T8" fmla="*/ 0 w 68"/>
                  <a:gd name="T9" fmla="*/ 52 h 53"/>
                  <a:gd name="T10" fmla="*/ 1 w 68"/>
                  <a:gd name="T11" fmla="*/ 53 h 53"/>
                  <a:gd name="T12" fmla="*/ 2 w 68"/>
                  <a:gd name="T13" fmla="*/ 53 h 53"/>
                  <a:gd name="T14" fmla="*/ 47 w 68"/>
                  <a:gd name="T15" fmla="*/ 20 h 53"/>
                  <a:gd name="T16" fmla="*/ 68 w 68"/>
                  <a:gd name="T17" fmla="*/ 2 h 53"/>
                  <a:gd name="T18" fmla="*/ 68 w 68"/>
                  <a:gd name="T19" fmla="*/ 0 h 53"/>
                  <a:gd name="T20" fmla="*/ 67 w 68"/>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53">
                    <a:moveTo>
                      <a:pt x="67" y="0"/>
                    </a:moveTo>
                    <a:cubicBezTo>
                      <a:pt x="67" y="0"/>
                      <a:pt x="66" y="0"/>
                      <a:pt x="66" y="0"/>
                    </a:cubicBezTo>
                    <a:cubicBezTo>
                      <a:pt x="59" y="6"/>
                      <a:pt x="52" y="12"/>
                      <a:pt x="46" y="18"/>
                    </a:cubicBezTo>
                    <a:cubicBezTo>
                      <a:pt x="31" y="30"/>
                      <a:pt x="17" y="42"/>
                      <a:pt x="1" y="50"/>
                    </a:cubicBezTo>
                    <a:cubicBezTo>
                      <a:pt x="0" y="51"/>
                      <a:pt x="0" y="51"/>
                      <a:pt x="0" y="52"/>
                    </a:cubicBezTo>
                    <a:cubicBezTo>
                      <a:pt x="0" y="53"/>
                      <a:pt x="1" y="53"/>
                      <a:pt x="1" y="53"/>
                    </a:cubicBezTo>
                    <a:cubicBezTo>
                      <a:pt x="2" y="53"/>
                      <a:pt x="2" y="53"/>
                      <a:pt x="2" y="53"/>
                    </a:cubicBezTo>
                    <a:cubicBezTo>
                      <a:pt x="19" y="44"/>
                      <a:pt x="33" y="32"/>
                      <a:pt x="47" y="20"/>
                    </a:cubicBezTo>
                    <a:cubicBezTo>
                      <a:pt x="54" y="14"/>
                      <a:pt x="61" y="8"/>
                      <a:pt x="68" y="2"/>
                    </a:cubicBezTo>
                    <a:cubicBezTo>
                      <a:pt x="68" y="2"/>
                      <a:pt x="68" y="1"/>
                      <a:pt x="68" y="0"/>
                    </a:cubicBezTo>
                    <a:cubicBezTo>
                      <a:pt x="68" y="0"/>
                      <a:pt x="67" y="0"/>
                      <a:pt x="6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810"/>
              <p:cNvSpPr>
                <a:spLocks/>
              </p:cNvSpPr>
              <p:nvPr/>
            </p:nvSpPr>
            <p:spPr bwMode="auto">
              <a:xfrm>
                <a:off x="5208" y="1126"/>
                <a:ext cx="154" cy="128"/>
              </a:xfrm>
              <a:custGeom>
                <a:avLst/>
                <a:gdLst>
                  <a:gd name="T0" fmla="*/ 63 w 65"/>
                  <a:gd name="T1" fmla="*/ 0 h 54"/>
                  <a:gd name="T2" fmla="*/ 62 w 65"/>
                  <a:gd name="T3" fmla="*/ 0 h 54"/>
                  <a:gd name="T4" fmla="*/ 1 w 65"/>
                  <a:gd name="T5" fmla="*/ 52 h 54"/>
                  <a:gd name="T6" fmla="*/ 1 w 65"/>
                  <a:gd name="T7" fmla="*/ 54 h 54"/>
                  <a:gd name="T8" fmla="*/ 2 w 65"/>
                  <a:gd name="T9" fmla="*/ 54 h 54"/>
                  <a:gd name="T10" fmla="*/ 3 w 65"/>
                  <a:gd name="T11" fmla="*/ 54 h 54"/>
                  <a:gd name="T12" fmla="*/ 64 w 65"/>
                  <a:gd name="T13" fmla="*/ 2 h 54"/>
                  <a:gd name="T14" fmla="*/ 64 w 65"/>
                  <a:gd name="T15" fmla="*/ 0 h 54"/>
                  <a:gd name="T16" fmla="*/ 63 w 65"/>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4">
                    <a:moveTo>
                      <a:pt x="63" y="0"/>
                    </a:moveTo>
                    <a:cubicBezTo>
                      <a:pt x="63" y="0"/>
                      <a:pt x="63" y="0"/>
                      <a:pt x="62" y="0"/>
                    </a:cubicBezTo>
                    <a:cubicBezTo>
                      <a:pt x="42" y="17"/>
                      <a:pt x="21" y="34"/>
                      <a:pt x="1" y="52"/>
                    </a:cubicBezTo>
                    <a:cubicBezTo>
                      <a:pt x="0" y="52"/>
                      <a:pt x="0" y="53"/>
                      <a:pt x="1" y="54"/>
                    </a:cubicBezTo>
                    <a:cubicBezTo>
                      <a:pt x="1" y="54"/>
                      <a:pt x="1" y="54"/>
                      <a:pt x="2" y="54"/>
                    </a:cubicBezTo>
                    <a:cubicBezTo>
                      <a:pt x="2" y="54"/>
                      <a:pt x="2" y="54"/>
                      <a:pt x="3" y="54"/>
                    </a:cubicBezTo>
                    <a:cubicBezTo>
                      <a:pt x="23" y="37"/>
                      <a:pt x="44" y="19"/>
                      <a:pt x="64" y="2"/>
                    </a:cubicBezTo>
                    <a:cubicBezTo>
                      <a:pt x="65" y="2"/>
                      <a:pt x="65" y="1"/>
                      <a:pt x="64" y="0"/>
                    </a:cubicBezTo>
                    <a:cubicBezTo>
                      <a:pt x="64" y="0"/>
                      <a:pt x="64" y="0"/>
                      <a:pt x="6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811"/>
              <p:cNvSpPr>
                <a:spLocks/>
              </p:cNvSpPr>
              <p:nvPr/>
            </p:nvSpPr>
            <p:spPr bwMode="auto">
              <a:xfrm>
                <a:off x="5234" y="1161"/>
                <a:ext cx="159" cy="131"/>
              </a:xfrm>
              <a:custGeom>
                <a:avLst/>
                <a:gdLst>
                  <a:gd name="T0" fmla="*/ 66 w 67"/>
                  <a:gd name="T1" fmla="*/ 0 h 55"/>
                  <a:gd name="T2" fmla="*/ 65 w 67"/>
                  <a:gd name="T3" fmla="*/ 0 h 55"/>
                  <a:gd name="T4" fmla="*/ 1 w 67"/>
                  <a:gd name="T5" fmla="*/ 52 h 55"/>
                  <a:gd name="T6" fmla="*/ 1 w 67"/>
                  <a:gd name="T7" fmla="*/ 54 h 55"/>
                  <a:gd name="T8" fmla="*/ 2 w 67"/>
                  <a:gd name="T9" fmla="*/ 55 h 55"/>
                  <a:gd name="T10" fmla="*/ 3 w 67"/>
                  <a:gd name="T11" fmla="*/ 54 h 55"/>
                  <a:gd name="T12" fmla="*/ 67 w 67"/>
                  <a:gd name="T13" fmla="*/ 2 h 55"/>
                  <a:gd name="T14" fmla="*/ 67 w 67"/>
                  <a:gd name="T15" fmla="*/ 0 h 55"/>
                  <a:gd name="T16" fmla="*/ 66 w 6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5">
                    <a:moveTo>
                      <a:pt x="66" y="0"/>
                    </a:moveTo>
                    <a:cubicBezTo>
                      <a:pt x="66" y="0"/>
                      <a:pt x="65" y="0"/>
                      <a:pt x="65" y="0"/>
                    </a:cubicBezTo>
                    <a:cubicBezTo>
                      <a:pt x="44" y="17"/>
                      <a:pt x="22" y="35"/>
                      <a:pt x="1" y="52"/>
                    </a:cubicBezTo>
                    <a:cubicBezTo>
                      <a:pt x="0" y="53"/>
                      <a:pt x="0" y="53"/>
                      <a:pt x="1" y="54"/>
                    </a:cubicBezTo>
                    <a:cubicBezTo>
                      <a:pt x="1" y="54"/>
                      <a:pt x="1" y="55"/>
                      <a:pt x="2" y="55"/>
                    </a:cubicBezTo>
                    <a:cubicBezTo>
                      <a:pt x="2" y="55"/>
                      <a:pt x="2" y="54"/>
                      <a:pt x="3" y="54"/>
                    </a:cubicBezTo>
                    <a:cubicBezTo>
                      <a:pt x="24" y="37"/>
                      <a:pt x="45" y="19"/>
                      <a:pt x="67" y="2"/>
                    </a:cubicBezTo>
                    <a:cubicBezTo>
                      <a:pt x="67" y="2"/>
                      <a:pt x="67" y="1"/>
                      <a:pt x="67" y="0"/>
                    </a:cubicBezTo>
                    <a:cubicBezTo>
                      <a:pt x="67" y="0"/>
                      <a:pt x="66" y="0"/>
                      <a:pt x="6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812"/>
              <p:cNvSpPr>
                <a:spLocks/>
              </p:cNvSpPr>
              <p:nvPr/>
            </p:nvSpPr>
            <p:spPr bwMode="auto">
              <a:xfrm>
                <a:off x="5261" y="1199"/>
                <a:ext cx="158" cy="123"/>
              </a:xfrm>
              <a:custGeom>
                <a:avLst/>
                <a:gdLst>
                  <a:gd name="T0" fmla="*/ 65 w 67"/>
                  <a:gd name="T1" fmla="*/ 0 h 52"/>
                  <a:gd name="T2" fmla="*/ 64 w 67"/>
                  <a:gd name="T3" fmla="*/ 0 h 52"/>
                  <a:gd name="T4" fmla="*/ 1 w 67"/>
                  <a:gd name="T5" fmla="*/ 50 h 52"/>
                  <a:gd name="T6" fmla="*/ 1 w 67"/>
                  <a:gd name="T7" fmla="*/ 52 h 52"/>
                  <a:gd name="T8" fmla="*/ 2 w 67"/>
                  <a:gd name="T9" fmla="*/ 52 h 52"/>
                  <a:gd name="T10" fmla="*/ 3 w 67"/>
                  <a:gd name="T11" fmla="*/ 52 h 52"/>
                  <a:gd name="T12" fmla="*/ 66 w 67"/>
                  <a:gd name="T13" fmla="*/ 2 h 52"/>
                  <a:gd name="T14" fmla="*/ 66 w 67"/>
                  <a:gd name="T15" fmla="*/ 0 h 52"/>
                  <a:gd name="T16" fmla="*/ 65 w 67"/>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52">
                    <a:moveTo>
                      <a:pt x="65" y="0"/>
                    </a:moveTo>
                    <a:cubicBezTo>
                      <a:pt x="65" y="0"/>
                      <a:pt x="64" y="0"/>
                      <a:pt x="64" y="0"/>
                    </a:cubicBezTo>
                    <a:cubicBezTo>
                      <a:pt x="43" y="17"/>
                      <a:pt x="22" y="33"/>
                      <a:pt x="1" y="50"/>
                    </a:cubicBezTo>
                    <a:cubicBezTo>
                      <a:pt x="0" y="50"/>
                      <a:pt x="0" y="51"/>
                      <a:pt x="1" y="52"/>
                    </a:cubicBezTo>
                    <a:cubicBezTo>
                      <a:pt x="1" y="52"/>
                      <a:pt x="1" y="52"/>
                      <a:pt x="2" y="52"/>
                    </a:cubicBezTo>
                    <a:cubicBezTo>
                      <a:pt x="2" y="52"/>
                      <a:pt x="2" y="52"/>
                      <a:pt x="3" y="52"/>
                    </a:cubicBezTo>
                    <a:cubicBezTo>
                      <a:pt x="24" y="35"/>
                      <a:pt x="45" y="19"/>
                      <a:pt x="66" y="2"/>
                    </a:cubicBezTo>
                    <a:cubicBezTo>
                      <a:pt x="66" y="2"/>
                      <a:pt x="67" y="1"/>
                      <a:pt x="66" y="0"/>
                    </a:cubicBezTo>
                    <a:cubicBezTo>
                      <a:pt x="66" y="0"/>
                      <a:pt x="65" y="0"/>
                      <a:pt x="6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813"/>
              <p:cNvSpPr>
                <a:spLocks noEditPoints="1"/>
              </p:cNvSpPr>
              <p:nvPr/>
            </p:nvSpPr>
            <p:spPr bwMode="auto">
              <a:xfrm>
                <a:off x="3033" y="1557"/>
                <a:ext cx="189" cy="187"/>
              </a:xfrm>
              <a:custGeom>
                <a:avLst/>
                <a:gdLst>
                  <a:gd name="T0" fmla="*/ 6 w 80"/>
                  <a:gd name="T1" fmla="*/ 69 h 79"/>
                  <a:gd name="T2" fmla="*/ 21 w 80"/>
                  <a:gd name="T3" fmla="*/ 14 h 79"/>
                  <a:gd name="T4" fmla="*/ 38 w 80"/>
                  <a:gd name="T5" fmla="*/ 17 h 79"/>
                  <a:gd name="T6" fmla="*/ 35 w 80"/>
                  <a:gd name="T7" fmla="*/ 23 h 79"/>
                  <a:gd name="T8" fmla="*/ 34 w 80"/>
                  <a:gd name="T9" fmla="*/ 25 h 79"/>
                  <a:gd name="T10" fmla="*/ 36 w 80"/>
                  <a:gd name="T11" fmla="*/ 26 h 79"/>
                  <a:gd name="T12" fmla="*/ 48 w 80"/>
                  <a:gd name="T13" fmla="*/ 28 h 79"/>
                  <a:gd name="T14" fmla="*/ 49 w 80"/>
                  <a:gd name="T15" fmla="*/ 28 h 79"/>
                  <a:gd name="T16" fmla="*/ 51 w 80"/>
                  <a:gd name="T17" fmla="*/ 28 h 79"/>
                  <a:gd name="T18" fmla="*/ 51 w 80"/>
                  <a:gd name="T19" fmla="*/ 28 h 79"/>
                  <a:gd name="T20" fmla="*/ 53 w 80"/>
                  <a:gd name="T21" fmla="*/ 25 h 79"/>
                  <a:gd name="T22" fmla="*/ 57 w 80"/>
                  <a:gd name="T23" fmla="*/ 17 h 79"/>
                  <a:gd name="T24" fmla="*/ 76 w 80"/>
                  <a:gd name="T25" fmla="*/ 18 h 79"/>
                  <a:gd name="T26" fmla="*/ 72 w 80"/>
                  <a:gd name="T27" fmla="*/ 45 h 79"/>
                  <a:gd name="T28" fmla="*/ 62 w 80"/>
                  <a:gd name="T29" fmla="*/ 73 h 79"/>
                  <a:gd name="T30" fmla="*/ 62 w 80"/>
                  <a:gd name="T31" fmla="*/ 75 h 79"/>
                  <a:gd name="T32" fmla="*/ 61 w 80"/>
                  <a:gd name="T33" fmla="*/ 76 h 79"/>
                  <a:gd name="T34" fmla="*/ 61 w 80"/>
                  <a:gd name="T35" fmla="*/ 76 h 79"/>
                  <a:gd name="T36" fmla="*/ 61 w 80"/>
                  <a:gd name="T37" fmla="*/ 76 h 79"/>
                  <a:gd name="T38" fmla="*/ 60 w 80"/>
                  <a:gd name="T39" fmla="*/ 76 h 79"/>
                  <a:gd name="T40" fmla="*/ 25 w 80"/>
                  <a:gd name="T41" fmla="*/ 71 h 79"/>
                  <a:gd name="T42" fmla="*/ 7 w 80"/>
                  <a:gd name="T43" fmla="*/ 69 h 79"/>
                  <a:gd name="T44" fmla="*/ 6 w 80"/>
                  <a:gd name="T45" fmla="*/ 69 h 79"/>
                  <a:gd name="T46" fmla="*/ 49 w 80"/>
                  <a:gd name="T47" fmla="*/ 24 h 79"/>
                  <a:gd name="T48" fmla="*/ 48 w 80"/>
                  <a:gd name="T49" fmla="*/ 24 h 79"/>
                  <a:gd name="T50" fmla="*/ 39 w 80"/>
                  <a:gd name="T51" fmla="*/ 23 h 79"/>
                  <a:gd name="T52" fmla="*/ 48 w 80"/>
                  <a:gd name="T53" fmla="*/ 3 h 79"/>
                  <a:gd name="T54" fmla="*/ 58 w 80"/>
                  <a:gd name="T55" fmla="*/ 6 h 79"/>
                  <a:gd name="T56" fmla="*/ 50 w 80"/>
                  <a:gd name="T57" fmla="*/ 23 h 79"/>
                  <a:gd name="T58" fmla="*/ 50 w 80"/>
                  <a:gd name="T59" fmla="*/ 24 h 79"/>
                  <a:gd name="T60" fmla="*/ 49 w 80"/>
                  <a:gd name="T61" fmla="*/ 24 h 79"/>
                  <a:gd name="T62" fmla="*/ 49 w 80"/>
                  <a:gd name="T63" fmla="*/ 24 h 79"/>
                  <a:gd name="T64" fmla="*/ 47 w 80"/>
                  <a:gd name="T65" fmla="*/ 0 h 79"/>
                  <a:gd name="T66" fmla="*/ 45 w 80"/>
                  <a:gd name="T67" fmla="*/ 1 h 79"/>
                  <a:gd name="T68" fmla="*/ 40 w 80"/>
                  <a:gd name="T69" fmla="*/ 13 h 79"/>
                  <a:gd name="T70" fmla="*/ 21 w 80"/>
                  <a:gd name="T71" fmla="*/ 10 h 79"/>
                  <a:gd name="T72" fmla="*/ 20 w 80"/>
                  <a:gd name="T73" fmla="*/ 9 h 79"/>
                  <a:gd name="T74" fmla="*/ 19 w 80"/>
                  <a:gd name="T75" fmla="*/ 10 h 79"/>
                  <a:gd name="T76" fmla="*/ 18 w 80"/>
                  <a:gd name="T77" fmla="*/ 11 h 79"/>
                  <a:gd name="T78" fmla="*/ 1 w 80"/>
                  <a:gd name="T79" fmla="*/ 70 h 79"/>
                  <a:gd name="T80" fmla="*/ 1 w 80"/>
                  <a:gd name="T81" fmla="*/ 72 h 79"/>
                  <a:gd name="T82" fmla="*/ 2 w 80"/>
                  <a:gd name="T83" fmla="*/ 73 h 79"/>
                  <a:gd name="T84" fmla="*/ 2 w 80"/>
                  <a:gd name="T85" fmla="*/ 73 h 79"/>
                  <a:gd name="T86" fmla="*/ 7 w 80"/>
                  <a:gd name="T87" fmla="*/ 72 h 79"/>
                  <a:gd name="T88" fmla="*/ 7 w 80"/>
                  <a:gd name="T89" fmla="*/ 72 h 79"/>
                  <a:gd name="T90" fmla="*/ 24 w 80"/>
                  <a:gd name="T91" fmla="*/ 74 h 79"/>
                  <a:gd name="T92" fmla="*/ 59 w 80"/>
                  <a:gd name="T93" fmla="*/ 79 h 79"/>
                  <a:gd name="T94" fmla="*/ 59 w 80"/>
                  <a:gd name="T95" fmla="*/ 79 h 79"/>
                  <a:gd name="T96" fmla="*/ 61 w 80"/>
                  <a:gd name="T97" fmla="*/ 79 h 79"/>
                  <a:gd name="T98" fmla="*/ 63 w 80"/>
                  <a:gd name="T99" fmla="*/ 79 h 79"/>
                  <a:gd name="T100" fmla="*/ 64 w 80"/>
                  <a:gd name="T101" fmla="*/ 78 h 79"/>
                  <a:gd name="T102" fmla="*/ 65 w 80"/>
                  <a:gd name="T103" fmla="*/ 76 h 79"/>
                  <a:gd name="T104" fmla="*/ 65 w 80"/>
                  <a:gd name="T105" fmla="*/ 75 h 79"/>
                  <a:gd name="T106" fmla="*/ 76 w 80"/>
                  <a:gd name="T107" fmla="*/ 45 h 79"/>
                  <a:gd name="T108" fmla="*/ 80 w 80"/>
                  <a:gd name="T109" fmla="*/ 17 h 79"/>
                  <a:gd name="T110" fmla="*/ 80 w 80"/>
                  <a:gd name="T111" fmla="*/ 16 h 79"/>
                  <a:gd name="T112" fmla="*/ 79 w 80"/>
                  <a:gd name="T113" fmla="*/ 15 h 79"/>
                  <a:gd name="T114" fmla="*/ 58 w 80"/>
                  <a:gd name="T115" fmla="*/ 13 h 79"/>
                  <a:gd name="T116" fmla="*/ 62 w 80"/>
                  <a:gd name="T117" fmla="*/ 5 h 79"/>
                  <a:gd name="T118" fmla="*/ 62 w 80"/>
                  <a:gd name="T119" fmla="*/ 4 h 79"/>
                  <a:gd name="T120" fmla="*/ 61 w 80"/>
                  <a:gd name="T121" fmla="*/ 3 h 79"/>
                  <a:gd name="T122" fmla="*/ 47 w 80"/>
                  <a:gd name="T123" fmla="*/ 0 h 79"/>
                  <a:gd name="T124" fmla="*/ 47 w 80"/>
                  <a:gd name="T12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79">
                    <a:moveTo>
                      <a:pt x="6" y="69"/>
                    </a:moveTo>
                    <a:cubicBezTo>
                      <a:pt x="16" y="52"/>
                      <a:pt x="18" y="30"/>
                      <a:pt x="21" y="14"/>
                    </a:cubicBezTo>
                    <a:cubicBezTo>
                      <a:pt x="27" y="16"/>
                      <a:pt x="32" y="17"/>
                      <a:pt x="38" y="17"/>
                    </a:cubicBezTo>
                    <a:cubicBezTo>
                      <a:pt x="37" y="19"/>
                      <a:pt x="36" y="21"/>
                      <a:pt x="35" y="23"/>
                    </a:cubicBezTo>
                    <a:cubicBezTo>
                      <a:pt x="34" y="24"/>
                      <a:pt x="34" y="24"/>
                      <a:pt x="34" y="25"/>
                    </a:cubicBezTo>
                    <a:cubicBezTo>
                      <a:pt x="35" y="25"/>
                      <a:pt x="35" y="26"/>
                      <a:pt x="36" y="26"/>
                    </a:cubicBezTo>
                    <a:cubicBezTo>
                      <a:pt x="40" y="27"/>
                      <a:pt x="44" y="27"/>
                      <a:pt x="48" y="28"/>
                    </a:cubicBezTo>
                    <a:cubicBezTo>
                      <a:pt x="48" y="28"/>
                      <a:pt x="49" y="28"/>
                      <a:pt x="49" y="28"/>
                    </a:cubicBezTo>
                    <a:cubicBezTo>
                      <a:pt x="50" y="28"/>
                      <a:pt x="50" y="28"/>
                      <a:pt x="51" y="28"/>
                    </a:cubicBezTo>
                    <a:cubicBezTo>
                      <a:pt x="51" y="28"/>
                      <a:pt x="51" y="28"/>
                      <a:pt x="51" y="28"/>
                    </a:cubicBezTo>
                    <a:cubicBezTo>
                      <a:pt x="52" y="27"/>
                      <a:pt x="53" y="26"/>
                      <a:pt x="53" y="25"/>
                    </a:cubicBezTo>
                    <a:cubicBezTo>
                      <a:pt x="54" y="22"/>
                      <a:pt x="56" y="20"/>
                      <a:pt x="57" y="17"/>
                    </a:cubicBezTo>
                    <a:cubicBezTo>
                      <a:pt x="63" y="17"/>
                      <a:pt x="70" y="17"/>
                      <a:pt x="76" y="18"/>
                    </a:cubicBezTo>
                    <a:cubicBezTo>
                      <a:pt x="74" y="26"/>
                      <a:pt x="74" y="35"/>
                      <a:pt x="72" y="45"/>
                    </a:cubicBezTo>
                    <a:cubicBezTo>
                      <a:pt x="70" y="55"/>
                      <a:pt x="68" y="65"/>
                      <a:pt x="62" y="73"/>
                    </a:cubicBezTo>
                    <a:cubicBezTo>
                      <a:pt x="62" y="74"/>
                      <a:pt x="62" y="75"/>
                      <a:pt x="62" y="75"/>
                    </a:cubicBezTo>
                    <a:cubicBezTo>
                      <a:pt x="61" y="76"/>
                      <a:pt x="61" y="76"/>
                      <a:pt x="61" y="76"/>
                    </a:cubicBezTo>
                    <a:cubicBezTo>
                      <a:pt x="61" y="76"/>
                      <a:pt x="61" y="76"/>
                      <a:pt x="61" y="76"/>
                    </a:cubicBezTo>
                    <a:cubicBezTo>
                      <a:pt x="61" y="76"/>
                      <a:pt x="61" y="76"/>
                      <a:pt x="61" y="76"/>
                    </a:cubicBezTo>
                    <a:cubicBezTo>
                      <a:pt x="61" y="76"/>
                      <a:pt x="60" y="76"/>
                      <a:pt x="60" y="76"/>
                    </a:cubicBezTo>
                    <a:cubicBezTo>
                      <a:pt x="48" y="74"/>
                      <a:pt x="36" y="72"/>
                      <a:pt x="25" y="71"/>
                    </a:cubicBezTo>
                    <a:cubicBezTo>
                      <a:pt x="19" y="70"/>
                      <a:pt x="13" y="69"/>
                      <a:pt x="7" y="69"/>
                    </a:cubicBezTo>
                    <a:cubicBezTo>
                      <a:pt x="7" y="69"/>
                      <a:pt x="6" y="69"/>
                      <a:pt x="6" y="69"/>
                    </a:cubicBezTo>
                    <a:moveTo>
                      <a:pt x="49" y="24"/>
                    </a:moveTo>
                    <a:cubicBezTo>
                      <a:pt x="48" y="24"/>
                      <a:pt x="48" y="24"/>
                      <a:pt x="48" y="24"/>
                    </a:cubicBezTo>
                    <a:cubicBezTo>
                      <a:pt x="45" y="24"/>
                      <a:pt x="42" y="23"/>
                      <a:pt x="39" y="23"/>
                    </a:cubicBezTo>
                    <a:cubicBezTo>
                      <a:pt x="43" y="17"/>
                      <a:pt x="46" y="10"/>
                      <a:pt x="48" y="3"/>
                    </a:cubicBezTo>
                    <a:cubicBezTo>
                      <a:pt x="51" y="4"/>
                      <a:pt x="55" y="4"/>
                      <a:pt x="58" y="6"/>
                    </a:cubicBezTo>
                    <a:cubicBezTo>
                      <a:pt x="55" y="11"/>
                      <a:pt x="53" y="17"/>
                      <a:pt x="50" y="23"/>
                    </a:cubicBezTo>
                    <a:cubicBezTo>
                      <a:pt x="50" y="24"/>
                      <a:pt x="50" y="24"/>
                      <a:pt x="50" y="24"/>
                    </a:cubicBezTo>
                    <a:cubicBezTo>
                      <a:pt x="49" y="24"/>
                      <a:pt x="49" y="24"/>
                      <a:pt x="49" y="24"/>
                    </a:cubicBezTo>
                    <a:cubicBezTo>
                      <a:pt x="49" y="24"/>
                      <a:pt x="49" y="24"/>
                      <a:pt x="49" y="24"/>
                    </a:cubicBezTo>
                    <a:moveTo>
                      <a:pt x="47" y="0"/>
                    </a:moveTo>
                    <a:cubicBezTo>
                      <a:pt x="46" y="0"/>
                      <a:pt x="45" y="0"/>
                      <a:pt x="45" y="1"/>
                    </a:cubicBezTo>
                    <a:cubicBezTo>
                      <a:pt x="44" y="5"/>
                      <a:pt x="42" y="9"/>
                      <a:pt x="40" y="13"/>
                    </a:cubicBezTo>
                    <a:cubicBezTo>
                      <a:pt x="33" y="13"/>
                      <a:pt x="26" y="13"/>
                      <a:pt x="21" y="10"/>
                    </a:cubicBezTo>
                    <a:cubicBezTo>
                      <a:pt x="20" y="10"/>
                      <a:pt x="20" y="9"/>
                      <a:pt x="20" y="9"/>
                    </a:cubicBezTo>
                    <a:cubicBezTo>
                      <a:pt x="20" y="9"/>
                      <a:pt x="19" y="9"/>
                      <a:pt x="19" y="10"/>
                    </a:cubicBezTo>
                    <a:cubicBezTo>
                      <a:pt x="18" y="10"/>
                      <a:pt x="18" y="10"/>
                      <a:pt x="18" y="11"/>
                    </a:cubicBezTo>
                    <a:cubicBezTo>
                      <a:pt x="15" y="28"/>
                      <a:pt x="13" y="53"/>
                      <a:pt x="1" y="70"/>
                    </a:cubicBezTo>
                    <a:cubicBezTo>
                      <a:pt x="0" y="70"/>
                      <a:pt x="0" y="71"/>
                      <a:pt x="1" y="72"/>
                    </a:cubicBezTo>
                    <a:cubicBezTo>
                      <a:pt x="1" y="72"/>
                      <a:pt x="2" y="73"/>
                      <a:pt x="2" y="73"/>
                    </a:cubicBezTo>
                    <a:cubicBezTo>
                      <a:pt x="2" y="73"/>
                      <a:pt x="2" y="73"/>
                      <a:pt x="2" y="73"/>
                    </a:cubicBezTo>
                    <a:cubicBezTo>
                      <a:pt x="4" y="73"/>
                      <a:pt x="6" y="72"/>
                      <a:pt x="7" y="72"/>
                    </a:cubicBezTo>
                    <a:cubicBezTo>
                      <a:pt x="7" y="72"/>
                      <a:pt x="7" y="72"/>
                      <a:pt x="7" y="72"/>
                    </a:cubicBezTo>
                    <a:cubicBezTo>
                      <a:pt x="13" y="72"/>
                      <a:pt x="18" y="73"/>
                      <a:pt x="24" y="74"/>
                    </a:cubicBezTo>
                    <a:cubicBezTo>
                      <a:pt x="36" y="76"/>
                      <a:pt x="48" y="78"/>
                      <a:pt x="59" y="79"/>
                    </a:cubicBezTo>
                    <a:cubicBezTo>
                      <a:pt x="59" y="79"/>
                      <a:pt x="59" y="79"/>
                      <a:pt x="59" y="79"/>
                    </a:cubicBezTo>
                    <a:cubicBezTo>
                      <a:pt x="60" y="79"/>
                      <a:pt x="60" y="79"/>
                      <a:pt x="61" y="79"/>
                    </a:cubicBezTo>
                    <a:cubicBezTo>
                      <a:pt x="61" y="79"/>
                      <a:pt x="62" y="79"/>
                      <a:pt x="63" y="79"/>
                    </a:cubicBezTo>
                    <a:cubicBezTo>
                      <a:pt x="63" y="79"/>
                      <a:pt x="64" y="78"/>
                      <a:pt x="64" y="78"/>
                    </a:cubicBezTo>
                    <a:cubicBezTo>
                      <a:pt x="65" y="77"/>
                      <a:pt x="65" y="77"/>
                      <a:pt x="65" y="76"/>
                    </a:cubicBezTo>
                    <a:cubicBezTo>
                      <a:pt x="65" y="76"/>
                      <a:pt x="65" y="75"/>
                      <a:pt x="65" y="75"/>
                    </a:cubicBezTo>
                    <a:cubicBezTo>
                      <a:pt x="71" y="66"/>
                      <a:pt x="74" y="56"/>
                      <a:pt x="76" y="45"/>
                    </a:cubicBezTo>
                    <a:cubicBezTo>
                      <a:pt x="77" y="35"/>
                      <a:pt x="78" y="25"/>
                      <a:pt x="80" y="17"/>
                    </a:cubicBezTo>
                    <a:cubicBezTo>
                      <a:pt x="80" y="17"/>
                      <a:pt x="80" y="16"/>
                      <a:pt x="80" y="16"/>
                    </a:cubicBezTo>
                    <a:cubicBezTo>
                      <a:pt x="79" y="15"/>
                      <a:pt x="79" y="15"/>
                      <a:pt x="79" y="15"/>
                    </a:cubicBezTo>
                    <a:cubicBezTo>
                      <a:pt x="71" y="14"/>
                      <a:pt x="65" y="14"/>
                      <a:pt x="58" y="13"/>
                    </a:cubicBezTo>
                    <a:cubicBezTo>
                      <a:pt x="60" y="11"/>
                      <a:pt x="61" y="8"/>
                      <a:pt x="62" y="5"/>
                    </a:cubicBezTo>
                    <a:cubicBezTo>
                      <a:pt x="62" y="5"/>
                      <a:pt x="62" y="4"/>
                      <a:pt x="62" y="4"/>
                    </a:cubicBezTo>
                    <a:cubicBezTo>
                      <a:pt x="62" y="3"/>
                      <a:pt x="61" y="3"/>
                      <a:pt x="61" y="3"/>
                    </a:cubicBezTo>
                    <a:cubicBezTo>
                      <a:pt x="56" y="1"/>
                      <a:pt x="52" y="0"/>
                      <a:pt x="47" y="0"/>
                    </a:cubicBezTo>
                    <a:cubicBezTo>
                      <a:pt x="47" y="0"/>
                      <a:pt x="47" y="0"/>
                      <a:pt x="4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814"/>
              <p:cNvSpPr>
                <a:spLocks/>
              </p:cNvSpPr>
              <p:nvPr/>
            </p:nvSpPr>
            <p:spPr bwMode="auto">
              <a:xfrm>
                <a:off x="3092" y="1635"/>
                <a:ext cx="92" cy="16"/>
              </a:xfrm>
              <a:custGeom>
                <a:avLst/>
                <a:gdLst>
                  <a:gd name="T0" fmla="*/ 2 w 39"/>
                  <a:gd name="T1" fmla="*/ 0 h 7"/>
                  <a:gd name="T2" fmla="*/ 1 w 39"/>
                  <a:gd name="T3" fmla="*/ 1 h 7"/>
                  <a:gd name="T4" fmla="*/ 2 w 39"/>
                  <a:gd name="T5" fmla="*/ 4 h 7"/>
                  <a:gd name="T6" fmla="*/ 37 w 39"/>
                  <a:gd name="T7" fmla="*/ 7 h 7"/>
                  <a:gd name="T8" fmla="*/ 37 w 39"/>
                  <a:gd name="T9" fmla="*/ 7 h 7"/>
                  <a:gd name="T10" fmla="*/ 39 w 39"/>
                  <a:gd name="T11" fmla="*/ 6 h 7"/>
                  <a:gd name="T12" fmla="*/ 37 w 39"/>
                  <a:gd name="T13" fmla="*/ 4 h 7"/>
                  <a:gd name="T14" fmla="*/ 3 w 39"/>
                  <a:gd name="T15" fmla="*/ 0 h 7"/>
                  <a:gd name="T16" fmla="*/ 2 w 3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7">
                    <a:moveTo>
                      <a:pt x="2" y="0"/>
                    </a:moveTo>
                    <a:cubicBezTo>
                      <a:pt x="1" y="0"/>
                      <a:pt x="1" y="1"/>
                      <a:pt x="1" y="1"/>
                    </a:cubicBezTo>
                    <a:cubicBezTo>
                      <a:pt x="0" y="2"/>
                      <a:pt x="1" y="3"/>
                      <a:pt x="2" y="4"/>
                    </a:cubicBezTo>
                    <a:cubicBezTo>
                      <a:pt x="13" y="6"/>
                      <a:pt x="25" y="7"/>
                      <a:pt x="37" y="7"/>
                    </a:cubicBezTo>
                    <a:cubicBezTo>
                      <a:pt x="37" y="7"/>
                      <a:pt x="37" y="7"/>
                      <a:pt x="37" y="7"/>
                    </a:cubicBezTo>
                    <a:cubicBezTo>
                      <a:pt x="38" y="7"/>
                      <a:pt x="39" y="7"/>
                      <a:pt x="39" y="6"/>
                    </a:cubicBezTo>
                    <a:cubicBezTo>
                      <a:pt x="39" y="5"/>
                      <a:pt x="38" y="4"/>
                      <a:pt x="37" y="4"/>
                    </a:cubicBezTo>
                    <a:cubicBezTo>
                      <a:pt x="26" y="4"/>
                      <a:pt x="14" y="2"/>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815"/>
              <p:cNvSpPr>
                <a:spLocks/>
              </p:cNvSpPr>
              <p:nvPr/>
            </p:nvSpPr>
            <p:spPr bwMode="auto">
              <a:xfrm>
                <a:off x="3082" y="1661"/>
                <a:ext cx="93" cy="19"/>
              </a:xfrm>
              <a:custGeom>
                <a:avLst/>
                <a:gdLst>
                  <a:gd name="T0" fmla="*/ 2 w 39"/>
                  <a:gd name="T1" fmla="*/ 0 h 8"/>
                  <a:gd name="T2" fmla="*/ 0 w 39"/>
                  <a:gd name="T3" fmla="*/ 2 h 8"/>
                  <a:gd name="T4" fmla="*/ 2 w 39"/>
                  <a:gd name="T5" fmla="*/ 4 h 8"/>
                  <a:gd name="T6" fmla="*/ 2 w 39"/>
                  <a:gd name="T7" fmla="*/ 4 h 8"/>
                  <a:gd name="T8" fmla="*/ 37 w 39"/>
                  <a:gd name="T9" fmla="*/ 8 h 8"/>
                  <a:gd name="T10" fmla="*/ 37 w 39"/>
                  <a:gd name="T11" fmla="*/ 8 h 8"/>
                  <a:gd name="T12" fmla="*/ 39 w 39"/>
                  <a:gd name="T13" fmla="*/ 6 h 8"/>
                  <a:gd name="T14" fmla="*/ 37 w 39"/>
                  <a:gd name="T15" fmla="*/ 4 h 8"/>
                  <a:gd name="T16" fmla="*/ 3 w 39"/>
                  <a:gd name="T17" fmla="*/ 0 h 8"/>
                  <a:gd name="T18" fmla="*/ 2 w 3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
                    <a:moveTo>
                      <a:pt x="2" y="0"/>
                    </a:moveTo>
                    <a:cubicBezTo>
                      <a:pt x="1" y="0"/>
                      <a:pt x="1" y="1"/>
                      <a:pt x="0" y="2"/>
                    </a:cubicBezTo>
                    <a:cubicBezTo>
                      <a:pt x="0" y="3"/>
                      <a:pt x="1" y="4"/>
                      <a:pt x="2" y="4"/>
                    </a:cubicBezTo>
                    <a:cubicBezTo>
                      <a:pt x="2" y="4"/>
                      <a:pt x="2" y="4"/>
                      <a:pt x="2" y="4"/>
                    </a:cubicBezTo>
                    <a:cubicBezTo>
                      <a:pt x="13" y="6"/>
                      <a:pt x="25" y="8"/>
                      <a:pt x="37" y="8"/>
                    </a:cubicBezTo>
                    <a:cubicBezTo>
                      <a:pt x="37" y="8"/>
                      <a:pt x="37" y="8"/>
                      <a:pt x="37" y="8"/>
                    </a:cubicBezTo>
                    <a:cubicBezTo>
                      <a:pt x="38" y="8"/>
                      <a:pt x="39" y="7"/>
                      <a:pt x="39" y="6"/>
                    </a:cubicBezTo>
                    <a:cubicBezTo>
                      <a:pt x="39" y="5"/>
                      <a:pt x="38" y="4"/>
                      <a:pt x="37" y="4"/>
                    </a:cubicBezTo>
                    <a:cubicBezTo>
                      <a:pt x="25" y="4"/>
                      <a:pt x="14" y="3"/>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816"/>
              <p:cNvSpPr>
                <a:spLocks/>
              </p:cNvSpPr>
              <p:nvPr/>
            </p:nvSpPr>
            <p:spPr bwMode="auto">
              <a:xfrm>
                <a:off x="3080" y="1684"/>
                <a:ext cx="33" cy="15"/>
              </a:xfrm>
              <a:custGeom>
                <a:avLst/>
                <a:gdLst>
                  <a:gd name="T0" fmla="*/ 4 w 14"/>
                  <a:gd name="T1" fmla="*/ 0 h 6"/>
                  <a:gd name="T2" fmla="*/ 1 w 14"/>
                  <a:gd name="T3" fmla="*/ 0 h 6"/>
                  <a:gd name="T4" fmla="*/ 0 w 14"/>
                  <a:gd name="T5" fmla="*/ 2 h 6"/>
                  <a:gd name="T6" fmla="*/ 1 w 14"/>
                  <a:gd name="T7" fmla="*/ 4 h 6"/>
                  <a:gd name="T8" fmla="*/ 2 w 14"/>
                  <a:gd name="T9" fmla="*/ 4 h 6"/>
                  <a:gd name="T10" fmla="*/ 4 w 14"/>
                  <a:gd name="T11" fmla="*/ 3 h 6"/>
                  <a:gd name="T12" fmla="*/ 4 w 14"/>
                  <a:gd name="T13" fmla="*/ 3 h 6"/>
                  <a:gd name="T14" fmla="*/ 11 w 14"/>
                  <a:gd name="T15" fmla="*/ 5 h 6"/>
                  <a:gd name="T16" fmla="*/ 12 w 14"/>
                  <a:gd name="T17" fmla="*/ 6 h 6"/>
                  <a:gd name="T18" fmla="*/ 14 w 14"/>
                  <a:gd name="T19" fmla="*/ 5 h 6"/>
                  <a:gd name="T20" fmla="*/ 13 w 14"/>
                  <a:gd name="T21" fmla="*/ 2 h 6"/>
                  <a:gd name="T22" fmla="*/ 4 w 1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6">
                    <a:moveTo>
                      <a:pt x="4" y="0"/>
                    </a:moveTo>
                    <a:cubicBezTo>
                      <a:pt x="3" y="0"/>
                      <a:pt x="2" y="0"/>
                      <a:pt x="1" y="0"/>
                    </a:cubicBezTo>
                    <a:cubicBezTo>
                      <a:pt x="0" y="0"/>
                      <a:pt x="0" y="1"/>
                      <a:pt x="0" y="2"/>
                    </a:cubicBezTo>
                    <a:cubicBezTo>
                      <a:pt x="0" y="3"/>
                      <a:pt x="1" y="4"/>
                      <a:pt x="1" y="4"/>
                    </a:cubicBezTo>
                    <a:cubicBezTo>
                      <a:pt x="2" y="4"/>
                      <a:pt x="2" y="4"/>
                      <a:pt x="2" y="4"/>
                    </a:cubicBezTo>
                    <a:cubicBezTo>
                      <a:pt x="3" y="4"/>
                      <a:pt x="3" y="3"/>
                      <a:pt x="4" y="3"/>
                    </a:cubicBezTo>
                    <a:cubicBezTo>
                      <a:pt x="4" y="3"/>
                      <a:pt x="4" y="3"/>
                      <a:pt x="4" y="3"/>
                    </a:cubicBezTo>
                    <a:cubicBezTo>
                      <a:pt x="7" y="3"/>
                      <a:pt x="9" y="4"/>
                      <a:pt x="11" y="5"/>
                    </a:cubicBezTo>
                    <a:cubicBezTo>
                      <a:pt x="12" y="6"/>
                      <a:pt x="12" y="6"/>
                      <a:pt x="12" y="6"/>
                    </a:cubicBezTo>
                    <a:cubicBezTo>
                      <a:pt x="13" y="6"/>
                      <a:pt x="13" y="5"/>
                      <a:pt x="14" y="5"/>
                    </a:cubicBezTo>
                    <a:cubicBezTo>
                      <a:pt x="14" y="4"/>
                      <a:pt x="14" y="3"/>
                      <a:pt x="13" y="2"/>
                    </a:cubicBezTo>
                    <a:cubicBezTo>
                      <a:pt x="10" y="1"/>
                      <a:pt x="7" y="0"/>
                      <a:pt x="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817"/>
              <p:cNvSpPr>
                <a:spLocks noEditPoints="1"/>
              </p:cNvSpPr>
              <p:nvPr/>
            </p:nvSpPr>
            <p:spPr bwMode="auto">
              <a:xfrm>
                <a:off x="2734" y="1341"/>
                <a:ext cx="223" cy="268"/>
              </a:xfrm>
              <a:custGeom>
                <a:avLst/>
                <a:gdLst>
                  <a:gd name="T0" fmla="*/ 24 w 94"/>
                  <a:gd name="T1" fmla="*/ 100 h 113"/>
                  <a:gd name="T2" fmla="*/ 91 w 94"/>
                  <a:gd name="T3" fmla="*/ 94 h 113"/>
                  <a:gd name="T4" fmla="*/ 88 w 94"/>
                  <a:gd name="T5" fmla="*/ 93 h 113"/>
                  <a:gd name="T6" fmla="*/ 86 w 94"/>
                  <a:gd name="T7" fmla="*/ 94 h 113"/>
                  <a:gd name="T8" fmla="*/ 85 w 94"/>
                  <a:gd name="T9" fmla="*/ 93 h 113"/>
                  <a:gd name="T10" fmla="*/ 83 w 94"/>
                  <a:gd name="T11" fmla="*/ 94 h 113"/>
                  <a:gd name="T12" fmla="*/ 24 w 94"/>
                  <a:gd name="T13" fmla="*/ 107 h 113"/>
                  <a:gd name="T14" fmla="*/ 74 w 94"/>
                  <a:gd name="T15" fmla="*/ 15 h 113"/>
                  <a:gd name="T16" fmla="*/ 82 w 94"/>
                  <a:gd name="T17" fmla="*/ 21 h 113"/>
                  <a:gd name="T18" fmla="*/ 88 w 94"/>
                  <a:gd name="T19" fmla="*/ 72 h 113"/>
                  <a:gd name="T20" fmla="*/ 24 w 94"/>
                  <a:gd name="T21" fmla="*/ 13 h 113"/>
                  <a:gd name="T22" fmla="*/ 24 w 94"/>
                  <a:gd name="T23" fmla="*/ 12 h 113"/>
                  <a:gd name="T24" fmla="*/ 26 w 94"/>
                  <a:gd name="T25" fmla="*/ 10 h 113"/>
                  <a:gd name="T26" fmla="*/ 37 w 94"/>
                  <a:gd name="T27" fmla="*/ 9 h 113"/>
                  <a:gd name="T28" fmla="*/ 42 w 94"/>
                  <a:gd name="T29" fmla="*/ 25 h 113"/>
                  <a:gd name="T30" fmla="*/ 43 w 94"/>
                  <a:gd name="T31" fmla="*/ 28 h 113"/>
                  <a:gd name="T32" fmla="*/ 36 w 94"/>
                  <a:gd name="T33" fmla="*/ 32 h 113"/>
                  <a:gd name="T34" fmla="*/ 27 w 94"/>
                  <a:gd name="T35" fmla="*/ 38 h 113"/>
                  <a:gd name="T36" fmla="*/ 43 w 94"/>
                  <a:gd name="T37" fmla="*/ 32 h 113"/>
                  <a:gd name="T38" fmla="*/ 46 w 94"/>
                  <a:gd name="T39" fmla="*/ 28 h 113"/>
                  <a:gd name="T40" fmla="*/ 45 w 94"/>
                  <a:gd name="T41" fmla="*/ 22 h 113"/>
                  <a:gd name="T42" fmla="*/ 67 w 94"/>
                  <a:gd name="T43" fmla="*/ 6 h 113"/>
                  <a:gd name="T44" fmla="*/ 88 w 94"/>
                  <a:gd name="T45" fmla="*/ 81 h 113"/>
                  <a:gd name="T46" fmla="*/ 23 w 94"/>
                  <a:gd name="T47" fmla="*/ 96 h 113"/>
                  <a:gd name="T48" fmla="*/ 9 w 94"/>
                  <a:gd name="T49" fmla="*/ 102 h 113"/>
                  <a:gd name="T50" fmla="*/ 4 w 94"/>
                  <a:gd name="T51" fmla="*/ 30 h 113"/>
                  <a:gd name="T52" fmla="*/ 23 w 94"/>
                  <a:gd name="T53" fmla="*/ 25 h 113"/>
                  <a:gd name="T54" fmla="*/ 26 w 94"/>
                  <a:gd name="T55" fmla="*/ 38 h 113"/>
                  <a:gd name="T56" fmla="*/ 71 w 94"/>
                  <a:gd name="T57" fmla="*/ 0 h 113"/>
                  <a:gd name="T58" fmla="*/ 69 w 94"/>
                  <a:gd name="T59" fmla="*/ 2 h 113"/>
                  <a:gd name="T60" fmla="*/ 66 w 94"/>
                  <a:gd name="T61" fmla="*/ 3 h 113"/>
                  <a:gd name="T62" fmla="*/ 42 w 94"/>
                  <a:gd name="T63" fmla="*/ 12 h 113"/>
                  <a:gd name="T64" fmla="*/ 39 w 94"/>
                  <a:gd name="T65" fmla="*/ 4 h 113"/>
                  <a:gd name="T66" fmla="*/ 37 w 94"/>
                  <a:gd name="T67" fmla="*/ 2 h 113"/>
                  <a:gd name="T68" fmla="*/ 25 w 94"/>
                  <a:gd name="T69" fmla="*/ 7 h 113"/>
                  <a:gd name="T70" fmla="*/ 21 w 94"/>
                  <a:gd name="T71" fmla="*/ 10 h 113"/>
                  <a:gd name="T72" fmla="*/ 20 w 94"/>
                  <a:gd name="T73" fmla="*/ 14 h 113"/>
                  <a:gd name="T74" fmla="*/ 4 w 94"/>
                  <a:gd name="T75" fmla="*/ 27 h 113"/>
                  <a:gd name="T76" fmla="*/ 2 w 94"/>
                  <a:gd name="T77" fmla="*/ 26 h 113"/>
                  <a:gd name="T78" fmla="*/ 0 w 94"/>
                  <a:gd name="T79" fmla="*/ 29 h 113"/>
                  <a:gd name="T80" fmla="*/ 5 w 94"/>
                  <a:gd name="T81" fmla="*/ 104 h 113"/>
                  <a:gd name="T82" fmla="*/ 7 w 94"/>
                  <a:gd name="T83" fmla="*/ 106 h 113"/>
                  <a:gd name="T84" fmla="*/ 21 w 94"/>
                  <a:gd name="T85" fmla="*/ 101 h 113"/>
                  <a:gd name="T86" fmla="*/ 22 w 94"/>
                  <a:gd name="T87" fmla="*/ 112 h 113"/>
                  <a:gd name="T88" fmla="*/ 24 w 94"/>
                  <a:gd name="T89" fmla="*/ 112 h 113"/>
                  <a:gd name="T90" fmla="*/ 86 w 94"/>
                  <a:gd name="T91" fmla="*/ 97 h 113"/>
                  <a:gd name="T92" fmla="*/ 88 w 94"/>
                  <a:gd name="T93" fmla="*/ 98 h 113"/>
                  <a:gd name="T94" fmla="*/ 94 w 94"/>
                  <a:gd name="T95" fmla="*/ 95 h 113"/>
                  <a:gd name="T96" fmla="*/ 86 w 94"/>
                  <a:gd name="T97" fmla="*/ 21 h 113"/>
                  <a:gd name="T98" fmla="*/ 86 w 94"/>
                  <a:gd name="T99" fmla="*/ 10 h 113"/>
                  <a:gd name="T100" fmla="*/ 84 w 94"/>
                  <a:gd name="T101" fmla="*/ 10 h 113"/>
                  <a:gd name="T102" fmla="*/ 73 w 94"/>
                  <a:gd name="T103" fmla="*/ 12 h 113"/>
                  <a:gd name="T104" fmla="*/ 73 w 94"/>
                  <a:gd name="T105" fmla="*/ 5 h 113"/>
                  <a:gd name="T106" fmla="*/ 73 w 94"/>
                  <a:gd name="T107" fmla="*/ 3 h 113"/>
                  <a:gd name="T108" fmla="*/ 72 w 94"/>
                  <a:gd name="T10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13">
                    <a:moveTo>
                      <a:pt x="24" y="107"/>
                    </a:moveTo>
                    <a:cubicBezTo>
                      <a:pt x="24" y="105"/>
                      <a:pt x="24" y="102"/>
                      <a:pt x="24" y="100"/>
                    </a:cubicBezTo>
                    <a:cubicBezTo>
                      <a:pt x="45" y="93"/>
                      <a:pt x="67" y="88"/>
                      <a:pt x="90" y="85"/>
                    </a:cubicBezTo>
                    <a:cubicBezTo>
                      <a:pt x="90" y="88"/>
                      <a:pt x="90" y="91"/>
                      <a:pt x="91" y="94"/>
                    </a:cubicBezTo>
                    <a:cubicBezTo>
                      <a:pt x="90" y="94"/>
                      <a:pt x="90" y="94"/>
                      <a:pt x="90" y="94"/>
                    </a:cubicBezTo>
                    <a:cubicBezTo>
                      <a:pt x="89" y="94"/>
                      <a:pt x="89" y="93"/>
                      <a:pt x="88" y="93"/>
                    </a:cubicBezTo>
                    <a:cubicBezTo>
                      <a:pt x="88" y="93"/>
                      <a:pt x="88" y="93"/>
                      <a:pt x="88" y="93"/>
                    </a:cubicBezTo>
                    <a:cubicBezTo>
                      <a:pt x="88" y="93"/>
                      <a:pt x="87" y="94"/>
                      <a:pt x="86" y="94"/>
                    </a:cubicBezTo>
                    <a:cubicBezTo>
                      <a:pt x="86" y="93"/>
                      <a:pt x="86" y="93"/>
                      <a:pt x="86" y="93"/>
                    </a:cubicBezTo>
                    <a:cubicBezTo>
                      <a:pt x="86" y="93"/>
                      <a:pt x="85" y="93"/>
                      <a:pt x="85" y="93"/>
                    </a:cubicBezTo>
                    <a:cubicBezTo>
                      <a:pt x="84" y="93"/>
                      <a:pt x="84" y="93"/>
                      <a:pt x="84" y="94"/>
                    </a:cubicBezTo>
                    <a:cubicBezTo>
                      <a:pt x="83" y="94"/>
                      <a:pt x="83" y="94"/>
                      <a:pt x="83" y="94"/>
                    </a:cubicBezTo>
                    <a:cubicBezTo>
                      <a:pt x="68" y="97"/>
                      <a:pt x="53" y="100"/>
                      <a:pt x="38" y="103"/>
                    </a:cubicBezTo>
                    <a:cubicBezTo>
                      <a:pt x="34" y="104"/>
                      <a:pt x="29" y="105"/>
                      <a:pt x="24" y="107"/>
                    </a:cubicBezTo>
                    <a:moveTo>
                      <a:pt x="88" y="72"/>
                    </a:moveTo>
                    <a:cubicBezTo>
                      <a:pt x="81" y="54"/>
                      <a:pt x="77" y="35"/>
                      <a:pt x="74" y="15"/>
                    </a:cubicBezTo>
                    <a:cubicBezTo>
                      <a:pt x="77" y="15"/>
                      <a:pt x="80" y="15"/>
                      <a:pt x="83" y="14"/>
                    </a:cubicBezTo>
                    <a:cubicBezTo>
                      <a:pt x="82" y="16"/>
                      <a:pt x="82" y="19"/>
                      <a:pt x="82" y="21"/>
                    </a:cubicBezTo>
                    <a:cubicBezTo>
                      <a:pt x="82" y="26"/>
                      <a:pt x="83" y="32"/>
                      <a:pt x="83" y="37"/>
                    </a:cubicBezTo>
                    <a:cubicBezTo>
                      <a:pt x="85" y="49"/>
                      <a:pt x="86" y="60"/>
                      <a:pt x="88" y="72"/>
                    </a:cubicBezTo>
                    <a:moveTo>
                      <a:pt x="28" y="34"/>
                    </a:moveTo>
                    <a:cubicBezTo>
                      <a:pt x="28" y="26"/>
                      <a:pt x="25" y="18"/>
                      <a:pt x="24" y="13"/>
                    </a:cubicBezTo>
                    <a:cubicBezTo>
                      <a:pt x="24" y="13"/>
                      <a:pt x="24" y="13"/>
                      <a:pt x="24" y="13"/>
                    </a:cubicBezTo>
                    <a:cubicBezTo>
                      <a:pt x="24" y="12"/>
                      <a:pt x="24" y="12"/>
                      <a:pt x="24" y="12"/>
                    </a:cubicBezTo>
                    <a:cubicBezTo>
                      <a:pt x="24" y="11"/>
                      <a:pt x="24" y="11"/>
                      <a:pt x="25" y="11"/>
                    </a:cubicBezTo>
                    <a:cubicBezTo>
                      <a:pt x="25" y="11"/>
                      <a:pt x="26" y="10"/>
                      <a:pt x="26" y="10"/>
                    </a:cubicBezTo>
                    <a:cubicBezTo>
                      <a:pt x="30" y="9"/>
                      <a:pt x="33" y="7"/>
                      <a:pt x="36" y="6"/>
                    </a:cubicBezTo>
                    <a:cubicBezTo>
                      <a:pt x="36" y="7"/>
                      <a:pt x="37" y="8"/>
                      <a:pt x="37" y="9"/>
                    </a:cubicBezTo>
                    <a:cubicBezTo>
                      <a:pt x="38" y="13"/>
                      <a:pt x="39" y="17"/>
                      <a:pt x="41" y="20"/>
                    </a:cubicBezTo>
                    <a:cubicBezTo>
                      <a:pt x="41" y="22"/>
                      <a:pt x="42" y="23"/>
                      <a:pt x="42" y="25"/>
                    </a:cubicBezTo>
                    <a:cubicBezTo>
                      <a:pt x="43" y="26"/>
                      <a:pt x="43" y="27"/>
                      <a:pt x="43" y="28"/>
                    </a:cubicBezTo>
                    <a:cubicBezTo>
                      <a:pt x="43" y="28"/>
                      <a:pt x="43" y="28"/>
                      <a:pt x="43" y="28"/>
                    </a:cubicBezTo>
                    <a:cubicBezTo>
                      <a:pt x="42" y="28"/>
                      <a:pt x="42" y="28"/>
                      <a:pt x="42" y="28"/>
                    </a:cubicBezTo>
                    <a:cubicBezTo>
                      <a:pt x="42" y="30"/>
                      <a:pt x="39" y="31"/>
                      <a:pt x="36" y="32"/>
                    </a:cubicBezTo>
                    <a:cubicBezTo>
                      <a:pt x="33" y="33"/>
                      <a:pt x="30" y="34"/>
                      <a:pt x="28" y="34"/>
                    </a:cubicBezTo>
                    <a:moveTo>
                      <a:pt x="27" y="38"/>
                    </a:moveTo>
                    <a:cubicBezTo>
                      <a:pt x="30" y="38"/>
                      <a:pt x="35" y="37"/>
                      <a:pt x="38" y="35"/>
                    </a:cubicBezTo>
                    <a:cubicBezTo>
                      <a:pt x="40" y="34"/>
                      <a:pt x="42" y="33"/>
                      <a:pt x="43" y="32"/>
                    </a:cubicBezTo>
                    <a:cubicBezTo>
                      <a:pt x="44" y="32"/>
                      <a:pt x="45" y="31"/>
                      <a:pt x="45" y="31"/>
                    </a:cubicBezTo>
                    <a:cubicBezTo>
                      <a:pt x="46" y="30"/>
                      <a:pt x="46" y="29"/>
                      <a:pt x="46" y="28"/>
                    </a:cubicBezTo>
                    <a:cubicBezTo>
                      <a:pt x="46" y="28"/>
                      <a:pt x="46" y="28"/>
                      <a:pt x="46" y="28"/>
                    </a:cubicBezTo>
                    <a:cubicBezTo>
                      <a:pt x="46" y="26"/>
                      <a:pt x="46" y="24"/>
                      <a:pt x="45" y="22"/>
                    </a:cubicBezTo>
                    <a:cubicBezTo>
                      <a:pt x="45" y="21"/>
                      <a:pt x="44" y="19"/>
                      <a:pt x="44" y="17"/>
                    </a:cubicBezTo>
                    <a:cubicBezTo>
                      <a:pt x="52" y="14"/>
                      <a:pt x="60" y="10"/>
                      <a:pt x="67" y="6"/>
                    </a:cubicBezTo>
                    <a:cubicBezTo>
                      <a:pt x="68" y="6"/>
                      <a:pt x="68" y="6"/>
                      <a:pt x="69" y="5"/>
                    </a:cubicBezTo>
                    <a:cubicBezTo>
                      <a:pt x="72" y="31"/>
                      <a:pt x="78" y="57"/>
                      <a:pt x="88" y="81"/>
                    </a:cubicBezTo>
                    <a:cubicBezTo>
                      <a:pt x="66" y="84"/>
                      <a:pt x="44" y="89"/>
                      <a:pt x="24" y="96"/>
                    </a:cubicBezTo>
                    <a:cubicBezTo>
                      <a:pt x="23" y="96"/>
                      <a:pt x="23" y="96"/>
                      <a:pt x="23" y="96"/>
                    </a:cubicBezTo>
                    <a:cubicBezTo>
                      <a:pt x="22" y="96"/>
                      <a:pt x="21" y="96"/>
                      <a:pt x="21" y="97"/>
                    </a:cubicBezTo>
                    <a:cubicBezTo>
                      <a:pt x="17" y="99"/>
                      <a:pt x="13" y="100"/>
                      <a:pt x="9" y="102"/>
                    </a:cubicBezTo>
                    <a:cubicBezTo>
                      <a:pt x="9" y="96"/>
                      <a:pt x="9" y="91"/>
                      <a:pt x="9" y="86"/>
                    </a:cubicBezTo>
                    <a:cubicBezTo>
                      <a:pt x="9" y="67"/>
                      <a:pt x="7" y="49"/>
                      <a:pt x="4" y="30"/>
                    </a:cubicBezTo>
                    <a:cubicBezTo>
                      <a:pt x="5" y="30"/>
                      <a:pt x="5" y="30"/>
                      <a:pt x="5" y="30"/>
                    </a:cubicBezTo>
                    <a:cubicBezTo>
                      <a:pt x="11" y="29"/>
                      <a:pt x="17" y="27"/>
                      <a:pt x="23" y="25"/>
                    </a:cubicBezTo>
                    <a:cubicBezTo>
                      <a:pt x="24" y="29"/>
                      <a:pt x="25" y="32"/>
                      <a:pt x="25" y="36"/>
                    </a:cubicBezTo>
                    <a:cubicBezTo>
                      <a:pt x="25" y="37"/>
                      <a:pt x="26" y="38"/>
                      <a:pt x="26" y="38"/>
                    </a:cubicBezTo>
                    <a:cubicBezTo>
                      <a:pt x="27" y="38"/>
                      <a:pt x="27" y="38"/>
                      <a:pt x="27" y="38"/>
                    </a:cubicBezTo>
                    <a:moveTo>
                      <a:pt x="71" y="0"/>
                    </a:moveTo>
                    <a:cubicBezTo>
                      <a:pt x="70" y="0"/>
                      <a:pt x="70" y="1"/>
                      <a:pt x="69" y="1"/>
                    </a:cubicBezTo>
                    <a:cubicBezTo>
                      <a:pt x="69" y="2"/>
                      <a:pt x="69" y="2"/>
                      <a:pt x="69" y="2"/>
                    </a:cubicBezTo>
                    <a:cubicBezTo>
                      <a:pt x="68" y="2"/>
                      <a:pt x="68" y="2"/>
                      <a:pt x="68" y="2"/>
                    </a:cubicBezTo>
                    <a:cubicBezTo>
                      <a:pt x="67" y="2"/>
                      <a:pt x="67" y="2"/>
                      <a:pt x="66" y="3"/>
                    </a:cubicBezTo>
                    <a:cubicBezTo>
                      <a:pt x="58" y="7"/>
                      <a:pt x="50" y="11"/>
                      <a:pt x="42" y="14"/>
                    </a:cubicBezTo>
                    <a:cubicBezTo>
                      <a:pt x="42" y="13"/>
                      <a:pt x="42" y="12"/>
                      <a:pt x="42" y="12"/>
                    </a:cubicBezTo>
                    <a:cubicBezTo>
                      <a:pt x="41" y="10"/>
                      <a:pt x="40" y="8"/>
                      <a:pt x="40" y="7"/>
                    </a:cubicBezTo>
                    <a:cubicBezTo>
                      <a:pt x="40" y="5"/>
                      <a:pt x="39" y="4"/>
                      <a:pt x="39" y="4"/>
                    </a:cubicBezTo>
                    <a:cubicBezTo>
                      <a:pt x="39" y="3"/>
                      <a:pt x="39" y="3"/>
                      <a:pt x="38" y="2"/>
                    </a:cubicBezTo>
                    <a:cubicBezTo>
                      <a:pt x="38" y="2"/>
                      <a:pt x="38" y="2"/>
                      <a:pt x="37" y="2"/>
                    </a:cubicBezTo>
                    <a:cubicBezTo>
                      <a:pt x="37" y="2"/>
                      <a:pt x="37" y="2"/>
                      <a:pt x="37" y="2"/>
                    </a:cubicBezTo>
                    <a:cubicBezTo>
                      <a:pt x="33" y="4"/>
                      <a:pt x="29" y="5"/>
                      <a:pt x="25" y="7"/>
                    </a:cubicBezTo>
                    <a:cubicBezTo>
                      <a:pt x="24" y="7"/>
                      <a:pt x="24" y="7"/>
                      <a:pt x="23" y="8"/>
                    </a:cubicBezTo>
                    <a:cubicBezTo>
                      <a:pt x="22" y="8"/>
                      <a:pt x="21" y="9"/>
                      <a:pt x="21" y="10"/>
                    </a:cubicBezTo>
                    <a:cubicBezTo>
                      <a:pt x="20" y="11"/>
                      <a:pt x="20" y="12"/>
                      <a:pt x="20" y="13"/>
                    </a:cubicBezTo>
                    <a:cubicBezTo>
                      <a:pt x="20" y="13"/>
                      <a:pt x="20" y="14"/>
                      <a:pt x="20" y="14"/>
                    </a:cubicBezTo>
                    <a:cubicBezTo>
                      <a:pt x="21" y="16"/>
                      <a:pt x="22" y="19"/>
                      <a:pt x="22" y="21"/>
                    </a:cubicBezTo>
                    <a:cubicBezTo>
                      <a:pt x="16" y="23"/>
                      <a:pt x="10" y="25"/>
                      <a:pt x="4" y="27"/>
                    </a:cubicBezTo>
                    <a:cubicBezTo>
                      <a:pt x="3" y="27"/>
                      <a:pt x="3" y="27"/>
                      <a:pt x="3" y="27"/>
                    </a:cubicBezTo>
                    <a:cubicBezTo>
                      <a:pt x="3" y="27"/>
                      <a:pt x="3" y="26"/>
                      <a:pt x="2" y="26"/>
                    </a:cubicBezTo>
                    <a:cubicBezTo>
                      <a:pt x="2" y="26"/>
                      <a:pt x="2" y="27"/>
                      <a:pt x="2" y="27"/>
                    </a:cubicBezTo>
                    <a:cubicBezTo>
                      <a:pt x="1" y="27"/>
                      <a:pt x="0" y="28"/>
                      <a:pt x="0" y="29"/>
                    </a:cubicBezTo>
                    <a:cubicBezTo>
                      <a:pt x="4" y="47"/>
                      <a:pt x="6" y="66"/>
                      <a:pt x="6" y="86"/>
                    </a:cubicBezTo>
                    <a:cubicBezTo>
                      <a:pt x="6" y="92"/>
                      <a:pt x="5" y="98"/>
                      <a:pt x="5" y="104"/>
                    </a:cubicBezTo>
                    <a:cubicBezTo>
                      <a:pt x="5" y="105"/>
                      <a:pt x="5" y="105"/>
                      <a:pt x="6" y="106"/>
                    </a:cubicBezTo>
                    <a:cubicBezTo>
                      <a:pt x="6" y="106"/>
                      <a:pt x="6" y="106"/>
                      <a:pt x="7" y="106"/>
                    </a:cubicBezTo>
                    <a:cubicBezTo>
                      <a:pt x="7" y="106"/>
                      <a:pt x="7" y="106"/>
                      <a:pt x="7" y="106"/>
                    </a:cubicBezTo>
                    <a:cubicBezTo>
                      <a:pt x="12" y="104"/>
                      <a:pt x="16" y="103"/>
                      <a:pt x="21" y="101"/>
                    </a:cubicBezTo>
                    <a:cubicBezTo>
                      <a:pt x="21" y="104"/>
                      <a:pt x="21" y="108"/>
                      <a:pt x="21" y="111"/>
                    </a:cubicBezTo>
                    <a:cubicBezTo>
                      <a:pt x="21" y="112"/>
                      <a:pt x="21" y="112"/>
                      <a:pt x="22" y="112"/>
                    </a:cubicBezTo>
                    <a:cubicBezTo>
                      <a:pt x="22" y="113"/>
                      <a:pt x="22" y="113"/>
                      <a:pt x="23" y="113"/>
                    </a:cubicBezTo>
                    <a:cubicBezTo>
                      <a:pt x="23" y="113"/>
                      <a:pt x="23" y="112"/>
                      <a:pt x="24" y="112"/>
                    </a:cubicBezTo>
                    <a:cubicBezTo>
                      <a:pt x="28" y="109"/>
                      <a:pt x="33" y="107"/>
                      <a:pt x="39" y="106"/>
                    </a:cubicBezTo>
                    <a:cubicBezTo>
                      <a:pt x="55" y="103"/>
                      <a:pt x="70" y="100"/>
                      <a:pt x="86" y="97"/>
                    </a:cubicBezTo>
                    <a:cubicBezTo>
                      <a:pt x="87" y="98"/>
                      <a:pt x="87" y="98"/>
                      <a:pt x="88" y="98"/>
                    </a:cubicBezTo>
                    <a:cubicBezTo>
                      <a:pt x="88" y="98"/>
                      <a:pt x="88" y="98"/>
                      <a:pt x="88" y="98"/>
                    </a:cubicBezTo>
                    <a:cubicBezTo>
                      <a:pt x="90" y="98"/>
                      <a:pt x="92" y="97"/>
                      <a:pt x="93" y="97"/>
                    </a:cubicBezTo>
                    <a:cubicBezTo>
                      <a:pt x="94" y="96"/>
                      <a:pt x="94" y="96"/>
                      <a:pt x="94" y="95"/>
                    </a:cubicBezTo>
                    <a:cubicBezTo>
                      <a:pt x="92" y="75"/>
                      <a:pt x="89" y="56"/>
                      <a:pt x="87" y="36"/>
                    </a:cubicBezTo>
                    <a:cubicBezTo>
                      <a:pt x="86" y="31"/>
                      <a:pt x="86" y="26"/>
                      <a:pt x="86" y="21"/>
                    </a:cubicBezTo>
                    <a:cubicBezTo>
                      <a:pt x="86" y="18"/>
                      <a:pt x="86" y="15"/>
                      <a:pt x="87" y="12"/>
                    </a:cubicBezTo>
                    <a:cubicBezTo>
                      <a:pt x="87" y="11"/>
                      <a:pt x="86" y="10"/>
                      <a:pt x="86" y="10"/>
                    </a:cubicBezTo>
                    <a:cubicBezTo>
                      <a:pt x="86" y="9"/>
                      <a:pt x="85" y="9"/>
                      <a:pt x="85" y="9"/>
                    </a:cubicBezTo>
                    <a:cubicBezTo>
                      <a:pt x="85" y="9"/>
                      <a:pt x="84" y="9"/>
                      <a:pt x="84" y="10"/>
                    </a:cubicBezTo>
                    <a:cubicBezTo>
                      <a:pt x="81" y="11"/>
                      <a:pt x="77" y="12"/>
                      <a:pt x="73" y="12"/>
                    </a:cubicBezTo>
                    <a:cubicBezTo>
                      <a:pt x="73" y="12"/>
                      <a:pt x="73" y="12"/>
                      <a:pt x="73" y="12"/>
                    </a:cubicBezTo>
                    <a:cubicBezTo>
                      <a:pt x="73" y="12"/>
                      <a:pt x="73" y="12"/>
                      <a:pt x="73" y="12"/>
                    </a:cubicBezTo>
                    <a:cubicBezTo>
                      <a:pt x="73" y="10"/>
                      <a:pt x="73" y="7"/>
                      <a:pt x="73" y="5"/>
                    </a:cubicBezTo>
                    <a:cubicBezTo>
                      <a:pt x="72" y="4"/>
                      <a:pt x="72" y="4"/>
                      <a:pt x="72" y="4"/>
                    </a:cubicBezTo>
                    <a:cubicBezTo>
                      <a:pt x="72" y="4"/>
                      <a:pt x="73" y="3"/>
                      <a:pt x="73" y="3"/>
                    </a:cubicBezTo>
                    <a:cubicBezTo>
                      <a:pt x="73" y="2"/>
                      <a:pt x="73" y="2"/>
                      <a:pt x="72" y="1"/>
                    </a:cubicBezTo>
                    <a:cubicBezTo>
                      <a:pt x="72" y="1"/>
                      <a:pt x="72" y="1"/>
                      <a:pt x="72" y="1"/>
                    </a:cubicBezTo>
                    <a:cubicBezTo>
                      <a:pt x="71" y="1"/>
                      <a:pt x="71" y="0"/>
                      <a:pt x="7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818"/>
              <p:cNvSpPr>
                <a:spLocks/>
              </p:cNvSpPr>
              <p:nvPr/>
            </p:nvSpPr>
            <p:spPr bwMode="auto">
              <a:xfrm>
                <a:off x="2768" y="1438"/>
                <a:ext cx="118" cy="48"/>
              </a:xfrm>
              <a:custGeom>
                <a:avLst/>
                <a:gdLst>
                  <a:gd name="T0" fmla="*/ 48 w 50"/>
                  <a:gd name="T1" fmla="*/ 0 h 20"/>
                  <a:gd name="T2" fmla="*/ 47 w 50"/>
                  <a:gd name="T3" fmla="*/ 1 h 20"/>
                  <a:gd name="T4" fmla="*/ 44 w 50"/>
                  <a:gd name="T5" fmla="*/ 2 h 20"/>
                  <a:gd name="T6" fmla="*/ 23 w 50"/>
                  <a:gd name="T7" fmla="*/ 11 h 20"/>
                  <a:gd name="T8" fmla="*/ 11 w 50"/>
                  <a:gd name="T9" fmla="*/ 15 h 20"/>
                  <a:gd name="T10" fmla="*/ 2 w 50"/>
                  <a:gd name="T11" fmla="*/ 17 h 20"/>
                  <a:gd name="T12" fmla="*/ 0 w 50"/>
                  <a:gd name="T13" fmla="*/ 19 h 20"/>
                  <a:gd name="T14" fmla="*/ 2 w 50"/>
                  <a:gd name="T15" fmla="*/ 20 h 20"/>
                  <a:gd name="T16" fmla="*/ 2 w 50"/>
                  <a:gd name="T17" fmla="*/ 20 h 20"/>
                  <a:gd name="T18" fmla="*/ 13 w 50"/>
                  <a:gd name="T19" fmla="*/ 18 h 20"/>
                  <a:gd name="T20" fmla="*/ 35 w 50"/>
                  <a:gd name="T21" fmla="*/ 10 h 20"/>
                  <a:gd name="T22" fmla="*/ 44 w 50"/>
                  <a:gd name="T23" fmla="*/ 6 h 20"/>
                  <a:gd name="T24" fmla="*/ 47 w 50"/>
                  <a:gd name="T25" fmla="*/ 5 h 20"/>
                  <a:gd name="T26" fmla="*/ 48 w 50"/>
                  <a:gd name="T27" fmla="*/ 4 h 20"/>
                  <a:gd name="T28" fmla="*/ 49 w 50"/>
                  <a:gd name="T29" fmla="*/ 1 h 20"/>
                  <a:gd name="T30" fmla="*/ 48 w 50"/>
                  <a:gd name="T3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20">
                    <a:moveTo>
                      <a:pt x="48" y="0"/>
                    </a:moveTo>
                    <a:cubicBezTo>
                      <a:pt x="47" y="0"/>
                      <a:pt x="47" y="1"/>
                      <a:pt x="47" y="1"/>
                    </a:cubicBezTo>
                    <a:cubicBezTo>
                      <a:pt x="46" y="1"/>
                      <a:pt x="45" y="1"/>
                      <a:pt x="44" y="2"/>
                    </a:cubicBezTo>
                    <a:cubicBezTo>
                      <a:pt x="40" y="4"/>
                      <a:pt x="31" y="7"/>
                      <a:pt x="23" y="11"/>
                    </a:cubicBezTo>
                    <a:cubicBezTo>
                      <a:pt x="19" y="12"/>
                      <a:pt x="14" y="14"/>
                      <a:pt x="11" y="15"/>
                    </a:cubicBezTo>
                    <a:cubicBezTo>
                      <a:pt x="7" y="16"/>
                      <a:pt x="4" y="17"/>
                      <a:pt x="2" y="17"/>
                    </a:cubicBezTo>
                    <a:cubicBezTo>
                      <a:pt x="1" y="17"/>
                      <a:pt x="0" y="18"/>
                      <a:pt x="0" y="19"/>
                    </a:cubicBezTo>
                    <a:cubicBezTo>
                      <a:pt x="0" y="20"/>
                      <a:pt x="1" y="20"/>
                      <a:pt x="2" y="20"/>
                    </a:cubicBezTo>
                    <a:cubicBezTo>
                      <a:pt x="2" y="20"/>
                      <a:pt x="2" y="20"/>
                      <a:pt x="2" y="20"/>
                    </a:cubicBezTo>
                    <a:cubicBezTo>
                      <a:pt x="5" y="20"/>
                      <a:pt x="9" y="19"/>
                      <a:pt x="13" y="18"/>
                    </a:cubicBezTo>
                    <a:cubicBezTo>
                      <a:pt x="20" y="16"/>
                      <a:pt x="28" y="13"/>
                      <a:pt x="35" y="10"/>
                    </a:cubicBezTo>
                    <a:cubicBezTo>
                      <a:pt x="38" y="8"/>
                      <a:pt x="41" y="7"/>
                      <a:pt x="44" y="6"/>
                    </a:cubicBezTo>
                    <a:cubicBezTo>
                      <a:pt x="45" y="6"/>
                      <a:pt x="46" y="5"/>
                      <a:pt x="47" y="5"/>
                    </a:cubicBezTo>
                    <a:cubicBezTo>
                      <a:pt x="47" y="4"/>
                      <a:pt x="48" y="4"/>
                      <a:pt x="48" y="4"/>
                    </a:cubicBezTo>
                    <a:cubicBezTo>
                      <a:pt x="49" y="3"/>
                      <a:pt x="50" y="2"/>
                      <a:pt x="49" y="1"/>
                    </a:cubicBezTo>
                    <a:cubicBezTo>
                      <a:pt x="49" y="1"/>
                      <a:pt x="48" y="0"/>
                      <a:pt x="4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819"/>
              <p:cNvSpPr>
                <a:spLocks/>
              </p:cNvSpPr>
              <p:nvPr/>
            </p:nvSpPr>
            <p:spPr bwMode="auto">
              <a:xfrm>
                <a:off x="2777" y="1471"/>
                <a:ext cx="109" cy="38"/>
              </a:xfrm>
              <a:custGeom>
                <a:avLst/>
                <a:gdLst>
                  <a:gd name="T0" fmla="*/ 43 w 46"/>
                  <a:gd name="T1" fmla="*/ 0 h 16"/>
                  <a:gd name="T2" fmla="*/ 40 w 46"/>
                  <a:gd name="T3" fmla="*/ 1 h 16"/>
                  <a:gd name="T4" fmla="*/ 20 w 46"/>
                  <a:gd name="T5" fmla="*/ 7 h 16"/>
                  <a:gd name="T6" fmla="*/ 1 w 46"/>
                  <a:gd name="T7" fmla="*/ 12 h 16"/>
                  <a:gd name="T8" fmla="*/ 0 w 46"/>
                  <a:gd name="T9" fmla="*/ 14 h 16"/>
                  <a:gd name="T10" fmla="*/ 2 w 46"/>
                  <a:gd name="T11" fmla="*/ 16 h 16"/>
                  <a:gd name="T12" fmla="*/ 2 w 46"/>
                  <a:gd name="T13" fmla="*/ 16 h 16"/>
                  <a:gd name="T14" fmla="*/ 24 w 46"/>
                  <a:gd name="T15" fmla="*/ 9 h 16"/>
                  <a:gd name="T16" fmla="*/ 37 w 46"/>
                  <a:gd name="T17" fmla="*/ 5 h 16"/>
                  <a:gd name="T18" fmla="*/ 41 w 46"/>
                  <a:gd name="T19" fmla="*/ 4 h 16"/>
                  <a:gd name="T20" fmla="*/ 43 w 46"/>
                  <a:gd name="T21" fmla="*/ 4 h 16"/>
                  <a:gd name="T22" fmla="*/ 43 w 46"/>
                  <a:gd name="T23" fmla="*/ 4 h 16"/>
                  <a:gd name="T24" fmla="*/ 43 w 46"/>
                  <a:gd name="T25" fmla="*/ 4 h 16"/>
                  <a:gd name="T26" fmla="*/ 44 w 46"/>
                  <a:gd name="T27" fmla="*/ 4 h 16"/>
                  <a:gd name="T28" fmla="*/ 45 w 46"/>
                  <a:gd name="T29" fmla="*/ 3 h 16"/>
                  <a:gd name="T30" fmla="*/ 44 w 46"/>
                  <a:gd name="T31" fmla="*/ 0 h 16"/>
                  <a:gd name="T32" fmla="*/ 43 w 4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16">
                    <a:moveTo>
                      <a:pt x="43" y="0"/>
                    </a:moveTo>
                    <a:cubicBezTo>
                      <a:pt x="42" y="0"/>
                      <a:pt x="42" y="0"/>
                      <a:pt x="40" y="1"/>
                    </a:cubicBezTo>
                    <a:cubicBezTo>
                      <a:pt x="36" y="2"/>
                      <a:pt x="28" y="4"/>
                      <a:pt x="20" y="7"/>
                    </a:cubicBezTo>
                    <a:cubicBezTo>
                      <a:pt x="12" y="9"/>
                      <a:pt x="4" y="11"/>
                      <a:pt x="1" y="12"/>
                    </a:cubicBezTo>
                    <a:cubicBezTo>
                      <a:pt x="0" y="12"/>
                      <a:pt x="0" y="13"/>
                      <a:pt x="0" y="14"/>
                    </a:cubicBezTo>
                    <a:cubicBezTo>
                      <a:pt x="0" y="15"/>
                      <a:pt x="1" y="16"/>
                      <a:pt x="2" y="16"/>
                    </a:cubicBezTo>
                    <a:cubicBezTo>
                      <a:pt x="2" y="16"/>
                      <a:pt x="2" y="16"/>
                      <a:pt x="2" y="16"/>
                    </a:cubicBezTo>
                    <a:cubicBezTo>
                      <a:pt x="6" y="15"/>
                      <a:pt x="15" y="12"/>
                      <a:pt x="24" y="9"/>
                    </a:cubicBezTo>
                    <a:cubicBezTo>
                      <a:pt x="29" y="8"/>
                      <a:pt x="33" y="6"/>
                      <a:pt x="37" y="5"/>
                    </a:cubicBezTo>
                    <a:cubicBezTo>
                      <a:pt x="38" y="5"/>
                      <a:pt x="40" y="4"/>
                      <a:pt x="41" y="4"/>
                    </a:cubicBezTo>
                    <a:cubicBezTo>
                      <a:pt x="42" y="4"/>
                      <a:pt x="43" y="4"/>
                      <a:pt x="43" y="4"/>
                    </a:cubicBezTo>
                    <a:cubicBezTo>
                      <a:pt x="43" y="4"/>
                      <a:pt x="43" y="4"/>
                      <a:pt x="43" y="4"/>
                    </a:cubicBezTo>
                    <a:cubicBezTo>
                      <a:pt x="43" y="4"/>
                      <a:pt x="43" y="4"/>
                      <a:pt x="43" y="4"/>
                    </a:cubicBezTo>
                    <a:cubicBezTo>
                      <a:pt x="43" y="4"/>
                      <a:pt x="44" y="4"/>
                      <a:pt x="44" y="4"/>
                    </a:cubicBezTo>
                    <a:cubicBezTo>
                      <a:pt x="44" y="4"/>
                      <a:pt x="45" y="3"/>
                      <a:pt x="45" y="3"/>
                    </a:cubicBezTo>
                    <a:cubicBezTo>
                      <a:pt x="46" y="2"/>
                      <a:pt x="45" y="1"/>
                      <a:pt x="44" y="0"/>
                    </a:cubicBezTo>
                    <a:cubicBezTo>
                      <a:pt x="44" y="0"/>
                      <a:pt x="44" y="0"/>
                      <a:pt x="4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820"/>
              <p:cNvSpPr>
                <a:spLocks/>
              </p:cNvSpPr>
              <p:nvPr/>
            </p:nvSpPr>
            <p:spPr bwMode="auto">
              <a:xfrm>
                <a:off x="2779" y="1519"/>
                <a:ext cx="31" cy="14"/>
              </a:xfrm>
              <a:custGeom>
                <a:avLst/>
                <a:gdLst>
                  <a:gd name="T0" fmla="*/ 10 w 13"/>
                  <a:gd name="T1" fmla="*/ 0 h 6"/>
                  <a:gd name="T2" fmla="*/ 10 w 13"/>
                  <a:gd name="T3" fmla="*/ 0 h 6"/>
                  <a:gd name="T4" fmla="*/ 6 w 13"/>
                  <a:gd name="T5" fmla="*/ 1 h 6"/>
                  <a:gd name="T6" fmla="*/ 3 w 13"/>
                  <a:gd name="T7" fmla="*/ 2 h 6"/>
                  <a:gd name="T8" fmla="*/ 3 w 13"/>
                  <a:gd name="T9" fmla="*/ 2 h 6"/>
                  <a:gd name="T10" fmla="*/ 3 w 13"/>
                  <a:gd name="T11" fmla="*/ 2 h 6"/>
                  <a:gd name="T12" fmla="*/ 2 w 13"/>
                  <a:gd name="T13" fmla="*/ 2 h 6"/>
                  <a:gd name="T14" fmla="*/ 0 w 13"/>
                  <a:gd name="T15" fmla="*/ 3 h 6"/>
                  <a:gd name="T16" fmla="*/ 1 w 13"/>
                  <a:gd name="T17" fmla="*/ 5 h 6"/>
                  <a:gd name="T18" fmla="*/ 3 w 13"/>
                  <a:gd name="T19" fmla="*/ 6 h 6"/>
                  <a:gd name="T20" fmla="*/ 3 w 13"/>
                  <a:gd name="T21" fmla="*/ 6 h 6"/>
                  <a:gd name="T22" fmla="*/ 7 w 13"/>
                  <a:gd name="T23" fmla="*/ 4 h 6"/>
                  <a:gd name="T24" fmla="*/ 10 w 13"/>
                  <a:gd name="T25" fmla="*/ 3 h 6"/>
                  <a:gd name="T26" fmla="*/ 10 w 13"/>
                  <a:gd name="T27" fmla="*/ 3 h 6"/>
                  <a:gd name="T28" fmla="*/ 11 w 13"/>
                  <a:gd name="T29" fmla="*/ 3 h 6"/>
                  <a:gd name="T30" fmla="*/ 11 w 13"/>
                  <a:gd name="T31" fmla="*/ 4 h 6"/>
                  <a:gd name="T32" fmla="*/ 13 w 13"/>
                  <a:gd name="T33" fmla="*/ 3 h 6"/>
                  <a:gd name="T34" fmla="*/ 12 w 13"/>
                  <a:gd name="T35" fmla="*/ 0 h 6"/>
                  <a:gd name="T36" fmla="*/ 10 w 13"/>
                  <a:gd name="T3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6">
                    <a:moveTo>
                      <a:pt x="10" y="0"/>
                    </a:moveTo>
                    <a:cubicBezTo>
                      <a:pt x="10" y="0"/>
                      <a:pt x="10" y="0"/>
                      <a:pt x="10" y="0"/>
                    </a:cubicBezTo>
                    <a:cubicBezTo>
                      <a:pt x="8" y="0"/>
                      <a:pt x="7" y="0"/>
                      <a:pt x="6" y="1"/>
                    </a:cubicBezTo>
                    <a:cubicBezTo>
                      <a:pt x="5" y="2"/>
                      <a:pt x="4" y="2"/>
                      <a:pt x="3" y="2"/>
                    </a:cubicBezTo>
                    <a:cubicBezTo>
                      <a:pt x="3" y="2"/>
                      <a:pt x="3" y="2"/>
                      <a:pt x="3" y="2"/>
                    </a:cubicBezTo>
                    <a:cubicBezTo>
                      <a:pt x="3" y="2"/>
                      <a:pt x="3" y="2"/>
                      <a:pt x="3" y="2"/>
                    </a:cubicBezTo>
                    <a:cubicBezTo>
                      <a:pt x="2" y="2"/>
                      <a:pt x="2" y="2"/>
                      <a:pt x="2" y="2"/>
                    </a:cubicBezTo>
                    <a:cubicBezTo>
                      <a:pt x="1" y="2"/>
                      <a:pt x="1" y="2"/>
                      <a:pt x="0" y="3"/>
                    </a:cubicBezTo>
                    <a:cubicBezTo>
                      <a:pt x="0" y="4"/>
                      <a:pt x="0" y="5"/>
                      <a:pt x="1" y="5"/>
                    </a:cubicBezTo>
                    <a:cubicBezTo>
                      <a:pt x="2" y="5"/>
                      <a:pt x="2" y="6"/>
                      <a:pt x="3" y="6"/>
                    </a:cubicBezTo>
                    <a:cubicBezTo>
                      <a:pt x="3" y="6"/>
                      <a:pt x="3" y="6"/>
                      <a:pt x="3" y="6"/>
                    </a:cubicBezTo>
                    <a:cubicBezTo>
                      <a:pt x="5" y="6"/>
                      <a:pt x="6" y="5"/>
                      <a:pt x="7" y="4"/>
                    </a:cubicBezTo>
                    <a:cubicBezTo>
                      <a:pt x="9" y="4"/>
                      <a:pt x="10" y="3"/>
                      <a:pt x="10" y="3"/>
                    </a:cubicBezTo>
                    <a:cubicBezTo>
                      <a:pt x="10" y="3"/>
                      <a:pt x="10" y="3"/>
                      <a:pt x="10" y="3"/>
                    </a:cubicBezTo>
                    <a:cubicBezTo>
                      <a:pt x="11" y="3"/>
                      <a:pt x="11" y="3"/>
                      <a:pt x="11" y="3"/>
                    </a:cubicBezTo>
                    <a:cubicBezTo>
                      <a:pt x="11" y="3"/>
                      <a:pt x="11" y="4"/>
                      <a:pt x="11" y="4"/>
                    </a:cubicBezTo>
                    <a:cubicBezTo>
                      <a:pt x="12" y="4"/>
                      <a:pt x="13" y="3"/>
                      <a:pt x="13" y="3"/>
                    </a:cubicBezTo>
                    <a:cubicBezTo>
                      <a:pt x="13" y="2"/>
                      <a:pt x="13" y="1"/>
                      <a:pt x="12"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821"/>
              <p:cNvSpPr>
                <a:spLocks/>
              </p:cNvSpPr>
              <p:nvPr/>
            </p:nvSpPr>
            <p:spPr bwMode="auto">
              <a:xfrm>
                <a:off x="4903" y="3445"/>
                <a:ext cx="137" cy="33"/>
              </a:xfrm>
              <a:custGeom>
                <a:avLst/>
                <a:gdLst>
                  <a:gd name="T0" fmla="*/ 2 w 58"/>
                  <a:gd name="T1" fmla="*/ 0 h 14"/>
                  <a:gd name="T2" fmla="*/ 0 w 58"/>
                  <a:gd name="T3" fmla="*/ 1 h 14"/>
                  <a:gd name="T4" fmla="*/ 1 w 58"/>
                  <a:gd name="T5" fmla="*/ 4 h 14"/>
                  <a:gd name="T6" fmla="*/ 13 w 58"/>
                  <a:gd name="T7" fmla="*/ 8 h 14"/>
                  <a:gd name="T8" fmla="*/ 39 w 58"/>
                  <a:gd name="T9" fmla="*/ 12 h 14"/>
                  <a:gd name="T10" fmla="*/ 50 w 58"/>
                  <a:gd name="T11" fmla="*/ 14 h 14"/>
                  <a:gd name="T12" fmla="*/ 56 w 58"/>
                  <a:gd name="T13" fmla="*/ 14 h 14"/>
                  <a:gd name="T14" fmla="*/ 56 w 58"/>
                  <a:gd name="T15" fmla="*/ 14 h 14"/>
                  <a:gd name="T16" fmla="*/ 58 w 58"/>
                  <a:gd name="T17" fmla="*/ 12 h 14"/>
                  <a:gd name="T18" fmla="*/ 56 w 58"/>
                  <a:gd name="T19" fmla="*/ 10 h 14"/>
                  <a:gd name="T20" fmla="*/ 56 w 58"/>
                  <a:gd name="T21" fmla="*/ 10 h 14"/>
                  <a:gd name="T22" fmla="*/ 56 w 58"/>
                  <a:gd name="T23" fmla="*/ 10 h 14"/>
                  <a:gd name="T24" fmla="*/ 56 w 58"/>
                  <a:gd name="T25" fmla="*/ 10 h 14"/>
                  <a:gd name="T26" fmla="*/ 47 w 58"/>
                  <a:gd name="T27" fmla="*/ 9 h 14"/>
                  <a:gd name="T28" fmla="*/ 22 w 58"/>
                  <a:gd name="T29" fmla="*/ 5 h 14"/>
                  <a:gd name="T30" fmla="*/ 10 w 58"/>
                  <a:gd name="T31" fmla="*/ 3 h 14"/>
                  <a:gd name="T32" fmla="*/ 3 w 58"/>
                  <a:gd name="T33" fmla="*/ 0 h 14"/>
                  <a:gd name="T34" fmla="*/ 2 w 5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4">
                    <a:moveTo>
                      <a:pt x="2" y="0"/>
                    </a:moveTo>
                    <a:cubicBezTo>
                      <a:pt x="1" y="0"/>
                      <a:pt x="0" y="0"/>
                      <a:pt x="0" y="1"/>
                    </a:cubicBezTo>
                    <a:cubicBezTo>
                      <a:pt x="0" y="2"/>
                      <a:pt x="0" y="3"/>
                      <a:pt x="1" y="4"/>
                    </a:cubicBezTo>
                    <a:cubicBezTo>
                      <a:pt x="4" y="5"/>
                      <a:pt x="8" y="6"/>
                      <a:pt x="13" y="8"/>
                    </a:cubicBezTo>
                    <a:cubicBezTo>
                      <a:pt x="21" y="9"/>
                      <a:pt x="31" y="11"/>
                      <a:pt x="39" y="12"/>
                    </a:cubicBezTo>
                    <a:cubicBezTo>
                      <a:pt x="43" y="13"/>
                      <a:pt x="47" y="13"/>
                      <a:pt x="50" y="14"/>
                    </a:cubicBezTo>
                    <a:cubicBezTo>
                      <a:pt x="53" y="14"/>
                      <a:pt x="55" y="14"/>
                      <a:pt x="56" y="14"/>
                    </a:cubicBezTo>
                    <a:cubicBezTo>
                      <a:pt x="56" y="14"/>
                      <a:pt x="56" y="14"/>
                      <a:pt x="56" y="14"/>
                    </a:cubicBezTo>
                    <a:cubicBezTo>
                      <a:pt x="57" y="14"/>
                      <a:pt x="58" y="13"/>
                      <a:pt x="58" y="12"/>
                    </a:cubicBezTo>
                    <a:cubicBezTo>
                      <a:pt x="58" y="11"/>
                      <a:pt x="57" y="10"/>
                      <a:pt x="56" y="10"/>
                    </a:cubicBezTo>
                    <a:cubicBezTo>
                      <a:pt x="56" y="10"/>
                      <a:pt x="56" y="10"/>
                      <a:pt x="56" y="10"/>
                    </a:cubicBezTo>
                    <a:cubicBezTo>
                      <a:pt x="56" y="10"/>
                      <a:pt x="56" y="10"/>
                      <a:pt x="56" y="10"/>
                    </a:cubicBezTo>
                    <a:cubicBezTo>
                      <a:pt x="56" y="10"/>
                      <a:pt x="56" y="10"/>
                      <a:pt x="56" y="10"/>
                    </a:cubicBezTo>
                    <a:cubicBezTo>
                      <a:pt x="55" y="10"/>
                      <a:pt x="51" y="10"/>
                      <a:pt x="47" y="9"/>
                    </a:cubicBezTo>
                    <a:cubicBezTo>
                      <a:pt x="40" y="8"/>
                      <a:pt x="31" y="7"/>
                      <a:pt x="22" y="5"/>
                    </a:cubicBezTo>
                    <a:cubicBezTo>
                      <a:pt x="18" y="4"/>
                      <a:pt x="14" y="4"/>
                      <a:pt x="10" y="3"/>
                    </a:cubicBezTo>
                    <a:cubicBezTo>
                      <a:pt x="7" y="2"/>
                      <a:pt x="4" y="1"/>
                      <a:pt x="3" y="0"/>
                    </a:cubicBezTo>
                    <a:cubicBezTo>
                      <a:pt x="3"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822"/>
              <p:cNvSpPr>
                <a:spLocks/>
              </p:cNvSpPr>
              <p:nvPr/>
            </p:nvSpPr>
            <p:spPr bwMode="auto">
              <a:xfrm>
                <a:off x="4898" y="3471"/>
                <a:ext cx="123" cy="40"/>
              </a:xfrm>
              <a:custGeom>
                <a:avLst/>
                <a:gdLst>
                  <a:gd name="T0" fmla="*/ 2 w 52"/>
                  <a:gd name="T1" fmla="*/ 0 h 17"/>
                  <a:gd name="T2" fmla="*/ 0 w 52"/>
                  <a:gd name="T3" fmla="*/ 1 h 17"/>
                  <a:gd name="T4" fmla="*/ 1 w 52"/>
                  <a:gd name="T5" fmla="*/ 4 h 17"/>
                  <a:gd name="T6" fmla="*/ 12 w 52"/>
                  <a:gd name="T7" fmla="*/ 7 h 17"/>
                  <a:gd name="T8" fmla="*/ 36 w 52"/>
                  <a:gd name="T9" fmla="*/ 12 h 17"/>
                  <a:gd name="T10" fmla="*/ 45 w 52"/>
                  <a:gd name="T11" fmla="*/ 15 h 17"/>
                  <a:gd name="T12" fmla="*/ 48 w 52"/>
                  <a:gd name="T13" fmla="*/ 16 h 17"/>
                  <a:gd name="T14" fmla="*/ 49 w 52"/>
                  <a:gd name="T15" fmla="*/ 16 h 17"/>
                  <a:gd name="T16" fmla="*/ 49 w 52"/>
                  <a:gd name="T17" fmla="*/ 16 h 17"/>
                  <a:gd name="T18" fmla="*/ 49 w 52"/>
                  <a:gd name="T19" fmla="*/ 16 h 17"/>
                  <a:gd name="T20" fmla="*/ 50 w 52"/>
                  <a:gd name="T21" fmla="*/ 17 h 17"/>
                  <a:gd name="T22" fmla="*/ 52 w 52"/>
                  <a:gd name="T23" fmla="*/ 16 h 17"/>
                  <a:gd name="T24" fmla="*/ 52 w 52"/>
                  <a:gd name="T25" fmla="*/ 13 h 17"/>
                  <a:gd name="T26" fmla="*/ 50 w 52"/>
                  <a:gd name="T27" fmla="*/ 12 h 17"/>
                  <a:gd name="T28" fmla="*/ 41 w 52"/>
                  <a:gd name="T29" fmla="*/ 10 h 17"/>
                  <a:gd name="T30" fmla="*/ 19 w 52"/>
                  <a:gd name="T31" fmla="*/ 4 h 17"/>
                  <a:gd name="T32" fmla="*/ 3 w 52"/>
                  <a:gd name="T33" fmla="*/ 0 h 17"/>
                  <a:gd name="T34" fmla="*/ 2 w 52"/>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17">
                    <a:moveTo>
                      <a:pt x="2" y="0"/>
                    </a:moveTo>
                    <a:cubicBezTo>
                      <a:pt x="1" y="0"/>
                      <a:pt x="0" y="0"/>
                      <a:pt x="0" y="1"/>
                    </a:cubicBezTo>
                    <a:cubicBezTo>
                      <a:pt x="0" y="2"/>
                      <a:pt x="0" y="4"/>
                      <a:pt x="1" y="4"/>
                    </a:cubicBezTo>
                    <a:cubicBezTo>
                      <a:pt x="3" y="5"/>
                      <a:pt x="7" y="6"/>
                      <a:pt x="12" y="7"/>
                    </a:cubicBezTo>
                    <a:cubicBezTo>
                      <a:pt x="19" y="9"/>
                      <a:pt x="28" y="11"/>
                      <a:pt x="36" y="12"/>
                    </a:cubicBezTo>
                    <a:cubicBezTo>
                      <a:pt x="39" y="13"/>
                      <a:pt x="43" y="14"/>
                      <a:pt x="45" y="15"/>
                    </a:cubicBezTo>
                    <a:cubicBezTo>
                      <a:pt x="46" y="15"/>
                      <a:pt x="47" y="16"/>
                      <a:pt x="48" y="16"/>
                    </a:cubicBezTo>
                    <a:cubicBezTo>
                      <a:pt x="49" y="16"/>
                      <a:pt x="49" y="16"/>
                      <a:pt x="49" y="16"/>
                    </a:cubicBezTo>
                    <a:cubicBezTo>
                      <a:pt x="49" y="16"/>
                      <a:pt x="49" y="16"/>
                      <a:pt x="49" y="16"/>
                    </a:cubicBezTo>
                    <a:cubicBezTo>
                      <a:pt x="49" y="16"/>
                      <a:pt x="49" y="16"/>
                      <a:pt x="49" y="16"/>
                    </a:cubicBezTo>
                    <a:cubicBezTo>
                      <a:pt x="49" y="16"/>
                      <a:pt x="50" y="17"/>
                      <a:pt x="50" y="17"/>
                    </a:cubicBezTo>
                    <a:cubicBezTo>
                      <a:pt x="51" y="17"/>
                      <a:pt x="51" y="16"/>
                      <a:pt x="52" y="16"/>
                    </a:cubicBezTo>
                    <a:cubicBezTo>
                      <a:pt x="52" y="15"/>
                      <a:pt x="52" y="14"/>
                      <a:pt x="52" y="13"/>
                    </a:cubicBezTo>
                    <a:cubicBezTo>
                      <a:pt x="51" y="13"/>
                      <a:pt x="51" y="13"/>
                      <a:pt x="50" y="12"/>
                    </a:cubicBezTo>
                    <a:cubicBezTo>
                      <a:pt x="49" y="12"/>
                      <a:pt x="45" y="11"/>
                      <a:pt x="41" y="10"/>
                    </a:cubicBezTo>
                    <a:cubicBezTo>
                      <a:pt x="35" y="8"/>
                      <a:pt x="27" y="6"/>
                      <a:pt x="19" y="4"/>
                    </a:cubicBezTo>
                    <a:cubicBezTo>
                      <a:pt x="12" y="3"/>
                      <a:pt x="5"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823"/>
              <p:cNvSpPr>
                <a:spLocks/>
              </p:cNvSpPr>
              <p:nvPr/>
            </p:nvSpPr>
            <p:spPr bwMode="auto">
              <a:xfrm>
                <a:off x="4886" y="3495"/>
                <a:ext cx="36" cy="19"/>
              </a:xfrm>
              <a:custGeom>
                <a:avLst/>
                <a:gdLst>
                  <a:gd name="T0" fmla="*/ 2 w 15"/>
                  <a:gd name="T1" fmla="*/ 0 h 8"/>
                  <a:gd name="T2" fmla="*/ 1 w 15"/>
                  <a:gd name="T3" fmla="*/ 1 h 8"/>
                  <a:gd name="T4" fmla="*/ 1 w 15"/>
                  <a:gd name="T5" fmla="*/ 3 h 8"/>
                  <a:gd name="T6" fmla="*/ 4 w 15"/>
                  <a:gd name="T7" fmla="*/ 6 h 8"/>
                  <a:gd name="T8" fmla="*/ 9 w 15"/>
                  <a:gd name="T9" fmla="*/ 6 h 8"/>
                  <a:gd name="T10" fmla="*/ 11 w 15"/>
                  <a:gd name="T11" fmla="*/ 7 h 8"/>
                  <a:gd name="T12" fmla="*/ 11 w 15"/>
                  <a:gd name="T13" fmla="*/ 7 h 8"/>
                  <a:gd name="T14" fmla="*/ 13 w 15"/>
                  <a:gd name="T15" fmla="*/ 8 h 8"/>
                  <a:gd name="T16" fmla="*/ 14 w 15"/>
                  <a:gd name="T17" fmla="*/ 8 h 8"/>
                  <a:gd name="T18" fmla="*/ 15 w 15"/>
                  <a:gd name="T19" fmla="*/ 5 h 8"/>
                  <a:gd name="T20" fmla="*/ 11 w 15"/>
                  <a:gd name="T21" fmla="*/ 3 h 8"/>
                  <a:gd name="T22" fmla="*/ 6 w 15"/>
                  <a:gd name="T23" fmla="*/ 2 h 8"/>
                  <a:gd name="T24" fmla="*/ 5 w 15"/>
                  <a:gd name="T25" fmla="*/ 2 h 8"/>
                  <a:gd name="T26" fmla="*/ 4 w 15"/>
                  <a:gd name="T27" fmla="*/ 1 h 8"/>
                  <a:gd name="T28" fmla="*/ 2 w 15"/>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8">
                    <a:moveTo>
                      <a:pt x="2" y="0"/>
                    </a:moveTo>
                    <a:cubicBezTo>
                      <a:pt x="2" y="0"/>
                      <a:pt x="2" y="0"/>
                      <a:pt x="1" y="1"/>
                    </a:cubicBezTo>
                    <a:cubicBezTo>
                      <a:pt x="0" y="1"/>
                      <a:pt x="0" y="2"/>
                      <a:pt x="1" y="3"/>
                    </a:cubicBezTo>
                    <a:cubicBezTo>
                      <a:pt x="2" y="5"/>
                      <a:pt x="3" y="5"/>
                      <a:pt x="4" y="6"/>
                    </a:cubicBezTo>
                    <a:cubicBezTo>
                      <a:pt x="6" y="6"/>
                      <a:pt x="8" y="6"/>
                      <a:pt x="9" y="6"/>
                    </a:cubicBezTo>
                    <a:cubicBezTo>
                      <a:pt x="10" y="6"/>
                      <a:pt x="10" y="7"/>
                      <a:pt x="11" y="7"/>
                    </a:cubicBezTo>
                    <a:cubicBezTo>
                      <a:pt x="11" y="7"/>
                      <a:pt x="11" y="7"/>
                      <a:pt x="11" y="7"/>
                    </a:cubicBezTo>
                    <a:cubicBezTo>
                      <a:pt x="12" y="8"/>
                      <a:pt x="12" y="8"/>
                      <a:pt x="13" y="8"/>
                    </a:cubicBezTo>
                    <a:cubicBezTo>
                      <a:pt x="13" y="8"/>
                      <a:pt x="14" y="8"/>
                      <a:pt x="14" y="8"/>
                    </a:cubicBezTo>
                    <a:cubicBezTo>
                      <a:pt x="15" y="7"/>
                      <a:pt x="15" y="6"/>
                      <a:pt x="15" y="5"/>
                    </a:cubicBezTo>
                    <a:cubicBezTo>
                      <a:pt x="14" y="4"/>
                      <a:pt x="12" y="3"/>
                      <a:pt x="11" y="3"/>
                    </a:cubicBezTo>
                    <a:cubicBezTo>
                      <a:pt x="9" y="2"/>
                      <a:pt x="8" y="2"/>
                      <a:pt x="6" y="2"/>
                    </a:cubicBezTo>
                    <a:cubicBezTo>
                      <a:pt x="6" y="2"/>
                      <a:pt x="5" y="2"/>
                      <a:pt x="5" y="2"/>
                    </a:cubicBezTo>
                    <a:cubicBezTo>
                      <a:pt x="4" y="1"/>
                      <a:pt x="4" y="1"/>
                      <a:pt x="4" y="1"/>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824"/>
              <p:cNvSpPr>
                <a:spLocks noEditPoints="1"/>
              </p:cNvSpPr>
              <p:nvPr/>
            </p:nvSpPr>
            <p:spPr bwMode="auto">
              <a:xfrm>
                <a:off x="4820" y="3339"/>
                <a:ext cx="320" cy="303"/>
              </a:xfrm>
              <a:custGeom>
                <a:avLst/>
                <a:gdLst>
                  <a:gd name="T0" fmla="*/ 22 w 135"/>
                  <a:gd name="T1" fmla="*/ 91 h 128"/>
                  <a:gd name="T2" fmla="*/ 91 w 135"/>
                  <a:gd name="T3" fmla="*/ 124 h 128"/>
                  <a:gd name="T4" fmla="*/ 88 w 135"/>
                  <a:gd name="T5" fmla="*/ 122 h 128"/>
                  <a:gd name="T6" fmla="*/ 86 w 135"/>
                  <a:gd name="T7" fmla="*/ 121 h 128"/>
                  <a:gd name="T8" fmla="*/ 84 w 135"/>
                  <a:gd name="T9" fmla="*/ 119 h 128"/>
                  <a:gd name="T10" fmla="*/ 34 w 135"/>
                  <a:gd name="T11" fmla="*/ 102 h 128"/>
                  <a:gd name="T12" fmla="*/ 17 w 135"/>
                  <a:gd name="T13" fmla="*/ 99 h 128"/>
                  <a:gd name="T14" fmla="*/ 119 w 135"/>
                  <a:gd name="T15" fmla="*/ 37 h 128"/>
                  <a:gd name="T16" fmla="*/ 116 w 135"/>
                  <a:gd name="T17" fmla="*/ 63 h 128"/>
                  <a:gd name="T18" fmla="*/ 20 w 135"/>
                  <a:gd name="T19" fmla="*/ 87 h 128"/>
                  <a:gd name="T20" fmla="*/ 42 w 135"/>
                  <a:gd name="T21" fmla="*/ 11 h 128"/>
                  <a:gd name="T22" fmla="*/ 64 w 135"/>
                  <a:gd name="T23" fmla="*/ 17 h 128"/>
                  <a:gd name="T24" fmla="*/ 60 w 135"/>
                  <a:gd name="T25" fmla="*/ 31 h 128"/>
                  <a:gd name="T26" fmla="*/ 77 w 135"/>
                  <a:gd name="T27" fmla="*/ 36 h 128"/>
                  <a:gd name="T28" fmla="*/ 85 w 135"/>
                  <a:gd name="T29" fmla="*/ 33 h 128"/>
                  <a:gd name="T30" fmla="*/ 88 w 135"/>
                  <a:gd name="T31" fmla="*/ 21 h 128"/>
                  <a:gd name="T32" fmla="*/ 118 w 135"/>
                  <a:gd name="T33" fmla="*/ 24 h 128"/>
                  <a:gd name="T34" fmla="*/ 95 w 135"/>
                  <a:gd name="T35" fmla="*/ 110 h 128"/>
                  <a:gd name="T36" fmla="*/ 22 w 135"/>
                  <a:gd name="T37" fmla="*/ 86 h 128"/>
                  <a:gd name="T38" fmla="*/ 20 w 135"/>
                  <a:gd name="T39" fmla="*/ 87 h 128"/>
                  <a:gd name="T40" fmla="*/ 74 w 135"/>
                  <a:gd name="T41" fmla="*/ 4 h 128"/>
                  <a:gd name="T42" fmla="*/ 87 w 135"/>
                  <a:gd name="T43" fmla="*/ 6 h 128"/>
                  <a:gd name="T44" fmla="*/ 84 w 135"/>
                  <a:gd name="T45" fmla="*/ 23 h 128"/>
                  <a:gd name="T46" fmla="*/ 81 w 135"/>
                  <a:gd name="T47" fmla="*/ 31 h 128"/>
                  <a:gd name="T48" fmla="*/ 77 w 135"/>
                  <a:gd name="T49" fmla="*/ 32 h 128"/>
                  <a:gd name="T50" fmla="*/ 77 w 135"/>
                  <a:gd name="T51" fmla="*/ 32 h 128"/>
                  <a:gd name="T52" fmla="*/ 64 w 135"/>
                  <a:gd name="T53" fmla="*/ 29 h 128"/>
                  <a:gd name="T54" fmla="*/ 72 w 135"/>
                  <a:gd name="T55" fmla="*/ 4 h 128"/>
                  <a:gd name="T56" fmla="*/ 74 w 135"/>
                  <a:gd name="T57" fmla="*/ 0 h 128"/>
                  <a:gd name="T58" fmla="*/ 67 w 135"/>
                  <a:gd name="T59" fmla="*/ 5 h 128"/>
                  <a:gd name="T60" fmla="*/ 44 w 135"/>
                  <a:gd name="T61" fmla="*/ 7 h 128"/>
                  <a:gd name="T62" fmla="*/ 42 w 135"/>
                  <a:gd name="T63" fmla="*/ 6 h 128"/>
                  <a:gd name="T64" fmla="*/ 39 w 135"/>
                  <a:gd name="T65" fmla="*/ 7 h 128"/>
                  <a:gd name="T66" fmla="*/ 0 w 135"/>
                  <a:gd name="T67" fmla="*/ 86 h 128"/>
                  <a:gd name="T68" fmla="*/ 17 w 135"/>
                  <a:gd name="T69" fmla="*/ 90 h 128"/>
                  <a:gd name="T70" fmla="*/ 12 w 135"/>
                  <a:gd name="T71" fmla="*/ 102 h 128"/>
                  <a:gd name="T72" fmla="*/ 14 w 135"/>
                  <a:gd name="T73" fmla="*/ 103 h 128"/>
                  <a:gd name="T74" fmla="*/ 17 w 135"/>
                  <a:gd name="T75" fmla="*/ 103 h 128"/>
                  <a:gd name="T76" fmla="*/ 84 w 135"/>
                  <a:gd name="T77" fmla="*/ 125 h 128"/>
                  <a:gd name="T78" fmla="*/ 91 w 135"/>
                  <a:gd name="T79" fmla="*/ 128 h 128"/>
                  <a:gd name="T80" fmla="*/ 94 w 135"/>
                  <a:gd name="T81" fmla="*/ 127 h 128"/>
                  <a:gd name="T82" fmla="*/ 134 w 135"/>
                  <a:gd name="T83" fmla="*/ 40 h 128"/>
                  <a:gd name="T84" fmla="*/ 133 w 135"/>
                  <a:gd name="T85" fmla="*/ 37 h 128"/>
                  <a:gd name="T86" fmla="*/ 124 w 135"/>
                  <a:gd name="T87" fmla="*/ 26 h 128"/>
                  <a:gd name="T88" fmla="*/ 125 w 135"/>
                  <a:gd name="T89" fmla="*/ 24 h 128"/>
                  <a:gd name="T90" fmla="*/ 126 w 135"/>
                  <a:gd name="T91" fmla="*/ 22 h 128"/>
                  <a:gd name="T92" fmla="*/ 124 w 135"/>
                  <a:gd name="T93" fmla="*/ 20 h 128"/>
                  <a:gd name="T94" fmla="*/ 122 w 135"/>
                  <a:gd name="T95" fmla="*/ 20 h 128"/>
                  <a:gd name="T96" fmla="*/ 119 w 135"/>
                  <a:gd name="T97" fmla="*/ 20 h 128"/>
                  <a:gd name="T98" fmla="*/ 89 w 135"/>
                  <a:gd name="T99" fmla="*/ 17 h 128"/>
                  <a:gd name="T100" fmla="*/ 92 w 135"/>
                  <a:gd name="T101" fmla="*/ 5 h 128"/>
                  <a:gd name="T102" fmla="*/ 90 w 135"/>
                  <a:gd name="T103" fmla="*/ 2 h 128"/>
                  <a:gd name="T104" fmla="*/ 74 w 135"/>
                  <a:gd name="T10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5" h="128">
                    <a:moveTo>
                      <a:pt x="17" y="99"/>
                    </a:moveTo>
                    <a:cubicBezTo>
                      <a:pt x="19" y="96"/>
                      <a:pt x="20" y="94"/>
                      <a:pt x="22" y="91"/>
                    </a:cubicBezTo>
                    <a:cubicBezTo>
                      <a:pt x="47" y="96"/>
                      <a:pt x="71" y="104"/>
                      <a:pt x="95" y="114"/>
                    </a:cubicBezTo>
                    <a:cubicBezTo>
                      <a:pt x="93" y="117"/>
                      <a:pt x="92" y="120"/>
                      <a:pt x="91" y="124"/>
                    </a:cubicBezTo>
                    <a:cubicBezTo>
                      <a:pt x="90" y="123"/>
                      <a:pt x="90" y="123"/>
                      <a:pt x="89" y="123"/>
                    </a:cubicBezTo>
                    <a:cubicBezTo>
                      <a:pt x="89" y="123"/>
                      <a:pt x="89" y="122"/>
                      <a:pt x="88" y="122"/>
                    </a:cubicBezTo>
                    <a:cubicBezTo>
                      <a:pt x="88" y="122"/>
                      <a:pt x="87" y="121"/>
                      <a:pt x="86" y="121"/>
                    </a:cubicBezTo>
                    <a:cubicBezTo>
                      <a:pt x="86" y="121"/>
                      <a:pt x="86" y="121"/>
                      <a:pt x="86" y="121"/>
                    </a:cubicBezTo>
                    <a:cubicBezTo>
                      <a:pt x="86" y="120"/>
                      <a:pt x="85" y="119"/>
                      <a:pt x="84" y="119"/>
                    </a:cubicBezTo>
                    <a:cubicBezTo>
                      <a:pt x="84" y="119"/>
                      <a:pt x="84" y="119"/>
                      <a:pt x="84" y="119"/>
                    </a:cubicBezTo>
                    <a:cubicBezTo>
                      <a:pt x="83" y="120"/>
                      <a:pt x="83" y="120"/>
                      <a:pt x="83" y="120"/>
                    </a:cubicBezTo>
                    <a:cubicBezTo>
                      <a:pt x="67" y="114"/>
                      <a:pt x="50" y="108"/>
                      <a:pt x="34" y="102"/>
                    </a:cubicBezTo>
                    <a:cubicBezTo>
                      <a:pt x="29" y="101"/>
                      <a:pt x="23" y="99"/>
                      <a:pt x="17" y="99"/>
                    </a:cubicBezTo>
                    <a:cubicBezTo>
                      <a:pt x="17" y="99"/>
                      <a:pt x="17" y="99"/>
                      <a:pt x="17" y="99"/>
                    </a:cubicBezTo>
                    <a:moveTo>
                      <a:pt x="100" y="101"/>
                    </a:moveTo>
                    <a:cubicBezTo>
                      <a:pt x="104" y="79"/>
                      <a:pt x="111" y="57"/>
                      <a:pt x="119" y="37"/>
                    </a:cubicBezTo>
                    <a:cubicBezTo>
                      <a:pt x="122" y="38"/>
                      <a:pt x="125" y="40"/>
                      <a:pt x="129" y="40"/>
                    </a:cubicBezTo>
                    <a:cubicBezTo>
                      <a:pt x="123" y="47"/>
                      <a:pt x="120" y="55"/>
                      <a:pt x="116" y="63"/>
                    </a:cubicBezTo>
                    <a:cubicBezTo>
                      <a:pt x="111" y="76"/>
                      <a:pt x="106" y="88"/>
                      <a:pt x="100" y="101"/>
                    </a:cubicBezTo>
                    <a:moveTo>
                      <a:pt x="20" y="87"/>
                    </a:moveTo>
                    <a:cubicBezTo>
                      <a:pt x="15" y="86"/>
                      <a:pt x="10" y="85"/>
                      <a:pt x="5" y="84"/>
                    </a:cubicBezTo>
                    <a:cubicBezTo>
                      <a:pt x="20" y="61"/>
                      <a:pt x="33" y="37"/>
                      <a:pt x="42" y="11"/>
                    </a:cubicBezTo>
                    <a:cubicBezTo>
                      <a:pt x="42" y="11"/>
                      <a:pt x="42" y="11"/>
                      <a:pt x="42" y="11"/>
                    </a:cubicBezTo>
                    <a:cubicBezTo>
                      <a:pt x="50" y="13"/>
                      <a:pt x="57" y="15"/>
                      <a:pt x="64" y="17"/>
                    </a:cubicBezTo>
                    <a:cubicBezTo>
                      <a:pt x="63" y="21"/>
                      <a:pt x="61" y="25"/>
                      <a:pt x="59" y="29"/>
                    </a:cubicBezTo>
                    <a:cubicBezTo>
                      <a:pt x="59" y="30"/>
                      <a:pt x="59" y="31"/>
                      <a:pt x="60" y="31"/>
                    </a:cubicBezTo>
                    <a:cubicBezTo>
                      <a:pt x="61" y="33"/>
                      <a:pt x="64" y="34"/>
                      <a:pt x="67" y="35"/>
                    </a:cubicBezTo>
                    <a:cubicBezTo>
                      <a:pt x="71" y="35"/>
                      <a:pt x="74" y="36"/>
                      <a:pt x="77" y="36"/>
                    </a:cubicBezTo>
                    <a:cubicBezTo>
                      <a:pt x="79" y="36"/>
                      <a:pt x="80" y="36"/>
                      <a:pt x="81" y="36"/>
                    </a:cubicBezTo>
                    <a:cubicBezTo>
                      <a:pt x="83" y="35"/>
                      <a:pt x="84" y="35"/>
                      <a:pt x="85" y="33"/>
                    </a:cubicBezTo>
                    <a:cubicBezTo>
                      <a:pt x="85" y="33"/>
                      <a:pt x="86" y="32"/>
                      <a:pt x="86" y="31"/>
                    </a:cubicBezTo>
                    <a:cubicBezTo>
                      <a:pt x="87" y="28"/>
                      <a:pt x="88" y="25"/>
                      <a:pt x="88" y="21"/>
                    </a:cubicBezTo>
                    <a:cubicBezTo>
                      <a:pt x="98" y="23"/>
                      <a:pt x="108" y="23"/>
                      <a:pt x="118" y="24"/>
                    </a:cubicBezTo>
                    <a:cubicBezTo>
                      <a:pt x="118" y="24"/>
                      <a:pt x="118" y="24"/>
                      <a:pt x="118" y="24"/>
                    </a:cubicBezTo>
                    <a:cubicBezTo>
                      <a:pt x="119" y="24"/>
                      <a:pt x="119" y="24"/>
                      <a:pt x="120" y="24"/>
                    </a:cubicBezTo>
                    <a:cubicBezTo>
                      <a:pt x="108" y="51"/>
                      <a:pt x="99" y="80"/>
                      <a:pt x="95" y="110"/>
                    </a:cubicBezTo>
                    <a:cubicBezTo>
                      <a:pt x="71" y="100"/>
                      <a:pt x="47" y="92"/>
                      <a:pt x="23" y="87"/>
                    </a:cubicBezTo>
                    <a:cubicBezTo>
                      <a:pt x="23" y="87"/>
                      <a:pt x="23" y="87"/>
                      <a:pt x="22" y="86"/>
                    </a:cubicBezTo>
                    <a:cubicBezTo>
                      <a:pt x="22" y="86"/>
                      <a:pt x="21" y="86"/>
                      <a:pt x="21" y="86"/>
                    </a:cubicBezTo>
                    <a:cubicBezTo>
                      <a:pt x="21" y="86"/>
                      <a:pt x="20" y="86"/>
                      <a:pt x="20" y="87"/>
                    </a:cubicBezTo>
                    <a:moveTo>
                      <a:pt x="72" y="4"/>
                    </a:moveTo>
                    <a:cubicBezTo>
                      <a:pt x="73" y="4"/>
                      <a:pt x="73" y="4"/>
                      <a:pt x="74" y="4"/>
                    </a:cubicBezTo>
                    <a:cubicBezTo>
                      <a:pt x="74" y="4"/>
                      <a:pt x="75" y="4"/>
                      <a:pt x="76" y="4"/>
                    </a:cubicBezTo>
                    <a:cubicBezTo>
                      <a:pt x="80" y="5"/>
                      <a:pt x="83" y="5"/>
                      <a:pt x="87" y="6"/>
                    </a:cubicBezTo>
                    <a:cubicBezTo>
                      <a:pt x="87" y="7"/>
                      <a:pt x="87" y="8"/>
                      <a:pt x="86" y="10"/>
                    </a:cubicBezTo>
                    <a:cubicBezTo>
                      <a:pt x="85" y="14"/>
                      <a:pt x="85" y="18"/>
                      <a:pt x="84" y="23"/>
                    </a:cubicBezTo>
                    <a:cubicBezTo>
                      <a:pt x="83" y="25"/>
                      <a:pt x="83" y="27"/>
                      <a:pt x="82" y="28"/>
                    </a:cubicBezTo>
                    <a:cubicBezTo>
                      <a:pt x="82" y="30"/>
                      <a:pt x="82" y="31"/>
                      <a:pt x="81" y="31"/>
                    </a:cubicBezTo>
                    <a:cubicBezTo>
                      <a:pt x="81" y="31"/>
                      <a:pt x="81" y="31"/>
                      <a:pt x="80" y="32"/>
                    </a:cubicBezTo>
                    <a:cubicBezTo>
                      <a:pt x="80" y="32"/>
                      <a:pt x="79" y="32"/>
                      <a:pt x="77" y="32"/>
                    </a:cubicBezTo>
                    <a:cubicBezTo>
                      <a:pt x="77" y="32"/>
                      <a:pt x="77" y="32"/>
                      <a:pt x="77" y="32"/>
                    </a:cubicBezTo>
                    <a:cubicBezTo>
                      <a:pt x="77" y="32"/>
                      <a:pt x="77" y="32"/>
                      <a:pt x="77" y="32"/>
                    </a:cubicBezTo>
                    <a:cubicBezTo>
                      <a:pt x="75" y="32"/>
                      <a:pt x="71" y="31"/>
                      <a:pt x="69" y="31"/>
                    </a:cubicBezTo>
                    <a:cubicBezTo>
                      <a:pt x="67" y="30"/>
                      <a:pt x="65" y="29"/>
                      <a:pt x="64" y="29"/>
                    </a:cubicBezTo>
                    <a:cubicBezTo>
                      <a:pt x="67" y="21"/>
                      <a:pt x="70" y="11"/>
                      <a:pt x="71" y="5"/>
                    </a:cubicBezTo>
                    <a:cubicBezTo>
                      <a:pt x="71" y="5"/>
                      <a:pt x="72" y="5"/>
                      <a:pt x="72" y="4"/>
                    </a:cubicBezTo>
                    <a:cubicBezTo>
                      <a:pt x="72" y="4"/>
                      <a:pt x="72" y="4"/>
                      <a:pt x="72" y="4"/>
                    </a:cubicBezTo>
                    <a:moveTo>
                      <a:pt x="74" y="0"/>
                    </a:moveTo>
                    <a:cubicBezTo>
                      <a:pt x="73" y="0"/>
                      <a:pt x="71" y="0"/>
                      <a:pt x="70" y="1"/>
                    </a:cubicBezTo>
                    <a:cubicBezTo>
                      <a:pt x="69" y="2"/>
                      <a:pt x="68" y="3"/>
                      <a:pt x="67" y="5"/>
                    </a:cubicBezTo>
                    <a:cubicBezTo>
                      <a:pt x="67" y="7"/>
                      <a:pt x="66" y="10"/>
                      <a:pt x="65" y="13"/>
                    </a:cubicBezTo>
                    <a:cubicBezTo>
                      <a:pt x="58" y="11"/>
                      <a:pt x="51" y="9"/>
                      <a:pt x="44" y="7"/>
                    </a:cubicBezTo>
                    <a:cubicBezTo>
                      <a:pt x="43" y="7"/>
                      <a:pt x="43" y="7"/>
                      <a:pt x="43" y="7"/>
                    </a:cubicBezTo>
                    <a:cubicBezTo>
                      <a:pt x="43" y="7"/>
                      <a:pt x="42" y="6"/>
                      <a:pt x="42" y="6"/>
                    </a:cubicBezTo>
                    <a:cubicBezTo>
                      <a:pt x="42" y="6"/>
                      <a:pt x="41" y="6"/>
                      <a:pt x="41" y="6"/>
                    </a:cubicBezTo>
                    <a:cubicBezTo>
                      <a:pt x="40" y="6"/>
                      <a:pt x="39" y="6"/>
                      <a:pt x="39" y="7"/>
                    </a:cubicBezTo>
                    <a:cubicBezTo>
                      <a:pt x="29" y="34"/>
                      <a:pt x="16" y="60"/>
                      <a:pt x="0" y="84"/>
                    </a:cubicBezTo>
                    <a:cubicBezTo>
                      <a:pt x="0" y="85"/>
                      <a:pt x="0" y="86"/>
                      <a:pt x="0" y="86"/>
                    </a:cubicBezTo>
                    <a:cubicBezTo>
                      <a:pt x="0" y="87"/>
                      <a:pt x="1" y="88"/>
                      <a:pt x="1" y="88"/>
                    </a:cubicBezTo>
                    <a:cubicBezTo>
                      <a:pt x="7" y="88"/>
                      <a:pt x="12" y="89"/>
                      <a:pt x="17" y="90"/>
                    </a:cubicBezTo>
                    <a:cubicBezTo>
                      <a:pt x="15" y="94"/>
                      <a:pt x="14" y="97"/>
                      <a:pt x="12" y="100"/>
                    </a:cubicBezTo>
                    <a:cubicBezTo>
                      <a:pt x="11" y="101"/>
                      <a:pt x="11" y="102"/>
                      <a:pt x="12" y="102"/>
                    </a:cubicBezTo>
                    <a:cubicBezTo>
                      <a:pt x="12" y="103"/>
                      <a:pt x="13" y="103"/>
                      <a:pt x="13" y="103"/>
                    </a:cubicBezTo>
                    <a:cubicBezTo>
                      <a:pt x="14" y="103"/>
                      <a:pt x="14" y="103"/>
                      <a:pt x="14" y="103"/>
                    </a:cubicBezTo>
                    <a:cubicBezTo>
                      <a:pt x="15" y="103"/>
                      <a:pt x="16" y="103"/>
                      <a:pt x="17" y="103"/>
                    </a:cubicBezTo>
                    <a:cubicBezTo>
                      <a:pt x="17" y="103"/>
                      <a:pt x="17" y="103"/>
                      <a:pt x="17" y="103"/>
                    </a:cubicBezTo>
                    <a:cubicBezTo>
                      <a:pt x="22" y="103"/>
                      <a:pt x="27" y="105"/>
                      <a:pt x="32" y="106"/>
                    </a:cubicBezTo>
                    <a:cubicBezTo>
                      <a:pt x="50" y="112"/>
                      <a:pt x="67" y="118"/>
                      <a:pt x="84" y="125"/>
                    </a:cubicBezTo>
                    <a:cubicBezTo>
                      <a:pt x="85" y="125"/>
                      <a:pt x="85" y="126"/>
                      <a:pt x="86" y="126"/>
                    </a:cubicBezTo>
                    <a:cubicBezTo>
                      <a:pt x="88" y="127"/>
                      <a:pt x="90" y="128"/>
                      <a:pt x="91" y="128"/>
                    </a:cubicBezTo>
                    <a:cubicBezTo>
                      <a:pt x="91" y="128"/>
                      <a:pt x="92" y="128"/>
                      <a:pt x="92" y="128"/>
                    </a:cubicBezTo>
                    <a:cubicBezTo>
                      <a:pt x="93" y="128"/>
                      <a:pt x="93" y="128"/>
                      <a:pt x="94" y="127"/>
                    </a:cubicBezTo>
                    <a:cubicBezTo>
                      <a:pt x="102" y="106"/>
                      <a:pt x="111" y="86"/>
                      <a:pt x="120" y="65"/>
                    </a:cubicBezTo>
                    <a:cubicBezTo>
                      <a:pt x="124" y="56"/>
                      <a:pt x="128" y="47"/>
                      <a:pt x="134" y="40"/>
                    </a:cubicBezTo>
                    <a:cubicBezTo>
                      <a:pt x="135" y="40"/>
                      <a:pt x="135" y="39"/>
                      <a:pt x="134" y="38"/>
                    </a:cubicBezTo>
                    <a:cubicBezTo>
                      <a:pt x="134" y="37"/>
                      <a:pt x="133" y="37"/>
                      <a:pt x="133" y="37"/>
                    </a:cubicBezTo>
                    <a:cubicBezTo>
                      <a:pt x="129" y="36"/>
                      <a:pt x="125" y="35"/>
                      <a:pt x="121" y="33"/>
                    </a:cubicBezTo>
                    <a:cubicBezTo>
                      <a:pt x="122" y="30"/>
                      <a:pt x="123" y="28"/>
                      <a:pt x="124" y="26"/>
                    </a:cubicBezTo>
                    <a:cubicBezTo>
                      <a:pt x="124" y="25"/>
                      <a:pt x="124" y="25"/>
                      <a:pt x="124" y="25"/>
                    </a:cubicBezTo>
                    <a:cubicBezTo>
                      <a:pt x="125" y="24"/>
                      <a:pt x="125" y="24"/>
                      <a:pt x="125" y="24"/>
                    </a:cubicBezTo>
                    <a:cubicBezTo>
                      <a:pt x="125" y="24"/>
                      <a:pt x="125" y="24"/>
                      <a:pt x="126" y="23"/>
                    </a:cubicBezTo>
                    <a:cubicBezTo>
                      <a:pt x="126" y="23"/>
                      <a:pt x="126" y="23"/>
                      <a:pt x="126" y="22"/>
                    </a:cubicBezTo>
                    <a:cubicBezTo>
                      <a:pt x="126" y="22"/>
                      <a:pt x="126" y="21"/>
                      <a:pt x="126" y="21"/>
                    </a:cubicBezTo>
                    <a:cubicBezTo>
                      <a:pt x="125" y="20"/>
                      <a:pt x="124" y="20"/>
                      <a:pt x="124" y="20"/>
                    </a:cubicBezTo>
                    <a:cubicBezTo>
                      <a:pt x="123" y="20"/>
                      <a:pt x="123" y="20"/>
                      <a:pt x="123" y="20"/>
                    </a:cubicBezTo>
                    <a:cubicBezTo>
                      <a:pt x="122" y="20"/>
                      <a:pt x="122" y="20"/>
                      <a:pt x="122" y="20"/>
                    </a:cubicBezTo>
                    <a:cubicBezTo>
                      <a:pt x="122" y="20"/>
                      <a:pt x="122" y="20"/>
                      <a:pt x="121" y="20"/>
                    </a:cubicBezTo>
                    <a:cubicBezTo>
                      <a:pt x="120" y="20"/>
                      <a:pt x="120" y="20"/>
                      <a:pt x="119" y="20"/>
                    </a:cubicBezTo>
                    <a:cubicBezTo>
                      <a:pt x="108" y="19"/>
                      <a:pt x="99" y="19"/>
                      <a:pt x="89" y="17"/>
                    </a:cubicBezTo>
                    <a:cubicBezTo>
                      <a:pt x="89" y="17"/>
                      <a:pt x="89" y="17"/>
                      <a:pt x="89" y="17"/>
                    </a:cubicBezTo>
                    <a:cubicBezTo>
                      <a:pt x="90" y="14"/>
                      <a:pt x="90" y="12"/>
                      <a:pt x="91" y="10"/>
                    </a:cubicBezTo>
                    <a:cubicBezTo>
                      <a:pt x="91" y="8"/>
                      <a:pt x="92" y="6"/>
                      <a:pt x="92" y="5"/>
                    </a:cubicBezTo>
                    <a:cubicBezTo>
                      <a:pt x="92" y="4"/>
                      <a:pt x="92" y="4"/>
                      <a:pt x="92" y="3"/>
                    </a:cubicBezTo>
                    <a:cubicBezTo>
                      <a:pt x="92" y="3"/>
                      <a:pt x="91" y="2"/>
                      <a:pt x="90" y="2"/>
                    </a:cubicBezTo>
                    <a:cubicBezTo>
                      <a:pt x="86" y="1"/>
                      <a:pt x="81" y="1"/>
                      <a:pt x="76" y="0"/>
                    </a:cubicBezTo>
                    <a:cubicBezTo>
                      <a:pt x="76" y="0"/>
                      <a:pt x="75" y="0"/>
                      <a:pt x="7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825"/>
              <p:cNvSpPr>
                <a:spLocks noEditPoints="1"/>
              </p:cNvSpPr>
              <p:nvPr/>
            </p:nvSpPr>
            <p:spPr bwMode="auto">
              <a:xfrm>
                <a:off x="3269" y="2690"/>
                <a:ext cx="408" cy="377"/>
              </a:xfrm>
              <a:custGeom>
                <a:avLst/>
                <a:gdLst>
                  <a:gd name="T0" fmla="*/ 167 w 172"/>
                  <a:gd name="T1" fmla="*/ 113 h 159"/>
                  <a:gd name="T2" fmla="*/ 152 w 172"/>
                  <a:gd name="T3" fmla="*/ 152 h 159"/>
                  <a:gd name="T4" fmla="*/ 130 w 172"/>
                  <a:gd name="T5" fmla="*/ 117 h 159"/>
                  <a:gd name="T6" fmla="*/ 142 w 172"/>
                  <a:gd name="T7" fmla="*/ 102 h 159"/>
                  <a:gd name="T8" fmla="*/ 146 w 172"/>
                  <a:gd name="T9" fmla="*/ 102 h 159"/>
                  <a:gd name="T10" fmla="*/ 140 w 172"/>
                  <a:gd name="T11" fmla="*/ 78 h 159"/>
                  <a:gd name="T12" fmla="*/ 140 w 172"/>
                  <a:gd name="T13" fmla="*/ 100 h 159"/>
                  <a:gd name="T14" fmla="*/ 97 w 172"/>
                  <a:gd name="T15" fmla="*/ 91 h 159"/>
                  <a:gd name="T16" fmla="*/ 114 w 172"/>
                  <a:gd name="T17" fmla="*/ 77 h 159"/>
                  <a:gd name="T18" fmla="*/ 119 w 172"/>
                  <a:gd name="T19" fmla="*/ 92 h 159"/>
                  <a:gd name="T20" fmla="*/ 92 w 172"/>
                  <a:gd name="T21" fmla="*/ 68 h 159"/>
                  <a:gd name="T22" fmla="*/ 110 w 172"/>
                  <a:gd name="T23" fmla="*/ 76 h 159"/>
                  <a:gd name="T24" fmla="*/ 83 w 172"/>
                  <a:gd name="T25" fmla="*/ 55 h 159"/>
                  <a:gd name="T26" fmla="*/ 79 w 172"/>
                  <a:gd name="T27" fmla="*/ 65 h 159"/>
                  <a:gd name="T28" fmla="*/ 64 w 172"/>
                  <a:gd name="T29" fmla="*/ 46 h 159"/>
                  <a:gd name="T30" fmla="*/ 83 w 172"/>
                  <a:gd name="T31" fmla="*/ 42 h 159"/>
                  <a:gd name="T32" fmla="*/ 61 w 172"/>
                  <a:gd name="T33" fmla="*/ 29 h 159"/>
                  <a:gd name="T34" fmla="*/ 45 w 172"/>
                  <a:gd name="T35" fmla="*/ 41 h 159"/>
                  <a:gd name="T36" fmla="*/ 5 w 172"/>
                  <a:gd name="T37" fmla="*/ 155 h 159"/>
                  <a:gd name="T38" fmla="*/ 24 w 172"/>
                  <a:gd name="T39" fmla="*/ 23 h 159"/>
                  <a:gd name="T40" fmla="*/ 35 w 172"/>
                  <a:gd name="T41" fmla="*/ 46 h 159"/>
                  <a:gd name="T42" fmla="*/ 60 w 172"/>
                  <a:gd name="T43" fmla="*/ 47 h 159"/>
                  <a:gd name="T44" fmla="*/ 62 w 172"/>
                  <a:gd name="T45" fmla="*/ 69 h 159"/>
                  <a:gd name="T46" fmla="*/ 62 w 172"/>
                  <a:gd name="T47" fmla="*/ 70 h 159"/>
                  <a:gd name="T48" fmla="*/ 63 w 172"/>
                  <a:gd name="T49" fmla="*/ 70 h 159"/>
                  <a:gd name="T50" fmla="*/ 79 w 172"/>
                  <a:gd name="T51" fmla="*/ 69 h 159"/>
                  <a:gd name="T52" fmla="*/ 92 w 172"/>
                  <a:gd name="T53" fmla="*/ 95 h 159"/>
                  <a:gd name="T54" fmla="*/ 120 w 172"/>
                  <a:gd name="T55" fmla="*/ 118 h 159"/>
                  <a:gd name="T56" fmla="*/ 130 w 172"/>
                  <a:gd name="T57" fmla="*/ 121 h 159"/>
                  <a:gd name="T58" fmla="*/ 5 w 172"/>
                  <a:gd name="T59" fmla="*/ 155 h 159"/>
                  <a:gd name="T60" fmla="*/ 56 w 172"/>
                  <a:gd name="T61" fmla="*/ 13 h 159"/>
                  <a:gd name="T62" fmla="*/ 8 w 172"/>
                  <a:gd name="T63" fmla="*/ 19 h 159"/>
                  <a:gd name="T64" fmla="*/ 51 w 172"/>
                  <a:gd name="T65" fmla="*/ 4 h 159"/>
                  <a:gd name="T66" fmla="*/ 58 w 172"/>
                  <a:gd name="T67" fmla="*/ 0 h 159"/>
                  <a:gd name="T68" fmla="*/ 29 w 172"/>
                  <a:gd name="T69" fmla="*/ 2 h 159"/>
                  <a:gd name="T70" fmla="*/ 2 w 172"/>
                  <a:gd name="T71" fmla="*/ 20 h 159"/>
                  <a:gd name="T72" fmla="*/ 1 w 172"/>
                  <a:gd name="T73" fmla="*/ 21 h 159"/>
                  <a:gd name="T74" fmla="*/ 0 w 172"/>
                  <a:gd name="T75" fmla="*/ 157 h 159"/>
                  <a:gd name="T76" fmla="*/ 149 w 172"/>
                  <a:gd name="T77" fmla="*/ 157 h 159"/>
                  <a:gd name="T78" fmla="*/ 152 w 172"/>
                  <a:gd name="T79" fmla="*/ 158 h 159"/>
                  <a:gd name="T80" fmla="*/ 155 w 172"/>
                  <a:gd name="T81" fmla="*/ 154 h 159"/>
                  <a:gd name="T82" fmla="*/ 171 w 172"/>
                  <a:gd name="T83" fmla="*/ 131 h 159"/>
                  <a:gd name="T84" fmla="*/ 171 w 172"/>
                  <a:gd name="T85" fmla="*/ 99 h 159"/>
                  <a:gd name="T86" fmla="*/ 171 w 172"/>
                  <a:gd name="T87" fmla="*/ 98 h 159"/>
                  <a:gd name="T88" fmla="*/ 152 w 172"/>
                  <a:gd name="T89" fmla="*/ 98 h 159"/>
                  <a:gd name="T90" fmla="*/ 143 w 172"/>
                  <a:gd name="T91" fmla="*/ 99 h 159"/>
                  <a:gd name="T92" fmla="*/ 144 w 172"/>
                  <a:gd name="T93" fmla="*/ 74 h 159"/>
                  <a:gd name="T94" fmla="*/ 143 w 172"/>
                  <a:gd name="T95" fmla="*/ 73 h 159"/>
                  <a:gd name="T96" fmla="*/ 126 w 172"/>
                  <a:gd name="T97" fmla="*/ 73 h 159"/>
                  <a:gd name="T98" fmla="*/ 114 w 172"/>
                  <a:gd name="T99" fmla="*/ 48 h 159"/>
                  <a:gd name="T100" fmla="*/ 113 w 172"/>
                  <a:gd name="T101" fmla="*/ 47 h 159"/>
                  <a:gd name="T102" fmla="*/ 112 w 172"/>
                  <a:gd name="T103" fmla="*/ 46 h 159"/>
                  <a:gd name="T104" fmla="*/ 87 w 172"/>
                  <a:gd name="T105" fmla="*/ 26 h 159"/>
                  <a:gd name="T106" fmla="*/ 86 w 172"/>
                  <a:gd name="T107" fmla="*/ 25 h 159"/>
                  <a:gd name="T108" fmla="*/ 85 w 172"/>
                  <a:gd name="T109" fmla="*/ 24 h 159"/>
                  <a:gd name="T110" fmla="*/ 59 w 172"/>
                  <a:gd name="T111" fmla="*/ 13 h 159"/>
                  <a:gd name="T112" fmla="*/ 59 w 172"/>
                  <a:gd name="T113" fmla="*/ 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59">
                    <a:moveTo>
                      <a:pt x="152" y="152"/>
                    </a:moveTo>
                    <a:cubicBezTo>
                      <a:pt x="151" y="141"/>
                      <a:pt x="150" y="130"/>
                      <a:pt x="150" y="119"/>
                    </a:cubicBezTo>
                    <a:cubicBezTo>
                      <a:pt x="156" y="113"/>
                      <a:pt x="161" y="108"/>
                      <a:pt x="168" y="103"/>
                    </a:cubicBezTo>
                    <a:cubicBezTo>
                      <a:pt x="168" y="106"/>
                      <a:pt x="167" y="110"/>
                      <a:pt x="167" y="113"/>
                    </a:cubicBezTo>
                    <a:cubicBezTo>
                      <a:pt x="167" y="116"/>
                      <a:pt x="167" y="118"/>
                      <a:pt x="167" y="120"/>
                    </a:cubicBezTo>
                    <a:cubicBezTo>
                      <a:pt x="167" y="124"/>
                      <a:pt x="167" y="128"/>
                      <a:pt x="167" y="131"/>
                    </a:cubicBezTo>
                    <a:cubicBezTo>
                      <a:pt x="167" y="131"/>
                      <a:pt x="168" y="132"/>
                      <a:pt x="168" y="132"/>
                    </a:cubicBezTo>
                    <a:cubicBezTo>
                      <a:pt x="163" y="139"/>
                      <a:pt x="158" y="146"/>
                      <a:pt x="152" y="152"/>
                    </a:cubicBezTo>
                    <a:moveTo>
                      <a:pt x="152" y="102"/>
                    </a:moveTo>
                    <a:cubicBezTo>
                      <a:pt x="156" y="102"/>
                      <a:pt x="159" y="102"/>
                      <a:pt x="163" y="102"/>
                    </a:cubicBezTo>
                    <a:cubicBezTo>
                      <a:pt x="157" y="106"/>
                      <a:pt x="152" y="112"/>
                      <a:pt x="147" y="117"/>
                    </a:cubicBezTo>
                    <a:cubicBezTo>
                      <a:pt x="139" y="117"/>
                      <a:pt x="136" y="117"/>
                      <a:pt x="130" y="117"/>
                    </a:cubicBezTo>
                    <a:cubicBezTo>
                      <a:pt x="129" y="117"/>
                      <a:pt x="128" y="117"/>
                      <a:pt x="126" y="117"/>
                    </a:cubicBezTo>
                    <a:cubicBezTo>
                      <a:pt x="128" y="116"/>
                      <a:pt x="131" y="113"/>
                      <a:pt x="133" y="111"/>
                    </a:cubicBezTo>
                    <a:cubicBezTo>
                      <a:pt x="136" y="108"/>
                      <a:pt x="139" y="105"/>
                      <a:pt x="141" y="103"/>
                    </a:cubicBezTo>
                    <a:cubicBezTo>
                      <a:pt x="142" y="102"/>
                      <a:pt x="142" y="102"/>
                      <a:pt x="142" y="102"/>
                    </a:cubicBezTo>
                    <a:cubicBezTo>
                      <a:pt x="142" y="102"/>
                      <a:pt x="142" y="102"/>
                      <a:pt x="143" y="102"/>
                    </a:cubicBezTo>
                    <a:cubicBezTo>
                      <a:pt x="143" y="102"/>
                      <a:pt x="143" y="102"/>
                      <a:pt x="143" y="102"/>
                    </a:cubicBezTo>
                    <a:cubicBezTo>
                      <a:pt x="144" y="102"/>
                      <a:pt x="144" y="102"/>
                      <a:pt x="144" y="102"/>
                    </a:cubicBezTo>
                    <a:cubicBezTo>
                      <a:pt x="144" y="102"/>
                      <a:pt x="145" y="102"/>
                      <a:pt x="146" y="102"/>
                    </a:cubicBezTo>
                    <a:cubicBezTo>
                      <a:pt x="148" y="102"/>
                      <a:pt x="150" y="102"/>
                      <a:pt x="152" y="102"/>
                    </a:cubicBezTo>
                    <a:moveTo>
                      <a:pt x="123" y="115"/>
                    </a:moveTo>
                    <a:cubicBezTo>
                      <a:pt x="123" y="107"/>
                      <a:pt x="123" y="104"/>
                      <a:pt x="122" y="94"/>
                    </a:cubicBezTo>
                    <a:cubicBezTo>
                      <a:pt x="128" y="88"/>
                      <a:pt x="133" y="83"/>
                      <a:pt x="140" y="78"/>
                    </a:cubicBezTo>
                    <a:cubicBezTo>
                      <a:pt x="140" y="80"/>
                      <a:pt x="140" y="83"/>
                      <a:pt x="140" y="86"/>
                    </a:cubicBezTo>
                    <a:cubicBezTo>
                      <a:pt x="140" y="87"/>
                      <a:pt x="140" y="89"/>
                      <a:pt x="140" y="91"/>
                    </a:cubicBezTo>
                    <a:cubicBezTo>
                      <a:pt x="140" y="93"/>
                      <a:pt x="140" y="96"/>
                      <a:pt x="140" y="99"/>
                    </a:cubicBezTo>
                    <a:cubicBezTo>
                      <a:pt x="140" y="100"/>
                      <a:pt x="140" y="100"/>
                      <a:pt x="140" y="100"/>
                    </a:cubicBezTo>
                    <a:cubicBezTo>
                      <a:pt x="139" y="100"/>
                      <a:pt x="139" y="100"/>
                      <a:pt x="139" y="100"/>
                    </a:cubicBezTo>
                    <a:cubicBezTo>
                      <a:pt x="137" y="102"/>
                      <a:pt x="134" y="105"/>
                      <a:pt x="130" y="109"/>
                    </a:cubicBezTo>
                    <a:cubicBezTo>
                      <a:pt x="128" y="111"/>
                      <a:pt x="126" y="113"/>
                      <a:pt x="123" y="115"/>
                    </a:cubicBezTo>
                    <a:moveTo>
                      <a:pt x="97" y="91"/>
                    </a:moveTo>
                    <a:cubicBezTo>
                      <a:pt x="100" y="89"/>
                      <a:pt x="103" y="87"/>
                      <a:pt x="106" y="84"/>
                    </a:cubicBezTo>
                    <a:cubicBezTo>
                      <a:pt x="108" y="83"/>
                      <a:pt x="110" y="81"/>
                      <a:pt x="111" y="80"/>
                    </a:cubicBezTo>
                    <a:cubicBezTo>
                      <a:pt x="112" y="79"/>
                      <a:pt x="113" y="78"/>
                      <a:pt x="113" y="78"/>
                    </a:cubicBezTo>
                    <a:cubicBezTo>
                      <a:pt x="114" y="77"/>
                      <a:pt x="114" y="77"/>
                      <a:pt x="114" y="77"/>
                    </a:cubicBezTo>
                    <a:cubicBezTo>
                      <a:pt x="114" y="77"/>
                      <a:pt x="114" y="77"/>
                      <a:pt x="114" y="77"/>
                    </a:cubicBezTo>
                    <a:cubicBezTo>
                      <a:pt x="117" y="77"/>
                      <a:pt x="121" y="77"/>
                      <a:pt x="126" y="77"/>
                    </a:cubicBezTo>
                    <a:cubicBezTo>
                      <a:pt x="129" y="77"/>
                      <a:pt x="133" y="77"/>
                      <a:pt x="136" y="77"/>
                    </a:cubicBezTo>
                    <a:cubicBezTo>
                      <a:pt x="130" y="81"/>
                      <a:pt x="125" y="87"/>
                      <a:pt x="119" y="92"/>
                    </a:cubicBezTo>
                    <a:cubicBezTo>
                      <a:pt x="114" y="91"/>
                      <a:pt x="110" y="91"/>
                      <a:pt x="106" y="91"/>
                    </a:cubicBezTo>
                    <a:cubicBezTo>
                      <a:pt x="103" y="91"/>
                      <a:pt x="101" y="91"/>
                      <a:pt x="97" y="91"/>
                    </a:cubicBezTo>
                    <a:moveTo>
                      <a:pt x="93" y="90"/>
                    </a:moveTo>
                    <a:cubicBezTo>
                      <a:pt x="93" y="81"/>
                      <a:pt x="92" y="77"/>
                      <a:pt x="92" y="68"/>
                    </a:cubicBezTo>
                    <a:cubicBezTo>
                      <a:pt x="98" y="62"/>
                      <a:pt x="103" y="56"/>
                      <a:pt x="110" y="52"/>
                    </a:cubicBezTo>
                    <a:cubicBezTo>
                      <a:pt x="110" y="52"/>
                      <a:pt x="110" y="53"/>
                      <a:pt x="110" y="54"/>
                    </a:cubicBezTo>
                    <a:cubicBezTo>
                      <a:pt x="110" y="59"/>
                      <a:pt x="110" y="66"/>
                      <a:pt x="110" y="72"/>
                    </a:cubicBezTo>
                    <a:cubicBezTo>
                      <a:pt x="110" y="73"/>
                      <a:pt x="110" y="74"/>
                      <a:pt x="110" y="76"/>
                    </a:cubicBezTo>
                    <a:cubicBezTo>
                      <a:pt x="108" y="77"/>
                      <a:pt x="105" y="80"/>
                      <a:pt x="102" y="83"/>
                    </a:cubicBezTo>
                    <a:cubicBezTo>
                      <a:pt x="99" y="86"/>
                      <a:pt x="96" y="88"/>
                      <a:pt x="93" y="90"/>
                    </a:cubicBezTo>
                    <a:moveTo>
                      <a:pt x="70" y="65"/>
                    </a:moveTo>
                    <a:cubicBezTo>
                      <a:pt x="75" y="62"/>
                      <a:pt x="80" y="58"/>
                      <a:pt x="83" y="55"/>
                    </a:cubicBezTo>
                    <a:cubicBezTo>
                      <a:pt x="85" y="53"/>
                      <a:pt x="85" y="53"/>
                      <a:pt x="87" y="52"/>
                    </a:cubicBezTo>
                    <a:cubicBezTo>
                      <a:pt x="91" y="51"/>
                      <a:pt x="98" y="51"/>
                      <a:pt x="105" y="51"/>
                    </a:cubicBezTo>
                    <a:cubicBezTo>
                      <a:pt x="100" y="55"/>
                      <a:pt x="95" y="60"/>
                      <a:pt x="89" y="65"/>
                    </a:cubicBezTo>
                    <a:cubicBezTo>
                      <a:pt x="85" y="65"/>
                      <a:pt x="82" y="65"/>
                      <a:pt x="79" y="65"/>
                    </a:cubicBezTo>
                    <a:cubicBezTo>
                      <a:pt x="76" y="65"/>
                      <a:pt x="73" y="65"/>
                      <a:pt x="70" y="65"/>
                    </a:cubicBezTo>
                    <a:moveTo>
                      <a:pt x="65" y="65"/>
                    </a:moveTo>
                    <a:cubicBezTo>
                      <a:pt x="64" y="59"/>
                      <a:pt x="63" y="57"/>
                      <a:pt x="63" y="53"/>
                    </a:cubicBezTo>
                    <a:cubicBezTo>
                      <a:pt x="63" y="51"/>
                      <a:pt x="64" y="49"/>
                      <a:pt x="64" y="46"/>
                    </a:cubicBezTo>
                    <a:cubicBezTo>
                      <a:pt x="64" y="46"/>
                      <a:pt x="64" y="46"/>
                      <a:pt x="64" y="46"/>
                    </a:cubicBezTo>
                    <a:cubicBezTo>
                      <a:pt x="71" y="40"/>
                      <a:pt x="76" y="34"/>
                      <a:pt x="83" y="29"/>
                    </a:cubicBezTo>
                    <a:cubicBezTo>
                      <a:pt x="83" y="32"/>
                      <a:pt x="83" y="34"/>
                      <a:pt x="83" y="37"/>
                    </a:cubicBezTo>
                    <a:cubicBezTo>
                      <a:pt x="83" y="39"/>
                      <a:pt x="83" y="40"/>
                      <a:pt x="83" y="42"/>
                    </a:cubicBezTo>
                    <a:cubicBezTo>
                      <a:pt x="83" y="45"/>
                      <a:pt x="83" y="47"/>
                      <a:pt x="83" y="50"/>
                    </a:cubicBezTo>
                    <a:cubicBezTo>
                      <a:pt x="82" y="51"/>
                      <a:pt x="81" y="51"/>
                      <a:pt x="80" y="52"/>
                    </a:cubicBezTo>
                    <a:cubicBezTo>
                      <a:pt x="77" y="56"/>
                      <a:pt x="70" y="61"/>
                      <a:pt x="65" y="65"/>
                    </a:cubicBezTo>
                    <a:moveTo>
                      <a:pt x="61" y="29"/>
                    </a:moveTo>
                    <a:cubicBezTo>
                      <a:pt x="66" y="29"/>
                      <a:pt x="72" y="28"/>
                      <a:pt x="79" y="28"/>
                    </a:cubicBezTo>
                    <a:cubicBezTo>
                      <a:pt x="72" y="33"/>
                      <a:pt x="68" y="38"/>
                      <a:pt x="62" y="43"/>
                    </a:cubicBezTo>
                    <a:cubicBezTo>
                      <a:pt x="62" y="43"/>
                      <a:pt x="62" y="43"/>
                      <a:pt x="62" y="43"/>
                    </a:cubicBezTo>
                    <a:cubicBezTo>
                      <a:pt x="56" y="42"/>
                      <a:pt x="51" y="41"/>
                      <a:pt x="45" y="41"/>
                    </a:cubicBezTo>
                    <a:cubicBezTo>
                      <a:pt x="44" y="41"/>
                      <a:pt x="42" y="41"/>
                      <a:pt x="41" y="41"/>
                    </a:cubicBezTo>
                    <a:cubicBezTo>
                      <a:pt x="46" y="37"/>
                      <a:pt x="52" y="33"/>
                      <a:pt x="58" y="29"/>
                    </a:cubicBezTo>
                    <a:cubicBezTo>
                      <a:pt x="59" y="29"/>
                      <a:pt x="60" y="29"/>
                      <a:pt x="61" y="29"/>
                    </a:cubicBezTo>
                    <a:moveTo>
                      <a:pt x="5" y="155"/>
                    </a:moveTo>
                    <a:cubicBezTo>
                      <a:pt x="5" y="143"/>
                      <a:pt x="6" y="133"/>
                      <a:pt x="6" y="124"/>
                    </a:cubicBezTo>
                    <a:cubicBezTo>
                      <a:pt x="6" y="98"/>
                      <a:pt x="5" y="78"/>
                      <a:pt x="5" y="52"/>
                    </a:cubicBezTo>
                    <a:cubicBezTo>
                      <a:pt x="5" y="43"/>
                      <a:pt x="5" y="34"/>
                      <a:pt x="5" y="23"/>
                    </a:cubicBezTo>
                    <a:cubicBezTo>
                      <a:pt x="12" y="23"/>
                      <a:pt x="18" y="23"/>
                      <a:pt x="24" y="23"/>
                    </a:cubicBezTo>
                    <a:cubicBezTo>
                      <a:pt x="27" y="23"/>
                      <a:pt x="29" y="23"/>
                      <a:pt x="32" y="23"/>
                    </a:cubicBezTo>
                    <a:cubicBezTo>
                      <a:pt x="33" y="31"/>
                      <a:pt x="33" y="35"/>
                      <a:pt x="34" y="43"/>
                    </a:cubicBezTo>
                    <a:cubicBezTo>
                      <a:pt x="34" y="44"/>
                      <a:pt x="34" y="45"/>
                      <a:pt x="34" y="45"/>
                    </a:cubicBezTo>
                    <a:cubicBezTo>
                      <a:pt x="35" y="45"/>
                      <a:pt x="35" y="46"/>
                      <a:pt x="35" y="46"/>
                    </a:cubicBezTo>
                    <a:cubicBezTo>
                      <a:pt x="36" y="46"/>
                      <a:pt x="36" y="46"/>
                      <a:pt x="36" y="46"/>
                    </a:cubicBezTo>
                    <a:cubicBezTo>
                      <a:pt x="36" y="46"/>
                      <a:pt x="36" y="46"/>
                      <a:pt x="36" y="46"/>
                    </a:cubicBezTo>
                    <a:cubicBezTo>
                      <a:pt x="39" y="45"/>
                      <a:pt x="42" y="45"/>
                      <a:pt x="45" y="45"/>
                    </a:cubicBezTo>
                    <a:cubicBezTo>
                      <a:pt x="50" y="45"/>
                      <a:pt x="55" y="45"/>
                      <a:pt x="60" y="47"/>
                    </a:cubicBezTo>
                    <a:cubicBezTo>
                      <a:pt x="60" y="49"/>
                      <a:pt x="60" y="51"/>
                      <a:pt x="60" y="53"/>
                    </a:cubicBezTo>
                    <a:cubicBezTo>
                      <a:pt x="60" y="58"/>
                      <a:pt x="60" y="61"/>
                      <a:pt x="61" y="68"/>
                    </a:cubicBezTo>
                    <a:cubicBezTo>
                      <a:pt x="61" y="68"/>
                      <a:pt x="61" y="68"/>
                      <a:pt x="61" y="68"/>
                    </a:cubicBezTo>
                    <a:cubicBezTo>
                      <a:pt x="62" y="69"/>
                      <a:pt x="62" y="69"/>
                      <a:pt x="62" y="69"/>
                    </a:cubicBezTo>
                    <a:cubicBezTo>
                      <a:pt x="62" y="69"/>
                      <a:pt x="62" y="69"/>
                      <a:pt x="62" y="69"/>
                    </a:cubicBezTo>
                    <a:cubicBezTo>
                      <a:pt x="62" y="69"/>
                      <a:pt x="62" y="69"/>
                      <a:pt x="62" y="69"/>
                    </a:cubicBezTo>
                    <a:cubicBezTo>
                      <a:pt x="62" y="69"/>
                      <a:pt x="62" y="69"/>
                      <a:pt x="62" y="69"/>
                    </a:cubicBezTo>
                    <a:cubicBezTo>
                      <a:pt x="62" y="70"/>
                      <a:pt x="62" y="70"/>
                      <a:pt x="62" y="70"/>
                    </a:cubicBezTo>
                    <a:cubicBezTo>
                      <a:pt x="62" y="70"/>
                      <a:pt x="62" y="70"/>
                      <a:pt x="62"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63" y="70"/>
                      <a:pt x="63" y="70"/>
                      <a:pt x="63" y="70"/>
                    </a:cubicBezTo>
                    <a:cubicBezTo>
                      <a:pt x="70" y="69"/>
                      <a:pt x="74" y="69"/>
                      <a:pt x="79" y="69"/>
                    </a:cubicBezTo>
                    <a:cubicBezTo>
                      <a:pt x="82" y="69"/>
                      <a:pt x="85" y="69"/>
                      <a:pt x="88" y="69"/>
                    </a:cubicBezTo>
                    <a:cubicBezTo>
                      <a:pt x="89" y="79"/>
                      <a:pt x="89" y="83"/>
                      <a:pt x="90" y="94"/>
                    </a:cubicBezTo>
                    <a:cubicBezTo>
                      <a:pt x="90" y="94"/>
                      <a:pt x="90" y="95"/>
                      <a:pt x="91" y="95"/>
                    </a:cubicBezTo>
                    <a:cubicBezTo>
                      <a:pt x="91" y="95"/>
                      <a:pt x="91" y="95"/>
                      <a:pt x="92" y="95"/>
                    </a:cubicBezTo>
                    <a:cubicBezTo>
                      <a:pt x="92" y="95"/>
                      <a:pt x="92" y="95"/>
                      <a:pt x="92" y="95"/>
                    </a:cubicBezTo>
                    <a:cubicBezTo>
                      <a:pt x="98" y="95"/>
                      <a:pt x="102" y="95"/>
                      <a:pt x="106" y="95"/>
                    </a:cubicBezTo>
                    <a:cubicBezTo>
                      <a:pt x="110" y="95"/>
                      <a:pt x="113" y="95"/>
                      <a:pt x="118" y="95"/>
                    </a:cubicBezTo>
                    <a:cubicBezTo>
                      <a:pt x="119" y="105"/>
                      <a:pt x="120" y="108"/>
                      <a:pt x="120" y="118"/>
                    </a:cubicBezTo>
                    <a:cubicBezTo>
                      <a:pt x="120" y="118"/>
                      <a:pt x="120" y="119"/>
                      <a:pt x="120" y="119"/>
                    </a:cubicBezTo>
                    <a:cubicBezTo>
                      <a:pt x="120" y="120"/>
                      <a:pt x="120" y="120"/>
                      <a:pt x="120" y="120"/>
                    </a:cubicBezTo>
                    <a:cubicBezTo>
                      <a:pt x="120" y="120"/>
                      <a:pt x="121" y="121"/>
                      <a:pt x="122" y="121"/>
                    </a:cubicBezTo>
                    <a:cubicBezTo>
                      <a:pt x="125" y="121"/>
                      <a:pt x="128" y="121"/>
                      <a:pt x="130" y="121"/>
                    </a:cubicBezTo>
                    <a:cubicBezTo>
                      <a:pt x="135" y="121"/>
                      <a:pt x="139" y="121"/>
                      <a:pt x="146" y="120"/>
                    </a:cubicBezTo>
                    <a:cubicBezTo>
                      <a:pt x="147" y="132"/>
                      <a:pt x="148" y="143"/>
                      <a:pt x="148" y="154"/>
                    </a:cubicBezTo>
                    <a:cubicBezTo>
                      <a:pt x="124" y="153"/>
                      <a:pt x="104" y="152"/>
                      <a:pt x="84" y="152"/>
                    </a:cubicBezTo>
                    <a:cubicBezTo>
                      <a:pt x="59" y="152"/>
                      <a:pt x="35" y="153"/>
                      <a:pt x="5" y="155"/>
                    </a:cubicBezTo>
                    <a:moveTo>
                      <a:pt x="37" y="40"/>
                    </a:moveTo>
                    <a:cubicBezTo>
                      <a:pt x="37" y="33"/>
                      <a:pt x="36" y="29"/>
                      <a:pt x="35" y="21"/>
                    </a:cubicBezTo>
                    <a:cubicBezTo>
                      <a:pt x="42" y="15"/>
                      <a:pt x="49" y="10"/>
                      <a:pt x="56" y="6"/>
                    </a:cubicBezTo>
                    <a:cubicBezTo>
                      <a:pt x="56" y="8"/>
                      <a:pt x="56" y="10"/>
                      <a:pt x="56" y="13"/>
                    </a:cubicBezTo>
                    <a:cubicBezTo>
                      <a:pt x="56" y="15"/>
                      <a:pt x="56" y="16"/>
                      <a:pt x="56" y="18"/>
                    </a:cubicBezTo>
                    <a:cubicBezTo>
                      <a:pt x="56" y="21"/>
                      <a:pt x="55" y="23"/>
                      <a:pt x="55" y="26"/>
                    </a:cubicBezTo>
                    <a:cubicBezTo>
                      <a:pt x="49" y="30"/>
                      <a:pt x="43" y="35"/>
                      <a:pt x="37" y="40"/>
                    </a:cubicBezTo>
                    <a:moveTo>
                      <a:pt x="8" y="19"/>
                    </a:moveTo>
                    <a:cubicBezTo>
                      <a:pt x="13" y="16"/>
                      <a:pt x="18" y="13"/>
                      <a:pt x="24" y="9"/>
                    </a:cubicBezTo>
                    <a:cubicBezTo>
                      <a:pt x="26" y="8"/>
                      <a:pt x="28" y="7"/>
                      <a:pt x="30" y="6"/>
                    </a:cubicBezTo>
                    <a:cubicBezTo>
                      <a:pt x="32" y="5"/>
                      <a:pt x="37" y="5"/>
                      <a:pt x="42" y="5"/>
                    </a:cubicBezTo>
                    <a:cubicBezTo>
                      <a:pt x="45" y="5"/>
                      <a:pt x="48" y="4"/>
                      <a:pt x="51" y="4"/>
                    </a:cubicBezTo>
                    <a:cubicBezTo>
                      <a:pt x="44" y="9"/>
                      <a:pt x="37" y="14"/>
                      <a:pt x="32" y="19"/>
                    </a:cubicBezTo>
                    <a:cubicBezTo>
                      <a:pt x="29" y="19"/>
                      <a:pt x="27" y="19"/>
                      <a:pt x="24" y="19"/>
                    </a:cubicBezTo>
                    <a:cubicBezTo>
                      <a:pt x="19" y="19"/>
                      <a:pt x="14" y="19"/>
                      <a:pt x="8" y="19"/>
                    </a:cubicBezTo>
                    <a:moveTo>
                      <a:pt x="58" y="0"/>
                    </a:moveTo>
                    <a:cubicBezTo>
                      <a:pt x="58" y="0"/>
                      <a:pt x="58" y="0"/>
                      <a:pt x="58" y="0"/>
                    </a:cubicBezTo>
                    <a:cubicBezTo>
                      <a:pt x="58" y="0"/>
                      <a:pt x="58" y="0"/>
                      <a:pt x="58" y="0"/>
                    </a:cubicBezTo>
                    <a:cubicBezTo>
                      <a:pt x="53" y="1"/>
                      <a:pt x="47" y="1"/>
                      <a:pt x="42" y="1"/>
                    </a:cubicBezTo>
                    <a:cubicBezTo>
                      <a:pt x="37" y="1"/>
                      <a:pt x="32" y="2"/>
                      <a:pt x="29" y="2"/>
                    </a:cubicBezTo>
                    <a:cubicBezTo>
                      <a:pt x="28" y="2"/>
                      <a:pt x="28" y="2"/>
                      <a:pt x="28" y="2"/>
                    </a:cubicBezTo>
                    <a:cubicBezTo>
                      <a:pt x="26" y="3"/>
                      <a:pt x="24" y="5"/>
                      <a:pt x="22" y="6"/>
                    </a:cubicBezTo>
                    <a:cubicBezTo>
                      <a:pt x="15" y="10"/>
                      <a:pt x="9" y="14"/>
                      <a:pt x="3" y="18"/>
                    </a:cubicBezTo>
                    <a:cubicBezTo>
                      <a:pt x="2" y="18"/>
                      <a:pt x="2" y="19"/>
                      <a:pt x="2" y="20"/>
                    </a:cubicBezTo>
                    <a:cubicBezTo>
                      <a:pt x="2" y="20"/>
                      <a:pt x="2" y="20"/>
                      <a:pt x="2" y="20"/>
                    </a:cubicBezTo>
                    <a:cubicBezTo>
                      <a:pt x="2" y="20"/>
                      <a:pt x="2" y="20"/>
                      <a:pt x="2" y="20"/>
                    </a:cubicBezTo>
                    <a:cubicBezTo>
                      <a:pt x="2" y="21"/>
                      <a:pt x="2" y="21"/>
                      <a:pt x="2" y="21"/>
                    </a:cubicBezTo>
                    <a:cubicBezTo>
                      <a:pt x="1" y="21"/>
                      <a:pt x="1" y="21"/>
                      <a:pt x="1" y="21"/>
                    </a:cubicBezTo>
                    <a:cubicBezTo>
                      <a:pt x="1" y="33"/>
                      <a:pt x="1" y="43"/>
                      <a:pt x="1" y="52"/>
                    </a:cubicBezTo>
                    <a:cubicBezTo>
                      <a:pt x="1" y="78"/>
                      <a:pt x="2" y="98"/>
                      <a:pt x="2" y="124"/>
                    </a:cubicBezTo>
                    <a:cubicBezTo>
                      <a:pt x="2" y="133"/>
                      <a:pt x="2" y="143"/>
                      <a:pt x="2" y="155"/>
                    </a:cubicBezTo>
                    <a:cubicBezTo>
                      <a:pt x="1" y="155"/>
                      <a:pt x="0" y="156"/>
                      <a:pt x="0" y="157"/>
                    </a:cubicBezTo>
                    <a:cubicBezTo>
                      <a:pt x="0" y="158"/>
                      <a:pt x="1" y="158"/>
                      <a:pt x="2" y="158"/>
                    </a:cubicBezTo>
                    <a:cubicBezTo>
                      <a:pt x="2" y="158"/>
                      <a:pt x="2" y="158"/>
                      <a:pt x="2" y="158"/>
                    </a:cubicBezTo>
                    <a:cubicBezTo>
                      <a:pt x="33" y="157"/>
                      <a:pt x="58" y="156"/>
                      <a:pt x="84" y="156"/>
                    </a:cubicBezTo>
                    <a:cubicBezTo>
                      <a:pt x="104" y="156"/>
                      <a:pt x="125" y="157"/>
                      <a:pt x="149" y="157"/>
                    </a:cubicBezTo>
                    <a:cubicBezTo>
                      <a:pt x="149" y="158"/>
                      <a:pt x="150" y="159"/>
                      <a:pt x="150" y="159"/>
                    </a:cubicBezTo>
                    <a:cubicBezTo>
                      <a:pt x="150" y="159"/>
                      <a:pt x="150" y="159"/>
                      <a:pt x="150" y="159"/>
                    </a:cubicBezTo>
                    <a:cubicBezTo>
                      <a:pt x="151" y="159"/>
                      <a:pt x="152" y="158"/>
                      <a:pt x="152" y="158"/>
                    </a:cubicBezTo>
                    <a:cubicBezTo>
                      <a:pt x="152" y="158"/>
                      <a:pt x="152" y="158"/>
                      <a:pt x="152" y="158"/>
                    </a:cubicBezTo>
                    <a:cubicBezTo>
                      <a:pt x="153" y="158"/>
                      <a:pt x="153" y="158"/>
                      <a:pt x="154" y="158"/>
                    </a:cubicBezTo>
                    <a:cubicBezTo>
                      <a:pt x="154" y="158"/>
                      <a:pt x="154" y="158"/>
                      <a:pt x="154" y="158"/>
                    </a:cubicBezTo>
                    <a:cubicBezTo>
                      <a:pt x="155" y="158"/>
                      <a:pt x="156" y="157"/>
                      <a:pt x="156" y="156"/>
                    </a:cubicBezTo>
                    <a:cubicBezTo>
                      <a:pt x="156" y="155"/>
                      <a:pt x="155" y="155"/>
                      <a:pt x="155" y="154"/>
                    </a:cubicBezTo>
                    <a:cubicBezTo>
                      <a:pt x="161" y="148"/>
                      <a:pt x="167" y="141"/>
                      <a:pt x="172" y="133"/>
                    </a:cubicBezTo>
                    <a:cubicBezTo>
                      <a:pt x="172" y="133"/>
                      <a:pt x="172" y="132"/>
                      <a:pt x="171" y="131"/>
                    </a:cubicBezTo>
                    <a:cubicBezTo>
                      <a:pt x="171" y="131"/>
                      <a:pt x="171" y="131"/>
                      <a:pt x="171" y="131"/>
                    </a:cubicBezTo>
                    <a:cubicBezTo>
                      <a:pt x="171" y="131"/>
                      <a:pt x="171" y="131"/>
                      <a:pt x="171" y="131"/>
                    </a:cubicBezTo>
                    <a:cubicBezTo>
                      <a:pt x="171" y="128"/>
                      <a:pt x="171" y="124"/>
                      <a:pt x="171" y="120"/>
                    </a:cubicBezTo>
                    <a:cubicBezTo>
                      <a:pt x="171" y="118"/>
                      <a:pt x="171" y="116"/>
                      <a:pt x="171" y="113"/>
                    </a:cubicBezTo>
                    <a:cubicBezTo>
                      <a:pt x="171" y="108"/>
                      <a:pt x="171" y="103"/>
                      <a:pt x="171" y="100"/>
                    </a:cubicBezTo>
                    <a:cubicBezTo>
                      <a:pt x="171" y="99"/>
                      <a:pt x="171" y="99"/>
                      <a:pt x="171" y="99"/>
                    </a:cubicBezTo>
                    <a:cubicBezTo>
                      <a:pt x="171" y="99"/>
                      <a:pt x="171" y="99"/>
                      <a:pt x="171" y="99"/>
                    </a:cubicBezTo>
                    <a:cubicBezTo>
                      <a:pt x="171" y="99"/>
                      <a:pt x="171" y="99"/>
                      <a:pt x="171" y="99"/>
                    </a:cubicBezTo>
                    <a:cubicBezTo>
                      <a:pt x="171" y="98"/>
                      <a:pt x="171" y="98"/>
                      <a:pt x="171" y="98"/>
                    </a:cubicBezTo>
                    <a:cubicBezTo>
                      <a:pt x="171" y="98"/>
                      <a:pt x="171" y="98"/>
                      <a:pt x="171" y="98"/>
                    </a:cubicBezTo>
                    <a:cubicBezTo>
                      <a:pt x="170" y="98"/>
                      <a:pt x="170" y="98"/>
                      <a:pt x="170" y="98"/>
                    </a:cubicBezTo>
                    <a:cubicBezTo>
                      <a:pt x="170" y="98"/>
                      <a:pt x="170" y="98"/>
                      <a:pt x="170" y="98"/>
                    </a:cubicBezTo>
                    <a:cubicBezTo>
                      <a:pt x="170" y="98"/>
                      <a:pt x="170" y="98"/>
                      <a:pt x="170" y="98"/>
                    </a:cubicBezTo>
                    <a:cubicBezTo>
                      <a:pt x="163" y="98"/>
                      <a:pt x="157" y="98"/>
                      <a:pt x="152" y="98"/>
                    </a:cubicBezTo>
                    <a:cubicBezTo>
                      <a:pt x="150" y="98"/>
                      <a:pt x="148" y="98"/>
                      <a:pt x="146" y="98"/>
                    </a:cubicBezTo>
                    <a:cubicBezTo>
                      <a:pt x="145" y="98"/>
                      <a:pt x="145" y="98"/>
                      <a:pt x="145" y="98"/>
                    </a:cubicBezTo>
                    <a:cubicBezTo>
                      <a:pt x="144" y="99"/>
                      <a:pt x="144" y="99"/>
                      <a:pt x="143" y="99"/>
                    </a:cubicBezTo>
                    <a:cubicBezTo>
                      <a:pt x="143" y="99"/>
                      <a:pt x="143" y="99"/>
                      <a:pt x="143" y="99"/>
                    </a:cubicBezTo>
                    <a:cubicBezTo>
                      <a:pt x="143" y="96"/>
                      <a:pt x="143" y="93"/>
                      <a:pt x="143" y="91"/>
                    </a:cubicBezTo>
                    <a:cubicBezTo>
                      <a:pt x="143" y="89"/>
                      <a:pt x="143" y="87"/>
                      <a:pt x="143" y="86"/>
                    </a:cubicBezTo>
                    <a:cubicBezTo>
                      <a:pt x="143" y="82"/>
                      <a:pt x="143" y="78"/>
                      <a:pt x="144" y="75"/>
                    </a:cubicBezTo>
                    <a:cubicBezTo>
                      <a:pt x="144" y="74"/>
                      <a:pt x="144" y="74"/>
                      <a:pt x="144" y="74"/>
                    </a:cubicBezTo>
                    <a:cubicBezTo>
                      <a:pt x="144" y="74"/>
                      <a:pt x="144" y="74"/>
                      <a:pt x="144" y="74"/>
                    </a:cubicBezTo>
                    <a:cubicBezTo>
                      <a:pt x="144" y="74"/>
                      <a:pt x="144" y="74"/>
                      <a:pt x="144" y="74"/>
                    </a:cubicBezTo>
                    <a:cubicBezTo>
                      <a:pt x="143" y="73"/>
                      <a:pt x="143" y="73"/>
                      <a:pt x="143" y="73"/>
                    </a:cubicBezTo>
                    <a:cubicBezTo>
                      <a:pt x="143" y="73"/>
                      <a:pt x="143" y="73"/>
                      <a:pt x="143" y="73"/>
                    </a:cubicBezTo>
                    <a:cubicBezTo>
                      <a:pt x="142" y="73"/>
                      <a:pt x="142" y="73"/>
                      <a:pt x="142" y="73"/>
                    </a:cubicBezTo>
                    <a:cubicBezTo>
                      <a:pt x="142" y="73"/>
                      <a:pt x="142" y="73"/>
                      <a:pt x="142" y="73"/>
                    </a:cubicBezTo>
                    <a:cubicBezTo>
                      <a:pt x="142" y="73"/>
                      <a:pt x="142" y="73"/>
                      <a:pt x="142" y="73"/>
                    </a:cubicBezTo>
                    <a:cubicBezTo>
                      <a:pt x="137" y="73"/>
                      <a:pt x="131" y="73"/>
                      <a:pt x="126" y="73"/>
                    </a:cubicBezTo>
                    <a:cubicBezTo>
                      <a:pt x="121" y="73"/>
                      <a:pt x="117" y="73"/>
                      <a:pt x="114" y="74"/>
                    </a:cubicBezTo>
                    <a:cubicBezTo>
                      <a:pt x="114" y="73"/>
                      <a:pt x="114" y="73"/>
                      <a:pt x="114" y="72"/>
                    </a:cubicBezTo>
                    <a:cubicBezTo>
                      <a:pt x="114" y="66"/>
                      <a:pt x="114" y="59"/>
                      <a:pt x="114" y="54"/>
                    </a:cubicBezTo>
                    <a:cubicBezTo>
                      <a:pt x="114" y="52"/>
                      <a:pt x="114" y="50"/>
                      <a:pt x="114" y="48"/>
                    </a:cubicBezTo>
                    <a:cubicBezTo>
                      <a:pt x="114" y="48"/>
                      <a:pt x="114" y="48"/>
                      <a:pt x="114" y="48"/>
                    </a:cubicBezTo>
                    <a:cubicBezTo>
                      <a:pt x="114" y="48"/>
                      <a:pt x="114" y="48"/>
                      <a:pt x="114" y="48"/>
                    </a:cubicBezTo>
                    <a:cubicBezTo>
                      <a:pt x="114" y="48"/>
                      <a:pt x="114" y="48"/>
                      <a:pt x="114" y="48"/>
                    </a:cubicBezTo>
                    <a:cubicBezTo>
                      <a:pt x="113" y="47"/>
                      <a:pt x="113" y="47"/>
                      <a:pt x="113" y="47"/>
                    </a:cubicBezTo>
                    <a:cubicBezTo>
                      <a:pt x="113" y="47"/>
                      <a:pt x="113" y="47"/>
                      <a:pt x="113" y="47"/>
                    </a:cubicBezTo>
                    <a:cubicBezTo>
                      <a:pt x="112" y="46"/>
                      <a:pt x="112" y="46"/>
                      <a:pt x="112" y="46"/>
                    </a:cubicBezTo>
                    <a:cubicBezTo>
                      <a:pt x="112" y="46"/>
                      <a:pt x="112" y="46"/>
                      <a:pt x="112" y="46"/>
                    </a:cubicBezTo>
                    <a:cubicBezTo>
                      <a:pt x="112" y="46"/>
                      <a:pt x="112" y="46"/>
                      <a:pt x="112" y="46"/>
                    </a:cubicBezTo>
                    <a:cubicBezTo>
                      <a:pt x="103" y="47"/>
                      <a:pt x="92" y="47"/>
                      <a:pt x="86" y="49"/>
                    </a:cubicBezTo>
                    <a:cubicBezTo>
                      <a:pt x="86" y="46"/>
                      <a:pt x="86" y="44"/>
                      <a:pt x="86" y="42"/>
                    </a:cubicBezTo>
                    <a:cubicBezTo>
                      <a:pt x="86" y="40"/>
                      <a:pt x="86" y="39"/>
                      <a:pt x="86" y="37"/>
                    </a:cubicBezTo>
                    <a:cubicBezTo>
                      <a:pt x="86" y="33"/>
                      <a:pt x="86" y="29"/>
                      <a:pt x="87" y="26"/>
                    </a:cubicBezTo>
                    <a:cubicBezTo>
                      <a:pt x="87" y="25"/>
                      <a:pt x="87" y="25"/>
                      <a:pt x="87" y="25"/>
                    </a:cubicBezTo>
                    <a:cubicBezTo>
                      <a:pt x="87" y="25"/>
                      <a:pt x="87" y="25"/>
                      <a:pt x="87" y="25"/>
                    </a:cubicBezTo>
                    <a:cubicBezTo>
                      <a:pt x="87" y="25"/>
                      <a:pt x="87" y="25"/>
                      <a:pt x="87" y="25"/>
                    </a:cubicBezTo>
                    <a:cubicBezTo>
                      <a:pt x="86" y="25"/>
                      <a:pt x="86" y="25"/>
                      <a:pt x="86" y="25"/>
                    </a:cubicBezTo>
                    <a:cubicBezTo>
                      <a:pt x="86" y="24"/>
                      <a:pt x="86" y="24"/>
                      <a:pt x="86" y="24"/>
                    </a:cubicBezTo>
                    <a:cubicBezTo>
                      <a:pt x="85" y="24"/>
                      <a:pt x="85" y="24"/>
                      <a:pt x="85" y="24"/>
                    </a:cubicBezTo>
                    <a:cubicBezTo>
                      <a:pt x="85" y="24"/>
                      <a:pt x="85" y="24"/>
                      <a:pt x="85" y="24"/>
                    </a:cubicBezTo>
                    <a:cubicBezTo>
                      <a:pt x="85" y="24"/>
                      <a:pt x="85" y="24"/>
                      <a:pt x="85" y="24"/>
                    </a:cubicBezTo>
                    <a:cubicBezTo>
                      <a:pt x="77" y="25"/>
                      <a:pt x="67" y="25"/>
                      <a:pt x="61" y="25"/>
                    </a:cubicBezTo>
                    <a:cubicBezTo>
                      <a:pt x="60" y="25"/>
                      <a:pt x="60" y="25"/>
                      <a:pt x="59" y="25"/>
                    </a:cubicBezTo>
                    <a:cubicBezTo>
                      <a:pt x="59" y="23"/>
                      <a:pt x="59" y="20"/>
                      <a:pt x="59" y="18"/>
                    </a:cubicBezTo>
                    <a:cubicBezTo>
                      <a:pt x="59" y="16"/>
                      <a:pt x="59" y="15"/>
                      <a:pt x="59" y="13"/>
                    </a:cubicBezTo>
                    <a:cubicBezTo>
                      <a:pt x="59" y="9"/>
                      <a:pt x="59" y="6"/>
                      <a:pt x="59" y="2"/>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8" y="0"/>
                      <a:pt x="58" y="0"/>
                      <a:pt x="5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826"/>
              <p:cNvSpPr>
                <a:spLocks noEditPoints="1"/>
              </p:cNvSpPr>
              <p:nvPr/>
            </p:nvSpPr>
            <p:spPr bwMode="auto">
              <a:xfrm>
                <a:off x="3558" y="2981"/>
                <a:ext cx="52" cy="64"/>
              </a:xfrm>
              <a:custGeom>
                <a:avLst/>
                <a:gdLst>
                  <a:gd name="T0" fmla="*/ 6 w 22"/>
                  <a:gd name="T1" fmla="*/ 14 h 27"/>
                  <a:gd name="T2" fmla="*/ 6 w 22"/>
                  <a:gd name="T3" fmla="*/ 4 h 27"/>
                  <a:gd name="T4" fmla="*/ 10 w 22"/>
                  <a:gd name="T5" fmla="*/ 3 h 27"/>
                  <a:gd name="T6" fmla="*/ 16 w 22"/>
                  <a:gd name="T7" fmla="*/ 3 h 27"/>
                  <a:gd name="T8" fmla="*/ 17 w 22"/>
                  <a:gd name="T9" fmla="*/ 3 h 27"/>
                  <a:gd name="T10" fmla="*/ 18 w 22"/>
                  <a:gd name="T11" fmla="*/ 4 h 27"/>
                  <a:gd name="T12" fmla="*/ 16 w 22"/>
                  <a:gd name="T13" fmla="*/ 7 h 27"/>
                  <a:gd name="T14" fmla="*/ 12 w 22"/>
                  <a:gd name="T15" fmla="*/ 7 h 27"/>
                  <a:gd name="T16" fmla="*/ 10 w 22"/>
                  <a:gd name="T17" fmla="*/ 11 h 27"/>
                  <a:gd name="T18" fmla="*/ 11 w 22"/>
                  <a:gd name="T19" fmla="*/ 11 h 27"/>
                  <a:gd name="T20" fmla="*/ 15 w 22"/>
                  <a:gd name="T21" fmla="*/ 23 h 27"/>
                  <a:gd name="T22" fmla="*/ 9 w 22"/>
                  <a:gd name="T23" fmla="*/ 24 h 27"/>
                  <a:gd name="T24" fmla="*/ 4 w 22"/>
                  <a:gd name="T25" fmla="*/ 24 h 27"/>
                  <a:gd name="T26" fmla="*/ 5 w 22"/>
                  <a:gd name="T27" fmla="*/ 21 h 27"/>
                  <a:gd name="T28" fmla="*/ 5 w 22"/>
                  <a:gd name="T29" fmla="*/ 21 h 27"/>
                  <a:gd name="T30" fmla="*/ 9 w 22"/>
                  <a:gd name="T31" fmla="*/ 21 h 27"/>
                  <a:gd name="T32" fmla="*/ 13 w 22"/>
                  <a:gd name="T33" fmla="*/ 15 h 27"/>
                  <a:gd name="T34" fmla="*/ 8 w 22"/>
                  <a:gd name="T35" fmla="*/ 14 h 27"/>
                  <a:gd name="T36" fmla="*/ 6 w 22"/>
                  <a:gd name="T37" fmla="*/ 14 h 27"/>
                  <a:gd name="T38" fmla="*/ 10 w 22"/>
                  <a:gd name="T39" fmla="*/ 0 h 27"/>
                  <a:gd name="T40" fmla="*/ 3 w 22"/>
                  <a:gd name="T41" fmla="*/ 4 h 27"/>
                  <a:gd name="T42" fmla="*/ 3 w 22"/>
                  <a:gd name="T43" fmla="*/ 14 h 27"/>
                  <a:gd name="T44" fmla="*/ 4 w 22"/>
                  <a:gd name="T45" fmla="*/ 16 h 27"/>
                  <a:gd name="T46" fmla="*/ 6 w 22"/>
                  <a:gd name="T47" fmla="*/ 17 h 27"/>
                  <a:gd name="T48" fmla="*/ 6 w 22"/>
                  <a:gd name="T49" fmla="*/ 17 h 27"/>
                  <a:gd name="T50" fmla="*/ 8 w 22"/>
                  <a:gd name="T51" fmla="*/ 17 h 27"/>
                  <a:gd name="T52" fmla="*/ 11 w 22"/>
                  <a:gd name="T53" fmla="*/ 17 h 27"/>
                  <a:gd name="T54" fmla="*/ 9 w 22"/>
                  <a:gd name="T55" fmla="*/ 18 h 27"/>
                  <a:gd name="T56" fmla="*/ 8 w 22"/>
                  <a:gd name="T57" fmla="*/ 18 h 27"/>
                  <a:gd name="T58" fmla="*/ 5 w 22"/>
                  <a:gd name="T59" fmla="*/ 18 h 27"/>
                  <a:gd name="T60" fmla="*/ 2 w 22"/>
                  <a:gd name="T61" fmla="*/ 20 h 27"/>
                  <a:gd name="T62" fmla="*/ 2 w 22"/>
                  <a:gd name="T63" fmla="*/ 20 h 27"/>
                  <a:gd name="T64" fmla="*/ 1 w 22"/>
                  <a:gd name="T65" fmla="*/ 25 h 27"/>
                  <a:gd name="T66" fmla="*/ 3 w 22"/>
                  <a:gd name="T67" fmla="*/ 26 h 27"/>
                  <a:gd name="T68" fmla="*/ 9 w 22"/>
                  <a:gd name="T69" fmla="*/ 27 h 27"/>
                  <a:gd name="T70" fmla="*/ 16 w 22"/>
                  <a:gd name="T71" fmla="*/ 26 h 27"/>
                  <a:gd name="T72" fmla="*/ 22 w 22"/>
                  <a:gd name="T73" fmla="*/ 16 h 27"/>
                  <a:gd name="T74" fmla="*/ 17 w 22"/>
                  <a:gd name="T75" fmla="*/ 10 h 27"/>
                  <a:gd name="T76" fmla="*/ 20 w 22"/>
                  <a:gd name="T77" fmla="*/ 8 h 27"/>
                  <a:gd name="T78" fmla="*/ 21 w 22"/>
                  <a:gd name="T79" fmla="*/ 5 h 27"/>
                  <a:gd name="T80" fmla="*/ 21 w 22"/>
                  <a:gd name="T81" fmla="*/ 4 h 27"/>
                  <a:gd name="T82" fmla="*/ 17 w 22"/>
                  <a:gd name="T83" fmla="*/ 0 h 27"/>
                  <a:gd name="T84" fmla="*/ 16 w 22"/>
                  <a:gd name="T85" fmla="*/ 0 h 27"/>
                  <a:gd name="T86" fmla="*/ 16 w 22"/>
                  <a:gd name="T87" fmla="*/ 0 h 27"/>
                  <a:gd name="T88" fmla="*/ 14 w 22"/>
                  <a:gd name="T89" fmla="*/ 0 h 27"/>
                  <a:gd name="T90" fmla="*/ 10 w 22"/>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 h="27">
                    <a:moveTo>
                      <a:pt x="6" y="14"/>
                    </a:moveTo>
                    <a:cubicBezTo>
                      <a:pt x="6" y="11"/>
                      <a:pt x="6" y="7"/>
                      <a:pt x="6" y="4"/>
                    </a:cubicBezTo>
                    <a:cubicBezTo>
                      <a:pt x="6" y="3"/>
                      <a:pt x="7" y="3"/>
                      <a:pt x="10" y="3"/>
                    </a:cubicBezTo>
                    <a:cubicBezTo>
                      <a:pt x="12" y="3"/>
                      <a:pt x="14" y="3"/>
                      <a:pt x="16" y="3"/>
                    </a:cubicBezTo>
                    <a:cubicBezTo>
                      <a:pt x="16" y="3"/>
                      <a:pt x="17" y="3"/>
                      <a:pt x="17" y="3"/>
                    </a:cubicBezTo>
                    <a:cubicBezTo>
                      <a:pt x="18" y="3"/>
                      <a:pt x="18" y="3"/>
                      <a:pt x="18" y="4"/>
                    </a:cubicBezTo>
                    <a:cubicBezTo>
                      <a:pt x="18" y="6"/>
                      <a:pt x="19" y="7"/>
                      <a:pt x="16" y="7"/>
                    </a:cubicBezTo>
                    <a:cubicBezTo>
                      <a:pt x="15" y="7"/>
                      <a:pt x="13" y="7"/>
                      <a:pt x="12" y="7"/>
                    </a:cubicBezTo>
                    <a:cubicBezTo>
                      <a:pt x="10" y="7"/>
                      <a:pt x="10" y="7"/>
                      <a:pt x="10" y="11"/>
                    </a:cubicBezTo>
                    <a:cubicBezTo>
                      <a:pt x="10" y="11"/>
                      <a:pt x="11" y="11"/>
                      <a:pt x="11" y="11"/>
                    </a:cubicBezTo>
                    <a:cubicBezTo>
                      <a:pt x="19" y="11"/>
                      <a:pt x="22" y="20"/>
                      <a:pt x="15" y="23"/>
                    </a:cubicBezTo>
                    <a:cubicBezTo>
                      <a:pt x="13" y="24"/>
                      <a:pt x="11" y="24"/>
                      <a:pt x="9" y="24"/>
                    </a:cubicBezTo>
                    <a:cubicBezTo>
                      <a:pt x="7" y="24"/>
                      <a:pt x="5" y="24"/>
                      <a:pt x="4" y="24"/>
                    </a:cubicBezTo>
                    <a:cubicBezTo>
                      <a:pt x="4" y="23"/>
                      <a:pt x="5" y="21"/>
                      <a:pt x="5" y="21"/>
                    </a:cubicBezTo>
                    <a:cubicBezTo>
                      <a:pt x="5" y="21"/>
                      <a:pt x="5" y="21"/>
                      <a:pt x="5" y="21"/>
                    </a:cubicBezTo>
                    <a:cubicBezTo>
                      <a:pt x="6" y="21"/>
                      <a:pt x="8" y="21"/>
                      <a:pt x="9" y="21"/>
                    </a:cubicBezTo>
                    <a:cubicBezTo>
                      <a:pt x="13" y="21"/>
                      <a:pt x="17" y="17"/>
                      <a:pt x="13" y="15"/>
                    </a:cubicBezTo>
                    <a:cubicBezTo>
                      <a:pt x="11" y="14"/>
                      <a:pt x="10" y="14"/>
                      <a:pt x="8" y="14"/>
                    </a:cubicBezTo>
                    <a:cubicBezTo>
                      <a:pt x="7" y="14"/>
                      <a:pt x="6" y="14"/>
                      <a:pt x="6" y="14"/>
                    </a:cubicBezTo>
                    <a:moveTo>
                      <a:pt x="10" y="0"/>
                    </a:moveTo>
                    <a:cubicBezTo>
                      <a:pt x="4" y="0"/>
                      <a:pt x="3" y="2"/>
                      <a:pt x="3" y="4"/>
                    </a:cubicBezTo>
                    <a:cubicBezTo>
                      <a:pt x="3" y="14"/>
                      <a:pt x="3" y="14"/>
                      <a:pt x="3" y="14"/>
                    </a:cubicBezTo>
                    <a:cubicBezTo>
                      <a:pt x="3" y="15"/>
                      <a:pt x="3" y="16"/>
                      <a:pt x="4" y="16"/>
                    </a:cubicBezTo>
                    <a:cubicBezTo>
                      <a:pt x="4" y="17"/>
                      <a:pt x="5" y="17"/>
                      <a:pt x="6" y="17"/>
                    </a:cubicBezTo>
                    <a:cubicBezTo>
                      <a:pt x="6" y="17"/>
                      <a:pt x="6" y="17"/>
                      <a:pt x="6" y="17"/>
                    </a:cubicBezTo>
                    <a:cubicBezTo>
                      <a:pt x="7" y="17"/>
                      <a:pt x="8" y="17"/>
                      <a:pt x="8" y="17"/>
                    </a:cubicBezTo>
                    <a:cubicBezTo>
                      <a:pt x="10" y="17"/>
                      <a:pt x="11" y="17"/>
                      <a:pt x="11" y="17"/>
                    </a:cubicBezTo>
                    <a:cubicBezTo>
                      <a:pt x="11" y="18"/>
                      <a:pt x="10" y="18"/>
                      <a:pt x="9" y="18"/>
                    </a:cubicBezTo>
                    <a:cubicBezTo>
                      <a:pt x="9" y="18"/>
                      <a:pt x="8" y="18"/>
                      <a:pt x="8" y="18"/>
                    </a:cubicBezTo>
                    <a:cubicBezTo>
                      <a:pt x="7" y="18"/>
                      <a:pt x="6" y="18"/>
                      <a:pt x="5" y="18"/>
                    </a:cubicBezTo>
                    <a:cubicBezTo>
                      <a:pt x="3" y="18"/>
                      <a:pt x="2" y="19"/>
                      <a:pt x="2" y="20"/>
                    </a:cubicBezTo>
                    <a:cubicBezTo>
                      <a:pt x="2" y="20"/>
                      <a:pt x="2" y="20"/>
                      <a:pt x="2" y="20"/>
                    </a:cubicBezTo>
                    <a:cubicBezTo>
                      <a:pt x="1" y="22"/>
                      <a:pt x="0" y="23"/>
                      <a:pt x="1" y="25"/>
                    </a:cubicBezTo>
                    <a:cubicBezTo>
                      <a:pt x="2" y="26"/>
                      <a:pt x="2" y="26"/>
                      <a:pt x="3" y="26"/>
                    </a:cubicBezTo>
                    <a:cubicBezTo>
                      <a:pt x="5" y="27"/>
                      <a:pt x="7" y="27"/>
                      <a:pt x="9" y="27"/>
                    </a:cubicBezTo>
                    <a:cubicBezTo>
                      <a:pt x="12" y="27"/>
                      <a:pt x="14" y="27"/>
                      <a:pt x="16" y="26"/>
                    </a:cubicBezTo>
                    <a:cubicBezTo>
                      <a:pt x="20" y="24"/>
                      <a:pt x="22" y="20"/>
                      <a:pt x="22" y="16"/>
                    </a:cubicBezTo>
                    <a:cubicBezTo>
                      <a:pt x="21" y="13"/>
                      <a:pt x="19" y="11"/>
                      <a:pt x="17" y="10"/>
                    </a:cubicBezTo>
                    <a:cubicBezTo>
                      <a:pt x="18" y="9"/>
                      <a:pt x="19" y="9"/>
                      <a:pt x="20" y="8"/>
                    </a:cubicBezTo>
                    <a:cubicBezTo>
                      <a:pt x="21" y="7"/>
                      <a:pt x="21" y="6"/>
                      <a:pt x="21" y="5"/>
                    </a:cubicBezTo>
                    <a:cubicBezTo>
                      <a:pt x="21" y="4"/>
                      <a:pt x="21" y="4"/>
                      <a:pt x="21" y="4"/>
                    </a:cubicBezTo>
                    <a:cubicBezTo>
                      <a:pt x="21" y="0"/>
                      <a:pt x="18" y="0"/>
                      <a:pt x="17" y="0"/>
                    </a:cubicBezTo>
                    <a:cubicBezTo>
                      <a:pt x="16" y="0"/>
                      <a:pt x="16" y="0"/>
                      <a:pt x="16" y="0"/>
                    </a:cubicBezTo>
                    <a:cubicBezTo>
                      <a:pt x="16" y="0"/>
                      <a:pt x="16" y="0"/>
                      <a:pt x="16" y="0"/>
                    </a:cubicBezTo>
                    <a:cubicBezTo>
                      <a:pt x="15" y="0"/>
                      <a:pt x="14" y="0"/>
                      <a:pt x="14" y="0"/>
                    </a:cubicBezTo>
                    <a:cubicBezTo>
                      <a:pt x="12" y="0"/>
                      <a:pt x="11"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827"/>
              <p:cNvSpPr>
                <a:spLocks noEditPoints="1"/>
              </p:cNvSpPr>
              <p:nvPr/>
            </p:nvSpPr>
            <p:spPr bwMode="auto">
              <a:xfrm>
                <a:off x="3293" y="2771"/>
                <a:ext cx="57" cy="75"/>
              </a:xfrm>
              <a:custGeom>
                <a:avLst/>
                <a:gdLst>
                  <a:gd name="T0" fmla="*/ 5 w 24"/>
                  <a:gd name="T1" fmla="*/ 14 h 32"/>
                  <a:gd name="T2" fmla="*/ 5 w 24"/>
                  <a:gd name="T3" fmla="*/ 14 h 32"/>
                  <a:gd name="T4" fmla="*/ 5 w 24"/>
                  <a:gd name="T5" fmla="*/ 14 h 32"/>
                  <a:gd name="T6" fmla="*/ 3 w 24"/>
                  <a:gd name="T7" fmla="*/ 10 h 32"/>
                  <a:gd name="T8" fmla="*/ 13 w 24"/>
                  <a:gd name="T9" fmla="*/ 3 h 32"/>
                  <a:gd name="T10" fmla="*/ 13 w 24"/>
                  <a:gd name="T11" fmla="*/ 3 h 32"/>
                  <a:gd name="T12" fmla="*/ 14 w 24"/>
                  <a:gd name="T13" fmla="*/ 4 h 32"/>
                  <a:gd name="T14" fmla="*/ 15 w 24"/>
                  <a:gd name="T15" fmla="*/ 5 h 32"/>
                  <a:gd name="T16" fmla="*/ 15 w 24"/>
                  <a:gd name="T17" fmla="*/ 24 h 32"/>
                  <a:gd name="T18" fmla="*/ 18 w 24"/>
                  <a:gd name="T19" fmla="*/ 24 h 32"/>
                  <a:gd name="T20" fmla="*/ 21 w 24"/>
                  <a:gd name="T21" fmla="*/ 25 h 32"/>
                  <a:gd name="T22" fmla="*/ 21 w 24"/>
                  <a:gd name="T23" fmla="*/ 29 h 32"/>
                  <a:gd name="T24" fmla="*/ 21 w 24"/>
                  <a:gd name="T25" fmla="*/ 29 h 32"/>
                  <a:gd name="T26" fmla="*/ 21 w 24"/>
                  <a:gd name="T27" fmla="*/ 29 h 32"/>
                  <a:gd name="T28" fmla="*/ 21 w 24"/>
                  <a:gd name="T29" fmla="*/ 29 h 32"/>
                  <a:gd name="T30" fmla="*/ 4 w 24"/>
                  <a:gd name="T31" fmla="*/ 29 h 32"/>
                  <a:gd name="T32" fmla="*/ 4 w 24"/>
                  <a:gd name="T33" fmla="*/ 25 h 32"/>
                  <a:gd name="T34" fmla="*/ 5 w 24"/>
                  <a:gd name="T35" fmla="*/ 25 h 32"/>
                  <a:gd name="T36" fmla="*/ 10 w 24"/>
                  <a:gd name="T37" fmla="*/ 25 h 32"/>
                  <a:gd name="T38" fmla="*/ 11 w 24"/>
                  <a:gd name="T39" fmla="*/ 11 h 32"/>
                  <a:gd name="T40" fmla="*/ 5 w 24"/>
                  <a:gd name="T41" fmla="*/ 14 h 32"/>
                  <a:gd name="T42" fmla="*/ 5 w 24"/>
                  <a:gd name="T43" fmla="*/ 14 h 32"/>
                  <a:gd name="T44" fmla="*/ 13 w 24"/>
                  <a:gd name="T45" fmla="*/ 0 h 32"/>
                  <a:gd name="T46" fmla="*/ 10 w 24"/>
                  <a:gd name="T47" fmla="*/ 2 h 32"/>
                  <a:gd name="T48" fmla="*/ 2 w 24"/>
                  <a:gd name="T49" fmla="*/ 7 h 32"/>
                  <a:gd name="T50" fmla="*/ 0 w 24"/>
                  <a:gd name="T51" fmla="*/ 8 h 32"/>
                  <a:gd name="T52" fmla="*/ 0 w 24"/>
                  <a:gd name="T53" fmla="*/ 11 h 32"/>
                  <a:gd name="T54" fmla="*/ 2 w 24"/>
                  <a:gd name="T55" fmla="*/ 15 h 32"/>
                  <a:gd name="T56" fmla="*/ 4 w 24"/>
                  <a:gd name="T57" fmla="*/ 17 h 32"/>
                  <a:gd name="T58" fmla="*/ 5 w 24"/>
                  <a:gd name="T59" fmla="*/ 17 h 32"/>
                  <a:gd name="T60" fmla="*/ 7 w 24"/>
                  <a:gd name="T61" fmla="*/ 17 h 32"/>
                  <a:gd name="T62" fmla="*/ 8 w 24"/>
                  <a:gd name="T63" fmla="*/ 16 h 32"/>
                  <a:gd name="T64" fmla="*/ 8 w 24"/>
                  <a:gd name="T65" fmla="*/ 18 h 32"/>
                  <a:gd name="T66" fmla="*/ 7 w 24"/>
                  <a:gd name="T67" fmla="*/ 22 h 32"/>
                  <a:gd name="T68" fmla="*/ 5 w 24"/>
                  <a:gd name="T69" fmla="*/ 22 h 32"/>
                  <a:gd name="T70" fmla="*/ 4 w 24"/>
                  <a:gd name="T71" fmla="*/ 22 h 32"/>
                  <a:gd name="T72" fmla="*/ 2 w 24"/>
                  <a:gd name="T73" fmla="*/ 25 h 32"/>
                  <a:gd name="T74" fmla="*/ 2 w 24"/>
                  <a:gd name="T75" fmla="*/ 27 h 32"/>
                  <a:gd name="T76" fmla="*/ 2 w 24"/>
                  <a:gd name="T77" fmla="*/ 29 h 32"/>
                  <a:gd name="T78" fmla="*/ 4 w 24"/>
                  <a:gd name="T79" fmla="*/ 31 h 32"/>
                  <a:gd name="T80" fmla="*/ 12 w 24"/>
                  <a:gd name="T81" fmla="*/ 32 h 32"/>
                  <a:gd name="T82" fmla="*/ 21 w 24"/>
                  <a:gd name="T83" fmla="*/ 32 h 32"/>
                  <a:gd name="T84" fmla="*/ 23 w 24"/>
                  <a:gd name="T85" fmla="*/ 31 h 32"/>
                  <a:gd name="T86" fmla="*/ 24 w 24"/>
                  <a:gd name="T87" fmla="*/ 29 h 32"/>
                  <a:gd name="T88" fmla="*/ 24 w 24"/>
                  <a:gd name="T89" fmla="*/ 25 h 32"/>
                  <a:gd name="T90" fmla="*/ 21 w 24"/>
                  <a:gd name="T91" fmla="*/ 22 h 32"/>
                  <a:gd name="T92" fmla="*/ 18 w 24"/>
                  <a:gd name="T93" fmla="*/ 21 h 32"/>
                  <a:gd name="T94" fmla="*/ 18 w 24"/>
                  <a:gd name="T95" fmla="*/ 21 h 32"/>
                  <a:gd name="T96" fmla="*/ 18 w 24"/>
                  <a:gd name="T97" fmla="*/ 6 h 32"/>
                  <a:gd name="T98" fmla="*/ 18 w 24"/>
                  <a:gd name="T99" fmla="*/ 3 h 32"/>
                  <a:gd name="T100" fmla="*/ 17 w 24"/>
                  <a:gd name="T101" fmla="*/ 3 h 32"/>
                  <a:gd name="T102" fmla="*/ 16 w 24"/>
                  <a:gd name="T103" fmla="*/ 2 h 32"/>
                  <a:gd name="T104" fmla="*/ 14 w 24"/>
                  <a:gd name="T105" fmla="*/ 1 h 32"/>
                  <a:gd name="T106" fmla="*/ 13 w 24"/>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32">
                    <a:moveTo>
                      <a:pt x="5" y="14"/>
                    </a:moveTo>
                    <a:cubicBezTo>
                      <a:pt x="5" y="14"/>
                      <a:pt x="5" y="14"/>
                      <a:pt x="5" y="14"/>
                    </a:cubicBezTo>
                    <a:cubicBezTo>
                      <a:pt x="5" y="14"/>
                      <a:pt x="5" y="14"/>
                      <a:pt x="5" y="14"/>
                    </a:cubicBezTo>
                    <a:cubicBezTo>
                      <a:pt x="4" y="13"/>
                      <a:pt x="3" y="11"/>
                      <a:pt x="3" y="10"/>
                    </a:cubicBezTo>
                    <a:cubicBezTo>
                      <a:pt x="6" y="8"/>
                      <a:pt x="13" y="3"/>
                      <a:pt x="13" y="3"/>
                    </a:cubicBezTo>
                    <a:cubicBezTo>
                      <a:pt x="13" y="3"/>
                      <a:pt x="13" y="3"/>
                      <a:pt x="13" y="3"/>
                    </a:cubicBezTo>
                    <a:cubicBezTo>
                      <a:pt x="14" y="4"/>
                      <a:pt x="14" y="4"/>
                      <a:pt x="14" y="4"/>
                    </a:cubicBezTo>
                    <a:cubicBezTo>
                      <a:pt x="14" y="4"/>
                      <a:pt x="15" y="5"/>
                      <a:pt x="15" y="5"/>
                    </a:cubicBezTo>
                    <a:cubicBezTo>
                      <a:pt x="15" y="12"/>
                      <a:pt x="15" y="18"/>
                      <a:pt x="15" y="24"/>
                    </a:cubicBezTo>
                    <a:cubicBezTo>
                      <a:pt x="16" y="24"/>
                      <a:pt x="17" y="24"/>
                      <a:pt x="18" y="24"/>
                    </a:cubicBezTo>
                    <a:cubicBezTo>
                      <a:pt x="19" y="24"/>
                      <a:pt x="20" y="24"/>
                      <a:pt x="21" y="25"/>
                    </a:cubicBezTo>
                    <a:cubicBezTo>
                      <a:pt x="21" y="26"/>
                      <a:pt x="21" y="27"/>
                      <a:pt x="21" y="29"/>
                    </a:cubicBezTo>
                    <a:cubicBezTo>
                      <a:pt x="21" y="29"/>
                      <a:pt x="21" y="29"/>
                      <a:pt x="21" y="29"/>
                    </a:cubicBezTo>
                    <a:cubicBezTo>
                      <a:pt x="21" y="29"/>
                      <a:pt x="21" y="29"/>
                      <a:pt x="21" y="29"/>
                    </a:cubicBezTo>
                    <a:cubicBezTo>
                      <a:pt x="21" y="29"/>
                      <a:pt x="21" y="29"/>
                      <a:pt x="21" y="29"/>
                    </a:cubicBezTo>
                    <a:cubicBezTo>
                      <a:pt x="15" y="29"/>
                      <a:pt x="10" y="29"/>
                      <a:pt x="4" y="29"/>
                    </a:cubicBezTo>
                    <a:cubicBezTo>
                      <a:pt x="4" y="27"/>
                      <a:pt x="4" y="26"/>
                      <a:pt x="4" y="25"/>
                    </a:cubicBezTo>
                    <a:cubicBezTo>
                      <a:pt x="5" y="25"/>
                      <a:pt x="5" y="25"/>
                      <a:pt x="5" y="25"/>
                    </a:cubicBezTo>
                    <a:cubicBezTo>
                      <a:pt x="7" y="25"/>
                      <a:pt x="9" y="25"/>
                      <a:pt x="10" y="25"/>
                    </a:cubicBezTo>
                    <a:cubicBezTo>
                      <a:pt x="10" y="20"/>
                      <a:pt x="11" y="15"/>
                      <a:pt x="11" y="11"/>
                    </a:cubicBezTo>
                    <a:cubicBezTo>
                      <a:pt x="9" y="12"/>
                      <a:pt x="7" y="13"/>
                      <a:pt x="5" y="14"/>
                    </a:cubicBezTo>
                    <a:cubicBezTo>
                      <a:pt x="5" y="14"/>
                      <a:pt x="5" y="14"/>
                      <a:pt x="5" y="14"/>
                    </a:cubicBezTo>
                    <a:moveTo>
                      <a:pt x="13" y="0"/>
                    </a:moveTo>
                    <a:cubicBezTo>
                      <a:pt x="12" y="0"/>
                      <a:pt x="12" y="1"/>
                      <a:pt x="10" y="2"/>
                    </a:cubicBezTo>
                    <a:cubicBezTo>
                      <a:pt x="8" y="3"/>
                      <a:pt x="4" y="6"/>
                      <a:pt x="2" y="7"/>
                    </a:cubicBezTo>
                    <a:cubicBezTo>
                      <a:pt x="1" y="7"/>
                      <a:pt x="0" y="8"/>
                      <a:pt x="0" y="8"/>
                    </a:cubicBezTo>
                    <a:cubicBezTo>
                      <a:pt x="0" y="9"/>
                      <a:pt x="0" y="10"/>
                      <a:pt x="0" y="11"/>
                    </a:cubicBezTo>
                    <a:cubicBezTo>
                      <a:pt x="1" y="12"/>
                      <a:pt x="2" y="14"/>
                      <a:pt x="2" y="15"/>
                    </a:cubicBezTo>
                    <a:cubicBezTo>
                      <a:pt x="3" y="16"/>
                      <a:pt x="3" y="17"/>
                      <a:pt x="4" y="17"/>
                    </a:cubicBezTo>
                    <a:cubicBezTo>
                      <a:pt x="4" y="17"/>
                      <a:pt x="5" y="17"/>
                      <a:pt x="5" y="17"/>
                    </a:cubicBezTo>
                    <a:cubicBezTo>
                      <a:pt x="6" y="17"/>
                      <a:pt x="6" y="17"/>
                      <a:pt x="7" y="17"/>
                    </a:cubicBezTo>
                    <a:cubicBezTo>
                      <a:pt x="8" y="16"/>
                      <a:pt x="8" y="16"/>
                      <a:pt x="8" y="16"/>
                    </a:cubicBezTo>
                    <a:cubicBezTo>
                      <a:pt x="8" y="17"/>
                      <a:pt x="8" y="17"/>
                      <a:pt x="8" y="18"/>
                    </a:cubicBezTo>
                    <a:cubicBezTo>
                      <a:pt x="7" y="19"/>
                      <a:pt x="7" y="20"/>
                      <a:pt x="7" y="22"/>
                    </a:cubicBezTo>
                    <a:cubicBezTo>
                      <a:pt x="7" y="22"/>
                      <a:pt x="6" y="22"/>
                      <a:pt x="5" y="22"/>
                    </a:cubicBezTo>
                    <a:cubicBezTo>
                      <a:pt x="4" y="22"/>
                      <a:pt x="4" y="22"/>
                      <a:pt x="4" y="22"/>
                    </a:cubicBezTo>
                    <a:cubicBezTo>
                      <a:pt x="3" y="22"/>
                      <a:pt x="2" y="23"/>
                      <a:pt x="2" y="25"/>
                    </a:cubicBezTo>
                    <a:cubicBezTo>
                      <a:pt x="2" y="27"/>
                      <a:pt x="2" y="27"/>
                      <a:pt x="2" y="27"/>
                    </a:cubicBezTo>
                    <a:cubicBezTo>
                      <a:pt x="2" y="29"/>
                      <a:pt x="2" y="29"/>
                      <a:pt x="2" y="29"/>
                    </a:cubicBezTo>
                    <a:cubicBezTo>
                      <a:pt x="2" y="30"/>
                      <a:pt x="3" y="31"/>
                      <a:pt x="4" y="31"/>
                    </a:cubicBezTo>
                    <a:cubicBezTo>
                      <a:pt x="7" y="31"/>
                      <a:pt x="10" y="32"/>
                      <a:pt x="12" y="32"/>
                    </a:cubicBezTo>
                    <a:cubicBezTo>
                      <a:pt x="15" y="32"/>
                      <a:pt x="18" y="32"/>
                      <a:pt x="21" y="32"/>
                    </a:cubicBezTo>
                    <a:cubicBezTo>
                      <a:pt x="22" y="32"/>
                      <a:pt x="22" y="32"/>
                      <a:pt x="23" y="31"/>
                    </a:cubicBezTo>
                    <a:cubicBezTo>
                      <a:pt x="23" y="31"/>
                      <a:pt x="24" y="30"/>
                      <a:pt x="24" y="29"/>
                    </a:cubicBezTo>
                    <a:cubicBezTo>
                      <a:pt x="24" y="25"/>
                      <a:pt x="24" y="25"/>
                      <a:pt x="24" y="25"/>
                    </a:cubicBezTo>
                    <a:cubicBezTo>
                      <a:pt x="24" y="23"/>
                      <a:pt x="23" y="22"/>
                      <a:pt x="21" y="22"/>
                    </a:cubicBezTo>
                    <a:cubicBezTo>
                      <a:pt x="21" y="21"/>
                      <a:pt x="20" y="21"/>
                      <a:pt x="18" y="21"/>
                    </a:cubicBezTo>
                    <a:cubicBezTo>
                      <a:pt x="18" y="21"/>
                      <a:pt x="18" y="21"/>
                      <a:pt x="18" y="21"/>
                    </a:cubicBezTo>
                    <a:cubicBezTo>
                      <a:pt x="18" y="16"/>
                      <a:pt x="18" y="11"/>
                      <a:pt x="18" y="6"/>
                    </a:cubicBezTo>
                    <a:cubicBezTo>
                      <a:pt x="18" y="5"/>
                      <a:pt x="18" y="4"/>
                      <a:pt x="18" y="3"/>
                    </a:cubicBezTo>
                    <a:cubicBezTo>
                      <a:pt x="17" y="3"/>
                      <a:pt x="17" y="3"/>
                      <a:pt x="17" y="3"/>
                    </a:cubicBezTo>
                    <a:cubicBezTo>
                      <a:pt x="16" y="2"/>
                      <a:pt x="16" y="2"/>
                      <a:pt x="16" y="2"/>
                    </a:cubicBezTo>
                    <a:cubicBezTo>
                      <a:pt x="16" y="1"/>
                      <a:pt x="15" y="1"/>
                      <a:pt x="14" y="1"/>
                    </a:cubicBezTo>
                    <a:cubicBezTo>
                      <a:pt x="13"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828"/>
              <p:cNvSpPr>
                <a:spLocks noEditPoints="1"/>
              </p:cNvSpPr>
              <p:nvPr/>
            </p:nvSpPr>
            <p:spPr bwMode="auto">
              <a:xfrm>
                <a:off x="3357" y="2818"/>
                <a:ext cx="52" cy="73"/>
              </a:xfrm>
              <a:custGeom>
                <a:avLst/>
                <a:gdLst>
                  <a:gd name="T0" fmla="*/ 3 w 22"/>
                  <a:gd name="T1" fmla="*/ 4 h 31"/>
                  <a:gd name="T2" fmla="*/ 10 w 22"/>
                  <a:gd name="T3" fmla="*/ 2 h 31"/>
                  <a:gd name="T4" fmla="*/ 10 w 22"/>
                  <a:gd name="T5" fmla="*/ 2 h 31"/>
                  <a:gd name="T6" fmla="*/ 17 w 22"/>
                  <a:gd name="T7" fmla="*/ 9 h 31"/>
                  <a:gd name="T8" fmla="*/ 10 w 22"/>
                  <a:gd name="T9" fmla="*/ 22 h 31"/>
                  <a:gd name="T10" fmla="*/ 11 w 22"/>
                  <a:gd name="T11" fmla="*/ 24 h 31"/>
                  <a:gd name="T12" fmla="*/ 19 w 22"/>
                  <a:gd name="T13" fmla="*/ 27 h 31"/>
                  <a:gd name="T14" fmla="*/ 9 w 22"/>
                  <a:gd name="T15" fmla="*/ 27 h 31"/>
                  <a:gd name="T16" fmla="*/ 4 w 22"/>
                  <a:gd name="T17" fmla="*/ 24 h 31"/>
                  <a:gd name="T18" fmla="*/ 4 w 22"/>
                  <a:gd name="T19" fmla="*/ 24 h 31"/>
                  <a:gd name="T20" fmla="*/ 12 w 22"/>
                  <a:gd name="T21" fmla="*/ 16 h 31"/>
                  <a:gd name="T22" fmla="*/ 13 w 22"/>
                  <a:gd name="T23" fmla="*/ 12 h 31"/>
                  <a:gd name="T24" fmla="*/ 11 w 22"/>
                  <a:gd name="T25" fmla="*/ 8 h 31"/>
                  <a:gd name="T26" fmla="*/ 11 w 22"/>
                  <a:gd name="T27" fmla="*/ 8 h 31"/>
                  <a:gd name="T28" fmla="*/ 8 w 22"/>
                  <a:gd name="T29" fmla="*/ 7 h 31"/>
                  <a:gd name="T30" fmla="*/ 4 w 22"/>
                  <a:gd name="T31" fmla="*/ 8 h 31"/>
                  <a:gd name="T32" fmla="*/ 10 w 22"/>
                  <a:gd name="T33" fmla="*/ 0 h 31"/>
                  <a:gd name="T34" fmla="*/ 10 w 22"/>
                  <a:gd name="T35" fmla="*/ 0 h 31"/>
                  <a:gd name="T36" fmla="*/ 0 w 22"/>
                  <a:gd name="T37" fmla="*/ 4 h 31"/>
                  <a:gd name="T38" fmla="*/ 2 w 22"/>
                  <a:gd name="T39" fmla="*/ 11 h 31"/>
                  <a:gd name="T40" fmla="*/ 4 w 22"/>
                  <a:gd name="T41" fmla="*/ 11 h 31"/>
                  <a:gd name="T42" fmla="*/ 8 w 22"/>
                  <a:gd name="T43" fmla="*/ 10 h 31"/>
                  <a:gd name="T44" fmla="*/ 10 w 22"/>
                  <a:gd name="T45" fmla="*/ 10 h 31"/>
                  <a:gd name="T46" fmla="*/ 10 w 22"/>
                  <a:gd name="T47" fmla="*/ 12 h 31"/>
                  <a:gd name="T48" fmla="*/ 3 w 22"/>
                  <a:gd name="T49" fmla="*/ 21 h 31"/>
                  <a:gd name="T50" fmla="*/ 1 w 22"/>
                  <a:gd name="T51" fmla="*/ 24 h 31"/>
                  <a:gd name="T52" fmla="*/ 1 w 22"/>
                  <a:gd name="T53" fmla="*/ 29 h 31"/>
                  <a:gd name="T54" fmla="*/ 2 w 22"/>
                  <a:gd name="T55" fmla="*/ 31 h 31"/>
                  <a:gd name="T56" fmla="*/ 9 w 22"/>
                  <a:gd name="T57" fmla="*/ 30 h 31"/>
                  <a:gd name="T58" fmla="*/ 21 w 22"/>
                  <a:gd name="T59" fmla="*/ 31 h 31"/>
                  <a:gd name="T60" fmla="*/ 22 w 22"/>
                  <a:gd name="T61" fmla="*/ 29 h 31"/>
                  <a:gd name="T62" fmla="*/ 22 w 22"/>
                  <a:gd name="T63" fmla="*/ 23 h 31"/>
                  <a:gd name="T64" fmla="*/ 21 w 22"/>
                  <a:gd name="T65" fmla="*/ 22 h 31"/>
                  <a:gd name="T66" fmla="*/ 17 w 22"/>
                  <a:gd name="T67" fmla="*/ 18 h 31"/>
                  <a:gd name="T68" fmla="*/ 19 w 22"/>
                  <a:gd name="T6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1">
                    <a:moveTo>
                      <a:pt x="4" y="8"/>
                    </a:moveTo>
                    <a:cubicBezTo>
                      <a:pt x="4" y="7"/>
                      <a:pt x="3" y="6"/>
                      <a:pt x="3" y="4"/>
                    </a:cubicBezTo>
                    <a:cubicBezTo>
                      <a:pt x="5" y="3"/>
                      <a:pt x="8" y="3"/>
                      <a:pt x="10" y="2"/>
                    </a:cubicBezTo>
                    <a:cubicBezTo>
                      <a:pt x="10" y="2"/>
                      <a:pt x="10" y="2"/>
                      <a:pt x="10" y="2"/>
                    </a:cubicBezTo>
                    <a:cubicBezTo>
                      <a:pt x="10" y="2"/>
                      <a:pt x="10" y="2"/>
                      <a:pt x="10" y="2"/>
                    </a:cubicBezTo>
                    <a:cubicBezTo>
                      <a:pt x="10" y="2"/>
                      <a:pt x="10" y="2"/>
                      <a:pt x="10" y="2"/>
                    </a:cubicBezTo>
                    <a:cubicBezTo>
                      <a:pt x="13" y="2"/>
                      <a:pt x="15" y="4"/>
                      <a:pt x="16" y="6"/>
                    </a:cubicBezTo>
                    <a:cubicBezTo>
                      <a:pt x="17" y="7"/>
                      <a:pt x="17" y="8"/>
                      <a:pt x="17" y="9"/>
                    </a:cubicBezTo>
                    <a:cubicBezTo>
                      <a:pt x="17" y="11"/>
                      <a:pt x="16" y="14"/>
                      <a:pt x="15" y="16"/>
                    </a:cubicBezTo>
                    <a:cubicBezTo>
                      <a:pt x="13" y="19"/>
                      <a:pt x="11" y="21"/>
                      <a:pt x="10" y="22"/>
                    </a:cubicBezTo>
                    <a:cubicBezTo>
                      <a:pt x="10" y="22"/>
                      <a:pt x="10" y="23"/>
                      <a:pt x="10" y="23"/>
                    </a:cubicBezTo>
                    <a:cubicBezTo>
                      <a:pt x="10" y="24"/>
                      <a:pt x="11" y="24"/>
                      <a:pt x="11" y="24"/>
                    </a:cubicBezTo>
                    <a:cubicBezTo>
                      <a:pt x="14" y="24"/>
                      <a:pt x="17" y="24"/>
                      <a:pt x="19" y="24"/>
                    </a:cubicBezTo>
                    <a:cubicBezTo>
                      <a:pt x="19" y="25"/>
                      <a:pt x="19" y="26"/>
                      <a:pt x="19" y="27"/>
                    </a:cubicBezTo>
                    <a:cubicBezTo>
                      <a:pt x="19" y="28"/>
                      <a:pt x="19" y="28"/>
                      <a:pt x="19" y="28"/>
                    </a:cubicBezTo>
                    <a:cubicBezTo>
                      <a:pt x="16" y="28"/>
                      <a:pt x="12" y="27"/>
                      <a:pt x="9" y="27"/>
                    </a:cubicBezTo>
                    <a:cubicBezTo>
                      <a:pt x="7" y="27"/>
                      <a:pt x="6" y="28"/>
                      <a:pt x="4" y="28"/>
                    </a:cubicBezTo>
                    <a:cubicBezTo>
                      <a:pt x="4" y="26"/>
                      <a:pt x="4" y="25"/>
                      <a:pt x="4" y="24"/>
                    </a:cubicBezTo>
                    <a:cubicBezTo>
                      <a:pt x="4" y="24"/>
                      <a:pt x="4" y="24"/>
                      <a:pt x="4" y="24"/>
                    </a:cubicBezTo>
                    <a:cubicBezTo>
                      <a:pt x="4" y="24"/>
                      <a:pt x="4" y="24"/>
                      <a:pt x="4" y="24"/>
                    </a:cubicBezTo>
                    <a:cubicBezTo>
                      <a:pt x="4" y="23"/>
                      <a:pt x="4" y="23"/>
                      <a:pt x="4" y="23"/>
                    </a:cubicBezTo>
                    <a:cubicBezTo>
                      <a:pt x="8" y="22"/>
                      <a:pt x="10" y="19"/>
                      <a:pt x="12" y="16"/>
                    </a:cubicBezTo>
                    <a:cubicBezTo>
                      <a:pt x="13" y="15"/>
                      <a:pt x="13" y="14"/>
                      <a:pt x="13" y="12"/>
                    </a:cubicBezTo>
                    <a:cubicBezTo>
                      <a:pt x="13" y="12"/>
                      <a:pt x="13" y="12"/>
                      <a:pt x="13" y="12"/>
                    </a:cubicBezTo>
                    <a:cubicBezTo>
                      <a:pt x="13" y="10"/>
                      <a:pt x="13" y="8"/>
                      <a:pt x="11" y="8"/>
                    </a:cubicBezTo>
                    <a:cubicBezTo>
                      <a:pt x="11" y="8"/>
                      <a:pt x="11" y="8"/>
                      <a:pt x="11" y="8"/>
                    </a:cubicBezTo>
                    <a:cubicBezTo>
                      <a:pt x="11" y="8"/>
                      <a:pt x="11" y="8"/>
                      <a:pt x="11" y="8"/>
                    </a:cubicBezTo>
                    <a:cubicBezTo>
                      <a:pt x="11" y="8"/>
                      <a:pt x="11" y="8"/>
                      <a:pt x="11" y="8"/>
                    </a:cubicBezTo>
                    <a:cubicBezTo>
                      <a:pt x="10" y="7"/>
                      <a:pt x="9" y="7"/>
                      <a:pt x="8" y="7"/>
                    </a:cubicBezTo>
                    <a:cubicBezTo>
                      <a:pt x="8" y="7"/>
                      <a:pt x="8" y="7"/>
                      <a:pt x="8" y="7"/>
                    </a:cubicBezTo>
                    <a:cubicBezTo>
                      <a:pt x="8" y="7"/>
                      <a:pt x="8" y="7"/>
                      <a:pt x="8" y="7"/>
                    </a:cubicBezTo>
                    <a:cubicBezTo>
                      <a:pt x="7" y="7"/>
                      <a:pt x="5" y="7"/>
                      <a:pt x="4" y="8"/>
                    </a:cubicBezTo>
                    <a:moveTo>
                      <a:pt x="10" y="0"/>
                    </a:moveTo>
                    <a:cubicBezTo>
                      <a:pt x="10" y="0"/>
                      <a:pt x="10" y="0"/>
                      <a:pt x="10" y="0"/>
                    </a:cubicBezTo>
                    <a:cubicBezTo>
                      <a:pt x="10" y="0"/>
                      <a:pt x="10" y="0"/>
                      <a:pt x="10" y="0"/>
                    </a:cubicBezTo>
                    <a:cubicBezTo>
                      <a:pt x="10" y="0"/>
                      <a:pt x="10" y="0"/>
                      <a:pt x="10" y="0"/>
                    </a:cubicBezTo>
                    <a:cubicBezTo>
                      <a:pt x="7" y="0"/>
                      <a:pt x="3" y="1"/>
                      <a:pt x="1" y="2"/>
                    </a:cubicBezTo>
                    <a:cubicBezTo>
                      <a:pt x="0" y="3"/>
                      <a:pt x="0" y="3"/>
                      <a:pt x="0" y="4"/>
                    </a:cubicBezTo>
                    <a:cubicBezTo>
                      <a:pt x="0" y="6"/>
                      <a:pt x="1" y="8"/>
                      <a:pt x="1" y="10"/>
                    </a:cubicBezTo>
                    <a:cubicBezTo>
                      <a:pt x="2" y="11"/>
                      <a:pt x="2" y="11"/>
                      <a:pt x="2" y="11"/>
                    </a:cubicBezTo>
                    <a:cubicBezTo>
                      <a:pt x="2" y="11"/>
                      <a:pt x="3" y="11"/>
                      <a:pt x="3" y="11"/>
                    </a:cubicBezTo>
                    <a:cubicBezTo>
                      <a:pt x="3" y="11"/>
                      <a:pt x="3" y="11"/>
                      <a:pt x="4" y="11"/>
                    </a:cubicBezTo>
                    <a:cubicBezTo>
                      <a:pt x="5" y="10"/>
                      <a:pt x="7" y="10"/>
                      <a:pt x="8" y="10"/>
                    </a:cubicBezTo>
                    <a:cubicBezTo>
                      <a:pt x="8" y="10"/>
                      <a:pt x="8" y="10"/>
                      <a:pt x="8" y="10"/>
                    </a:cubicBezTo>
                    <a:cubicBezTo>
                      <a:pt x="8" y="10"/>
                      <a:pt x="8" y="10"/>
                      <a:pt x="8" y="10"/>
                    </a:cubicBezTo>
                    <a:cubicBezTo>
                      <a:pt x="9" y="10"/>
                      <a:pt x="9" y="10"/>
                      <a:pt x="10" y="10"/>
                    </a:cubicBezTo>
                    <a:cubicBezTo>
                      <a:pt x="10" y="10"/>
                      <a:pt x="10" y="11"/>
                      <a:pt x="10" y="12"/>
                    </a:cubicBezTo>
                    <a:cubicBezTo>
                      <a:pt x="10" y="12"/>
                      <a:pt x="10" y="12"/>
                      <a:pt x="10" y="12"/>
                    </a:cubicBezTo>
                    <a:cubicBezTo>
                      <a:pt x="10" y="13"/>
                      <a:pt x="10" y="14"/>
                      <a:pt x="9" y="15"/>
                    </a:cubicBezTo>
                    <a:cubicBezTo>
                      <a:pt x="8" y="17"/>
                      <a:pt x="6" y="19"/>
                      <a:pt x="3" y="21"/>
                    </a:cubicBezTo>
                    <a:cubicBezTo>
                      <a:pt x="3" y="21"/>
                      <a:pt x="2" y="21"/>
                      <a:pt x="1" y="22"/>
                    </a:cubicBezTo>
                    <a:cubicBezTo>
                      <a:pt x="1" y="23"/>
                      <a:pt x="1" y="24"/>
                      <a:pt x="1" y="24"/>
                    </a:cubicBezTo>
                    <a:cubicBezTo>
                      <a:pt x="1" y="24"/>
                      <a:pt x="1" y="24"/>
                      <a:pt x="1" y="24"/>
                    </a:cubicBezTo>
                    <a:cubicBezTo>
                      <a:pt x="1" y="26"/>
                      <a:pt x="1" y="27"/>
                      <a:pt x="1" y="29"/>
                    </a:cubicBezTo>
                    <a:cubicBezTo>
                      <a:pt x="1" y="29"/>
                      <a:pt x="1" y="30"/>
                      <a:pt x="1" y="30"/>
                    </a:cubicBezTo>
                    <a:cubicBezTo>
                      <a:pt x="2" y="30"/>
                      <a:pt x="2" y="31"/>
                      <a:pt x="2" y="31"/>
                    </a:cubicBezTo>
                    <a:cubicBezTo>
                      <a:pt x="3" y="31"/>
                      <a:pt x="3" y="31"/>
                      <a:pt x="3" y="31"/>
                    </a:cubicBezTo>
                    <a:cubicBezTo>
                      <a:pt x="5" y="30"/>
                      <a:pt x="7" y="30"/>
                      <a:pt x="9" y="30"/>
                    </a:cubicBezTo>
                    <a:cubicBezTo>
                      <a:pt x="13" y="30"/>
                      <a:pt x="17" y="31"/>
                      <a:pt x="21" y="31"/>
                    </a:cubicBezTo>
                    <a:cubicBezTo>
                      <a:pt x="21" y="31"/>
                      <a:pt x="21" y="31"/>
                      <a:pt x="21" y="31"/>
                    </a:cubicBezTo>
                    <a:cubicBezTo>
                      <a:pt x="21" y="31"/>
                      <a:pt x="21" y="31"/>
                      <a:pt x="22" y="30"/>
                    </a:cubicBezTo>
                    <a:cubicBezTo>
                      <a:pt x="22" y="30"/>
                      <a:pt x="22" y="30"/>
                      <a:pt x="22" y="29"/>
                    </a:cubicBezTo>
                    <a:cubicBezTo>
                      <a:pt x="22" y="29"/>
                      <a:pt x="22" y="28"/>
                      <a:pt x="22" y="27"/>
                    </a:cubicBezTo>
                    <a:cubicBezTo>
                      <a:pt x="22" y="26"/>
                      <a:pt x="22" y="24"/>
                      <a:pt x="22" y="23"/>
                    </a:cubicBezTo>
                    <a:cubicBezTo>
                      <a:pt x="22" y="23"/>
                      <a:pt x="22" y="22"/>
                      <a:pt x="22" y="22"/>
                    </a:cubicBezTo>
                    <a:cubicBezTo>
                      <a:pt x="22" y="22"/>
                      <a:pt x="21" y="22"/>
                      <a:pt x="21" y="22"/>
                    </a:cubicBezTo>
                    <a:cubicBezTo>
                      <a:pt x="19" y="22"/>
                      <a:pt x="17" y="21"/>
                      <a:pt x="15" y="21"/>
                    </a:cubicBezTo>
                    <a:cubicBezTo>
                      <a:pt x="15" y="20"/>
                      <a:pt x="16" y="19"/>
                      <a:pt x="17" y="18"/>
                    </a:cubicBezTo>
                    <a:cubicBezTo>
                      <a:pt x="19" y="15"/>
                      <a:pt x="20" y="12"/>
                      <a:pt x="20" y="9"/>
                    </a:cubicBezTo>
                    <a:cubicBezTo>
                      <a:pt x="20" y="7"/>
                      <a:pt x="20" y="6"/>
                      <a:pt x="19" y="4"/>
                    </a:cubicBezTo>
                    <a:cubicBezTo>
                      <a:pt x="17" y="1"/>
                      <a:pt x="14"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Rectangle 829"/>
              <p:cNvSpPr>
                <a:spLocks noChangeArrowheads="1"/>
              </p:cNvSpPr>
              <p:nvPr/>
            </p:nvSpPr>
            <p:spPr bwMode="auto">
              <a:xfrm>
                <a:off x="3383" y="283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Rectangle 830"/>
              <p:cNvSpPr>
                <a:spLocks noChangeArrowheads="1"/>
              </p:cNvSpPr>
              <p:nvPr/>
            </p:nvSpPr>
            <p:spPr bwMode="auto">
              <a:xfrm>
                <a:off x="3383" y="283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831"/>
              <p:cNvSpPr>
                <a:spLocks noEditPoints="1"/>
              </p:cNvSpPr>
              <p:nvPr/>
            </p:nvSpPr>
            <p:spPr bwMode="auto">
              <a:xfrm>
                <a:off x="3423" y="2870"/>
                <a:ext cx="55" cy="76"/>
              </a:xfrm>
              <a:custGeom>
                <a:avLst/>
                <a:gdLst>
                  <a:gd name="T0" fmla="*/ 5 w 23"/>
                  <a:gd name="T1" fmla="*/ 4 h 32"/>
                  <a:gd name="T2" fmla="*/ 5 w 23"/>
                  <a:gd name="T3" fmla="*/ 4 h 32"/>
                  <a:gd name="T4" fmla="*/ 11 w 23"/>
                  <a:gd name="T5" fmla="*/ 3 h 32"/>
                  <a:gd name="T6" fmla="*/ 17 w 23"/>
                  <a:gd name="T7" fmla="*/ 8 h 32"/>
                  <a:gd name="T8" fmla="*/ 13 w 23"/>
                  <a:gd name="T9" fmla="*/ 13 h 32"/>
                  <a:gd name="T10" fmla="*/ 14 w 23"/>
                  <a:gd name="T11" fmla="*/ 16 h 32"/>
                  <a:gd name="T12" fmla="*/ 20 w 23"/>
                  <a:gd name="T13" fmla="*/ 23 h 32"/>
                  <a:gd name="T14" fmla="*/ 13 w 23"/>
                  <a:gd name="T15" fmla="*/ 29 h 32"/>
                  <a:gd name="T16" fmla="*/ 11 w 23"/>
                  <a:gd name="T17" fmla="*/ 29 h 32"/>
                  <a:gd name="T18" fmla="*/ 4 w 23"/>
                  <a:gd name="T19" fmla="*/ 28 h 32"/>
                  <a:gd name="T20" fmla="*/ 9 w 23"/>
                  <a:gd name="T21" fmla="*/ 26 h 32"/>
                  <a:gd name="T22" fmla="*/ 15 w 23"/>
                  <a:gd name="T23" fmla="*/ 24 h 32"/>
                  <a:gd name="T24" fmla="*/ 12 w 23"/>
                  <a:gd name="T25" fmla="*/ 17 h 32"/>
                  <a:gd name="T26" fmla="*/ 8 w 23"/>
                  <a:gd name="T27" fmla="*/ 17 h 32"/>
                  <a:gd name="T28" fmla="*/ 11 w 23"/>
                  <a:gd name="T29" fmla="*/ 14 h 32"/>
                  <a:gd name="T30" fmla="*/ 13 w 23"/>
                  <a:gd name="T31" fmla="*/ 9 h 32"/>
                  <a:gd name="T32" fmla="*/ 8 w 23"/>
                  <a:gd name="T33" fmla="*/ 6 h 32"/>
                  <a:gd name="T34" fmla="*/ 5 w 23"/>
                  <a:gd name="T35" fmla="*/ 6 h 32"/>
                  <a:gd name="T36" fmla="*/ 11 w 23"/>
                  <a:gd name="T37" fmla="*/ 0 h 32"/>
                  <a:gd name="T38" fmla="*/ 2 w 23"/>
                  <a:gd name="T39" fmla="*/ 2 h 32"/>
                  <a:gd name="T40" fmla="*/ 2 w 23"/>
                  <a:gd name="T41" fmla="*/ 4 h 32"/>
                  <a:gd name="T42" fmla="*/ 2 w 23"/>
                  <a:gd name="T43" fmla="*/ 8 h 32"/>
                  <a:gd name="T44" fmla="*/ 3 w 23"/>
                  <a:gd name="T45" fmla="*/ 9 h 32"/>
                  <a:gd name="T46" fmla="*/ 5 w 23"/>
                  <a:gd name="T47" fmla="*/ 9 h 32"/>
                  <a:gd name="T48" fmla="*/ 8 w 23"/>
                  <a:gd name="T49" fmla="*/ 9 h 32"/>
                  <a:gd name="T50" fmla="*/ 10 w 23"/>
                  <a:gd name="T51" fmla="*/ 10 h 32"/>
                  <a:gd name="T52" fmla="*/ 10 w 23"/>
                  <a:gd name="T53" fmla="*/ 11 h 32"/>
                  <a:gd name="T54" fmla="*/ 7 w 23"/>
                  <a:gd name="T55" fmla="*/ 12 h 32"/>
                  <a:gd name="T56" fmla="*/ 7 w 23"/>
                  <a:gd name="T57" fmla="*/ 12 h 32"/>
                  <a:gd name="T58" fmla="*/ 6 w 23"/>
                  <a:gd name="T59" fmla="*/ 11 h 32"/>
                  <a:gd name="T60" fmla="*/ 5 w 23"/>
                  <a:gd name="T61" fmla="*/ 13 h 32"/>
                  <a:gd name="T62" fmla="*/ 5 w 23"/>
                  <a:gd name="T63" fmla="*/ 18 h 32"/>
                  <a:gd name="T64" fmla="*/ 5 w 23"/>
                  <a:gd name="T65" fmla="*/ 19 h 32"/>
                  <a:gd name="T66" fmla="*/ 6 w 23"/>
                  <a:gd name="T67" fmla="*/ 20 h 32"/>
                  <a:gd name="T68" fmla="*/ 11 w 23"/>
                  <a:gd name="T69" fmla="*/ 20 h 32"/>
                  <a:gd name="T70" fmla="*/ 12 w 23"/>
                  <a:gd name="T71" fmla="*/ 22 h 32"/>
                  <a:gd name="T72" fmla="*/ 9 w 23"/>
                  <a:gd name="T73" fmla="*/ 23 h 32"/>
                  <a:gd name="T74" fmla="*/ 4 w 23"/>
                  <a:gd name="T75" fmla="*/ 22 h 32"/>
                  <a:gd name="T76" fmla="*/ 0 w 23"/>
                  <a:gd name="T77" fmla="*/ 29 h 32"/>
                  <a:gd name="T78" fmla="*/ 11 w 23"/>
                  <a:gd name="T79" fmla="*/ 32 h 32"/>
                  <a:gd name="T80" fmla="*/ 20 w 23"/>
                  <a:gd name="T81" fmla="*/ 29 h 32"/>
                  <a:gd name="T82" fmla="*/ 23 w 23"/>
                  <a:gd name="T83" fmla="*/ 23 h 32"/>
                  <a:gd name="T84" fmla="*/ 18 w 23"/>
                  <a:gd name="T85" fmla="*/ 12 h 32"/>
                  <a:gd name="T86" fmla="*/ 18 w 23"/>
                  <a:gd name="T8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 h="32">
                    <a:moveTo>
                      <a:pt x="5" y="6"/>
                    </a:moveTo>
                    <a:cubicBezTo>
                      <a:pt x="5" y="5"/>
                      <a:pt x="5" y="5"/>
                      <a:pt x="5" y="4"/>
                    </a:cubicBezTo>
                    <a:cubicBezTo>
                      <a:pt x="5" y="4"/>
                      <a:pt x="5" y="4"/>
                      <a:pt x="5" y="4"/>
                    </a:cubicBezTo>
                    <a:cubicBezTo>
                      <a:pt x="5" y="4"/>
                      <a:pt x="5" y="4"/>
                      <a:pt x="5" y="4"/>
                    </a:cubicBezTo>
                    <a:cubicBezTo>
                      <a:pt x="7" y="3"/>
                      <a:pt x="9" y="3"/>
                      <a:pt x="11" y="3"/>
                    </a:cubicBezTo>
                    <a:cubicBezTo>
                      <a:pt x="11" y="3"/>
                      <a:pt x="11" y="3"/>
                      <a:pt x="11" y="3"/>
                    </a:cubicBezTo>
                    <a:cubicBezTo>
                      <a:pt x="13" y="3"/>
                      <a:pt x="15" y="3"/>
                      <a:pt x="16" y="4"/>
                    </a:cubicBezTo>
                    <a:cubicBezTo>
                      <a:pt x="17" y="6"/>
                      <a:pt x="17" y="7"/>
                      <a:pt x="17" y="8"/>
                    </a:cubicBezTo>
                    <a:cubicBezTo>
                      <a:pt x="17" y="9"/>
                      <a:pt x="17" y="10"/>
                      <a:pt x="16" y="11"/>
                    </a:cubicBezTo>
                    <a:cubicBezTo>
                      <a:pt x="15" y="12"/>
                      <a:pt x="14" y="13"/>
                      <a:pt x="13" y="13"/>
                    </a:cubicBezTo>
                    <a:cubicBezTo>
                      <a:pt x="13" y="14"/>
                      <a:pt x="13" y="14"/>
                      <a:pt x="13" y="15"/>
                    </a:cubicBezTo>
                    <a:cubicBezTo>
                      <a:pt x="13" y="15"/>
                      <a:pt x="13" y="16"/>
                      <a:pt x="14" y="16"/>
                    </a:cubicBezTo>
                    <a:cubicBezTo>
                      <a:pt x="18" y="17"/>
                      <a:pt x="20" y="20"/>
                      <a:pt x="20" y="23"/>
                    </a:cubicBezTo>
                    <a:cubicBezTo>
                      <a:pt x="20" y="23"/>
                      <a:pt x="20" y="23"/>
                      <a:pt x="20" y="23"/>
                    </a:cubicBezTo>
                    <a:cubicBezTo>
                      <a:pt x="19" y="25"/>
                      <a:pt x="19" y="26"/>
                      <a:pt x="18" y="27"/>
                    </a:cubicBezTo>
                    <a:cubicBezTo>
                      <a:pt x="17" y="28"/>
                      <a:pt x="15" y="29"/>
                      <a:pt x="13" y="29"/>
                    </a:cubicBezTo>
                    <a:cubicBezTo>
                      <a:pt x="13" y="29"/>
                      <a:pt x="12" y="29"/>
                      <a:pt x="11" y="29"/>
                    </a:cubicBezTo>
                    <a:cubicBezTo>
                      <a:pt x="11" y="29"/>
                      <a:pt x="11" y="29"/>
                      <a:pt x="11" y="29"/>
                    </a:cubicBezTo>
                    <a:cubicBezTo>
                      <a:pt x="11" y="29"/>
                      <a:pt x="11" y="29"/>
                      <a:pt x="11" y="29"/>
                    </a:cubicBezTo>
                    <a:cubicBezTo>
                      <a:pt x="8" y="29"/>
                      <a:pt x="5" y="29"/>
                      <a:pt x="4" y="28"/>
                    </a:cubicBezTo>
                    <a:cubicBezTo>
                      <a:pt x="4" y="27"/>
                      <a:pt x="4" y="26"/>
                      <a:pt x="5" y="25"/>
                    </a:cubicBezTo>
                    <a:cubicBezTo>
                      <a:pt x="6" y="26"/>
                      <a:pt x="7" y="26"/>
                      <a:pt x="9" y="26"/>
                    </a:cubicBezTo>
                    <a:cubicBezTo>
                      <a:pt x="10" y="26"/>
                      <a:pt x="11" y="26"/>
                      <a:pt x="12" y="25"/>
                    </a:cubicBezTo>
                    <a:cubicBezTo>
                      <a:pt x="13" y="25"/>
                      <a:pt x="14" y="25"/>
                      <a:pt x="15" y="24"/>
                    </a:cubicBezTo>
                    <a:cubicBezTo>
                      <a:pt x="15" y="23"/>
                      <a:pt x="15" y="22"/>
                      <a:pt x="15" y="22"/>
                    </a:cubicBezTo>
                    <a:cubicBezTo>
                      <a:pt x="15" y="20"/>
                      <a:pt x="14" y="18"/>
                      <a:pt x="12" y="17"/>
                    </a:cubicBezTo>
                    <a:cubicBezTo>
                      <a:pt x="11" y="17"/>
                      <a:pt x="10" y="16"/>
                      <a:pt x="9" y="16"/>
                    </a:cubicBezTo>
                    <a:cubicBezTo>
                      <a:pt x="9" y="16"/>
                      <a:pt x="8" y="16"/>
                      <a:pt x="8" y="17"/>
                    </a:cubicBezTo>
                    <a:cubicBezTo>
                      <a:pt x="8" y="16"/>
                      <a:pt x="8" y="15"/>
                      <a:pt x="8" y="14"/>
                    </a:cubicBezTo>
                    <a:cubicBezTo>
                      <a:pt x="9" y="14"/>
                      <a:pt x="10" y="14"/>
                      <a:pt x="11" y="14"/>
                    </a:cubicBezTo>
                    <a:cubicBezTo>
                      <a:pt x="12" y="13"/>
                      <a:pt x="13" y="12"/>
                      <a:pt x="13" y="10"/>
                    </a:cubicBezTo>
                    <a:cubicBezTo>
                      <a:pt x="13" y="9"/>
                      <a:pt x="13" y="9"/>
                      <a:pt x="13" y="9"/>
                    </a:cubicBezTo>
                    <a:cubicBezTo>
                      <a:pt x="13" y="8"/>
                      <a:pt x="12" y="7"/>
                      <a:pt x="11" y="6"/>
                    </a:cubicBezTo>
                    <a:cubicBezTo>
                      <a:pt x="10" y="6"/>
                      <a:pt x="9" y="6"/>
                      <a:pt x="8" y="6"/>
                    </a:cubicBezTo>
                    <a:cubicBezTo>
                      <a:pt x="7" y="6"/>
                      <a:pt x="6" y="6"/>
                      <a:pt x="5" y="6"/>
                    </a:cubicBezTo>
                    <a:cubicBezTo>
                      <a:pt x="5" y="6"/>
                      <a:pt x="5" y="6"/>
                      <a:pt x="5" y="6"/>
                    </a:cubicBezTo>
                    <a:moveTo>
                      <a:pt x="11" y="0"/>
                    </a:moveTo>
                    <a:cubicBezTo>
                      <a:pt x="11" y="0"/>
                      <a:pt x="11" y="0"/>
                      <a:pt x="11" y="0"/>
                    </a:cubicBezTo>
                    <a:cubicBezTo>
                      <a:pt x="9" y="0"/>
                      <a:pt x="6" y="0"/>
                      <a:pt x="4" y="1"/>
                    </a:cubicBezTo>
                    <a:cubicBezTo>
                      <a:pt x="4" y="1"/>
                      <a:pt x="3" y="1"/>
                      <a:pt x="2" y="2"/>
                    </a:cubicBezTo>
                    <a:cubicBezTo>
                      <a:pt x="2" y="3"/>
                      <a:pt x="2" y="3"/>
                      <a:pt x="2" y="3"/>
                    </a:cubicBezTo>
                    <a:cubicBezTo>
                      <a:pt x="2" y="4"/>
                      <a:pt x="2" y="4"/>
                      <a:pt x="2" y="4"/>
                    </a:cubicBezTo>
                    <a:cubicBezTo>
                      <a:pt x="2" y="4"/>
                      <a:pt x="2" y="4"/>
                      <a:pt x="2" y="4"/>
                    </a:cubicBezTo>
                    <a:cubicBezTo>
                      <a:pt x="2" y="5"/>
                      <a:pt x="2" y="7"/>
                      <a:pt x="2" y="8"/>
                    </a:cubicBezTo>
                    <a:cubicBezTo>
                      <a:pt x="2" y="8"/>
                      <a:pt x="2" y="9"/>
                      <a:pt x="2" y="9"/>
                    </a:cubicBezTo>
                    <a:cubicBezTo>
                      <a:pt x="2" y="9"/>
                      <a:pt x="3" y="9"/>
                      <a:pt x="3" y="9"/>
                    </a:cubicBezTo>
                    <a:cubicBezTo>
                      <a:pt x="3" y="9"/>
                      <a:pt x="3" y="9"/>
                      <a:pt x="3" y="9"/>
                    </a:cubicBezTo>
                    <a:cubicBezTo>
                      <a:pt x="4" y="9"/>
                      <a:pt x="4" y="9"/>
                      <a:pt x="5" y="9"/>
                    </a:cubicBezTo>
                    <a:cubicBezTo>
                      <a:pt x="6" y="9"/>
                      <a:pt x="7" y="9"/>
                      <a:pt x="8" y="9"/>
                    </a:cubicBezTo>
                    <a:cubicBezTo>
                      <a:pt x="8" y="9"/>
                      <a:pt x="8" y="9"/>
                      <a:pt x="8" y="9"/>
                    </a:cubicBezTo>
                    <a:cubicBezTo>
                      <a:pt x="9" y="9"/>
                      <a:pt x="9" y="9"/>
                      <a:pt x="10" y="9"/>
                    </a:cubicBezTo>
                    <a:cubicBezTo>
                      <a:pt x="10" y="9"/>
                      <a:pt x="10" y="9"/>
                      <a:pt x="10" y="10"/>
                    </a:cubicBezTo>
                    <a:cubicBezTo>
                      <a:pt x="10" y="10"/>
                      <a:pt x="10" y="10"/>
                      <a:pt x="10" y="10"/>
                    </a:cubicBezTo>
                    <a:cubicBezTo>
                      <a:pt x="10" y="11"/>
                      <a:pt x="10" y="11"/>
                      <a:pt x="10" y="11"/>
                    </a:cubicBezTo>
                    <a:cubicBezTo>
                      <a:pt x="9" y="11"/>
                      <a:pt x="8" y="12"/>
                      <a:pt x="7" y="12"/>
                    </a:cubicBezTo>
                    <a:cubicBezTo>
                      <a:pt x="7" y="12"/>
                      <a:pt x="7" y="12"/>
                      <a:pt x="7" y="12"/>
                    </a:cubicBezTo>
                    <a:cubicBezTo>
                      <a:pt x="7" y="12"/>
                      <a:pt x="7" y="12"/>
                      <a:pt x="7" y="12"/>
                    </a:cubicBezTo>
                    <a:cubicBezTo>
                      <a:pt x="7" y="12"/>
                      <a:pt x="7" y="12"/>
                      <a:pt x="7" y="12"/>
                    </a:cubicBezTo>
                    <a:cubicBezTo>
                      <a:pt x="7" y="12"/>
                      <a:pt x="7" y="12"/>
                      <a:pt x="7" y="12"/>
                    </a:cubicBezTo>
                    <a:cubicBezTo>
                      <a:pt x="7" y="11"/>
                      <a:pt x="6" y="11"/>
                      <a:pt x="6" y="11"/>
                    </a:cubicBezTo>
                    <a:cubicBezTo>
                      <a:pt x="6" y="11"/>
                      <a:pt x="6" y="11"/>
                      <a:pt x="5" y="12"/>
                    </a:cubicBezTo>
                    <a:cubicBezTo>
                      <a:pt x="5" y="12"/>
                      <a:pt x="5" y="12"/>
                      <a:pt x="5" y="13"/>
                    </a:cubicBezTo>
                    <a:cubicBezTo>
                      <a:pt x="5" y="13"/>
                      <a:pt x="5" y="13"/>
                      <a:pt x="5" y="13"/>
                    </a:cubicBezTo>
                    <a:cubicBezTo>
                      <a:pt x="5" y="14"/>
                      <a:pt x="5" y="17"/>
                      <a:pt x="5" y="18"/>
                    </a:cubicBezTo>
                    <a:cubicBezTo>
                      <a:pt x="5" y="18"/>
                      <a:pt x="5" y="18"/>
                      <a:pt x="5" y="18"/>
                    </a:cubicBezTo>
                    <a:cubicBezTo>
                      <a:pt x="5" y="19"/>
                      <a:pt x="5" y="19"/>
                      <a:pt x="5" y="19"/>
                    </a:cubicBezTo>
                    <a:cubicBezTo>
                      <a:pt x="5" y="20"/>
                      <a:pt x="6" y="20"/>
                      <a:pt x="6" y="20"/>
                    </a:cubicBezTo>
                    <a:cubicBezTo>
                      <a:pt x="6" y="20"/>
                      <a:pt x="6" y="20"/>
                      <a:pt x="6" y="20"/>
                    </a:cubicBezTo>
                    <a:cubicBezTo>
                      <a:pt x="7" y="20"/>
                      <a:pt x="8" y="19"/>
                      <a:pt x="9" y="19"/>
                    </a:cubicBezTo>
                    <a:cubicBezTo>
                      <a:pt x="10" y="19"/>
                      <a:pt x="11" y="19"/>
                      <a:pt x="11" y="20"/>
                    </a:cubicBezTo>
                    <a:cubicBezTo>
                      <a:pt x="12" y="20"/>
                      <a:pt x="12" y="21"/>
                      <a:pt x="12" y="22"/>
                    </a:cubicBezTo>
                    <a:cubicBezTo>
                      <a:pt x="12" y="22"/>
                      <a:pt x="12" y="22"/>
                      <a:pt x="12" y="22"/>
                    </a:cubicBezTo>
                    <a:cubicBezTo>
                      <a:pt x="12" y="22"/>
                      <a:pt x="12" y="22"/>
                      <a:pt x="11" y="23"/>
                    </a:cubicBezTo>
                    <a:cubicBezTo>
                      <a:pt x="10" y="23"/>
                      <a:pt x="10" y="23"/>
                      <a:pt x="9" y="23"/>
                    </a:cubicBezTo>
                    <a:cubicBezTo>
                      <a:pt x="7" y="23"/>
                      <a:pt x="6" y="23"/>
                      <a:pt x="5" y="22"/>
                    </a:cubicBezTo>
                    <a:cubicBezTo>
                      <a:pt x="5" y="22"/>
                      <a:pt x="4" y="22"/>
                      <a:pt x="4" y="22"/>
                    </a:cubicBezTo>
                    <a:cubicBezTo>
                      <a:pt x="4" y="22"/>
                      <a:pt x="3" y="22"/>
                      <a:pt x="3" y="22"/>
                    </a:cubicBezTo>
                    <a:cubicBezTo>
                      <a:pt x="2" y="24"/>
                      <a:pt x="1" y="26"/>
                      <a:pt x="0" y="29"/>
                    </a:cubicBezTo>
                    <a:cubicBezTo>
                      <a:pt x="0" y="29"/>
                      <a:pt x="1" y="30"/>
                      <a:pt x="1" y="30"/>
                    </a:cubicBezTo>
                    <a:cubicBezTo>
                      <a:pt x="4" y="32"/>
                      <a:pt x="8" y="32"/>
                      <a:pt x="11" y="32"/>
                    </a:cubicBezTo>
                    <a:cubicBezTo>
                      <a:pt x="12" y="32"/>
                      <a:pt x="13" y="32"/>
                      <a:pt x="14" y="32"/>
                    </a:cubicBezTo>
                    <a:cubicBezTo>
                      <a:pt x="16" y="31"/>
                      <a:pt x="18" y="31"/>
                      <a:pt x="20" y="29"/>
                    </a:cubicBezTo>
                    <a:cubicBezTo>
                      <a:pt x="21" y="28"/>
                      <a:pt x="22" y="26"/>
                      <a:pt x="22" y="23"/>
                    </a:cubicBezTo>
                    <a:cubicBezTo>
                      <a:pt x="23" y="23"/>
                      <a:pt x="23" y="23"/>
                      <a:pt x="23" y="23"/>
                    </a:cubicBezTo>
                    <a:cubicBezTo>
                      <a:pt x="23" y="19"/>
                      <a:pt x="21" y="16"/>
                      <a:pt x="17" y="14"/>
                    </a:cubicBezTo>
                    <a:cubicBezTo>
                      <a:pt x="17" y="13"/>
                      <a:pt x="18" y="13"/>
                      <a:pt x="18" y="12"/>
                    </a:cubicBezTo>
                    <a:cubicBezTo>
                      <a:pt x="19" y="11"/>
                      <a:pt x="20" y="9"/>
                      <a:pt x="20" y="8"/>
                    </a:cubicBezTo>
                    <a:cubicBezTo>
                      <a:pt x="20" y="6"/>
                      <a:pt x="19" y="4"/>
                      <a:pt x="18" y="2"/>
                    </a:cubicBezTo>
                    <a:cubicBezTo>
                      <a:pt x="16" y="0"/>
                      <a:pt x="13" y="0"/>
                      <a:pt x="11"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832"/>
              <p:cNvSpPr>
                <a:spLocks noEditPoints="1"/>
              </p:cNvSpPr>
              <p:nvPr/>
            </p:nvSpPr>
            <p:spPr bwMode="auto">
              <a:xfrm>
                <a:off x="3499" y="2941"/>
                <a:ext cx="24" cy="26"/>
              </a:xfrm>
              <a:custGeom>
                <a:avLst/>
                <a:gdLst>
                  <a:gd name="T0" fmla="*/ 7 w 10"/>
                  <a:gd name="T1" fmla="*/ 8 h 11"/>
                  <a:gd name="T2" fmla="*/ 5 w 10"/>
                  <a:gd name="T3" fmla="*/ 7 h 11"/>
                  <a:gd name="T4" fmla="*/ 7 w 10"/>
                  <a:gd name="T5" fmla="*/ 5 h 11"/>
                  <a:gd name="T6" fmla="*/ 7 w 10"/>
                  <a:gd name="T7" fmla="*/ 8 h 11"/>
                  <a:gd name="T8" fmla="*/ 9 w 10"/>
                  <a:gd name="T9" fmla="*/ 0 h 11"/>
                  <a:gd name="T10" fmla="*/ 8 w 10"/>
                  <a:gd name="T11" fmla="*/ 0 h 11"/>
                  <a:gd name="T12" fmla="*/ 8 w 10"/>
                  <a:gd name="T13" fmla="*/ 0 h 11"/>
                  <a:gd name="T14" fmla="*/ 7 w 10"/>
                  <a:gd name="T15" fmla="*/ 1 h 11"/>
                  <a:gd name="T16" fmla="*/ 0 w 10"/>
                  <a:gd name="T17" fmla="*/ 8 h 11"/>
                  <a:gd name="T18" fmla="*/ 0 w 10"/>
                  <a:gd name="T19" fmla="*/ 10 h 11"/>
                  <a:gd name="T20" fmla="*/ 1 w 10"/>
                  <a:gd name="T21" fmla="*/ 11 h 11"/>
                  <a:gd name="T22" fmla="*/ 1 w 10"/>
                  <a:gd name="T23" fmla="*/ 11 h 11"/>
                  <a:gd name="T24" fmla="*/ 4 w 10"/>
                  <a:gd name="T25" fmla="*/ 10 h 11"/>
                  <a:gd name="T26" fmla="*/ 8 w 10"/>
                  <a:gd name="T27" fmla="*/ 11 h 11"/>
                  <a:gd name="T28" fmla="*/ 8 w 10"/>
                  <a:gd name="T29" fmla="*/ 11 h 11"/>
                  <a:gd name="T30" fmla="*/ 9 w 10"/>
                  <a:gd name="T31" fmla="*/ 9 h 11"/>
                  <a:gd name="T32" fmla="*/ 10 w 10"/>
                  <a:gd name="T33" fmla="*/ 2 h 11"/>
                  <a:gd name="T34" fmla="*/ 9 w 10"/>
                  <a:gd name="T35" fmla="*/ 0 h 11"/>
                  <a:gd name="T36" fmla="*/ 9 w 10"/>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1">
                    <a:moveTo>
                      <a:pt x="7" y="8"/>
                    </a:moveTo>
                    <a:cubicBezTo>
                      <a:pt x="6" y="8"/>
                      <a:pt x="5" y="7"/>
                      <a:pt x="5" y="7"/>
                    </a:cubicBezTo>
                    <a:cubicBezTo>
                      <a:pt x="5" y="7"/>
                      <a:pt x="6" y="6"/>
                      <a:pt x="7" y="5"/>
                    </a:cubicBezTo>
                    <a:cubicBezTo>
                      <a:pt x="7" y="6"/>
                      <a:pt x="7" y="7"/>
                      <a:pt x="7" y="8"/>
                    </a:cubicBezTo>
                    <a:moveTo>
                      <a:pt x="9" y="0"/>
                    </a:moveTo>
                    <a:cubicBezTo>
                      <a:pt x="8" y="0"/>
                      <a:pt x="8" y="0"/>
                      <a:pt x="8" y="0"/>
                    </a:cubicBezTo>
                    <a:cubicBezTo>
                      <a:pt x="8" y="0"/>
                      <a:pt x="8" y="0"/>
                      <a:pt x="8" y="0"/>
                    </a:cubicBezTo>
                    <a:cubicBezTo>
                      <a:pt x="7" y="1"/>
                      <a:pt x="7" y="1"/>
                      <a:pt x="7" y="1"/>
                    </a:cubicBezTo>
                    <a:cubicBezTo>
                      <a:pt x="5" y="3"/>
                      <a:pt x="2" y="5"/>
                      <a:pt x="0" y="8"/>
                    </a:cubicBezTo>
                    <a:cubicBezTo>
                      <a:pt x="0" y="9"/>
                      <a:pt x="0" y="9"/>
                      <a:pt x="0" y="10"/>
                    </a:cubicBezTo>
                    <a:cubicBezTo>
                      <a:pt x="0" y="10"/>
                      <a:pt x="1" y="11"/>
                      <a:pt x="1" y="11"/>
                    </a:cubicBezTo>
                    <a:cubicBezTo>
                      <a:pt x="1" y="11"/>
                      <a:pt x="1" y="11"/>
                      <a:pt x="1" y="11"/>
                    </a:cubicBezTo>
                    <a:cubicBezTo>
                      <a:pt x="2" y="10"/>
                      <a:pt x="3" y="10"/>
                      <a:pt x="4" y="10"/>
                    </a:cubicBezTo>
                    <a:cubicBezTo>
                      <a:pt x="5" y="10"/>
                      <a:pt x="7" y="10"/>
                      <a:pt x="8" y="11"/>
                    </a:cubicBezTo>
                    <a:cubicBezTo>
                      <a:pt x="8" y="11"/>
                      <a:pt x="8" y="11"/>
                      <a:pt x="8" y="11"/>
                    </a:cubicBezTo>
                    <a:cubicBezTo>
                      <a:pt x="9" y="11"/>
                      <a:pt x="9" y="10"/>
                      <a:pt x="9" y="9"/>
                    </a:cubicBezTo>
                    <a:cubicBezTo>
                      <a:pt x="10" y="7"/>
                      <a:pt x="10" y="4"/>
                      <a:pt x="10" y="2"/>
                    </a:cubicBezTo>
                    <a:cubicBezTo>
                      <a:pt x="10" y="1"/>
                      <a:pt x="10" y="1"/>
                      <a:pt x="9" y="0"/>
                    </a:cubicBezTo>
                    <a:cubicBezTo>
                      <a:pt x="9"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833"/>
              <p:cNvSpPr>
                <a:spLocks noEditPoints="1"/>
              </p:cNvSpPr>
              <p:nvPr/>
            </p:nvSpPr>
            <p:spPr bwMode="auto">
              <a:xfrm>
                <a:off x="3485" y="2925"/>
                <a:ext cx="61" cy="75"/>
              </a:xfrm>
              <a:custGeom>
                <a:avLst/>
                <a:gdLst>
                  <a:gd name="T0" fmla="*/ 19 w 26"/>
                  <a:gd name="T1" fmla="*/ 3 h 32"/>
                  <a:gd name="T2" fmla="*/ 18 w 26"/>
                  <a:gd name="T3" fmla="*/ 15 h 32"/>
                  <a:gd name="T4" fmla="*/ 18 w 26"/>
                  <a:gd name="T5" fmla="*/ 17 h 32"/>
                  <a:gd name="T6" fmla="*/ 20 w 26"/>
                  <a:gd name="T7" fmla="*/ 18 h 32"/>
                  <a:gd name="T8" fmla="*/ 23 w 26"/>
                  <a:gd name="T9" fmla="*/ 18 h 32"/>
                  <a:gd name="T10" fmla="*/ 23 w 26"/>
                  <a:gd name="T11" fmla="*/ 20 h 32"/>
                  <a:gd name="T12" fmla="*/ 19 w 26"/>
                  <a:gd name="T13" fmla="*/ 20 h 32"/>
                  <a:gd name="T14" fmla="*/ 18 w 26"/>
                  <a:gd name="T15" fmla="*/ 21 h 32"/>
                  <a:gd name="T16" fmla="*/ 17 w 26"/>
                  <a:gd name="T17" fmla="*/ 27 h 32"/>
                  <a:gd name="T18" fmla="*/ 15 w 26"/>
                  <a:gd name="T19" fmla="*/ 29 h 32"/>
                  <a:gd name="T20" fmla="*/ 14 w 26"/>
                  <a:gd name="T21" fmla="*/ 20 h 32"/>
                  <a:gd name="T22" fmla="*/ 13 w 26"/>
                  <a:gd name="T23" fmla="*/ 20 h 32"/>
                  <a:gd name="T24" fmla="*/ 5 w 26"/>
                  <a:gd name="T25" fmla="*/ 20 h 32"/>
                  <a:gd name="T26" fmla="*/ 3 w 26"/>
                  <a:gd name="T27" fmla="*/ 20 h 32"/>
                  <a:gd name="T28" fmla="*/ 3 w 26"/>
                  <a:gd name="T29" fmla="*/ 17 h 32"/>
                  <a:gd name="T30" fmla="*/ 15 w 26"/>
                  <a:gd name="T31" fmla="*/ 3 h 32"/>
                  <a:gd name="T32" fmla="*/ 20 w 26"/>
                  <a:gd name="T33" fmla="*/ 0 h 32"/>
                  <a:gd name="T34" fmla="*/ 17 w 26"/>
                  <a:gd name="T35" fmla="*/ 0 h 32"/>
                  <a:gd name="T36" fmla="*/ 15 w 26"/>
                  <a:gd name="T37" fmla="*/ 0 h 32"/>
                  <a:gd name="T38" fmla="*/ 14 w 26"/>
                  <a:gd name="T39" fmla="*/ 0 h 32"/>
                  <a:gd name="T40" fmla="*/ 13 w 26"/>
                  <a:gd name="T41" fmla="*/ 0 h 32"/>
                  <a:gd name="T42" fmla="*/ 13 w 26"/>
                  <a:gd name="T43" fmla="*/ 1 h 32"/>
                  <a:gd name="T44" fmla="*/ 2 w 26"/>
                  <a:gd name="T45" fmla="*/ 14 h 32"/>
                  <a:gd name="T46" fmla="*/ 0 w 26"/>
                  <a:gd name="T47" fmla="*/ 18 h 32"/>
                  <a:gd name="T48" fmla="*/ 0 w 26"/>
                  <a:gd name="T49" fmla="*/ 22 h 32"/>
                  <a:gd name="T50" fmla="*/ 5 w 26"/>
                  <a:gd name="T51" fmla="*/ 23 h 32"/>
                  <a:gd name="T52" fmla="*/ 12 w 26"/>
                  <a:gd name="T53" fmla="*/ 30 h 32"/>
                  <a:gd name="T54" fmla="*/ 12 w 26"/>
                  <a:gd name="T55" fmla="*/ 32 h 32"/>
                  <a:gd name="T56" fmla="*/ 13 w 26"/>
                  <a:gd name="T57" fmla="*/ 32 h 32"/>
                  <a:gd name="T58" fmla="*/ 20 w 26"/>
                  <a:gd name="T59" fmla="*/ 30 h 32"/>
                  <a:gd name="T60" fmla="*/ 20 w 26"/>
                  <a:gd name="T61" fmla="*/ 27 h 32"/>
                  <a:gd name="T62" fmla="*/ 23 w 26"/>
                  <a:gd name="T63" fmla="*/ 23 h 32"/>
                  <a:gd name="T64" fmla="*/ 26 w 26"/>
                  <a:gd name="T65" fmla="*/ 22 h 32"/>
                  <a:gd name="T66" fmla="*/ 26 w 26"/>
                  <a:gd name="T67" fmla="*/ 15 h 32"/>
                  <a:gd name="T68" fmla="*/ 25 w 26"/>
                  <a:gd name="T69" fmla="*/ 15 h 32"/>
                  <a:gd name="T70" fmla="*/ 21 w 26"/>
                  <a:gd name="T71" fmla="*/ 15 h 32"/>
                  <a:gd name="T72" fmla="*/ 22 w 26"/>
                  <a:gd name="T73" fmla="*/ 2 h 32"/>
                  <a:gd name="T74" fmla="*/ 20 w 26"/>
                  <a:gd name="T7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32">
                    <a:moveTo>
                      <a:pt x="17" y="3"/>
                    </a:moveTo>
                    <a:cubicBezTo>
                      <a:pt x="17" y="3"/>
                      <a:pt x="18" y="3"/>
                      <a:pt x="19" y="3"/>
                    </a:cubicBezTo>
                    <a:cubicBezTo>
                      <a:pt x="18" y="7"/>
                      <a:pt x="18" y="9"/>
                      <a:pt x="18" y="13"/>
                    </a:cubicBezTo>
                    <a:cubicBezTo>
                      <a:pt x="18" y="14"/>
                      <a:pt x="18" y="15"/>
                      <a:pt x="18" y="15"/>
                    </a:cubicBezTo>
                    <a:cubicBezTo>
                      <a:pt x="18" y="16"/>
                      <a:pt x="18" y="16"/>
                      <a:pt x="18" y="16"/>
                    </a:cubicBezTo>
                    <a:cubicBezTo>
                      <a:pt x="18" y="17"/>
                      <a:pt x="18" y="17"/>
                      <a:pt x="18" y="17"/>
                    </a:cubicBezTo>
                    <a:cubicBezTo>
                      <a:pt x="18" y="17"/>
                      <a:pt x="19" y="17"/>
                      <a:pt x="19" y="18"/>
                    </a:cubicBezTo>
                    <a:cubicBezTo>
                      <a:pt x="20" y="18"/>
                      <a:pt x="20" y="18"/>
                      <a:pt x="20" y="18"/>
                    </a:cubicBezTo>
                    <a:cubicBezTo>
                      <a:pt x="20" y="18"/>
                      <a:pt x="20" y="18"/>
                      <a:pt x="20" y="18"/>
                    </a:cubicBezTo>
                    <a:cubicBezTo>
                      <a:pt x="21" y="18"/>
                      <a:pt x="22" y="18"/>
                      <a:pt x="23" y="18"/>
                    </a:cubicBezTo>
                    <a:cubicBezTo>
                      <a:pt x="23" y="18"/>
                      <a:pt x="23" y="18"/>
                      <a:pt x="23" y="18"/>
                    </a:cubicBezTo>
                    <a:cubicBezTo>
                      <a:pt x="23" y="19"/>
                      <a:pt x="23" y="19"/>
                      <a:pt x="23" y="20"/>
                    </a:cubicBezTo>
                    <a:cubicBezTo>
                      <a:pt x="23" y="20"/>
                      <a:pt x="23" y="20"/>
                      <a:pt x="23" y="20"/>
                    </a:cubicBezTo>
                    <a:cubicBezTo>
                      <a:pt x="22" y="20"/>
                      <a:pt x="21" y="20"/>
                      <a:pt x="19" y="20"/>
                    </a:cubicBezTo>
                    <a:cubicBezTo>
                      <a:pt x="19" y="20"/>
                      <a:pt x="19" y="20"/>
                      <a:pt x="19" y="20"/>
                    </a:cubicBezTo>
                    <a:cubicBezTo>
                      <a:pt x="19" y="20"/>
                      <a:pt x="19" y="20"/>
                      <a:pt x="18" y="21"/>
                    </a:cubicBezTo>
                    <a:cubicBezTo>
                      <a:pt x="18" y="21"/>
                      <a:pt x="18" y="21"/>
                      <a:pt x="18" y="22"/>
                    </a:cubicBezTo>
                    <a:cubicBezTo>
                      <a:pt x="18" y="24"/>
                      <a:pt x="18" y="26"/>
                      <a:pt x="17" y="27"/>
                    </a:cubicBezTo>
                    <a:cubicBezTo>
                      <a:pt x="17" y="28"/>
                      <a:pt x="17" y="29"/>
                      <a:pt x="17" y="29"/>
                    </a:cubicBezTo>
                    <a:cubicBezTo>
                      <a:pt x="16" y="29"/>
                      <a:pt x="16" y="29"/>
                      <a:pt x="15" y="29"/>
                    </a:cubicBezTo>
                    <a:cubicBezTo>
                      <a:pt x="15" y="27"/>
                      <a:pt x="15" y="25"/>
                      <a:pt x="15" y="22"/>
                    </a:cubicBezTo>
                    <a:cubicBezTo>
                      <a:pt x="15" y="21"/>
                      <a:pt x="15" y="20"/>
                      <a:pt x="14" y="20"/>
                    </a:cubicBezTo>
                    <a:cubicBezTo>
                      <a:pt x="13" y="20"/>
                      <a:pt x="13" y="20"/>
                      <a:pt x="13" y="20"/>
                    </a:cubicBezTo>
                    <a:cubicBezTo>
                      <a:pt x="13" y="20"/>
                      <a:pt x="13" y="20"/>
                      <a:pt x="13" y="20"/>
                    </a:cubicBezTo>
                    <a:cubicBezTo>
                      <a:pt x="13" y="20"/>
                      <a:pt x="13" y="20"/>
                      <a:pt x="13" y="20"/>
                    </a:cubicBezTo>
                    <a:cubicBezTo>
                      <a:pt x="10" y="20"/>
                      <a:pt x="8" y="20"/>
                      <a:pt x="5" y="20"/>
                    </a:cubicBezTo>
                    <a:cubicBezTo>
                      <a:pt x="4" y="20"/>
                      <a:pt x="4" y="20"/>
                      <a:pt x="3" y="20"/>
                    </a:cubicBezTo>
                    <a:cubicBezTo>
                      <a:pt x="3" y="20"/>
                      <a:pt x="3" y="20"/>
                      <a:pt x="3" y="20"/>
                    </a:cubicBezTo>
                    <a:cubicBezTo>
                      <a:pt x="3" y="19"/>
                      <a:pt x="3" y="19"/>
                      <a:pt x="3" y="18"/>
                    </a:cubicBezTo>
                    <a:cubicBezTo>
                      <a:pt x="3" y="18"/>
                      <a:pt x="3" y="18"/>
                      <a:pt x="3" y="17"/>
                    </a:cubicBezTo>
                    <a:cubicBezTo>
                      <a:pt x="5" y="14"/>
                      <a:pt x="11" y="7"/>
                      <a:pt x="14" y="3"/>
                    </a:cubicBezTo>
                    <a:cubicBezTo>
                      <a:pt x="15" y="3"/>
                      <a:pt x="15" y="3"/>
                      <a:pt x="15" y="3"/>
                    </a:cubicBezTo>
                    <a:cubicBezTo>
                      <a:pt x="15" y="3"/>
                      <a:pt x="16" y="3"/>
                      <a:pt x="17" y="3"/>
                    </a:cubicBezTo>
                    <a:moveTo>
                      <a:pt x="20" y="0"/>
                    </a:moveTo>
                    <a:cubicBezTo>
                      <a:pt x="20" y="0"/>
                      <a:pt x="20" y="0"/>
                      <a:pt x="20" y="0"/>
                    </a:cubicBezTo>
                    <a:cubicBezTo>
                      <a:pt x="19" y="0"/>
                      <a:pt x="18" y="0"/>
                      <a:pt x="17" y="0"/>
                    </a:cubicBezTo>
                    <a:cubicBezTo>
                      <a:pt x="17" y="0"/>
                      <a:pt x="17" y="0"/>
                      <a:pt x="17" y="0"/>
                    </a:cubicBezTo>
                    <a:cubicBezTo>
                      <a:pt x="16" y="0"/>
                      <a:pt x="15" y="0"/>
                      <a:pt x="15" y="0"/>
                    </a:cubicBezTo>
                    <a:cubicBezTo>
                      <a:pt x="14" y="0"/>
                      <a:pt x="14" y="0"/>
                      <a:pt x="14" y="0"/>
                    </a:cubicBezTo>
                    <a:cubicBezTo>
                      <a:pt x="14" y="0"/>
                      <a:pt x="14" y="0"/>
                      <a:pt x="14" y="0"/>
                    </a:cubicBezTo>
                    <a:cubicBezTo>
                      <a:pt x="13" y="0"/>
                      <a:pt x="13" y="0"/>
                      <a:pt x="13" y="0"/>
                    </a:cubicBezTo>
                    <a:cubicBezTo>
                      <a:pt x="13" y="0"/>
                      <a:pt x="13" y="0"/>
                      <a:pt x="13" y="0"/>
                    </a:cubicBezTo>
                    <a:cubicBezTo>
                      <a:pt x="13" y="1"/>
                      <a:pt x="13" y="1"/>
                      <a:pt x="13" y="1"/>
                    </a:cubicBezTo>
                    <a:cubicBezTo>
                      <a:pt x="13" y="1"/>
                      <a:pt x="13" y="1"/>
                      <a:pt x="13" y="1"/>
                    </a:cubicBezTo>
                    <a:cubicBezTo>
                      <a:pt x="10" y="3"/>
                      <a:pt x="7" y="7"/>
                      <a:pt x="5" y="10"/>
                    </a:cubicBezTo>
                    <a:cubicBezTo>
                      <a:pt x="4" y="11"/>
                      <a:pt x="2" y="13"/>
                      <a:pt x="2" y="14"/>
                    </a:cubicBezTo>
                    <a:cubicBezTo>
                      <a:pt x="1" y="15"/>
                      <a:pt x="1" y="16"/>
                      <a:pt x="1" y="16"/>
                    </a:cubicBezTo>
                    <a:cubicBezTo>
                      <a:pt x="0" y="17"/>
                      <a:pt x="0" y="17"/>
                      <a:pt x="0" y="18"/>
                    </a:cubicBezTo>
                    <a:cubicBezTo>
                      <a:pt x="0" y="18"/>
                      <a:pt x="0" y="19"/>
                      <a:pt x="0" y="20"/>
                    </a:cubicBezTo>
                    <a:cubicBezTo>
                      <a:pt x="0" y="20"/>
                      <a:pt x="0" y="21"/>
                      <a:pt x="0" y="22"/>
                    </a:cubicBezTo>
                    <a:cubicBezTo>
                      <a:pt x="0" y="23"/>
                      <a:pt x="1" y="23"/>
                      <a:pt x="2" y="23"/>
                    </a:cubicBezTo>
                    <a:cubicBezTo>
                      <a:pt x="3" y="23"/>
                      <a:pt x="4" y="23"/>
                      <a:pt x="5" y="23"/>
                    </a:cubicBezTo>
                    <a:cubicBezTo>
                      <a:pt x="7" y="23"/>
                      <a:pt x="10" y="23"/>
                      <a:pt x="12" y="23"/>
                    </a:cubicBezTo>
                    <a:cubicBezTo>
                      <a:pt x="12" y="25"/>
                      <a:pt x="12" y="27"/>
                      <a:pt x="12" y="30"/>
                    </a:cubicBezTo>
                    <a:cubicBezTo>
                      <a:pt x="12" y="30"/>
                      <a:pt x="12" y="30"/>
                      <a:pt x="12" y="31"/>
                    </a:cubicBezTo>
                    <a:cubicBezTo>
                      <a:pt x="12" y="31"/>
                      <a:pt x="12" y="32"/>
                      <a:pt x="12" y="32"/>
                    </a:cubicBezTo>
                    <a:cubicBezTo>
                      <a:pt x="13" y="32"/>
                      <a:pt x="13" y="32"/>
                      <a:pt x="13" y="32"/>
                    </a:cubicBezTo>
                    <a:cubicBezTo>
                      <a:pt x="13" y="32"/>
                      <a:pt x="13" y="32"/>
                      <a:pt x="13" y="32"/>
                    </a:cubicBezTo>
                    <a:cubicBezTo>
                      <a:pt x="15" y="32"/>
                      <a:pt x="17" y="32"/>
                      <a:pt x="19" y="32"/>
                    </a:cubicBezTo>
                    <a:cubicBezTo>
                      <a:pt x="20" y="32"/>
                      <a:pt x="20" y="31"/>
                      <a:pt x="20" y="30"/>
                    </a:cubicBezTo>
                    <a:cubicBezTo>
                      <a:pt x="20" y="30"/>
                      <a:pt x="20" y="30"/>
                      <a:pt x="20" y="30"/>
                    </a:cubicBezTo>
                    <a:cubicBezTo>
                      <a:pt x="20" y="30"/>
                      <a:pt x="20" y="29"/>
                      <a:pt x="20" y="27"/>
                    </a:cubicBezTo>
                    <a:cubicBezTo>
                      <a:pt x="21" y="26"/>
                      <a:pt x="21" y="25"/>
                      <a:pt x="21" y="23"/>
                    </a:cubicBezTo>
                    <a:cubicBezTo>
                      <a:pt x="21" y="23"/>
                      <a:pt x="22" y="23"/>
                      <a:pt x="23" y="23"/>
                    </a:cubicBezTo>
                    <a:cubicBezTo>
                      <a:pt x="24" y="23"/>
                      <a:pt x="24" y="23"/>
                      <a:pt x="25" y="23"/>
                    </a:cubicBezTo>
                    <a:cubicBezTo>
                      <a:pt x="26" y="23"/>
                      <a:pt x="26" y="23"/>
                      <a:pt x="26" y="22"/>
                    </a:cubicBezTo>
                    <a:cubicBezTo>
                      <a:pt x="26" y="21"/>
                      <a:pt x="26" y="18"/>
                      <a:pt x="26" y="16"/>
                    </a:cubicBezTo>
                    <a:cubicBezTo>
                      <a:pt x="26" y="16"/>
                      <a:pt x="26" y="16"/>
                      <a:pt x="26" y="15"/>
                    </a:cubicBezTo>
                    <a:cubicBezTo>
                      <a:pt x="26" y="15"/>
                      <a:pt x="25" y="15"/>
                      <a:pt x="25" y="15"/>
                    </a:cubicBezTo>
                    <a:cubicBezTo>
                      <a:pt x="25" y="15"/>
                      <a:pt x="25" y="15"/>
                      <a:pt x="25" y="15"/>
                    </a:cubicBezTo>
                    <a:cubicBezTo>
                      <a:pt x="24" y="15"/>
                      <a:pt x="24" y="15"/>
                      <a:pt x="23" y="15"/>
                    </a:cubicBezTo>
                    <a:cubicBezTo>
                      <a:pt x="22" y="15"/>
                      <a:pt x="22" y="15"/>
                      <a:pt x="21" y="15"/>
                    </a:cubicBezTo>
                    <a:cubicBezTo>
                      <a:pt x="21" y="14"/>
                      <a:pt x="21" y="14"/>
                      <a:pt x="21" y="13"/>
                    </a:cubicBezTo>
                    <a:cubicBezTo>
                      <a:pt x="21" y="9"/>
                      <a:pt x="21" y="6"/>
                      <a:pt x="22" y="2"/>
                    </a:cubicBezTo>
                    <a:cubicBezTo>
                      <a:pt x="22" y="1"/>
                      <a:pt x="21" y="1"/>
                      <a:pt x="21" y="0"/>
                    </a:cubicBezTo>
                    <a:cubicBezTo>
                      <a:pt x="21" y="0"/>
                      <a:pt x="20" y="0"/>
                      <a:pt x="2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Rectangle 834"/>
              <p:cNvSpPr>
                <a:spLocks noChangeArrowheads="1"/>
              </p:cNvSpPr>
              <p:nvPr/>
            </p:nvSpPr>
            <p:spPr bwMode="auto">
              <a:xfrm>
                <a:off x="2517" y="2605"/>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835"/>
              <p:cNvSpPr>
                <a:spLocks/>
              </p:cNvSpPr>
              <p:nvPr/>
            </p:nvSpPr>
            <p:spPr bwMode="auto">
              <a:xfrm>
                <a:off x="2517" y="260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Rectangle 836"/>
              <p:cNvSpPr>
                <a:spLocks noChangeArrowheads="1"/>
              </p:cNvSpPr>
              <p:nvPr/>
            </p:nvSpPr>
            <p:spPr bwMode="auto">
              <a:xfrm>
                <a:off x="2557" y="2752"/>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837"/>
              <p:cNvSpPr>
                <a:spLocks noChangeArrowheads="1"/>
              </p:cNvSpPr>
              <p:nvPr/>
            </p:nvSpPr>
            <p:spPr bwMode="auto">
              <a:xfrm>
                <a:off x="2557" y="2752"/>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838"/>
              <p:cNvSpPr>
                <a:spLocks noEditPoints="1"/>
              </p:cNvSpPr>
              <p:nvPr/>
            </p:nvSpPr>
            <p:spPr bwMode="auto">
              <a:xfrm>
                <a:off x="2372" y="2541"/>
                <a:ext cx="620" cy="346"/>
              </a:xfrm>
              <a:custGeom>
                <a:avLst/>
                <a:gdLst>
                  <a:gd name="T0" fmla="*/ 119 w 262"/>
                  <a:gd name="T1" fmla="*/ 120 h 146"/>
                  <a:gd name="T2" fmla="*/ 116 w 262"/>
                  <a:gd name="T3" fmla="*/ 139 h 146"/>
                  <a:gd name="T4" fmla="*/ 105 w 262"/>
                  <a:gd name="T5" fmla="*/ 107 h 146"/>
                  <a:gd name="T6" fmla="*/ 106 w 262"/>
                  <a:gd name="T7" fmla="*/ 132 h 146"/>
                  <a:gd name="T8" fmla="*/ 83 w 262"/>
                  <a:gd name="T9" fmla="*/ 116 h 146"/>
                  <a:gd name="T10" fmla="*/ 96 w 262"/>
                  <a:gd name="T11" fmla="*/ 97 h 146"/>
                  <a:gd name="T12" fmla="*/ 75 w 262"/>
                  <a:gd name="T13" fmla="*/ 112 h 146"/>
                  <a:gd name="T14" fmla="*/ 79 w 262"/>
                  <a:gd name="T15" fmla="*/ 93 h 146"/>
                  <a:gd name="T16" fmla="*/ 78 w 262"/>
                  <a:gd name="T17" fmla="*/ 110 h 146"/>
                  <a:gd name="T18" fmla="*/ 36 w 262"/>
                  <a:gd name="T19" fmla="*/ 90 h 146"/>
                  <a:gd name="T20" fmla="*/ 213 w 262"/>
                  <a:gd name="T21" fmla="*/ 87 h 146"/>
                  <a:gd name="T22" fmla="*/ 31 w 262"/>
                  <a:gd name="T23" fmla="*/ 88 h 146"/>
                  <a:gd name="T24" fmla="*/ 205 w 262"/>
                  <a:gd name="T25" fmla="*/ 82 h 146"/>
                  <a:gd name="T26" fmla="*/ 32 w 262"/>
                  <a:gd name="T27" fmla="*/ 79 h 146"/>
                  <a:gd name="T28" fmla="*/ 63 w 262"/>
                  <a:gd name="T29" fmla="*/ 32 h 146"/>
                  <a:gd name="T30" fmla="*/ 108 w 262"/>
                  <a:gd name="T31" fmla="*/ 47 h 146"/>
                  <a:gd name="T32" fmla="*/ 196 w 262"/>
                  <a:gd name="T33" fmla="*/ 90 h 146"/>
                  <a:gd name="T34" fmla="*/ 147 w 262"/>
                  <a:gd name="T35" fmla="*/ 83 h 146"/>
                  <a:gd name="T36" fmla="*/ 145 w 262"/>
                  <a:gd name="T37" fmla="*/ 102 h 146"/>
                  <a:gd name="T38" fmla="*/ 167 w 262"/>
                  <a:gd name="T39" fmla="*/ 122 h 146"/>
                  <a:gd name="T40" fmla="*/ 133 w 262"/>
                  <a:gd name="T41" fmla="*/ 120 h 146"/>
                  <a:gd name="T42" fmla="*/ 143 w 262"/>
                  <a:gd name="T43" fmla="*/ 141 h 146"/>
                  <a:gd name="T44" fmla="*/ 123 w 262"/>
                  <a:gd name="T45" fmla="*/ 116 h 146"/>
                  <a:gd name="T46" fmla="*/ 110 w 262"/>
                  <a:gd name="T47" fmla="*/ 100 h 146"/>
                  <a:gd name="T48" fmla="*/ 78 w 262"/>
                  <a:gd name="T49" fmla="*/ 89 h 146"/>
                  <a:gd name="T50" fmla="*/ 75 w 262"/>
                  <a:gd name="T51" fmla="*/ 48 h 146"/>
                  <a:gd name="T52" fmla="*/ 176 w 262"/>
                  <a:gd name="T53" fmla="*/ 34 h 146"/>
                  <a:gd name="T54" fmla="*/ 129 w 262"/>
                  <a:gd name="T55" fmla="*/ 39 h 146"/>
                  <a:gd name="T56" fmla="*/ 38 w 262"/>
                  <a:gd name="T57" fmla="*/ 79 h 146"/>
                  <a:gd name="T58" fmla="*/ 61 w 262"/>
                  <a:gd name="T59" fmla="*/ 27 h 146"/>
                  <a:gd name="T60" fmla="*/ 39 w 262"/>
                  <a:gd name="T61" fmla="*/ 85 h 146"/>
                  <a:gd name="T62" fmla="*/ 219 w 262"/>
                  <a:gd name="T63" fmla="*/ 71 h 146"/>
                  <a:gd name="T64" fmla="*/ 213 w 262"/>
                  <a:gd name="T65" fmla="*/ 78 h 146"/>
                  <a:gd name="T66" fmla="*/ 190 w 262"/>
                  <a:gd name="T67" fmla="*/ 24 h 146"/>
                  <a:gd name="T68" fmla="*/ 198 w 262"/>
                  <a:gd name="T69" fmla="*/ 9 h 146"/>
                  <a:gd name="T70" fmla="*/ 184 w 262"/>
                  <a:gd name="T71" fmla="*/ 23 h 146"/>
                  <a:gd name="T72" fmla="*/ 98 w 262"/>
                  <a:gd name="T73" fmla="*/ 22 h 146"/>
                  <a:gd name="T74" fmla="*/ 64 w 262"/>
                  <a:gd name="T75" fmla="*/ 17 h 146"/>
                  <a:gd name="T76" fmla="*/ 52 w 262"/>
                  <a:gd name="T77" fmla="*/ 16 h 146"/>
                  <a:gd name="T78" fmla="*/ 30 w 262"/>
                  <a:gd name="T79" fmla="*/ 70 h 146"/>
                  <a:gd name="T80" fmla="*/ 22 w 262"/>
                  <a:gd name="T81" fmla="*/ 68 h 146"/>
                  <a:gd name="T82" fmla="*/ 19 w 262"/>
                  <a:gd name="T83" fmla="*/ 62 h 146"/>
                  <a:gd name="T84" fmla="*/ 13 w 262"/>
                  <a:gd name="T85" fmla="*/ 60 h 146"/>
                  <a:gd name="T86" fmla="*/ 9 w 262"/>
                  <a:gd name="T87" fmla="*/ 55 h 146"/>
                  <a:gd name="T88" fmla="*/ 2 w 262"/>
                  <a:gd name="T89" fmla="*/ 79 h 146"/>
                  <a:gd name="T90" fmla="*/ 52 w 262"/>
                  <a:gd name="T91" fmla="*/ 84 h 146"/>
                  <a:gd name="T92" fmla="*/ 78 w 262"/>
                  <a:gd name="T93" fmla="*/ 117 h 146"/>
                  <a:gd name="T94" fmla="*/ 95 w 262"/>
                  <a:gd name="T95" fmla="*/ 132 h 146"/>
                  <a:gd name="T96" fmla="*/ 124 w 262"/>
                  <a:gd name="T97" fmla="*/ 137 h 146"/>
                  <a:gd name="T98" fmla="*/ 155 w 262"/>
                  <a:gd name="T99" fmla="*/ 134 h 146"/>
                  <a:gd name="T100" fmla="*/ 192 w 262"/>
                  <a:gd name="T101" fmla="*/ 110 h 146"/>
                  <a:gd name="T102" fmla="*/ 206 w 262"/>
                  <a:gd name="T103" fmla="*/ 89 h 146"/>
                  <a:gd name="T104" fmla="*/ 262 w 262"/>
                  <a:gd name="T105" fmla="*/ 55 h 146"/>
                  <a:gd name="T106" fmla="*/ 254 w 262"/>
                  <a:gd name="T107" fmla="*/ 56 h 146"/>
                  <a:gd name="T108" fmla="*/ 238 w 262"/>
                  <a:gd name="T109" fmla="*/ 77 h 146"/>
                  <a:gd name="T110" fmla="*/ 241 w 262"/>
                  <a:gd name="T111" fmla="*/ 59 h 146"/>
                  <a:gd name="T112" fmla="*/ 232 w 262"/>
                  <a:gd name="T113" fmla="*/ 61 h 146"/>
                  <a:gd name="T114" fmla="*/ 224 w 262"/>
                  <a:gd name="T115" fmla="*/ 72 h 146"/>
                  <a:gd name="T116" fmla="*/ 197 w 262"/>
                  <a:gd name="T117"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2" h="146">
                    <a:moveTo>
                      <a:pt x="116" y="139"/>
                    </a:moveTo>
                    <a:cubicBezTo>
                      <a:pt x="114" y="139"/>
                      <a:pt x="114" y="139"/>
                      <a:pt x="113" y="139"/>
                    </a:cubicBezTo>
                    <a:cubicBezTo>
                      <a:pt x="112" y="138"/>
                      <a:pt x="111" y="135"/>
                      <a:pt x="111" y="133"/>
                    </a:cubicBezTo>
                    <a:cubicBezTo>
                      <a:pt x="111" y="133"/>
                      <a:pt x="112" y="132"/>
                      <a:pt x="112" y="131"/>
                    </a:cubicBezTo>
                    <a:cubicBezTo>
                      <a:pt x="113" y="129"/>
                      <a:pt x="114" y="125"/>
                      <a:pt x="115" y="123"/>
                    </a:cubicBezTo>
                    <a:cubicBezTo>
                      <a:pt x="115" y="122"/>
                      <a:pt x="115" y="122"/>
                      <a:pt x="116" y="122"/>
                    </a:cubicBezTo>
                    <a:cubicBezTo>
                      <a:pt x="116" y="122"/>
                      <a:pt x="116" y="122"/>
                      <a:pt x="116" y="122"/>
                    </a:cubicBezTo>
                    <a:cubicBezTo>
                      <a:pt x="116" y="121"/>
                      <a:pt x="116" y="121"/>
                      <a:pt x="117" y="120"/>
                    </a:cubicBezTo>
                    <a:cubicBezTo>
                      <a:pt x="118" y="120"/>
                      <a:pt x="118" y="120"/>
                      <a:pt x="119" y="120"/>
                    </a:cubicBezTo>
                    <a:cubicBezTo>
                      <a:pt x="119" y="120"/>
                      <a:pt x="119" y="120"/>
                      <a:pt x="119" y="120"/>
                    </a:cubicBezTo>
                    <a:cubicBezTo>
                      <a:pt x="119" y="120"/>
                      <a:pt x="120" y="120"/>
                      <a:pt x="121" y="120"/>
                    </a:cubicBezTo>
                    <a:cubicBezTo>
                      <a:pt x="122" y="121"/>
                      <a:pt x="123" y="122"/>
                      <a:pt x="123" y="122"/>
                    </a:cubicBezTo>
                    <a:cubicBezTo>
                      <a:pt x="124" y="123"/>
                      <a:pt x="124" y="124"/>
                      <a:pt x="124" y="125"/>
                    </a:cubicBezTo>
                    <a:cubicBezTo>
                      <a:pt x="124" y="125"/>
                      <a:pt x="124" y="125"/>
                      <a:pt x="124" y="125"/>
                    </a:cubicBezTo>
                    <a:cubicBezTo>
                      <a:pt x="124" y="125"/>
                      <a:pt x="124" y="126"/>
                      <a:pt x="123" y="128"/>
                    </a:cubicBezTo>
                    <a:cubicBezTo>
                      <a:pt x="122" y="131"/>
                      <a:pt x="120" y="135"/>
                      <a:pt x="118" y="138"/>
                    </a:cubicBezTo>
                    <a:cubicBezTo>
                      <a:pt x="118" y="139"/>
                      <a:pt x="117" y="139"/>
                      <a:pt x="116" y="139"/>
                    </a:cubicBezTo>
                    <a:cubicBezTo>
                      <a:pt x="116" y="139"/>
                      <a:pt x="116" y="139"/>
                      <a:pt x="116" y="139"/>
                    </a:cubicBezTo>
                    <a:cubicBezTo>
                      <a:pt x="116" y="139"/>
                      <a:pt x="116" y="139"/>
                      <a:pt x="116" y="139"/>
                    </a:cubicBezTo>
                    <a:moveTo>
                      <a:pt x="104" y="133"/>
                    </a:moveTo>
                    <a:cubicBezTo>
                      <a:pt x="102" y="133"/>
                      <a:pt x="100" y="131"/>
                      <a:pt x="99" y="130"/>
                    </a:cubicBezTo>
                    <a:cubicBezTo>
                      <a:pt x="98" y="129"/>
                      <a:pt x="98" y="127"/>
                      <a:pt x="98" y="126"/>
                    </a:cubicBezTo>
                    <a:cubicBezTo>
                      <a:pt x="98" y="125"/>
                      <a:pt x="98" y="124"/>
                      <a:pt x="99" y="122"/>
                    </a:cubicBezTo>
                    <a:cubicBezTo>
                      <a:pt x="99" y="122"/>
                      <a:pt x="99" y="122"/>
                      <a:pt x="99" y="122"/>
                    </a:cubicBezTo>
                    <a:cubicBezTo>
                      <a:pt x="99" y="121"/>
                      <a:pt x="100" y="120"/>
                      <a:pt x="100" y="119"/>
                    </a:cubicBezTo>
                    <a:cubicBezTo>
                      <a:pt x="102" y="116"/>
                      <a:pt x="103" y="113"/>
                      <a:pt x="104" y="110"/>
                    </a:cubicBezTo>
                    <a:cubicBezTo>
                      <a:pt x="104" y="109"/>
                      <a:pt x="104" y="108"/>
                      <a:pt x="105" y="107"/>
                    </a:cubicBezTo>
                    <a:cubicBezTo>
                      <a:pt x="105" y="106"/>
                      <a:pt x="107" y="105"/>
                      <a:pt x="109" y="105"/>
                    </a:cubicBezTo>
                    <a:cubicBezTo>
                      <a:pt x="109" y="105"/>
                      <a:pt x="109" y="105"/>
                      <a:pt x="109" y="105"/>
                    </a:cubicBezTo>
                    <a:cubicBezTo>
                      <a:pt x="109" y="105"/>
                      <a:pt x="109" y="105"/>
                      <a:pt x="109" y="105"/>
                    </a:cubicBezTo>
                    <a:cubicBezTo>
                      <a:pt x="109" y="105"/>
                      <a:pt x="109" y="105"/>
                      <a:pt x="109" y="105"/>
                    </a:cubicBezTo>
                    <a:cubicBezTo>
                      <a:pt x="111" y="105"/>
                      <a:pt x="113" y="107"/>
                      <a:pt x="113" y="109"/>
                    </a:cubicBezTo>
                    <a:cubicBezTo>
                      <a:pt x="113" y="109"/>
                      <a:pt x="113" y="109"/>
                      <a:pt x="113" y="110"/>
                    </a:cubicBezTo>
                    <a:cubicBezTo>
                      <a:pt x="113" y="111"/>
                      <a:pt x="113" y="112"/>
                      <a:pt x="112" y="114"/>
                    </a:cubicBezTo>
                    <a:cubicBezTo>
                      <a:pt x="111" y="119"/>
                      <a:pt x="109" y="125"/>
                      <a:pt x="107" y="130"/>
                    </a:cubicBezTo>
                    <a:cubicBezTo>
                      <a:pt x="107" y="132"/>
                      <a:pt x="106" y="132"/>
                      <a:pt x="106" y="132"/>
                    </a:cubicBezTo>
                    <a:cubicBezTo>
                      <a:pt x="105" y="133"/>
                      <a:pt x="105" y="133"/>
                      <a:pt x="105" y="133"/>
                    </a:cubicBezTo>
                    <a:cubicBezTo>
                      <a:pt x="104" y="133"/>
                      <a:pt x="104" y="133"/>
                      <a:pt x="104" y="133"/>
                    </a:cubicBezTo>
                    <a:cubicBezTo>
                      <a:pt x="104" y="133"/>
                      <a:pt x="104" y="133"/>
                      <a:pt x="104" y="133"/>
                    </a:cubicBezTo>
                    <a:moveTo>
                      <a:pt x="89" y="124"/>
                    </a:moveTo>
                    <a:cubicBezTo>
                      <a:pt x="89" y="124"/>
                      <a:pt x="89" y="124"/>
                      <a:pt x="89" y="124"/>
                    </a:cubicBezTo>
                    <a:cubicBezTo>
                      <a:pt x="88" y="124"/>
                      <a:pt x="86" y="124"/>
                      <a:pt x="86" y="123"/>
                    </a:cubicBezTo>
                    <a:cubicBezTo>
                      <a:pt x="85" y="123"/>
                      <a:pt x="84" y="123"/>
                      <a:pt x="84" y="122"/>
                    </a:cubicBezTo>
                    <a:cubicBezTo>
                      <a:pt x="84" y="122"/>
                      <a:pt x="84" y="121"/>
                      <a:pt x="83" y="121"/>
                    </a:cubicBezTo>
                    <a:cubicBezTo>
                      <a:pt x="83" y="119"/>
                      <a:pt x="83" y="117"/>
                      <a:pt x="83" y="116"/>
                    </a:cubicBezTo>
                    <a:cubicBezTo>
                      <a:pt x="83" y="116"/>
                      <a:pt x="83" y="116"/>
                      <a:pt x="83" y="116"/>
                    </a:cubicBezTo>
                    <a:cubicBezTo>
                      <a:pt x="83" y="113"/>
                      <a:pt x="84" y="110"/>
                      <a:pt x="86" y="106"/>
                    </a:cubicBezTo>
                    <a:cubicBezTo>
                      <a:pt x="87" y="105"/>
                      <a:pt x="87" y="104"/>
                      <a:pt x="87" y="104"/>
                    </a:cubicBezTo>
                    <a:cubicBezTo>
                      <a:pt x="88" y="103"/>
                      <a:pt x="88" y="103"/>
                      <a:pt x="88" y="103"/>
                    </a:cubicBezTo>
                    <a:cubicBezTo>
                      <a:pt x="88" y="102"/>
                      <a:pt x="88" y="102"/>
                      <a:pt x="88" y="102"/>
                    </a:cubicBezTo>
                    <a:cubicBezTo>
                      <a:pt x="89" y="101"/>
                      <a:pt x="89" y="100"/>
                      <a:pt x="90" y="99"/>
                    </a:cubicBezTo>
                    <a:cubicBezTo>
                      <a:pt x="91" y="98"/>
                      <a:pt x="93" y="97"/>
                      <a:pt x="94" y="97"/>
                    </a:cubicBezTo>
                    <a:cubicBezTo>
                      <a:pt x="94" y="97"/>
                      <a:pt x="94" y="97"/>
                      <a:pt x="94" y="97"/>
                    </a:cubicBezTo>
                    <a:cubicBezTo>
                      <a:pt x="95" y="97"/>
                      <a:pt x="96" y="97"/>
                      <a:pt x="96" y="97"/>
                    </a:cubicBezTo>
                    <a:cubicBezTo>
                      <a:pt x="97" y="97"/>
                      <a:pt x="98" y="98"/>
                      <a:pt x="99" y="99"/>
                    </a:cubicBezTo>
                    <a:cubicBezTo>
                      <a:pt x="99" y="101"/>
                      <a:pt x="100" y="102"/>
                      <a:pt x="100" y="104"/>
                    </a:cubicBezTo>
                    <a:cubicBezTo>
                      <a:pt x="100" y="104"/>
                      <a:pt x="100" y="105"/>
                      <a:pt x="100" y="106"/>
                    </a:cubicBezTo>
                    <a:cubicBezTo>
                      <a:pt x="100" y="106"/>
                      <a:pt x="100" y="106"/>
                      <a:pt x="100" y="106"/>
                    </a:cubicBezTo>
                    <a:cubicBezTo>
                      <a:pt x="100" y="107"/>
                      <a:pt x="100" y="107"/>
                      <a:pt x="99" y="108"/>
                    </a:cubicBezTo>
                    <a:cubicBezTo>
                      <a:pt x="98" y="111"/>
                      <a:pt x="97" y="114"/>
                      <a:pt x="96" y="117"/>
                    </a:cubicBezTo>
                    <a:cubicBezTo>
                      <a:pt x="94" y="120"/>
                      <a:pt x="93" y="122"/>
                      <a:pt x="91" y="123"/>
                    </a:cubicBezTo>
                    <a:cubicBezTo>
                      <a:pt x="90" y="124"/>
                      <a:pt x="90" y="124"/>
                      <a:pt x="89" y="124"/>
                    </a:cubicBezTo>
                    <a:moveTo>
                      <a:pt x="75" y="112"/>
                    </a:moveTo>
                    <a:cubicBezTo>
                      <a:pt x="75" y="112"/>
                      <a:pt x="75" y="112"/>
                      <a:pt x="75" y="112"/>
                    </a:cubicBezTo>
                    <a:cubicBezTo>
                      <a:pt x="74" y="112"/>
                      <a:pt x="74" y="112"/>
                      <a:pt x="74" y="112"/>
                    </a:cubicBezTo>
                    <a:cubicBezTo>
                      <a:pt x="74" y="112"/>
                      <a:pt x="73" y="112"/>
                      <a:pt x="72" y="111"/>
                    </a:cubicBezTo>
                    <a:cubicBezTo>
                      <a:pt x="72" y="110"/>
                      <a:pt x="72" y="110"/>
                      <a:pt x="72" y="109"/>
                    </a:cubicBezTo>
                    <a:cubicBezTo>
                      <a:pt x="72" y="109"/>
                      <a:pt x="72" y="109"/>
                      <a:pt x="72" y="109"/>
                    </a:cubicBezTo>
                    <a:cubicBezTo>
                      <a:pt x="72" y="108"/>
                      <a:pt x="72" y="108"/>
                      <a:pt x="72" y="107"/>
                    </a:cubicBezTo>
                    <a:cubicBezTo>
                      <a:pt x="73" y="103"/>
                      <a:pt x="74" y="100"/>
                      <a:pt x="76" y="97"/>
                    </a:cubicBezTo>
                    <a:cubicBezTo>
                      <a:pt x="76" y="96"/>
                      <a:pt x="77" y="95"/>
                      <a:pt x="77" y="94"/>
                    </a:cubicBezTo>
                    <a:cubicBezTo>
                      <a:pt x="78" y="94"/>
                      <a:pt x="78" y="93"/>
                      <a:pt x="79" y="93"/>
                    </a:cubicBezTo>
                    <a:cubicBezTo>
                      <a:pt x="79" y="93"/>
                      <a:pt x="79" y="93"/>
                      <a:pt x="79" y="93"/>
                    </a:cubicBezTo>
                    <a:cubicBezTo>
                      <a:pt x="79" y="93"/>
                      <a:pt x="79" y="93"/>
                      <a:pt x="79" y="93"/>
                    </a:cubicBezTo>
                    <a:cubicBezTo>
                      <a:pt x="79" y="93"/>
                      <a:pt x="79" y="93"/>
                      <a:pt x="79" y="93"/>
                    </a:cubicBezTo>
                    <a:cubicBezTo>
                      <a:pt x="80" y="93"/>
                      <a:pt x="81" y="94"/>
                      <a:pt x="82" y="94"/>
                    </a:cubicBezTo>
                    <a:cubicBezTo>
                      <a:pt x="83" y="95"/>
                      <a:pt x="84" y="96"/>
                      <a:pt x="84" y="98"/>
                    </a:cubicBezTo>
                    <a:cubicBezTo>
                      <a:pt x="84" y="99"/>
                      <a:pt x="84" y="100"/>
                      <a:pt x="83" y="101"/>
                    </a:cubicBezTo>
                    <a:cubicBezTo>
                      <a:pt x="83" y="102"/>
                      <a:pt x="82" y="103"/>
                      <a:pt x="82" y="104"/>
                    </a:cubicBezTo>
                    <a:cubicBezTo>
                      <a:pt x="81" y="106"/>
                      <a:pt x="80" y="107"/>
                      <a:pt x="79" y="109"/>
                    </a:cubicBezTo>
                    <a:cubicBezTo>
                      <a:pt x="79" y="109"/>
                      <a:pt x="78" y="110"/>
                      <a:pt x="78" y="110"/>
                    </a:cubicBezTo>
                    <a:cubicBezTo>
                      <a:pt x="78" y="111"/>
                      <a:pt x="76" y="112"/>
                      <a:pt x="75" y="112"/>
                    </a:cubicBezTo>
                    <a:moveTo>
                      <a:pt x="36" y="90"/>
                    </a:moveTo>
                    <a:cubicBezTo>
                      <a:pt x="36" y="90"/>
                      <a:pt x="35" y="90"/>
                      <a:pt x="34" y="90"/>
                    </a:cubicBezTo>
                    <a:cubicBezTo>
                      <a:pt x="34" y="90"/>
                      <a:pt x="34" y="90"/>
                      <a:pt x="33" y="89"/>
                    </a:cubicBezTo>
                    <a:cubicBezTo>
                      <a:pt x="34" y="89"/>
                      <a:pt x="34" y="88"/>
                      <a:pt x="34" y="88"/>
                    </a:cubicBezTo>
                    <a:cubicBezTo>
                      <a:pt x="35" y="88"/>
                      <a:pt x="35" y="88"/>
                      <a:pt x="35" y="88"/>
                    </a:cubicBezTo>
                    <a:cubicBezTo>
                      <a:pt x="35" y="89"/>
                      <a:pt x="36" y="89"/>
                      <a:pt x="36" y="89"/>
                    </a:cubicBezTo>
                    <a:cubicBezTo>
                      <a:pt x="36" y="90"/>
                      <a:pt x="36" y="90"/>
                      <a:pt x="36" y="90"/>
                    </a:cubicBezTo>
                    <a:cubicBezTo>
                      <a:pt x="36" y="90"/>
                      <a:pt x="36" y="90"/>
                      <a:pt x="36" y="90"/>
                    </a:cubicBezTo>
                    <a:cubicBezTo>
                      <a:pt x="36" y="90"/>
                      <a:pt x="36" y="90"/>
                      <a:pt x="36" y="90"/>
                    </a:cubicBezTo>
                    <a:cubicBezTo>
                      <a:pt x="36" y="90"/>
                      <a:pt x="36" y="90"/>
                      <a:pt x="36" y="90"/>
                    </a:cubicBezTo>
                    <a:cubicBezTo>
                      <a:pt x="36" y="90"/>
                      <a:pt x="36" y="90"/>
                      <a:pt x="36" y="90"/>
                    </a:cubicBezTo>
                    <a:moveTo>
                      <a:pt x="213" y="87"/>
                    </a:moveTo>
                    <a:cubicBezTo>
                      <a:pt x="212" y="87"/>
                      <a:pt x="212" y="87"/>
                      <a:pt x="211" y="87"/>
                    </a:cubicBezTo>
                    <a:cubicBezTo>
                      <a:pt x="212" y="86"/>
                      <a:pt x="212" y="86"/>
                      <a:pt x="212" y="86"/>
                    </a:cubicBezTo>
                    <a:cubicBezTo>
                      <a:pt x="213" y="86"/>
                      <a:pt x="213" y="86"/>
                      <a:pt x="214" y="86"/>
                    </a:cubicBezTo>
                    <a:cubicBezTo>
                      <a:pt x="214" y="86"/>
                      <a:pt x="214" y="86"/>
                      <a:pt x="214" y="86"/>
                    </a:cubicBezTo>
                    <a:cubicBezTo>
                      <a:pt x="214" y="86"/>
                      <a:pt x="213" y="87"/>
                      <a:pt x="213" y="87"/>
                    </a:cubicBezTo>
                    <a:moveTo>
                      <a:pt x="209" y="85"/>
                    </a:moveTo>
                    <a:cubicBezTo>
                      <a:pt x="208" y="85"/>
                      <a:pt x="208" y="85"/>
                      <a:pt x="208" y="85"/>
                    </a:cubicBezTo>
                    <a:cubicBezTo>
                      <a:pt x="208" y="85"/>
                      <a:pt x="208" y="85"/>
                      <a:pt x="208" y="85"/>
                    </a:cubicBezTo>
                    <a:cubicBezTo>
                      <a:pt x="208" y="84"/>
                      <a:pt x="208" y="84"/>
                      <a:pt x="208" y="84"/>
                    </a:cubicBezTo>
                    <a:cubicBezTo>
                      <a:pt x="209" y="84"/>
                      <a:pt x="209" y="85"/>
                      <a:pt x="210" y="85"/>
                    </a:cubicBezTo>
                    <a:cubicBezTo>
                      <a:pt x="210" y="85"/>
                      <a:pt x="210" y="85"/>
                      <a:pt x="210" y="85"/>
                    </a:cubicBezTo>
                    <a:cubicBezTo>
                      <a:pt x="210" y="85"/>
                      <a:pt x="210" y="85"/>
                      <a:pt x="210" y="85"/>
                    </a:cubicBezTo>
                    <a:cubicBezTo>
                      <a:pt x="209" y="85"/>
                      <a:pt x="209" y="85"/>
                      <a:pt x="209" y="85"/>
                    </a:cubicBezTo>
                    <a:moveTo>
                      <a:pt x="31" y="88"/>
                    </a:moveTo>
                    <a:cubicBezTo>
                      <a:pt x="31" y="88"/>
                      <a:pt x="31" y="88"/>
                      <a:pt x="31" y="88"/>
                    </a:cubicBezTo>
                    <a:cubicBezTo>
                      <a:pt x="31" y="88"/>
                      <a:pt x="30" y="88"/>
                      <a:pt x="30" y="87"/>
                    </a:cubicBezTo>
                    <a:cubicBezTo>
                      <a:pt x="30" y="87"/>
                      <a:pt x="30" y="87"/>
                      <a:pt x="30" y="87"/>
                    </a:cubicBezTo>
                    <a:cubicBezTo>
                      <a:pt x="31" y="85"/>
                      <a:pt x="32" y="83"/>
                      <a:pt x="33" y="82"/>
                    </a:cubicBezTo>
                    <a:cubicBezTo>
                      <a:pt x="33" y="82"/>
                      <a:pt x="33" y="83"/>
                      <a:pt x="33" y="83"/>
                    </a:cubicBezTo>
                    <a:cubicBezTo>
                      <a:pt x="33" y="84"/>
                      <a:pt x="33" y="84"/>
                      <a:pt x="33" y="85"/>
                    </a:cubicBezTo>
                    <a:cubicBezTo>
                      <a:pt x="32" y="86"/>
                      <a:pt x="32" y="87"/>
                      <a:pt x="31" y="88"/>
                    </a:cubicBezTo>
                    <a:moveTo>
                      <a:pt x="206" y="83"/>
                    </a:moveTo>
                    <a:cubicBezTo>
                      <a:pt x="206" y="82"/>
                      <a:pt x="205" y="82"/>
                      <a:pt x="205" y="82"/>
                    </a:cubicBezTo>
                    <a:cubicBezTo>
                      <a:pt x="206" y="81"/>
                      <a:pt x="206" y="81"/>
                      <a:pt x="206" y="81"/>
                    </a:cubicBezTo>
                    <a:cubicBezTo>
                      <a:pt x="206" y="82"/>
                      <a:pt x="206" y="82"/>
                      <a:pt x="206" y="82"/>
                    </a:cubicBezTo>
                    <a:cubicBezTo>
                      <a:pt x="206" y="83"/>
                      <a:pt x="206" y="83"/>
                      <a:pt x="206" y="83"/>
                    </a:cubicBezTo>
                    <a:moveTo>
                      <a:pt x="27" y="86"/>
                    </a:moveTo>
                    <a:cubicBezTo>
                      <a:pt x="27" y="86"/>
                      <a:pt x="26" y="86"/>
                      <a:pt x="26" y="85"/>
                    </a:cubicBezTo>
                    <a:cubicBezTo>
                      <a:pt x="28" y="82"/>
                      <a:pt x="30" y="78"/>
                      <a:pt x="33" y="75"/>
                    </a:cubicBezTo>
                    <a:cubicBezTo>
                      <a:pt x="33" y="76"/>
                      <a:pt x="33" y="77"/>
                      <a:pt x="33" y="79"/>
                    </a:cubicBezTo>
                    <a:cubicBezTo>
                      <a:pt x="33" y="79"/>
                      <a:pt x="33" y="79"/>
                      <a:pt x="33" y="79"/>
                    </a:cubicBezTo>
                    <a:cubicBezTo>
                      <a:pt x="32" y="79"/>
                      <a:pt x="32" y="79"/>
                      <a:pt x="32" y="79"/>
                    </a:cubicBezTo>
                    <a:cubicBezTo>
                      <a:pt x="30" y="81"/>
                      <a:pt x="29" y="84"/>
                      <a:pt x="27" y="86"/>
                    </a:cubicBezTo>
                    <a:moveTo>
                      <a:pt x="71" y="95"/>
                    </a:moveTo>
                    <a:cubicBezTo>
                      <a:pt x="65" y="86"/>
                      <a:pt x="56" y="80"/>
                      <a:pt x="45" y="76"/>
                    </a:cubicBezTo>
                    <a:cubicBezTo>
                      <a:pt x="46" y="61"/>
                      <a:pt x="51" y="45"/>
                      <a:pt x="61" y="33"/>
                    </a:cubicBezTo>
                    <a:cubicBezTo>
                      <a:pt x="61" y="32"/>
                      <a:pt x="62" y="32"/>
                      <a:pt x="62" y="32"/>
                    </a:cubicBezTo>
                    <a:cubicBezTo>
                      <a:pt x="62" y="32"/>
                      <a:pt x="62" y="32"/>
                      <a:pt x="62" y="32"/>
                    </a:cubicBezTo>
                    <a:cubicBezTo>
                      <a:pt x="62" y="32"/>
                      <a:pt x="62" y="32"/>
                      <a:pt x="62" y="32"/>
                    </a:cubicBezTo>
                    <a:cubicBezTo>
                      <a:pt x="63" y="32"/>
                      <a:pt x="63" y="32"/>
                      <a:pt x="63" y="32"/>
                    </a:cubicBezTo>
                    <a:cubicBezTo>
                      <a:pt x="63" y="32"/>
                      <a:pt x="63" y="32"/>
                      <a:pt x="63" y="32"/>
                    </a:cubicBezTo>
                    <a:cubicBezTo>
                      <a:pt x="63" y="32"/>
                      <a:pt x="63" y="32"/>
                      <a:pt x="64" y="32"/>
                    </a:cubicBezTo>
                    <a:cubicBezTo>
                      <a:pt x="69" y="33"/>
                      <a:pt x="74" y="34"/>
                      <a:pt x="80" y="36"/>
                    </a:cubicBezTo>
                    <a:cubicBezTo>
                      <a:pt x="78" y="38"/>
                      <a:pt x="76" y="39"/>
                      <a:pt x="73" y="41"/>
                    </a:cubicBezTo>
                    <a:cubicBezTo>
                      <a:pt x="71" y="43"/>
                      <a:pt x="70" y="45"/>
                      <a:pt x="70" y="48"/>
                    </a:cubicBezTo>
                    <a:cubicBezTo>
                      <a:pt x="70" y="50"/>
                      <a:pt x="70" y="51"/>
                      <a:pt x="71" y="53"/>
                    </a:cubicBezTo>
                    <a:cubicBezTo>
                      <a:pt x="72" y="54"/>
                      <a:pt x="74" y="56"/>
                      <a:pt x="76" y="56"/>
                    </a:cubicBezTo>
                    <a:cubicBezTo>
                      <a:pt x="78" y="57"/>
                      <a:pt x="81" y="57"/>
                      <a:pt x="83" y="57"/>
                    </a:cubicBezTo>
                    <a:cubicBezTo>
                      <a:pt x="85" y="57"/>
                      <a:pt x="87" y="57"/>
                      <a:pt x="88" y="57"/>
                    </a:cubicBezTo>
                    <a:cubicBezTo>
                      <a:pt x="96" y="55"/>
                      <a:pt x="102" y="50"/>
                      <a:pt x="108" y="47"/>
                    </a:cubicBezTo>
                    <a:cubicBezTo>
                      <a:pt x="112" y="44"/>
                      <a:pt x="118" y="42"/>
                      <a:pt x="122" y="42"/>
                    </a:cubicBezTo>
                    <a:cubicBezTo>
                      <a:pt x="123" y="42"/>
                      <a:pt x="123" y="42"/>
                      <a:pt x="123" y="42"/>
                    </a:cubicBezTo>
                    <a:cubicBezTo>
                      <a:pt x="125" y="42"/>
                      <a:pt x="127" y="43"/>
                      <a:pt x="128" y="44"/>
                    </a:cubicBezTo>
                    <a:cubicBezTo>
                      <a:pt x="128" y="44"/>
                      <a:pt x="128" y="44"/>
                      <a:pt x="128" y="44"/>
                    </a:cubicBezTo>
                    <a:cubicBezTo>
                      <a:pt x="131" y="48"/>
                      <a:pt x="134" y="52"/>
                      <a:pt x="138" y="55"/>
                    </a:cubicBezTo>
                    <a:cubicBezTo>
                      <a:pt x="142" y="57"/>
                      <a:pt x="146" y="59"/>
                      <a:pt x="149" y="61"/>
                    </a:cubicBezTo>
                    <a:cubicBezTo>
                      <a:pt x="164" y="68"/>
                      <a:pt x="177" y="76"/>
                      <a:pt x="190" y="86"/>
                    </a:cubicBezTo>
                    <a:cubicBezTo>
                      <a:pt x="190" y="86"/>
                      <a:pt x="191" y="86"/>
                      <a:pt x="191" y="87"/>
                    </a:cubicBezTo>
                    <a:cubicBezTo>
                      <a:pt x="193" y="88"/>
                      <a:pt x="194" y="89"/>
                      <a:pt x="196" y="90"/>
                    </a:cubicBezTo>
                    <a:cubicBezTo>
                      <a:pt x="197" y="91"/>
                      <a:pt x="198" y="92"/>
                      <a:pt x="199" y="93"/>
                    </a:cubicBezTo>
                    <a:cubicBezTo>
                      <a:pt x="200" y="95"/>
                      <a:pt x="200" y="96"/>
                      <a:pt x="200" y="97"/>
                    </a:cubicBezTo>
                    <a:cubicBezTo>
                      <a:pt x="200" y="99"/>
                      <a:pt x="200" y="100"/>
                      <a:pt x="199" y="101"/>
                    </a:cubicBezTo>
                    <a:cubicBezTo>
                      <a:pt x="198" y="103"/>
                      <a:pt x="195" y="105"/>
                      <a:pt x="193" y="105"/>
                    </a:cubicBezTo>
                    <a:cubicBezTo>
                      <a:pt x="193" y="105"/>
                      <a:pt x="193" y="105"/>
                      <a:pt x="193" y="105"/>
                    </a:cubicBezTo>
                    <a:cubicBezTo>
                      <a:pt x="192" y="105"/>
                      <a:pt x="192" y="105"/>
                      <a:pt x="192" y="105"/>
                    </a:cubicBezTo>
                    <a:cubicBezTo>
                      <a:pt x="191" y="105"/>
                      <a:pt x="189" y="104"/>
                      <a:pt x="188" y="103"/>
                    </a:cubicBezTo>
                    <a:cubicBezTo>
                      <a:pt x="174" y="98"/>
                      <a:pt x="161" y="91"/>
                      <a:pt x="148" y="84"/>
                    </a:cubicBezTo>
                    <a:cubicBezTo>
                      <a:pt x="147" y="83"/>
                      <a:pt x="147" y="83"/>
                      <a:pt x="147" y="83"/>
                    </a:cubicBezTo>
                    <a:cubicBezTo>
                      <a:pt x="146" y="83"/>
                      <a:pt x="145" y="84"/>
                      <a:pt x="145" y="84"/>
                    </a:cubicBezTo>
                    <a:cubicBezTo>
                      <a:pt x="144" y="86"/>
                      <a:pt x="144" y="87"/>
                      <a:pt x="145" y="88"/>
                    </a:cubicBezTo>
                    <a:cubicBezTo>
                      <a:pt x="158" y="95"/>
                      <a:pt x="171" y="102"/>
                      <a:pt x="185" y="107"/>
                    </a:cubicBezTo>
                    <a:cubicBezTo>
                      <a:pt x="185" y="108"/>
                      <a:pt x="185" y="109"/>
                      <a:pt x="185" y="109"/>
                    </a:cubicBezTo>
                    <a:cubicBezTo>
                      <a:pt x="185" y="112"/>
                      <a:pt x="183" y="115"/>
                      <a:pt x="180" y="116"/>
                    </a:cubicBezTo>
                    <a:cubicBezTo>
                      <a:pt x="179" y="117"/>
                      <a:pt x="177" y="118"/>
                      <a:pt x="175" y="118"/>
                    </a:cubicBezTo>
                    <a:cubicBezTo>
                      <a:pt x="173" y="118"/>
                      <a:pt x="172" y="117"/>
                      <a:pt x="170" y="117"/>
                    </a:cubicBezTo>
                    <a:cubicBezTo>
                      <a:pt x="167" y="116"/>
                      <a:pt x="163" y="114"/>
                      <a:pt x="160" y="112"/>
                    </a:cubicBezTo>
                    <a:cubicBezTo>
                      <a:pt x="155" y="109"/>
                      <a:pt x="150" y="105"/>
                      <a:pt x="145" y="102"/>
                    </a:cubicBezTo>
                    <a:cubicBezTo>
                      <a:pt x="146" y="101"/>
                      <a:pt x="146" y="100"/>
                      <a:pt x="145" y="100"/>
                    </a:cubicBezTo>
                    <a:cubicBezTo>
                      <a:pt x="145" y="99"/>
                      <a:pt x="144" y="99"/>
                      <a:pt x="143" y="99"/>
                    </a:cubicBezTo>
                    <a:cubicBezTo>
                      <a:pt x="143" y="99"/>
                      <a:pt x="142" y="99"/>
                      <a:pt x="142" y="99"/>
                    </a:cubicBezTo>
                    <a:cubicBezTo>
                      <a:pt x="141" y="99"/>
                      <a:pt x="140" y="100"/>
                      <a:pt x="140" y="100"/>
                    </a:cubicBezTo>
                    <a:cubicBezTo>
                      <a:pt x="139" y="101"/>
                      <a:pt x="139" y="102"/>
                      <a:pt x="139" y="102"/>
                    </a:cubicBezTo>
                    <a:cubicBezTo>
                      <a:pt x="139" y="103"/>
                      <a:pt x="139" y="104"/>
                      <a:pt x="140" y="104"/>
                    </a:cubicBezTo>
                    <a:cubicBezTo>
                      <a:pt x="146" y="108"/>
                      <a:pt x="151" y="112"/>
                      <a:pt x="157" y="116"/>
                    </a:cubicBezTo>
                    <a:cubicBezTo>
                      <a:pt x="160" y="118"/>
                      <a:pt x="164" y="120"/>
                      <a:pt x="167" y="121"/>
                    </a:cubicBezTo>
                    <a:cubicBezTo>
                      <a:pt x="167" y="122"/>
                      <a:pt x="167" y="122"/>
                      <a:pt x="167" y="122"/>
                    </a:cubicBezTo>
                    <a:cubicBezTo>
                      <a:pt x="167" y="123"/>
                      <a:pt x="167" y="124"/>
                      <a:pt x="167" y="125"/>
                    </a:cubicBezTo>
                    <a:cubicBezTo>
                      <a:pt x="167" y="126"/>
                      <a:pt x="166" y="126"/>
                      <a:pt x="165" y="127"/>
                    </a:cubicBezTo>
                    <a:cubicBezTo>
                      <a:pt x="164" y="129"/>
                      <a:pt x="162" y="130"/>
                      <a:pt x="159" y="130"/>
                    </a:cubicBezTo>
                    <a:cubicBezTo>
                      <a:pt x="158" y="130"/>
                      <a:pt x="157" y="130"/>
                      <a:pt x="157" y="129"/>
                    </a:cubicBezTo>
                    <a:cubicBezTo>
                      <a:pt x="153" y="129"/>
                      <a:pt x="150" y="126"/>
                      <a:pt x="147" y="124"/>
                    </a:cubicBezTo>
                    <a:cubicBezTo>
                      <a:pt x="143" y="121"/>
                      <a:pt x="139" y="119"/>
                      <a:pt x="136" y="116"/>
                    </a:cubicBezTo>
                    <a:cubicBezTo>
                      <a:pt x="135" y="116"/>
                      <a:pt x="135" y="116"/>
                      <a:pt x="134" y="116"/>
                    </a:cubicBezTo>
                    <a:cubicBezTo>
                      <a:pt x="134" y="116"/>
                      <a:pt x="133" y="116"/>
                      <a:pt x="132" y="117"/>
                    </a:cubicBezTo>
                    <a:cubicBezTo>
                      <a:pt x="132" y="118"/>
                      <a:pt x="132" y="119"/>
                      <a:pt x="133" y="120"/>
                    </a:cubicBezTo>
                    <a:cubicBezTo>
                      <a:pt x="137" y="123"/>
                      <a:pt x="140" y="125"/>
                      <a:pt x="144" y="128"/>
                    </a:cubicBezTo>
                    <a:cubicBezTo>
                      <a:pt x="145" y="129"/>
                      <a:pt x="146" y="129"/>
                      <a:pt x="147" y="130"/>
                    </a:cubicBezTo>
                    <a:cubicBezTo>
                      <a:pt x="148" y="131"/>
                      <a:pt x="148" y="132"/>
                      <a:pt x="149" y="133"/>
                    </a:cubicBezTo>
                    <a:cubicBezTo>
                      <a:pt x="149" y="134"/>
                      <a:pt x="149" y="135"/>
                      <a:pt x="149" y="135"/>
                    </a:cubicBezTo>
                    <a:cubicBezTo>
                      <a:pt x="149" y="136"/>
                      <a:pt x="149" y="136"/>
                      <a:pt x="149" y="136"/>
                    </a:cubicBezTo>
                    <a:cubicBezTo>
                      <a:pt x="149" y="138"/>
                      <a:pt x="148" y="139"/>
                      <a:pt x="147" y="140"/>
                    </a:cubicBezTo>
                    <a:cubicBezTo>
                      <a:pt x="146" y="140"/>
                      <a:pt x="145" y="141"/>
                      <a:pt x="144" y="141"/>
                    </a:cubicBezTo>
                    <a:cubicBezTo>
                      <a:pt x="143" y="141"/>
                      <a:pt x="143" y="141"/>
                      <a:pt x="143" y="141"/>
                    </a:cubicBezTo>
                    <a:cubicBezTo>
                      <a:pt x="143" y="141"/>
                      <a:pt x="143" y="141"/>
                      <a:pt x="143" y="141"/>
                    </a:cubicBezTo>
                    <a:cubicBezTo>
                      <a:pt x="142" y="141"/>
                      <a:pt x="141" y="141"/>
                      <a:pt x="140" y="140"/>
                    </a:cubicBezTo>
                    <a:cubicBezTo>
                      <a:pt x="140" y="140"/>
                      <a:pt x="140" y="140"/>
                      <a:pt x="140" y="140"/>
                    </a:cubicBezTo>
                    <a:cubicBezTo>
                      <a:pt x="134" y="138"/>
                      <a:pt x="132" y="136"/>
                      <a:pt x="126" y="133"/>
                    </a:cubicBezTo>
                    <a:cubicBezTo>
                      <a:pt x="126" y="133"/>
                      <a:pt x="126" y="133"/>
                      <a:pt x="126" y="133"/>
                    </a:cubicBezTo>
                    <a:cubicBezTo>
                      <a:pt x="127" y="132"/>
                      <a:pt x="127" y="131"/>
                      <a:pt x="128" y="129"/>
                    </a:cubicBezTo>
                    <a:cubicBezTo>
                      <a:pt x="128" y="128"/>
                      <a:pt x="129" y="126"/>
                      <a:pt x="129" y="125"/>
                    </a:cubicBezTo>
                    <a:cubicBezTo>
                      <a:pt x="129" y="125"/>
                      <a:pt x="129" y="125"/>
                      <a:pt x="129" y="125"/>
                    </a:cubicBezTo>
                    <a:cubicBezTo>
                      <a:pt x="129" y="123"/>
                      <a:pt x="128" y="121"/>
                      <a:pt x="127" y="119"/>
                    </a:cubicBezTo>
                    <a:cubicBezTo>
                      <a:pt x="126" y="118"/>
                      <a:pt x="125" y="117"/>
                      <a:pt x="123" y="116"/>
                    </a:cubicBezTo>
                    <a:cubicBezTo>
                      <a:pt x="122" y="115"/>
                      <a:pt x="120" y="115"/>
                      <a:pt x="119" y="115"/>
                    </a:cubicBezTo>
                    <a:cubicBezTo>
                      <a:pt x="119" y="115"/>
                      <a:pt x="119" y="115"/>
                      <a:pt x="119" y="115"/>
                    </a:cubicBezTo>
                    <a:cubicBezTo>
                      <a:pt x="118" y="115"/>
                      <a:pt x="118" y="115"/>
                      <a:pt x="117" y="115"/>
                    </a:cubicBezTo>
                    <a:cubicBezTo>
                      <a:pt x="118" y="113"/>
                      <a:pt x="118" y="112"/>
                      <a:pt x="118" y="110"/>
                    </a:cubicBezTo>
                    <a:cubicBezTo>
                      <a:pt x="118" y="109"/>
                      <a:pt x="118" y="108"/>
                      <a:pt x="118" y="108"/>
                    </a:cubicBezTo>
                    <a:cubicBezTo>
                      <a:pt x="117" y="104"/>
                      <a:pt x="114" y="101"/>
                      <a:pt x="110" y="100"/>
                    </a:cubicBezTo>
                    <a:cubicBezTo>
                      <a:pt x="110" y="100"/>
                      <a:pt x="110" y="100"/>
                      <a:pt x="110" y="100"/>
                    </a:cubicBezTo>
                    <a:cubicBezTo>
                      <a:pt x="110" y="100"/>
                      <a:pt x="110" y="100"/>
                      <a:pt x="110" y="100"/>
                    </a:cubicBezTo>
                    <a:cubicBezTo>
                      <a:pt x="110" y="100"/>
                      <a:pt x="110" y="100"/>
                      <a:pt x="110" y="100"/>
                    </a:cubicBezTo>
                    <a:cubicBezTo>
                      <a:pt x="109" y="100"/>
                      <a:pt x="109" y="100"/>
                      <a:pt x="109" y="100"/>
                    </a:cubicBezTo>
                    <a:cubicBezTo>
                      <a:pt x="107" y="100"/>
                      <a:pt x="106" y="100"/>
                      <a:pt x="105" y="101"/>
                    </a:cubicBezTo>
                    <a:cubicBezTo>
                      <a:pt x="104" y="99"/>
                      <a:pt x="103" y="98"/>
                      <a:pt x="102" y="96"/>
                    </a:cubicBezTo>
                    <a:cubicBezTo>
                      <a:pt x="101" y="95"/>
                      <a:pt x="99" y="94"/>
                      <a:pt x="98" y="93"/>
                    </a:cubicBezTo>
                    <a:cubicBezTo>
                      <a:pt x="97" y="92"/>
                      <a:pt x="96" y="92"/>
                      <a:pt x="94" y="92"/>
                    </a:cubicBezTo>
                    <a:cubicBezTo>
                      <a:pt x="92" y="92"/>
                      <a:pt x="90" y="93"/>
                      <a:pt x="88" y="95"/>
                    </a:cubicBezTo>
                    <a:cubicBezTo>
                      <a:pt x="87" y="93"/>
                      <a:pt x="86" y="91"/>
                      <a:pt x="85" y="90"/>
                    </a:cubicBezTo>
                    <a:cubicBezTo>
                      <a:pt x="83" y="89"/>
                      <a:pt x="81" y="88"/>
                      <a:pt x="79" y="88"/>
                    </a:cubicBezTo>
                    <a:cubicBezTo>
                      <a:pt x="79" y="88"/>
                      <a:pt x="78" y="88"/>
                      <a:pt x="78" y="89"/>
                    </a:cubicBezTo>
                    <a:cubicBezTo>
                      <a:pt x="78" y="89"/>
                      <a:pt x="78" y="89"/>
                      <a:pt x="78" y="89"/>
                    </a:cubicBezTo>
                    <a:cubicBezTo>
                      <a:pt x="78" y="89"/>
                      <a:pt x="78" y="89"/>
                      <a:pt x="78" y="89"/>
                    </a:cubicBezTo>
                    <a:cubicBezTo>
                      <a:pt x="76" y="89"/>
                      <a:pt x="75" y="90"/>
                      <a:pt x="74" y="91"/>
                    </a:cubicBezTo>
                    <a:cubicBezTo>
                      <a:pt x="73" y="92"/>
                      <a:pt x="72" y="94"/>
                      <a:pt x="71" y="95"/>
                    </a:cubicBezTo>
                    <a:cubicBezTo>
                      <a:pt x="71" y="95"/>
                      <a:pt x="71" y="95"/>
                      <a:pt x="71" y="95"/>
                    </a:cubicBezTo>
                    <a:moveTo>
                      <a:pt x="83" y="53"/>
                    </a:moveTo>
                    <a:cubicBezTo>
                      <a:pt x="81" y="53"/>
                      <a:pt x="79" y="52"/>
                      <a:pt x="77" y="52"/>
                    </a:cubicBezTo>
                    <a:cubicBezTo>
                      <a:pt x="76" y="51"/>
                      <a:pt x="76" y="51"/>
                      <a:pt x="75" y="50"/>
                    </a:cubicBezTo>
                    <a:cubicBezTo>
                      <a:pt x="75" y="50"/>
                      <a:pt x="75" y="49"/>
                      <a:pt x="75" y="48"/>
                    </a:cubicBezTo>
                    <a:cubicBezTo>
                      <a:pt x="75" y="47"/>
                      <a:pt x="75" y="46"/>
                      <a:pt x="76" y="45"/>
                    </a:cubicBezTo>
                    <a:cubicBezTo>
                      <a:pt x="81" y="41"/>
                      <a:pt x="85" y="38"/>
                      <a:pt x="88" y="34"/>
                    </a:cubicBezTo>
                    <a:cubicBezTo>
                      <a:pt x="90" y="32"/>
                      <a:pt x="92" y="30"/>
                      <a:pt x="94" y="29"/>
                    </a:cubicBezTo>
                    <a:cubicBezTo>
                      <a:pt x="95" y="28"/>
                      <a:pt x="97" y="27"/>
                      <a:pt x="99" y="26"/>
                    </a:cubicBezTo>
                    <a:cubicBezTo>
                      <a:pt x="108" y="24"/>
                      <a:pt x="117" y="22"/>
                      <a:pt x="125" y="22"/>
                    </a:cubicBezTo>
                    <a:cubicBezTo>
                      <a:pt x="136" y="22"/>
                      <a:pt x="147" y="24"/>
                      <a:pt x="157" y="28"/>
                    </a:cubicBezTo>
                    <a:cubicBezTo>
                      <a:pt x="162" y="31"/>
                      <a:pt x="168" y="33"/>
                      <a:pt x="174" y="34"/>
                    </a:cubicBezTo>
                    <a:cubicBezTo>
                      <a:pt x="174" y="34"/>
                      <a:pt x="174" y="34"/>
                      <a:pt x="174" y="34"/>
                    </a:cubicBezTo>
                    <a:cubicBezTo>
                      <a:pt x="175" y="34"/>
                      <a:pt x="176" y="34"/>
                      <a:pt x="176" y="34"/>
                    </a:cubicBezTo>
                    <a:cubicBezTo>
                      <a:pt x="182" y="34"/>
                      <a:pt x="188" y="32"/>
                      <a:pt x="192" y="28"/>
                    </a:cubicBezTo>
                    <a:cubicBezTo>
                      <a:pt x="192" y="28"/>
                      <a:pt x="192" y="28"/>
                      <a:pt x="192" y="28"/>
                    </a:cubicBezTo>
                    <a:cubicBezTo>
                      <a:pt x="197" y="34"/>
                      <a:pt x="201" y="41"/>
                      <a:pt x="204" y="48"/>
                    </a:cubicBezTo>
                    <a:cubicBezTo>
                      <a:pt x="207" y="56"/>
                      <a:pt x="209" y="65"/>
                      <a:pt x="210" y="74"/>
                    </a:cubicBezTo>
                    <a:cubicBezTo>
                      <a:pt x="204" y="77"/>
                      <a:pt x="198" y="79"/>
                      <a:pt x="193" y="82"/>
                    </a:cubicBezTo>
                    <a:cubicBezTo>
                      <a:pt x="180" y="72"/>
                      <a:pt x="166" y="63"/>
                      <a:pt x="151" y="56"/>
                    </a:cubicBezTo>
                    <a:cubicBezTo>
                      <a:pt x="148" y="55"/>
                      <a:pt x="144" y="53"/>
                      <a:pt x="141" y="51"/>
                    </a:cubicBezTo>
                    <a:cubicBezTo>
                      <a:pt x="137" y="48"/>
                      <a:pt x="134" y="44"/>
                      <a:pt x="131" y="40"/>
                    </a:cubicBezTo>
                    <a:cubicBezTo>
                      <a:pt x="131" y="39"/>
                      <a:pt x="130" y="39"/>
                      <a:pt x="129" y="39"/>
                    </a:cubicBezTo>
                    <a:cubicBezTo>
                      <a:pt x="127" y="38"/>
                      <a:pt x="125" y="37"/>
                      <a:pt x="123" y="37"/>
                    </a:cubicBezTo>
                    <a:cubicBezTo>
                      <a:pt x="123" y="37"/>
                      <a:pt x="123" y="37"/>
                      <a:pt x="123" y="37"/>
                    </a:cubicBezTo>
                    <a:cubicBezTo>
                      <a:pt x="117" y="37"/>
                      <a:pt x="111" y="40"/>
                      <a:pt x="106" y="42"/>
                    </a:cubicBezTo>
                    <a:cubicBezTo>
                      <a:pt x="99" y="46"/>
                      <a:pt x="93" y="51"/>
                      <a:pt x="87" y="52"/>
                    </a:cubicBezTo>
                    <a:cubicBezTo>
                      <a:pt x="86" y="53"/>
                      <a:pt x="85" y="53"/>
                      <a:pt x="83" y="53"/>
                    </a:cubicBezTo>
                    <a:moveTo>
                      <a:pt x="38" y="85"/>
                    </a:moveTo>
                    <a:cubicBezTo>
                      <a:pt x="38" y="84"/>
                      <a:pt x="38" y="84"/>
                      <a:pt x="38" y="84"/>
                    </a:cubicBezTo>
                    <a:cubicBezTo>
                      <a:pt x="38" y="84"/>
                      <a:pt x="38" y="83"/>
                      <a:pt x="38" y="83"/>
                    </a:cubicBezTo>
                    <a:cubicBezTo>
                      <a:pt x="38" y="81"/>
                      <a:pt x="38" y="80"/>
                      <a:pt x="38" y="79"/>
                    </a:cubicBezTo>
                    <a:cubicBezTo>
                      <a:pt x="38" y="60"/>
                      <a:pt x="44" y="42"/>
                      <a:pt x="54" y="27"/>
                    </a:cubicBezTo>
                    <a:cubicBezTo>
                      <a:pt x="56" y="25"/>
                      <a:pt x="57" y="23"/>
                      <a:pt x="59" y="23"/>
                    </a:cubicBezTo>
                    <a:cubicBezTo>
                      <a:pt x="59" y="22"/>
                      <a:pt x="60" y="22"/>
                      <a:pt x="61" y="22"/>
                    </a:cubicBezTo>
                    <a:cubicBezTo>
                      <a:pt x="62" y="22"/>
                      <a:pt x="63" y="23"/>
                      <a:pt x="63" y="23"/>
                    </a:cubicBezTo>
                    <a:cubicBezTo>
                      <a:pt x="63" y="24"/>
                      <a:pt x="64" y="24"/>
                      <a:pt x="64" y="26"/>
                    </a:cubicBezTo>
                    <a:cubicBezTo>
                      <a:pt x="64" y="26"/>
                      <a:pt x="64" y="26"/>
                      <a:pt x="64" y="27"/>
                    </a:cubicBezTo>
                    <a:cubicBezTo>
                      <a:pt x="63" y="27"/>
                      <a:pt x="63" y="27"/>
                      <a:pt x="63" y="27"/>
                    </a:cubicBezTo>
                    <a:cubicBezTo>
                      <a:pt x="62" y="27"/>
                      <a:pt x="62" y="27"/>
                      <a:pt x="61" y="27"/>
                    </a:cubicBezTo>
                    <a:cubicBezTo>
                      <a:pt x="61" y="27"/>
                      <a:pt x="61" y="27"/>
                      <a:pt x="61" y="27"/>
                    </a:cubicBezTo>
                    <a:cubicBezTo>
                      <a:pt x="61" y="27"/>
                      <a:pt x="61" y="27"/>
                      <a:pt x="61" y="27"/>
                    </a:cubicBezTo>
                    <a:cubicBezTo>
                      <a:pt x="60" y="27"/>
                      <a:pt x="59" y="28"/>
                      <a:pt x="59" y="28"/>
                    </a:cubicBezTo>
                    <a:cubicBezTo>
                      <a:pt x="58" y="29"/>
                      <a:pt x="58" y="29"/>
                      <a:pt x="57" y="30"/>
                    </a:cubicBezTo>
                    <a:cubicBezTo>
                      <a:pt x="46" y="43"/>
                      <a:pt x="40" y="61"/>
                      <a:pt x="40" y="78"/>
                    </a:cubicBezTo>
                    <a:cubicBezTo>
                      <a:pt x="40" y="78"/>
                      <a:pt x="40" y="78"/>
                      <a:pt x="40" y="78"/>
                    </a:cubicBezTo>
                    <a:cubicBezTo>
                      <a:pt x="40" y="79"/>
                      <a:pt x="41" y="80"/>
                      <a:pt x="42" y="81"/>
                    </a:cubicBezTo>
                    <a:cubicBezTo>
                      <a:pt x="43" y="81"/>
                      <a:pt x="43" y="81"/>
                      <a:pt x="43" y="81"/>
                    </a:cubicBezTo>
                    <a:cubicBezTo>
                      <a:pt x="42" y="82"/>
                      <a:pt x="41" y="83"/>
                      <a:pt x="40" y="84"/>
                    </a:cubicBezTo>
                    <a:cubicBezTo>
                      <a:pt x="39" y="85"/>
                      <a:pt x="39" y="85"/>
                      <a:pt x="39" y="85"/>
                    </a:cubicBezTo>
                    <a:cubicBezTo>
                      <a:pt x="38" y="85"/>
                      <a:pt x="38" y="85"/>
                      <a:pt x="38" y="85"/>
                    </a:cubicBezTo>
                    <a:moveTo>
                      <a:pt x="189" y="24"/>
                    </a:moveTo>
                    <a:cubicBezTo>
                      <a:pt x="189" y="24"/>
                      <a:pt x="189" y="24"/>
                      <a:pt x="189" y="23"/>
                    </a:cubicBezTo>
                    <a:cubicBezTo>
                      <a:pt x="189" y="22"/>
                      <a:pt x="189" y="21"/>
                      <a:pt x="190" y="20"/>
                    </a:cubicBezTo>
                    <a:cubicBezTo>
                      <a:pt x="190" y="19"/>
                      <a:pt x="191" y="18"/>
                      <a:pt x="191" y="18"/>
                    </a:cubicBezTo>
                    <a:cubicBezTo>
                      <a:pt x="191" y="18"/>
                      <a:pt x="191" y="18"/>
                      <a:pt x="191" y="18"/>
                    </a:cubicBezTo>
                    <a:cubicBezTo>
                      <a:pt x="192" y="18"/>
                      <a:pt x="193" y="18"/>
                      <a:pt x="195" y="19"/>
                    </a:cubicBezTo>
                    <a:cubicBezTo>
                      <a:pt x="201" y="22"/>
                      <a:pt x="211" y="34"/>
                      <a:pt x="218" y="65"/>
                    </a:cubicBezTo>
                    <a:cubicBezTo>
                      <a:pt x="219" y="67"/>
                      <a:pt x="219" y="69"/>
                      <a:pt x="219" y="71"/>
                    </a:cubicBezTo>
                    <a:cubicBezTo>
                      <a:pt x="219" y="74"/>
                      <a:pt x="219" y="77"/>
                      <a:pt x="218" y="79"/>
                    </a:cubicBezTo>
                    <a:cubicBezTo>
                      <a:pt x="217" y="80"/>
                      <a:pt x="217" y="80"/>
                      <a:pt x="217" y="80"/>
                    </a:cubicBezTo>
                    <a:cubicBezTo>
                      <a:pt x="217" y="80"/>
                      <a:pt x="216" y="81"/>
                      <a:pt x="216" y="81"/>
                    </a:cubicBezTo>
                    <a:cubicBezTo>
                      <a:pt x="215" y="81"/>
                      <a:pt x="214" y="81"/>
                      <a:pt x="214" y="81"/>
                    </a:cubicBezTo>
                    <a:cubicBezTo>
                      <a:pt x="213" y="81"/>
                      <a:pt x="213" y="81"/>
                      <a:pt x="212" y="81"/>
                    </a:cubicBezTo>
                    <a:cubicBezTo>
                      <a:pt x="212" y="81"/>
                      <a:pt x="212" y="81"/>
                      <a:pt x="212" y="81"/>
                    </a:cubicBezTo>
                    <a:cubicBezTo>
                      <a:pt x="212" y="81"/>
                      <a:pt x="212" y="81"/>
                      <a:pt x="212" y="81"/>
                    </a:cubicBezTo>
                    <a:cubicBezTo>
                      <a:pt x="211" y="80"/>
                      <a:pt x="211" y="80"/>
                      <a:pt x="210" y="79"/>
                    </a:cubicBezTo>
                    <a:cubicBezTo>
                      <a:pt x="211" y="79"/>
                      <a:pt x="212" y="79"/>
                      <a:pt x="213" y="78"/>
                    </a:cubicBezTo>
                    <a:cubicBezTo>
                      <a:pt x="213" y="78"/>
                      <a:pt x="213" y="78"/>
                      <a:pt x="213" y="78"/>
                    </a:cubicBezTo>
                    <a:cubicBezTo>
                      <a:pt x="214" y="78"/>
                      <a:pt x="215" y="77"/>
                      <a:pt x="215" y="76"/>
                    </a:cubicBezTo>
                    <a:cubicBezTo>
                      <a:pt x="214" y="66"/>
                      <a:pt x="212" y="56"/>
                      <a:pt x="208" y="46"/>
                    </a:cubicBezTo>
                    <a:cubicBezTo>
                      <a:pt x="205" y="38"/>
                      <a:pt x="201" y="30"/>
                      <a:pt x="194" y="24"/>
                    </a:cubicBezTo>
                    <a:cubicBezTo>
                      <a:pt x="194" y="23"/>
                      <a:pt x="193" y="23"/>
                      <a:pt x="193" y="23"/>
                    </a:cubicBezTo>
                    <a:cubicBezTo>
                      <a:pt x="193" y="23"/>
                      <a:pt x="193" y="23"/>
                      <a:pt x="193" y="23"/>
                    </a:cubicBezTo>
                    <a:cubicBezTo>
                      <a:pt x="192" y="23"/>
                      <a:pt x="192" y="23"/>
                      <a:pt x="192" y="23"/>
                    </a:cubicBezTo>
                    <a:cubicBezTo>
                      <a:pt x="192" y="23"/>
                      <a:pt x="192" y="23"/>
                      <a:pt x="192" y="23"/>
                    </a:cubicBezTo>
                    <a:cubicBezTo>
                      <a:pt x="191" y="23"/>
                      <a:pt x="190" y="23"/>
                      <a:pt x="190" y="24"/>
                    </a:cubicBezTo>
                    <a:cubicBezTo>
                      <a:pt x="190" y="24"/>
                      <a:pt x="190" y="24"/>
                      <a:pt x="190" y="24"/>
                    </a:cubicBezTo>
                    <a:cubicBezTo>
                      <a:pt x="189" y="24"/>
                      <a:pt x="189" y="24"/>
                      <a:pt x="189" y="24"/>
                    </a:cubicBezTo>
                    <a:moveTo>
                      <a:pt x="192" y="13"/>
                    </a:moveTo>
                    <a:cubicBezTo>
                      <a:pt x="192" y="12"/>
                      <a:pt x="192" y="12"/>
                      <a:pt x="192" y="12"/>
                    </a:cubicBezTo>
                    <a:cubicBezTo>
                      <a:pt x="192" y="13"/>
                      <a:pt x="192" y="13"/>
                      <a:pt x="192" y="13"/>
                    </a:cubicBezTo>
                    <a:moveTo>
                      <a:pt x="219" y="0"/>
                    </a:moveTo>
                    <a:cubicBezTo>
                      <a:pt x="219" y="0"/>
                      <a:pt x="218" y="0"/>
                      <a:pt x="218" y="0"/>
                    </a:cubicBezTo>
                    <a:cubicBezTo>
                      <a:pt x="217" y="1"/>
                      <a:pt x="215" y="2"/>
                      <a:pt x="212" y="3"/>
                    </a:cubicBezTo>
                    <a:cubicBezTo>
                      <a:pt x="208" y="5"/>
                      <a:pt x="202" y="8"/>
                      <a:pt x="198" y="9"/>
                    </a:cubicBezTo>
                    <a:cubicBezTo>
                      <a:pt x="196" y="10"/>
                      <a:pt x="194" y="11"/>
                      <a:pt x="193" y="12"/>
                    </a:cubicBezTo>
                    <a:cubicBezTo>
                      <a:pt x="192" y="12"/>
                      <a:pt x="191" y="12"/>
                      <a:pt x="191" y="12"/>
                    </a:cubicBezTo>
                    <a:cubicBezTo>
                      <a:pt x="190" y="12"/>
                      <a:pt x="190" y="12"/>
                      <a:pt x="190" y="12"/>
                    </a:cubicBezTo>
                    <a:cubicBezTo>
                      <a:pt x="190" y="13"/>
                      <a:pt x="190" y="13"/>
                      <a:pt x="190" y="13"/>
                    </a:cubicBezTo>
                    <a:cubicBezTo>
                      <a:pt x="190" y="13"/>
                      <a:pt x="190" y="13"/>
                      <a:pt x="190" y="13"/>
                    </a:cubicBezTo>
                    <a:cubicBezTo>
                      <a:pt x="189" y="13"/>
                      <a:pt x="189" y="13"/>
                      <a:pt x="189" y="13"/>
                    </a:cubicBezTo>
                    <a:cubicBezTo>
                      <a:pt x="189" y="13"/>
                      <a:pt x="189" y="13"/>
                      <a:pt x="189" y="13"/>
                    </a:cubicBezTo>
                    <a:cubicBezTo>
                      <a:pt x="187" y="14"/>
                      <a:pt x="186" y="16"/>
                      <a:pt x="185" y="18"/>
                    </a:cubicBezTo>
                    <a:cubicBezTo>
                      <a:pt x="185" y="19"/>
                      <a:pt x="184" y="21"/>
                      <a:pt x="184" y="23"/>
                    </a:cubicBezTo>
                    <a:cubicBezTo>
                      <a:pt x="184" y="24"/>
                      <a:pt x="185" y="25"/>
                      <a:pt x="185" y="26"/>
                    </a:cubicBezTo>
                    <a:cubicBezTo>
                      <a:pt x="185" y="27"/>
                      <a:pt x="185" y="27"/>
                      <a:pt x="185" y="27"/>
                    </a:cubicBezTo>
                    <a:cubicBezTo>
                      <a:pt x="182" y="28"/>
                      <a:pt x="179" y="29"/>
                      <a:pt x="176" y="29"/>
                    </a:cubicBezTo>
                    <a:cubicBezTo>
                      <a:pt x="176" y="29"/>
                      <a:pt x="176" y="29"/>
                      <a:pt x="176" y="29"/>
                    </a:cubicBezTo>
                    <a:cubicBezTo>
                      <a:pt x="176" y="29"/>
                      <a:pt x="175" y="29"/>
                      <a:pt x="175" y="29"/>
                    </a:cubicBezTo>
                    <a:cubicBezTo>
                      <a:pt x="175" y="29"/>
                      <a:pt x="175" y="29"/>
                      <a:pt x="175" y="29"/>
                    </a:cubicBezTo>
                    <a:cubicBezTo>
                      <a:pt x="169" y="29"/>
                      <a:pt x="164" y="26"/>
                      <a:pt x="159" y="24"/>
                    </a:cubicBezTo>
                    <a:cubicBezTo>
                      <a:pt x="148" y="20"/>
                      <a:pt x="137" y="18"/>
                      <a:pt x="125" y="18"/>
                    </a:cubicBezTo>
                    <a:cubicBezTo>
                      <a:pt x="116" y="18"/>
                      <a:pt x="107" y="19"/>
                      <a:pt x="98" y="22"/>
                    </a:cubicBezTo>
                    <a:cubicBezTo>
                      <a:pt x="96" y="23"/>
                      <a:pt x="93" y="23"/>
                      <a:pt x="91" y="25"/>
                    </a:cubicBezTo>
                    <a:cubicBezTo>
                      <a:pt x="89" y="27"/>
                      <a:pt x="87" y="29"/>
                      <a:pt x="85" y="31"/>
                    </a:cubicBezTo>
                    <a:cubicBezTo>
                      <a:pt x="84" y="31"/>
                      <a:pt x="84" y="31"/>
                      <a:pt x="84" y="32"/>
                    </a:cubicBezTo>
                    <a:cubicBezTo>
                      <a:pt x="83" y="32"/>
                      <a:pt x="83" y="32"/>
                      <a:pt x="83" y="32"/>
                    </a:cubicBezTo>
                    <a:cubicBezTo>
                      <a:pt x="78" y="30"/>
                      <a:pt x="73" y="29"/>
                      <a:pt x="68" y="28"/>
                    </a:cubicBezTo>
                    <a:cubicBezTo>
                      <a:pt x="68" y="27"/>
                      <a:pt x="68" y="26"/>
                      <a:pt x="68" y="26"/>
                    </a:cubicBezTo>
                    <a:cubicBezTo>
                      <a:pt x="68" y="24"/>
                      <a:pt x="68" y="22"/>
                      <a:pt x="67" y="20"/>
                    </a:cubicBezTo>
                    <a:cubicBezTo>
                      <a:pt x="66" y="20"/>
                      <a:pt x="66" y="19"/>
                      <a:pt x="65" y="19"/>
                    </a:cubicBezTo>
                    <a:cubicBezTo>
                      <a:pt x="65" y="18"/>
                      <a:pt x="65" y="18"/>
                      <a:pt x="64" y="17"/>
                    </a:cubicBezTo>
                    <a:cubicBezTo>
                      <a:pt x="64" y="17"/>
                      <a:pt x="62" y="16"/>
                      <a:pt x="61" y="15"/>
                    </a:cubicBezTo>
                    <a:cubicBezTo>
                      <a:pt x="55" y="12"/>
                      <a:pt x="46" y="7"/>
                      <a:pt x="40" y="4"/>
                    </a:cubicBezTo>
                    <a:cubicBezTo>
                      <a:pt x="40" y="4"/>
                      <a:pt x="40" y="4"/>
                      <a:pt x="40" y="4"/>
                    </a:cubicBezTo>
                    <a:cubicBezTo>
                      <a:pt x="40" y="4"/>
                      <a:pt x="39" y="4"/>
                      <a:pt x="39" y="4"/>
                    </a:cubicBezTo>
                    <a:cubicBezTo>
                      <a:pt x="38" y="4"/>
                      <a:pt x="37" y="4"/>
                      <a:pt x="37" y="5"/>
                    </a:cubicBezTo>
                    <a:cubicBezTo>
                      <a:pt x="36" y="6"/>
                      <a:pt x="36" y="7"/>
                      <a:pt x="38" y="8"/>
                    </a:cubicBezTo>
                    <a:cubicBezTo>
                      <a:pt x="38" y="8"/>
                      <a:pt x="38" y="8"/>
                      <a:pt x="38" y="8"/>
                    </a:cubicBezTo>
                    <a:cubicBezTo>
                      <a:pt x="38" y="8"/>
                      <a:pt x="38" y="8"/>
                      <a:pt x="38" y="8"/>
                    </a:cubicBezTo>
                    <a:cubicBezTo>
                      <a:pt x="41" y="10"/>
                      <a:pt x="47" y="13"/>
                      <a:pt x="52" y="16"/>
                    </a:cubicBezTo>
                    <a:cubicBezTo>
                      <a:pt x="53" y="17"/>
                      <a:pt x="55" y="18"/>
                      <a:pt x="56" y="18"/>
                    </a:cubicBezTo>
                    <a:cubicBezTo>
                      <a:pt x="53" y="20"/>
                      <a:pt x="52" y="22"/>
                      <a:pt x="50" y="24"/>
                    </a:cubicBezTo>
                    <a:cubicBezTo>
                      <a:pt x="40" y="39"/>
                      <a:pt x="34" y="56"/>
                      <a:pt x="33" y="73"/>
                    </a:cubicBezTo>
                    <a:cubicBezTo>
                      <a:pt x="33" y="73"/>
                      <a:pt x="33" y="73"/>
                      <a:pt x="33" y="73"/>
                    </a:cubicBezTo>
                    <a:cubicBezTo>
                      <a:pt x="33" y="73"/>
                      <a:pt x="33" y="73"/>
                      <a:pt x="32" y="73"/>
                    </a:cubicBezTo>
                    <a:cubicBezTo>
                      <a:pt x="32" y="73"/>
                      <a:pt x="32" y="73"/>
                      <a:pt x="31" y="73"/>
                    </a:cubicBezTo>
                    <a:cubicBezTo>
                      <a:pt x="28" y="76"/>
                      <a:pt x="26" y="80"/>
                      <a:pt x="23" y="84"/>
                    </a:cubicBezTo>
                    <a:cubicBezTo>
                      <a:pt x="22" y="84"/>
                      <a:pt x="21" y="83"/>
                      <a:pt x="20" y="83"/>
                    </a:cubicBezTo>
                    <a:cubicBezTo>
                      <a:pt x="23" y="78"/>
                      <a:pt x="26" y="74"/>
                      <a:pt x="30" y="70"/>
                    </a:cubicBezTo>
                    <a:cubicBezTo>
                      <a:pt x="30" y="70"/>
                      <a:pt x="30" y="69"/>
                      <a:pt x="29" y="69"/>
                    </a:cubicBezTo>
                    <a:cubicBezTo>
                      <a:pt x="29" y="68"/>
                      <a:pt x="29" y="68"/>
                      <a:pt x="29" y="68"/>
                    </a:cubicBezTo>
                    <a:cubicBezTo>
                      <a:pt x="28" y="68"/>
                      <a:pt x="28" y="68"/>
                      <a:pt x="28" y="69"/>
                    </a:cubicBezTo>
                    <a:cubicBezTo>
                      <a:pt x="24" y="73"/>
                      <a:pt x="21" y="77"/>
                      <a:pt x="18" y="81"/>
                    </a:cubicBezTo>
                    <a:cubicBezTo>
                      <a:pt x="17" y="81"/>
                      <a:pt x="16" y="81"/>
                      <a:pt x="16" y="80"/>
                    </a:cubicBezTo>
                    <a:cubicBezTo>
                      <a:pt x="18" y="77"/>
                      <a:pt x="21" y="73"/>
                      <a:pt x="24" y="69"/>
                    </a:cubicBezTo>
                    <a:cubicBezTo>
                      <a:pt x="24" y="68"/>
                      <a:pt x="24" y="68"/>
                      <a:pt x="23" y="67"/>
                    </a:cubicBezTo>
                    <a:cubicBezTo>
                      <a:pt x="23" y="67"/>
                      <a:pt x="23" y="67"/>
                      <a:pt x="23" y="67"/>
                    </a:cubicBezTo>
                    <a:cubicBezTo>
                      <a:pt x="22" y="67"/>
                      <a:pt x="22" y="67"/>
                      <a:pt x="22" y="68"/>
                    </a:cubicBezTo>
                    <a:cubicBezTo>
                      <a:pt x="19" y="72"/>
                      <a:pt x="16" y="75"/>
                      <a:pt x="13" y="79"/>
                    </a:cubicBezTo>
                    <a:cubicBezTo>
                      <a:pt x="12" y="79"/>
                      <a:pt x="12" y="79"/>
                      <a:pt x="12" y="79"/>
                    </a:cubicBezTo>
                    <a:cubicBezTo>
                      <a:pt x="13" y="78"/>
                      <a:pt x="13" y="78"/>
                      <a:pt x="12" y="77"/>
                    </a:cubicBezTo>
                    <a:cubicBezTo>
                      <a:pt x="12" y="77"/>
                      <a:pt x="12" y="77"/>
                      <a:pt x="12" y="77"/>
                    </a:cubicBezTo>
                    <a:cubicBezTo>
                      <a:pt x="12" y="77"/>
                      <a:pt x="12" y="77"/>
                      <a:pt x="12" y="77"/>
                    </a:cubicBezTo>
                    <a:cubicBezTo>
                      <a:pt x="15" y="72"/>
                      <a:pt x="18" y="68"/>
                      <a:pt x="21" y="63"/>
                    </a:cubicBezTo>
                    <a:cubicBezTo>
                      <a:pt x="22" y="63"/>
                      <a:pt x="22" y="62"/>
                      <a:pt x="21" y="62"/>
                    </a:cubicBezTo>
                    <a:cubicBezTo>
                      <a:pt x="21" y="62"/>
                      <a:pt x="21" y="61"/>
                      <a:pt x="20" y="61"/>
                    </a:cubicBezTo>
                    <a:cubicBezTo>
                      <a:pt x="20" y="61"/>
                      <a:pt x="20" y="62"/>
                      <a:pt x="19" y="62"/>
                    </a:cubicBezTo>
                    <a:cubicBezTo>
                      <a:pt x="16" y="66"/>
                      <a:pt x="13" y="71"/>
                      <a:pt x="10" y="75"/>
                    </a:cubicBezTo>
                    <a:cubicBezTo>
                      <a:pt x="10" y="76"/>
                      <a:pt x="10" y="76"/>
                      <a:pt x="9" y="77"/>
                    </a:cubicBezTo>
                    <a:cubicBezTo>
                      <a:pt x="8" y="76"/>
                      <a:pt x="7" y="76"/>
                      <a:pt x="6" y="75"/>
                    </a:cubicBezTo>
                    <a:cubicBezTo>
                      <a:pt x="9" y="71"/>
                      <a:pt x="12" y="66"/>
                      <a:pt x="15" y="62"/>
                    </a:cubicBezTo>
                    <a:cubicBezTo>
                      <a:pt x="16" y="61"/>
                      <a:pt x="16" y="61"/>
                      <a:pt x="16" y="60"/>
                    </a:cubicBezTo>
                    <a:cubicBezTo>
                      <a:pt x="17" y="60"/>
                      <a:pt x="16" y="59"/>
                      <a:pt x="16" y="59"/>
                    </a:cubicBezTo>
                    <a:cubicBezTo>
                      <a:pt x="16" y="58"/>
                      <a:pt x="15" y="58"/>
                      <a:pt x="15" y="58"/>
                    </a:cubicBezTo>
                    <a:cubicBezTo>
                      <a:pt x="15" y="58"/>
                      <a:pt x="14" y="59"/>
                      <a:pt x="14" y="59"/>
                    </a:cubicBezTo>
                    <a:cubicBezTo>
                      <a:pt x="14" y="59"/>
                      <a:pt x="14" y="60"/>
                      <a:pt x="13" y="60"/>
                    </a:cubicBezTo>
                    <a:cubicBezTo>
                      <a:pt x="10" y="65"/>
                      <a:pt x="7" y="69"/>
                      <a:pt x="4" y="73"/>
                    </a:cubicBezTo>
                    <a:cubicBezTo>
                      <a:pt x="4" y="73"/>
                      <a:pt x="4" y="73"/>
                      <a:pt x="4" y="73"/>
                    </a:cubicBezTo>
                    <a:cubicBezTo>
                      <a:pt x="4" y="73"/>
                      <a:pt x="4" y="73"/>
                      <a:pt x="4" y="73"/>
                    </a:cubicBezTo>
                    <a:cubicBezTo>
                      <a:pt x="4" y="72"/>
                      <a:pt x="4" y="72"/>
                      <a:pt x="4" y="72"/>
                    </a:cubicBezTo>
                    <a:cubicBezTo>
                      <a:pt x="7" y="67"/>
                      <a:pt x="9" y="62"/>
                      <a:pt x="11" y="57"/>
                    </a:cubicBezTo>
                    <a:cubicBezTo>
                      <a:pt x="11" y="57"/>
                      <a:pt x="11" y="56"/>
                      <a:pt x="11" y="56"/>
                    </a:cubicBezTo>
                    <a:cubicBezTo>
                      <a:pt x="11" y="55"/>
                      <a:pt x="11" y="55"/>
                      <a:pt x="11" y="55"/>
                    </a:cubicBezTo>
                    <a:cubicBezTo>
                      <a:pt x="11" y="55"/>
                      <a:pt x="10" y="55"/>
                      <a:pt x="10" y="55"/>
                    </a:cubicBezTo>
                    <a:cubicBezTo>
                      <a:pt x="10" y="55"/>
                      <a:pt x="9" y="55"/>
                      <a:pt x="9" y="55"/>
                    </a:cubicBezTo>
                    <a:cubicBezTo>
                      <a:pt x="9" y="55"/>
                      <a:pt x="9" y="56"/>
                      <a:pt x="9" y="57"/>
                    </a:cubicBezTo>
                    <a:cubicBezTo>
                      <a:pt x="6" y="62"/>
                      <a:pt x="4" y="67"/>
                      <a:pt x="1" y="72"/>
                    </a:cubicBezTo>
                    <a:cubicBezTo>
                      <a:pt x="1" y="73"/>
                      <a:pt x="1" y="73"/>
                      <a:pt x="1" y="73"/>
                    </a:cubicBezTo>
                    <a:cubicBezTo>
                      <a:pt x="1" y="74"/>
                      <a:pt x="1" y="74"/>
                      <a:pt x="1" y="74"/>
                    </a:cubicBezTo>
                    <a:cubicBezTo>
                      <a:pt x="0" y="74"/>
                      <a:pt x="0" y="75"/>
                      <a:pt x="0" y="76"/>
                    </a:cubicBezTo>
                    <a:cubicBezTo>
                      <a:pt x="0" y="76"/>
                      <a:pt x="0" y="76"/>
                      <a:pt x="0" y="76"/>
                    </a:cubicBezTo>
                    <a:cubicBezTo>
                      <a:pt x="0" y="77"/>
                      <a:pt x="1" y="78"/>
                      <a:pt x="1" y="78"/>
                    </a:cubicBezTo>
                    <a:cubicBezTo>
                      <a:pt x="2" y="79"/>
                      <a:pt x="2" y="79"/>
                      <a:pt x="2" y="79"/>
                    </a:cubicBezTo>
                    <a:cubicBezTo>
                      <a:pt x="2" y="79"/>
                      <a:pt x="2" y="79"/>
                      <a:pt x="2" y="79"/>
                    </a:cubicBezTo>
                    <a:cubicBezTo>
                      <a:pt x="3" y="79"/>
                      <a:pt x="3" y="79"/>
                      <a:pt x="3" y="79"/>
                    </a:cubicBezTo>
                    <a:cubicBezTo>
                      <a:pt x="11" y="83"/>
                      <a:pt x="17" y="87"/>
                      <a:pt x="26" y="91"/>
                    </a:cubicBezTo>
                    <a:cubicBezTo>
                      <a:pt x="27" y="91"/>
                      <a:pt x="28" y="92"/>
                      <a:pt x="30" y="93"/>
                    </a:cubicBezTo>
                    <a:cubicBezTo>
                      <a:pt x="31" y="94"/>
                      <a:pt x="32" y="94"/>
                      <a:pt x="33" y="94"/>
                    </a:cubicBezTo>
                    <a:cubicBezTo>
                      <a:pt x="34" y="95"/>
                      <a:pt x="35" y="95"/>
                      <a:pt x="36" y="95"/>
                    </a:cubicBezTo>
                    <a:cubicBezTo>
                      <a:pt x="36" y="95"/>
                      <a:pt x="36" y="95"/>
                      <a:pt x="36" y="95"/>
                    </a:cubicBezTo>
                    <a:cubicBezTo>
                      <a:pt x="36" y="95"/>
                      <a:pt x="36" y="95"/>
                      <a:pt x="36" y="95"/>
                    </a:cubicBezTo>
                    <a:cubicBezTo>
                      <a:pt x="38" y="95"/>
                      <a:pt x="41" y="94"/>
                      <a:pt x="44" y="92"/>
                    </a:cubicBezTo>
                    <a:cubicBezTo>
                      <a:pt x="46" y="91"/>
                      <a:pt x="49" y="88"/>
                      <a:pt x="52" y="84"/>
                    </a:cubicBezTo>
                    <a:cubicBezTo>
                      <a:pt x="59" y="88"/>
                      <a:pt x="65" y="94"/>
                      <a:pt x="69" y="100"/>
                    </a:cubicBezTo>
                    <a:cubicBezTo>
                      <a:pt x="69" y="101"/>
                      <a:pt x="69" y="101"/>
                      <a:pt x="69" y="101"/>
                    </a:cubicBezTo>
                    <a:cubicBezTo>
                      <a:pt x="69" y="102"/>
                      <a:pt x="68" y="104"/>
                      <a:pt x="68" y="105"/>
                    </a:cubicBezTo>
                    <a:cubicBezTo>
                      <a:pt x="67" y="106"/>
                      <a:pt x="67" y="107"/>
                      <a:pt x="67" y="109"/>
                    </a:cubicBezTo>
                    <a:cubicBezTo>
                      <a:pt x="67" y="109"/>
                      <a:pt x="67" y="109"/>
                      <a:pt x="67" y="109"/>
                    </a:cubicBezTo>
                    <a:cubicBezTo>
                      <a:pt x="67" y="111"/>
                      <a:pt x="68" y="113"/>
                      <a:pt x="69" y="114"/>
                    </a:cubicBezTo>
                    <a:cubicBezTo>
                      <a:pt x="70" y="116"/>
                      <a:pt x="71" y="117"/>
                      <a:pt x="73" y="117"/>
                    </a:cubicBezTo>
                    <a:cubicBezTo>
                      <a:pt x="74" y="117"/>
                      <a:pt x="74" y="117"/>
                      <a:pt x="75" y="117"/>
                    </a:cubicBezTo>
                    <a:cubicBezTo>
                      <a:pt x="76" y="117"/>
                      <a:pt x="77" y="117"/>
                      <a:pt x="78" y="117"/>
                    </a:cubicBezTo>
                    <a:cubicBezTo>
                      <a:pt x="78" y="119"/>
                      <a:pt x="78" y="120"/>
                      <a:pt x="79" y="122"/>
                    </a:cubicBezTo>
                    <a:cubicBezTo>
                      <a:pt x="79" y="123"/>
                      <a:pt x="79" y="124"/>
                      <a:pt x="80" y="125"/>
                    </a:cubicBezTo>
                    <a:cubicBezTo>
                      <a:pt x="82" y="124"/>
                      <a:pt x="82" y="124"/>
                      <a:pt x="82" y="124"/>
                    </a:cubicBezTo>
                    <a:cubicBezTo>
                      <a:pt x="80" y="125"/>
                      <a:pt x="80" y="125"/>
                      <a:pt x="80" y="125"/>
                    </a:cubicBezTo>
                    <a:cubicBezTo>
                      <a:pt x="81" y="126"/>
                      <a:pt x="83" y="127"/>
                      <a:pt x="84" y="128"/>
                    </a:cubicBezTo>
                    <a:cubicBezTo>
                      <a:pt x="85" y="128"/>
                      <a:pt x="87" y="129"/>
                      <a:pt x="89" y="129"/>
                    </a:cubicBezTo>
                    <a:cubicBezTo>
                      <a:pt x="90" y="129"/>
                      <a:pt x="92" y="128"/>
                      <a:pt x="93" y="128"/>
                    </a:cubicBezTo>
                    <a:cubicBezTo>
                      <a:pt x="93" y="127"/>
                      <a:pt x="93" y="127"/>
                      <a:pt x="93" y="127"/>
                    </a:cubicBezTo>
                    <a:cubicBezTo>
                      <a:pt x="93" y="129"/>
                      <a:pt x="94" y="131"/>
                      <a:pt x="95" y="132"/>
                    </a:cubicBezTo>
                    <a:cubicBezTo>
                      <a:pt x="97" y="135"/>
                      <a:pt x="100" y="138"/>
                      <a:pt x="104" y="138"/>
                    </a:cubicBezTo>
                    <a:cubicBezTo>
                      <a:pt x="104" y="138"/>
                      <a:pt x="105" y="138"/>
                      <a:pt x="105" y="138"/>
                    </a:cubicBezTo>
                    <a:cubicBezTo>
                      <a:pt x="105" y="138"/>
                      <a:pt x="106" y="137"/>
                      <a:pt x="107" y="137"/>
                    </a:cubicBezTo>
                    <a:cubicBezTo>
                      <a:pt x="107" y="139"/>
                      <a:pt x="108" y="141"/>
                      <a:pt x="110" y="142"/>
                    </a:cubicBezTo>
                    <a:cubicBezTo>
                      <a:pt x="112" y="144"/>
                      <a:pt x="114" y="144"/>
                      <a:pt x="116" y="144"/>
                    </a:cubicBezTo>
                    <a:cubicBezTo>
                      <a:pt x="116" y="144"/>
                      <a:pt x="116" y="144"/>
                      <a:pt x="116" y="144"/>
                    </a:cubicBezTo>
                    <a:cubicBezTo>
                      <a:pt x="116" y="144"/>
                      <a:pt x="116" y="144"/>
                      <a:pt x="116" y="144"/>
                    </a:cubicBezTo>
                    <a:cubicBezTo>
                      <a:pt x="118" y="144"/>
                      <a:pt x="121" y="143"/>
                      <a:pt x="122" y="140"/>
                    </a:cubicBezTo>
                    <a:cubicBezTo>
                      <a:pt x="123" y="139"/>
                      <a:pt x="124" y="138"/>
                      <a:pt x="124" y="137"/>
                    </a:cubicBezTo>
                    <a:cubicBezTo>
                      <a:pt x="129" y="141"/>
                      <a:pt x="132" y="143"/>
                      <a:pt x="138" y="145"/>
                    </a:cubicBezTo>
                    <a:cubicBezTo>
                      <a:pt x="140" y="145"/>
                      <a:pt x="141" y="146"/>
                      <a:pt x="143" y="146"/>
                    </a:cubicBezTo>
                    <a:cubicBezTo>
                      <a:pt x="144" y="146"/>
                      <a:pt x="144" y="146"/>
                      <a:pt x="144" y="146"/>
                    </a:cubicBezTo>
                    <a:cubicBezTo>
                      <a:pt x="144" y="146"/>
                      <a:pt x="144" y="146"/>
                      <a:pt x="144" y="146"/>
                    </a:cubicBezTo>
                    <a:cubicBezTo>
                      <a:pt x="146" y="145"/>
                      <a:pt x="148" y="145"/>
                      <a:pt x="150" y="144"/>
                    </a:cubicBezTo>
                    <a:cubicBezTo>
                      <a:pt x="152" y="142"/>
                      <a:pt x="153" y="140"/>
                      <a:pt x="154" y="138"/>
                    </a:cubicBezTo>
                    <a:cubicBezTo>
                      <a:pt x="154" y="137"/>
                      <a:pt x="154" y="136"/>
                      <a:pt x="154" y="135"/>
                    </a:cubicBezTo>
                    <a:cubicBezTo>
                      <a:pt x="154" y="135"/>
                      <a:pt x="154" y="134"/>
                      <a:pt x="154" y="134"/>
                    </a:cubicBezTo>
                    <a:cubicBezTo>
                      <a:pt x="154" y="134"/>
                      <a:pt x="155" y="134"/>
                      <a:pt x="155" y="134"/>
                    </a:cubicBezTo>
                    <a:cubicBezTo>
                      <a:pt x="155" y="134"/>
                      <a:pt x="155" y="134"/>
                      <a:pt x="155" y="134"/>
                    </a:cubicBezTo>
                    <a:cubicBezTo>
                      <a:pt x="157" y="134"/>
                      <a:pt x="158" y="135"/>
                      <a:pt x="159" y="135"/>
                    </a:cubicBezTo>
                    <a:cubicBezTo>
                      <a:pt x="163" y="135"/>
                      <a:pt x="167" y="133"/>
                      <a:pt x="169" y="130"/>
                    </a:cubicBezTo>
                    <a:cubicBezTo>
                      <a:pt x="170" y="129"/>
                      <a:pt x="171" y="128"/>
                      <a:pt x="172" y="126"/>
                    </a:cubicBezTo>
                    <a:cubicBezTo>
                      <a:pt x="172" y="125"/>
                      <a:pt x="172" y="124"/>
                      <a:pt x="172" y="122"/>
                    </a:cubicBezTo>
                    <a:cubicBezTo>
                      <a:pt x="173" y="122"/>
                      <a:pt x="174" y="123"/>
                      <a:pt x="175" y="123"/>
                    </a:cubicBezTo>
                    <a:cubicBezTo>
                      <a:pt x="178" y="123"/>
                      <a:pt x="180" y="122"/>
                      <a:pt x="183" y="120"/>
                    </a:cubicBezTo>
                    <a:cubicBezTo>
                      <a:pt x="187" y="118"/>
                      <a:pt x="190" y="114"/>
                      <a:pt x="190" y="109"/>
                    </a:cubicBezTo>
                    <a:cubicBezTo>
                      <a:pt x="190" y="109"/>
                      <a:pt x="191" y="110"/>
                      <a:pt x="192" y="110"/>
                    </a:cubicBezTo>
                    <a:cubicBezTo>
                      <a:pt x="192" y="110"/>
                      <a:pt x="192" y="110"/>
                      <a:pt x="192" y="110"/>
                    </a:cubicBezTo>
                    <a:cubicBezTo>
                      <a:pt x="192" y="110"/>
                      <a:pt x="193" y="110"/>
                      <a:pt x="193" y="110"/>
                    </a:cubicBezTo>
                    <a:cubicBezTo>
                      <a:pt x="197" y="110"/>
                      <a:pt x="201" y="107"/>
                      <a:pt x="203" y="104"/>
                    </a:cubicBezTo>
                    <a:cubicBezTo>
                      <a:pt x="205" y="102"/>
                      <a:pt x="205" y="100"/>
                      <a:pt x="205" y="97"/>
                    </a:cubicBezTo>
                    <a:cubicBezTo>
                      <a:pt x="205" y="95"/>
                      <a:pt x="205" y="93"/>
                      <a:pt x="203" y="91"/>
                    </a:cubicBezTo>
                    <a:cubicBezTo>
                      <a:pt x="202" y="89"/>
                      <a:pt x="200" y="87"/>
                      <a:pt x="199" y="86"/>
                    </a:cubicBezTo>
                    <a:cubicBezTo>
                      <a:pt x="198" y="86"/>
                      <a:pt x="198" y="85"/>
                      <a:pt x="197" y="85"/>
                    </a:cubicBezTo>
                    <a:cubicBezTo>
                      <a:pt x="198" y="84"/>
                      <a:pt x="199" y="84"/>
                      <a:pt x="200" y="84"/>
                    </a:cubicBezTo>
                    <a:cubicBezTo>
                      <a:pt x="201" y="85"/>
                      <a:pt x="203" y="87"/>
                      <a:pt x="206" y="89"/>
                    </a:cubicBezTo>
                    <a:cubicBezTo>
                      <a:pt x="209" y="91"/>
                      <a:pt x="212" y="93"/>
                      <a:pt x="215" y="93"/>
                    </a:cubicBezTo>
                    <a:cubicBezTo>
                      <a:pt x="215" y="93"/>
                      <a:pt x="215" y="93"/>
                      <a:pt x="215" y="93"/>
                    </a:cubicBezTo>
                    <a:cubicBezTo>
                      <a:pt x="216" y="93"/>
                      <a:pt x="216" y="93"/>
                      <a:pt x="216" y="93"/>
                    </a:cubicBezTo>
                    <a:cubicBezTo>
                      <a:pt x="216" y="93"/>
                      <a:pt x="217" y="93"/>
                      <a:pt x="217" y="93"/>
                    </a:cubicBezTo>
                    <a:cubicBezTo>
                      <a:pt x="218" y="93"/>
                      <a:pt x="220" y="92"/>
                      <a:pt x="221" y="91"/>
                    </a:cubicBezTo>
                    <a:cubicBezTo>
                      <a:pt x="223" y="90"/>
                      <a:pt x="224" y="90"/>
                      <a:pt x="224" y="90"/>
                    </a:cubicBezTo>
                    <a:cubicBezTo>
                      <a:pt x="234" y="85"/>
                      <a:pt x="241" y="81"/>
                      <a:pt x="251" y="76"/>
                    </a:cubicBezTo>
                    <a:cubicBezTo>
                      <a:pt x="251" y="76"/>
                      <a:pt x="252" y="75"/>
                      <a:pt x="252" y="74"/>
                    </a:cubicBezTo>
                    <a:cubicBezTo>
                      <a:pt x="255" y="68"/>
                      <a:pt x="259" y="62"/>
                      <a:pt x="262" y="55"/>
                    </a:cubicBezTo>
                    <a:cubicBezTo>
                      <a:pt x="262" y="55"/>
                      <a:pt x="262" y="54"/>
                      <a:pt x="261" y="54"/>
                    </a:cubicBezTo>
                    <a:cubicBezTo>
                      <a:pt x="261" y="53"/>
                      <a:pt x="261" y="53"/>
                      <a:pt x="261" y="53"/>
                    </a:cubicBezTo>
                    <a:cubicBezTo>
                      <a:pt x="260" y="53"/>
                      <a:pt x="260" y="54"/>
                      <a:pt x="260" y="54"/>
                    </a:cubicBezTo>
                    <a:cubicBezTo>
                      <a:pt x="257" y="60"/>
                      <a:pt x="254" y="66"/>
                      <a:pt x="251" y="72"/>
                    </a:cubicBezTo>
                    <a:cubicBezTo>
                      <a:pt x="250" y="71"/>
                      <a:pt x="250" y="71"/>
                      <a:pt x="250" y="71"/>
                    </a:cubicBezTo>
                    <a:cubicBezTo>
                      <a:pt x="249" y="71"/>
                      <a:pt x="249" y="71"/>
                      <a:pt x="249" y="72"/>
                    </a:cubicBezTo>
                    <a:cubicBezTo>
                      <a:pt x="248" y="72"/>
                      <a:pt x="248" y="72"/>
                      <a:pt x="248" y="72"/>
                    </a:cubicBezTo>
                    <a:cubicBezTo>
                      <a:pt x="250" y="67"/>
                      <a:pt x="253" y="63"/>
                      <a:pt x="255" y="58"/>
                    </a:cubicBezTo>
                    <a:cubicBezTo>
                      <a:pt x="255" y="57"/>
                      <a:pt x="255" y="57"/>
                      <a:pt x="254" y="56"/>
                    </a:cubicBezTo>
                    <a:cubicBezTo>
                      <a:pt x="254" y="56"/>
                      <a:pt x="254" y="56"/>
                      <a:pt x="254" y="56"/>
                    </a:cubicBezTo>
                    <a:cubicBezTo>
                      <a:pt x="254" y="56"/>
                      <a:pt x="253" y="57"/>
                      <a:pt x="253" y="57"/>
                    </a:cubicBezTo>
                    <a:cubicBezTo>
                      <a:pt x="250" y="63"/>
                      <a:pt x="247" y="68"/>
                      <a:pt x="244" y="74"/>
                    </a:cubicBezTo>
                    <a:cubicBezTo>
                      <a:pt x="244" y="74"/>
                      <a:pt x="243" y="74"/>
                      <a:pt x="242" y="75"/>
                    </a:cubicBezTo>
                    <a:cubicBezTo>
                      <a:pt x="246" y="69"/>
                      <a:pt x="248" y="63"/>
                      <a:pt x="251" y="56"/>
                    </a:cubicBezTo>
                    <a:cubicBezTo>
                      <a:pt x="251" y="55"/>
                      <a:pt x="251" y="55"/>
                      <a:pt x="250" y="54"/>
                    </a:cubicBezTo>
                    <a:cubicBezTo>
                      <a:pt x="250" y="54"/>
                      <a:pt x="250" y="54"/>
                      <a:pt x="250" y="54"/>
                    </a:cubicBezTo>
                    <a:cubicBezTo>
                      <a:pt x="249" y="54"/>
                      <a:pt x="249" y="55"/>
                      <a:pt x="249" y="55"/>
                    </a:cubicBezTo>
                    <a:cubicBezTo>
                      <a:pt x="246" y="63"/>
                      <a:pt x="242" y="70"/>
                      <a:pt x="238" y="77"/>
                    </a:cubicBezTo>
                    <a:cubicBezTo>
                      <a:pt x="237" y="77"/>
                      <a:pt x="236" y="78"/>
                      <a:pt x="235" y="78"/>
                    </a:cubicBezTo>
                    <a:cubicBezTo>
                      <a:pt x="240" y="72"/>
                      <a:pt x="243" y="64"/>
                      <a:pt x="246" y="57"/>
                    </a:cubicBezTo>
                    <a:cubicBezTo>
                      <a:pt x="246" y="56"/>
                      <a:pt x="246" y="55"/>
                      <a:pt x="245" y="55"/>
                    </a:cubicBezTo>
                    <a:cubicBezTo>
                      <a:pt x="245" y="55"/>
                      <a:pt x="245" y="55"/>
                      <a:pt x="245" y="55"/>
                    </a:cubicBezTo>
                    <a:cubicBezTo>
                      <a:pt x="244" y="55"/>
                      <a:pt x="244" y="55"/>
                      <a:pt x="244" y="56"/>
                    </a:cubicBezTo>
                    <a:cubicBezTo>
                      <a:pt x="241" y="64"/>
                      <a:pt x="237" y="72"/>
                      <a:pt x="232" y="80"/>
                    </a:cubicBezTo>
                    <a:cubicBezTo>
                      <a:pt x="232" y="80"/>
                      <a:pt x="232" y="80"/>
                      <a:pt x="232" y="80"/>
                    </a:cubicBezTo>
                    <a:cubicBezTo>
                      <a:pt x="231" y="81"/>
                      <a:pt x="230" y="81"/>
                      <a:pt x="230" y="81"/>
                    </a:cubicBezTo>
                    <a:cubicBezTo>
                      <a:pt x="234" y="74"/>
                      <a:pt x="238" y="67"/>
                      <a:pt x="241" y="59"/>
                    </a:cubicBezTo>
                    <a:cubicBezTo>
                      <a:pt x="241" y="58"/>
                      <a:pt x="241" y="57"/>
                      <a:pt x="240" y="57"/>
                    </a:cubicBezTo>
                    <a:cubicBezTo>
                      <a:pt x="240" y="57"/>
                      <a:pt x="240" y="57"/>
                      <a:pt x="240" y="57"/>
                    </a:cubicBezTo>
                    <a:cubicBezTo>
                      <a:pt x="239" y="57"/>
                      <a:pt x="239" y="57"/>
                      <a:pt x="239" y="58"/>
                    </a:cubicBezTo>
                    <a:cubicBezTo>
                      <a:pt x="235" y="67"/>
                      <a:pt x="231" y="75"/>
                      <a:pt x="226" y="83"/>
                    </a:cubicBezTo>
                    <a:cubicBezTo>
                      <a:pt x="225" y="84"/>
                      <a:pt x="224" y="84"/>
                      <a:pt x="223" y="85"/>
                    </a:cubicBezTo>
                    <a:cubicBezTo>
                      <a:pt x="227" y="77"/>
                      <a:pt x="232" y="70"/>
                      <a:pt x="235" y="62"/>
                    </a:cubicBezTo>
                    <a:cubicBezTo>
                      <a:pt x="235" y="61"/>
                      <a:pt x="234" y="60"/>
                      <a:pt x="234" y="60"/>
                    </a:cubicBezTo>
                    <a:cubicBezTo>
                      <a:pt x="234" y="60"/>
                      <a:pt x="233" y="60"/>
                      <a:pt x="233" y="60"/>
                    </a:cubicBezTo>
                    <a:cubicBezTo>
                      <a:pt x="233" y="60"/>
                      <a:pt x="232" y="60"/>
                      <a:pt x="232" y="61"/>
                    </a:cubicBezTo>
                    <a:cubicBezTo>
                      <a:pt x="230" y="70"/>
                      <a:pt x="224" y="77"/>
                      <a:pt x="220" y="86"/>
                    </a:cubicBezTo>
                    <a:cubicBezTo>
                      <a:pt x="220" y="87"/>
                      <a:pt x="219" y="87"/>
                      <a:pt x="219" y="87"/>
                    </a:cubicBezTo>
                    <a:cubicBezTo>
                      <a:pt x="218" y="87"/>
                      <a:pt x="217" y="88"/>
                      <a:pt x="216" y="88"/>
                    </a:cubicBezTo>
                    <a:cubicBezTo>
                      <a:pt x="216" y="88"/>
                      <a:pt x="216" y="88"/>
                      <a:pt x="216" y="88"/>
                    </a:cubicBezTo>
                    <a:cubicBezTo>
                      <a:pt x="215" y="88"/>
                      <a:pt x="215" y="88"/>
                      <a:pt x="215" y="88"/>
                    </a:cubicBezTo>
                    <a:cubicBezTo>
                      <a:pt x="216" y="87"/>
                      <a:pt x="217" y="86"/>
                      <a:pt x="218" y="85"/>
                    </a:cubicBezTo>
                    <a:cubicBezTo>
                      <a:pt x="218" y="85"/>
                      <a:pt x="219" y="85"/>
                      <a:pt x="220" y="84"/>
                    </a:cubicBezTo>
                    <a:cubicBezTo>
                      <a:pt x="221" y="83"/>
                      <a:pt x="222" y="82"/>
                      <a:pt x="222" y="81"/>
                    </a:cubicBezTo>
                    <a:cubicBezTo>
                      <a:pt x="223" y="78"/>
                      <a:pt x="224" y="75"/>
                      <a:pt x="224" y="72"/>
                    </a:cubicBezTo>
                    <a:cubicBezTo>
                      <a:pt x="224" y="72"/>
                      <a:pt x="224" y="72"/>
                      <a:pt x="224" y="72"/>
                    </a:cubicBezTo>
                    <a:cubicBezTo>
                      <a:pt x="225" y="70"/>
                      <a:pt x="226" y="67"/>
                      <a:pt x="227" y="64"/>
                    </a:cubicBezTo>
                    <a:cubicBezTo>
                      <a:pt x="227" y="64"/>
                      <a:pt x="227" y="63"/>
                      <a:pt x="226" y="63"/>
                    </a:cubicBezTo>
                    <a:cubicBezTo>
                      <a:pt x="226" y="63"/>
                      <a:pt x="226" y="63"/>
                      <a:pt x="226" y="63"/>
                    </a:cubicBezTo>
                    <a:cubicBezTo>
                      <a:pt x="226" y="63"/>
                      <a:pt x="225" y="63"/>
                      <a:pt x="225" y="64"/>
                    </a:cubicBezTo>
                    <a:cubicBezTo>
                      <a:pt x="225" y="65"/>
                      <a:pt x="224" y="66"/>
                      <a:pt x="224" y="67"/>
                    </a:cubicBezTo>
                    <a:cubicBezTo>
                      <a:pt x="224" y="66"/>
                      <a:pt x="223" y="65"/>
                      <a:pt x="223" y="64"/>
                    </a:cubicBezTo>
                    <a:cubicBezTo>
                      <a:pt x="218" y="43"/>
                      <a:pt x="212" y="30"/>
                      <a:pt x="206" y="22"/>
                    </a:cubicBezTo>
                    <a:cubicBezTo>
                      <a:pt x="203" y="19"/>
                      <a:pt x="200" y="16"/>
                      <a:pt x="197" y="15"/>
                    </a:cubicBezTo>
                    <a:cubicBezTo>
                      <a:pt x="197" y="15"/>
                      <a:pt x="197" y="15"/>
                      <a:pt x="197" y="15"/>
                    </a:cubicBezTo>
                    <a:cubicBezTo>
                      <a:pt x="200" y="14"/>
                      <a:pt x="203" y="13"/>
                      <a:pt x="206" y="11"/>
                    </a:cubicBezTo>
                    <a:cubicBezTo>
                      <a:pt x="209" y="10"/>
                      <a:pt x="212" y="9"/>
                      <a:pt x="215" y="7"/>
                    </a:cubicBezTo>
                    <a:cubicBezTo>
                      <a:pt x="217" y="6"/>
                      <a:pt x="219" y="5"/>
                      <a:pt x="220" y="4"/>
                    </a:cubicBezTo>
                    <a:cubicBezTo>
                      <a:pt x="222" y="4"/>
                      <a:pt x="222" y="2"/>
                      <a:pt x="221" y="1"/>
                    </a:cubicBezTo>
                    <a:cubicBezTo>
                      <a:pt x="221" y="0"/>
                      <a:pt x="220" y="0"/>
                      <a:pt x="21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839"/>
              <p:cNvSpPr>
                <a:spLocks noChangeArrowheads="1"/>
              </p:cNvSpPr>
              <p:nvPr/>
            </p:nvSpPr>
            <p:spPr bwMode="auto">
              <a:xfrm>
                <a:off x="2633" y="2778"/>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840"/>
              <p:cNvSpPr>
                <a:spLocks noChangeArrowheads="1"/>
              </p:cNvSpPr>
              <p:nvPr/>
            </p:nvSpPr>
            <p:spPr bwMode="auto">
              <a:xfrm>
                <a:off x="2633" y="2778"/>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841"/>
              <p:cNvSpPr>
                <a:spLocks/>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842"/>
              <p:cNvSpPr>
                <a:spLocks/>
              </p:cNvSpPr>
              <p:nvPr/>
            </p:nvSpPr>
            <p:spPr bwMode="auto">
              <a:xfrm>
                <a:off x="2820" y="257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843"/>
              <p:cNvSpPr>
                <a:spLocks noEditPoints="1"/>
              </p:cNvSpPr>
              <p:nvPr/>
            </p:nvSpPr>
            <p:spPr bwMode="auto">
              <a:xfrm>
                <a:off x="4993" y="2200"/>
                <a:ext cx="393" cy="533"/>
              </a:xfrm>
              <a:custGeom>
                <a:avLst/>
                <a:gdLst>
                  <a:gd name="T0" fmla="*/ 67 w 166"/>
                  <a:gd name="T1" fmla="*/ 201 h 225"/>
                  <a:gd name="T2" fmla="*/ 50 w 166"/>
                  <a:gd name="T3" fmla="*/ 81 h 225"/>
                  <a:gd name="T4" fmla="*/ 60 w 166"/>
                  <a:gd name="T5" fmla="*/ 211 h 225"/>
                  <a:gd name="T6" fmla="*/ 51 w 166"/>
                  <a:gd name="T7" fmla="*/ 219 h 225"/>
                  <a:gd name="T8" fmla="*/ 18 w 166"/>
                  <a:gd name="T9" fmla="*/ 215 h 225"/>
                  <a:gd name="T10" fmla="*/ 91 w 166"/>
                  <a:gd name="T11" fmla="*/ 85 h 225"/>
                  <a:gd name="T12" fmla="*/ 113 w 166"/>
                  <a:gd name="T13" fmla="*/ 211 h 225"/>
                  <a:gd name="T14" fmla="*/ 104 w 166"/>
                  <a:gd name="T15" fmla="*/ 219 h 225"/>
                  <a:gd name="T16" fmla="*/ 72 w 166"/>
                  <a:gd name="T17" fmla="*/ 215 h 225"/>
                  <a:gd name="T18" fmla="*/ 111 w 166"/>
                  <a:gd name="T19" fmla="*/ 73 h 225"/>
                  <a:gd name="T20" fmla="*/ 117 w 166"/>
                  <a:gd name="T21" fmla="*/ 206 h 225"/>
                  <a:gd name="T22" fmla="*/ 66 w 166"/>
                  <a:gd name="T23" fmla="*/ 75 h 225"/>
                  <a:gd name="T24" fmla="*/ 67 w 166"/>
                  <a:gd name="T25" fmla="*/ 82 h 225"/>
                  <a:gd name="T26" fmla="*/ 14 w 166"/>
                  <a:gd name="T27" fmla="*/ 82 h 225"/>
                  <a:gd name="T28" fmla="*/ 11 w 166"/>
                  <a:gd name="T29" fmla="*/ 78 h 225"/>
                  <a:gd name="T30" fmla="*/ 14 w 166"/>
                  <a:gd name="T31" fmla="*/ 81 h 225"/>
                  <a:gd name="T32" fmla="*/ 72 w 166"/>
                  <a:gd name="T33" fmla="*/ 83 h 225"/>
                  <a:gd name="T34" fmla="*/ 123 w 166"/>
                  <a:gd name="T35" fmla="*/ 20 h 225"/>
                  <a:gd name="T36" fmla="*/ 80 w 166"/>
                  <a:gd name="T37" fmla="*/ 78 h 225"/>
                  <a:gd name="T38" fmla="*/ 133 w 166"/>
                  <a:gd name="T39" fmla="*/ 22 h 225"/>
                  <a:gd name="T40" fmla="*/ 95 w 166"/>
                  <a:gd name="T41" fmla="*/ 74 h 225"/>
                  <a:gd name="T42" fmla="*/ 115 w 166"/>
                  <a:gd name="T43" fmla="*/ 62 h 225"/>
                  <a:gd name="T44" fmla="*/ 107 w 166"/>
                  <a:gd name="T45" fmla="*/ 70 h 225"/>
                  <a:gd name="T46" fmla="*/ 40 w 166"/>
                  <a:gd name="T47" fmla="*/ 75 h 225"/>
                  <a:gd name="T48" fmla="*/ 89 w 166"/>
                  <a:gd name="T49" fmla="*/ 20 h 225"/>
                  <a:gd name="T50" fmla="*/ 57 w 166"/>
                  <a:gd name="T51" fmla="*/ 70 h 225"/>
                  <a:gd name="T52" fmla="*/ 47 w 166"/>
                  <a:gd name="T53" fmla="*/ 78 h 225"/>
                  <a:gd name="T54" fmla="*/ 19 w 166"/>
                  <a:gd name="T55" fmla="*/ 83 h 225"/>
                  <a:gd name="T56" fmla="*/ 70 w 166"/>
                  <a:gd name="T57" fmla="*/ 20 h 225"/>
                  <a:gd name="T58" fmla="*/ 27 w 166"/>
                  <a:gd name="T59" fmla="*/ 78 h 225"/>
                  <a:gd name="T60" fmla="*/ 79 w 166"/>
                  <a:gd name="T61" fmla="*/ 22 h 225"/>
                  <a:gd name="T62" fmla="*/ 45 w 166"/>
                  <a:gd name="T63" fmla="*/ 40 h 225"/>
                  <a:gd name="T64" fmla="*/ 45 w 166"/>
                  <a:gd name="T65" fmla="*/ 40 h 225"/>
                  <a:gd name="T66" fmla="*/ 120 w 166"/>
                  <a:gd name="T67" fmla="*/ 18 h 225"/>
                  <a:gd name="T68" fmla="*/ 118 w 166"/>
                  <a:gd name="T69" fmla="*/ 64 h 225"/>
                  <a:gd name="T70" fmla="*/ 123 w 166"/>
                  <a:gd name="T71" fmla="*/ 197 h 225"/>
                  <a:gd name="T72" fmla="*/ 87 w 166"/>
                  <a:gd name="T73" fmla="*/ 32 h 225"/>
                  <a:gd name="T74" fmla="*/ 5 w 166"/>
                  <a:gd name="T75" fmla="*/ 78 h 225"/>
                  <a:gd name="T76" fmla="*/ 64 w 166"/>
                  <a:gd name="T77" fmla="*/ 6 h 225"/>
                  <a:gd name="T78" fmla="*/ 9 w 166"/>
                  <a:gd name="T79" fmla="*/ 79 h 225"/>
                  <a:gd name="T80" fmla="*/ 59 w 166"/>
                  <a:gd name="T81" fmla="*/ 78 h 225"/>
                  <a:gd name="T82" fmla="*/ 100 w 166"/>
                  <a:gd name="T83" fmla="*/ 23 h 225"/>
                  <a:gd name="T84" fmla="*/ 65 w 166"/>
                  <a:gd name="T85" fmla="*/ 74 h 225"/>
                  <a:gd name="T86" fmla="*/ 118 w 166"/>
                  <a:gd name="T87" fmla="*/ 0 h 225"/>
                  <a:gd name="T88" fmla="*/ 98 w 166"/>
                  <a:gd name="T89" fmla="*/ 7 h 225"/>
                  <a:gd name="T90" fmla="*/ 91 w 166"/>
                  <a:gd name="T91" fmla="*/ 15 h 225"/>
                  <a:gd name="T92" fmla="*/ 79 w 166"/>
                  <a:gd name="T93" fmla="*/ 18 h 225"/>
                  <a:gd name="T94" fmla="*/ 75 w 166"/>
                  <a:gd name="T95" fmla="*/ 17 h 225"/>
                  <a:gd name="T96" fmla="*/ 67 w 166"/>
                  <a:gd name="T97" fmla="*/ 1 h 225"/>
                  <a:gd name="T98" fmla="*/ 2 w 166"/>
                  <a:gd name="T99" fmla="*/ 74 h 225"/>
                  <a:gd name="T100" fmla="*/ 3 w 166"/>
                  <a:gd name="T101" fmla="*/ 81 h 225"/>
                  <a:gd name="T102" fmla="*/ 14 w 166"/>
                  <a:gd name="T103" fmla="*/ 216 h 225"/>
                  <a:gd name="T104" fmla="*/ 40 w 166"/>
                  <a:gd name="T105" fmla="*/ 225 h 225"/>
                  <a:gd name="T106" fmla="*/ 62 w 166"/>
                  <a:gd name="T107" fmla="*/ 217 h 225"/>
                  <a:gd name="T108" fmla="*/ 68 w 166"/>
                  <a:gd name="T109" fmla="*/ 216 h 225"/>
                  <a:gd name="T110" fmla="*/ 68 w 166"/>
                  <a:gd name="T111" fmla="*/ 217 h 225"/>
                  <a:gd name="T112" fmla="*/ 114 w 166"/>
                  <a:gd name="T113" fmla="*/ 217 h 225"/>
                  <a:gd name="T114" fmla="*/ 163 w 166"/>
                  <a:gd name="T115" fmla="*/ 154 h 225"/>
                  <a:gd name="T116" fmla="*/ 149 w 166"/>
                  <a:gd name="T117" fmla="*/ 7 h 225"/>
                  <a:gd name="T118" fmla="*/ 132 w 166"/>
                  <a:gd name="T119" fmla="*/ 18 h 225"/>
                  <a:gd name="T120" fmla="*/ 130 w 166"/>
                  <a:gd name="T121" fmla="*/ 16 h 225"/>
                  <a:gd name="T122" fmla="*/ 123 w 166"/>
                  <a:gd name="T123" fmla="*/ 13 h 225"/>
                  <a:gd name="T124" fmla="*/ 118 w 166"/>
                  <a:gd name="T12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25">
                    <a:moveTo>
                      <a:pt x="63" y="206"/>
                    </a:moveTo>
                    <a:cubicBezTo>
                      <a:pt x="62" y="171"/>
                      <a:pt x="61" y="140"/>
                      <a:pt x="59" y="107"/>
                    </a:cubicBezTo>
                    <a:cubicBezTo>
                      <a:pt x="64" y="138"/>
                      <a:pt x="66" y="169"/>
                      <a:pt x="67" y="200"/>
                    </a:cubicBezTo>
                    <a:cubicBezTo>
                      <a:pt x="67" y="201"/>
                      <a:pt x="67" y="201"/>
                      <a:pt x="67" y="201"/>
                    </a:cubicBezTo>
                    <a:cubicBezTo>
                      <a:pt x="66" y="202"/>
                      <a:pt x="64" y="204"/>
                      <a:pt x="63" y="206"/>
                    </a:cubicBezTo>
                    <a:moveTo>
                      <a:pt x="22" y="87"/>
                    </a:moveTo>
                    <a:cubicBezTo>
                      <a:pt x="27" y="87"/>
                      <a:pt x="33" y="86"/>
                      <a:pt x="38" y="85"/>
                    </a:cubicBezTo>
                    <a:cubicBezTo>
                      <a:pt x="42" y="84"/>
                      <a:pt x="46" y="83"/>
                      <a:pt x="50" y="81"/>
                    </a:cubicBezTo>
                    <a:cubicBezTo>
                      <a:pt x="51" y="80"/>
                      <a:pt x="53" y="79"/>
                      <a:pt x="54" y="77"/>
                    </a:cubicBezTo>
                    <a:cubicBezTo>
                      <a:pt x="54" y="78"/>
                      <a:pt x="54" y="78"/>
                      <a:pt x="54" y="79"/>
                    </a:cubicBezTo>
                    <a:cubicBezTo>
                      <a:pt x="56" y="124"/>
                      <a:pt x="57" y="164"/>
                      <a:pt x="59" y="210"/>
                    </a:cubicBezTo>
                    <a:cubicBezTo>
                      <a:pt x="60" y="211"/>
                      <a:pt x="60" y="211"/>
                      <a:pt x="60" y="211"/>
                    </a:cubicBezTo>
                    <a:cubicBezTo>
                      <a:pt x="59" y="211"/>
                      <a:pt x="59" y="212"/>
                      <a:pt x="59" y="212"/>
                    </a:cubicBezTo>
                    <a:cubicBezTo>
                      <a:pt x="59" y="212"/>
                      <a:pt x="59" y="212"/>
                      <a:pt x="59" y="212"/>
                    </a:cubicBezTo>
                    <a:cubicBezTo>
                      <a:pt x="59" y="212"/>
                      <a:pt x="59" y="212"/>
                      <a:pt x="59" y="212"/>
                    </a:cubicBezTo>
                    <a:cubicBezTo>
                      <a:pt x="57" y="215"/>
                      <a:pt x="54" y="218"/>
                      <a:pt x="51" y="219"/>
                    </a:cubicBezTo>
                    <a:cubicBezTo>
                      <a:pt x="48" y="221"/>
                      <a:pt x="44" y="221"/>
                      <a:pt x="40" y="221"/>
                    </a:cubicBezTo>
                    <a:cubicBezTo>
                      <a:pt x="40" y="221"/>
                      <a:pt x="40" y="221"/>
                      <a:pt x="40" y="221"/>
                    </a:cubicBezTo>
                    <a:cubicBezTo>
                      <a:pt x="40" y="221"/>
                      <a:pt x="40" y="221"/>
                      <a:pt x="40" y="221"/>
                    </a:cubicBezTo>
                    <a:cubicBezTo>
                      <a:pt x="32" y="221"/>
                      <a:pt x="24" y="219"/>
                      <a:pt x="18" y="215"/>
                    </a:cubicBezTo>
                    <a:cubicBezTo>
                      <a:pt x="18" y="171"/>
                      <a:pt x="14" y="127"/>
                      <a:pt x="6" y="84"/>
                    </a:cubicBezTo>
                    <a:cubicBezTo>
                      <a:pt x="11" y="86"/>
                      <a:pt x="16" y="87"/>
                      <a:pt x="22" y="87"/>
                    </a:cubicBezTo>
                    <a:moveTo>
                      <a:pt x="75" y="87"/>
                    </a:moveTo>
                    <a:cubicBezTo>
                      <a:pt x="80" y="87"/>
                      <a:pt x="86" y="86"/>
                      <a:pt x="91" y="85"/>
                    </a:cubicBezTo>
                    <a:cubicBezTo>
                      <a:pt x="95" y="84"/>
                      <a:pt x="99" y="83"/>
                      <a:pt x="103" y="81"/>
                    </a:cubicBezTo>
                    <a:cubicBezTo>
                      <a:pt x="104" y="80"/>
                      <a:pt x="106" y="79"/>
                      <a:pt x="107" y="77"/>
                    </a:cubicBezTo>
                    <a:cubicBezTo>
                      <a:pt x="109" y="124"/>
                      <a:pt x="111" y="163"/>
                      <a:pt x="113" y="210"/>
                    </a:cubicBezTo>
                    <a:cubicBezTo>
                      <a:pt x="113" y="211"/>
                      <a:pt x="113" y="211"/>
                      <a:pt x="113" y="211"/>
                    </a:cubicBezTo>
                    <a:cubicBezTo>
                      <a:pt x="113" y="211"/>
                      <a:pt x="112" y="212"/>
                      <a:pt x="112" y="212"/>
                    </a:cubicBezTo>
                    <a:cubicBezTo>
                      <a:pt x="112" y="212"/>
                      <a:pt x="112" y="212"/>
                      <a:pt x="112" y="212"/>
                    </a:cubicBezTo>
                    <a:cubicBezTo>
                      <a:pt x="112" y="212"/>
                      <a:pt x="112" y="212"/>
                      <a:pt x="112" y="212"/>
                    </a:cubicBezTo>
                    <a:cubicBezTo>
                      <a:pt x="110" y="215"/>
                      <a:pt x="108" y="218"/>
                      <a:pt x="104" y="219"/>
                    </a:cubicBezTo>
                    <a:cubicBezTo>
                      <a:pt x="101" y="221"/>
                      <a:pt x="97" y="221"/>
                      <a:pt x="93" y="221"/>
                    </a:cubicBezTo>
                    <a:cubicBezTo>
                      <a:pt x="93" y="221"/>
                      <a:pt x="93" y="221"/>
                      <a:pt x="93" y="221"/>
                    </a:cubicBezTo>
                    <a:cubicBezTo>
                      <a:pt x="93" y="221"/>
                      <a:pt x="93" y="221"/>
                      <a:pt x="93" y="221"/>
                    </a:cubicBezTo>
                    <a:cubicBezTo>
                      <a:pt x="85" y="221"/>
                      <a:pt x="77" y="219"/>
                      <a:pt x="72" y="215"/>
                    </a:cubicBezTo>
                    <a:cubicBezTo>
                      <a:pt x="71" y="171"/>
                      <a:pt x="67" y="127"/>
                      <a:pt x="60" y="84"/>
                    </a:cubicBezTo>
                    <a:cubicBezTo>
                      <a:pt x="64" y="86"/>
                      <a:pt x="70" y="87"/>
                      <a:pt x="75" y="87"/>
                    </a:cubicBezTo>
                    <a:moveTo>
                      <a:pt x="117" y="206"/>
                    </a:moveTo>
                    <a:cubicBezTo>
                      <a:pt x="115" y="159"/>
                      <a:pt x="113" y="120"/>
                      <a:pt x="111" y="73"/>
                    </a:cubicBezTo>
                    <a:cubicBezTo>
                      <a:pt x="112" y="72"/>
                      <a:pt x="112" y="72"/>
                      <a:pt x="112" y="72"/>
                    </a:cubicBezTo>
                    <a:cubicBezTo>
                      <a:pt x="114" y="116"/>
                      <a:pt x="116" y="158"/>
                      <a:pt x="119" y="202"/>
                    </a:cubicBezTo>
                    <a:cubicBezTo>
                      <a:pt x="119" y="202"/>
                      <a:pt x="119" y="202"/>
                      <a:pt x="119" y="202"/>
                    </a:cubicBezTo>
                    <a:cubicBezTo>
                      <a:pt x="118" y="204"/>
                      <a:pt x="117" y="205"/>
                      <a:pt x="117" y="206"/>
                    </a:cubicBezTo>
                    <a:moveTo>
                      <a:pt x="66" y="82"/>
                    </a:moveTo>
                    <a:cubicBezTo>
                      <a:pt x="65" y="82"/>
                      <a:pt x="64" y="80"/>
                      <a:pt x="64" y="79"/>
                    </a:cubicBezTo>
                    <a:cubicBezTo>
                      <a:pt x="64" y="78"/>
                      <a:pt x="64" y="78"/>
                      <a:pt x="64" y="78"/>
                    </a:cubicBezTo>
                    <a:cubicBezTo>
                      <a:pt x="65" y="77"/>
                      <a:pt x="65" y="76"/>
                      <a:pt x="66" y="75"/>
                    </a:cubicBezTo>
                    <a:cubicBezTo>
                      <a:pt x="74" y="67"/>
                      <a:pt x="81" y="58"/>
                      <a:pt x="89" y="50"/>
                    </a:cubicBezTo>
                    <a:cubicBezTo>
                      <a:pt x="83" y="57"/>
                      <a:pt x="76" y="64"/>
                      <a:pt x="70" y="72"/>
                    </a:cubicBezTo>
                    <a:cubicBezTo>
                      <a:pt x="69" y="74"/>
                      <a:pt x="67" y="77"/>
                      <a:pt x="67" y="81"/>
                    </a:cubicBezTo>
                    <a:cubicBezTo>
                      <a:pt x="67" y="81"/>
                      <a:pt x="67" y="82"/>
                      <a:pt x="67" y="82"/>
                    </a:cubicBezTo>
                    <a:cubicBezTo>
                      <a:pt x="67" y="82"/>
                      <a:pt x="66" y="82"/>
                      <a:pt x="66" y="82"/>
                    </a:cubicBezTo>
                    <a:cubicBezTo>
                      <a:pt x="66" y="82"/>
                      <a:pt x="66" y="82"/>
                      <a:pt x="66" y="82"/>
                    </a:cubicBezTo>
                    <a:cubicBezTo>
                      <a:pt x="66" y="82"/>
                      <a:pt x="66" y="82"/>
                      <a:pt x="66" y="82"/>
                    </a:cubicBezTo>
                    <a:moveTo>
                      <a:pt x="14" y="82"/>
                    </a:moveTo>
                    <a:cubicBezTo>
                      <a:pt x="13" y="82"/>
                      <a:pt x="13" y="82"/>
                      <a:pt x="12" y="82"/>
                    </a:cubicBezTo>
                    <a:cubicBezTo>
                      <a:pt x="12" y="82"/>
                      <a:pt x="12" y="82"/>
                      <a:pt x="12" y="82"/>
                    </a:cubicBezTo>
                    <a:cubicBezTo>
                      <a:pt x="11" y="82"/>
                      <a:pt x="11" y="80"/>
                      <a:pt x="11" y="79"/>
                    </a:cubicBezTo>
                    <a:cubicBezTo>
                      <a:pt x="11" y="78"/>
                      <a:pt x="11" y="78"/>
                      <a:pt x="11" y="78"/>
                    </a:cubicBezTo>
                    <a:cubicBezTo>
                      <a:pt x="11" y="77"/>
                      <a:pt x="12" y="76"/>
                      <a:pt x="13" y="75"/>
                    </a:cubicBezTo>
                    <a:cubicBezTo>
                      <a:pt x="20" y="67"/>
                      <a:pt x="28" y="58"/>
                      <a:pt x="36" y="50"/>
                    </a:cubicBezTo>
                    <a:cubicBezTo>
                      <a:pt x="29" y="57"/>
                      <a:pt x="23" y="64"/>
                      <a:pt x="17" y="72"/>
                    </a:cubicBezTo>
                    <a:cubicBezTo>
                      <a:pt x="15" y="74"/>
                      <a:pt x="14" y="77"/>
                      <a:pt x="14" y="81"/>
                    </a:cubicBezTo>
                    <a:cubicBezTo>
                      <a:pt x="13" y="81"/>
                      <a:pt x="14" y="82"/>
                      <a:pt x="14" y="82"/>
                    </a:cubicBezTo>
                    <a:moveTo>
                      <a:pt x="75" y="83"/>
                    </a:moveTo>
                    <a:cubicBezTo>
                      <a:pt x="75" y="83"/>
                      <a:pt x="75" y="83"/>
                      <a:pt x="75" y="83"/>
                    </a:cubicBezTo>
                    <a:cubicBezTo>
                      <a:pt x="74" y="83"/>
                      <a:pt x="73" y="83"/>
                      <a:pt x="72" y="83"/>
                    </a:cubicBezTo>
                    <a:cubicBezTo>
                      <a:pt x="72" y="83"/>
                      <a:pt x="72" y="83"/>
                      <a:pt x="72" y="83"/>
                    </a:cubicBezTo>
                    <a:cubicBezTo>
                      <a:pt x="71" y="82"/>
                      <a:pt x="71" y="82"/>
                      <a:pt x="71" y="81"/>
                    </a:cubicBezTo>
                    <a:cubicBezTo>
                      <a:pt x="71" y="79"/>
                      <a:pt x="72" y="76"/>
                      <a:pt x="74" y="75"/>
                    </a:cubicBezTo>
                    <a:cubicBezTo>
                      <a:pt x="88" y="55"/>
                      <a:pt x="105" y="37"/>
                      <a:pt x="123" y="20"/>
                    </a:cubicBezTo>
                    <a:cubicBezTo>
                      <a:pt x="124" y="21"/>
                      <a:pt x="124" y="21"/>
                      <a:pt x="125" y="21"/>
                    </a:cubicBezTo>
                    <a:cubicBezTo>
                      <a:pt x="109" y="38"/>
                      <a:pt x="93" y="56"/>
                      <a:pt x="79" y="74"/>
                    </a:cubicBezTo>
                    <a:cubicBezTo>
                      <a:pt x="78" y="75"/>
                      <a:pt x="78" y="76"/>
                      <a:pt x="79" y="77"/>
                    </a:cubicBezTo>
                    <a:cubicBezTo>
                      <a:pt x="80" y="77"/>
                      <a:pt x="80" y="78"/>
                      <a:pt x="80" y="78"/>
                    </a:cubicBezTo>
                    <a:cubicBezTo>
                      <a:pt x="81" y="78"/>
                      <a:pt x="82" y="77"/>
                      <a:pt x="82" y="77"/>
                    </a:cubicBezTo>
                    <a:cubicBezTo>
                      <a:pt x="97" y="57"/>
                      <a:pt x="113" y="39"/>
                      <a:pt x="130" y="21"/>
                    </a:cubicBezTo>
                    <a:cubicBezTo>
                      <a:pt x="131" y="21"/>
                      <a:pt x="131" y="22"/>
                      <a:pt x="132" y="22"/>
                    </a:cubicBezTo>
                    <a:cubicBezTo>
                      <a:pt x="133" y="22"/>
                      <a:pt x="133" y="22"/>
                      <a:pt x="133" y="22"/>
                    </a:cubicBezTo>
                    <a:cubicBezTo>
                      <a:pt x="119" y="38"/>
                      <a:pt x="105" y="55"/>
                      <a:pt x="92" y="72"/>
                    </a:cubicBezTo>
                    <a:cubicBezTo>
                      <a:pt x="91" y="72"/>
                      <a:pt x="91" y="74"/>
                      <a:pt x="92" y="74"/>
                    </a:cubicBezTo>
                    <a:cubicBezTo>
                      <a:pt x="92" y="75"/>
                      <a:pt x="93" y="75"/>
                      <a:pt x="93" y="75"/>
                    </a:cubicBezTo>
                    <a:cubicBezTo>
                      <a:pt x="94" y="75"/>
                      <a:pt x="95" y="75"/>
                      <a:pt x="95" y="74"/>
                    </a:cubicBezTo>
                    <a:cubicBezTo>
                      <a:pt x="109" y="56"/>
                      <a:pt x="124" y="39"/>
                      <a:pt x="138" y="21"/>
                    </a:cubicBezTo>
                    <a:cubicBezTo>
                      <a:pt x="138" y="21"/>
                      <a:pt x="138" y="21"/>
                      <a:pt x="138" y="21"/>
                    </a:cubicBezTo>
                    <a:cubicBezTo>
                      <a:pt x="139" y="21"/>
                      <a:pt x="140" y="21"/>
                      <a:pt x="140" y="21"/>
                    </a:cubicBezTo>
                    <a:cubicBezTo>
                      <a:pt x="133" y="35"/>
                      <a:pt x="124" y="49"/>
                      <a:pt x="115" y="62"/>
                    </a:cubicBezTo>
                    <a:cubicBezTo>
                      <a:pt x="113" y="64"/>
                      <a:pt x="111" y="66"/>
                      <a:pt x="110" y="68"/>
                    </a:cubicBezTo>
                    <a:cubicBezTo>
                      <a:pt x="109" y="68"/>
                      <a:pt x="109" y="68"/>
                      <a:pt x="109" y="68"/>
                    </a:cubicBezTo>
                    <a:cubicBezTo>
                      <a:pt x="109" y="68"/>
                      <a:pt x="109" y="68"/>
                      <a:pt x="109" y="68"/>
                    </a:cubicBezTo>
                    <a:cubicBezTo>
                      <a:pt x="108" y="68"/>
                      <a:pt x="107" y="69"/>
                      <a:pt x="107" y="70"/>
                    </a:cubicBezTo>
                    <a:cubicBezTo>
                      <a:pt x="106" y="73"/>
                      <a:pt x="104" y="76"/>
                      <a:pt x="101" y="78"/>
                    </a:cubicBezTo>
                    <a:cubicBezTo>
                      <a:pt x="98" y="80"/>
                      <a:pt x="94" y="81"/>
                      <a:pt x="90" y="81"/>
                    </a:cubicBezTo>
                    <a:cubicBezTo>
                      <a:pt x="85" y="82"/>
                      <a:pt x="80" y="83"/>
                      <a:pt x="75" y="83"/>
                    </a:cubicBezTo>
                    <a:moveTo>
                      <a:pt x="40" y="75"/>
                    </a:moveTo>
                    <a:cubicBezTo>
                      <a:pt x="41" y="75"/>
                      <a:pt x="41" y="75"/>
                      <a:pt x="42" y="74"/>
                    </a:cubicBezTo>
                    <a:cubicBezTo>
                      <a:pt x="56" y="56"/>
                      <a:pt x="70" y="39"/>
                      <a:pt x="85" y="21"/>
                    </a:cubicBezTo>
                    <a:cubicBezTo>
                      <a:pt x="85" y="21"/>
                      <a:pt x="85" y="21"/>
                      <a:pt x="85" y="21"/>
                    </a:cubicBezTo>
                    <a:cubicBezTo>
                      <a:pt x="86" y="21"/>
                      <a:pt x="88" y="20"/>
                      <a:pt x="89" y="20"/>
                    </a:cubicBezTo>
                    <a:cubicBezTo>
                      <a:pt x="84" y="30"/>
                      <a:pt x="78" y="39"/>
                      <a:pt x="72" y="48"/>
                    </a:cubicBezTo>
                    <a:cubicBezTo>
                      <a:pt x="72" y="49"/>
                      <a:pt x="72" y="49"/>
                      <a:pt x="72" y="50"/>
                    </a:cubicBezTo>
                    <a:cubicBezTo>
                      <a:pt x="67" y="56"/>
                      <a:pt x="62" y="63"/>
                      <a:pt x="57" y="70"/>
                    </a:cubicBezTo>
                    <a:cubicBezTo>
                      <a:pt x="57" y="70"/>
                      <a:pt x="57" y="70"/>
                      <a:pt x="57" y="70"/>
                    </a:cubicBezTo>
                    <a:cubicBezTo>
                      <a:pt x="57" y="69"/>
                      <a:pt x="56" y="68"/>
                      <a:pt x="56" y="68"/>
                    </a:cubicBezTo>
                    <a:cubicBezTo>
                      <a:pt x="55" y="68"/>
                      <a:pt x="55" y="68"/>
                      <a:pt x="55" y="68"/>
                    </a:cubicBezTo>
                    <a:cubicBezTo>
                      <a:pt x="54" y="68"/>
                      <a:pt x="53" y="69"/>
                      <a:pt x="53" y="70"/>
                    </a:cubicBezTo>
                    <a:cubicBezTo>
                      <a:pt x="53" y="73"/>
                      <a:pt x="50" y="76"/>
                      <a:pt x="47" y="78"/>
                    </a:cubicBezTo>
                    <a:cubicBezTo>
                      <a:pt x="44" y="80"/>
                      <a:pt x="41" y="81"/>
                      <a:pt x="37" y="81"/>
                    </a:cubicBezTo>
                    <a:cubicBezTo>
                      <a:pt x="32" y="82"/>
                      <a:pt x="27" y="83"/>
                      <a:pt x="22" y="83"/>
                    </a:cubicBezTo>
                    <a:cubicBezTo>
                      <a:pt x="22" y="83"/>
                      <a:pt x="22" y="83"/>
                      <a:pt x="22" y="83"/>
                    </a:cubicBezTo>
                    <a:cubicBezTo>
                      <a:pt x="21" y="83"/>
                      <a:pt x="20" y="83"/>
                      <a:pt x="19" y="83"/>
                    </a:cubicBezTo>
                    <a:cubicBezTo>
                      <a:pt x="18" y="83"/>
                      <a:pt x="18" y="83"/>
                      <a:pt x="18" y="83"/>
                    </a:cubicBezTo>
                    <a:cubicBezTo>
                      <a:pt x="18" y="82"/>
                      <a:pt x="18" y="82"/>
                      <a:pt x="18" y="81"/>
                    </a:cubicBezTo>
                    <a:cubicBezTo>
                      <a:pt x="17" y="79"/>
                      <a:pt x="19" y="76"/>
                      <a:pt x="20" y="75"/>
                    </a:cubicBezTo>
                    <a:cubicBezTo>
                      <a:pt x="35" y="55"/>
                      <a:pt x="52" y="37"/>
                      <a:pt x="70" y="20"/>
                    </a:cubicBezTo>
                    <a:cubicBezTo>
                      <a:pt x="70" y="21"/>
                      <a:pt x="71" y="21"/>
                      <a:pt x="72" y="21"/>
                    </a:cubicBezTo>
                    <a:cubicBezTo>
                      <a:pt x="55" y="38"/>
                      <a:pt x="40" y="56"/>
                      <a:pt x="26" y="74"/>
                    </a:cubicBezTo>
                    <a:cubicBezTo>
                      <a:pt x="25" y="75"/>
                      <a:pt x="25" y="76"/>
                      <a:pt x="26" y="77"/>
                    </a:cubicBezTo>
                    <a:cubicBezTo>
                      <a:pt x="26" y="77"/>
                      <a:pt x="27" y="78"/>
                      <a:pt x="27" y="78"/>
                    </a:cubicBezTo>
                    <a:cubicBezTo>
                      <a:pt x="28" y="78"/>
                      <a:pt x="28" y="77"/>
                      <a:pt x="29" y="77"/>
                    </a:cubicBezTo>
                    <a:cubicBezTo>
                      <a:pt x="44" y="57"/>
                      <a:pt x="60" y="39"/>
                      <a:pt x="77" y="21"/>
                    </a:cubicBezTo>
                    <a:cubicBezTo>
                      <a:pt x="77" y="21"/>
                      <a:pt x="78" y="22"/>
                      <a:pt x="79" y="22"/>
                    </a:cubicBezTo>
                    <a:cubicBezTo>
                      <a:pt x="79" y="22"/>
                      <a:pt x="79" y="22"/>
                      <a:pt x="79" y="22"/>
                    </a:cubicBezTo>
                    <a:cubicBezTo>
                      <a:pt x="66" y="38"/>
                      <a:pt x="52" y="55"/>
                      <a:pt x="38" y="72"/>
                    </a:cubicBezTo>
                    <a:cubicBezTo>
                      <a:pt x="38" y="72"/>
                      <a:pt x="38" y="74"/>
                      <a:pt x="39" y="74"/>
                    </a:cubicBezTo>
                    <a:cubicBezTo>
                      <a:pt x="39" y="75"/>
                      <a:pt x="40" y="75"/>
                      <a:pt x="40" y="75"/>
                    </a:cubicBezTo>
                    <a:moveTo>
                      <a:pt x="45" y="40"/>
                    </a:moveTo>
                    <a:cubicBezTo>
                      <a:pt x="52" y="32"/>
                      <a:pt x="59" y="24"/>
                      <a:pt x="66" y="17"/>
                    </a:cubicBezTo>
                    <a:cubicBezTo>
                      <a:pt x="66" y="17"/>
                      <a:pt x="66" y="17"/>
                      <a:pt x="66" y="17"/>
                    </a:cubicBezTo>
                    <a:cubicBezTo>
                      <a:pt x="66" y="18"/>
                      <a:pt x="66" y="18"/>
                      <a:pt x="66" y="18"/>
                    </a:cubicBezTo>
                    <a:cubicBezTo>
                      <a:pt x="59" y="25"/>
                      <a:pt x="52" y="32"/>
                      <a:pt x="45" y="40"/>
                    </a:cubicBezTo>
                    <a:moveTo>
                      <a:pt x="98" y="40"/>
                    </a:moveTo>
                    <a:cubicBezTo>
                      <a:pt x="105" y="32"/>
                      <a:pt x="112" y="24"/>
                      <a:pt x="119" y="17"/>
                    </a:cubicBezTo>
                    <a:cubicBezTo>
                      <a:pt x="120" y="17"/>
                      <a:pt x="120" y="17"/>
                      <a:pt x="120" y="17"/>
                    </a:cubicBezTo>
                    <a:cubicBezTo>
                      <a:pt x="120" y="18"/>
                      <a:pt x="120" y="18"/>
                      <a:pt x="120" y="18"/>
                    </a:cubicBezTo>
                    <a:cubicBezTo>
                      <a:pt x="112" y="25"/>
                      <a:pt x="105" y="32"/>
                      <a:pt x="98" y="40"/>
                    </a:cubicBezTo>
                    <a:moveTo>
                      <a:pt x="123" y="197"/>
                    </a:moveTo>
                    <a:cubicBezTo>
                      <a:pt x="120" y="153"/>
                      <a:pt x="118" y="112"/>
                      <a:pt x="116" y="67"/>
                    </a:cubicBezTo>
                    <a:cubicBezTo>
                      <a:pt x="116" y="66"/>
                      <a:pt x="117" y="65"/>
                      <a:pt x="118" y="64"/>
                    </a:cubicBezTo>
                    <a:cubicBezTo>
                      <a:pt x="130" y="49"/>
                      <a:pt x="139" y="32"/>
                      <a:pt x="148" y="15"/>
                    </a:cubicBezTo>
                    <a:cubicBezTo>
                      <a:pt x="155" y="60"/>
                      <a:pt x="161" y="105"/>
                      <a:pt x="162" y="150"/>
                    </a:cubicBezTo>
                    <a:cubicBezTo>
                      <a:pt x="161" y="150"/>
                      <a:pt x="161" y="150"/>
                      <a:pt x="161" y="150"/>
                    </a:cubicBezTo>
                    <a:cubicBezTo>
                      <a:pt x="148" y="165"/>
                      <a:pt x="135" y="181"/>
                      <a:pt x="123" y="197"/>
                    </a:cubicBezTo>
                    <a:moveTo>
                      <a:pt x="87" y="32"/>
                    </a:moveTo>
                    <a:cubicBezTo>
                      <a:pt x="90" y="27"/>
                      <a:pt x="93" y="21"/>
                      <a:pt x="96" y="15"/>
                    </a:cubicBezTo>
                    <a:cubicBezTo>
                      <a:pt x="96" y="17"/>
                      <a:pt x="97" y="19"/>
                      <a:pt x="97" y="21"/>
                    </a:cubicBezTo>
                    <a:cubicBezTo>
                      <a:pt x="93" y="24"/>
                      <a:pt x="90" y="28"/>
                      <a:pt x="87" y="32"/>
                    </a:cubicBezTo>
                    <a:moveTo>
                      <a:pt x="9" y="80"/>
                    </a:moveTo>
                    <a:cubicBezTo>
                      <a:pt x="8" y="80"/>
                      <a:pt x="8" y="80"/>
                      <a:pt x="8" y="80"/>
                    </a:cubicBezTo>
                    <a:cubicBezTo>
                      <a:pt x="7" y="80"/>
                      <a:pt x="6" y="79"/>
                      <a:pt x="5" y="78"/>
                    </a:cubicBezTo>
                    <a:cubicBezTo>
                      <a:pt x="5" y="78"/>
                      <a:pt x="5" y="78"/>
                      <a:pt x="5" y="78"/>
                    </a:cubicBezTo>
                    <a:cubicBezTo>
                      <a:pt x="4" y="77"/>
                      <a:pt x="4" y="77"/>
                      <a:pt x="4" y="77"/>
                    </a:cubicBezTo>
                    <a:cubicBezTo>
                      <a:pt x="4" y="77"/>
                      <a:pt x="4" y="77"/>
                      <a:pt x="4" y="77"/>
                    </a:cubicBezTo>
                    <a:cubicBezTo>
                      <a:pt x="5" y="77"/>
                      <a:pt x="5" y="76"/>
                      <a:pt x="5" y="76"/>
                    </a:cubicBezTo>
                    <a:cubicBezTo>
                      <a:pt x="22" y="50"/>
                      <a:pt x="42" y="27"/>
                      <a:pt x="64" y="6"/>
                    </a:cubicBezTo>
                    <a:cubicBezTo>
                      <a:pt x="64" y="9"/>
                      <a:pt x="65" y="11"/>
                      <a:pt x="66" y="14"/>
                    </a:cubicBezTo>
                    <a:cubicBezTo>
                      <a:pt x="47" y="34"/>
                      <a:pt x="29" y="54"/>
                      <a:pt x="11" y="74"/>
                    </a:cubicBezTo>
                    <a:cubicBezTo>
                      <a:pt x="10" y="75"/>
                      <a:pt x="9" y="76"/>
                      <a:pt x="9" y="78"/>
                    </a:cubicBezTo>
                    <a:cubicBezTo>
                      <a:pt x="9" y="78"/>
                      <a:pt x="9" y="79"/>
                      <a:pt x="9" y="79"/>
                    </a:cubicBezTo>
                    <a:cubicBezTo>
                      <a:pt x="9" y="80"/>
                      <a:pt x="9" y="80"/>
                      <a:pt x="9" y="80"/>
                    </a:cubicBezTo>
                    <a:moveTo>
                      <a:pt x="62" y="80"/>
                    </a:moveTo>
                    <a:cubicBezTo>
                      <a:pt x="62" y="80"/>
                      <a:pt x="62" y="80"/>
                      <a:pt x="62" y="80"/>
                    </a:cubicBezTo>
                    <a:cubicBezTo>
                      <a:pt x="61" y="80"/>
                      <a:pt x="59" y="79"/>
                      <a:pt x="59" y="78"/>
                    </a:cubicBezTo>
                    <a:cubicBezTo>
                      <a:pt x="58" y="78"/>
                      <a:pt x="58" y="78"/>
                      <a:pt x="58" y="78"/>
                    </a:cubicBezTo>
                    <a:cubicBezTo>
                      <a:pt x="58" y="77"/>
                      <a:pt x="58" y="77"/>
                      <a:pt x="58" y="77"/>
                    </a:cubicBezTo>
                    <a:cubicBezTo>
                      <a:pt x="58" y="76"/>
                      <a:pt x="58" y="76"/>
                      <a:pt x="58" y="76"/>
                    </a:cubicBezTo>
                    <a:cubicBezTo>
                      <a:pt x="71" y="57"/>
                      <a:pt x="85" y="40"/>
                      <a:pt x="100" y="23"/>
                    </a:cubicBezTo>
                    <a:cubicBezTo>
                      <a:pt x="101" y="23"/>
                      <a:pt x="101" y="23"/>
                      <a:pt x="101" y="22"/>
                    </a:cubicBezTo>
                    <a:cubicBezTo>
                      <a:pt x="106" y="17"/>
                      <a:pt x="112" y="11"/>
                      <a:pt x="117" y="6"/>
                    </a:cubicBezTo>
                    <a:cubicBezTo>
                      <a:pt x="118" y="9"/>
                      <a:pt x="118" y="11"/>
                      <a:pt x="119" y="14"/>
                    </a:cubicBezTo>
                    <a:cubicBezTo>
                      <a:pt x="100" y="34"/>
                      <a:pt x="82" y="54"/>
                      <a:pt x="65" y="74"/>
                    </a:cubicBezTo>
                    <a:cubicBezTo>
                      <a:pt x="64" y="75"/>
                      <a:pt x="63" y="76"/>
                      <a:pt x="62" y="78"/>
                    </a:cubicBezTo>
                    <a:cubicBezTo>
                      <a:pt x="62" y="78"/>
                      <a:pt x="62" y="79"/>
                      <a:pt x="62" y="79"/>
                    </a:cubicBezTo>
                    <a:cubicBezTo>
                      <a:pt x="62" y="80"/>
                      <a:pt x="62" y="80"/>
                      <a:pt x="62" y="80"/>
                    </a:cubicBezTo>
                    <a:moveTo>
                      <a:pt x="118" y="0"/>
                    </a:moveTo>
                    <a:cubicBezTo>
                      <a:pt x="118" y="0"/>
                      <a:pt x="117" y="0"/>
                      <a:pt x="117" y="0"/>
                    </a:cubicBezTo>
                    <a:cubicBezTo>
                      <a:pt x="111" y="6"/>
                      <a:pt x="106" y="11"/>
                      <a:pt x="100" y="17"/>
                    </a:cubicBezTo>
                    <a:cubicBezTo>
                      <a:pt x="100" y="14"/>
                      <a:pt x="100" y="11"/>
                      <a:pt x="99" y="9"/>
                    </a:cubicBezTo>
                    <a:cubicBezTo>
                      <a:pt x="99" y="8"/>
                      <a:pt x="98" y="7"/>
                      <a:pt x="98" y="7"/>
                    </a:cubicBezTo>
                    <a:cubicBezTo>
                      <a:pt x="97" y="7"/>
                      <a:pt x="97" y="7"/>
                      <a:pt x="97" y="7"/>
                    </a:cubicBezTo>
                    <a:cubicBezTo>
                      <a:pt x="96" y="7"/>
                      <a:pt x="96" y="7"/>
                      <a:pt x="95" y="8"/>
                    </a:cubicBezTo>
                    <a:cubicBezTo>
                      <a:pt x="94" y="10"/>
                      <a:pt x="93" y="13"/>
                      <a:pt x="91" y="15"/>
                    </a:cubicBezTo>
                    <a:cubicBezTo>
                      <a:pt x="91" y="15"/>
                      <a:pt x="91" y="15"/>
                      <a:pt x="91" y="15"/>
                    </a:cubicBezTo>
                    <a:cubicBezTo>
                      <a:pt x="91" y="15"/>
                      <a:pt x="90" y="15"/>
                      <a:pt x="90" y="15"/>
                    </a:cubicBezTo>
                    <a:cubicBezTo>
                      <a:pt x="87" y="17"/>
                      <a:pt x="83" y="18"/>
                      <a:pt x="79" y="18"/>
                    </a:cubicBezTo>
                    <a:cubicBezTo>
                      <a:pt x="79" y="18"/>
                      <a:pt x="79" y="18"/>
                      <a:pt x="79" y="18"/>
                    </a:cubicBezTo>
                    <a:cubicBezTo>
                      <a:pt x="79" y="18"/>
                      <a:pt x="79" y="18"/>
                      <a:pt x="79" y="18"/>
                    </a:cubicBezTo>
                    <a:cubicBezTo>
                      <a:pt x="78" y="17"/>
                      <a:pt x="78" y="17"/>
                      <a:pt x="78" y="17"/>
                    </a:cubicBezTo>
                    <a:cubicBezTo>
                      <a:pt x="78" y="17"/>
                      <a:pt x="77" y="16"/>
                      <a:pt x="77" y="16"/>
                    </a:cubicBezTo>
                    <a:cubicBezTo>
                      <a:pt x="76" y="16"/>
                      <a:pt x="76" y="17"/>
                      <a:pt x="75" y="17"/>
                    </a:cubicBezTo>
                    <a:cubicBezTo>
                      <a:pt x="75" y="17"/>
                      <a:pt x="75" y="17"/>
                      <a:pt x="75" y="17"/>
                    </a:cubicBezTo>
                    <a:cubicBezTo>
                      <a:pt x="73" y="17"/>
                      <a:pt x="72" y="17"/>
                      <a:pt x="70" y="16"/>
                    </a:cubicBezTo>
                    <a:cubicBezTo>
                      <a:pt x="70" y="15"/>
                      <a:pt x="70" y="14"/>
                      <a:pt x="69" y="13"/>
                    </a:cubicBezTo>
                    <a:cubicBezTo>
                      <a:pt x="69" y="12"/>
                      <a:pt x="69" y="12"/>
                      <a:pt x="69" y="12"/>
                    </a:cubicBezTo>
                    <a:cubicBezTo>
                      <a:pt x="68" y="9"/>
                      <a:pt x="68" y="5"/>
                      <a:pt x="67" y="1"/>
                    </a:cubicBezTo>
                    <a:cubicBezTo>
                      <a:pt x="67" y="1"/>
                      <a:pt x="66" y="0"/>
                      <a:pt x="66" y="0"/>
                    </a:cubicBezTo>
                    <a:cubicBezTo>
                      <a:pt x="65" y="0"/>
                      <a:pt x="65" y="0"/>
                      <a:pt x="65" y="0"/>
                    </a:cubicBezTo>
                    <a:cubicBezTo>
                      <a:pt x="64" y="0"/>
                      <a:pt x="64" y="0"/>
                      <a:pt x="64" y="0"/>
                    </a:cubicBezTo>
                    <a:cubicBezTo>
                      <a:pt x="40" y="22"/>
                      <a:pt x="20" y="47"/>
                      <a:pt x="2" y="74"/>
                    </a:cubicBezTo>
                    <a:cubicBezTo>
                      <a:pt x="1" y="74"/>
                      <a:pt x="1" y="75"/>
                      <a:pt x="1" y="76"/>
                    </a:cubicBezTo>
                    <a:cubicBezTo>
                      <a:pt x="0" y="77"/>
                      <a:pt x="0" y="77"/>
                      <a:pt x="0" y="77"/>
                    </a:cubicBezTo>
                    <a:cubicBezTo>
                      <a:pt x="0" y="78"/>
                      <a:pt x="1" y="79"/>
                      <a:pt x="1" y="80"/>
                    </a:cubicBezTo>
                    <a:cubicBezTo>
                      <a:pt x="2" y="80"/>
                      <a:pt x="2" y="81"/>
                      <a:pt x="3" y="81"/>
                    </a:cubicBezTo>
                    <a:cubicBezTo>
                      <a:pt x="3" y="81"/>
                      <a:pt x="3" y="81"/>
                      <a:pt x="3" y="81"/>
                    </a:cubicBezTo>
                    <a:cubicBezTo>
                      <a:pt x="2" y="82"/>
                      <a:pt x="2" y="83"/>
                      <a:pt x="2" y="83"/>
                    </a:cubicBezTo>
                    <a:cubicBezTo>
                      <a:pt x="10" y="127"/>
                      <a:pt x="14" y="171"/>
                      <a:pt x="14" y="216"/>
                    </a:cubicBezTo>
                    <a:cubicBezTo>
                      <a:pt x="14" y="216"/>
                      <a:pt x="14" y="216"/>
                      <a:pt x="14" y="216"/>
                    </a:cubicBezTo>
                    <a:cubicBezTo>
                      <a:pt x="14" y="216"/>
                      <a:pt x="14" y="216"/>
                      <a:pt x="14" y="216"/>
                    </a:cubicBezTo>
                    <a:cubicBezTo>
                      <a:pt x="14" y="216"/>
                      <a:pt x="14" y="216"/>
                      <a:pt x="14" y="216"/>
                    </a:cubicBezTo>
                    <a:cubicBezTo>
                      <a:pt x="15" y="217"/>
                      <a:pt x="15" y="217"/>
                      <a:pt x="15" y="217"/>
                    </a:cubicBezTo>
                    <a:cubicBezTo>
                      <a:pt x="22" y="223"/>
                      <a:pt x="31" y="225"/>
                      <a:pt x="40" y="225"/>
                    </a:cubicBezTo>
                    <a:cubicBezTo>
                      <a:pt x="44" y="225"/>
                      <a:pt x="49" y="225"/>
                      <a:pt x="53" y="223"/>
                    </a:cubicBezTo>
                    <a:cubicBezTo>
                      <a:pt x="56" y="221"/>
                      <a:pt x="58" y="219"/>
                      <a:pt x="60" y="217"/>
                    </a:cubicBezTo>
                    <a:cubicBezTo>
                      <a:pt x="61" y="217"/>
                      <a:pt x="61" y="217"/>
                      <a:pt x="61" y="217"/>
                    </a:cubicBezTo>
                    <a:cubicBezTo>
                      <a:pt x="61" y="217"/>
                      <a:pt x="61" y="217"/>
                      <a:pt x="62" y="217"/>
                    </a:cubicBezTo>
                    <a:cubicBezTo>
                      <a:pt x="63" y="216"/>
                      <a:pt x="63" y="215"/>
                      <a:pt x="63" y="214"/>
                    </a:cubicBezTo>
                    <a:cubicBezTo>
                      <a:pt x="62" y="214"/>
                      <a:pt x="62" y="214"/>
                      <a:pt x="62" y="214"/>
                    </a:cubicBezTo>
                    <a:cubicBezTo>
                      <a:pt x="64" y="211"/>
                      <a:pt x="66" y="209"/>
                      <a:pt x="67" y="207"/>
                    </a:cubicBezTo>
                    <a:cubicBezTo>
                      <a:pt x="68" y="210"/>
                      <a:pt x="68" y="213"/>
                      <a:pt x="68" y="216"/>
                    </a:cubicBezTo>
                    <a:cubicBezTo>
                      <a:pt x="68" y="216"/>
                      <a:pt x="68" y="216"/>
                      <a:pt x="68" y="216"/>
                    </a:cubicBezTo>
                    <a:cubicBezTo>
                      <a:pt x="68" y="216"/>
                      <a:pt x="68" y="216"/>
                      <a:pt x="68" y="216"/>
                    </a:cubicBezTo>
                    <a:cubicBezTo>
                      <a:pt x="68" y="216"/>
                      <a:pt x="68" y="216"/>
                      <a:pt x="68" y="216"/>
                    </a:cubicBezTo>
                    <a:cubicBezTo>
                      <a:pt x="68" y="217"/>
                      <a:pt x="68" y="217"/>
                      <a:pt x="68" y="217"/>
                    </a:cubicBezTo>
                    <a:cubicBezTo>
                      <a:pt x="75" y="223"/>
                      <a:pt x="84" y="225"/>
                      <a:pt x="93" y="225"/>
                    </a:cubicBezTo>
                    <a:cubicBezTo>
                      <a:pt x="98" y="225"/>
                      <a:pt x="102" y="225"/>
                      <a:pt x="106" y="223"/>
                    </a:cubicBezTo>
                    <a:cubicBezTo>
                      <a:pt x="109" y="221"/>
                      <a:pt x="112" y="219"/>
                      <a:pt x="114" y="217"/>
                    </a:cubicBezTo>
                    <a:cubicBezTo>
                      <a:pt x="114" y="217"/>
                      <a:pt x="114" y="217"/>
                      <a:pt x="114" y="217"/>
                    </a:cubicBezTo>
                    <a:cubicBezTo>
                      <a:pt x="114" y="217"/>
                      <a:pt x="115" y="217"/>
                      <a:pt x="115" y="217"/>
                    </a:cubicBezTo>
                    <a:cubicBezTo>
                      <a:pt x="116" y="216"/>
                      <a:pt x="116" y="215"/>
                      <a:pt x="116" y="214"/>
                    </a:cubicBezTo>
                    <a:cubicBezTo>
                      <a:pt x="116" y="214"/>
                      <a:pt x="116" y="214"/>
                      <a:pt x="116" y="214"/>
                    </a:cubicBezTo>
                    <a:cubicBezTo>
                      <a:pt x="130" y="193"/>
                      <a:pt x="146" y="173"/>
                      <a:pt x="163" y="154"/>
                    </a:cubicBezTo>
                    <a:cubicBezTo>
                      <a:pt x="164" y="155"/>
                      <a:pt x="164" y="155"/>
                      <a:pt x="164" y="155"/>
                    </a:cubicBezTo>
                    <a:cubicBezTo>
                      <a:pt x="165" y="155"/>
                      <a:pt x="166" y="154"/>
                      <a:pt x="166" y="153"/>
                    </a:cubicBezTo>
                    <a:cubicBezTo>
                      <a:pt x="165" y="105"/>
                      <a:pt x="159" y="56"/>
                      <a:pt x="151" y="9"/>
                    </a:cubicBezTo>
                    <a:cubicBezTo>
                      <a:pt x="151" y="8"/>
                      <a:pt x="150" y="7"/>
                      <a:pt x="149" y="7"/>
                    </a:cubicBezTo>
                    <a:cubicBezTo>
                      <a:pt x="149" y="7"/>
                      <a:pt x="149" y="7"/>
                      <a:pt x="149" y="7"/>
                    </a:cubicBezTo>
                    <a:cubicBezTo>
                      <a:pt x="148" y="7"/>
                      <a:pt x="148" y="7"/>
                      <a:pt x="147" y="8"/>
                    </a:cubicBezTo>
                    <a:cubicBezTo>
                      <a:pt x="146" y="10"/>
                      <a:pt x="145" y="13"/>
                      <a:pt x="143" y="15"/>
                    </a:cubicBezTo>
                    <a:cubicBezTo>
                      <a:pt x="140" y="17"/>
                      <a:pt x="136" y="18"/>
                      <a:pt x="132" y="18"/>
                    </a:cubicBezTo>
                    <a:cubicBezTo>
                      <a:pt x="132" y="18"/>
                      <a:pt x="132" y="18"/>
                      <a:pt x="132" y="18"/>
                    </a:cubicBezTo>
                    <a:cubicBezTo>
                      <a:pt x="132" y="18"/>
                      <a:pt x="132" y="18"/>
                      <a:pt x="132" y="18"/>
                    </a:cubicBezTo>
                    <a:cubicBezTo>
                      <a:pt x="131" y="17"/>
                      <a:pt x="131" y="17"/>
                      <a:pt x="131" y="17"/>
                    </a:cubicBezTo>
                    <a:cubicBezTo>
                      <a:pt x="131" y="17"/>
                      <a:pt x="131" y="16"/>
                      <a:pt x="130" y="16"/>
                    </a:cubicBezTo>
                    <a:cubicBezTo>
                      <a:pt x="130" y="16"/>
                      <a:pt x="129" y="17"/>
                      <a:pt x="129" y="17"/>
                    </a:cubicBezTo>
                    <a:cubicBezTo>
                      <a:pt x="128" y="17"/>
                      <a:pt x="128" y="17"/>
                      <a:pt x="128" y="17"/>
                    </a:cubicBezTo>
                    <a:cubicBezTo>
                      <a:pt x="127" y="17"/>
                      <a:pt x="125" y="17"/>
                      <a:pt x="123" y="16"/>
                    </a:cubicBezTo>
                    <a:cubicBezTo>
                      <a:pt x="123" y="15"/>
                      <a:pt x="123" y="14"/>
                      <a:pt x="123" y="13"/>
                    </a:cubicBezTo>
                    <a:cubicBezTo>
                      <a:pt x="122" y="12"/>
                      <a:pt x="122" y="12"/>
                      <a:pt x="122" y="12"/>
                    </a:cubicBezTo>
                    <a:cubicBezTo>
                      <a:pt x="122" y="9"/>
                      <a:pt x="121" y="5"/>
                      <a:pt x="120" y="1"/>
                    </a:cubicBezTo>
                    <a:cubicBezTo>
                      <a:pt x="120" y="1"/>
                      <a:pt x="120" y="0"/>
                      <a:pt x="119" y="0"/>
                    </a:cubicBezTo>
                    <a:cubicBezTo>
                      <a:pt x="119" y="0"/>
                      <a:pt x="118" y="0"/>
                      <a:pt x="11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844"/>
              <p:cNvSpPr>
                <a:spLocks noEditPoints="1"/>
              </p:cNvSpPr>
              <p:nvPr/>
            </p:nvSpPr>
            <p:spPr bwMode="auto">
              <a:xfrm>
                <a:off x="5282" y="2338"/>
                <a:ext cx="83" cy="161"/>
              </a:xfrm>
              <a:custGeom>
                <a:avLst/>
                <a:gdLst>
                  <a:gd name="T0" fmla="*/ 5 w 35"/>
                  <a:gd name="T1" fmla="*/ 30 h 68"/>
                  <a:gd name="T2" fmla="*/ 8 w 35"/>
                  <a:gd name="T3" fmla="*/ 26 h 68"/>
                  <a:gd name="T4" fmla="*/ 27 w 35"/>
                  <a:gd name="T5" fmla="*/ 7 h 68"/>
                  <a:gd name="T6" fmla="*/ 31 w 35"/>
                  <a:gd name="T7" fmla="*/ 34 h 68"/>
                  <a:gd name="T8" fmla="*/ 6 w 35"/>
                  <a:gd name="T9" fmla="*/ 61 h 68"/>
                  <a:gd name="T10" fmla="*/ 4 w 35"/>
                  <a:gd name="T11" fmla="*/ 34 h 68"/>
                  <a:gd name="T12" fmla="*/ 4 w 35"/>
                  <a:gd name="T13" fmla="*/ 33 h 68"/>
                  <a:gd name="T14" fmla="*/ 5 w 35"/>
                  <a:gd name="T15" fmla="*/ 30 h 68"/>
                  <a:gd name="T16" fmla="*/ 3 w 35"/>
                  <a:gd name="T17" fmla="*/ 29 h 68"/>
                  <a:gd name="T18" fmla="*/ 5 w 35"/>
                  <a:gd name="T19" fmla="*/ 30 h 68"/>
                  <a:gd name="T20" fmla="*/ 28 w 35"/>
                  <a:gd name="T21" fmla="*/ 0 h 68"/>
                  <a:gd name="T22" fmla="*/ 27 w 35"/>
                  <a:gd name="T23" fmla="*/ 1 h 68"/>
                  <a:gd name="T24" fmla="*/ 6 w 35"/>
                  <a:gd name="T25" fmla="*/ 23 h 68"/>
                  <a:gd name="T26" fmla="*/ 1 w 35"/>
                  <a:gd name="T27" fmla="*/ 28 h 68"/>
                  <a:gd name="T28" fmla="*/ 0 w 35"/>
                  <a:gd name="T29" fmla="*/ 33 h 68"/>
                  <a:gd name="T30" fmla="*/ 0 w 35"/>
                  <a:gd name="T31" fmla="*/ 34 h 68"/>
                  <a:gd name="T32" fmla="*/ 2 w 35"/>
                  <a:gd name="T33" fmla="*/ 66 h 68"/>
                  <a:gd name="T34" fmla="*/ 4 w 35"/>
                  <a:gd name="T35" fmla="*/ 68 h 68"/>
                  <a:gd name="T36" fmla="*/ 4 w 35"/>
                  <a:gd name="T37" fmla="*/ 68 h 68"/>
                  <a:gd name="T38" fmla="*/ 6 w 35"/>
                  <a:gd name="T39" fmla="*/ 67 h 68"/>
                  <a:gd name="T40" fmla="*/ 34 w 35"/>
                  <a:gd name="T41" fmla="*/ 36 h 68"/>
                  <a:gd name="T42" fmla="*/ 35 w 35"/>
                  <a:gd name="T43" fmla="*/ 34 h 68"/>
                  <a:gd name="T44" fmla="*/ 30 w 35"/>
                  <a:gd name="T45" fmla="*/ 2 h 68"/>
                  <a:gd name="T46" fmla="*/ 29 w 35"/>
                  <a:gd name="T47" fmla="*/ 0 h 68"/>
                  <a:gd name="T48" fmla="*/ 28 w 35"/>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 h="68">
                    <a:moveTo>
                      <a:pt x="5" y="30"/>
                    </a:moveTo>
                    <a:cubicBezTo>
                      <a:pt x="5" y="29"/>
                      <a:pt x="7" y="27"/>
                      <a:pt x="8" y="26"/>
                    </a:cubicBezTo>
                    <a:cubicBezTo>
                      <a:pt x="15" y="20"/>
                      <a:pt x="21" y="14"/>
                      <a:pt x="27" y="7"/>
                    </a:cubicBezTo>
                    <a:cubicBezTo>
                      <a:pt x="27" y="16"/>
                      <a:pt x="29" y="25"/>
                      <a:pt x="31" y="34"/>
                    </a:cubicBezTo>
                    <a:cubicBezTo>
                      <a:pt x="22" y="42"/>
                      <a:pt x="13" y="51"/>
                      <a:pt x="6" y="61"/>
                    </a:cubicBezTo>
                    <a:cubicBezTo>
                      <a:pt x="5" y="52"/>
                      <a:pt x="5" y="43"/>
                      <a:pt x="4" y="34"/>
                    </a:cubicBezTo>
                    <a:cubicBezTo>
                      <a:pt x="4" y="34"/>
                      <a:pt x="4" y="33"/>
                      <a:pt x="4" y="33"/>
                    </a:cubicBezTo>
                    <a:cubicBezTo>
                      <a:pt x="4" y="32"/>
                      <a:pt x="4" y="31"/>
                      <a:pt x="5" y="30"/>
                    </a:cubicBezTo>
                    <a:cubicBezTo>
                      <a:pt x="3" y="29"/>
                      <a:pt x="3" y="29"/>
                      <a:pt x="3" y="29"/>
                    </a:cubicBezTo>
                    <a:cubicBezTo>
                      <a:pt x="5" y="30"/>
                      <a:pt x="5" y="30"/>
                      <a:pt x="5" y="30"/>
                    </a:cubicBezTo>
                    <a:moveTo>
                      <a:pt x="28" y="0"/>
                    </a:moveTo>
                    <a:cubicBezTo>
                      <a:pt x="28" y="0"/>
                      <a:pt x="27" y="0"/>
                      <a:pt x="27" y="1"/>
                    </a:cubicBezTo>
                    <a:cubicBezTo>
                      <a:pt x="21" y="9"/>
                      <a:pt x="14" y="16"/>
                      <a:pt x="6" y="23"/>
                    </a:cubicBezTo>
                    <a:cubicBezTo>
                      <a:pt x="4" y="24"/>
                      <a:pt x="2" y="26"/>
                      <a:pt x="1" y="28"/>
                    </a:cubicBezTo>
                    <a:cubicBezTo>
                      <a:pt x="0" y="30"/>
                      <a:pt x="0" y="32"/>
                      <a:pt x="0" y="33"/>
                    </a:cubicBezTo>
                    <a:cubicBezTo>
                      <a:pt x="0" y="34"/>
                      <a:pt x="0" y="34"/>
                      <a:pt x="0" y="34"/>
                    </a:cubicBezTo>
                    <a:cubicBezTo>
                      <a:pt x="1" y="45"/>
                      <a:pt x="1" y="56"/>
                      <a:pt x="2" y="66"/>
                    </a:cubicBezTo>
                    <a:cubicBezTo>
                      <a:pt x="2" y="67"/>
                      <a:pt x="3" y="68"/>
                      <a:pt x="4" y="68"/>
                    </a:cubicBezTo>
                    <a:cubicBezTo>
                      <a:pt x="4" y="68"/>
                      <a:pt x="4" y="68"/>
                      <a:pt x="4" y="68"/>
                    </a:cubicBezTo>
                    <a:cubicBezTo>
                      <a:pt x="5" y="68"/>
                      <a:pt x="6" y="68"/>
                      <a:pt x="6" y="67"/>
                    </a:cubicBezTo>
                    <a:cubicBezTo>
                      <a:pt x="14" y="56"/>
                      <a:pt x="24" y="46"/>
                      <a:pt x="34" y="36"/>
                    </a:cubicBezTo>
                    <a:cubicBezTo>
                      <a:pt x="35" y="36"/>
                      <a:pt x="35" y="35"/>
                      <a:pt x="35" y="34"/>
                    </a:cubicBezTo>
                    <a:cubicBezTo>
                      <a:pt x="32" y="24"/>
                      <a:pt x="31" y="13"/>
                      <a:pt x="30" y="2"/>
                    </a:cubicBezTo>
                    <a:cubicBezTo>
                      <a:pt x="30" y="1"/>
                      <a:pt x="30" y="0"/>
                      <a:pt x="29" y="0"/>
                    </a:cubicBezTo>
                    <a:cubicBezTo>
                      <a:pt x="29" y="0"/>
                      <a:pt x="28" y="0"/>
                      <a:pt x="2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845"/>
              <p:cNvSpPr>
                <a:spLocks/>
              </p:cNvSpPr>
              <p:nvPr/>
            </p:nvSpPr>
            <p:spPr bwMode="auto">
              <a:xfrm>
                <a:off x="5173" y="2532"/>
                <a:ext cx="59" cy="161"/>
              </a:xfrm>
              <a:custGeom>
                <a:avLst/>
                <a:gdLst>
                  <a:gd name="T0" fmla="*/ 7 w 25"/>
                  <a:gd name="T1" fmla="*/ 0 h 68"/>
                  <a:gd name="T2" fmla="*/ 0 w 25"/>
                  <a:gd name="T3" fmla="*/ 15 h 68"/>
                  <a:gd name="T4" fmla="*/ 5 w 25"/>
                  <a:gd name="T5" fmla="*/ 23 h 68"/>
                  <a:gd name="T6" fmla="*/ 10 w 25"/>
                  <a:gd name="T7" fmla="*/ 21 h 68"/>
                  <a:gd name="T8" fmla="*/ 5 w 25"/>
                  <a:gd name="T9" fmla="*/ 29 h 68"/>
                  <a:gd name="T10" fmla="*/ 3 w 25"/>
                  <a:gd name="T11" fmla="*/ 36 h 68"/>
                  <a:gd name="T12" fmla="*/ 8 w 25"/>
                  <a:gd name="T13" fmla="*/ 39 h 68"/>
                  <a:gd name="T14" fmla="*/ 6 w 25"/>
                  <a:gd name="T15" fmla="*/ 49 h 68"/>
                  <a:gd name="T16" fmla="*/ 17 w 25"/>
                  <a:gd name="T17" fmla="*/ 49 h 68"/>
                  <a:gd name="T18" fmla="*/ 8 w 25"/>
                  <a:gd name="T19" fmla="*/ 63 h 68"/>
                  <a:gd name="T20" fmla="*/ 10 w 25"/>
                  <a:gd name="T21" fmla="*/ 67 h 68"/>
                  <a:gd name="T22" fmla="*/ 15 w 25"/>
                  <a:gd name="T23" fmla="*/ 68 h 68"/>
                  <a:gd name="T24" fmla="*/ 20 w 25"/>
                  <a:gd name="T25" fmla="*/ 66 h 68"/>
                  <a:gd name="T26" fmla="*/ 20 w 25"/>
                  <a:gd name="T27" fmla="*/ 66 h 68"/>
                  <a:gd name="T28" fmla="*/ 21 w 25"/>
                  <a:gd name="T29" fmla="*/ 63 h 68"/>
                  <a:gd name="T30" fmla="*/ 14 w 25"/>
                  <a:gd name="T31" fmla="*/ 64 h 68"/>
                  <a:gd name="T32" fmla="*/ 14 w 25"/>
                  <a:gd name="T33" fmla="*/ 64 h 68"/>
                  <a:gd name="T34" fmla="*/ 12 w 25"/>
                  <a:gd name="T35" fmla="*/ 63 h 68"/>
                  <a:gd name="T36" fmla="*/ 24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9 w 25"/>
                  <a:gd name="T51" fmla="*/ 35 h 68"/>
                  <a:gd name="T52" fmla="*/ 7 w 25"/>
                  <a:gd name="T53" fmla="*/ 34 h 68"/>
                  <a:gd name="T54" fmla="*/ 8 w 25"/>
                  <a:gd name="T55" fmla="*/ 32 h 68"/>
                  <a:gd name="T56" fmla="*/ 22 w 25"/>
                  <a:gd name="T57" fmla="*/ 12 h 68"/>
                  <a:gd name="T58" fmla="*/ 19 w 25"/>
                  <a:gd name="T59" fmla="*/ 11 h 68"/>
                  <a:gd name="T60" fmla="*/ 6 w 25"/>
                  <a:gd name="T61" fmla="*/ 19 h 68"/>
                  <a:gd name="T62" fmla="*/ 5 w 25"/>
                  <a:gd name="T63" fmla="*/ 19 h 68"/>
                  <a:gd name="T64" fmla="*/ 4 w 25"/>
                  <a:gd name="T65" fmla="*/ 15 h 68"/>
                  <a:gd name="T66" fmla="*/ 10 w 25"/>
                  <a:gd name="T67" fmla="*/ 3 h 68"/>
                  <a:gd name="T68" fmla="*/ 8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8" y="0"/>
                    </a:moveTo>
                    <a:cubicBezTo>
                      <a:pt x="8" y="0"/>
                      <a:pt x="7" y="0"/>
                      <a:pt x="7" y="0"/>
                    </a:cubicBezTo>
                    <a:cubicBezTo>
                      <a:pt x="4" y="4"/>
                      <a:pt x="1" y="8"/>
                      <a:pt x="0" y="12"/>
                    </a:cubicBezTo>
                    <a:cubicBezTo>
                      <a:pt x="0" y="13"/>
                      <a:pt x="0" y="14"/>
                      <a:pt x="0" y="15"/>
                    </a:cubicBezTo>
                    <a:cubicBezTo>
                      <a:pt x="0" y="17"/>
                      <a:pt x="0" y="18"/>
                      <a:pt x="1" y="20"/>
                    </a:cubicBezTo>
                    <a:cubicBezTo>
                      <a:pt x="1" y="21"/>
                      <a:pt x="3" y="23"/>
                      <a:pt x="5" y="23"/>
                    </a:cubicBezTo>
                    <a:cubicBezTo>
                      <a:pt x="5" y="23"/>
                      <a:pt x="5" y="23"/>
                      <a:pt x="5" y="23"/>
                    </a:cubicBezTo>
                    <a:cubicBezTo>
                      <a:pt x="7" y="23"/>
                      <a:pt x="9" y="22"/>
                      <a:pt x="10" y="21"/>
                    </a:cubicBezTo>
                    <a:cubicBezTo>
                      <a:pt x="11" y="21"/>
                      <a:pt x="12" y="20"/>
                      <a:pt x="12" y="20"/>
                    </a:cubicBezTo>
                    <a:cubicBezTo>
                      <a:pt x="10" y="23"/>
                      <a:pt x="8" y="26"/>
                      <a:pt x="5" y="29"/>
                    </a:cubicBezTo>
                    <a:cubicBezTo>
                      <a:pt x="4" y="30"/>
                      <a:pt x="3" y="32"/>
                      <a:pt x="3" y="34"/>
                    </a:cubicBezTo>
                    <a:cubicBezTo>
                      <a:pt x="3" y="35"/>
                      <a:pt x="3" y="35"/>
                      <a:pt x="3" y="36"/>
                    </a:cubicBezTo>
                    <a:cubicBezTo>
                      <a:pt x="4" y="37"/>
                      <a:pt x="5" y="38"/>
                      <a:pt x="6" y="38"/>
                    </a:cubicBezTo>
                    <a:cubicBezTo>
                      <a:pt x="7" y="39"/>
                      <a:pt x="8" y="39"/>
                      <a:pt x="8" y="39"/>
                    </a:cubicBezTo>
                    <a:cubicBezTo>
                      <a:pt x="7" y="41"/>
                      <a:pt x="6" y="44"/>
                      <a:pt x="5" y="47"/>
                    </a:cubicBezTo>
                    <a:cubicBezTo>
                      <a:pt x="5" y="48"/>
                      <a:pt x="5" y="49"/>
                      <a:pt x="6" y="49"/>
                    </a:cubicBezTo>
                    <a:cubicBezTo>
                      <a:pt x="8" y="50"/>
                      <a:pt x="10" y="50"/>
                      <a:pt x="12" y="50"/>
                    </a:cubicBezTo>
                    <a:cubicBezTo>
                      <a:pt x="13" y="50"/>
                      <a:pt x="15" y="50"/>
                      <a:pt x="17" y="49"/>
                    </a:cubicBezTo>
                    <a:cubicBezTo>
                      <a:pt x="15" y="53"/>
                      <a:pt x="12" y="56"/>
                      <a:pt x="9" y="60"/>
                    </a:cubicBezTo>
                    <a:cubicBezTo>
                      <a:pt x="9" y="60"/>
                      <a:pt x="9" y="61"/>
                      <a:pt x="8" y="63"/>
                    </a:cubicBezTo>
                    <a:cubicBezTo>
                      <a:pt x="8" y="63"/>
                      <a:pt x="8" y="63"/>
                      <a:pt x="8" y="63"/>
                    </a:cubicBezTo>
                    <a:cubicBezTo>
                      <a:pt x="8" y="65"/>
                      <a:pt x="9" y="66"/>
                      <a:pt x="10" y="67"/>
                    </a:cubicBezTo>
                    <a:cubicBezTo>
                      <a:pt x="11" y="67"/>
                      <a:pt x="13" y="68"/>
                      <a:pt x="14" y="68"/>
                    </a:cubicBezTo>
                    <a:cubicBezTo>
                      <a:pt x="15" y="68"/>
                      <a:pt x="15" y="68"/>
                      <a:pt x="15" y="68"/>
                    </a:cubicBezTo>
                    <a:cubicBezTo>
                      <a:pt x="17" y="67"/>
                      <a:pt x="19" y="66"/>
                      <a:pt x="20" y="66"/>
                    </a:cubicBezTo>
                    <a:cubicBezTo>
                      <a:pt x="20" y="66"/>
                      <a:pt x="20" y="66"/>
                      <a:pt x="20" y="66"/>
                    </a:cubicBezTo>
                    <a:cubicBezTo>
                      <a:pt x="20" y="66"/>
                      <a:pt x="20" y="66"/>
                      <a:pt x="20" y="66"/>
                    </a:cubicBezTo>
                    <a:cubicBezTo>
                      <a:pt x="20" y="66"/>
                      <a:pt x="20" y="66"/>
                      <a:pt x="20" y="66"/>
                    </a:cubicBezTo>
                    <a:cubicBezTo>
                      <a:pt x="21" y="66"/>
                      <a:pt x="22" y="66"/>
                      <a:pt x="22" y="65"/>
                    </a:cubicBezTo>
                    <a:cubicBezTo>
                      <a:pt x="23" y="64"/>
                      <a:pt x="22" y="63"/>
                      <a:pt x="21" y="63"/>
                    </a:cubicBezTo>
                    <a:cubicBezTo>
                      <a:pt x="20" y="62"/>
                      <a:pt x="20" y="62"/>
                      <a:pt x="20" y="62"/>
                    </a:cubicBezTo>
                    <a:cubicBezTo>
                      <a:pt x="17" y="62"/>
                      <a:pt x="16" y="63"/>
                      <a:pt x="14" y="64"/>
                    </a:cubicBezTo>
                    <a:cubicBezTo>
                      <a:pt x="14" y="64"/>
                      <a:pt x="14" y="64"/>
                      <a:pt x="14" y="64"/>
                    </a:cubicBezTo>
                    <a:cubicBezTo>
                      <a:pt x="14" y="64"/>
                      <a:pt x="14" y="64"/>
                      <a:pt x="14" y="64"/>
                    </a:cubicBezTo>
                    <a:cubicBezTo>
                      <a:pt x="13" y="64"/>
                      <a:pt x="13" y="63"/>
                      <a:pt x="13" y="63"/>
                    </a:cubicBezTo>
                    <a:cubicBezTo>
                      <a:pt x="12" y="63"/>
                      <a:pt x="12" y="63"/>
                      <a:pt x="12" y="63"/>
                    </a:cubicBezTo>
                    <a:cubicBezTo>
                      <a:pt x="12" y="63"/>
                      <a:pt x="12" y="63"/>
                      <a:pt x="13" y="62"/>
                    </a:cubicBezTo>
                    <a:cubicBezTo>
                      <a:pt x="17" y="57"/>
                      <a:pt x="20" y="51"/>
                      <a:pt x="24" y="46"/>
                    </a:cubicBezTo>
                    <a:cubicBezTo>
                      <a:pt x="25" y="45"/>
                      <a:pt x="25" y="44"/>
                      <a:pt x="24" y="43"/>
                    </a:cubicBezTo>
                    <a:cubicBezTo>
                      <a:pt x="24" y="43"/>
                      <a:pt x="23" y="43"/>
                      <a:pt x="23" y="43"/>
                    </a:cubicBezTo>
                    <a:cubicBezTo>
                      <a:pt x="22" y="43"/>
                      <a:pt x="22" y="43"/>
                      <a:pt x="22" y="43"/>
                    </a:cubicBezTo>
                    <a:cubicBezTo>
                      <a:pt x="19" y="45"/>
                      <a:pt x="15" y="46"/>
                      <a:pt x="12" y="46"/>
                    </a:cubicBezTo>
                    <a:cubicBezTo>
                      <a:pt x="11" y="46"/>
                      <a:pt x="10" y="46"/>
                      <a:pt x="9" y="46"/>
                    </a:cubicBezTo>
                    <a:cubicBezTo>
                      <a:pt x="10" y="43"/>
                      <a:pt x="12" y="41"/>
                      <a:pt x="14" y="39"/>
                    </a:cubicBezTo>
                    <a:cubicBezTo>
                      <a:pt x="17" y="38"/>
                      <a:pt x="20" y="37"/>
                      <a:pt x="23" y="34"/>
                    </a:cubicBezTo>
                    <a:cubicBezTo>
                      <a:pt x="23" y="33"/>
                      <a:pt x="23" y="32"/>
                      <a:pt x="23" y="32"/>
                    </a:cubicBezTo>
                    <a:cubicBezTo>
                      <a:pt x="22" y="31"/>
                      <a:pt x="22" y="31"/>
                      <a:pt x="21" y="31"/>
                    </a:cubicBezTo>
                    <a:cubicBezTo>
                      <a:pt x="21" y="31"/>
                      <a:pt x="21" y="31"/>
                      <a:pt x="21" y="31"/>
                    </a:cubicBezTo>
                    <a:cubicBezTo>
                      <a:pt x="17" y="32"/>
                      <a:pt x="15" y="33"/>
                      <a:pt x="12" y="35"/>
                    </a:cubicBezTo>
                    <a:cubicBezTo>
                      <a:pt x="12" y="35"/>
                      <a:pt x="11" y="35"/>
                      <a:pt x="11" y="35"/>
                    </a:cubicBezTo>
                    <a:cubicBezTo>
                      <a:pt x="11" y="35"/>
                      <a:pt x="11" y="35"/>
                      <a:pt x="11" y="35"/>
                    </a:cubicBezTo>
                    <a:cubicBezTo>
                      <a:pt x="10" y="35"/>
                      <a:pt x="9" y="35"/>
                      <a:pt x="9" y="35"/>
                    </a:cubicBezTo>
                    <a:cubicBezTo>
                      <a:pt x="8" y="35"/>
                      <a:pt x="8" y="35"/>
                      <a:pt x="8" y="35"/>
                    </a:cubicBezTo>
                    <a:cubicBezTo>
                      <a:pt x="7" y="34"/>
                      <a:pt x="7" y="34"/>
                      <a:pt x="7" y="34"/>
                    </a:cubicBezTo>
                    <a:cubicBezTo>
                      <a:pt x="7" y="34"/>
                      <a:pt x="7" y="34"/>
                      <a:pt x="7" y="34"/>
                    </a:cubicBezTo>
                    <a:cubicBezTo>
                      <a:pt x="7" y="34"/>
                      <a:pt x="7" y="33"/>
                      <a:pt x="8" y="32"/>
                    </a:cubicBezTo>
                    <a:cubicBezTo>
                      <a:pt x="13" y="26"/>
                      <a:pt x="17" y="20"/>
                      <a:pt x="22" y="14"/>
                    </a:cubicBezTo>
                    <a:cubicBezTo>
                      <a:pt x="22" y="13"/>
                      <a:pt x="22" y="12"/>
                      <a:pt x="22" y="12"/>
                    </a:cubicBezTo>
                    <a:cubicBezTo>
                      <a:pt x="21" y="11"/>
                      <a:pt x="21" y="11"/>
                      <a:pt x="20" y="11"/>
                    </a:cubicBezTo>
                    <a:cubicBezTo>
                      <a:pt x="20" y="11"/>
                      <a:pt x="20" y="11"/>
                      <a:pt x="19" y="11"/>
                    </a:cubicBezTo>
                    <a:cubicBezTo>
                      <a:pt x="16" y="13"/>
                      <a:pt x="12" y="16"/>
                      <a:pt x="8" y="18"/>
                    </a:cubicBezTo>
                    <a:cubicBezTo>
                      <a:pt x="7" y="18"/>
                      <a:pt x="6" y="19"/>
                      <a:pt x="6" y="19"/>
                    </a:cubicBezTo>
                    <a:cubicBezTo>
                      <a:pt x="6" y="19"/>
                      <a:pt x="6" y="19"/>
                      <a:pt x="5" y="19"/>
                    </a:cubicBezTo>
                    <a:cubicBezTo>
                      <a:pt x="5" y="19"/>
                      <a:pt x="5" y="19"/>
                      <a:pt x="5" y="19"/>
                    </a:cubicBezTo>
                    <a:cubicBezTo>
                      <a:pt x="5" y="19"/>
                      <a:pt x="5" y="19"/>
                      <a:pt x="4" y="18"/>
                    </a:cubicBezTo>
                    <a:cubicBezTo>
                      <a:pt x="4" y="17"/>
                      <a:pt x="4" y="16"/>
                      <a:pt x="4" y="15"/>
                    </a:cubicBezTo>
                    <a:cubicBezTo>
                      <a:pt x="4" y="15"/>
                      <a:pt x="4" y="14"/>
                      <a:pt x="4" y="13"/>
                    </a:cubicBezTo>
                    <a:cubicBezTo>
                      <a:pt x="5" y="10"/>
                      <a:pt x="7" y="6"/>
                      <a:pt x="10" y="3"/>
                    </a:cubicBezTo>
                    <a:cubicBezTo>
                      <a:pt x="10" y="2"/>
                      <a:pt x="10" y="1"/>
                      <a:pt x="10" y="0"/>
                    </a:cubicBezTo>
                    <a:cubicBezTo>
                      <a:pt x="9" y="0"/>
                      <a:pt x="9" y="0"/>
                      <a:pt x="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846"/>
              <p:cNvSpPr>
                <a:spLocks/>
              </p:cNvSpPr>
              <p:nvPr/>
            </p:nvSpPr>
            <p:spPr bwMode="auto">
              <a:xfrm>
                <a:off x="5045" y="2532"/>
                <a:ext cx="59" cy="161"/>
              </a:xfrm>
              <a:custGeom>
                <a:avLst/>
                <a:gdLst>
                  <a:gd name="T0" fmla="*/ 7 w 25"/>
                  <a:gd name="T1" fmla="*/ 0 h 68"/>
                  <a:gd name="T2" fmla="*/ 0 w 25"/>
                  <a:gd name="T3" fmla="*/ 15 h 68"/>
                  <a:gd name="T4" fmla="*/ 5 w 25"/>
                  <a:gd name="T5" fmla="*/ 23 h 68"/>
                  <a:gd name="T6" fmla="*/ 11 w 25"/>
                  <a:gd name="T7" fmla="*/ 21 h 68"/>
                  <a:gd name="T8" fmla="*/ 6 w 25"/>
                  <a:gd name="T9" fmla="*/ 29 h 68"/>
                  <a:gd name="T10" fmla="*/ 4 w 25"/>
                  <a:gd name="T11" fmla="*/ 36 h 68"/>
                  <a:gd name="T12" fmla="*/ 9 w 25"/>
                  <a:gd name="T13" fmla="*/ 39 h 68"/>
                  <a:gd name="T14" fmla="*/ 7 w 25"/>
                  <a:gd name="T15" fmla="*/ 49 h 68"/>
                  <a:gd name="T16" fmla="*/ 18 w 25"/>
                  <a:gd name="T17" fmla="*/ 49 h 68"/>
                  <a:gd name="T18" fmla="*/ 9 w 25"/>
                  <a:gd name="T19" fmla="*/ 63 h 68"/>
                  <a:gd name="T20" fmla="*/ 11 w 25"/>
                  <a:gd name="T21" fmla="*/ 67 h 68"/>
                  <a:gd name="T22" fmla="*/ 16 w 25"/>
                  <a:gd name="T23" fmla="*/ 68 h 68"/>
                  <a:gd name="T24" fmla="*/ 20 w 25"/>
                  <a:gd name="T25" fmla="*/ 66 h 68"/>
                  <a:gd name="T26" fmla="*/ 21 w 25"/>
                  <a:gd name="T27" fmla="*/ 66 h 68"/>
                  <a:gd name="T28" fmla="*/ 21 w 25"/>
                  <a:gd name="T29" fmla="*/ 63 h 68"/>
                  <a:gd name="T30" fmla="*/ 15 w 25"/>
                  <a:gd name="T31" fmla="*/ 64 h 68"/>
                  <a:gd name="T32" fmla="*/ 15 w 25"/>
                  <a:gd name="T33" fmla="*/ 64 h 68"/>
                  <a:gd name="T34" fmla="*/ 13 w 25"/>
                  <a:gd name="T35" fmla="*/ 63 h 68"/>
                  <a:gd name="T36" fmla="*/ 25 w 25"/>
                  <a:gd name="T37" fmla="*/ 46 h 68"/>
                  <a:gd name="T38" fmla="*/ 23 w 25"/>
                  <a:gd name="T39" fmla="*/ 43 h 68"/>
                  <a:gd name="T40" fmla="*/ 12 w 25"/>
                  <a:gd name="T41" fmla="*/ 46 h 68"/>
                  <a:gd name="T42" fmla="*/ 14 w 25"/>
                  <a:gd name="T43" fmla="*/ 39 h 68"/>
                  <a:gd name="T44" fmla="*/ 23 w 25"/>
                  <a:gd name="T45" fmla="*/ 32 h 68"/>
                  <a:gd name="T46" fmla="*/ 21 w 25"/>
                  <a:gd name="T47" fmla="*/ 31 h 68"/>
                  <a:gd name="T48" fmla="*/ 11 w 25"/>
                  <a:gd name="T49" fmla="*/ 35 h 68"/>
                  <a:gd name="T50" fmla="*/ 10 w 25"/>
                  <a:gd name="T51" fmla="*/ 35 h 68"/>
                  <a:gd name="T52" fmla="*/ 8 w 25"/>
                  <a:gd name="T53" fmla="*/ 34 h 68"/>
                  <a:gd name="T54" fmla="*/ 9 w 25"/>
                  <a:gd name="T55" fmla="*/ 32 h 68"/>
                  <a:gd name="T56" fmla="*/ 22 w 25"/>
                  <a:gd name="T57" fmla="*/ 12 h 68"/>
                  <a:gd name="T58" fmla="*/ 20 w 25"/>
                  <a:gd name="T59" fmla="*/ 11 h 68"/>
                  <a:gd name="T60" fmla="*/ 6 w 25"/>
                  <a:gd name="T61" fmla="*/ 19 h 68"/>
                  <a:gd name="T62" fmla="*/ 6 w 25"/>
                  <a:gd name="T63" fmla="*/ 19 h 68"/>
                  <a:gd name="T64" fmla="*/ 4 w 25"/>
                  <a:gd name="T65" fmla="*/ 15 h 68"/>
                  <a:gd name="T66" fmla="*/ 10 w 25"/>
                  <a:gd name="T67" fmla="*/ 3 h 68"/>
                  <a:gd name="T68" fmla="*/ 9 w 25"/>
                  <a:gd name="T6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68">
                    <a:moveTo>
                      <a:pt x="9" y="0"/>
                    </a:moveTo>
                    <a:cubicBezTo>
                      <a:pt x="8" y="0"/>
                      <a:pt x="8" y="0"/>
                      <a:pt x="7" y="0"/>
                    </a:cubicBezTo>
                    <a:cubicBezTo>
                      <a:pt x="4" y="4"/>
                      <a:pt x="2" y="8"/>
                      <a:pt x="1" y="12"/>
                    </a:cubicBezTo>
                    <a:cubicBezTo>
                      <a:pt x="0" y="13"/>
                      <a:pt x="0" y="14"/>
                      <a:pt x="0" y="15"/>
                    </a:cubicBezTo>
                    <a:cubicBezTo>
                      <a:pt x="0" y="17"/>
                      <a:pt x="1" y="18"/>
                      <a:pt x="1" y="20"/>
                    </a:cubicBezTo>
                    <a:cubicBezTo>
                      <a:pt x="2" y="21"/>
                      <a:pt x="4" y="23"/>
                      <a:pt x="5" y="23"/>
                    </a:cubicBezTo>
                    <a:cubicBezTo>
                      <a:pt x="6" y="23"/>
                      <a:pt x="6" y="23"/>
                      <a:pt x="6" y="23"/>
                    </a:cubicBezTo>
                    <a:cubicBezTo>
                      <a:pt x="8" y="23"/>
                      <a:pt x="10" y="22"/>
                      <a:pt x="11" y="21"/>
                    </a:cubicBezTo>
                    <a:cubicBezTo>
                      <a:pt x="12" y="21"/>
                      <a:pt x="12" y="20"/>
                      <a:pt x="13" y="20"/>
                    </a:cubicBezTo>
                    <a:cubicBezTo>
                      <a:pt x="11" y="23"/>
                      <a:pt x="8" y="26"/>
                      <a:pt x="6" y="29"/>
                    </a:cubicBezTo>
                    <a:cubicBezTo>
                      <a:pt x="5" y="30"/>
                      <a:pt x="4" y="32"/>
                      <a:pt x="4" y="34"/>
                    </a:cubicBezTo>
                    <a:cubicBezTo>
                      <a:pt x="4" y="35"/>
                      <a:pt x="4" y="35"/>
                      <a:pt x="4" y="36"/>
                    </a:cubicBezTo>
                    <a:cubicBezTo>
                      <a:pt x="5" y="37"/>
                      <a:pt x="6" y="38"/>
                      <a:pt x="6" y="38"/>
                    </a:cubicBezTo>
                    <a:cubicBezTo>
                      <a:pt x="7" y="39"/>
                      <a:pt x="8" y="39"/>
                      <a:pt x="9" y="39"/>
                    </a:cubicBezTo>
                    <a:cubicBezTo>
                      <a:pt x="7" y="41"/>
                      <a:pt x="6" y="44"/>
                      <a:pt x="6" y="47"/>
                    </a:cubicBezTo>
                    <a:cubicBezTo>
                      <a:pt x="5" y="48"/>
                      <a:pt x="6" y="49"/>
                      <a:pt x="7" y="49"/>
                    </a:cubicBezTo>
                    <a:cubicBezTo>
                      <a:pt x="9" y="50"/>
                      <a:pt x="11" y="50"/>
                      <a:pt x="12" y="50"/>
                    </a:cubicBezTo>
                    <a:cubicBezTo>
                      <a:pt x="14" y="50"/>
                      <a:pt x="16" y="50"/>
                      <a:pt x="18" y="49"/>
                    </a:cubicBezTo>
                    <a:cubicBezTo>
                      <a:pt x="15" y="53"/>
                      <a:pt x="13" y="56"/>
                      <a:pt x="10" y="60"/>
                    </a:cubicBezTo>
                    <a:cubicBezTo>
                      <a:pt x="10" y="60"/>
                      <a:pt x="9" y="61"/>
                      <a:pt x="9" y="63"/>
                    </a:cubicBezTo>
                    <a:cubicBezTo>
                      <a:pt x="9" y="63"/>
                      <a:pt x="9" y="63"/>
                      <a:pt x="9" y="63"/>
                    </a:cubicBezTo>
                    <a:cubicBezTo>
                      <a:pt x="9" y="65"/>
                      <a:pt x="10" y="66"/>
                      <a:pt x="11" y="67"/>
                    </a:cubicBezTo>
                    <a:cubicBezTo>
                      <a:pt x="12" y="67"/>
                      <a:pt x="13" y="68"/>
                      <a:pt x="15" y="68"/>
                    </a:cubicBezTo>
                    <a:cubicBezTo>
                      <a:pt x="16" y="68"/>
                      <a:pt x="16" y="68"/>
                      <a:pt x="16" y="68"/>
                    </a:cubicBezTo>
                    <a:cubicBezTo>
                      <a:pt x="18" y="67"/>
                      <a:pt x="19" y="66"/>
                      <a:pt x="20" y="66"/>
                    </a:cubicBezTo>
                    <a:cubicBezTo>
                      <a:pt x="20" y="66"/>
                      <a:pt x="20" y="66"/>
                      <a:pt x="20" y="66"/>
                    </a:cubicBezTo>
                    <a:cubicBezTo>
                      <a:pt x="21" y="66"/>
                      <a:pt x="21" y="66"/>
                      <a:pt x="21" y="66"/>
                    </a:cubicBezTo>
                    <a:cubicBezTo>
                      <a:pt x="21" y="66"/>
                      <a:pt x="21" y="66"/>
                      <a:pt x="21" y="66"/>
                    </a:cubicBezTo>
                    <a:cubicBezTo>
                      <a:pt x="22" y="66"/>
                      <a:pt x="23" y="66"/>
                      <a:pt x="23" y="65"/>
                    </a:cubicBezTo>
                    <a:cubicBezTo>
                      <a:pt x="23" y="64"/>
                      <a:pt x="23" y="63"/>
                      <a:pt x="21" y="63"/>
                    </a:cubicBezTo>
                    <a:cubicBezTo>
                      <a:pt x="21" y="62"/>
                      <a:pt x="21" y="62"/>
                      <a:pt x="20" y="62"/>
                    </a:cubicBezTo>
                    <a:cubicBezTo>
                      <a:pt x="18" y="62"/>
                      <a:pt x="16" y="63"/>
                      <a:pt x="15" y="64"/>
                    </a:cubicBezTo>
                    <a:cubicBezTo>
                      <a:pt x="15" y="64"/>
                      <a:pt x="15" y="64"/>
                      <a:pt x="15" y="64"/>
                    </a:cubicBezTo>
                    <a:cubicBezTo>
                      <a:pt x="15" y="64"/>
                      <a:pt x="15" y="64"/>
                      <a:pt x="15" y="64"/>
                    </a:cubicBezTo>
                    <a:cubicBezTo>
                      <a:pt x="14" y="64"/>
                      <a:pt x="13" y="63"/>
                      <a:pt x="13" y="63"/>
                    </a:cubicBezTo>
                    <a:cubicBezTo>
                      <a:pt x="13" y="63"/>
                      <a:pt x="13" y="63"/>
                      <a:pt x="13" y="63"/>
                    </a:cubicBezTo>
                    <a:cubicBezTo>
                      <a:pt x="13" y="63"/>
                      <a:pt x="13" y="63"/>
                      <a:pt x="13" y="62"/>
                    </a:cubicBezTo>
                    <a:cubicBezTo>
                      <a:pt x="17" y="57"/>
                      <a:pt x="21" y="51"/>
                      <a:pt x="25" y="46"/>
                    </a:cubicBezTo>
                    <a:cubicBezTo>
                      <a:pt x="25" y="45"/>
                      <a:pt x="25" y="44"/>
                      <a:pt x="25" y="43"/>
                    </a:cubicBezTo>
                    <a:cubicBezTo>
                      <a:pt x="24" y="43"/>
                      <a:pt x="24" y="43"/>
                      <a:pt x="23" y="43"/>
                    </a:cubicBezTo>
                    <a:cubicBezTo>
                      <a:pt x="23" y="43"/>
                      <a:pt x="23" y="43"/>
                      <a:pt x="22" y="43"/>
                    </a:cubicBezTo>
                    <a:cubicBezTo>
                      <a:pt x="19" y="45"/>
                      <a:pt x="16" y="46"/>
                      <a:pt x="12" y="46"/>
                    </a:cubicBezTo>
                    <a:cubicBezTo>
                      <a:pt x="12" y="46"/>
                      <a:pt x="11" y="46"/>
                      <a:pt x="10" y="46"/>
                    </a:cubicBezTo>
                    <a:cubicBezTo>
                      <a:pt x="11" y="43"/>
                      <a:pt x="13" y="41"/>
                      <a:pt x="14" y="39"/>
                    </a:cubicBezTo>
                    <a:cubicBezTo>
                      <a:pt x="18" y="38"/>
                      <a:pt x="21" y="37"/>
                      <a:pt x="23" y="34"/>
                    </a:cubicBezTo>
                    <a:cubicBezTo>
                      <a:pt x="24" y="33"/>
                      <a:pt x="24" y="32"/>
                      <a:pt x="23" y="32"/>
                    </a:cubicBezTo>
                    <a:cubicBezTo>
                      <a:pt x="23" y="31"/>
                      <a:pt x="22" y="31"/>
                      <a:pt x="22" y="31"/>
                    </a:cubicBezTo>
                    <a:cubicBezTo>
                      <a:pt x="22" y="31"/>
                      <a:pt x="21" y="31"/>
                      <a:pt x="21" y="31"/>
                    </a:cubicBezTo>
                    <a:cubicBezTo>
                      <a:pt x="18" y="32"/>
                      <a:pt x="15" y="33"/>
                      <a:pt x="13" y="35"/>
                    </a:cubicBezTo>
                    <a:cubicBezTo>
                      <a:pt x="12" y="35"/>
                      <a:pt x="12" y="35"/>
                      <a:pt x="11" y="35"/>
                    </a:cubicBezTo>
                    <a:cubicBezTo>
                      <a:pt x="11" y="35"/>
                      <a:pt x="11" y="35"/>
                      <a:pt x="11" y="35"/>
                    </a:cubicBezTo>
                    <a:cubicBezTo>
                      <a:pt x="11" y="35"/>
                      <a:pt x="10" y="35"/>
                      <a:pt x="10" y="35"/>
                    </a:cubicBezTo>
                    <a:cubicBezTo>
                      <a:pt x="9" y="35"/>
                      <a:pt x="9" y="35"/>
                      <a:pt x="8" y="35"/>
                    </a:cubicBezTo>
                    <a:cubicBezTo>
                      <a:pt x="8" y="34"/>
                      <a:pt x="8" y="34"/>
                      <a:pt x="8" y="34"/>
                    </a:cubicBezTo>
                    <a:cubicBezTo>
                      <a:pt x="8" y="34"/>
                      <a:pt x="8" y="34"/>
                      <a:pt x="8" y="34"/>
                    </a:cubicBezTo>
                    <a:cubicBezTo>
                      <a:pt x="8" y="34"/>
                      <a:pt x="8" y="33"/>
                      <a:pt x="9" y="32"/>
                    </a:cubicBezTo>
                    <a:cubicBezTo>
                      <a:pt x="13" y="26"/>
                      <a:pt x="18" y="20"/>
                      <a:pt x="23" y="14"/>
                    </a:cubicBezTo>
                    <a:cubicBezTo>
                      <a:pt x="23" y="13"/>
                      <a:pt x="23" y="12"/>
                      <a:pt x="22" y="12"/>
                    </a:cubicBezTo>
                    <a:cubicBezTo>
                      <a:pt x="22" y="11"/>
                      <a:pt x="21" y="11"/>
                      <a:pt x="21" y="11"/>
                    </a:cubicBezTo>
                    <a:cubicBezTo>
                      <a:pt x="21" y="11"/>
                      <a:pt x="20" y="11"/>
                      <a:pt x="20" y="11"/>
                    </a:cubicBezTo>
                    <a:cubicBezTo>
                      <a:pt x="16" y="13"/>
                      <a:pt x="12" y="16"/>
                      <a:pt x="9" y="18"/>
                    </a:cubicBezTo>
                    <a:cubicBezTo>
                      <a:pt x="8" y="18"/>
                      <a:pt x="7" y="19"/>
                      <a:pt x="6" y="19"/>
                    </a:cubicBezTo>
                    <a:cubicBezTo>
                      <a:pt x="6" y="19"/>
                      <a:pt x="6" y="19"/>
                      <a:pt x="6" y="19"/>
                    </a:cubicBezTo>
                    <a:cubicBezTo>
                      <a:pt x="6" y="19"/>
                      <a:pt x="6" y="19"/>
                      <a:pt x="6" y="19"/>
                    </a:cubicBezTo>
                    <a:cubicBezTo>
                      <a:pt x="5" y="19"/>
                      <a:pt x="5" y="19"/>
                      <a:pt x="5" y="18"/>
                    </a:cubicBezTo>
                    <a:cubicBezTo>
                      <a:pt x="5" y="17"/>
                      <a:pt x="4" y="16"/>
                      <a:pt x="4" y="15"/>
                    </a:cubicBezTo>
                    <a:cubicBezTo>
                      <a:pt x="4" y="15"/>
                      <a:pt x="4" y="14"/>
                      <a:pt x="5" y="13"/>
                    </a:cubicBezTo>
                    <a:cubicBezTo>
                      <a:pt x="6" y="10"/>
                      <a:pt x="8" y="6"/>
                      <a:pt x="10" y="3"/>
                    </a:cubicBezTo>
                    <a:cubicBezTo>
                      <a:pt x="11" y="2"/>
                      <a:pt x="11" y="1"/>
                      <a:pt x="10" y="0"/>
                    </a:cubicBezTo>
                    <a:cubicBezTo>
                      <a:pt x="10" y="0"/>
                      <a:pt x="9" y="0"/>
                      <a:pt x="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847"/>
              <p:cNvSpPr>
                <a:spLocks noEditPoints="1"/>
              </p:cNvSpPr>
              <p:nvPr/>
            </p:nvSpPr>
            <p:spPr bwMode="auto">
              <a:xfrm>
                <a:off x="2742" y="2913"/>
                <a:ext cx="236" cy="225"/>
              </a:xfrm>
              <a:custGeom>
                <a:avLst/>
                <a:gdLst>
                  <a:gd name="T0" fmla="*/ 51 w 100"/>
                  <a:gd name="T1" fmla="*/ 88 h 95"/>
                  <a:gd name="T2" fmla="*/ 11 w 100"/>
                  <a:gd name="T3" fmla="*/ 35 h 95"/>
                  <a:gd name="T4" fmla="*/ 49 w 100"/>
                  <a:gd name="T5" fmla="*/ 6 h 95"/>
                  <a:gd name="T6" fmla="*/ 89 w 100"/>
                  <a:gd name="T7" fmla="*/ 59 h 95"/>
                  <a:gd name="T8" fmla="*/ 51 w 100"/>
                  <a:gd name="T9" fmla="*/ 88 h 95"/>
                  <a:gd name="T10" fmla="*/ 49 w 100"/>
                  <a:gd name="T11" fmla="*/ 0 h 95"/>
                  <a:gd name="T12" fmla="*/ 5 w 100"/>
                  <a:gd name="T13" fmla="*/ 33 h 95"/>
                  <a:gd name="T14" fmla="*/ 11 w 100"/>
                  <a:gd name="T15" fmla="*/ 75 h 95"/>
                  <a:gd name="T16" fmla="*/ 51 w 100"/>
                  <a:gd name="T17" fmla="*/ 95 h 95"/>
                  <a:gd name="T18" fmla="*/ 95 w 100"/>
                  <a:gd name="T19" fmla="*/ 61 h 95"/>
                  <a:gd name="T20" fmla="*/ 89 w 100"/>
                  <a:gd name="T21" fmla="*/ 19 h 95"/>
                  <a:gd name="T22" fmla="*/ 49 w 100"/>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5">
                    <a:moveTo>
                      <a:pt x="51" y="88"/>
                    </a:moveTo>
                    <a:cubicBezTo>
                      <a:pt x="26" y="88"/>
                      <a:pt x="1" y="67"/>
                      <a:pt x="11" y="35"/>
                    </a:cubicBezTo>
                    <a:cubicBezTo>
                      <a:pt x="17" y="14"/>
                      <a:pt x="33" y="6"/>
                      <a:pt x="49" y="6"/>
                    </a:cubicBezTo>
                    <a:cubicBezTo>
                      <a:pt x="74" y="6"/>
                      <a:pt x="99" y="27"/>
                      <a:pt x="89" y="59"/>
                    </a:cubicBezTo>
                    <a:cubicBezTo>
                      <a:pt x="83" y="80"/>
                      <a:pt x="67" y="88"/>
                      <a:pt x="51" y="88"/>
                    </a:cubicBezTo>
                    <a:moveTo>
                      <a:pt x="49" y="0"/>
                    </a:moveTo>
                    <a:cubicBezTo>
                      <a:pt x="28" y="0"/>
                      <a:pt x="11" y="12"/>
                      <a:pt x="5" y="33"/>
                    </a:cubicBezTo>
                    <a:cubicBezTo>
                      <a:pt x="0" y="48"/>
                      <a:pt x="2" y="63"/>
                      <a:pt x="11" y="75"/>
                    </a:cubicBezTo>
                    <a:cubicBezTo>
                      <a:pt x="20" y="87"/>
                      <a:pt x="35" y="95"/>
                      <a:pt x="51" y="95"/>
                    </a:cubicBezTo>
                    <a:cubicBezTo>
                      <a:pt x="72" y="95"/>
                      <a:pt x="88" y="82"/>
                      <a:pt x="95" y="61"/>
                    </a:cubicBezTo>
                    <a:cubicBezTo>
                      <a:pt x="100" y="46"/>
                      <a:pt x="98" y="31"/>
                      <a:pt x="89" y="19"/>
                    </a:cubicBezTo>
                    <a:cubicBezTo>
                      <a:pt x="80" y="7"/>
                      <a:pt x="65" y="0"/>
                      <a:pt x="4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848"/>
              <p:cNvSpPr>
                <a:spLocks noEditPoints="1"/>
              </p:cNvSpPr>
              <p:nvPr/>
            </p:nvSpPr>
            <p:spPr bwMode="auto">
              <a:xfrm>
                <a:off x="2661" y="2875"/>
                <a:ext cx="369" cy="473"/>
              </a:xfrm>
              <a:custGeom>
                <a:avLst/>
                <a:gdLst>
                  <a:gd name="T0" fmla="*/ 13 w 156"/>
                  <a:gd name="T1" fmla="*/ 191 h 200"/>
                  <a:gd name="T2" fmla="*/ 15 w 156"/>
                  <a:gd name="T3" fmla="*/ 191 h 200"/>
                  <a:gd name="T4" fmla="*/ 21 w 156"/>
                  <a:gd name="T5" fmla="*/ 194 h 200"/>
                  <a:gd name="T6" fmla="*/ 21 w 156"/>
                  <a:gd name="T7" fmla="*/ 162 h 200"/>
                  <a:gd name="T8" fmla="*/ 33 w 156"/>
                  <a:gd name="T9" fmla="*/ 141 h 200"/>
                  <a:gd name="T10" fmla="*/ 44 w 156"/>
                  <a:gd name="T11" fmla="*/ 144 h 200"/>
                  <a:gd name="T12" fmla="*/ 40 w 156"/>
                  <a:gd name="T13" fmla="*/ 146 h 200"/>
                  <a:gd name="T14" fmla="*/ 47 w 156"/>
                  <a:gd name="T15" fmla="*/ 146 h 200"/>
                  <a:gd name="T16" fmla="*/ 49 w 156"/>
                  <a:gd name="T17" fmla="*/ 148 h 200"/>
                  <a:gd name="T18" fmla="*/ 48 w 156"/>
                  <a:gd name="T19" fmla="*/ 148 h 200"/>
                  <a:gd name="T20" fmla="*/ 39 w 156"/>
                  <a:gd name="T21" fmla="*/ 155 h 200"/>
                  <a:gd name="T22" fmla="*/ 45 w 156"/>
                  <a:gd name="T23" fmla="*/ 156 h 200"/>
                  <a:gd name="T24" fmla="*/ 35 w 156"/>
                  <a:gd name="T25" fmla="*/ 159 h 200"/>
                  <a:gd name="T26" fmla="*/ 43 w 156"/>
                  <a:gd name="T27" fmla="*/ 159 h 200"/>
                  <a:gd name="T28" fmla="*/ 40 w 156"/>
                  <a:gd name="T29" fmla="*/ 161 h 200"/>
                  <a:gd name="T30" fmla="*/ 32 w 156"/>
                  <a:gd name="T31" fmla="*/ 169 h 200"/>
                  <a:gd name="T32" fmla="*/ 38 w 156"/>
                  <a:gd name="T33" fmla="*/ 169 h 200"/>
                  <a:gd name="T34" fmla="*/ 27 w 156"/>
                  <a:gd name="T35" fmla="*/ 173 h 200"/>
                  <a:gd name="T36" fmla="*/ 37 w 156"/>
                  <a:gd name="T37" fmla="*/ 171 h 200"/>
                  <a:gd name="T38" fmla="*/ 34 w 156"/>
                  <a:gd name="T39" fmla="*/ 177 h 200"/>
                  <a:gd name="T40" fmla="*/ 24 w 156"/>
                  <a:gd name="T41" fmla="*/ 180 h 200"/>
                  <a:gd name="T42" fmla="*/ 33 w 156"/>
                  <a:gd name="T43" fmla="*/ 179 h 200"/>
                  <a:gd name="T44" fmla="*/ 30 w 156"/>
                  <a:gd name="T45" fmla="*/ 183 h 200"/>
                  <a:gd name="T46" fmla="*/ 21 w 156"/>
                  <a:gd name="T47" fmla="*/ 189 h 200"/>
                  <a:gd name="T48" fmla="*/ 28 w 156"/>
                  <a:gd name="T49" fmla="*/ 188 h 200"/>
                  <a:gd name="T50" fmla="*/ 25 w 156"/>
                  <a:gd name="T51" fmla="*/ 193 h 200"/>
                  <a:gd name="T52" fmla="*/ 24 w 156"/>
                  <a:gd name="T53" fmla="*/ 193 h 200"/>
                  <a:gd name="T54" fmla="*/ 15 w 156"/>
                  <a:gd name="T55" fmla="*/ 187 h 200"/>
                  <a:gd name="T56" fmla="*/ 7 w 156"/>
                  <a:gd name="T57" fmla="*/ 187 h 200"/>
                  <a:gd name="T58" fmla="*/ 7 w 156"/>
                  <a:gd name="T59" fmla="*/ 188 h 200"/>
                  <a:gd name="T60" fmla="*/ 7 w 156"/>
                  <a:gd name="T61" fmla="*/ 185 h 200"/>
                  <a:gd name="T62" fmla="*/ 7 w 156"/>
                  <a:gd name="T63" fmla="*/ 185 h 200"/>
                  <a:gd name="T64" fmla="*/ 43 w 156"/>
                  <a:gd name="T65" fmla="*/ 137 h 200"/>
                  <a:gd name="T66" fmla="*/ 46 w 156"/>
                  <a:gd name="T67" fmla="*/ 123 h 200"/>
                  <a:gd name="T68" fmla="*/ 49 w 156"/>
                  <a:gd name="T69" fmla="*/ 115 h 200"/>
                  <a:gd name="T70" fmla="*/ 49 w 156"/>
                  <a:gd name="T71" fmla="*/ 140 h 200"/>
                  <a:gd name="T72" fmla="*/ 50 w 156"/>
                  <a:gd name="T73" fmla="*/ 108 h 200"/>
                  <a:gd name="T74" fmla="*/ 50 w 156"/>
                  <a:gd name="T75" fmla="*/ 108 h 200"/>
                  <a:gd name="T76" fmla="*/ 82 w 156"/>
                  <a:gd name="T77" fmla="*/ 6 h 200"/>
                  <a:gd name="T78" fmla="*/ 86 w 156"/>
                  <a:gd name="T79" fmla="*/ 120 h 200"/>
                  <a:gd name="T80" fmla="*/ 28 w 156"/>
                  <a:gd name="T81" fmla="*/ 35 h 200"/>
                  <a:gd name="T82" fmla="*/ 44 w 156"/>
                  <a:gd name="T83" fmla="*/ 111 h 200"/>
                  <a:gd name="T84" fmla="*/ 33 w 156"/>
                  <a:gd name="T85" fmla="*/ 135 h 200"/>
                  <a:gd name="T86" fmla="*/ 27 w 156"/>
                  <a:gd name="T87" fmla="*/ 136 h 200"/>
                  <a:gd name="T88" fmla="*/ 27 w 156"/>
                  <a:gd name="T89" fmla="*/ 136 h 200"/>
                  <a:gd name="T90" fmla="*/ 27 w 156"/>
                  <a:gd name="T91" fmla="*/ 137 h 200"/>
                  <a:gd name="T92" fmla="*/ 3 w 156"/>
                  <a:gd name="T93" fmla="*/ 179 h 200"/>
                  <a:gd name="T94" fmla="*/ 2 w 156"/>
                  <a:gd name="T95" fmla="*/ 182 h 200"/>
                  <a:gd name="T96" fmla="*/ 0 w 156"/>
                  <a:gd name="T97" fmla="*/ 188 h 200"/>
                  <a:gd name="T98" fmla="*/ 1 w 156"/>
                  <a:gd name="T99" fmla="*/ 190 h 200"/>
                  <a:gd name="T100" fmla="*/ 13 w 156"/>
                  <a:gd name="T101" fmla="*/ 198 h 200"/>
                  <a:gd name="T102" fmla="*/ 28 w 156"/>
                  <a:gd name="T103" fmla="*/ 199 h 200"/>
                  <a:gd name="T104" fmla="*/ 32 w 156"/>
                  <a:gd name="T105" fmla="*/ 194 h 200"/>
                  <a:gd name="T106" fmla="*/ 56 w 156"/>
                  <a:gd name="T107" fmla="*/ 148 h 200"/>
                  <a:gd name="T108" fmla="*/ 56 w 156"/>
                  <a:gd name="T109" fmla="*/ 148 h 200"/>
                  <a:gd name="T110" fmla="*/ 56 w 156"/>
                  <a:gd name="T111" fmla="*/ 148 h 200"/>
                  <a:gd name="T112" fmla="*/ 66 w 156"/>
                  <a:gd name="T113" fmla="*/ 123 h 200"/>
                  <a:gd name="T114" fmla="*/ 140 w 156"/>
                  <a:gd name="T115" fmla="*/ 91 h 200"/>
                  <a:gd name="T116" fmla="*/ 82 w 156"/>
                  <a:gd name="T117"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200">
                    <a:moveTo>
                      <a:pt x="21" y="194"/>
                    </a:moveTo>
                    <a:cubicBezTo>
                      <a:pt x="18" y="194"/>
                      <a:pt x="15" y="193"/>
                      <a:pt x="13" y="191"/>
                    </a:cubicBezTo>
                    <a:cubicBezTo>
                      <a:pt x="12" y="191"/>
                      <a:pt x="11" y="190"/>
                      <a:pt x="10" y="190"/>
                    </a:cubicBezTo>
                    <a:cubicBezTo>
                      <a:pt x="12" y="190"/>
                      <a:pt x="13" y="190"/>
                      <a:pt x="15" y="191"/>
                    </a:cubicBezTo>
                    <a:cubicBezTo>
                      <a:pt x="16" y="191"/>
                      <a:pt x="17" y="191"/>
                      <a:pt x="18" y="191"/>
                    </a:cubicBezTo>
                    <a:cubicBezTo>
                      <a:pt x="19" y="192"/>
                      <a:pt x="20" y="193"/>
                      <a:pt x="21" y="194"/>
                    </a:cubicBezTo>
                    <a:moveTo>
                      <a:pt x="7" y="185"/>
                    </a:moveTo>
                    <a:cubicBezTo>
                      <a:pt x="13" y="175"/>
                      <a:pt x="17" y="169"/>
                      <a:pt x="21" y="162"/>
                    </a:cubicBezTo>
                    <a:cubicBezTo>
                      <a:pt x="25" y="156"/>
                      <a:pt x="28" y="150"/>
                      <a:pt x="32" y="141"/>
                    </a:cubicBezTo>
                    <a:cubicBezTo>
                      <a:pt x="32" y="141"/>
                      <a:pt x="33" y="141"/>
                      <a:pt x="33" y="141"/>
                    </a:cubicBezTo>
                    <a:cubicBezTo>
                      <a:pt x="33" y="141"/>
                      <a:pt x="33" y="141"/>
                      <a:pt x="33" y="141"/>
                    </a:cubicBezTo>
                    <a:cubicBezTo>
                      <a:pt x="36" y="141"/>
                      <a:pt x="40" y="142"/>
                      <a:pt x="44" y="144"/>
                    </a:cubicBezTo>
                    <a:cubicBezTo>
                      <a:pt x="44" y="144"/>
                      <a:pt x="44" y="144"/>
                      <a:pt x="44" y="144"/>
                    </a:cubicBezTo>
                    <a:cubicBezTo>
                      <a:pt x="43" y="145"/>
                      <a:pt x="41" y="146"/>
                      <a:pt x="40" y="146"/>
                    </a:cubicBezTo>
                    <a:cubicBezTo>
                      <a:pt x="41" y="149"/>
                      <a:pt x="41" y="149"/>
                      <a:pt x="41" y="149"/>
                    </a:cubicBezTo>
                    <a:cubicBezTo>
                      <a:pt x="43" y="148"/>
                      <a:pt x="45" y="147"/>
                      <a:pt x="47" y="146"/>
                    </a:cubicBezTo>
                    <a:cubicBezTo>
                      <a:pt x="48" y="147"/>
                      <a:pt x="48" y="147"/>
                      <a:pt x="48" y="147"/>
                    </a:cubicBezTo>
                    <a:cubicBezTo>
                      <a:pt x="48" y="147"/>
                      <a:pt x="49" y="148"/>
                      <a:pt x="49" y="148"/>
                    </a:cubicBezTo>
                    <a:cubicBezTo>
                      <a:pt x="48" y="149"/>
                      <a:pt x="48" y="149"/>
                      <a:pt x="48" y="149"/>
                    </a:cubicBezTo>
                    <a:cubicBezTo>
                      <a:pt x="48" y="148"/>
                      <a:pt x="48" y="148"/>
                      <a:pt x="48" y="148"/>
                    </a:cubicBezTo>
                    <a:cubicBezTo>
                      <a:pt x="44" y="149"/>
                      <a:pt x="41" y="151"/>
                      <a:pt x="37" y="152"/>
                    </a:cubicBezTo>
                    <a:cubicBezTo>
                      <a:pt x="39" y="155"/>
                      <a:pt x="39" y="155"/>
                      <a:pt x="39" y="155"/>
                    </a:cubicBezTo>
                    <a:cubicBezTo>
                      <a:pt x="41" y="154"/>
                      <a:pt x="44" y="153"/>
                      <a:pt x="47" y="151"/>
                    </a:cubicBezTo>
                    <a:cubicBezTo>
                      <a:pt x="46" y="153"/>
                      <a:pt x="45" y="154"/>
                      <a:pt x="45" y="156"/>
                    </a:cubicBezTo>
                    <a:cubicBezTo>
                      <a:pt x="44" y="155"/>
                      <a:pt x="44" y="155"/>
                      <a:pt x="44" y="155"/>
                    </a:cubicBezTo>
                    <a:cubicBezTo>
                      <a:pt x="41" y="156"/>
                      <a:pt x="38" y="158"/>
                      <a:pt x="35" y="159"/>
                    </a:cubicBezTo>
                    <a:cubicBezTo>
                      <a:pt x="36" y="162"/>
                      <a:pt x="36" y="162"/>
                      <a:pt x="36" y="162"/>
                    </a:cubicBezTo>
                    <a:cubicBezTo>
                      <a:pt x="38" y="161"/>
                      <a:pt x="41" y="160"/>
                      <a:pt x="43" y="159"/>
                    </a:cubicBezTo>
                    <a:cubicBezTo>
                      <a:pt x="42" y="160"/>
                      <a:pt x="42" y="162"/>
                      <a:pt x="41" y="163"/>
                    </a:cubicBezTo>
                    <a:cubicBezTo>
                      <a:pt x="40" y="161"/>
                      <a:pt x="40" y="161"/>
                      <a:pt x="40" y="161"/>
                    </a:cubicBezTo>
                    <a:cubicBezTo>
                      <a:pt x="37" y="163"/>
                      <a:pt x="33" y="164"/>
                      <a:pt x="30" y="166"/>
                    </a:cubicBezTo>
                    <a:cubicBezTo>
                      <a:pt x="32" y="169"/>
                      <a:pt x="32" y="169"/>
                      <a:pt x="32" y="169"/>
                    </a:cubicBezTo>
                    <a:cubicBezTo>
                      <a:pt x="34" y="167"/>
                      <a:pt x="37" y="166"/>
                      <a:pt x="40" y="165"/>
                    </a:cubicBezTo>
                    <a:cubicBezTo>
                      <a:pt x="40" y="166"/>
                      <a:pt x="39" y="167"/>
                      <a:pt x="38" y="169"/>
                    </a:cubicBezTo>
                    <a:cubicBezTo>
                      <a:pt x="38" y="167"/>
                      <a:pt x="38" y="167"/>
                      <a:pt x="38" y="167"/>
                    </a:cubicBezTo>
                    <a:cubicBezTo>
                      <a:pt x="34" y="168"/>
                      <a:pt x="30" y="170"/>
                      <a:pt x="27" y="173"/>
                    </a:cubicBezTo>
                    <a:cubicBezTo>
                      <a:pt x="29" y="175"/>
                      <a:pt x="29" y="175"/>
                      <a:pt x="29" y="175"/>
                    </a:cubicBezTo>
                    <a:cubicBezTo>
                      <a:pt x="31" y="173"/>
                      <a:pt x="34" y="172"/>
                      <a:pt x="37" y="171"/>
                    </a:cubicBezTo>
                    <a:cubicBezTo>
                      <a:pt x="36" y="172"/>
                      <a:pt x="36" y="174"/>
                      <a:pt x="35" y="175"/>
                    </a:cubicBezTo>
                    <a:cubicBezTo>
                      <a:pt x="35" y="176"/>
                      <a:pt x="34" y="176"/>
                      <a:pt x="34" y="177"/>
                    </a:cubicBezTo>
                    <a:cubicBezTo>
                      <a:pt x="34" y="175"/>
                      <a:pt x="34" y="175"/>
                      <a:pt x="34" y="175"/>
                    </a:cubicBezTo>
                    <a:cubicBezTo>
                      <a:pt x="30" y="177"/>
                      <a:pt x="27" y="178"/>
                      <a:pt x="24" y="180"/>
                    </a:cubicBezTo>
                    <a:cubicBezTo>
                      <a:pt x="26" y="183"/>
                      <a:pt x="26" y="183"/>
                      <a:pt x="26" y="183"/>
                    </a:cubicBezTo>
                    <a:cubicBezTo>
                      <a:pt x="28" y="181"/>
                      <a:pt x="31" y="180"/>
                      <a:pt x="33" y="179"/>
                    </a:cubicBezTo>
                    <a:cubicBezTo>
                      <a:pt x="32" y="181"/>
                      <a:pt x="31" y="183"/>
                      <a:pt x="30" y="185"/>
                    </a:cubicBezTo>
                    <a:cubicBezTo>
                      <a:pt x="30" y="183"/>
                      <a:pt x="30" y="183"/>
                      <a:pt x="30" y="183"/>
                    </a:cubicBezTo>
                    <a:cubicBezTo>
                      <a:pt x="26" y="184"/>
                      <a:pt x="23" y="185"/>
                      <a:pt x="20" y="186"/>
                    </a:cubicBezTo>
                    <a:cubicBezTo>
                      <a:pt x="21" y="189"/>
                      <a:pt x="21" y="189"/>
                      <a:pt x="21" y="189"/>
                    </a:cubicBezTo>
                    <a:cubicBezTo>
                      <a:pt x="24" y="188"/>
                      <a:pt x="27" y="187"/>
                      <a:pt x="29" y="186"/>
                    </a:cubicBezTo>
                    <a:cubicBezTo>
                      <a:pt x="29" y="187"/>
                      <a:pt x="28" y="187"/>
                      <a:pt x="28" y="188"/>
                    </a:cubicBezTo>
                    <a:cubicBezTo>
                      <a:pt x="27" y="190"/>
                      <a:pt x="26" y="191"/>
                      <a:pt x="26" y="192"/>
                    </a:cubicBezTo>
                    <a:cubicBezTo>
                      <a:pt x="25" y="193"/>
                      <a:pt x="25" y="193"/>
                      <a:pt x="25" y="193"/>
                    </a:cubicBezTo>
                    <a:cubicBezTo>
                      <a:pt x="25" y="193"/>
                      <a:pt x="25" y="193"/>
                      <a:pt x="25" y="193"/>
                    </a:cubicBezTo>
                    <a:cubicBezTo>
                      <a:pt x="24" y="193"/>
                      <a:pt x="24" y="193"/>
                      <a:pt x="24" y="193"/>
                    </a:cubicBezTo>
                    <a:cubicBezTo>
                      <a:pt x="23" y="192"/>
                      <a:pt x="22" y="190"/>
                      <a:pt x="20" y="188"/>
                    </a:cubicBezTo>
                    <a:cubicBezTo>
                      <a:pt x="18" y="188"/>
                      <a:pt x="16" y="188"/>
                      <a:pt x="15" y="187"/>
                    </a:cubicBezTo>
                    <a:cubicBezTo>
                      <a:pt x="13" y="187"/>
                      <a:pt x="11" y="187"/>
                      <a:pt x="8" y="187"/>
                    </a:cubicBezTo>
                    <a:cubicBezTo>
                      <a:pt x="7" y="187"/>
                      <a:pt x="7" y="187"/>
                      <a:pt x="7" y="187"/>
                    </a:cubicBezTo>
                    <a:cubicBezTo>
                      <a:pt x="7" y="187"/>
                      <a:pt x="7" y="187"/>
                      <a:pt x="7" y="187"/>
                    </a:cubicBezTo>
                    <a:cubicBezTo>
                      <a:pt x="7" y="188"/>
                      <a:pt x="7" y="188"/>
                      <a:pt x="7" y="188"/>
                    </a:cubicBezTo>
                    <a:cubicBezTo>
                      <a:pt x="7" y="187"/>
                      <a:pt x="7" y="187"/>
                      <a:pt x="7" y="187"/>
                    </a:cubicBezTo>
                    <a:cubicBezTo>
                      <a:pt x="7" y="187"/>
                      <a:pt x="7" y="186"/>
                      <a:pt x="7" y="185"/>
                    </a:cubicBezTo>
                    <a:cubicBezTo>
                      <a:pt x="7" y="185"/>
                      <a:pt x="7" y="185"/>
                      <a:pt x="7" y="185"/>
                    </a:cubicBezTo>
                    <a:cubicBezTo>
                      <a:pt x="7" y="185"/>
                      <a:pt x="7" y="185"/>
                      <a:pt x="7" y="185"/>
                    </a:cubicBezTo>
                    <a:moveTo>
                      <a:pt x="49" y="140"/>
                    </a:moveTo>
                    <a:cubicBezTo>
                      <a:pt x="47" y="139"/>
                      <a:pt x="45" y="138"/>
                      <a:pt x="43" y="137"/>
                    </a:cubicBezTo>
                    <a:cubicBezTo>
                      <a:pt x="42" y="136"/>
                      <a:pt x="41" y="136"/>
                      <a:pt x="40" y="136"/>
                    </a:cubicBezTo>
                    <a:cubicBezTo>
                      <a:pt x="42" y="132"/>
                      <a:pt x="44" y="127"/>
                      <a:pt x="46" y="123"/>
                    </a:cubicBezTo>
                    <a:cubicBezTo>
                      <a:pt x="47" y="120"/>
                      <a:pt x="49" y="117"/>
                      <a:pt x="49" y="115"/>
                    </a:cubicBezTo>
                    <a:cubicBezTo>
                      <a:pt x="49" y="115"/>
                      <a:pt x="49" y="115"/>
                      <a:pt x="49" y="115"/>
                    </a:cubicBezTo>
                    <a:cubicBezTo>
                      <a:pt x="53" y="117"/>
                      <a:pt x="56" y="119"/>
                      <a:pt x="60" y="121"/>
                    </a:cubicBezTo>
                    <a:cubicBezTo>
                      <a:pt x="56" y="127"/>
                      <a:pt x="52" y="133"/>
                      <a:pt x="49" y="140"/>
                    </a:cubicBezTo>
                    <a:moveTo>
                      <a:pt x="86" y="120"/>
                    </a:moveTo>
                    <a:cubicBezTo>
                      <a:pt x="73" y="120"/>
                      <a:pt x="61" y="115"/>
                      <a:pt x="50" y="108"/>
                    </a:cubicBezTo>
                    <a:cubicBezTo>
                      <a:pt x="50" y="108"/>
                      <a:pt x="50" y="108"/>
                      <a:pt x="50" y="108"/>
                    </a:cubicBezTo>
                    <a:cubicBezTo>
                      <a:pt x="50" y="108"/>
                      <a:pt x="50" y="108"/>
                      <a:pt x="50" y="108"/>
                    </a:cubicBezTo>
                    <a:cubicBezTo>
                      <a:pt x="30" y="94"/>
                      <a:pt x="19" y="67"/>
                      <a:pt x="34" y="38"/>
                    </a:cubicBezTo>
                    <a:cubicBezTo>
                      <a:pt x="45" y="16"/>
                      <a:pt x="63" y="6"/>
                      <a:pt x="82" y="6"/>
                    </a:cubicBezTo>
                    <a:cubicBezTo>
                      <a:pt x="119" y="6"/>
                      <a:pt x="156" y="43"/>
                      <a:pt x="134" y="88"/>
                    </a:cubicBezTo>
                    <a:cubicBezTo>
                      <a:pt x="123" y="110"/>
                      <a:pt x="104" y="120"/>
                      <a:pt x="86" y="120"/>
                    </a:cubicBezTo>
                    <a:moveTo>
                      <a:pt x="82" y="0"/>
                    </a:moveTo>
                    <a:cubicBezTo>
                      <a:pt x="59" y="0"/>
                      <a:pt x="39" y="13"/>
                      <a:pt x="28" y="35"/>
                    </a:cubicBezTo>
                    <a:cubicBezTo>
                      <a:pt x="18" y="56"/>
                      <a:pt x="18" y="77"/>
                      <a:pt x="29" y="95"/>
                    </a:cubicBezTo>
                    <a:cubicBezTo>
                      <a:pt x="33" y="101"/>
                      <a:pt x="38" y="107"/>
                      <a:pt x="44" y="111"/>
                    </a:cubicBezTo>
                    <a:cubicBezTo>
                      <a:pt x="43" y="114"/>
                      <a:pt x="42" y="117"/>
                      <a:pt x="40" y="121"/>
                    </a:cubicBezTo>
                    <a:cubicBezTo>
                      <a:pt x="38" y="126"/>
                      <a:pt x="35" y="131"/>
                      <a:pt x="33" y="135"/>
                    </a:cubicBezTo>
                    <a:cubicBezTo>
                      <a:pt x="32" y="135"/>
                      <a:pt x="31" y="135"/>
                      <a:pt x="30" y="135"/>
                    </a:cubicBezTo>
                    <a:cubicBezTo>
                      <a:pt x="29" y="135"/>
                      <a:pt x="28" y="136"/>
                      <a:pt x="27" y="136"/>
                    </a:cubicBezTo>
                    <a:cubicBezTo>
                      <a:pt x="27" y="136"/>
                      <a:pt x="27" y="136"/>
                      <a:pt x="27" y="136"/>
                    </a:cubicBezTo>
                    <a:cubicBezTo>
                      <a:pt x="27" y="136"/>
                      <a:pt x="27" y="136"/>
                      <a:pt x="27" y="136"/>
                    </a:cubicBezTo>
                    <a:cubicBezTo>
                      <a:pt x="27" y="137"/>
                      <a:pt x="27" y="137"/>
                      <a:pt x="27" y="137"/>
                    </a:cubicBezTo>
                    <a:cubicBezTo>
                      <a:pt x="27" y="137"/>
                      <a:pt x="27" y="137"/>
                      <a:pt x="27" y="137"/>
                    </a:cubicBezTo>
                    <a:cubicBezTo>
                      <a:pt x="23" y="147"/>
                      <a:pt x="19" y="153"/>
                      <a:pt x="16" y="159"/>
                    </a:cubicBezTo>
                    <a:cubicBezTo>
                      <a:pt x="12" y="165"/>
                      <a:pt x="8" y="171"/>
                      <a:pt x="3" y="179"/>
                    </a:cubicBezTo>
                    <a:cubicBezTo>
                      <a:pt x="3" y="180"/>
                      <a:pt x="3" y="180"/>
                      <a:pt x="3" y="180"/>
                    </a:cubicBezTo>
                    <a:cubicBezTo>
                      <a:pt x="2" y="180"/>
                      <a:pt x="2" y="181"/>
                      <a:pt x="2" y="182"/>
                    </a:cubicBezTo>
                    <a:cubicBezTo>
                      <a:pt x="1" y="182"/>
                      <a:pt x="1" y="184"/>
                      <a:pt x="1" y="185"/>
                    </a:cubicBezTo>
                    <a:cubicBezTo>
                      <a:pt x="0" y="186"/>
                      <a:pt x="0" y="187"/>
                      <a:pt x="0" y="188"/>
                    </a:cubicBezTo>
                    <a:cubicBezTo>
                      <a:pt x="0" y="188"/>
                      <a:pt x="0" y="188"/>
                      <a:pt x="0" y="189"/>
                    </a:cubicBezTo>
                    <a:cubicBezTo>
                      <a:pt x="1" y="189"/>
                      <a:pt x="1" y="190"/>
                      <a:pt x="1" y="190"/>
                    </a:cubicBezTo>
                    <a:cubicBezTo>
                      <a:pt x="2" y="192"/>
                      <a:pt x="3" y="193"/>
                      <a:pt x="5" y="194"/>
                    </a:cubicBezTo>
                    <a:cubicBezTo>
                      <a:pt x="7" y="196"/>
                      <a:pt x="10" y="197"/>
                      <a:pt x="13" y="198"/>
                    </a:cubicBezTo>
                    <a:cubicBezTo>
                      <a:pt x="16" y="199"/>
                      <a:pt x="19" y="200"/>
                      <a:pt x="22" y="200"/>
                    </a:cubicBezTo>
                    <a:cubicBezTo>
                      <a:pt x="24" y="200"/>
                      <a:pt x="26" y="200"/>
                      <a:pt x="28" y="199"/>
                    </a:cubicBezTo>
                    <a:cubicBezTo>
                      <a:pt x="29" y="198"/>
                      <a:pt x="29" y="198"/>
                      <a:pt x="29" y="197"/>
                    </a:cubicBezTo>
                    <a:cubicBezTo>
                      <a:pt x="30" y="196"/>
                      <a:pt x="31" y="195"/>
                      <a:pt x="32" y="194"/>
                    </a:cubicBezTo>
                    <a:cubicBezTo>
                      <a:pt x="35" y="189"/>
                      <a:pt x="39" y="181"/>
                      <a:pt x="43" y="172"/>
                    </a:cubicBezTo>
                    <a:cubicBezTo>
                      <a:pt x="48" y="164"/>
                      <a:pt x="52" y="155"/>
                      <a:pt x="56" y="148"/>
                    </a:cubicBezTo>
                    <a:cubicBezTo>
                      <a:pt x="56" y="148"/>
                      <a:pt x="56" y="148"/>
                      <a:pt x="56" y="148"/>
                    </a:cubicBezTo>
                    <a:cubicBezTo>
                      <a:pt x="56" y="148"/>
                      <a:pt x="56" y="148"/>
                      <a:pt x="56" y="148"/>
                    </a:cubicBezTo>
                    <a:cubicBezTo>
                      <a:pt x="56" y="148"/>
                      <a:pt x="56" y="148"/>
                      <a:pt x="56" y="148"/>
                    </a:cubicBezTo>
                    <a:cubicBezTo>
                      <a:pt x="56" y="148"/>
                      <a:pt x="56" y="148"/>
                      <a:pt x="56" y="148"/>
                    </a:cubicBezTo>
                    <a:cubicBezTo>
                      <a:pt x="55" y="147"/>
                      <a:pt x="55" y="145"/>
                      <a:pt x="54" y="144"/>
                    </a:cubicBezTo>
                    <a:cubicBezTo>
                      <a:pt x="58" y="136"/>
                      <a:pt x="61" y="130"/>
                      <a:pt x="66" y="123"/>
                    </a:cubicBezTo>
                    <a:cubicBezTo>
                      <a:pt x="72" y="125"/>
                      <a:pt x="79" y="126"/>
                      <a:pt x="86" y="126"/>
                    </a:cubicBezTo>
                    <a:cubicBezTo>
                      <a:pt x="109" y="126"/>
                      <a:pt x="129" y="113"/>
                      <a:pt x="140" y="91"/>
                    </a:cubicBezTo>
                    <a:cubicBezTo>
                      <a:pt x="150" y="70"/>
                      <a:pt x="149" y="49"/>
                      <a:pt x="138" y="31"/>
                    </a:cubicBezTo>
                    <a:cubicBezTo>
                      <a:pt x="127" y="12"/>
                      <a:pt x="105"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849"/>
              <p:cNvSpPr>
                <a:spLocks noEditPoints="1"/>
              </p:cNvSpPr>
              <p:nvPr/>
            </p:nvSpPr>
            <p:spPr bwMode="auto">
              <a:xfrm>
                <a:off x="2789" y="2946"/>
                <a:ext cx="111" cy="64"/>
              </a:xfrm>
              <a:custGeom>
                <a:avLst/>
                <a:gdLst>
                  <a:gd name="T0" fmla="*/ 7 w 47"/>
                  <a:gd name="T1" fmla="*/ 24 h 27"/>
                  <a:gd name="T2" fmla="*/ 7 w 47"/>
                  <a:gd name="T3" fmla="*/ 24 h 27"/>
                  <a:gd name="T4" fmla="*/ 6 w 47"/>
                  <a:gd name="T5" fmla="*/ 24 h 27"/>
                  <a:gd name="T6" fmla="*/ 4 w 47"/>
                  <a:gd name="T7" fmla="*/ 23 h 27"/>
                  <a:gd name="T8" fmla="*/ 4 w 47"/>
                  <a:gd name="T9" fmla="*/ 21 h 27"/>
                  <a:gd name="T10" fmla="*/ 8 w 47"/>
                  <a:gd name="T11" fmla="*/ 13 h 27"/>
                  <a:gd name="T12" fmla="*/ 15 w 47"/>
                  <a:gd name="T13" fmla="*/ 7 h 27"/>
                  <a:gd name="T14" fmla="*/ 29 w 47"/>
                  <a:gd name="T15" fmla="*/ 3 h 27"/>
                  <a:gd name="T16" fmla="*/ 29 w 47"/>
                  <a:gd name="T17" fmla="*/ 3 h 27"/>
                  <a:gd name="T18" fmla="*/ 29 w 47"/>
                  <a:gd name="T19" fmla="*/ 3 h 27"/>
                  <a:gd name="T20" fmla="*/ 41 w 47"/>
                  <a:gd name="T21" fmla="*/ 8 h 27"/>
                  <a:gd name="T22" fmla="*/ 44 w 47"/>
                  <a:gd name="T23" fmla="*/ 12 h 27"/>
                  <a:gd name="T24" fmla="*/ 44 w 47"/>
                  <a:gd name="T25" fmla="*/ 12 h 27"/>
                  <a:gd name="T26" fmla="*/ 43 w 47"/>
                  <a:gd name="T27" fmla="*/ 13 h 27"/>
                  <a:gd name="T28" fmla="*/ 42 w 47"/>
                  <a:gd name="T29" fmla="*/ 14 h 27"/>
                  <a:gd name="T30" fmla="*/ 42 w 47"/>
                  <a:gd name="T31" fmla="*/ 14 h 27"/>
                  <a:gd name="T32" fmla="*/ 42 w 47"/>
                  <a:gd name="T33" fmla="*/ 14 h 27"/>
                  <a:gd name="T34" fmla="*/ 40 w 47"/>
                  <a:gd name="T35" fmla="*/ 13 h 27"/>
                  <a:gd name="T36" fmla="*/ 39 w 47"/>
                  <a:gd name="T37" fmla="*/ 15 h 27"/>
                  <a:gd name="T38" fmla="*/ 40 w 47"/>
                  <a:gd name="T39" fmla="*/ 13 h 27"/>
                  <a:gd name="T40" fmla="*/ 31 w 47"/>
                  <a:gd name="T41" fmla="*/ 11 h 27"/>
                  <a:gd name="T42" fmla="*/ 18 w 47"/>
                  <a:gd name="T43" fmla="*/ 16 h 27"/>
                  <a:gd name="T44" fmla="*/ 12 w 47"/>
                  <a:gd name="T45" fmla="*/ 22 h 27"/>
                  <a:gd name="T46" fmla="*/ 7 w 47"/>
                  <a:gd name="T47" fmla="*/ 24 h 27"/>
                  <a:gd name="T48" fmla="*/ 29 w 47"/>
                  <a:gd name="T49" fmla="*/ 0 h 27"/>
                  <a:gd name="T50" fmla="*/ 28 w 47"/>
                  <a:gd name="T51" fmla="*/ 0 h 27"/>
                  <a:gd name="T52" fmla="*/ 28 w 47"/>
                  <a:gd name="T53" fmla="*/ 0 h 27"/>
                  <a:gd name="T54" fmla="*/ 14 w 47"/>
                  <a:gd name="T55" fmla="*/ 4 h 27"/>
                  <a:gd name="T56" fmla="*/ 6 w 47"/>
                  <a:gd name="T57" fmla="*/ 11 h 27"/>
                  <a:gd name="T58" fmla="*/ 1 w 47"/>
                  <a:gd name="T59" fmla="*/ 21 h 27"/>
                  <a:gd name="T60" fmla="*/ 1 w 47"/>
                  <a:gd name="T61" fmla="*/ 24 h 27"/>
                  <a:gd name="T62" fmla="*/ 4 w 47"/>
                  <a:gd name="T63" fmla="*/ 27 h 27"/>
                  <a:gd name="T64" fmla="*/ 7 w 47"/>
                  <a:gd name="T65" fmla="*/ 27 h 27"/>
                  <a:gd name="T66" fmla="*/ 14 w 47"/>
                  <a:gd name="T67" fmla="*/ 25 h 27"/>
                  <a:gd name="T68" fmla="*/ 20 w 47"/>
                  <a:gd name="T69" fmla="*/ 19 h 27"/>
                  <a:gd name="T70" fmla="*/ 31 w 47"/>
                  <a:gd name="T71" fmla="*/ 14 h 27"/>
                  <a:gd name="T72" fmla="*/ 31 w 47"/>
                  <a:gd name="T73" fmla="*/ 14 h 27"/>
                  <a:gd name="T74" fmla="*/ 39 w 47"/>
                  <a:gd name="T75" fmla="*/ 16 h 27"/>
                  <a:gd name="T76" fmla="*/ 41 w 47"/>
                  <a:gd name="T77" fmla="*/ 17 h 27"/>
                  <a:gd name="T78" fmla="*/ 41 w 47"/>
                  <a:gd name="T79" fmla="*/ 17 h 27"/>
                  <a:gd name="T80" fmla="*/ 42 w 47"/>
                  <a:gd name="T81" fmla="*/ 17 h 27"/>
                  <a:gd name="T82" fmla="*/ 45 w 47"/>
                  <a:gd name="T83" fmla="*/ 15 h 27"/>
                  <a:gd name="T84" fmla="*/ 47 w 47"/>
                  <a:gd name="T85" fmla="*/ 12 h 27"/>
                  <a:gd name="T86" fmla="*/ 47 w 47"/>
                  <a:gd name="T87" fmla="*/ 12 h 27"/>
                  <a:gd name="T88" fmla="*/ 43 w 47"/>
                  <a:gd name="T89" fmla="*/ 5 h 27"/>
                  <a:gd name="T90" fmla="*/ 29 w 47"/>
                  <a:gd name="T9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27">
                    <a:moveTo>
                      <a:pt x="7" y="24"/>
                    </a:moveTo>
                    <a:cubicBezTo>
                      <a:pt x="7" y="24"/>
                      <a:pt x="7" y="24"/>
                      <a:pt x="7" y="24"/>
                    </a:cubicBezTo>
                    <a:cubicBezTo>
                      <a:pt x="6" y="24"/>
                      <a:pt x="6" y="24"/>
                      <a:pt x="6" y="24"/>
                    </a:cubicBezTo>
                    <a:cubicBezTo>
                      <a:pt x="5" y="24"/>
                      <a:pt x="4" y="23"/>
                      <a:pt x="4" y="23"/>
                    </a:cubicBezTo>
                    <a:cubicBezTo>
                      <a:pt x="4" y="22"/>
                      <a:pt x="4" y="22"/>
                      <a:pt x="4" y="21"/>
                    </a:cubicBezTo>
                    <a:cubicBezTo>
                      <a:pt x="4" y="19"/>
                      <a:pt x="6" y="15"/>
                      <a:pt x="8" y="13"/>
                    </a:cubicBezTo>
                    <a:cubicBezTo>
                      <a:pt x="11" y="10"/>
                      <a:pt x="14" y="8"/>
                      <a:pt x="15" y="7"/>
                    </a:cubicBezTo>
                    <a:cubicBezTo>
                      <a:pt x="19" y="5"/>
                      <a:pt x="24" y="3"/>
                      <a:pt x="29" y="3"/>
                    </a:cubicBezTo>
                    <a:cubicBezTo>
                      <a:pt x="29" y="3"/>
                      <a:pt x="29" y="3"/>
                      <a:pt x="29" y="3"/>
                    </a:cubicBezTo>
                    <a:cubicBezTo>
                      <a:pt x="29" y="3"/>
                      <a:pt x="29" y="3"/>
                      <a:pt x="29" y="3"/>
                    </a:cubicBezTo>
                    <a:cubicBezTo>
                      <a:pt x="33" y="3"/>
                      <a:pt x="38" y="5"/>
                      <a:pt x="41" y="8"/>
                    </a:cubicBezTo>
                    <a:cubicBezTo>
                      <a:pt x="43" y="9"/>
                      <a:pt x="44" y="10"/>
                      <a:pt x="44" y="12"/>
                    </a:cubicBezTo>
                    <a:cubicBezTo>
                      <a:pt x="44" y="12"/>
                      <a:pt x="44" y="12"/>
                      <a:pt x="44" y="12"/>
                    </a:cubicBezTo>
                    <a:cubicBezTo>
                      <a:pt x="44" y="12"/>
                      <a:pt x="43" y="13"/>
                      <a:pt x="43" y="13"/>
                    </a:cubicBezTo>
                    <a:cubicBezTo>
                      <a:pt x="43" y="14"/>
                      <a:pt x="42" y="14"/>
                      <a:pt x="42" y="14"/>
                    </a:cubicBezTo>
                    <a:cubicBezTo>
                      <a:pt x="42" y="14"/>
                      <a:pt x="42" y="14"/>
                      <a:pt x="42" y="14"/>
                    </a:cubicBezTo>
                    <a:cubicBezTo>
                      <a:pt x="42" y="14"/>
                      <a:pt x="42" y="14"/>
                      <a:pt x="42" y="14"/>
                    </a:cubicBezTo>
                    <a:cubicBezTo>
                      <a:pt x="41" y="14"/>
                      <a:pt x="41" y="14"/>
                      <a:pt x="40" y="13"/>
                    </a:cubicBezTo>
                    <a:cubicBezTo>
                      <a:pt x="39" y="15"/>
                      <a:pt x="39" y="15"/>
                      <a:pt x="39" y="15"/>
                    </a:cubicBezTo>
                    <a:cubicBezTo>
                      <a:pt x="40" y="13"/>
                      <a:pt x="40" y="13"/>
                      <a:pt x="40" y="13"/>
                    </a:cubicBezTo>
                    <a:cubicBezTo>
                      <a:pt x="37" y="12"/>
                      <a:pt x="34" y="11"/>
                      <a:pt x="31" y="11"/>
                    </a:cubicBezTo>
                    <a:cubicBezTo>
                      <a:pt x="26" y="11"/>
                      <a:pt x="21" y="13"/>
                      <a:pt x="18" y="16"/>
                    </a:cubicBezTo>
                    <a:cubicBezTo>
                      <a:pt x="16" y="18"/>
                      <a:pt x="14" y="21"/>
                      <a:pt x="12" y="22"/>
                    </a:cubicBezTo>
                    <a:cubicBezTo>
                      <a:pt x="10" y="23"/>
                      <a:pt x="8" y="24"/>
                      <a:pt x="7" y="24"/>
                    </a:cubicBezTo>
                    <a:moveTo>
                      <a:pt x="29" y="0"/>
                    </a:moveTo>
                    <a:cubicBezTo>
                      <a:pt x="28" y="0"/>
                      <a:pt x="28" y="0"/>
                      <a:pt x="28" y="0"/>
                    </a:cubicBezTo>
                    <a:cubicBezTo>
                      <a:pt x="28" y="0"/>
                      <a:pt x="28" y="0"/>
                      <a:pt x="28" y="0"/>
                    </a:cubicBezTo>
                    <a:cubicBezTo>
                      <a:pt x="23" y="0"/>
                      <a:pt x="18" y="2"/>
                      <a:pt x="14" y="4"/>
                    </a:cubicBezTo>
                    <a:cubicBezTo>
                      <a:pt x="12" y="5"/>
                      <a:pt x="9" y="8"/>
                      <a:pt x="6" y="11"/>
                    </a:cubicBezTo>
                    <a:cubicBezTo>
                      <a:pt x="3" y="14"/>
                      <a:pt x="1" y="17"/>
                      <a:pt x="1" y="21"/>
                    </a:cubicBezTo>
                    <a:cubicBezTo>
                      <a:pt x="0" y="22"/>
                      <a:pt x="1" y="23"/>
                      <a:pt x="1" y="24"/>
                    </a:cubicBezTo>
                    <a:cubicBezTo>
                      <a:pt x="2" y="25"/>
                      <a:pt x="3" y="26"/>
                      <a:pt x="4" y="27"/>
                    </a:cubicBezTo>
                    <a:cubicBezTo>
                      <a:pt x="5" y="27"/>
                      <a:pt x="6" y="27"/>
                      <a:pt x="7" y="27"/>
                    </a:cubicBezTo>
                    <a:cubicBezTo>
                      <a:pt x="10" y="27"/>
                      <a:pt x="12" y="26"/>
                      <a:pt x="14" y="25"/>
                    </a:cubicBezTo>
                    <a:cubicBezTo>
                      <a:pt x="16" y="23"/>
                      <a:pt x="18" y="20"/>
                      <a:pt x="20" y="19"/>
                    </a:cubicBezTo>
                    <a:cubicBezTo>
                      <a:pt x="23" y="16"/>
                      <a:pt x="27" y="14"/>
                      <a:pt x="31" y="14"/>
                    </a:cubicBezTo>
                    <a:cubicBezTo>
                      <a:pt x="31" y="14"/>
                      <a:pt x="31" y="14"/>
                      <a:pt x="31" y="14"/>
                    </a:cubicBezTo>
                    <a:cubicBezTo>
                      <a:pt x="34" y="14"/>
                      <a:pt x="36" y="15"/>
                      <a:pt x="39" y="16"/>
                    </a:cubicBezTo>
                    <a:cubicBezTo>
                      <a:pt x="39" y="16"/>
                      <a:pt x="40" y="17"/>
                      <a:pt x="41" y="17"/>
                    </a:cubicBezTo>
                    <a:cubicBezTo>
                      <a:pt x="41" y="17"/>
                      <a:pt x="41" y="17"/>
                      <a:pt x="41" y="17"/>
                    </a:cubicBezTo>
                    <a:cubicBezTo>
                      <a:pt x="42" y="17"/>
                      <a:pt x="42" y="17"/>
                      <a:pt x="42" y="17"/>
                    </a:cubicBezTo>
                    <a:cubicBezTo>
                      <a:pt x="43" y="17"/>
                      <a:pt x="45" y="16"/>
                      <a:pt x="45" y="15"/>
                    </a:cubicBezTo>
                    <a:cubicBezTo>
                      <a:pt x="46" y="14"/>
                      <a:pt x="47" y="13"/>
                      <a:pt x="47" y="12"/>
                    </a:cubicBezTo>
                    <a:cubicBezTo>
                      <a:pt x="47" y="12"/>
                      <a:pt x="47" y="12"/>
                      <a:pt x="47" y="12"/>
                    </a:cubicBezTo>
                    <a:cubicBezTo>
                      <a:pt x="47" y="9"/>
                      <a:pt x="45" y="7"/>
                      <a:pt x="43" y="5"/>
                    </a:cubicBezTo>
                    <a:cubicBezTo>
                      <a:pt x="39" y="2"/>
                      <a:pt x="34" y="0"/>
                      <a:pt x="2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Rectangle 850"/>
              <p:cNvSpPr>
                <a:spLocks noChangeArrowheads="1"/>
              </p:cNvSpPr>
              <p:nvPr/>
            </p:nvSpPr>
            <p:spPr bwMode="auto">
              <a:xfrm>
                <a:off x="2917" y="2979"/>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851"/>
              <p:cNvSpPr>
                <a:spLocks/>
              </p:cNvSpPr>
              <p:nvPr/>
            </p:nvSpPr>
            <p:spPr bwMode="auto">
              <a:xfrm>
                <a:off x="2917" y="2979"/>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852"/>
              <p:cNvSpPr>
                <a:spLocks noEditPoints="1"/>
              </p:cNvSpPr>
              <p:nvPr/>
            </p:nvSpPr>
            <p:spPr bwMode="auto">
              <a:xfrm>
                <a:off x="2900" y="2979"/>
                <a:ext cx="31" cy="31"/>
              </a:xfrm>
              <a:custGeom>
                <a:avLst/>
                <a:gdLst>
                  <a:gd name="T0" fmla="*/ 6 w 13"/>
                  <a:gd name="T1" fmla="*/ 10 h 13"/>
                  <a:gd name="T2" fmla="*/ 6 w 13"/>
                  <a:gd name="T3" fmla="*/ 10 h 13"/>
                  <a:gd name="T4" fmla="*/ 5 w 13"/>
                  <a:gd name="T5" fmla="*/ 10 h 13"/>
                  <a:gd name="T6" fmla="*/ 3 w 13"/>
                  <a:gd name="T7" fmla="*/ 7 h 13"/>
                  <a:gd name="T8" fmla="*/ 4 w 13"/>
                  <a:gd name="T9" fmla="*/ 5 h 13"/>
                  <a:gd name="T10" fmla="*/ 7 w 13"/>
                  <a:gd name="T11" fmla="*/ 3 h 13"/>
                  <a:gd name="T12" fmla="*/ 7 w 13"/>
                  <a:gd name="T13" fmla="*/ 3 h 13"/>
                  <a:gd name="T14" fmla="*/ 7 w 13"/>
                  <a:gd name="T15" fmla="*/ 3 h 13"/>
                  <a:gd name="T16" fmla="*/ 7 w 13"/>
                  <a:gd name="T17" fmla="*/ 3 h 13"/>
                  <a:gd name="T18" fmla="*/ 10 w 13"/>
                  <a:gd name="T19" fmla="*/ 5 h 13"/>
                  <a:gd name="T20" fmla="*/ 10 w 13"/>
                  <a:gd name="T21" fmla="*/ 5 h 13"/>
                  <a:gd name="T22" fmla="*/ 10 w 13"/>
                  <a:gd name="T23" fmla="*/ 6 h 13"/>
                  <a:gd name="T24" fmla="*/ 10 w 13"/>
                  <a:gd name="T25" fmla="*/ 6 h 13"/>
                  <a:gd name="T26" fmla="*/ 8 w 13"/>
                  <a:gd name="T27" fmla="*/ 9 h 13"/>
                  <a:gd name="T28" fmla="*/ 6 w 13"/>
                  <a:gd name="T29" fmla="*/ 10 h 13"/>
                  <a:gd name="T30" fmla="*/ 7 w 13"/>
                  <a:gd name="T31" fmla="*/ 0 h 13"/>
                  <a:gd name="T32" fmla="*/ 7 w 13"/>
                  <a:gd name="T33" fmla="*/ 0 h 13"/>
                  <a:gd name="T34" fmla="*/ 7 w 13"/>
                  <a:gd name="T35" fmla="*/ 0 h 13"/>
                  <a:gd name="T36" fmla="*/ 7 w 13"/>
                  <a:gd name="T37" fmla="*/ 0 h 13"/>
                  <a:gd name="T38" fmla="*/ 1 w 13"/>
                  <a:gd name="T39" fmla="*/ 4 h 13"/>
                  <a:gd name="T40" fmla="*/ 0 w 13"/>
                  <a:gd name="T41" fmla="*/ 7 h 13"/>
                  <a:gd name="T42" fmla="*/ 3 w 13"/>
                  <a:gd name="T43" fmla="*/ 12 h 13"/>
                  <a:gd name="T44" fmla="*/ 6 w 13"/>
                  <a:gd name="T45" fmla="*/ 13 h 13"/>
                  <a:gd name="T46" fmla="*/ 10 w 13"/>
                  <a:gd name="T47" fmla="*/ 12 h 13"/>
                  <a:gd name="T48" fmla="*/ 13 w 13"/>
                  <a:gd name="T49" fmla="*/ 7 h 13"/>
                  <a:gd name="T50" fmla="*/ 13 w 13"/>
                  <a:gd name="T51" fmla="*/ 6 h 13"/>
                  <a:gd name="T52" fmla="*/ 13 w 13"/>
                  <a:gd name="T53" fmla="*/ 4 h 13"/>
                  <a:gd name="T54" fmla="*/ 7 w 13"/>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 h="13">
                    <a:moveTo>
                      <a:pt x="6" y="10"/>
                    </a:moveTo>
                    <a:cubicBezTo>
                      <a:pt x="6" y="10"/>
                      <a:pt x="6" y="10"/>
                      <a:pt x="6" y="10"/>
                    </a:cubicBezTo>
                    <a:cubicBezTo>
                      <a:pt x="6" y="10"/>
                      <a:pt x="5" y="10"/>
                      <a:pt x="5" y="10"/>
                    </a:cubicBezTo>
                    <a:cubicBezTo>
                      <a:pt x="4" y="9"/>
                      <a:pt x="3" y="8"/>
                      <a:pt x="3" y="7"/>
                    </a:cubicBezTo>
                    <a:cubicBezTo>
                      <a:pt x="3" y="6"/>
                      <a:pt x="3" y="6"/>
                      <a:pt x="4" y="5"/>
                    </a:cubicBezTo>
                    <a:cubicBezTo>
                      <a:pt x="4" y="4"/>
                      <a:pt x="6" y="3"/>
                      <a:pt x="7" y="3"/>
                    </a:cubicBezTo>
                    <a:cubicBezTo>
                      <a:pt x="7" y="3"/>
                      <a:pt x="7" y="3"/>
                      <a:pt x="7" y="3"/>
                    </a:cubicBezTo>
                    <a:cubicBezTo>
                      <a:pt x="7" y="3"/>
                      <a:pt x="7" y="3"/>
                      <a:pt x="7" y="3"/>
                    </a:cubicBezTo>
                    <a:cubicBezTo>
                      <a:pt x="7" y="3"/>
                      <a:pt x="7" y="3"/>
                      <a:pt x="7" y="3"/>
                    </a:cubicBezTo>
                    <a:cubicBezTo>
                      <a:pt x="8" y="3"/>
                      <a:pt x="9" y="4"/>
                      <a:pt x="10" y="5"/>
                    </a:cubicBezTo>
                    <a:cubicBezTo>
                      <a:pt x="10" y="5"/>
                      <a:pt x="10" y="5"/>
                      <a:pt x="10" y="5"/>
                    </a:cubicBezTo>
                    <a:cubicBezTo>
                      <a:pt x="10" y="6"/>
                      <a:pt x="10" y="6"/>
                      <a:pt x="10" y="6"/>
                    </a:cubicBezTo>
                    <a:cubicBezTo>
                      <a:pt x="10" y="6"/>
                      <a:pt x="10" y="6"/>
                      <a:pt x="10" y="6"/>
                    </a:cubicBezTo>
                    <a:cubicBezTo>
                      <a:pt x="10" y="8"/>
                      <a:pt x="9" y="9"/>
                      <a:pt x="8" y="9"/>
                    </a:cubicBezTo>
                    <a:cubicBezTo>
                      <a:pt x="8" y="10"/>
                      <a:pt x="7" y="10"/>
                      <a:pt x="6" y="10"/>
                    </a:cubicBezTo>
                    <a:moveTo>
                      <a:pt x="7" y="0"/>
                    </a:moveTo>
                    <a:cubicBezTo>
                      <a:pt x="7" y="0"/>
                      <a:pt x="7" y="0"/>
                      <a:pt x="7" y="0"/>
                    </a:cubicBezTo>
                    <a:cubicBezTo>
                      <a:pt x="7" y="0"/>
                      <a:pt x="7" y="0"/>
                      <a:pt x="7" y="0"/>
                    </a:cubicBezTo>
                    <a:cubicBezTo>
                      <a:pt x="7" y="0"/>
                      <a:pt x="7" y="0"/>
                      <a:pt x="7" y="0"/>
                    </a:cubicBezTo>
                    <a:cubicBezTo>
                      <a:pt x="4" y="0"/>
                      <a:pt x="2" y="2"/>
                      <a:pt x="1" y="4"/>
                    </a:cubicBezTo>
                    <a:cubicBezTo>
                      <a:pt x="0" y="5"/>
                      <a:pt x="0" y="6"/>
                      <a:pt x="0" y="7"/>
                    </a:cubicBezTo>
                    <a:cubicBezTo>
                      <a:pt x="0" y="9"/>
                      <a:pt x="1" y="11"/>
                      <a:pt x="3" y="12"/>
                    </a:cubicBezTo>
                    <a:cubicBezTo>
                      <a:pt x="4" y="13"/>
                      <a:pt x="5" y="13"/>
                      <a:pt x="6" y="13"/>
                    </a:cubicBezTo>
                    <a:cubicBezTo>
                      <a:pt x="7" y="13"/>
                      <a:pt x="9" y="13"/>
                      <a:pt x="10" y="12"/>
                    </a:cubicBezTo>
                    <a:cubicBezTo>
                      <a:pt x="12" y="11"/>
                      <a:pt x="13" y="9"/>
                      <a:pt x="13" y="7"/>
                    </a:cubicBezTo>
                    <a:cubicBezTo>
                      <a:pt x="13" y="6"/>
                      <a:pt x="13" y="6"/>
                      <a:pt x="13" y="6"/>
                    </a:cubicBezTo>
                    <a:cubicBezTo>
                      <a:pt x="13" y="5"/>
                      <a:pt x="13" y="5"/>
                      <a:pt x="13" y="4"/>
                    </a:cubicBezTo>
                    <a:cubicBezTo>
                      <a:pt x="12" y="2"/>
                      <a:pt x="9" y="0"/>
                      <a:pt x="7"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853"/>
              <p:cNvSpPr>
                <a:spLocks noEditPoints="1"/>
              </p:cNvSpPr>
              <p:nvPr/>
            </p:nvSpPr>
            <p:spPr bwMode="auto">
              <a:xfrm>
                <a:off x="5381" y="2456"/>
                <a:ext cx="190" cy="218"/>
              </a:xfrm>
              <a:custGeom>
                <a:avLst/>
                <a:gdLst>
                  <a:gd name="T0" fmla="*/ 59 w 80"/>
                  <a:gd name="T1" fmla="*/ 56 h 92"/>
                  <a:gd name="T2" fmla="*/ 50 w 80"/>
                  <a:gd name="T3" fmla="*/ 58 h 92"/>
                  <a:gd name="T4" fmla="*/ 9 w 80"/>
                  <a:gd name="T5" fmla="*/ 78 h 92"/>
                  <a:gd name="T6" fmla="*/ 13 w 80"/>
                  <a:gd name="T7" fmla="*/ 82 h 92"/>
                  <a:gd name="T8" fmla="*/ 67 w 80"/>
                  <a:gd name="T9" fmla="*/ 40 h 92"/>
                  <a:gd name="T10" fmla="*/ 64 w 80"/>
                  <a:gd name="T11" fmla="*/ 42 h 92"/>
                  <a:gd name="T12" fmla="*/ 66 w 80"/>
                  <a:gd name="T13" fmla="*/ 38 h 92"/>
                  <a:gd name="T14" fmla="*/ 47 w 80"/>
                  <a:gd name="T15" fmla="*/ 57 h 92"/>
                  <a:gd name="T16" fmla="*/ 25 w 80"/>
                  <a:gd name="T17" fmla="*/ 34 h 92"/>
                  <a:gd name="T18" fmla="*/ 39 w 80"/>
                  <a:gd name="T19" fmla="*/ 19 h 92"/>
                  <a:gd name="T20" fmla="*/ 37 w 80"/>
                  <a:gd name="T21" fmla="*/ 24 h 92"/>
                  <a:gd name="T22" fmla="*/ 35 w 80"/>
                  <a:gd name="T23" fmla="*/ 31 h 92"/>
                  <a:gd name="T24" fmla="*/ 56 w 80"/>
                  <a:gd name="T25" fmla="*/ 46 h 92"/>
                  <a:gd name="T26" fmla="*/ 57 w 80"/>
                  <a:gd name="T27" fmla="*/ 46 h 92"/>
                  <a:gd name="T28" fmla="*/ 68 w 80"/>
                  <a:gd name="T29" fmla="*/ 44 h 92"/>
                  <a:gd name="T30" fmla="*/ 62 w 80"/>
                  <a:gd name="T31" fmla="*/ 54 h 92"/>
                  <a:gd name="T32" fmla="*/ 59 w 80"/>
                  <a:gd name="T33" fmla="*/ 54 h 92"/>
                  <a:gd name="T34" fmla="*/ 48 w 80"/>
                  <a:gd name="T35" fmla="*/ 57 h 92"/>
                  <a:gd name="T36" fmla="*/ 39 w 80"/>
                  <a:gd name="T37" fmla="*/ 31 h 92"/>
                  <a:gd name="T38" fmla="*/ 57 w 80"/>
                  <a:gd name="T39" fmla="*/ 20 h 92"/>
                  <a:gd name="T40" fmla="*/ 71 w 80"/>
                  <a:gd name="T41" fmla="*/ 25 h 92"/>
                  <a:gd name="T42" fmla="*/ 63 w 80"/>
                  <a:gd name="T43" fmla="*/ 24 h 92"/>
                  <a:gd name="T44" fmla="*/ 62 w 80"/>
                  <a:gd name="T45" fmla="*/ 26 h 92"/>
                  <a:gd name="T46" fmla="*/ 68 w 80"/>
                  <a:gd name="T47" fmla="*/ 28 h 92"/>
                  <a:gd name="T48" fmla="*/ 61 w 80"/>
                  <a:gd name="T49" fmla="*/ 28 h 92"/>
                  <a:gd name="T50" fmla="*/ 66 w 80"/>
                  <a:gd name="T51" fmla="*/ 31 h 92"/>
                  <a:gd name="T52" fmla="*/ 59 w 80"/>
                  <a:gd name="T53" fmla="*/ 31 h 92"/>
                  <a:gd name="T54" fmla="*/ 58 w 80"/>
                  <a:gd name="T55" fmla="*/ 33 h 92"/>
                  <a:gd name="T56" fmla="*/ 65 w 80"/>
                  <a:gd name="T57" fmla="*/ 33 h 92"/>
                  <a:gd name="T58" fmla="*/ 56 w 80"/>
                  <a:gd name="T59" fmla="*/ 35 h 92"/>
                  <a:gd name="T60" fmla="*/ 62 w 80"/>
                  <a:gd name="T61" fmla="*/ 37 h 92"/>
                  <a:gd name="T62" fmla="*/ 55 w 80"/>
                  <a:gd name="T63" fmla="*/ 38 h 92"/>
                  <a:gd name="T64" fmla="*/ 54 w 80"/>
                  <a:gd name="T65" fmla="*/ 39 h 92"/>
                  <a:gd name="T66" fmla="*/ 59 w 80"/>
                  <a:gd name="T67" fmla="*/ 40 h 92"/>
                  <a:gd name="T68" fmla="*/ 52 w 80"/>
                  <a:gd name="T69" fmla="*/ 41 h 92"/>
                  <a:gd name="T70" fmla="*/ 51 w 80"/>
                  <a:gd name="T71" fmla="*/ 42 h 92"/>
                  <a:gd name="T72" fmla="*/ 51 w 80"/>
                  <a:gd name="T73" fmla="*/ 43 h 92"/>
                  <a:gd name="T74" fmla="*/ 54 w 80"/>
                  <a:gd name="T75" fmla="*/ 9 h 92"/>
                  <a:gd name="T76" fmla="*/ 61 w 80"/>
                  <a:gd name="T77" fmla="*/ 4 h 92"/>
                  <a:gd name="T78" fmla="*/ 72 w 80"/>
                  <a:gd name="T79" fmla="*/ 8 h 92"/>
                  <a:gd name="T80" fmla="*/ 70 w 80"/>
                  <a:gd name="T81" fmla="*/ 20 h 92"/>
                  <a:gd name="T82" fmla="*/ 60 w 80"/>
                  <a:gd name="T83" fmla="*/ 0 h 92"/>
                  <a:gd name="T84" fmla="*/ 52 w 80"/>
                  <a:gd name="T85" fmla="*/ 3 h 92"/>
                  <a:gd name="T86" fmla="*/ 39 w 80"/>
                  <a:gd name="T87" fmla="*/ 15 h 92"/>
                  <a:gd name="T88" fmla="*/ 22 w 80"/>
                  <a:gd name="T89" fmla="*/ 34 h 92"/>
                  <a:gd name="T90" fmla="*/ 6 w 80"/>
                  <a:gd name="T91" fmla="*/ 76 h 92"/>
                  <a:gd name="T92" fmla="*/ 3 w 80"/>
                  <a:gd name="T93" fmla="*/ 84 h 92"/>
                  <a:gd name="T94" fmla="*/ 2 w 80"/>
                  <a:gd name="T95" fmla="*/ 92 h 92"/>
                  <a:gd name="T96" fmla="*/ 16 w 80"/>
                  <a:gd name="T97" fmla="*/ 85 h 92"/>
                  <a:gd name="T98" fmla="*/ 52 w 80"/>
                  <a:gd name="T99" fmla="*/ 61 h 92"/>
                  <a:gd name="T100" fmla="*/ 71 w 80"/>
                  <a:gd name="T101" fmla="*/ 44 h 92"/>
                  <a:gd name="T102" fmla="*/ 79 w 80"/>
                  <a:gd name="T103" fmla="*/ 18 h 92"/>
                  <a:gd name="T104" fmla="*/ 60 w 80"/>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92">
                    <a:moveTo>
                      <a:pt x="50" y="58"/>
                    </a:moveTo>
                    <a:cubicBezTo>
                      <a:pt x="50" y="58"/>
                      <a:pt x="50" y="58"/>
                      <a:pt x="50" y="58"/>
                    </a:cubicBezTo>
                    <a:cubicBezTo>
                      <a:pt x="53" y="57"/>
                      <a:pt x="56" y="57"/>
                      <a:pt x="59" y="56"/>
                    </a:cubicBezTo>
                    <a:cubicBezTo>
                      <a:pt x="58" y="57"/>
                      <a:pt x="56" y="57"/>
                      <a:pt x="55" y="58"/>
                    </a:cubicBezTo>
                    <a:cubicBezTo>
                      <a:pt x="54" y="57"/>
                      <a:pt x="54" y="57"/>
                      <a:pt x="54" y="57"/>
                    </a:cubicBezTo>
                    <a:cubicBezTo>
                      <a:pt x="53" y="57"/>
                      <a:pt x="51" y="57"/>
                      <a:pt x="50" y="58"/>
                    </a:cubicBezTo>
                    <a:moveTo>
                      <a:pt x="6" y="86"/>
                    </a:moveTo>
                    <a:cubicBezTo>
                      <a:pt x="6" y="86"/>
                      <a:pt x="6" y="86"/>
                      <a:pt x="6" y="86"/>
                    </a:cubicBezTo>
                    <a:cubicBezTo>
                      <a:pt x="7" y="83"/>
                      <a:pt x="8" y="80"/>
                      <a:pt x="9" y="78"/>
                    </a:cubicBezTo>
                    <a:cubicBezTo>
                      <a:pt x="11" y="76"/>
                      <a:pt x="22" y="63"/>
                      <a:pt x="30" y="53"/>
                    </a:cubicBezTo>
                    <a:cubicBezTo>
                      <a:pt x="32" y="54"/>
                      <a:pt x="33" y="55"/>
                      <a:pt x="35" y="56"/>
                    </a:cubicBezTo>
                    <a:cubicBezTo>
                      <a:pt x="13" y="82"/>
                      <a:pt x="13" y="82"/>
                      <a:pt x="13" y="82"/>
                    </a:cubicBezTo>
                    <a:cubicBezTo>
                      <a:pt x="6" y="86"/>
                      <a:pt x="6" y="86"/>
                      <a:pt x="6" y="86"/>
                    </a:cubicBezTo>
                    <a:moveTo>
                      <a:pt x="64" y="42"/>
                    </a:moveTo>
                    <a:cubicBezTo>
                      <a:pt x="65" y="41"/>
                      <a:pt x="66" y="41"/>
                      <a:pt x="67" y="40"/>
                    </a:cubicBezTo>
                    <a:cubicBezTo>
                      <a:pt x="67" y="41"/>
                      <a:pt x="67" y="41"/>
                      <a:pt x="67" y="41"/>
                    </a:cubicBezTo>
                    <a:cubicBezTo>
                      <a:pt x="67" y="41"/>
                      <a:pt x="67" y="41"/>
                      <a:pt x="67" y="41"/>
                    </a:cubicBezTo>
                    <a:cubicBezTo>
                      <a:pt x="66" y="41"/>
                      <a:pt x="65" y="41"/>
                      <a:pt x="64" y="42"/>
                    </a:cubicBezTo>
                    <a:moveTo>
                      <a:pt x="65" y="39"/>
                    </a:moveTo>
                    <a:cubicBezTo>
                      <a:pt x="65" y="39"/>
                      <a:pt x="66" y="38"/>
                      <a:pt x="66" y="38"/>
                    </a:cubicBezTo>
                    <a:cubicBezTo>
                      <a:pt x="66" y="38"/>
                      <a:pt x="66" y="38"/>
                      <a:pt x="66" y="38"/>
                    </a:cubicBezTo>
                    <a:cubicBezTo>
                      <a:pt x="66" y="39"/>
                      <a:pt x="65" y="39"/>
                      <a:pt x="65" y="39"/>
                    </a:cubicBezTo>
                    <a:moveTo>
                      <a:pt x="48" y="57"/>
                    </a:moveTo>
                    <a:cubicBezTo>
                      <a:pt x="47" y="57"/>
                      <a:pt x="47" y="57"/>
                      <a:pt x="47" y="57"/>
                    </a:cubicBezTo>
                    <a:cubicBezTo>
                      <a:pt x="41" y="56"/>
                      <a:pt x="34" y="52"/>
                      <a:pt x="31" y="48"/>
                    </a:cubicBezTo>
                    <a:cubicBezTo>
                      <a:pt x="27" y="44"/>
                      <a:pt x="25" y="39"/>
                      <a:pt x="25" y="34"/>
                    </a:cubicBezTo>
                    <a:cubicBezTo>
                      <a:pt x="25" y="34"/>
                      <a:pt x="25" y="34"/>
                      <a:pt x="25" y="34"/>
                    </a:cubicBezTo>
                    <a:cubicBezTo>
                      <a:pt x="25" y="29"/>
                      <a:pt x="27" y="24"/>
                      <a:pt x="31" y="22"/>
                    </a:cubicBezTo>
                    <a:cubicBezTo>
                      <a:pt x="33" y="20"/>
                      <a:pt x="36" y="19"/>
                      <a:pt x="39" y="19"/>
                    </a:cubicBezTo>
                    <a:cubicBezTo>
                      <a:pt x="39" y="19"/>
                      <a:pt x="39" y="19"/>
                      <a:pt x="39" y="19"/>
                    </a:cubicBezTo>
                    <a:cubicBezTo>
                      <a:pt x="39" y="19"/>
                      <a:pt x="40" y="19"/>
                      <a:pt x="40" y="19"/>
                    </a:cubicBezTo>
                    <a:cubicBezTo>
                      <a:pt x="40" y="20"/>
                      <a:pt x="39" y="22"/>
                      <a:pt x="38" y="23"/>
                    </a:cubicBezTo>
                    <a:cubicBezTo>
                      <a:pt x="37" y="23"/>
                      <a:pt x="37" y="23"/>
                      <a:pt x="37" y="24"/>
                    </a:cubicBezTo>
                    <a:cubicBezTo>
                      <a:pt x="37" y="24"/>
                      <a:pt x="36" y="25"/>
                      <a:pt x="36" y="25"/>
                    </a:cubicBezTo>
                    <a:cubicBezTo>
                      <a:pt x="36" y="26"/>
                      <a:pt x="36" y="26"/>
                      <a:pt x="36" y="26"/>
                    </a:cubicBezTo>
                    <a:cubicBezTo>
                      <a:pt x="35" y="27"/>
                      <a:pt x="35" y="29"/>
                      <a:pt x="35" y="31"/>
                    </a:cubicBezTo>
                    <a:cubicBezTo>
                      <a:pt x="35" y="35"/>
                      <a:pt x="37" y="40"/>
                      <a:pt x="40" y="43"/>
                    </a:cubicBezTo>
                    <a:cubicBezTo>
                      <a:pt x="43" y="46"/>
                      <a:pt x="47" y="47"/>
                      <a:pt x="51" y="47"/>
                    </a:cubicBezTo>
                    <a:cubicBezTo>
                      <a:pt x="53" y="47"/>
                      <a:pt x="54" y="47"/>
                      <a:pt x="56" y="46"/>
                    </a:cubicBezTo>
                    <a:cubicBezTo>
                      <a:pt x="56" y="46"/>
                      <a:pt x="56" y="46"/>
                      <a:pt x="56" y="46"/>
                    </a:cubicBezTo>
                    <a:cubicBezTo>
                      <a:pt x="57" y="46"/>
                      <a:pt x="57" y="46"/>
                      <a:pt x="57" y="46"/>
                    </a:cubicBezTo>
                    <a:cubicBezTo>
                      <a:pt x="57" y="46"/>
                      <a:pt x="57" y="46"/>
                      <a:pt x="57" y="46"/>
                    </a:cubicBezTo>
                    <a:cubicBezTo>
                      <a:pt x="61" y="45"/>
                      <a:pt x="64" y="44"/>
                      <a:pt x="67" y="42"/>
                    </a:cubicBezTo>
                    <a:cubicBezTo>
                      <a:pt x="68" y="42"/>
                      <a:pt x="68" y="42"/>
                      <a:pt x="68" y="42"/>
                    </a:cubicBezTo>
                    <a:cubicBezTo>
                      <a:pt x="68" y="43"/>
                      <a:pt x="68" y="43"/>
                      <a:pt x="68" y="44"/>
                    </a:cubicBezTo>
                    <a:cubicBezTo>
                      <a:pt x="68" y="48"/>
                      <a:pt x="66" y="52"/>
                      <a:pt x="63" y="54"/>
                    </a:cubicBezTo>
                    <a:cubicBezTo>
                      <a:pt x="63" y="54"/>
                      <a:pt x="63" y="54"/>
                      <a:pt x="62" y="55"/>
                    </a:cubicBezTo>
                    <a:cubicBezTo>
                      <a:pt x="62" y="54"/>
                      <a:pt x="62" y="54"/>
                      <a:pt x="62" y="54"/>
                    </a:cubicBezTo>
                    <a:cubicBezTo>
                      <a:pt x="62" y="54"/>
                      <a:pt x="62" y="54"/>
                      <a:pt x="61" y="54"/>
                    </a:cubicBezTo>
                    <a:cubicBezTo>
                      <a:pt x="61" y="54"/>
                      <a:pt x="61" y="54"/>
                      <a:pt x="61" y="54"/>
                    </a:cubicBezTo>
                    <a:cubicBezTo>
                      <a:pt x="60" y="54"/>
                      <a:pt x="60" y="54"/>
                      <a:pt x="59" y="54"/>
                    </a:cubicBezTo>
                    <a:cubicBezTo>
                      <a:pt x="56" y="55"/>
                      <a:pt x="52" y="56"/>
                      <a:pt x="48" y="56"/>
                    </a:cubicBezTo>
                    <a:cubicBezTo>
                      <a:pt x="48" y="56"/>
                      <a:pt x="47" y="57"/>
                      <a:pt x="48" y="57"/>
                    </a:cubicBezTo>
                    <a:cubicBezTo>
                      <a:pt x="48" y="57"/>
                      <a:pt x="48" y="57"/>
                      <a:pt x="48" y="57"/>
                    </a:cubicBezTo>
                    <a:moveTo>
                      <a:pt x="51" y="43"/>
                    </a:moveTo>
                    <a:cubicBezTo>
                      <a:pt x="48" y="43"/>
                      <a:pt x="45" y="42"/>
                      <a:pt x="42" y="40"/>
                    </a:cubicBezTo>
                    <a:cubicBezTo>
                      <a:pt x="40" y="38"/>
                      <a:pt x="39" y="34"/>
                      <a:pt x="39" y="31"/>
                    </a:cubicBezTo>
                    <a:cubicBezTo>
                      <a:pt x="39" y="30"/>
                      <a:pt x="39" y="28"/>
                      <a:pt x="40" y="27"/>
                    </a:cubicBezTo>
                    <a:cubicBezTo>
                      <a:pt x="44" y="21"/>
                      <a:pt x="47" y="16"/>
                      <a:pt x="51" y="10"/>
                    </a:cubicBezTo>
                    <a:cubicBezTo>
                      <a:pt x="51" y="14"/>
                      <a:pt x="54" y="17"/>
                      <a:pt x="57" y="20"/>
                    </a:cubicBezTo>
                    <a:cubicBezTo>
                      <a:pt x="61" y="23"/>
                      <a:pt x="66" y="24"/>
                      <a:pt x="70" y="24"/>
                    </a:cubicBezTo>
                    <a:cubicBezTo>
                      <a:pt x="70" y="24"/>
                      <a:pt x="71" y="24"/>
                      <a:pt x="72" y="24"/>
                    </a:cubicBezTo>
                    <a:cubicBezTo>
                      <a:pt x="71" y="24"/>
                      <a:pt x="71" y="25"/>
                      <a:pt x="71" y="25"/>
                    </a:cubicBezTo>
                    <a:cubicBezTo>
                      <a:pt x="70" y="25"/>
                      <a:pt x="70" y="25"/>
                      <a:pt x="70" y="25"/>
                    </a:cubicBezTo>
                    <a:cubicBezTo>
                      <a:pt x="69" y="25"/>
                      <a:pt x="69" y="25"/>
                      <a:pt x="68" y="25"/>
                    </a:cubicBezTo>
                    <a:cubicBezTo>
                      <a:pt x="66" y="25"/>
                      <a:pt x="65" y="25"/>
                      <a:pt x="63" y="24"/>
                    </a:cubicBezTo>
                    <a:cubicBezTo>
                      <a:pt x="63" y="24"/>
                      <a:pt x="63" y="24"/>
                      <a:pt x="63" y="24"/>
                    </a:cubicBezTo>
                    <a:cubicBezTo>
                      <a:pt x="62" y="24"/>
                      <a:pt x="62" y="25"/>
                      <a:pt x="62" y="25"/>
                    </a:cubicBezTo>
                    <a:cubicBezTo>
                      <a:pt x="62" y="25"/>
                      <a:pt x="62" y="26"/>
                      <a:pt x="62" y="26"/>
                    </a:cubicBezTo>
                    <a:cubicBezTo>
                      <a:pt x="64" y="26"/>
                      <a:pt x="66" y="27"/>
                      <a:pt x="68" y="27"/>
                    </a:cubicBezTo>
                    <a:cubicBezTo>
                      <a:pt x="69" y="27"/>
                      <a:pt x="69" y="27"/>
                      <a:pt x="70" y="27"/>
                    </a:cubicBezTo>
                    <a:cubicBezTo>
                      <a:pt x="69" y="27"/>
                      <a:pt x="69" y="28"/>
                      <a:pt x="68" y="28"/>
                    </a:cubicBezTo>
                    <a:cubicBezTo>
                      <a:pt x="66" y="28"/>
                      <a:pt x="64" y="28"/>
                      <a:pt x="62" y="27"/>
                    </a:cubicBezTo>
                    <a:cubicBezTo>
                      <a:pt x="62" y="27"/>
                      <a:pt x="62" y="27"/>
                      <a:pt x="62" y="27"/>
                    </a:cubicBezTo>
                    <a:cubicBezTo>
                      <a:pt x="61" y="27"/>
                      <a:pt x="61" y="27"/>
                      <a:pt x="61" y="28"/>
                    </a:cubicBezTo>
                    <a:cubicBezTo>
                      <a:pt x="61" y="28"/>
                      <a:pt x="61" y="29"/>
                      <a:pt x="61" y="29"/>
                    </a:cubicBezTo>
                    <a:cubicBezTo>
                      <a:pt x="63" y="29"/>
                      <a:pt x="65" y="30"/>
                      <a:pt x="67" y="30"/>
                    </a:cubicBezTo>
                    <a:cubicBezTo>
                      <a:pt x="67" y="30"/>
                      <a:pt x="67" y="31"/>
                      <a:pt x="66" y="31"/>
                    </a:cubicBezTo>
                    <a:cubicBezTo>
                      <a:pt x="66" y="31"/>
                      <a:pt x="66" y="31"/>
                      <a:pt x="66" y="31"/>
                    </a:cubicBezTo>
                    <a:cubicBezTo>
                      <a:pt x="65" y="31"/>
                      <a:pt x="64" y="31"/>
                      <a:pt x="63" y="31"/>
                    </a:cubicBezTo>
                    <a:cubicBezTo>
                      <a:pt x="62" y="31"/>
                      <a:pt x="60" y="31"/>
                      <a:pt x="59" y="31"/>
                    </a:cubicBezTo>
                    <a:cubicBezTo>
                      <a:pt x="59" y="31"/>
                      <a:pt x="59" y="31"/>
                      <a:pt x="59" y="31"/>
                    </a:cubicBezTo>
                    <a:cubicBezTo>
                      <a:pt x="58" y="31"/>
                      <a:pt x="58" y="31"/>
                      <a:pt x="58" y="32"/>
                    </a:cubicBezTo>
                    <a:cubicBezTo>
                      <a:pt x="58" y="32"/>
                      <a:pt x="58" y="33"/>
                      <a:pt x="58" y="33"/>
                    </a:cubicBezTo>
                    <a:cubicBezTo>
                      <a:pt x="58" y="33"/>
                      <a:pt x="58" y="33"/>
                      <a:pt x="58" y="33"/>
                    </a:cubicBezTo>
                    <a:cubicBezTo>
                      <a:pt x="60" y="33"/>
                      <a:pt x="62" y="33"/>
                      <a:pt x="63" y="33"/>
                    </a:cubicBezTo>
                    <a:cubicBezTo>
                      <a:pt x="64" y="33"/>
                      <a:pt x="64" y="33"/>
                      <a:pt x="65" y="33"/>
                    </a:cubicBezTo>
                    <a:cubicBezTo>
                      <a:pt x="64" y="34"/>
                      <a:pt x="64" y="35"/>
                      <a:pt x="63" y="35"/>
                    </a:cubicBezTo>
                    <a:cubicBezTo>
                      <a:pt x="61" y="35"/>
                      <a:pt x="59" y="35"/>
                      <a:pt x="56" y="35"/>
                    </a:cubicBezTo>
                    <a:cubicBezTo>
                      <a:pt x="56" y="35"/>
                      <a:pt x="56" y="35"/>
                      <a:pt x="56" y="35"/>
                    </a:cubicBezTo>
                    <a:cubicBezTo>
                      <a:pt x="56" y="35"/>
                      <a:pt x="55" y="35"/>
                      <a:pt x="55" y="36"/>
                    </a:cubicBezTo>
                    <a:cubicBezTo>
                      <a:pt x="55" y="36"/>
                      <a:pt x="55" y="36"/>
                      <a:pt x="56" y="37"/>
                    </a:cubicBezTo>
                    <a:cubicBezTo>
                      <a:pt x="58" y="37"/>
                      <a:pt x="60" y="37"/>
                      <a:pt x="62" y="37"/>
                    </a:cubicBezTo>
                    <a:cubicBezTo>
                      <a:pt x="61" y="38"/>
                      <a:pt x="61" y="38"/>
                      <a:pt x="60" y="39"/>
                    </a:cubicBezTo>
                    <a:cubicBezTo>
                      <a:pt x="60" y="39"/>
                      <a:pt x="60" y="39"/>
                      <a:pt x="60" y="39"/>
                    </a:cubicBezTo>
                    <a:cubicBezTo>
                      <a:pt x="59" y="39"/>
                      <a:pt x="57" y="39"/>
                      <a:pt x="55" y="38"/>
                    </a:cubicBezTo>
                    <a:cubicBezTo>
                      <a:pt x="55" y="38"/>
                      <a:pt x="55" y="38"/>
                      <a:pt x="55" y="38"/>
                    </a:cubicBezTo>
                    <a:cubicBezTo>
                      <a:pt x="55" y="38"/>
                      <a:pt x="54" y="38"/>
                      <a:pt x="54" y="38"/>
                    </a:cubicBezTo>
                    <a:cubicBezTo>
                      <a:pt x="54" y="38"/>
                      <a:pt x="54" y="39"/>
                      <a:pt x="54" y="39"/>
                    </a:cubicBezTo>
                    <a:cubicBezTo>
                      <a:pt x="54" y="39"/>
                      <a:pt x="54" y="39"/>
                      <a:pt x="54" y="39"/>
                    </a:cubicBezTo>
                    <a:cubicBezTo>
                      <a:pt x="55" y="40"/>
                      <a:pt x="55" y="40"/>
                      <a:pt x="55" y="40"/>
                    </a:cubicBezTo>
                    <a:cubicBezTo>
                      <a:pt x="56" y="40"/>
                      <a:pt x="57" y="40"/>
                      <a:pt x="59" y="40"/>
                    </a:cubicBezTo>
                    <a:cubicBezTo>
                      <a:pt x="58" y="41"/>
                      <a:pt x="58" y="41"/>
                      <a:pt x="58" y="41"/>
                    </a:cubicBezTo>
                    <a:cubicBezTo>
                      <a:pt x="57" y="42"/>
                      <a:pt x="57" y="42"/>
                      <a:pt x="57" y="42"/>
                    </a:cubicBezTo>
                    <a:cubicBezTo>
                      <a:pt x="55" y="42"/>
                      <a:pt x="53" y="41"/>
                      <a:pt x="52" y="41"/>
                    </a:cubicBezTo>
                    <a:cubicBezTo>
                      <a:pt x="52" y="41"/>
                      <a:pt x="52" y="41"/>
                      <a:pt x="52" y="41"/>
                    </a:cubicBezTo>
                    <a:cubicBezTo>
                      <a:pt x="51" y="41"/>
                      <a:pt x="51" y="41"/>
                      <a:pt x="51" y="41"/>
                    </a:cubicBezTo>
                    <a:cubicBezTo>
                      <a:pt x="51" y="42"/>
                      <a:pt x="51" y="42"/>
                      <a:pt x="51" y="42"/>
                    </a:cubicBezTo>
                    <a:cubicBezTo>
                      <a:pt x="52" y="43"/>
                      <a:pt x="53" y="43"/>
                      <a:pt x="54" y="43"/>
                    </a:cubicBezTo>
                    <a:cubicBezTo>
                      <a:pt x="53" y="43"/>
                      <a:pt x="52" y="43"/>
                      <a:pt x="51" y="43"/>
                    </a:cubicBezTo>
                    <a:cubicBezTo>
                      <a:pt x="51" y="43"/>
                      <a:pt x="51" y="43"/>
                      <a:pt x="51" y="43"/>
                    </a:cubicBezTo>
                    <a:moveTo>
                      <a:pt x="70" y="20"/>
                    </a:moveTo>
                    <a:cubicBezTo>
                      <a:pt x="67" y="20"/>
                      <a:pt x="63" y="19"/>
                      <a:pt x="59" y="17"/>
                    </a:cubicBezTo>
                    <a:cubicBezTo>
                      <a:pt x="56" y="15"/>
                      <a:pt x="54" y="12"/>
                      <a:pt x="54" y="9"/>
                    </a:cubicBezTo>
                    <a:cubicBezTo>
                      <a:pt x="54" y="7"/>
                      <a:pt x="55" y="6"/>
                      <a:pt x="55" y="5"/>
                    </a:cubicBezTo>
                    <a:cubicBezTo>
                      <a:pt x="57" y="4"/>
                      <a:pt x="59" y="4"/>
                      <a:pt x="60" y="4"/>
                    </a:cubicBezTo>
                    <a:cubicBezTo>
                      <a:pt x="60" y="4"/>
                      <a:pt x="61" y="4"/>
                      <a:pt x="61" y="4"/>
                    </a:cubicBezTo>
                    <a:cubicBezTo>
                      <a:pt x="65" y="4"/>
                      <a:pt x="69" y="5"/>
                      <a:pt x="72" y="8"/>
                    </a:cubicBezTo>
                    <a:cubicBezTo>
                      <a:pt x="73" y="7"/>
                      <a:pt x="73" y="7"/>
                      <a:pt x="73" y="7"/>
                    </a:cubicBezTo>
                    <a:cubicBezTo>
                      <a:pt x="72" y="8"/>
                      <a:pt x="72" y="8"/>
                      <a:pt x="72" y="8"/>
                    </a:cubicBezTo>
                    <a:cubicBezTo>
                      <a:pt x="75" y="11"/>
                      <a:pt x="76" y="14"/>
                      <a:pt x="76" y="15"/>
                    </a:cubicBezTo>
                    <a:cubicBezTo>
                      <a:pt x="76" y="17"/>
                      <a:pt x="75" y="19"/>
                      <a:pt x="74" y="19"/>
                    </a:cubicBezTo>
                    <a:cubicBezTo>
                      <a:pt x="73" y="20"/>
                      <a:pt x="72" y="20"/>
                      <a:pt x="70" y="20"/>
                    </a:cubicBezTo>
                    <a:cubicBezTo>
                      <a:pt x="70" y="20"/>
                      <a:pt x="70" y="20"/>
                      <a:pt x="70" y="20"/>
                    </a:cubicBezTo>
                    <a:cubicBezTo>
                      <a:pt x="70" y="20"/>
                      <a:pt x="70" y="20"/>
                      <a:pt x="70" y="20"/>
                    </a:cubicBezTo>
                    <a:moveTo>
                      <a:pt x="60" y="0"/>
                    </a:moveTo>
                    <a:cubicBezTo>
                      <a:pt x="58" y="0"/>
                      <a:pt x="56" y="0"/>
                      <a:pt x="53" y="1"/>
                    </a:cubicBezTo>
                    <a:cubicBezTo>
                      <a:pt x="53" y="2"/>
                      <a:pt x="53" y="2"/>
                      <a:pt x="53" y="2"/>
                    </a:cubicBezTo>
                    <a:cubicBezTo>
                      <a:pt x="52" y="3"/>
                      <a:pt x="52" y="3"/>
                      <a:pt x="52" y="3"/>
                    </a:cubicBezTo>
                    <a:cubicBezTo>
                      <a:pt x="52" y="3"/>
                      <a:pt x="52" y="3"/>
                      <a:pt x="52" y="3"/>
                    </a:cubicBezTo>
                    <a:cubicBezTo>
                      <a:pt x="48" y="8"/>
                      <a:pt x="45" y="12"/>
                      <a:pt x="43" y="16"/>
                    </a:cubicBezTo>
                    <a:cubicBezTo>
                      <a:pt x="41" y="16"/>
                      <a:pt x="40" y="15"/>
                      <a:pt x="39" y="15"/>
                    </a:cubicBezTo>
                    <a:cubicBezTo>
                      <a:pt x="35" y="15"/>
                      <a:pt x="32" y="17"/>
                      <a:pt x="29" y="19"/>
                    </a:cubicBezTo>
                    <a:cubicBezTo>
                      <a:pt x="24" y="22"/>
                      <a:pt x="22" y="28"/>
                      <a:pt x="22" y="34"/>
                    </a:cubicBezTo>
                    <a:cubicBezTo>
                      <a:pt x="22" y="34"/>
                      <a:pt x="22" y="34"/>
                      <a:pt x="22" y="34"/>
                    </a:cubicBezTo>
                    <a:cubicBezTo>
                      <a:pt x="22" y="40"/>
                      <a:pt x="24" y="45"/>
                      <a:pt x="28" y="50"/>
                    </a:cubicBezTo>
                    <a:cubicBezTo>
                      <a:pt x="23" y="55"/>
                      <a:pt x="18" y="61"/>
                      <a:pt x="14" y="66"/>
                    </a:cubicBezTo>
                    <a:cubicBezTo>
                      <a:pt x="10" y="72"/>
                      <a:pt x="6" y="76"/>
                      <a:pt x="6" y="76"/>
                    </a:cubicBezTo>
                    <a:cubicBezTo>
                      <a:pt x="6" y="76"/>
                      <a:pt x="6" y="76"/>
                      <a:pt x="6" y="76"/>
                    </a:cubicBezTo>
                    <a:cubicBezTo>
                      <a:pt x="6" y="76"/>
                      <a:pt x="6" y="76"/>
                      <a:pt x="6" y="76"/>
                    </a:cubicBezTo>
                    <a:cubicBezTo>
                      <a:pt x="5" y="78"/>
                      <a:pt x="4" y="81"/>
                      <a:pt x="3" y="84"/>
                    </a:cubicBezTo>
                    <a:cubicBezTo>
                      <a:pt x="1" y="87"/>
                      <a:pt x="1" y="90"/>
                      <a:pt x="1" y="90"/>
                    </a:cubicBezTo>
                    <a:cubicBezTo>
                      <a:pt x="0" y="90"/>
                      <a:pt x="1" y="91"/>
                      <a:pt x="1" y="92"/>
                    </a:cubicBezTo>
                    <a:cubicBezTo>
                      <a:pt x="2" y="92"/>
                      <a:pt x="2" y="92"/>
                      <a:pt x="2" y="92"/>
                    </a:cubicBezTo>
                    <a:cubicBezTo>
                      <a:pt x="3" y="92"/>
                      <a:pt x="3" y="92"/>
                      <a:pt x="3" y="92"/>
                    </a:cubicBezTo>
                    <a:cubicBezTo>
                      <a:pt x="15" y="85"/>
                      <a:pt x="15" y="85"/>
                      <a:pt x="15" y="85"/>
                    </a:cubicBezTo>
                    <a:cubicBezTo>
                      <a:pt x="16" y="85"/>
                      <a:pt x="16" y="85"/>
                      <a:pt x="16" y="85"/>
                    </a:cubicBezTo>
                    <a:cubicBezTo>
                      <a:pt x="38" y="58"/>
                      <a:pt x="38" y="58"/>
                      <a:pt x="38" y="58"/>
                    </a:cubicBezTo>
                    <a:cubicBezTo>
                      <a:pt x="41" y="59"/>
                      <a:pt x="44" y="60"/>
                      <a:pt x="46" y="61"/>
                    </a:cubicBezTo>
                    <a:cubicBezTo>
                      <a:pt x="48" y="61"/>
                      <a:pt x="50" y="61"/>
                      <a:pt x="52" y="61"/>
                    </a:cubicBezTo>
                    <a:cubicBezTo>
                      <a:pt x="52" y="61"/>
                      <a:pt x="52" y="61"/>
                      <a:pt x="52" y="61"/>
                    </a:cubicBezTo>
                    <a:cubicBezTo>
                      <a:pt x="57" y="61"/>
                      <a:pt x="62" y="60"/>
                      <a:pt x="66" y="57"/>
                    </a:cubicBezTo>
                    <a:cubicBezTo>
                      <a:pt x="69" y="53"/>
                      <a:pt x="71" y="49"/>
                      <a:pt x="71" y="44"/>
                    </a:cubicBezTo>
                    <a:cubicBezTo>
                      <a:pt x="71" y="41"/>
                      <a:pt x="70" y="37"/>
                      <a:pt x="68" y="35"/>
                    </a:cubicBezTo>
                    <a:cubicBezTo>
                      <a:pt x="72" y="30"/>
                      <a:pt x="75" y="25"/>
                      <a:pt x="79" y="20"/>
                    </a:cubicBezTo>
                    <a:cubicBezTo>
                      <a:pt x="79" y="20"/>
                      <a:pt x="79" y="19"/>
                      <a:pt x="79" y="18"/>
                    </a:cubicBezTo>
                    <a:cubicBezTo>
                      <a:pt x="79" y="17"/>
                      <a:pt x="80" y="16"/>
                      <a:pt x="80" y="15"/>
                    </a:cubicBezTo>
                    <a:cubicBezTo>
                      <a:pt x="80" y="12"/>
                      <a:pt x="78" y="9"/>
                      <a:pt x="74" y="6"/>
                    </a:cubicBezTo>
                    <a:cubicBezTo>
                      <a:pt x="71" y="2"/>
                      <a:pt x="66"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854"/>
              <p:cNvSpPr>
                <a:spLocks/>
              </p:cNvSpPr>
              <p:nvPr/>
            </p:nvSpPr>
            <p:spPr bwMode="auto">
              <a:xfrm>
                <a:off x="5507" y="2562"/>
                <a:ext cx="35" cy="10"/>
              </a:xfrm>
              <a:custGeom>
                <a:avLst/>
                <a:gdLst>
                  <a:gd name="T0" fmla="*/ 14 w 15"/>
                  <a:gd name="T1" fmla="*/ 0 h 4"/>
                  <a:gd name="T2" fmla="*/ 13 w 15"/>
                  <a:gd name="T3" fmla="*/ 0 h 4"/>
                  <a:gd name="T4" fmla="*/ 1 w 15"/>
                  <a:gd name="T5" fmla="*/ 3 h 4"/>
                  <a:gd name="T6" fmla="*/ 0 w 15"/>
                  <a:gd name="T7" fmla="*/ 4 h 4"/>
                  <a:gd name="T8" fmla="*/ 1 w 15"/>
                  <a:gd name="T9" fmla="*/ 4 h 4"/>
                  <a:gd name="T10" fmla="*/ 1 w 15"/>
                  <a:gd name="T11" fmla="*/ 4 h 4"/>
                  <a:gd name="T12" fmla="*/ 14 w 15"/>
                  <a:gd name="T13" fmla="*/ 1 h 4"/>
                  <a:gd name="T14" fmla="*/ 14 w 15"/>
                  <a:gd name="T15" fmla="*/ 0 h 4"/>
                  <a:gd name="T16" fmla="*/ 14 w 15"/>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4" y="0"/>
                    </a:moveTo>
                    <a:cubicBezTo>
                      <a:pt x="13" y="0"/>
                      <a:pt x="13" y="0"/>
                      <a:pt x="13" y="0"/>
                    </a:cubicBezTo>
                    <a:cubicBezTo>
                      <a:pt x="9" y="1"/>
                      <a:pt x="5" y="2"/>
                      <a:pt x="1" y="3"/>
                    </a:cubicBezTo>
                    <a:cubicBezTo>
                      <a:pt x="1" y="3"/>
                      <a:pt x="0" y="3"/>
                      <a:pt x="0" y="4"/>
                    </a:cubicBezTo>
                    <a:cubicBezTo>
                      <a:pt x="0" y="4"/>
                      <a:pt x="1" y="4"/>
                      <a:pt x="1" y="4"/>
                    </a:cubicBezTo>
                    <a:cubicBezTo>
                      <a:pt x="1" y="4"/>
                      <a:pt x="1" y="4"/>
                      <a:pt x="1" y="4"/>
                    </a:cubicBezTo>
                    <a:cubicBezTo>
                      <a:pt x="6" y="4"/>
                      <a:pt x="10" y="3"/>
                      <a:pt x="14" y="1"/>
                    </a:cubicBezTo>
                    <a:cubicBezTo>
                      <a:pt x="14" y="1"/>
                      <a:pt x="15" y="0"/>
                      <a:pt x="14" y="0"/>
                    </a:cubicBezTo>
                    <a:cubicBezTo>
                      <a:pt x="14" y="0"/>
                      <a:pt x="14" y="0"/>
                      <a:pt x="1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855"/>
              <p:cNvSpPr>
                <a:spLocks/>
              </p:cNvSpPr>
              <p:nvPr/>
            </p:nvSpPr>
            <p:spPr bwMode="auto">
              <a:xfrm>
                <a:off x="5504" y="2572"/>
                <a:ext cx="34" cy="9"/>
              </a:xfrm>
              <a:custGeom>
                <a:avLst/>
                <a:gdLst>
                  <a:gd name="T0" fmla="*/ 13 w 14"/>
                  <a:gd name="T1" fmla="*/ 0 h 4"/>
                  <a:gd name="T2" fmla="*/ 13 w 14"/>
                  <a:gd name="T3" fmla="*/ 0 h 4"/>
                  <a:gd name="T4" fmla="*/ 1 w 14"/>
                  <a:gd name="T5" fmla="*/ 3 h 4"/>
                  <a:gd name="T6" fmla="*/ 0 w 14"/>
                  <a:gd name="T7" fmla="*/ 4 h 4"/>
                  <a:gd name="T8" fmla="*/ 1 w 14"/>
                  <a:gd name="T9" fmla="*/ 4 h 4"/>
                  <a:gd name="T10" fmla="*/ 1 w 14"/>
                  <a:gd name="T11" fmla="*/ 4 h 4"/>
                  <a:gd name="T12" fmla="*/ 13 w 14"/>
                  <a:gd name="T13" fmla="*/ 2 h 4"/>
                  <a:gd name="T14" fmla="*/ 14 w 14"/>
                  <a:gd name="T15" fmla="*/ 1 h 4"/>
                  <a:gd name="T16" fmla="*/ 13 w 1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3" y="0"/>
                    </a:moveTo>
                    <a:cubicBezTo>
                      <a:pt x="13" y="0"/>
                      <a:pt x="13" y="0"/>
                      <a:pt x="13" y="0"/>
                    </a:cubicBezTo>
                    <a:cubicBezTo>
                      <a:pt x="9" y="2"/>
                      <a:pt x="5" y="2"/>
                      <a:pt x="1" y="3"/>
                    </a:cubicBezTo>
                    <a:cubicBezTo>
                      <a:pt x="1" y="3"/>
                      <a:pt x="0" y="3"/>
                      <a:pt x="0" y="4"/>
                    </a:cubicBezTo>
                    <a:cubicBezTo>
                      <a:pt x="0" y="4"/>
                      <a:pt x="1" y="4"/>
                      <a:pt x="1" y="4"/>
                    </a:cubicBezTo>
                    <a:cubicBezTo>
                      <a:pt x="1" y="4"/>
                      <a:pt x="1" y="4"/>
                      <a:pt x="1" y="4"/>
                    </a:cubicBezTo>
                    <a:cubicBezTo>
                      <a:pt x="5" y="4"/>
                      <a:pt x="9" y="3"/>
                      <a:pt x="13" y="2"/>
                    </a:cubicBezTo>
                    <a:cubicBezTo>
                      <a:pt x="14" y="2"/>
                      <a:pt x="14" y="1"/>
                      <a:pt x="14" y="1"/>
                    </a:cubicBezTo>
                    <a:cubicBezTo>
                      <a:pt x="14" y="0"/>
                      <a:pt x="13"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856"/>
              <p:cNvSpPr>
                <a:spLocks/>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857"/>
              <p:cNvSpPr>
                <a:spLocks/>
              </p:cNvSpPr>
              <p:nvPr/>
            </p:nvSpPr>
            <p:spPr bwMode="auto">
              <a:xfrm>
                <a:off x="5445" y="175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858"/>
              <p:cNvSpPr>
                <a:spLocks noEditPoints="1"/>
              </p:cNvSpPr>
              <p:nvPr/>
            </p:nvSpPr>
            <p:spPr bwMode="auto">
              <a:xfrm>
                <a:off x="5182" y="1649"/>
                <a:ext cx="296" cy="199"/>
              </a:xfrm>
              <a:custGeom>
                <a:avLst/>
                <a:gdLst>
                  <a:gd name="T0" fmla="*/ 20 w 125"/>
                  <a:gd name="T1" fmla="*/ 58 h 84"/>
                  <a:gd name="T2" fmla="*/ 27 w 125"/>
                  <a:gd name="T3" fmla="*/ 78 h 84"/>
                  <a:gd name="T4" fmla="*/ 53 w 125"/>
                  <a:gd name="T5" fmla="*/ 46 h 84"/>
                  <a:gd name="T6" fmla="*/ 46 w 125"/>
                  <a:gd name="T7" fmla="*/ 75 h 84"/>
                  <a:gd name="T8" fmla="*/ 29 w 125"/>
                  <a:gd name="T9" fmla="*/ 79 h 84"/>
                  <a:gd name="T10" fmla="*/ 37 w 125"/>
                  <a:gd name="T11" fmla="*/ 51 h 84"/>
                  <a:gd name="T12" fmla="*/ 48 w 125"/>
                  <a:gd name="T13" fmla="*/ 46 h 84"/>
                  <a:gd name="T14" fmla="*/ 51 w 125"/>
                  <a:gd name="T15" fmla="*/ 46 h 84"/>
                  <a:gd name="T16" fmla="*/ 31 w 125"/>
                  <a:gd name="T17" fmla="*/ 79 h 84"/>
                  <a:gd name="T18" fmla="*/ 97 w 125"/>
                  <a:gd name="T19" fmla="*/ 25 h 84"/>
                  <a:gd name="T20" fmla="*/ 104 w 125"/>
                  <a:gd name="T21" fmla="*/ 23 h 84"/>
                  <a:gd name="T22" fmla="*/ 101 w 125"/>
                  <a:gd name="T23" fmla="*/ 50 h 84"/>
                  <a:gd name="T24" fmla="*/ 108 w 125"/>
                  <a:gd name="T25" fmla="*/ 24 h 84"/>
                  <a:gd name="T26" fmla="*/ 111 w 125"/>
                  <a:gd name="T27" fmla="*/ 43 h 84"/>
                  <a:gd name="T28" fmla="*/ 111 w 125"/>
                  <a:gd name="T29" fmla="*/ 44 h 84"/>
                  <a:gd name="T30" fmla="*/ 110 w 125"/>
                  <a:gd name="T31" fmla="*/ 44 h 84"/>
                  <a:gd name="T32" fmla="*/ 85 w 125"/>
                  <a:gd name="T33" fmla="*/ 56 h 84"/>
                  <a:gd name="T34" fmla="*/ 74 w 125"/>
                  <a:gd name="T35" fmla="*/ 35 h 84"/>
                  <a:gd name="T36" fmla="*/ 88 w 125"/>
                  <a:gd name="T37" fmla="*/ 54 h 84"/>
                  <a:gd name="T38" fmla="*/ 82 w 125"/>
                  <a:gd name="T39" fmla="*/ 0 h 84"/>
                  <a:gd name="T40" fmla="*/ 82 w 125"/>
                  <a:gd name="T41" fmla="*/ 19 h 84"/>
                  <a:gd name="T42" fmla="*/ 83 w 125"/>
                  <a:gd name="T43" fmla="*/ 11 h 84"/>
                  <a:gd name="T44" fmla="*/ 87 w 125"/>
                  <a:gd name="T45" fmla="*/ 6 h 84"/>
                  <a:gd name="T46" fmla="*/ 105 w 125"/>
                  <a:gd name="T47" fmla="*/ 17 h 84"/>
                  <a:gd name="T48" fmla="*/ 72 w 125"/>
                  <a:gd name="T49" fmla="*/ 30 h 84"/>
                  <a:gd name="T50" fmla="*/ 59 w 125"/>
                  <a:gd name="T51" fmla="*/ 41 h 84"/>
                  <a:gd name="T52" fmla="*/ 50 w 125"/>
                  <a:gd name="T53" fmla="*/ 40 h 84"/>
                  <a:gd name="T54" fmla="*/ 33 w 125"/>
                  <a:gd name="T55" fmla="*/ 46 h 84"/>
                  <a:gd name="T56" fmla="*/ 19 w 125"/>
                  <a:gd name="T57" fmla="*/ 34 h 84"/>
                  <a:gd name="T58" fmla="*/ 24 w 125"/>
                  <a:gd name="T59" fmla="*/ 37 h 84"/>
                  <a:gd name="T60" fmla="*/ 29 w 125"/>
                  <a:gd name="T61" fmla="*/ 41 h 84"/>
                  <a:gd name="T62" fmla="*/ 15 w 125"/>
                  <a:gd name="T63" fmla="*/ 28 h 84"/>
                  <a:gd name="T64" fmla="*/ 4 w 125"/>
                  <a:gd name="T65" fmla="*/ 60 h 84"/>
                  <a:gd name="T66" fmla="*/ 5 w 125"/>
                  <a:gd name="T67" fmla="*/ 71 h 84"/>
                  <a:gd name="T68" fmla="*/ 11 w 125"/>
                  <a:gd name="T69" fmla="*/ 68 h 84"/>
                  <a:gd name="T70" fmla="*/ 18 w 125"/>
                  <a:gd name="T71" fmla="*/ 79 h 84"/>
                  <a:gd name="T72" fmla="*/ 55 w 125"/>
                  <a:gd name="T73" fmla="*/ 76 h 84"/>
                  <a:gd name="T74" fmla="*/ 65 w 125"/>
                  <a:gd name="T75" fmla="*/ 45 h 84"/>
                  <a:gd name="T76" fmla="*/ 72 w 125"/>
                  <a:gd name="T77" fmla="*/ 55 h 84"/>
                  <a:gd name="T78" fmla="*/ 110 w 125"/>
                  <a:gd name="T79" fmla="*/ 52 h 84"/>
                  <a:gd name="T80" fmla="*/ 118 w 125"/>
                  <a:gd name="T81" fmla="*/ 23 h 84"/>
                  <a:gd name="T82" fmla="*/ 96 w 125"/>
                  <a:gd name="T83" fmla="*/ 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4">
                    <a:moveTo>
                      <a:pt x="27" y="78"/>
                    </a:moveTo>
                    <a:cubicBezTo>
                      <a:pt x="20" y="74"/>
                      <a:pt x="10" y="62"/>
                      <a:pt x="20" y="58"/>
                    </a:cubicBezTo>
                    <a:cubicBezTo>
                      <a:pt x="25" y="56"/>
                      <a:pt x="30" y="54"/>
                      <a:pt x="36" y="51"/>
                    </a:cubicBezTo>
                    <a:cubicBezTo>
                      <a:pt x="33" y="60"/>
                      <a:pt x="30" y="69"/>
                      <a:pt x="27" y="78"/>
                    </a:cubicBezTo>
                    <a:moveTo>
                      <a:pt x="46" y="75"/>
                    </a:moveTo>
                    <a:cubicBezTo>
                      <a:pt x="48" y="65"/>
                      <a:pt x="50" y="56"/>
                      <a:pt x="53" y="46"/>
                    </a:cubicBezTo>
                    <a:cubicBezTo>
                      <a:pt x="58" y="50"/>
                      <a:pt x="59" y="64"/>
                      <a:pt x="55" y="68"/>
                    </a:cubicBezTo>
                    <a:cubicBezTo>
                      <a:pt x="53" y="70"/>
                      <a:pt x="50" y="73"/>
                      <a:pt x="46" y="75"/>
                    </a:cubicBezTo>
                    <a:moveTo>
                      <a:pt x="31" y="79"/>
                    </a:moveTo>
                    <a:cubicBezTo>
                      <a:pt x="30" y="79"/>
                      <a:pt x="29" y="79"/>
                      <a:pt x="29" y="79"/>
                    </a:cubicBezTo>
                    <a:cubicBezTo>
                      <a:pt x="28" y="79"/>
                      <a:pt x="28" y="79"/>
                      <a:pt x="28" y="79"/>
                    </a:cubicBezTo>
                    <a:cubicBezTo>
                      <a:pt x="31" y="70"/>
                      <a:pt x="34" y="60"/>
                      <a:pt x="37" y="51"/>
                    </a:cubicBezTo>
                    <a:cubicBezTo>
                      <a:pt x="37" y="51"/>
                      <a:pt x="37" y="51"/>
                      <a:pt x="37" y="51"/>
                    </a:cubicBezTo>
                    <a:cubicBezTo>
                      <a:pt x="40" y="49"/>
                      <a:pt x="44" y="48"/>
                      <a:pt x="48" y="46"/>
                    </a:cubicBezTo>
                    <a:cubicBezTo>
                      <a:pt x="49" y="46"/>
                      <a:pt x="49" y="46"/>
                      <a:pt x="50" y="46"/>
                    </a:cubicBezTo>
                    <a:cubicBezTo>
                      <a:pt x="51" y="46"/>
                      <a:pt x="51" y="46"/>
                      <a:pt x="51" y="46"/>
                    </a:cubicBezTo>
                    <a:cubicBezTo>
                      <a:pt x="49" y="56"/>
                      <a:pt x="46" y="66"/>
                      <a:pt x="43" y="76"/>
                    </a:cubicBezTo>
                    <a:cubicBezTo>
                      <a:pt x="39" y="78"/>
                      <a:pt x="35" y="79"/>
                      <a:pt x="31" y="79"/>
                    </a:cubicBezTo>
                    <a:moveTo>
                      <a:pt x="89" y="55"/>
                    </a:moveTo>
                    <a:cubicBezTo>
                      <a:pt x="92" y="45"/>
                      <a:pt x="95" y="35"/>
                      <a:pt x="97" y="25"/>
                    </a:cubicBezTo>
                    <a:cubicBezTo>
                      <a:pt x="99" y="25"/>
                      <a:pt x="100" y="24"/>
                      <a:pt x="101" y="23"/>
                    </a:cubicBezTo>
                    <a:cubicBezTo>
                      <a:pt x="102" y="23"/>
                      <a:pt x="103" y="23"/>
                      <a:pt x="104" y="23"/>
                    </a:cubicBezTo>
                    <a:cubicBezTo>
                      <a:pt x="105" y="23"/>
                      <a:pt x="106" y="23"/>
                      <a:pt x="106" y="23"/>
                    </a:cubicBezTo>
                    <a:cubicBezTo>
                      <a:pt x="104" y="32"/>
                      <a:pt x="103" y="41"/>
                      <a:pt x="101" y="50"/>
                    </a:cubicBezTo>
                    <a:cubicBezTo>
                      <a:pt x="103" y="50"/>
                      <a:pt x="103" y="50"/>
                      <a:pt x="103" y="50"/>
                    </a:cubicBezTo>
                    <a:cubicBezTo>
                      <a:pt x="104" y="41"/>
                      <a:pt x="106" y="33"/>
                      <a:pt x="108" y="24"/>
                    </a:cubicBezTo>
                    <a:cubicBezTo>
                      <a:pt x="113" y="27"/>
                      <a:pt x="113" y="39"/>
                      <a:pt x="111" y="44"/>
                    </a:cubicBezTo>
                    <a:cubicBezTo>
                      <a:pt x="111" y="43"/>
                      <a:pt x="111" y="43"/>
                      <a:pt x="111" y="43"/>
                    </a:cubicBezTo>
                    <a:cubicBezTo>
                      <a:pt x="111" y="43"/>
                      <a:pt x="111" y="43"/>
                      <a:pt x="111" y="44"/>
                    </a:cubicBezTo>
                    <a:cubicBezTo>
                      <a:pt x="111" y="44"/>
                      <a:pt x="111" y="44"/>
                      <a:pt x="111" y="44"/>
                    </a:cubicBezTo>
                    <a:cubicBezTo>
                      <a:pt x="111" y="44"/>
                      <a:pt x="111" y="44"/>
                      <a:pt x="111" y="44"/>
                    </a:cubicBezTo>
                    <a:cubicBezTo>
                      <a:pt x="110" y="44"/>
                      <a:pt x="110" y="44"/>
                      <a:pt x="110" y="44"/>
                    </a:cubicBezTo>
                    <a:cubicBezTo>
                      <a:pt x="110" y="44"/>
                      <a:pt x="110" y="44"/>
                      <a:pt x="111" y="44"/>
                    </a:cubicBezTo>
                    <a:cubicBezTo>
                      <a:pt x="107" y="50"/>
                      <a:pt x="92" y="56"/>
                      <a:pt x="85" y="56"/>
                    </a:cubicBezTo>
                    <a:cubicBezTo>
                      <a:pt x="85" y="56"/>
                      <a:pt x="85" y="56"/>
                      <a:pt x="85" y="55"/>
                    </a:cubicBezTo>
                    <a:cubicBezTo>
                      <a:pt x="78" y="55"/>
                      <a:pt x="63" y="40"/>
                      <a:pt x="74" y="35"/>
                    </a:cubicBezTo>
                    <a:cubicBezTo>
                      <a:pt x="81" y="32"/>
                      <a:pt x="88" y="29"/>
                      <a:pt x="95" y="26"/>
                    </a:cubicBezTo>
                    <a:cubicBezTo>
                      <a:pt x="93" y="35"/>
                      <a:pt x="90" y="45"/>
                      <a:pt x="88" y="54"/>
                    </a:cubicBezTo>
                    <a:cubicBezTo>
                      <a:pt x="89" y="55"/>
                      <a:pt x="89" y="55"/>
                      <a:pt x="89" y="55"/>
                    </a:cubicBezTo>
                    <a:moveTo>
                      <a:pt x="82" y="0"/>
                    </a:moveTo>
                    <a:cubicBezTo>
                      <a:pt x="78" y="0"/>
                      <a:pt x="75" y="3"/>
                      <a:pt x="77" y="12"/>
                    </a:cubicBezTo>
                    <a:cubicBezTo>
                      <a:pt x="78" y="14"/>
                      <a:pt x="79" y="19"/>
                      <a:pt x="82" y="19"/>
                    </a:cubicBezTo>
                    <a:cubicBezTo>
                      <a:pt x="82" y="19"/>
                      <a:pt x="82" y="19"/>
                      <a:pt x="83" y="18"/>
                    </a:cubicBezTo>
                    <a:cubicBezTo>
                      <a:pt x="86" y="17"/>
                      <a:pt x="83" y="13"/>
                      <a:pt x="83" y="11"/>
                    </a:cubicBezTo>
                    <a:cubicBezTo>
                      <a:pt x="82" y="7"/>
                      <a:pt x="82" y="6"/>
                      <a:pt x="84" y="6"/>
                    </a:cubicBezTo>
                    <a:cubicBezTo>
                      <a:pt x="85" y="6"/>
                      <a:pt x="86" y="6"/>
                      <a:pt x="87" y="6"/>
                    </a:cubicBezTo>
                    <a:cubicBezTo>
                      <a:pt x="95" y="11"/>
                      <a:pt x="104" y="15"/>
                      <a:pt x="112" y="19"/>
                    </a:cubicBezTo>
                    <a:cubicBezTo>
                      <a:pt x="110" y="18"/>
                      <a:pt x="107" y="17"/>
                      <a:pt x="105" y="17"/>
                    </a:cubicBezTo>
                    <a:cubicBezTo>
                      <a:pt x="99" y="17"/>
                      <a:pt x="93" y="21"/>
                      <a:pt x="86" y="23"/>
                    </a:cubicBezTo>
                    <a:cubicBezTo>
                      <a:pt x="82" y="25"/>
                      <a:pt x="77" y="28"/>
                      <a:pt x="72" y="30"/>
                    </a:cubicBezTo>
                    <a:cubicBezTo>
                      <a:pt x="66" y="32"/>
                      <a:pt x="66" y="39"/>
                      <a:pt x="62" y="40"/>
                    </a:cubicBezTo>
                    <a:cubicBezTo>
                      <a:pt x="61" y="41"/>
                      <a:pt x="60" y="41"/>
                      <a:pt x="59" y="41"/>
                    </a:cubicBezTo>
                    <a:cubicBezTo>
                      <a:pt x="57" y="41"/>
                      <a:pt x="56" y="41"/>
                      <a:pt x="55" y="40"/>
                    </a:cubicBezTo>
                    <a:cubicBezTo>
                      <a:pt x="53" y="40"/>
                      <a:pt x="52" y="40"/>
                      <a:pt x="50" y="40"/>
                    </a:cubicBezTo>
                    <a:cubicBezTo>
                      <a:pt x="49" y="40"/>
                      <a:pt x="48" y="40"/>
                      <a:pt x="47" y="40"/>
                    </a:cubicBezTo>
                    <a:cubicBezTo>
                      <a:pt x="42" y="42"/>
                      <a:pt x="37" y="44"/>
                      <a:pt x="33" y="46"/>
                    </a:cubicBezTo>
                    <a:cubicBezTo>
                      <a:pt x="23" y="50"/>
                      <a:pt x="13" y="53"/>
                      <a:pt x="9" y="63"/>
                    </a:cubicBezTo>
                    <a:cubicBezTo>
                      <a:pt x="12" y="53"/>
                      <a:pt x="16" y="43"/>
                      <a:pt x="19" y="34"/>
                    </a:cubicBezTo>
                    <a:cubicBezTo>
                      <a:pt x="19" y="33"/>
                      <a:pt x="19" y="33"/>
                      <a:pt x="20" y="33"/>
                    </a:cubicBezTo>
                    <a:cubicBezTo>
                      <a:pt x="21" y="33"/>
                      <a:pt x="22" y="35"/>
                      <a:pt x="24" y="37"/>
                    </a:cubicBezTo>
                    <a:cubicBezTo>
                      <a:pt x="26" y="39"/>
                      <a:pt x="28" y="41"/>
                      <a:pt x="29" y="41"/>
                    </a:cubicBezTo>
                    <a:cubicBezTo>
                      <a:pt x="29" y="41"/>
                      <a:pt x="29" y="41"/>
                      <a:pt x="29" y="41"/>
                    </a:cubicBezTo>
                    <a:cubicBezTo>
                      <a:pt x="34" y="40"/>
                      <a:pt x="27" y="27"/>
                      <a:pt x="19" y="27"/>
                    </a:cubicBezTo>
                    <a:cubicBezTo>
                      <a:pt x="18" y="27"/>
                      <a:pt x="16" y="27"/>
                      <a:pt x="15" y="28"/>
                    </a:cubicBezTo>
                    <a:cubicBezTo>
                      <a:pt x="12" y="30"/>
                      <a:pt x="12" y="37"/>
                      <a:pt x="11" y="39"/>
                    </a:cubicBezTo>
                    <a:cubicBezTo>
                      <a:pt x="9" y="46"/>
                      <a:pt x="6" y="53"/>
                      <a:pt x="4" y="60"/>
                    </a:cubicBezTo>
                    <a:cubicBezTo>
                      <a:pt x="3" y="63"/>
                      <a:pt x="0" y="69"/>
                      <a:pt x="4" y="71"/>
                    </a:cubicBezTo>
                    <a:cubicBezTo>
                      <a:pt x="4" y="71"/>
                      <a:pt x="4" y="71"/>
                      <a:pt x="5" y="71"/>
                    </a:cubicBezTo>
                    <a:cubicBezTo>
                      <a:pt x="6" y="71"/>
                      <a:pt x="7" y="70"/>
                      <a:pt x="8" y="70"/>
                    </a:cubicBezTo>
                    <a:cubicBezTo>
                      <a:pt x="9" y="69"/>
                      <a:pt x="10" y="68"/>
                      <a:pt x="11" y="68"/>
                    </a:cubicBezTo>
                    <a:cubicBezTo>
                      <a:pt x="11" y="68"/>
                      <a:pt x="11" y="68"/>
                      <a:pt x="11" y="68"/>
                    </a:cubicBezTo>
                    <a:cubicBezTo>
                      <a:pt x="13" y="72"/>
                      <a:pt x="16" y="75"/>
                      <a:pt x="18" y="79"/>
                    </a:cubicBezTo>
                    <a:cubicBezTo>
                      <a:pt x="22" y="83"/>
                      <a:pt x="27" y="84"/>
                      <a:pt x="32" y="84"/>
                    </a:cubicBezTo>
                    <a:cubicBezTo>
                      <a:pt x="40" y="84"/>
                      <a:pt x="48" y="80"/>
                      <a:pt x="55" y="76"/>
                    </a:cubicBezTo>
                    <a:cubicBezTo>
                      <a:pt x="64" y="70"/>
                      <a:pt x="64" y="62"/>
                      <a:pt x="62" y="52"/>
                    </a:cubicBezTo>
                    <a:cubicBezTo>
                      <a:pt x="61" y="47"/>
                      <a:pt x="60" y="47"/>
                      <a:pt x="65" y="45"/>
                    </a:cubicBezTo>
                    <a:cubicBezTo>
                      <a:pt x="65" y="45"/>
                      <a:pt x="65" y="45"/>
                      <a:pt x="65" y="45"/>
                    </a:cubicBezTo>
                    <a:cubicBezTo>
                      <a:pt x="67" y="45"/>
                      <a:pt x="71" y="53"/>
                      <a:pt x="72" y="55"/>
                    </a:cubicBezTo>
                    <a:cubicBezTo>
                      <a:pt x="76" y="59"/>
                      <a:pt x="81" y="61"/>
                      <a:pt x="86" y="61"/>
                    </a:cubicBezTo>
                    <a:cubicBezTo>
                      <a:pt x="94" y="61"/>
                      <a:pt x="104" y="56"/>
                      <a:pt x="110" y="52"/>
                    </a:cubicBezTo>
                    <a:cubicBezTo>
                      <a:pt x="118" y="47"/>
                      <a:pt x="118" y="39"/>
                      <a:pt x="117" y="31"/>
                    </a:cubicBezTo>
                    <a:cubicBezTo>
                      <a:pt x="116" y="27"/>
                      <a:pt x="114" y="24"/>
                      <a:pt x="118" y="23"/>
                    </a:cubicBezTo>
                    <a:cubicBezTo>
                      <a:pt x="120" y="22"/>
                      <a:pt x="125" y="19"/>
                      <a:pt x="120" y="17"/>
                    </a:cubicBezTo>
                    <a:cubicBezTo>
                      <a:pt x="116" y="11"/>
                      <a:pt x="102" y="7"/>
                      <a:pt x="96" y="4"/>
                    </a:cubicBezTo>
                    <a:cubicBezTo>
                      <a:pt x="92" y="3"/>
                      <a:pt x="87" y="0"/>
                      <a:pt x="8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859"/>
              <p:cNvSpPr>
                <a:spLocks/>
              </p:cNvSpPr>
              <p:nvPr/>
            </p:nvSpPr>
            <p:spPr bwMode="auto">
              <a:xfrm>
                <a:off x="5466" y="1687"/>
                <a:ext cx="3" cy="2"/>
              </a:xfrm>
              <a:custGeom>
                <a:avLst/>
                <a:gdLst>
                  <a:gd name="T0" fmla="*/ 0 w 1"/>
                  <a:gd name="T1" fmla="*/ 0 h 1"/>
                  <a:gd name="T2" fmla="*/ 0 w 1"/>
                  <a:gd name="T3" fmla="*/ 1 h 1"/>
                  <a:gd name="T4" fmla="*/ 1 w 1"/>
                  <a:gd name="T5" fmla="*/ 1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1" y="1"/>
                      <a:pt x="1" y="1"/>
                      <a:pt x="1" y="1"/>
                    </a:cubicBezTo>
                    <a:cubicBezTo>
                      <a:pt x="1" y="1"/>
                      <a:pt x="1" y="1"/>
                      <a:pt x="1" y="1"/>
                    </a:cubicBezTo>
                    <a:cubicBezTo>
                      <a:pt x="1" y="1"/>
                      <a:pt x="0" y="0"/>
                      <a:pt x="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860"/>
              <p:cNvSpPr>
                <a:spLocks noEditPoints="1"/>
              </p:cNvSpPr>
              <p:nvPr/>
            </p:nvSpPr>
            <p:spPr bwMode="auto">
              <a:xfrm>
                <a:off x="2389" y="873"/>
                <a:ext cx="258" cy="821"/>
              </a:xfrm>
              <a:custGeom>
                <a:avLst/>
                <a:gdLst>
                  <a:gd name="T0" fmla="*/ 103 w 109"/>
                  <a:gd name="T1" fmla="*/ 299 h 347"/>
                  <a:gd name="T2" fmla="*/ 74 w 109"/>
                  <a:gd name="T3" fmla="*/ 302 h 347"/>
                  <a:gd name="T4" fmla="*/ 52 w 109"/>
                  <a:gd name="T5" fmla="*/ 209 h 347"/>
                  <a:gd name="T6" fmla="*/ 50 w 109"/>
                  <a:gd name="T7" fmla="*/ 210 h 347"/>
                  <a:gd name="T8" fmla="*/ 69 w 109"/>
                  <a:gd name="T9" fmla="*/ 204 h 347"/>
                  <a:gd name="T10" fmla="*/ 41 w 109"/>
                  <a:gd name="T11" fmla="*/ 200 h 347"/>
                  <a:gd name="T12" fmla="*/ 49 w 109"/>
                  <a:gd name="T13" fmla="*/ 204 h 347"/>
                  <a:gd name="T14" fmla="*/ 57 w 109"/>
                  <a:gd name="T15" fmla="*/ 190 h 347"/>
                  <a:gd name="T16" fmla="*/ 45 w 109"/>
                  <a:gd name="T17" fmla="*/ 147 h 347"/>
                  <a:gd name="T18" fmla="*/ 41 w 109"/>
                  <a:gd name="T19" fmla="*/ 145 h 347"/>
                  <a:gd name="T20" fmla="*/ 45 w 109"/>
                  <a:gd name="T21" fmla="*/ 180 h 347"/>
                  <a:gd name="T22" fmla="*/ 32 w 109"/>
                  <a:gd name="T23" fmla="*/ 185 h 347"/>
                  <a:gd name="T24" fmla="*/ 34 w 109"/>
                  <a:gd name="T25" fmla="*/ 173 h 347"/>
                  <a:gd name="T26" fmla="*/ 77 w 109"/>
                  <a:gd name="T27" fmla="*/ 143 h 347"/>
                  <a:gd name="T28" fmla="*/ 52 w 109"/>
                  <a:gd name="T29" fmla="*/ 142 h 347"/>
                  <a:gd name="T30" fmla="*/ 5 w 109"/>
                  <a:gd name="T31" fmla="*/ 190 h 347"/>
                  <a:gd name="T32" fmla="*/ 36 w 109"/>
                  <a:gd name="T33" fmla="*/ 137 h 347"/>
                  <a:gd name="T34" fmla="*/ 32 w 109"/>
                  <a:gd name="T35" fmla="*/ 199 h 347"/>
                  <a:gd name="T36" fmla="*/ 71 w 109"/>
                  <a:gd name="T37" fmla="*/ 198 h 347"/>
                  <a:gd name="T38" fmla="*/ 89 w 109"/>
                  <a:gd name="T39" fmla="*/ 197 h 347"/>
                  <a:gd name="T40" fmla="*/ 95 w 109"/>
                  <a:gd name="T41" fmla="*/ 291 h 347"/>
                  <a:gd name="T42" fmla="*/ 38 w 109"/>
                  <a:gd name="T43" fmla="*/ 292 h 347"/>
                  <a:gd name="T44" fmla="*/ 43 w 109"/>
                  <a:gd name="T45" fmla="*/ 271 h 347"/>
                  <a:gd name="T46" fmla="*/ 22 w 109"/>
                  <a:gd name="T47" fmla="*/ 235 h 347"/>
                  <a:gd name="T48" fmla="*/ 15 w 109"/>
                  <a:gd name="T49" fmla="*/ 213 h 347"/>
                  <a:gd name="T50" fmla="*/ 52 w 109"/>
                  <a:gd name="T51" fmla="*/ 136 h 347"/>
                  <a:gd name="T52" fmla="*/ 79 w 109"/>
                  <a:gd name="T53" fmla="*/ 124 h 347"/>
                  <a:gd name="T54" fmla="*/ 43 w 109"/>
                  <a:gd name="T55" fmla="*/ 129 h 347"/>
                  <a:gd name="T56" fmla="*/ 51 w 109"/>
                  <a:gd name="T57" fmla="*/ 122 h 347"/>
                  <a:gd name="T58" fmla="*/ 51 w 109"/>
                  <a:gd name="T59" fmla="*/ 115 h 347"/>
                  <a:gd name="T60" fmla="*/ 62 w 109"/>
                  <a:gd name="T61" fmla="*/ 115 h 347"/>
                  <a:gd name="T62" fmla="*/ 60 w 109"/>
                  <a:gd name="T63" fmla="*/ 110 h 347"/>
                  <a:gd name="T64" fmla="*/ 60 w 109"/>
                  <a:gd name="T65" fmla="*/ 110 h 347"/>
                  <a:gd name="T66" fmla="*/ 53 w 109"/>
                  <a:gd name="T67" fmla="*/ 72 h 347"/>
                  <a:gd name="T68" fmla="*/ 48 w 109"/>
                  <a:gd name="T69" fmla="*/ 49 h 347"/>
                  <a:gd name="T70" fmla="*/ 69 w 109"/>
                  <a:gd name="T71" fmla="*/ 44 h 347"/>
                  <a:gd name="T72" fmla="*/ 29 w 109"/>
                  <a:gd name="T73" fmla="*/ 18 h 347"/>
                  <a:gd name="T74" fmla="*/ 80 w 109"/>
                  <a:gd name="T75" fmla="*/ 111 h 347"/>
                  <a:gd name="T76" fmla="*/ 82 w 109"/>
                  <a:gd name="T77" fmla="*/ 41 h 347"/>
                  <a:gd name="T78" fmla="*/ 71 w 109"/>
                  <a:gd name="T79" fmla="*/ 40 h 347"/>
                  <a:gd name="T80" fmla="*/ 57 w 109"/>
                  <a:gd name="T81" fmla="*/ 73 h 347"/>
                  <a:gd name="T82" fmla="*/ 54 w 109"/>
                  <a:gd name="T83" fmla="*/ 76 h 347"/>
                  <a:gd name="T84" fmla="*/ 14 w 109"/>
                  <a:gd name="T85" fmla="*/ 51 h 347"/>
                  <a:gd name="T86" fmla="*/ 40 w 109"/>
                  <a:gd name="T87" fmla="*/ 130 h 347"/>
                  <a:gd name="T88" fmla="*/ 32 w 109"/>
                  <a:gd name="T89" fmla="*/ 130 h 347"/>
                  <a:gd name="T90" fmla="*/ 14 w 109"/>
                  <a:gd name="T91" fmla="*/ 222 h 347"/>
                  <a:gd name="T92" fmla="*/ 32 w 109"/>
                  <a:gd name="T93" fmla="*/ 291 h 347"/>
                  <a:gd name="T94" fmla="*/ 29 w 109"/>
                  <a:gd name="T95" fmla="*/ 308 h 347"/>
                  <a:gd name="T96" fmla="*/ 76 w 109"/>
                  <a:gd name="T97" fmla="*/ 317 h 347"/>
                  <a:gd name="T98" fmla="*/ 101 w 109"/>
                  <a:gd name="T99" fmla="*/ 307 h 347"/>
                  <a:gd name="T100" fmla="*/ 84 w 109"/>
                  <a:gd name="T101" fmla="*/ 332 h 347"/>
                  <a:gd name="T102" fmla="*/ 98 w 109"/>
                  <a:gd name="T103" fmla="*/ 347 h 347"/>
                  <a:gd name="T104" fmla="*/ 106 w 109"/>
                  <a:gd name="T105" fmla="*/ 298 h 347"/>
                  <a:gd name="T106" fmla="*/ 106 w 109"/>
                  <a:gd name="T107" fmla="*/ 244 h 347"/>
                  <a:gd name="T108" fmla="*/ 80 w 109"/>
                  <a:gd name="T109" fmla="*/ 151 h 347"/>
                  <a:gd name="T110" fmla="*/ 84 w 109"/>
                  <a:gd name="T111" fmla="*/ 135 h 347"/>
                  <a:gd name="T112" fmla="*/ 83 w 109"/>
                  <a:gd name="T113" fmla="*/ 127 h 347"/>
                  <a:gd name="T114" fmla="*/ 109 w 109"/>
                  <a:gd name="T115" fmla="*/ 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9" h="347">
                    <a:moveTo>
                      <a:pt x="32" y="305"/>
                    </a:moveTo>
                    <a:cubicBezTo>
                      <a:pt x="32" y="305"/>
                      <a:pt x="32" y="305"/>
                      <a:pt x="32" y="305"/>
                    </a:cubicBezTo>
                    <a:cubicBezTo>
                      <a:pt x="31" y="305"/>
                      <a:pt x="31" y="305"/>
                      <a:pt x="30" y="304"/>
                    </a:cubicBezTo>
                    <a:cubicBezTo>
                      <a:pt x="30" y="304"/>
                      <a:pt x="29" y="304"/>
                      <a:pt x="29" y="304"/>
                    </a:cubicBezTo>
                    <a:cubicBezTo>
                      <a:pt x="29" y="303"/>
                      <a:pt x="29" y="303"/>
                      <a:pt x="29" y="303"/>
                    </a:cubicBezTo>
                    <a:cubicBezTo>
                      <a:pt x="29" y="303"/>
                      <a:pt x="30" y="302"/>
                      <a:pt x="30" y="302"/>
                    </a:cubicBezTo>
                    <a:cubicBezTo>
                      <a:pt x="31" y="301"/>
                      <a:pt x="31" y="301"/>
                      <a:pt x="32" y="301"/>
                    </a:cubicBezTo>
                    <a:cubicBezTo>
                      <a:pt x="32" y="302"/>
                      <a:pt x="32" y="304"/>
                      <a:pt x="32" y="305"/>
                    </a:cubicBezTo>
                    <a:moveTo>
                      <a:pt x="103" y="301"/>
                    </a:moveTo>
                    <a:cubicBezTo>
                      <a:pt x="103" y="301"/>
                      <a:pt x="103" y="300"/>
                      <a:pt x="103" y="299"/>
                    </a:cubicBezTo>
                    <a:cubicBezTo>
                      <a:pt x="103" y="299"/>
                      <a:pt x="103" y="299"/>
                      <a:pt x="103" y="299"/>
                    </a:cubicBezTo>
                    <a:cubicBezTo>
                      <a:pt x="103" y="299"/>
                      <a:pt x="103" y="299"/>
                      <a:pt x="103" y="299"/>
                    </a:cubicBezTo>
                    <a:cubicBezTo>
                      <a:pt x="103" y="300"/>
                      <a:pt x="103" y="300"/>
                      <a:pt x="103" y="300"/>
                    </a:cubicBezTo>
                    <a:cubicBezTo>
                      <a:pt x="103" y="300"/>
                      <a:pt x="103" y="301"/>
                      <a:pt x="103" y="301"/>
                    </a:cubicBezTo>
                    <a:cubicBezTo>
                      <a:pt x="103" y="301"/>
                      <a:pt x="103" y="301"/>
                      <a:pt x="103" y="301"/>
                    </a:cubicBezTo>
                    <a:moveTo>
                      <a:pt x="60" y="310"/>
                    </a:moveTo>
                    <a:cubicBezTo>
                      <a:pt x="51" y="310"/>
                      <a:pt x="43" y="310"/>
                      <a:pt x="36" y="307"/>
                    </a:cubicBezTo>
                    <a:cubicBezTo>
                      <a:pt x="36" y="303"/>
                      <a:pt x="36" y="299"/>
                      <a:pt x="36" y="295"/>
                    </a:cubicBezTo>
                    <a:cubicBezTo>
                      <a:pt x="39" y="298"/>
                      <a:pt x="47" y="300"/>
                      <a:pt x="61" y="302"/>
                    </a:cubicBezTo>
                    <a:cubicBezTo>
                      <a:pt x="65" y="302"/>
                      <a:pt x="70" y="302"/>
                      <a:pt x="74" y="302"/>
                    </a:cubicBezTo>
                    <a:cubicBezTo>
                      <a:pt x="77" y="302"/>
                      <a:pt x="80" y="302"/>
                      <a:pt x="83" y="302"/>
                    </a:cubicBezTo>
                    <a:cubicBezTo>
                      <a:pt x="85" y="301"/>
                      <a:pt x="90" y="300"/>
                      <a:pt x="95" y="298"/>
                    </a:cubicBezTo>
                    <a:cubicBezTo>
                      <a:pt x="96" y="298"/>
                      <a:pt x="98" y="297"/>
                      <a:pt x="99" y="296"/>
                    </a:cubicBezTo>
                    <a:cubicBezTo>
                      <a:pt x="99" y="298"/>
                      <a:pt x="99" y="301"/>
                      <a:pt x="99" y="304"/>
                    </a:cubicBezTo>
                    <a:cubicBezTo>
                      <a:pt x="92" y="308"/>
                      <a:pt x="82" y="309"/>
                      <a:pt x="73" y="310"/>
                    </a:cubicBezTo>
                    <a:cubicBezTo>
                      <a:pt x="69" y="310"/>
                      <a:pt x="64" y="310"/>
                      <a:pt x="60" y="310"/>
                    </a:cubicBezTo>
                    <a:cubicBezTo>
                      <a:pt x="60" y="310"/>
                      <a:pt x="60" y="310"/>
                      <a:pt x="60" y="310"/>
                    </a:cubicBezTo>
                    <a:moveTo>
                      <a:pt x="53" y="212"/>
                    </a:moveTo>
                    <a:cubicBezTo>
                      <a:pt x="53" y="212"/>
                      <a:pt x="52" y="212"/>
                      <a:pt x="51" y="212"/>
                    </a:cubicBezTo>
                    <a:cubicBezTo>
                      <a:pt x="51" y="211"/>
                      <a:pt x="52" y="210"/>
                      <a:pt x="52" y="209"/>
                    </a:cubicBezTo>
                    <a:cubicBezTo>
                      <a:pt x="53" y="210"/>
                      <a:pt x="53" y="211"/>
                      <a:pt x="54" y="212"/>
                    </a:cubicBezTo>
                    <a:cubicBezTo>
                      <a:pt x="53" y="212"/>
                      <a:pt x="53" y="212"/>
                      <a:pt x="53" y="212"/>
                    </a:cubicBezTo>
                    <a:moveTo>
                      <a:pt x="50" y="210"/>
                    </a:moveTo>
                    <a:cubicBezTo>
                      <a:pt x="50" y="209"/>
                      <a:pt x="50" y="208"/>
                      <a:pt x="49" y="208"/>
                    </a:cubicBezTo>
                    <a:cubicBezTo>
                      <a:pt x="49" y="208"/>
                      <a:pt x="49" y="208"/>
                      <a:pt x="49" y="208"/>
                    </a:cubicBezTo>
                    <a:cubicBezTo>
                      <a:pt x="49" y="208"/>
                      <a:pt x="49" y="208"/>
                      <a:pt x="49" y="208"/>
                    </a:cubicBezTo>
                    <a:cubicBezTo>
                      <a:pt x="49" y="207"/>
                      <a:pt x="49" y="207"/>
                      <a:pt x="50" y="206"/>
                    </a:cubicBezTo>
                    <a:cubicBezTo>
                      <a:pt x="50" y="206"/>
                      <a:pt x="50" y="206"/>
                      <a:pt x="50" y="206"/>
                    </a:cubicBezTo>
                    <a:cubicBezTo>
                      <a:pt x="50" y="207"/>
                      <a:pt x="51" y="207"/>
                      <a:pt x="51" y="208"/>
                    </a:cubicBezTo>
                    <a:cubicBezTo>
                      <a:pt x="51" y="208"/>
                      <a:pt x="50" y="209"/>
                      <a:pt x="50" y="210"/>
                    </a:cubicBezTo>
                    <a:moveTo>
                      <a:pt x="59" y="211"/>
                    </a:moveTo>
                    <a:cubicBezTo>
                      <a:pt x="59" y="210"/>
                      <a:pt x="59" y="210"/>
                      <a:pt x="59" y="210"/>
                    </a:cubicBezTo>
                    <a:cubicBezTo>
                      <a:pt x="58" y="210"/>
                      <a:pt x="57" y="210"/>
                      <a:pt x="57" y="209"/>
                    </a:cubicBezTo>
                    <a:cubicBezTo>
                      <a:pt x="56" y="208"/>
                      <a:pt x="55" y="208"/>
                      <a:pt x="55" y="207"/>
                    </a:cubicBezTo>
                    <a:cubicBezTo>
                      <a:pt x="54" y="206"/>
                      <a:pt x="53" y="205"/>
                      <a:pt x="53" y="204"/>
                    </a:cubicBezTo>
                    <a:cubicBezTo>
                      <a:pt x="52" y="204"/>
                      <a:pt x="52" y="204"/>
                      <a:pt x="52" y="204"/>
                    </a:cubicBezTo>
                    <a:cubicBezTo>
                      <a:pt x="53" y="204"/>
                      <a:pt x="53" y="204"/>
                      <a:pt x="53" y="204"/>
                    </a:cubicBezTo>
                    <a:cubicBezTo>
                      <a:pt x="55" y="197"/>
                      <a:pt x="60" y="192"/>
                      <a:pt x="65" y="189"/>
                    </a:cubicBezTo>
                    <a:cubicBezTo>
                      <a:pt x="66" y="192"/>
                      <a:pt x="67" y="196"/>
                      <a:pt x="68" y="199"/>
                    </a:cubicBezTo>
                    <a:cubicBezTo>
                      <a:pt x="68" y="201"/>
                      <a:pt x="69" y="203"/>
                      <a:pt x="69" y="204"/>
                    </a:cubicBezTo>
                    <a:cubicBezTo>
                      <a:pt x="69" y="206"/>
                      <a:pt x="68" y="207"/>
                      <a:pt x="67" y="208"/>
                    </a:cubicBezTo>
                    <a:cubicBezTo>
                      <a:pt x="67" y="209"/>
                      <a:pt x="65" y="210"/>
                      <a:pt x="64" y="210"/>
                    </a:cubicBezTo>
                    <a:cubicBezTo>
                      <a:pt x="62" y="211"/>
                      <a:pt x="60" y="211"/>
                      <a:pt x="59" y="211"/>
                    </a:cubicBezTo>
                    <a:moveTo>
                      <a:pt x="62" y="187"/>
                    </a:moveTo>
                    <a:cubicBezTo>
                      <a:pt x="63" y="185"/>
                      <a:pt x="64" y="183"/>
                      <a:pt x="64" y="181"/>
                    </a:cubicBezTo>
                    <a:cubicBezTo>
                      <a:pt x="64" y="183"/>
                      <a:pt x="64" y="184"/>
                      <a:pt x="65" y="185"/>
                    </a:cubicBezTo>
                    <a:cubicBezTo>
                      <a:pt x="64" y="186"/>
                      <a:pt x="63" y="186"/>
                      <a:pt x="62" y="187"/>
                    </a:cubicBezTo>
                    <a:moveTo>
                      <a:pt x="48" y="206"/>
                    </a:moveTo>
                    <a:cubicBezTo>
                      <a:pt x="47" y="205"/>
                      <a:pt x="47" y="204"/>
                      <a:pt x="46" y="204"/>
                    </a:cubicBezTo>
                    <a:cubicBezTo>
                      <a:pt x="45" y="202"/>
                      <a:pt x="43" y="201"/>
                      <a:pt x="41" y="200"/>
                    </a:cubicBezTo>
                    <a:cubicBezTo>
                      <a:pt x="42" y="194"/>
                      <a:pt x="43" y="189"/>
                      <a:pt x="45" y="184"/>
                    </a:cubicBezTo>
                    <a:cubicBezTo>
                      <a:pt x="47" y="184"/>
                      <a:pt x="48" y="183"/>
                      <a:pt x="49" y="183"/>
                    </a:cubicBezTo>
                    <a:cubicBezTo>
                      <a:pt x="53" y="182"/>
                      <a:pt x="56" y="180"/>
                      <a:pt x="60" y="179"/>
                    </a:cubicBezTo>
                    <a:cubicBezTo>
                      <a:pt x="58" y="183"/>
                      <a:pt x="56" y="187"/>
                      <a:pt x="55" y="192"/>
                    </a:cubicBezTo>
                    <a:cubicBezTo>
                      <a:pt x="56" y="192"/>
                      <a:pt x="56" y="192"/>
                      <a:pt x="56" y="192"/>
                    </a:cubicBezTo>
                    <a:cubicBezTo>
                      <a:pt x="53" y="195"/>
                      <a:pt x="51" y="199"/>
                      <a:pt x="49" y="203"/>
                    </a:cubicBezTo>
                    <a:cubicBezTo>
                      <a:pt x="49" y="203"/>
                      <a:pt x="49" y="203"/>
                      <a:pt x="49" y="203"/>
                    </a:cubicBezTo>
                    <a:cubicBezTo>
                      <a:pt x="49" y="204"/>
                      <a:pt x="49" y="204"/>
                      <a:pt x="49" y="204"/>
                    </a:cubicBezTo>
                    <a:cubicBezTo>
                      <a:pt x="49" y="204"/>
                      <a:pt x="49" y="204"/>
                      <a:pt x="49" y="204"/>
                    </a:cubicBezTo>
                    <a:cubicBezTo>
                      <a:pt x="49" y="204"/>
                      <a:pt x="49" y="204"/>
                      <a:pt x="49" y="204"/>
                    </a:cubicBezTo>
                    <a:cubicBezTo>
                      <a:pt x="48" y="205"/>
                      <a:pt x="48" y="205"/>
                      <a:pt x="48" y="206"/>
                    </a:cubicBezTo>
                    <a:moveTo>
                      <a:pt x="57" y="190"/>
                    </a:moveTo>
                    <a:cubicBezTo>
                      <a:pt x="59" y="186"/>
                      <a:pt x="60" y="182"/>
                      <a:pt x="62" y="178"/>
                    </a:cubicBezTo>
                    <a:cubicBezTo>
                      <a:pt x="63" y="178"/>
                      <a:pt x="63" y="177"/>
                      <a:pt x="64" y="177"/>
                    </a:cubicBezTo>
                    <a:cubicBezTo>
                      <a:pt x="64" y="177"/>
                      <a:pt x="64" y="177"/>
                      <a:pt x="64" y="177"/>
                    </a:cubicBezTo>
                    <a:cubicBezTo>
                      <a:pt x="64" y="178"/>
                      <a:pt x="64" y="178"/>
                      <a:pt x="64" y="178"/>
                    </a:cubicBezTo>
                    <a:cubicBezTo>
                      <a:pt x="63" y="178"/>
                      <a:pt x="63" y="178"/>
                      <a:pt x="63" y="178"/>
                    </a:cubicBezTo>
                    <a:cubicBezTo>
                      <a:pt x="63" y="181"/>
                      <a:pt x="61" y="185"/>
                      <a:pt x="59" y="188"/>
                    </a:cubicBezTo>
                    <a:cubicBezTo>
                      <a:pt x="59" y="189"/>
                      <a:pt x="59" y="189"/>
                      <a:pt x="59" y="189"/>
                    </a:cubicBezTo>
                    <a:cubicBezTo>
                      <a:pt x="59" y="189"/>
                      <a:pt x="58" y="190"/>
                      <a:pt x="57" y="190"/>
                    </a:cubicBezTo>
                    <a:moveTo>
                      <a:pt x="62" y="149"/>
                    </a:moveTo>
                    <a:cubicBezTo>
                      <a:pt x="68" y="149"/>
                      <a:pt x="74" y="148"/>
                      <a:pt x="78" y="147"/>
                    </a:cubicBezTo>
                    <a:cubicBezTo>
                      <a:pt x="78" y="147"/>
                      <a:pt x="78" y="147"/>
                      <a:pt x="78" y="147"/>
                    </a:cubicBezTo>
                    <a:cubicBezTo>
                      <a:pt x="77" y="149"/>
                      <a:pt x="74" y="153"/>
                      <a:pt x="72" y="154"/>
                    </a:cubicBezTo>
                    <a:cubicBezTo>
                      <a:pt x="70" y="156"/>
                      <a:pt x="66" y="157"/>
                      <a:pt x="62" y="157"/>
                    </a:cubicBezTo>
                    <a:cubicBezTo>
                      <a:pt x="62" y="157"/>
                      <a:pt x="62" y="157"/>
                      <a:pt x="62" y="157"/>
                    </a:cubicBezTo>
                    <a:cubicBezTo>
                      <a:pt x="62" y="157"/>
                      <a:pt x="62" y="157"/>
                      <a:pt x="62" y="157"/>
                    </a:cubicBezTo>
                    <a:cubicBezTo>
                      <a:pt x="62" y="157"/>
                      <a:pt x="61" y="157"/>
                      <a:pt x="61" y="156"/>
                    </a:cubicBezTo>
                    <a:cubicBezTo>
                      <a:pt x="57" y="156"/>
                      <a:pt x="54" y="155"/>
                      <a:pt x="51" y="153"/>
                    </a:cubicBezTo>
                    <a:cubicBezTo>
                      <a:pt x="48" y="151"/>
                      <a:pt x="46" y="149"/>
                      <a:pt x="45" y="147"/>
                    </a:cubicBezTo>
                    <a:cubicBezTo>
                      <a:pt x="46" y="147"/>
                      <a:pt x="47" y="147"/>
                      <a:pt x="48" y="148"/>
                    </a:cubicBezTo>
                    <a:cubicBezTo>
                      <a:pt x="53" y="148"/>
                      <a:pt x="58" y="149"/>
                      <a:pt x="62" y="149"/>
                    </a:cubicBezTo>
                    <a:moveTo>
                      <a:pt x="30" y="181"/>
                    </a:moveTo>
                    <a:cubicBezTo>
                      <a:pt x="30" y="180"/>
                      <a:pt x="29" y="179"/>
                      <a:pt x="29" y="179"/>
                    </a:cubicBezTo>
                    <a:cubicBezTo>
                      <a:pt x="32" y="174"/>
                      <a:pt x="34" y="166"/>
                      <a:pt x="37" y="159"/>
                    </a:cubicBezTo>
                    <a:cubicBezTo>
                      <a:pt x="38" y="155"/>
                      <a:pt x="39" y="151"/>
                      <a:pt x="40" y="148"/>
                    </a:cubicBezTo>
                    <a:cubicBezTo>
                      <a:pt x="40" y="147"/>
                      <a:pt x="40" y="145"/>
                      <a:pt x="40" y="144"/>
                    </a:cubicBezTo>
                    <a:cubicBezTo>
                      <a:pt x="40" y="144"/>
                      <a:pt x="40" y="144"/>
                      <a:pt x="40" y="144"/>
                    </a:cubicBezTo>
                    <a:cubicBezTo>
                      <a:pt x="41" y="144"/>
                      <a:pt x="41" y="144"/>
                      <a:pt x="41" y="144"/>
                    </a:cubicBezTo>
                    <a:cubicBezTo>
                      <a:pt x="41" y="145"/>
                      <a:pt x="41" y="145"/>
                      <a:pt x="41" y="145"/>
                    </a:cubicBezTo>
                    <a:cubicBezTo>
                      <a:pt x="41" y="150"/>
                      <a:pt x="45" y="153"/>
                      <a:pt x="49" y="156"/>
                    </a:cubicBezTo>
                    <a:cubicBezTo>
                      <a:pt x="52" y="158"/>
                      <a:pt x="56" y="160"/>
                      <a:pt x="60" y="160"/>
                    </a:cubicBezTo>
                    <a:cubicBezTo>
                      <a:pt x="61" y="160"/>
                      <a:pt x="62" y="160"/>
                      <a:pt x="62" y="160"/>
                    </a:cubicBezTo>
                    <a:cubicBezTo>
                      <a:pt x="65" y="160"/>
                      <a:pt x="67" y="160"/>
                      <a:pt x="70" y="159"/>
                    </a:cubicBezTo>
                    <a:cubicBezTo>
                      <a:pt x="68" y="161"/>
                      <a:pt x="66" y="164"/>
                      <a:pt x="65" y="168"/>
                    </a:cubicBezTo>
                    <a:cubicBezTo>
                      <a:pt x="65" y="170"/>
                      <a:pt x="64" y="171"/>
                      <a:pt x="64" y="173"/>
                    </a:cubicBezTo>
                    <a:cubicBezTo>
                      <a:pt x="64" y="173"/>
                      <a:pt x="64" y="173"/>
                      <a:pt x="64" y="173"/>
                    </a:cubicBezTo>
                    <a:cubicBezTo>
                      <a:pt x="59" y="175"/>
                      <a:pt x="53" y="177"/>
                      <a:pt x="48" y="180"/>
                    </a:cubicBezTo>
                    <a:cubicBezTo>
                      <a:pt x="47" y="180"/>
                      <a:pt x="46" y="180"/>
                      <a:pt x="45" y="180"/>
                    </a:cubicBezTo>
                    <a:cubicBezTo>
                      <a:pt x="45" y="180"/>
                      <a:pt x="45" y="180"/>
                      <a:pt x="45" y="180"/>
                    </a:cubicBezTo>
                    <a:cubicBezTo>
                      <a:pt x="44" y="180"/>
                      <a:pt x="44" y="180"/>
                      <a:pt x="44" y="180"/>
                    </a:cubicBezTo>
                    <a:cubicBezTo>
                      <a:pt x="43" y="180"/>
                      <a:pt x="43" y="180"/>
                      <a:pt x="43" y="180"/>
                    </a:cubicBezTo>
                    <a:cubicBezTo>
                      <a:pt x="42" y="182"/>
                      <a:pt x="42" y="182"/>
                      <a:pt x="42" y="182"/>
                    </a:cubicBezTo>
                    <a:cubicBezTo>
                      <a:pt x="40" y="187"/>
                      <a:pt x="39" y="193"/>
                      <a:pt x="38" y="198"/>
                    </a:cubicBezTo>
                    <a:cubicBezTo>
                      <a:pt x="37" y="198"/>
                      <a:pt x="37" y="198"/>
                      <a:pt x="37" y="198"/>
                    </a:cubicBezTo>
                    <a:cubicBezTo>
                      <a:pt x="36" y="198"/>
                      <a:pt x="35" y="197"/>
                      <a:pt x="35" y="197"/>
                    </a:cubicBezTo>
                    <a:cubicBezTo>
                      <a:pt x="34" y="196"/>
                      <a:pt x="34" y="195"/>
                      <a:pt x="34" y="194"/>
                    </a:cubicBezTo>
                    <a:cubicBezTo>
                      <a:pt x="33" y="191"/>
                      <a:pt x="32" y="189"/>
                      <a:pt x="32" y="186"/>
                    </a:cubicBezTo>
                    <a:cubicBezTo>
                      <a:pt x="32" y="185"/>
                      <a:pt x="32" y="185"/>
                      <a:pt x="32" y="185"/>
                    </a:cubicBezTo>
                    <a:cubicBezTo>
                      <a:pt x="32" y="185"/>
                      <a:pt x="32" y="185"/>
                      <a:pt x="32" y="185"/>
                    </a:cubicBezTo>
                    <a:cubicBezTo>
                      <a:pt x="33" y="183"/>
                      <a:pt x="36" y="177"/>
                      <a:pt x="37" y="174"/>
                    </a:cubicBezTo>
                    <a:cubicBezTo>
                      <a:pt x="37" y="173"/>
                      <a:pt x="37" y="173"/>
                      <a:pt x="37" y="173"/>
                    </a:cubicBezTo>
                    <a:cubicBezTo>
                      <a:pt x="38" y="173"/>
                      <a:pt x="38" y="172"/>
                      <a:pt x="39" y="172"/>
                    </a:cubicBezTo>
                    <a:cubicBezTo>
                      <a:pt x="42" y="170"/>
                      <a:pt x="45" y="169"/>
                      <a:pt x="47" y="167"/>
                    </a:cubicBezTo>
                    <a:cubicBezTo>
                      <a:pt x="50" y="166"/>
                      <a:pt x="53" y="164"/>
                      <a:pt x="56" y="162"/>
                    </a:cubicBezTo>
                    <a:cubicBezTo>
                      <a:pt x="54" y="159"/>
                      <a:pt x="54" y="159"/>
                      <a:pt x="54" y="159"/>
                    </a:cubicBezTo>
                    <a:cubicBezTo>
                      <a:pt x="51" y="161"/>
                      <a:pt x="49" y="163"/>
                      <a:pt x="46" y="164"/>
                    </a:cubicBezTo>
                    <a:cubicBezTo>
                      <a:pt x="43" y="165"/>
                      <a:pt x="40" y="167"/>
                      <a:pt x="37" y="169"/>
                    </a:cubicBezTo>
                    <a:cubicBezTo>
                      <a:pt x="36" y="169"/>
                      <a:pt x="35" y="170"/>
                      <a:pt x="35" y="171"/>
                    </a:cubicBezTo>
                    <a:cubicBezTo>
                      <a:pt x="34" y="171"/>
                      <a:pt x="34" y="172"/>
                      <a:pt x="34" y="173"/>
                    </a:cubicBezTo>
                    <a:cubicBezTo>
                      <a:pt x="33" y="174"/>
                      <a:pt x="31" y="178"/>
                      <a:pt x="30" y="181"/>
                    </a:cubicBezTo>
                    <a:moveTo>
                      <a:pt x="62" y="145"/>
                    </a:moveTo>
                    <a:cubicBezTo>
                      <a:pt x="61" y="145"/>
                      <a:pt x="60" y="145"/>
                      <a:pt x="59" y="145"/>
                    </a:cubicBezTo>
                    <a:cubicBezTo>
                      <a:pt x="66" y="144"/>
                      <a:pt x="72" y="143"/>
                      <a:pt x="79" y="141"/>
                    </a:cubicBezTo>
                    <a:cubicBezTo>
                      <a:pt x="79" y="141"/>
                      <a:pt x="79" y="141"/>
                      <a:pt x="79" y="141"/>
                    </a:cubicBezTo>
                    <a:cubicBezTo>
                      <a:pt x="80" y="141"/>
                      <a:pt x="80" y="141"/>
                      <a:pt x="80" y="141"/>
                    </a:cubicBezTo>
                    <a:cubicBezTo>
                      <a:pt x="80" y="142"/>
                      <a:pt x="80" y="142"/>
                      <a:pt x="80" y="142"/>
                    </a:cubicBezTo>
                    <a:cubicBezTo>
                      <a:pt x="80" y="142"/>
                      <a:pt x="80" y="142"/>
                      <a:pt x="80" y="142"/>
                    </a:cubicBezTo>
                    <a:cubicBezTo>
                      <a:pt x="80" y="142"/>
                      <a:pt x="80" y="142"/>
                      <a:pt x="79" y="143"/>
                    </a:cubicBezTo>
                    <a:cubicBezTo>
                      <a:pt x="79" y="143"/>
                      <a:pt x="78" y="143"/>
                      <a:pt x="77" y="143"/>
                    </a:cubicBezTo>
                    <a:cubicBezTo>
                      <a:pt x="73" y="145"/>
                      <a:pt x="68" y="145"/>
                      <a:pt x="62" y="145"/>
                    </a:cubicBezTo>
                    <a:moveTo>
                      <a:pt x="40" y="138"/>
                    </a:moveTo>
                    <a:cubicBezTo>
                      <a:pt x="40" y="137"/>
                      <a:pt x="40" y="137"/>
                      <a:pt x="40" y="137"/>
                    </a:cubicBezTo>
                    <a:cubicBezTo>
                      <a:pt x="40" y="138"/>
                      <a:pt x="40" y="138"/>
                      <a:pt x="40" y="138"/>
                    </a:cubicBezTo>
                    <a:cubicBezTo>
                      <a:pt x="40" y="138"/>
                      <a:pt x="40" y="138"/>
                      <a:pt x="40" y="138"/>
                    </a:cubicBezTo>
                    <a:moveTo>
                      <a:pt x="52" y="140"/>
                    </a:moveTo>
                    <a:cubicBezTo>
                      <a:pt x="56" y="140"/>
                      <a:pt x="61" y="139"/>
                      <a:pt x="66" y="139"/>
                    </a:cubicBezTo>
                    <a:cubicBezTo>
                      <a:pt x="70" y="138"/>
                      <a:pt x="75" y="138"/>
                      <a:pt x="79" y="137"/>
                    </a:cubicBezTo>
                    <a:cubicBezTo>
                      <a:pt x="79" y="137"/>
                      <a:pt x="79" y="137"/>
                      <a:pt x="79" y="137"/>
                    </a:cubicBezTo>
                    <a:cubicBezTo>
                      <a:pt x="70" y="140"/>
                      <a:pt x="61" y="142"/>
                      <a:pt x="52" y="142"/>
                    </a:cubicBezTo>
                    <a:cubicBezTo>
                      <a:pt x="52" y="142"/>
                      <a:pt x="52" y="142"/>
                      <a:pt x="52" y="142"/>
                    </a:cubicBezTo>
                    <a:cubicBezTo>
                      <a:pt x="49" y="142"/>
                      <a:pt x="47" y="142"/>
                      <a:pt x="44" y="141"/>
                    </a:cubicBezTo>
                    <a:cubicBezTo>
                      <a:pt x="43" y="141"/>
                      <a:pt x="43" y="141"/>
                      <a:pt x="43" y="141"/>
                    </a:cubicBezTo>
                    <a:cubicBezTo>
                      <a:pt x="43" y="141"/>
                      <a:pt x="43" y="141"/>
                      <a:pt x="43" y="141"/>
                    </a:cubicBezTo>
                    <a:cubicBezTo>
                      <a:pt x="43" y="141"/>
                      <a:pt x="43" y="141"/>
                      <a:pt x="43" y="141"/>
                    </a:cubicBezTo>
                    <a:cubicBezTo>
                      <a:pt x="43" y="140"/>
                      <a:pt x="43" y="139"/>
                      <a:pt x="43" y="139"/>
                    </a:cubicBezTo>
                    <a:cubicBezTo>
                      <a:pt x="46" y="140"/>
                      <a:pt x="49" y="140"/>
                      <a:pt x="52" y="140"/>
                    </a:cubicBezTo>
                    <a:moveTo>
                      <a:pt x="15" y="213"/>
                    </a:moveTo>
                    <a:cubicBezTo>
                      <a:pt x="14" y="210"/>
                      <a:pt x="12" y="206"/>
                      <a:pt x="10" y="202"/>
                    </a:cubicBezTo>
                    <a:cubicBezTo>
                      <a:pt x="8" y="198"/>
                      <a:pt x="6" y="194"/>
                      <a:pt x="5" y="190"/>
                    </a:cubicBezTo>
                    <a:cubicBezTo>
                      <a:pt x="4" y="188"/>
                      <a:pt x="4" y="186"/>
                      <a:pt x="4" y="185"/>
                    </a:cubicBezTo>
                    <a:cubicBezTo>
                      <a:pt x="4" y="184"/>
                      <a:pt x="4" y="183"/>
                      <a:pt x="4" y="183"/>
                    </a:cubicBezTo>
                    <a:cubicBezTo>
                      <a:pt x="4" y="182"/>
                      <a:pt x="5" y="181"/>
                      <a:pt x="5" y="180"/>
                    </a:cubicBezTo>
                    <a:cubicBezTo>
                      <a:pt x="6" y="179"/>
                      <a:pt x="7" y="178"/>
                      <a:pt x="7" y="177"/>
                    </a:cubicBezTo>
                    <a:cubicBezTo>
                      <a:pt x="14" y="163"/>
                      <a:pt x="18" y="152"/>
                      <a:pt x="25" y="138"/>
                    </a:cubicBezTo>
                    <a:cubicBezTo>
                      <a:pt x="25" y="137"/>
                      <a:pt x="27" y="136"/>
                      <a:pt x="28" y="135"/>
                    </a:cubicBezTo>
                    <a:cubicBezTo>
                      <a:pt x="29" y="134"/>
                      <a:pt x="31" y="134"/>
                      <a:pt x="32" y="134"/>
                    </a:cubicBezTo>
                    <a:cubicBezTo>
                      <a:pt x="32" y="134"/>
                      <a:pt x="32" y="134"/>
                      <a:pt x="32" y="134"/>
                    </a:cubicBezTo>
                    <a:cubicBezTo>
                      <a:pt x="33" y="134"/>
                      <a:pt x="33" y="134"/>
                      <a:pt x="33" y="134"/>
                    </a:cubicBezTo>
                    <a:cubicBezTo>
                      <a:pt x="34" y="134"/>
                      <a:pt x="35" y="136"/>
                      <a:pt x="36" y="137"/>
                    </a:cubicBezTo>
                    <a:cubicBezTo>
                      <a:pt x="37" y="138"/>
                      <a:pt x="37" y="140"/>
                      <a:pt x="37" y="142"/>
                    </a:cubicBezTo>
                    <a:cubicBezTo>
                      <a:pt x="37" y="142"/>
                      <a:pt x="37" y="142"/>
                      <a:pt x="37" y="142"/>
                    </a:cubicBezTo>
                    <a:cubicBezTo>
                      <a:pt x="37" y="142"/>
                      <a:pt x="37" y="143"/>
                      <a:pt x="37" y="144"/>
                    </a:cubicBezTo>
                    <a:cubicBezTo>
                      <a:pt x="36" y="147"/>
                      <a:pt x="35" y="154"/>
                      <a:pt x="32" y="161"/>
                    </a:cubicBezTo>
                    <a:cubicBezTo>
                      <a:pt x="30" y="168"/>
                      <a:pt x="28" y="174"/>
                      <a:pt x="25" y="178"/>
                    </a:cubicBezTo>
                    <a:cubicBezTo>
                      <a:pt x="25" y="179"/>
                      <a:pt x="25" y="179"/>
                      <a:pt x="25" y="179"/>
                    </a:cubicBezTo>
                    <a:cubicBezTo>
                      <a:pt x="25" y="180"/>
                      <a:pt x="25" y="180"/>
                      <a:pt x="25" y="180"/>
                    </a:cubicBezTo>
                    <a:cubicBezTo>
                      <a:pt x="27" y="182"/>
                      <a:pt x="28" y="184"/>
                      <a:pt x="28" y="187"/>
                    </a:cubicBezTo>
                    <a:cubicBezTo>
                      <a:pt x="29" y="189"/>
                      <a:pt x="29" y="192"/>
                      <a:pt x="30" y="195"/>
                    </a:cubicBezTo>
                    <a:cubicBezTo>
                      <a:pt x="30" y="196"/>
                      <a:pt x="31" y="198"/>
                      <a:pt x="32" y="199"/>
                    </a:cubicBezTo>
                    <a:cubicBezTo>
                      <a:pt x="33" y="201"/>
                      <a:pt x="35" y="201"/>
                      <a:pt x="36" y="202"/>
                    </a:cubicBezTo>
                    <a:cubicBezTo>
                      <a:pt x="39" y="202"/>
                      <a:pt x="42" y="204"/>
                      <a:pt x="44" y="206"/>
                    </a:cubicBezTo>
                    <a:cubicBezTo>
                      <a:pt x="46" y="208"/>
                      <a:pt x="47" y="211"/>
                      <a:pt x="47" y="213"/>
                    </a:cubicBezTo>
                    <a:cubicBezTo>
                      <a:pt x="47" y="215"/>
                      <a:pt x="47" y="215"/>
                      <a:pt x="47" y="215"/>
                    </a:cubicBezTo>
                    <a:cubicBezTo>
                      <a:pt x="49" y="215"/>
                      <a:pt x="49" y="215"/>
                      <a:pt x="49" y="215"/>
                    </a:cubicBezTo>
                    <a:cubicBezTo>
                      <a:pt x="50" y="215"/>
                      <a:pt x="52" y="215"/>
                      <a:pt x="53" y="215"/>
                    </a:cubicBezTo>
                    <a:cubicBezTo>
                      <a:pt x="57" y="215"/>
                      <a:pt x="61" y="215"/>
                      <a:pt x="65" y="213"/>
                    </a:cubicBezTo>
                    <a:cubicBezTo>
                      <a:pt x="67" y="213"/>
                      <a:pt x="68" y="212"/>
                      <a:pt x="70" y="211"/>
                    </a:cubicBezTo>
                    <a:cubicBezTo>
                      <a:pt x="72" y="209"/>
                      <a:pt x="72" y="207"/>
                      <a:pt x="72" y="204"/>
                    </a:cubicBezTo>
                    <a:cubicBezTo>
                      <a:pt x="72" y="202"/>
                      <a:pt x="72" y="200"/>
                      <a:pt x="71" y="198"/>
                    </a:cubicBezTo>
                    <a:cubicBezTo>
                      <a:pt x="70" y="191"/>
                      <a:pt x="67" y="184"/>
                      <a:pt x="67" y="177"/>
                    </a:cubicBezTo>
                    <a:cubicBezTo>
                      <a:pt x="67" y="175"/>
                      <a:pt x="68" y="172"/>
                      <a:pt x="69" y="169"/>
                    </a:cubicBezTo>
                    <a:cubicBezTo>
                      <a:pt x="70" y="165"/>
                      <a:pt x="72" y="162"/>
                      <a:pt x="74" y="160"/>
                    </a:cubicBezTo>
                    <a:cubicBezTo>
                      <a:pt x="76" y="158"/>
                      <a:pt x="77" y="158"/>
                      <a:pt x="79" y="158"/>
                    </a:cubicBezTo>
                    <a:cubicBezTo>
                      <a:pt x="79" y="158"/>
                      <a:pt x="79" y="158"/>
                      <a:pt x="79" y="158"/>
                    </a:cubicBezTo>
                    <a:cubicBezTo>
                      <a:pt x="81" y="158"/>
                      <a:pt x="82" y="158"/>
                      <a:pt x="83" y="159"/>
                    </a:cubicBezTo>
                    <a:cubicBezTo>
                      <a:pt x="84" y="160"/>
                      <a:pt x="85" y="161"/>
                      <a:pt x="85" y="162"/>
                    </a:cubicBezTo>
                    <a:cubicBezTo>
                      <a:pt x="85" y="162"/>
                      <a:pt x="85" y="162"/>
                      <a:pt x="85" y="162"/>
                    </a:cubicBezTo>
                    <a:cubicBezTo>
                      <a:pt x="85" y="164"/>
                      <a:pt x="85" y="166"/>
                      <a:pt x="85" y="169"/>
                    </a:cubicBezTo>
                    <a:cubicBezTo>
                      <a:pt x="85" y="178"/>
                      <a:pt x="86" y="188"/>
                      <a:pt x="89" y="197"/>
                    </a:cubicBezTo>
                    <a:cubicBezTo>
                      <a:pt x="94" y="213"/>
                      <a:pt x="98" y="220"/>
                      <a:pt x="102" y="235"/>
                    </a:cubicBezTo>
                    <a:cubicBezTo>
                      <a:pt x="102" y="239"/>
                      <a:pt x="103" y="241"/>
                      <a:pt x="103" y="244"/>
                    </a:cubicBezTo>
                    <a:cubicBezTo>
                      <a:pt x="103" y="250"/>
                      <a:pt x="101" y="255"/>
                      <a:pt x="98" y="259"/>
                    </a:cubicBezTo>
                    <a:cubicBezTo>
                      <a:pt x="96" y="263"/>
                      <a:pt x="93" y="267"/>
                      <a:pt x="92" y="272"/>
                    </a:cubicBezTo>
                    <a:cubicBezTo>
                      <a:pt x="92" y="272"/>
                      <a:pt x="92" y="272"/>
                      <a:pt x="92" y="272"/>
                    </a:cubicBezTo>
                    <a:cubicBezTo>
                      <a:pt x="92" y="275"/>
                      <a:pt x="92" y="278"/>
                      <a:pt x="92" y="281"/>
                    </a:cubicBezTo>
                    <a:cubicBezTo>
                      <a:pt x="91" y="281"/>
                      <a:pt x="91" y="282"/>
                      <a:pt x="91" y="283"/>
                    </a:cubicBezTo>
                    <a:cubicBezTo>
                      <a:pt x="92" y="283"/>
                      <a:pt x="92" y="283"/>
                      <a:pt x="92" y="283"/>
                    </a:cubicBezTo>
                    <a:cubicBezTo>
                      <a:pt x="91" y="286"/>
                      <a:pt x="91" y="288"/>
                      <a:pt x="91" y="291"/>
                    </a:cubicBezTo>
                    <a:cubicBezTo>
                      <a:pt x="95" y="291"/>
                      <a:pt x="95" y="291"/>
                      <a:pt x="95" y="291"/>
                    </a:cubicBezTo>
                    <a:cubicBezTo>
                      <a:pt x="95" y="289"/>
                      <a:pt x="95" y="286"/>
                      <a:pt x="95" y="284"/>
                    </a:cubicBezTo>
                    <a:cubicBezTo>
                      <a:pt x="97" y="284"/>
                      <a:pt x="98" y="285"/>
                      <a:pt x="99" y="286"/>
                    </a:cubicBezTo>
                    <a:cubicBezTo>
                      <a:pt x="100" y="287"/>
                      <a:pt x="100" y="288"/>
                      <a:pt x="100" y="289"/>
                    </a:cubicBezTo>
                    <a:cubicBezTo>
                      <a:pt x="100" y="290"/>
                      <a:pt x="99" y="291"/>
                      <a:pt x="98" y="292"/>
                    </a:cubicBezTo>
                    <a:cubicBezTo>
                      <a:pt x="96" y="294"/>
                      <a:pt x="93" y="295"/>
                      <a:pt x="90" y="296"/>
                    </a:cubicBezTo>
                    <a:cubicBezTo>
                      <a:pt x="87" y="297"/>
                      <a:pt x="84" y="298"/>
                      <a:pt x="82" y="298"/>
                    </a:cubicBezTo>
                    <a:cubicBezTo>
                      <a:pt x="79" y="299"/>
                      <a:pt x="77" y="299"/>
                      <a:pt x="74" y="299"/>
                    </a:cubicBezTo>
                    <a:cubicBezTo>
                      <a:pt x="74" y="299"/>
                      <a:pt x="74" y="299"/>
                      <a:pt x="74" y="299"/>
                    </a:cubicBezTo>
                    <a:cubicBezTo>
                      <a:pt x="70" y="299"/>
                      <a:pt x="66" y="298"/>
                      <a:pt x="61" y="298"/>
                    </a:cubicBezTo>
                    <a:cubicBezTo>
                      <a:pt x="48" y="297"/>
                      <a:pt x="41" y="294"/>
                      <a:pt x="38" y="292"/>
                    </a:cubicBezTo>
                    <a:cubicBezTo>
                      <a:pt x="37" y="292"/>
                      <a:pt x="36" y="291"/>
                      <a:pt x="36" y="290"/>
                    </a:cubicBezTo>
                    <a:cubicBezTo>
                      <a:pt x="36" y="290"/>
                      <a:pt x="36" y="289"/>
                      <a:pt x="36" y="288"/>
                    </a:cubicBezTo>
                    <a:cubicBezTo>
                      <a:pt x="36" y="288"/>
                      <a:pt x="36" y="288"/>
                      <a:pt x="36" y="288"/>
                    </a:cubicBezTo>
                    <a:cubicBezTo>
                      <a:pt x="36" y="287"/>
                      <a:pt x="36" y="287"/>
                      <a:pt x="36" y="287"/>
                    </a:cubicBezTo>
                    <a:cubicBezTo>
                      <a:pt x="37" y="287"/>
                      <a:pt x="38" y="286"/>
                      <a:pt x="40" y="285"/>
                    </a:cubicBezTo>
                    <a:cubicBezTo>
                      <a:pt x="40" y="286"/>
                      <a:pt x="40" y="286"/>
                      <a:pt x="40" y="286"/>
                    </a:cubicBezTo>
                    <a:cubicBezTo>
                      <a:pt x="40" y="288"/>
                      <a:pt x="40" y="289"/>
                      <a:pt x="40" y="291"/>
                    </a:cubicBezTo>
                    <a:cubicBezTo>
                      <a:pt x="44" y="291"/>
                      <a:pt x="44" y="291"/>
                      <a:pt x="44" y="291"/>
                    </a:cubicBezTo>
                    <a:cubicBezTo>
                      <a:pt x="44" y="290"/>
                      <a:pt x="44" y="288"/>
                      <a:pt x="44" y="286"/>
                    </a:cubicBezTo>
                    <a:cubicBezTo>
                      <a:pt x="44" y="281"/>
                      <a:pt x="44" y="276"/>
                      <a:pt x="43" y="271"/>
                    </a:cubicBezTo>
                    <a:cubicBezTo>
                      <a:pt x="43" y="271"/>
                      <a:pt x="43" y="271"/>
                      <a:pt x="43" y="271"/>
                    </a:cubicBezTo>
                    <a:cubicBezTo>
                      <a:pt x="40" y="272"/>
                      <a:pt x="40" y="272"/>
                      <a:pt x="40" y="272"/>
                    </a:cubicBezTo>
                    <a:cubicBezTo>
                      <a:pt x="43" y="271"/>
                      <a:pt x="43" y="271"/>
                      <a:pt x="43" y="271"/>
                    </a:cubicBezTo>
                    <a:cubicBezTo>
                      <a:pt x="43" y="271"/>
                      <a:pt x="43" y="271"/>
                      <a:pt x="43" y="271"/>
                    </a:cubicBezTo>
                    <a:cubicBezTo>
                      <a:pt x="38" y="264"/>
                      <a:pt x="34" y="257"/>
                      <a:pt x="30" y="251"/>
                    </a:cubicBezTo>
                    <a:cubicBezTo>
                      <a:pt x="26" y="245"/>
                      <a:pt x="24" y="241"/>
                      <a:pt x="23" y="239"/>
                    </a:cubicBezTo>
                    <a:cubicBezTo>
                      <a:pt x="21" y="237"/>
                      <a:pt x="21" y="235"/>
                      <a:pt x="20" y="232"/>
                    </a:cubicBezTo>
                    <a:cubicBezTo>
                      <a:pt x="20" y="233"/>
                      <a:pt x="21" y="234"/>
                      <a:pt x="21" y="235"/>
                    </a:cubicBezTo>
                    <a:cubicBezTo>
                      <a:pt x="21" y="235"/>
                      <a:pt x="21" y="235"/>
                      <a:pt x="21" y="235"/>
                    </a:cubicBezTo>
                    <a:cubicBezTo>
                      <a:pt x="22" y="235"/>
                      <a:pt x="22" y="235"/>
                      <a:pt x="22" y="235"/>
                    </a:cubicBezTo>
                    <a:cubicBezTo>
                      <a:pt x="25" y="238"/>
                      <a:pt x="25" y="238"/>
                      <a:pt x="25" y="238"/>
                    </a:cubicBezTo>
                    <a:cubicBezTo>
                      <a:pt x="25" y="234"/>
                      <a:pt x="25" y="234"/>
                      <a:pt x="25" y="234"/>
                    </a:cubicBezTo>
                    <a:cubicBezTo>
                      <a:pt x="24" y="234"/>
                      <a:pt x="24" y="234"/>
                      <a:pt x="24" y="234"/>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4" y="233"/>
                      <a:pt x="24" y="233"/>
                      <a:pt x="24" y="233"/>
                    </a:cubicBezTo>
                    <a:cubicBezTo>
                      <a:pt x="21" y="226"/>
                      <a:pt x="18" y="220"/>
                      <a:pt x="15" y="214"/>
                    </a:cubicBezTo>
                    <a:cubicBezTo>
                      <a:pt x="15" y="213"/>
                      <a:pt x="15" y="213"/>
                      <a:pt x="15" y="213"/>
                    </a:cubicBezTo>
                    <a:cubicBezTo>
                      <a:pt x="15" y="213"/>
                      <a:pt x="15" y="213"/>
                      <a:pt x="15" y="213"/>
                    </a:cubicBezTo>
                    <a:moveTo>
                      <a:pt x="44" y="133"/>
                    </a:moveTo>
                    <a:cubicBezTo>
                      <a:pt x="45" y="133"/>
                      <a:pt x="45" y="133"/>
                      <a:pt x="45" y="133"/>
                    </a:cubicBezTo>
                    <a:cubicBezTo>
                      <a:pt x="45" y="133"/>
                      <a:pt x="45" y="133"/>
                      <a:pt x="45" y="133"/>
                    </a:cubicBezTo>
                    <a:cubicBezTo>
                      <a:pt x="57" y="133"/>
                      <a:pt x="68" y="131"/>
                      <a:pt x="80" y="129"/>
                    </a:cubicBezTo>
                    <a:cubicBezTo>
                      <a:pt x="79" y="130"/>
                      <a:pt x="79" y="130"/>
                      <a:pt x="79" y="130"/>
                    </a:cubicBezTo>
                    <a:cubicBezTo>
                      <a:pt x="79" y="131"/>
                      <a:pt x="78" y="132"/>
                      <a:pt x="78" y="133"/>
                    </a:cubicBezTo>
                    <a:cubicBezTo>
                      <a:pt x="78" y="133"/>
                      <a:pt x="78" y="133"/>
                      <a:pt x="78" y="133"/>
                    </a:cubicBezTo>
                    <a:cubicBezTo>
                      <a:pt x="74" y="134"/>
                      <a:pt x="70" y="135"/>
                      <a:pt x="65" y="135"/>
                    </a:cubicBezTo>
                    <a:cubicBezTo>
                      <a:pt x="61" y="136"/>
                      <a:pt x="56" y="136"/>
                      <a:pt x="52" y="136"/>
                    </a:cubicBezTo>
                    <a:cubicBezTo>
                      <a:pt x="52" y="136"/>
                      <a:pt x="52" y="136"/>
                      <a:pt x="52" y="136"/>
                    </a:cubicBezTo>
                    <a:cubicBezTo>
                      <a:pt x="52" y="136"/>
                      <a:pt x="52" y="136"/>
                      <a:pt x="52" y="136"/>
                    </a:cubicBezTo>
                    <a:cubicBezTo>
                      <a:pt x="49" y="136"/>
                      <a:pt x="46" y="136"/>
                      <a:pt x="44" y="135"/>
                    </a:cubicBezTo>
                    <a:cubicBezTo>
                      <a:pt x="44" y="135"/>
                      <a:pt x="44" y="135"/>
                      <a:pt x="44" y="135"/>
                    </a:cubicBezTo>
                    <a:cubicBezTo>
                      <a:pt x="43" y="135"/>
                      <a:pt x="43" y="135"/>
                      <a:pt x="43" y="135"/>
                    </a:cubicBezTo>
                    <a:cubicBezTo>
                      <a:pt x="43" y="134"/>
                      <a:pt x="43" y="134"/>
                      <a:pt x="43" y="133"/>
                    </a:cubicBezTo>
                    <a:cubicBezTo>
                      <a:pt x="44" y="133"/>
                      <a:pt x="44" y="133"/>
                      <a:pt x="44" y="133"/>
                    </a:cubicBezTo>
                    <a:moveTo>
                      <a:pt x="48" y="126"/>
                    </a:moveTo>
                    <a:cubicBezTo>
                      <a:pt x="49" y="126"/>
                      <a:pt x="50" y="126"/>
                      <a:pt x="51" y="125"/>
                    </a:cubicBezTo>
                    <a:cubicBezTo>
                      <a:pt x="60" y="125"/>
                      <a:pt x="70" y="124"/>
                      <a:pt x="79" y="124"/>
                    </a:cubicBezTo>
                    <a:cubicBezTo>
                      <a:pt x="79" y="124"/>
                      <a:pt x="79" y="124"/>
                      <a:pt x="79" y="124"/>
                    </a:cubicBezTo>
                    <a:cubicBezTo>
                      <a:pt x="79" y="125"/>
                      <a:pt x="79" y="125"/>
                      <a:pt x="78" y="125"/>
                    </a:cubicBezTo>
                    <a:cubicBezTo>
                      <a:pt x="78" y="126"/>
                      <a:pt x="78" y="126"/>
                      <a:pt x="78" y="126"/>
                    </a:cubicBezTo>
                    <a:cubicBezTo>
                      <a:pt x="78" y="126"/>
                      <a:pt x="78" y="126"/>
                      <a:pt x="78" y="126"/>
                    </a:cubicBezTo>
                    <a:cubicBezTo>
                      <a:pt x="67" y="127"/>
                      <a:pt x="56" y="129"/>
                      <a:pt x="45" y="130"/>
                    </a:cubicBezTo>
                    <a:cubicBezTo>
                      <a:pt x="45" y="130"/>
                      <a:pt x="45" y="130"/>
                      <a:pt x="45" y="130"/>
                    </a:cubicBezTo>
                    <a:cubicBezTo>
                      <a:pt x="44" y="130"/>
                      <a:pt x="44" y="130"/>
                      <a:pt x="44" y="130"/>
                    </a:cubicBezTo>
                    <a:cubicBezTo>
                      <a:pt x="44" y="130"/>
                      <a:pt x="44" y="130"/>
                      <a:pt x="44" y="130"/>
                    </a:cubicBezTo>
                    <a:cubicBezTo>
                      <a:pt x="43" y="129"/>
                      <a:pt x="43" y="129"/>
                      <a:pt x="43" y="129"/>
                    </a:cubicBezTo>
                    <a:cubicBezTo>
                      <a:pt x="43" y="129"/>
                      <a:pt x="43" y="129"/>
                      <a:pt x="43" y="129"/>
                    </a:cubicBezTo>
                    <a:cubicBezTo>
                      <a:pt x="43" y="129"/>
                      <a:pt x="43" y="129"/>
                      <a:pt x="43" y="129"/>
                    </a:cubicBezTo>
                    <a:cubicBezTo>
                      <a:pt x="43" y="129"/>
                      <a:pt x="43" y="128"/>
                      <a:pt x="43" y="128"/>
                    </a:cubicBezTo>
                    <a:cubicBezTo>
                      <a:pt x="43" y="127"/>
                      <a:pt x="43" y="126"/>
                      <a:pt x="43" y="125"/>
                    </a:cubicBezTo>
                    <a:cubicBezTo>
                      <a:pt x="44" y="125"/>
                      <a:pt x="46" y="126"/>
                      <a:pt x="48" y="126"/>
                    </a:cubicBezTo>
                    <a:moveTo>
                      <a:pt x="62" y="119"/>
                    </a:moveTo>
                    <a:cubicBezTo>
                      <a:pt x="66" y="119"/>
                      <a:pt x="69" y="119"/>
                      <a:pt x="73" y="118"/>
                    </a:cubicBezTo>
                    <a:cubicBezTo>
                      <a:pt x="75" y="118"/>
                      <a:pt x="77" y="118"/>
                      <a:pt x="79" y="117"/>
                    </a:cubicBezTo>
                    <a:cubicBezTo>
                      <a:pt x="79" y="118"/>
                      <a:pt x="79" y="119"/>
                      <a:pt x="79" y="120"/>
                    </a:cubicBezTo>
                    <a:cubicBezTo>
                      <a:pt x="79" y="120"/>
                      <a:pt x="79" y="120"/>
                      <a:pt x="79" y="120"/>
                    </a:cubicBezTo>
                    <a:cubicBezTo>
                      <a:pt x="70" y="121"/>
                      <a:pt x="60" y="121"/>
                      <a:pt x="51" y="122"/>
                    </a:cubicBezTo>
                    <a:cubicBezTo>
                      <a:pt x="50" y="122"/>
                      <a:pt x="49" y="122"/>
                      <a:pt x="48" y="122"/>
                    </a:cubicBezTo>
                    <a:cubicBezTo>
                      <a:pt x="48" y="122"/>
                      <a:pt x="48" y="122"/>
                      <a:pt x="48" y="122"/>
                    </a:cubicBezTo>
                    <a:cubicBezTo>
                      <a:pt x="46" y="122"/>
                      <a:pt x="44" y="122"/>
                      <a:pt x="42" y="121"/>
                    </a:cubicBezTo>
                    <a:cubicBezTo>
                      <a:pt x="42" y="121"/>
                      <a:pt x="42" y="120"/>
                      <a:pt x="42" y="120"/>
                    </a:cubicBezTo>
                    <a:cubicBezTo>
                      <a:pt x="42" y="119"/>
                      <a:pt x="42" y="119"/>
                      <a:pt x="42" y="118"/>
                    </a:cubicBezTo>
                    <a:cubicBezTo>
                      <a:pt x="43" y="118"/>
                      <a:pt x="43" y="118"/>
                      <a:pt x="43" y="118"/>
                    </a:cubicBezTo>
                    <a:cubicBezTo>
                      <a:pt x="43" y="118"/>
                      <a:pt x="43" y="118"/>
                      <a:pt x="43" y="118"/>
                    </a:cubicBezTo>
                    <a:cubicBezTo>
                      <a:pt x="49" y="118"/>
                      <a:pt x="56" y="119"/>
                      <a:pt x="62" y="119"/>
                    </a:cubicBezTo>
                    <a:moveTo>
                      <a:pt x="57" y="115"/>
                    </a:moveTo>
                    <a:cubicBezTo>
                      <a:pt x="55" y="115"/>
                      <a:pt x="53" y="115"/>
                      <a:pt x="51" y="115"/>
                    </a:cubicBezTo>
                    <a:cubicBezTo>
                      <a:pt x="53" y="114"/>
                      <a:pt x="55" y="114"/>
                      <a:pt x="57" y="114"/>
                    </a:cubicBezTo>
                    <a:cubicBezTo>
                      <a:pt x="57" y="115"/>
                      <a:pt x="57" y="115"/>
                      <a:pt x="57" y="115"/>
                    </a:cubicBezTo>
                    <a:cubicBezTo>
                      <a:pt x="57" y="115"/>
                      <a:pt x="57" y="115"/>
                      <a:pt x="57" y="115"/>
                    </a:cubicBezTo>
                    <a:moveTo>
                      <a:pt x="70" y="115"/>
                    </a:moveTo>
                    <a:cubicBezTo>
                      <a:pt x="70" y="114"/>
                      <a:pt x="70" y="114"/>
                      <a:pt x="70" y="114"/>
                    </a:cubicBezTo>
                    <a:cubicBezTo>
                      <a:pt x="70" y="114"/>
                      <a:pt x="70" y="114"/>
                      <a:pt x="70" y="114"/>
                    </a:cubicBezTo>
                    <a:cubicBezTo>
                      <a:pt x="73" y="114"/>
                      <a:pt x="75" y="114"/>
                      <a:pt x="77" y="114"/>
                    </a:cubicBezTo>
                    <a:cubicBezTo>
                      <a:pt x="75" y="115"/>
                      <a:pt x="74" y="115"/>
                      <a:pt x="72" y="115"/>
                    </a:cubicBezTo>
                    <a:cubicBezTo>
                      <a:pt x="72" y="115"/>
                      <a:pt x="71" y="115"/>
                      <a:pt x="70" y="115"/>
                    </a:cubicBezTo>
                    <a:moveTo>
                      <a:pt x="62" y="115"/>
                    </a:moveTo>
                    <a:cubicBezTo>
                      <a:pt x="62" y="115"/>
                      <a:pt x="61" y="115"/>
                      <a:pt x="60" y="115"/>
                    </a:cubicBezTo>
                    <a:cubicBezTo>
                      <a:pt x="60" y="115"/>
                      <a:pt x="60" y="115"/>
                      <a:pt x="60" y="115"/>
                    </a:cubicBezTo>
                    <a:cubicBezTo>
                      <a:pt x="60" y="114"/>
                      <a:pt x="60" y="114"/>
                      <a:pt x="60" y="114"/>
                    </a:cubicBezTo>
                    <a:cubicBezTo>
                      <a:pt x="61" y="113"/>
                      <a:pt x="62" y="113"/>
                      <a:pt x="63" y="113"/>
                    </a:cubicBezTo>
                    <a:cubicBezTo>
                      <a:pt x="63" y="113"/>
                      <a:pt x="63" y="113"/>
                      <a:pt x="63" y="113"/>
                    </a:cubicBezTo>
                    <a:cubicBezTo>
                      <a:pt x="65" y="113"/>
                      <a:pt x="66" y="114"/>
                      <a:pt x="67" y="114"/>
                    </a:cubicBezTo>
                    <a:cubicBezTo>
                      <a:pt x="67" y="114"/>
                      <a:pt x="67" y="114"/>
                      <a:pt x="67" y="114"/>
                    </a:cubicBezTo>
                    <a:cubicBezTo>
                      <a:pt x="67" y="115"/>
                      <a:pt x="67" y="115"/>
                      <a:pt x="67" y="115"/>
                    </a:cubicBezTo>
                    <a:cubicBezTo>
                      <a:pt x="66" y="115"/>
                      <a:pt x="64" y="115"/>
                      <a:pt x="62" y="115"/>
                    </a:cubicBezTo>
                    <a:moveTo>
                      <a:pt x="60" y="110"/>
                    </a:moveTo>
                    <a:cubicBezTo>
                      <a:pt x="60" y="99"/>
                      <a:pt x="59" y="88"/>
                      <a:pt x="58" y="77"/>
                    </a:cubicBezTo>
                    <a:cubicBezTo>
                      <a:pt x="58" y="77"/>
                      <a:pt x="58" y="77"/>
                      <a:pt x="58" y="77"/>
                    </a:cubicBezTo>
                    <a:cubicBezTo>
                      <a:pt x="60" y="76"/>
                      <a:pt x="62" y="75"/>
                      <a:pt x="63" y="74"/>
                    </a:cubicBezTo>
                    <a:cubicBezTo>
                      <a:pt x="63" y="73"/>
                      <a:pt x="63" y="73"/>
                      <a:pt x="64" y="72"/>
                    </a:cubicBezTo>
                    <a:cubicBezTo>
                      <a:pt x="64" y="72"/>
                      <a:pt x="64" y="72"/>
                      <a:pt x="64" y="72"/>
                    </a:cubicBezTo>
                    <a:cubicBezTo>
                      <a:pt x="65" y="74"/>
                      <a:pt x="67" y="74"/>
                      <a:pt x="69" y="75"/>
                    </a:cubicBezTo>
                    <a:cubicBezTo>
                      <a:pt x="67" y="84"/>
                      <a:pt x="67" y="94"/>
                      <a:pt x="67" y="103"/>
                    </a:cubicBezTo>
                    <a:cubicBezTo>
                      <a:pt x="67" y="105"/>
                      <a:pt x="67" y="108"/>
                      <a:pt x="67" y="110"/>
                    </a:cubicBezTo>
                    <a:cubicBezTo>
                      <a:pt x="66" y="110"/>
                      <a:pt x="65" y="110"/>
                      <a:pt x="63" y="110"/>
                    </a:cubicBezTo>
                    <a:cubicBezTo>
                      <a:pt x="62" y="110"/>
                      <a:pt x="61" y="110"/>
                      <a:pt x="60" y="110"/>
                    </a:cubicBezTo>
                    <a:moveTo>
                      <a:pt x="74" y="70"/>
                    </a:moveTo>
                    <a:cubicBezTo>
                      <a:pt x="75" y="62"/>
                      <a:pt x="77" y="55"/>
                      <a:pt x="80" y="47"/>
                    </a:cubicBezTo>
                    <a:cubicBezTo>
                      <a:pt x="80" y="46"/>
                      <a:pt x="81" y="45"/>
                      <a:pt x="81" y="44"/>
                    </a:cubicBezTo>
                    <a:cubicBezTo>
                      <a:pt x="82" y="44"/>
                      <a:pt x="82" y="44"/>
                      <a:pt x="82" y="44"/>
                    </a:cubicBezTo>
                    <a:cubicBezTo>
                      <a:pt x="83" y="44"/>
                      <a:pt x="83" y="44"/>
                      <a:pt x="83" y="44"/>
                    </a:cubicBezTo>
                    <a:cubicBezTo>
                      <a:pt x="83" y="44"/>
                      <a:pt x="83" y="45"/>
                      <a:pt x="83" y="46"/>
                    </a:cubicBezTo>
                    <a:cubicBezTo>
                      <a:pt x="83" y="46"/>
                      <a:pt x="83" y="46"/>
                      <a:pt x="83" y="46"/>
                    </a:cubicBezTo>
                    <a:cubicBezTo>
                      <a:pt x="83" y="52"/>
                      <a:pt x="81" y="59"/>
                      <a:pt x="78" y="65"/>
                    </a:cubicBezTo>
                    <a:cubicBezTo>
                      <a:pt x="77" y="67"/>
                      <a:pt x="75" y="69"/>
                      <a:pt x="74" y="70"/>
                    </a:cubicBezTo>
                    <a:moveTo>
                      <a:pt x="53" y="72"/>
                    </a:moveTo>
                    <a:cubicBezTo>
                      <a:pt x="53" y="71"/>
                      <a:pt x="52" y="71"/>
                      <a:pt x="51" y="71"/>
                    </a:cubicBezTo>
                    <a:cubicBezTo>
                      <a:pt x="46" y="66"/>
                      <a:pt x="42" y="60"/>
                      <a:pt x="38" y="54"/>
                    </a:cubicBezTo>
                    <a:cubicBezTo>
                      <a:pt x="37" y="52"/>
                      <a:pt x="36" y="50"/>
                      <a:pt x="36" y="48"/>
                    </a:cubicBezTo>
                    <a:cubicBezTo>
                      <a:pt x="36" y="48"/>
                      <a:pt x="36" y="48"/>
                      <a:pt x="36" y="48"/>
                    </a:cubicBezTo>
                    <a:cubicBezTo>
                      <a:pt x="36" y="46"/>
                      <a:pt x="37" y="44"/>
                      <a:pt x="39" y="43"/>
                    </a:cubicBezTo>
                    <a:cubicBezTo>
                      <a:pt x="40" y="43"/>
                      <a:pt x="41" y="42"/>
                      <a:pt x="42" y="42"/>
                    </a:cubicBezTo>
                    <a:cubicBezTo>
                      <a:pt x="42" y="42"/>
                      <a:pt x="42" y="42"/>
                      <a:pt x="42" y="42"/>
                    </a:cubicBezTo>
                    <a:cubicBezTo>
                      <a:pt x="42" y="42"/>
                      <a:pt x="42" y="42"/>
                      <a:pt x="42" y="42"/>
                    </a:cubicBezTo>
                    <a:cubicBezTo>
                      <a:pt x="43" y="42"/>
                      <a:pt x="43" y="43"/>
                      <a:pt x="44" y="43"/>
                    </a:cubicBezTo>
                    <a:cubicBezTo>
                      <a:pt x="46" y="44"/>
                      <a:pt x="47" y="46"/>
                      <a:pt x="48" y="49"/>
                    </a:cubicBezTo>
                    <a:cubicBezTo>
                      <a:pt x="50" y="57"/>
                      <a:pt x="52" y="64"/>
                      <a:pt x="53" y="72"/>
                    </a:cubicBezTo>
                    <a:moveTo>
                      <a:pt x="64" y="63"/>
                    </a:moveTo>
                    <a:cubicBezTo>
                      <a:pt x="63" y="60"/>
                      <a:pt x="63" y="57"/>
                      <a:pt x="63" y="54"/>
                    </a:cubicBezTo>
                    <a:cubicBezTo>
                      <a:pt x="63" y="51"/>
                      <a:pt x="64" y="47"/>
                      <a:pt x="64" y="43"/>
                    </a:cubicBezTo>
                    <a:cubicBezTo>
                      <a:pt x="65" y="43"/>
                      <a:pt x="65" y="42"/>
                      <a:pt x="65" y="42"/>
                    </a:cubicBezTo>
                    <a:cubicBezTo>
                      <a:pt x="65" y="41"/>
                      <a:pt x="66" y="41"/>
                      <a:pt x="66" y="41"/>
                    </a:cubicBezTo>
                    <a:cubicBezTo>
                      <a:pt x="66" y="41"/>
                      <a:pt x="66" y="41"/>
                      <a:pt x="66" y="41"/>
                    </a:cubicBezTo>
                    <a:cubicBezTo>
                      <a:pt x="66" y="41"/>
                      <a:pt x="66" y="41"/>
                      <a:pt x="66" y="41"/>
                    </a:cubicBezTo>
                    <a:cubicBezTo>
                      <a:pt x="67" y="41"/>
                      <a:pt x="68" y="41"/>
                      <a:pt x="68" y="42"/>
                    </a:cubicBezTo>
                    <a:cubicBezTo>
                      <a:pt x="68" y="43"/>
                      <a:pt x="69" y="43"/>
                      <a:pt x="69" y="44"/>
                    </a:cubicBezTo>
                    <a:cubicBezTo>
                      <a:pt x="69" y="45"/>
                      <a:pt x="68" y="46"/>
                      <a:pt x="68" y="47"/>
                    </a:cubicBezTo>
                    <a:cubicBezTo>
                      <a:pt x="68" y="52"/>
                      <a:pt x="66" y="58"/>
                      <a:pt x="64" y="63"/>
                    </a:cubicBezTo>
                    <a:moveTo>
                      <a:pt x="41" y="114"/>
                    </a:moveTo>
                    <a:cubicBezTo>
                      <a:pt x="41" y="113"/>
                      <a:pt x="41" y="113"/>
                      <a:pt x="41" y="113"/>
                    </a:cubicBezTo>
                    <a:cubicBezTo>
                      <a:pt x="38" y="110"/>
                      <a:pt x="37" y="107"/>
                      <a:pt x="36" y="104"/>
                    </a:cubicBezTo>
                    <a:cubicBezTo>
                      <a:pt x="36" y="102"/>
                      <a:pt x="36" y="100"/>
                      <a:pt x="36" y="98"/>
                    </a:cubicBezTo>
                    <a:cubicBezTo>
                      <a:pt x="35" y="93"/>
                      <a:pt x="33" y="89"/>
                      <a:pt x="30" y="85"/>
                    </a:cubicBezTo>
                    <a:cubicBezTo>
                      <a:pt x="28" y="81"/>
                      <a:pt x="25" y="78"/>
                      <a:pt x="23" y="73"/>
                    </a:cubicBezTo>
                    <a:cubicBezTo>
                      <a:pt x="20" y="66"/>
                      <a:pt x="18" y="59"/>
                      <a:pt x="18" y="51"/>
                    </a:cubicBezTo>
                    <a:cubicBezTo>
                      <a:pt x="18" y="39"/>
                      <a:pt x="22" y="27"/>
                      <a:pt x="29" y="18"/>
                    </a:cubicBezTo>
                    <a:cubicBezTo>
                      <a:pt x="36" y="10"/>
                      <a:pt x="47" y="4"/>
                      <a:pt x="60" y="4"/>
                    </a:cubicBezTo>
                    <a:cubicBezTo>
                      <a:pt x="61" y="4"/>
                      <a:pt x="61" y="4"/>
                      <a:pt x="62" y="4"/>
                    </a:cubicBezTo>
                    <a:cubicBezTo>
                      <a:pt x="79" y="5"/>
                      <a:pt x="89" y="10"/>
                      <a:pt x="96" y="18"/>
                    </a:cubicBezTo>
                    <a:cubicBezTo>
                      <a:pt x="103" y="26"/>
                      <a:pt x="105" y="37"/>
                      <a:pt x="105" y="47"/>
                    </a:cubicBezTo>
                    <a:cubicBezTo>
                      <a:pt x="105" y="59"/>
                      <a:pt x="101" y="72"/>
                      <a:pt x="96" y="78"/>
                    </a:cubicBezTo>
                    <a:cubicBezTo>
                      <a:pt x="90" y="86"/>
                      <a:pt x="89" y="91"/>
                      <a:pt x="88" y="97"/>
                    </a:cubicBezTo>
                    <a:cubicBezTo>
                      <a:pt x="86" y="100"/>
                      <a:pt x="86" y="103"/>
                      <a:pt x="85" y="106"/>
                    </a:cubicBezTo>
                    <a:cubicBezTo>
                      <a:pt x="85" y="108"/>
                      <a:pt x="84" y="110"/>
                      <a:pt x="82" y="112"/>
                    </a:cubicBezTo>
                    <a:cubicBezTo>
                      <a:pt x="82" y="112"/>
                      <a:pt x="82" y="112"/>
                      <a:pt x="81" y="111"/>
                    </a:cubicBezTo>
                    <a:cubicBezTo>
                      <a:pt x="81" y="111"/>
                      <a:pt x="81" y="111"/>
                      <a:pt x="80" y="111"/>
                    </a:cubicBezTo>
                    <a:cubicBezTo>
                      <a:pt x="77" y="111"/>
                      <a:pt x="74" y="110"/>
                      <a:pt x="70" y="110"/>
                    </a:cubicBezTo>
                    <a:cubicBezTo>
                      <a:pt x="70" y="108"/>
                      <a:pt x="70" y="106"/>
                      <a:pt x="70" y="103"/>
                    </a:cubicBezTo>
                    <a:cubicBezTo>
                      <a:pt x="70" y="93"/>
                      <a:pt x="71" y="84"/>
                      <a:pt x="73" y="74"/>
                    </a:cubicBezTo>
                    <a:cubicBezTo>
                      <a:pt x="73" y="74"/>
                      <a:pt x="74" y="74"/>
                      <a:pt x="74" y="73"/>
                    </a:cubicBezTo>
                    <a:cubicBezTo>
                      <a:pt x="77" y="72"/>
                      <a:pt x="79" y="69"/>
                      <a:pt x="81" y="67"/>
                    </a:cubicBezTo>
                    <a:cubicBezTo>
                      <a:pt x="85" y="60"/>
                      <a:pt x="87" y="53"/>
                      <a:pt x="87" y="46"/>
                    </a:cubicBezTo>
                    <a:cubicBezTo>
                      <a:pt x="87" y="46"/>
                      <a:pt x="87" y="46"/>
                      <a:pt x="87" y="46"/>
                    </a:cubicBezTo>
                    <a:cubicBezTo>
                      <a:pt x="86" y="45"/>
                      <a:pt x="87" y="43"/>
                      <a:pt x="85" y="42"/>
                    </a:cubicBezTo>
                    <a:cubicBezTo>
                      <a:pt x="85" y="41"/>
                      <a:pt x="83" y="41"/>
                      <a:pt x="82" y="41"/>
                    </a:cubicBezTo>
                    <a:cubicBezTo>
                      <a:pt x="82" y="41"/>
                      <a:pt x="82" y="41"/>
                      <a:pt x="82" y="41"/>
                    </a:cubicBezTo>
                    <a:cubicBezTo>
                      <a:pt x="81" y="41"/>
                      <a:pt x="80" y="41"/>
                      <a:pt x="79" y="42"/>
                    </a:cubicBezTo>
                    <a:cubicBezTo>
                      <a:pt x="77" y="43"/>
                      <a:pt x="77" y="45"/>
                      <a:pt x="76" y="46"/>
                    </a:cubicBezTo>
                    <a:cubicBezTo>
                      <a:pt x="73" y="54"/>
                      <a:pt x="71" y="63"/>
                      <a:pt x="70" y="71"/>
                    </a:cubicBezTo>
                    <a:cubicBezTo>
                      <a:pt x="70" y="71"/>
                      <a:pt x="70" y="71"/>
                      <a:pt x="70" y="71"/>
                    </a:cubicBezTo>
                    <a:cubicBezTo>
                      <a:pt x="70" y="71"/>
                      <a:pt x="70" y="71"/>
                      <a:pt x="70" y="71"/>
                    </a:cubicBezTo>
                    <a:cubicBezTo>
                      <a:pt x="68" y="71"/>
                      <a:pt x="67" y="71"/>
                      <a:pt x="66" y="70"/>
                    </a:cubicBezTo>
                    <a:cubicBezTo>
                      <a:pt x="66" y="70"/>
                      <a:pt x="66" y="69"/>
                      <a:pt x="66" y="69"/>
                    </a:cubicBezTo>
                    <a:cubicBezTo>
                      <a:pt x="69" y="62"/>
                      <a:pt x="71" y="55"/>
                      <a:pt x="72" y="47"/>
                    </a:cubicBezTo>
                    <a:cubicBezTo>
                      <a:pt x="72" y="46"/>
                      <a:pt x="72" y="45"/>
                      <a:pt x="72" y="44"/>
                    </a:cubicBezTo>
                    <a:cubicBezTo>
                      <a:pt x="72" y="43"/>
                      <a:pt x="72" y="42"/>
                      <a:pt x="71" y="40"/>
                    </a:cubicBezTo>
                    <a:cubicBezTo>
                      <a:pt x="70" y="39"/>
                      <a:pt x="69" y="37"/>
                      <a:pt x="66" y="37"/>
                    </a:cubicBezTo>
                    <a:cubicBezTo>
                      <a:pt x="66" y="37"/>
                      <a:pt x="66" y="37"/>
                      <a:pt x="66" y="37"/>
                    </a:cubicBezTo>
                    <a:cubicBezTo>
                      <a:pt x="66" y="37"/>
                      <a:pt x="65" y="37"/>
                      <a:pt x="64" y="37"/>
                    </a:cubicBezTo>
                    <a:cubicBezTo>
                      <a:pt x="63" y="38"/>
                      <a:pt x="62" y="39"/>
                      <a:pt x="62" y="40"/>
                    </a:cubicBezTo>
                    <a:cubicBezTo>
                      <a:pt x="61" y="41"/>
                      <a:pt x="61" y="42"/>
                      <a:pt x="61" y="43"/>
                    </a:cubicBezTo>
                    <a:cubicBezTo>
                      <a:pt x="60" y="46"/>
                      <a:pt x="60" y="50"/>
                      <a:pt x="60" y="54"/>
                    </a:cubicBezTo>
                    <a:cubicBezTo>
                      <a:pt x="60" y="58"/>
                      <a:pt x="60" y="63"/>
                      <a:pt x="61" y="67"/>
                    </a:cubicBezTo>
                    <a:cubicBezTo>
                      <a:pt x="61" y="67"/>
                      <a:pt x="61" y="68"/>
                      <a:pt x="62" y="69"/>
                    </a:cubicBezTo>
                    <a:cubicBezTo>
                      <a:pt x="61" y="70"/>
                      <a:pt x="61" y="71"/>
                      <a:pt x="60" y="72"/>
                    </a:cubicBezTo>
                    <a:cubicBezTo>
                      <a:pt x="59" y="72"/>
                      <a:pt x="58" y="73"/>
                      <a:pt x="57" y="73"/>
                    </a:cubicBezTo>
                    <a:cubicBezTo>
                      <a:pt x="57" y="73"/>
                      <a:pt x="57" y="73"/>
                      <a:pt x="57" y="73"/>
                    </a:cubicBezTo>
                    <a:cubicBezTo>
                      <a:pt x="55" y="65"/>
                      <a:pt x="54" y="56"/>
                      <a:pt x="51" y="48"/>
                    </a:cubicBezTo>
                    <a:cubicBezTo>
                      <a:pt x="50" y="45"/>
                      <a:pt x="49" y="42"/>
                      <a:pt x="46" y="40"/>
                    </a:cubicBezTo>
                    <a:cubicBezTo>
                      <a:pt x="45" y="39"/>
                      <a:pt x="43" y="39"/>
                      <a:pt x="42" y="39"/>
                    </a:cubicBezTo>
                    <a:cubicBezTo>
                      <a:pt x="40" y="39"/>
                      <a:pt x="38" y="39"/>
                      <a:pt x="37" y="40"/>
                    </a:cubicBezTo>
                    <a:cubicBezTo>
                      <a:pt x="34" y="42"/>
                      <a:pt x="33" y="45"/>
                      <a:pt x="33" y="48"/>
                    </a:cubicBezTo>
                    <a:cubicBezTo>
                      <a:pt x="33" y="48"/>
                      <a:pt x="33" y="48"/>
                      <a:pt x="33" y="48"/>
                    </a:cubicBezTo>
                    <a:cubicBezTo>
                      <a:pt x="33" y="51"/>
                      <a:pt x="34" y="53"/>
                      <a:pt x="35" y="55"/>
                    </a:cubicBezTo>
                    <a:cubicBezTo>
                      <a:pt x="39" y="62"/>
                      <a:pt x="43" y="68"/>
                      <a:pt x="49" y="73"/>
                    </a:cubicBezTo>
                    <a:cubicBezTo>
                      <a:pt x="50" y="74"/>
                      <a:pt x="52" y="76"/>
                      <a:pt x="54" y="76"/>
                    </a:cubicBezTo>
                    <a:cubicBezTo>
                      <a:pt x="56" y="88"/>
                      <a:pt x="57" y="99"/>
                      <a:pt x="57" y="110"/>
                    </a:cubicBezTo>
                    <a:cubicBezTo>
                      <a:pt x="52" y="111"/>
                      <a:pt x="47" y="112"/>
                      <a:pt x="43" y="114"/>
                    </a:cubicBezTo>
                    <a:cubicBezTo>
                      <a:pt x="42" y="114"/>
                      <a:pt x="42" y="114"/>
                      <a:pt x="42" y="114"/>
                    </a:cubicBezTo>
                    <a:cubicBezTo>
                      <a:pt x="41" y="114"/>
                      <a:pt x="41" y="114"/>
                      <a:pt x="41" y="114"/>
                    </a:cubicBezTo>
                    <a:cubicBezTo>
                      <a:pt x="41" y="114"/>
                      <a:pt x="41" y="114"/>
                      <a:pt x="41" y="114"/>
                    </a:cubicBezTo>
                    <a:cubicBezTo>
                      <a:pt x="41" y="114"/>
                      <a:pt x="41" y="114"/>
                      <a:pt x="41" y="114"/>
                    </a:cubicBezTo>
                    <a:moveTo>
                      <a:pt x="60" y="0"/>
                    </a:moveTo>
                    <a:cubicBezTo>
                      <a:pt x="60" y="0"/>
                      <a:pt x="60" y="0"/>
                      <a:pt x="60" y="0"/>
                    </a:cubicBezTo>
                    <a:cubicBezTo>
                      <a:pt x="46" y="0"/>
                      <a:pt x="34" y="7"/>
                      <a:pt x="26" y="16"/>
                    </a:cubicBezTo>
                    <a:cubicBezTo>
                      <a:pt x="19" y="26"/>
                      <a:pt x="14" y="38"/>
                      <a:pt x="14" y="51"/>
                    </a:cubicBezTo>
                    <a:cubicBezTo>
                      <a:pt x="14" y="59"/>
                      <a:pt x="16" y="67"/>
                      <a:pt x="20" y="75"/>
                    </a:cubicBezTo>
                    <a:cubicBezTo>
                      <a:pt x="22" y="79"/>
                      <a:pt x="25" y="83"/>
                      <a:pt x="27" y="87"/>
                    </a:cubicBezTo>
                    <a:cubicBezTo>
                      <a:pt x="30" y="91"/>
                      <a:pt x="32" y="95"/>
                      <a:pt x="32" y="99"/>
                    </a:cubicBezTo>
                    <a:cubicBezTo>
                      <a:pt x="33" y="100"/>
                      <a:pt x="32" y="102"/>
                      <a:pt x="33" y="104"/>
                    </a:cubicBezTo>
                    <a:cubicBezTo>
                      <a:pt x="33" y="109"/>
                      <a:pt x="35" y="112"/>
                      <a:pt x="38" y="115"/>
                    </a:cubicBezTo>
                    <a:cubicBezTo>
                      <a:pt x="39" y="117"/>
                      <a:pt x="39" y="118"/>
                      <a:pt x="39" y="120"/>
                    </a:cubicBezTo>
                    <a:cubicBezTo>
                      <a:pt x="39" y="121"/>
                      <a:pt x="39" y="121"/>
                      <a:pt x="39" y="122"/>
                    </a:cubicBezTo>
                    <a:cubicBezTo>
                      <a:pt x="39" y="123"/>
                      <a:pt x="39" y="124"/>
                      <a:pt x="39" y="125"/>
                    </a:cubicBezTo>
                    <a:cubicBezTo>
                      <a:pt x="39" y="126"/>
                      <a:pt x="39" y="127"/>
                      <a:pt x="39" y="128"/>
                    </a:cubicBezTo>
                    <a:cubicBezTo>
                      <a:pt x="39" y="129"/>
                      <a:pt x="39" y="129"/>
                      <a:pt x="40" y="130"/>
                    </a:cubicBezTo>
                    <a:cubicBezTo>
                      <a:pt x="40" y="130"/>
                      <a:pt x="40" y="131"/>
                      <a:pt x="40" y="131"/>
                    </a:cubicBezTo>
                    <a:cubicBezTo>
                      <a:pt x="40" y="132"/>
                      <a:pt x="39" y="134"/>
                      <a:pt x="39" y="135"/>
                    </a:cubicBezTo>
                    <a:cubicBezTo>
                      <a:pt x="39" y="136"/>
                      <a:pt x="39" y="136"/>
                      <a:pt x="39" y="136"/>
                    </a:cubicBezTo>
                    <a:cubicBezTo>
                      <a:pt x="39" y="136"/>
                      <a:pt x="39" y="136"/>
                      <a:pt x="39" y="135"/>
                    </a:cubicBezTo>
                    <a:cubicBezTo>
                      <a:pt x="38" y="133"/>
                      <a:pt x="36" y="132"/>
                      <a:pt x="34" y="131"/>
                    </a:cubicBezTo>
                    <a:cubicBezTo>
                      <a:pt x="34" y="131"/>
                      <a:pt x="34" y="131"/>
                      <a:pt x="34" y="131"/>
                    </a:cubicBezTo>
                    <a:cubicBezTo>
                      <a:pt x="34" y="131"/>
                      <a:pt x="34" y="131"/>
                      <a:pt x="34" y="131"/>
                    </a:cubicBezTo>
                    <a:cubicBezTo>
                      <a:pt x="34" y="131"/>
                      <a:pt x="34" y="131"/>
                      <a:pt x="34" y="131"/>
                    </a:cubicBezTo>
                    <a:cubicBezTo>
                      <a:pt x="33" y="130"/>
                      <a:pt x="33" y="130"/>
                      <a:pt x="32" y="130"/>
                    </a:cubicBezTo>
                    <a:cubicBezTo>
                      <a:pt x="32" y="130"/>
                      <a:pt x="32" y="130"/>
                      <a:pt x="32" y="130"/>
                    </a:cubicBezTo>
                    <a:cubicBezTo>
                      <a:pt x="30" y="130"/>
                      <a:pt x="28" y="131"/>
                      <a:pt x="26" y="132"/>
                    </a:cubicBezTo>
                    <a:cubicBezTo>
                      <a:pt x="24" y="134"/>
                      <a:pt x="23" y="135"/>
                      <a:pt x="22" y="137"/>
                    </a:cubicBezTo>
                    <a:cubicBezTo>
                      <a:pt x="14" y="151"/>
                      <a:pt x="11" y="162"/>
                      <a:pt x="4" y="175"/>
                    </a:cubicBezTo>
                    <a:cubicBezTo>
                      <a:pt x="3" y="176"/>
                      <a:pt x="3" y="177"/>
                      <a:pt x="2" y="178"/>
                    </a:cubicBezTo>
                    <a:cubicBezTo>
                      <a:pt x="2" y="180"/>
                      <a:pt x="1" y="181"/>
                      <a:pt x="1" y="182"/>
                    </a:cubicBezTo>
                    <a:cubicBezTo>
                      <a:pt x="0" y="183"/>
                      <a:pt x="0" y="184"/>
                      <a:pt x="0" y="185"/>
                    </a:cubicBezTo>
                    <a:cubicBezTo>
                      <a:pt x="0" y="187"/>
                      <a:pt x="1" y="189"/>
                      <a:pt x="1" y="191"/>
                    </a:cubicBezTo>
                    <a:cubicBezTo>
                      <a:pt x="3" y="195"/>
                      <a:pt x="5" y="200"/>
                      <a:pt x="7" y="204"/>
                    </a:cubicBezTo>
                    <a:cubicBezTo>
                      <a:pt x="9" y="208"/>
                      <a:pt x="10" y="211"/>
                      <a:pt x="12" y="215"/>
                    </a:cubicBezTo>
                    <a:cubicBezTo>
                      <a:pt x="12" y="217"/>
                      <a:pt x="13" y="220"/>
                      <a:pt x="14" y="222"/>
                    </a:cubicBezTo>
                    <a:cubicBezTo>
                      <a:pt x="15" y="225"/>
                      <a:pt x="16" y="228"/>
                      <a:pt x="16" y="230"/>
                    </a:cubicBezTo>
                    <a:cubicBezTo>
                      <a:pt x="17" y="234"/>
                      <a:pt x="17" y="238"/>
                      <a:pt x="20" y="241"/>
                    </a:cubicBezTo>
                    <a:cubicBezTo>
                      <a:pt x="21" y="243"/>
                      <a:pt x="23" y="247"/>
                      <a:pt x="27" y="253"/>
                    </a:cubicBezTo>
                    <a:cubicBezTo>
                      <a:pt x="30" y="259"/>
                      <a:pt x="35" y="266"/>
                      <a:pt x="40" y="273"/>
                    </a:cubicBezTo>
                    <a:cubicBezTo>
                      <a:pt x="40" y="276"/>
                      <a:pt x="40" y="279"/>
                      <a:pt x="40" y="282"/>
                    </a:cubicBezTo>
                    <a:cubicBezTo>
                      <a:pt x="37" y="282"/>
                      <a:pt x="35" y="283"/>
                      <a:pt x="34" y="285"/>
                    </a:cubicBezTo>
                    <a:cubicBezTo>
                      <a:pt x="32" y="286"/>
                      <a:pt x="32" y="288"/>
                      <a:pt x="32" y="289"/>
                    </a:cubicBezTo>
                    <a:cubicBezTo>
                      <a:pt x="32" y="290"/>
                      <a:pt x="32" y="290"/>
                      <a:pt x="32" y="290"/>
                    </a:cubicBezTo>
                    <a:cubicBezTo>
                      <a:pt x="32" y="290"/>
                      <a:pt x="32" y="290"/>
                      <a:pt x="32" y="290"/>
                    </a:cubicBezTo>
                    <a:cubicBezTo>
                      <a:pt x="32" y="290"/>
                      <a:pt x="32" y="291"/>
                      <a:pt x="32" y="291"/>
                    </a:cubicBezTo>
                    <a:cubicBezTo>
                      <a:pt x="32" y="293"/>
                      <a:pt x="32" y="295"/>
                      <a:pt x="32" y="297"/>
                    </a:cubicBezTo>
                    <a:cubicBezTo>
                      <a:pt x="31" y="298"/>
                      <a:pt x="29" y="298"/>
                      <a:pt x="28" y="299"/>
                    </a:cubicBezTo>
                    <a:cubicBezTo>
                      <a:pt x="27" y="300"/>
                      <a:pt x="26" y="302"/>
                      <a:pt x="26" y="303"/>
                    </a:cubicBezTo>
                    <a:cubicBezTo>
                      <a:pt x="26" y="304"/>
                      <a:pt x="26" y="305"/>
                      <a:pt x="26" y="305"/>
                    </a:cubicBezTo>
                    <a:cubicBezTo>
                      <a:pt x="26" y="305"/>
                      <a:pt x="26" y="305"/>
                      <a:pt x="26" y="305"/>
                    </a:cubicBezTo>
                    <a:cubicBezTo>
                      <a:pt x="25" y="316"/>
                      <a:pt x="24" y="327"/>
                      <a:pt x="24" y="337"/>
                    </a:cubicBezTo>
                    <a:cubicBezTo>
                      <a:pt x="24" y="338"/>
                      <a:pt x="25" y="339"/>
                      <a:pt x="26" y="339"/>
                    </a:cubicBezTo>
                    <a:cubicBezTo>
                      <a:pt x="26" y="339"/>
                      <a:pt x="26" y="339"/>
                      <a:pt x="26" y="339"/>
                    </a:cubicBezTo>
                    <a:cubicBezTo>
                      <a:pt x="27" y="339"/>
                      <a:pt x="28" y="338"/>
                      <a:pt x="28" y="337"/>
                    </a:cubicBezTo>
                    <a:cubicBezTo>
                      <a:pt x="28" y="328"/>
                      <a:pt x="29" y="318"/>
                      <a:pt x="29" y="308"/>
                    </a:cubicBezTo>
                    <a:cubicBezTo>
                      <a:pt x="30" y="309"/>
                      <a:pt x="31" y="309"/>
                      <a:pt x="32" y="309"/>
                    </a:cubicBezTo>
                    <a:cubicBezTo>
                      <a:pt x="32" y="310"/>
                      <a:pt x="32" y="310"/>
                      <a:pt x="32" y="310"/>
                    </a:cubicBezTo>
                    <a:cubicBezTo>
                      <a:pt x="32" y="311"/>
                      <a:pt x="33" y="311"/>
                      <a:pt x="34" y="311"/>
                    </a:cubicBezTo>
                    <a:cubicBezTo>
                      <a:pt x="34" y="311"/>
                      <a:pt x="34" y="311"/>
                      <a:pt x="34" y="311"/>
                    </a:cubicBezTo>
                    <a:cubicBezTo>
                      <a:pt x="34" y="311"/>
                      <a:pt x="35" y="311"/>
                      <a:pt x="35" y="311"/>
                    </a:cubicBezTo>
                    <a:cubicBezTo>
                      <a:pt x="43" y="313"/>
                      <a:pt x="51" y="314"/>
                      <a:pt x="60" y="314"/>
                    </a:cubicBezTo>
                    <a:cubicBezTo>
                      <a:pt x="64" y="314"/>
                      <a:pt x="69" y="314"/>
                      <a:pt x="74" y="313"/>
                    </a:cubicBezTo>
                    <a:cubicBezTo>
                      <a:pt x="75" y="313"/>
                      <a:pt x="76" y="313"/>
                      <a:pt x="77" y="313"/>
                    </a:cubicBezTo>
                    <a:cubicBezTo>
                      <a:pt x="77" y="314"/>
                      <a:pt x="76" y="315"/>
                      <a:pt x="75" y="316"/>
                    </a:cubicBezTo>
                    <a:cubicBezTo>
                      <a:pt x="76" y="317"/>
                      <a:pt x="76" y="317"/>
                      <a:pt x="76" y="317"/>
                    </a:cubicBezTo>
                    <a:cubicBezTo>
                      <a:pt x="77" y="316"/>
                      <a:pt x="79" y="314"/>
                      <a:pt x="80" y="313"/>
                    </a:cubicBezTo>
                    <a:cubicBezTo>
                      <a:pt x="81" y="313"/>
                      <a:pt x="83" y="313"/>
                      <a:pt x="84" y="312"/>
                    </a:cubicBezTo>
                    <a:cubicBezTo>
                      <a:pt x="82" y="314"/>
                      <a:pt x="81" y="316"/>
                      <a:pt x="79" y="319"/>
                    </a:cubicBezTo>
                    <a:cubicBezTo>
                      <a:pt x="80" y="320"/>
                      <a:pt x="80" y="320"/>
                      <a:pt x="80" y="320"/>
                    </a:cubicBezTo>
                    <a:cubicBezTo>
                      <a:pt x="82" y="317"/>
                      <a:pt x="85" y="314"/>
                      <a:pt x="87" y="312"/>
                    </a:cubicBezTo>
                    <a:cubicBezTo>
                      <a:pt x="90" y="311"/>
                      <a:pt x="92" y="311"/>
                      <a:pt x="95" y="310"/>
                    </a:cubicBezTo>
                    <a:cubicBezTo>
                      <a:pt x="90" y="315"/>
                      <a:pt x="85" y="321"/>
                      <a:pt x="81" y="327"/>
                    </a:cubicBezTo>
                    <a:cubicBezTo>
                      <a:pt x="82" y="328"/>
                      <a:pt x="82" y="328"/>
                      <a:pt x="82" y="328"/>
                    </a:cubicBezTo>
                    <a:cubicBezTo>
                      <a:pt x="88" y="321"/>
                      <a:pt x="93" y="315"/>
                      <a:pt x="99" y="308"/>
                    </a:cubicBezTo>
                    <a:cubicBezTo>
                      <a:pt x="99" y="308"/>
                      <a:pt x="100" y="308"/>
                      <a:pt x="101" y="307"/>
                    </a:cubicBezTo>
                    <a:cubicBezTo>
                      <a:pt x="101" y="307"/>
                      <a:pt x="101" y="307"/>
                      <a:pt x="101" y="307"/>
                    </a:cubicBezTo>
                    <a:cubicBezTo>
                      <a:pt x="101" y="307"/>
                      <a:pt x="101" y="307"/>
                      <a:pt x="101" y="307"/>
                    </a:cubicBezTo>
                    <a:cubicBezTo>
                      <a:pt x="101" y="307"/>
                      <a:pt x="102" y="307"/>
                      <a:pt x="102" y="306"/>
                    </a:cubicBezTo>
                    <a:cubicBezTo>
                      <a:pt x="103" y="306"/>
                      <a:pt x="103" y="306"/>
                      <a:pt x="103" y="306"/>
                    </a:cubicBezTo>
                    <a:cubicBezTo>
                      <a:pt x="103" y="307"/>
                      <a:pt x="103" y="307"/>
                      <a:pt x="103" y="308"/>
                    </a:cubicBezTo>
                    <a:cubicBezTo>
                      <a:pt x="102" y="308"/>
                      <a:pt x="102" y="308"/>
                      <a:pt x="102" y="308"/>
                    </a:cubicBezTo>
                    <a:cubicBezTo>
                      <a:pt x="96" y="315"/>
                      <a:pt x="90" y="322"/>
                      <a:pt x="84" y="329"/>
                    </a:cubicBezTo>
                    <a:cubicBezTo>
                      <a:pt x="84" y="329"/>
                      <a:pt x="84" y="329"/>
                      <a:pt x="84" y="329"/>
                    </a:cubicBezTo>
                    <a:cubicBezTo>
                      <a:pt x="84" y="330"/>
                      <a:pt x="84" y="330"/>
                      <a:pt x="84" y="330"/>
                    </a:cubicBezTo>
                    <a:cubicBezTo>
                      <a:pt x="84" y="332"/>
                      <a:pt x="84" y="332"/>
                      <a:pt x="84" y="332"/>
                    </a:cubicBezTo>
                    <a:cubicBezTo>
                      <a:pt x="85" y="331"/>
                      <a:pt x="85" y="331"/>
                      <a:pt x="85" y="331"/>
                    </a:cubicBezTo>
                    <a:cubicBezTo>
                      <a:pt x="85" y="331"/>
                      <a:pt x="85" y="331"/>
                      <a:pt x="85" y="331"/>
                    </a:cubicBezTo>
                    <a:cubicBezTo>
                      <a:pt x="86" y="331"/>
                      <a:pt x="86" y="331"/>
                      <a:pt x="86" y="331"/>
                    </a:cubicBezTo>
                    <a:cubicBezTo>
                      <a:pt x="86" y="330"/>
                      <a:pt x="86" y="330"/>
                      <a:pt x="86" y="330"/>
                    </a:cubicBezTo>
                    <a:cubicBezTo>
                      <a:pt x="92" y="324"/>
                      <a:pt x="97" y="317"/>
                      <a:pt x="103" y="310"/>
                    </a:cubicBezTo>
                    <a:cubicBezTo>
                      <a:pt x="103" y="318"/>
                      <a:pt x="103" y="326"/>
                      <a:pt x="103" y="334"/>
                    </a:cubicBezTo>
                    <a:cubicBezTo>
                      <a:pt x="103" y="335"/>
                      <a:pt x="103" y="337"/>
                      <a:pt x="103" y="339"/>
                    </a:cubicBezTo>
                    <a:cubicBezTo>
                      <a:pt x="102" y="338"/>
                      <a:pt x="102" y="338"/>
                      <a:pt x="102" y="338"/>
                    </a:cubicBezTo>
                    <a:cubicBezTo>
                      <a:pt x="99" y="340"/>
                      <a:pt x="97" y="343"/>
                      <a:pt x="96" y="347"/>
                    </a:cubicBezTo>
                    <a:cubicBezTo>
                      <a:pt x="98" y="347"/>
                      <a:pt x="98" y="347"/>
                      <a:pt x="98" y="347"/>
                    </a:cubicBezTo>
                    <a:cubicBezTo>
                      <a:pt x="99" y="344"/>
                      <a:pt x="101" y="342"/>
                      <a:pt x="103" y="339"/>
                    </a:cubicBezTo>
                    <a:cubicBezTo>
                      <a:pt x="103" y="340"/>
                      <a:pt x="103" y="341"/>
                      <a:pt x="103" y="341"/>
                    </a:cubicBezTo>
                    <a:cubicBezTo>
                      <a:pt x="103" y="342"/>
                      <a:pt x="104" y="343"/>
                      <a:pt x="105" y="343"/>
                    </a:cubicBezTo>
                    <a:cubicBezTo>
                      <a:pt x="105" y="343"/>
                      <a:pt x="105" y="343"/>
                      <a:pt x="105" y="343"/>
                    </a:cubicBezTo>
                    <a:cubicBezTo>
                      <a:pt x="106" y="343"/>
                      <a:pt x="106" y="342"/>
                      <a:pt x="106" y="341"/>
                    </a:cubicBezTo>
                    <a:cubicBezTo>
                      <a:pt x="106" y="339"/>
                      <a:pt x="106" y="336"/>
                      <a:pt x="106" y="334"/>
                    </a:cubicBezTo>
                    <a:cubicBezTo>
                      <a:pt x="106" y="326"/>
                      <a:pt x="106" y="318"/>
                      <a:pt x="106" y="310"/>
                    </a:cubicBezTo>
                    <a:cubicBezTo>
                      <a:pt x="106" y="307"/>
                      <a:pt x="106" y="305"/>
                      <a:pt x="106" y="302"/>
                    </a:cubicBezTo>
                    <a:cubicBezTo>
                      <a:pt x="107" y="302"/>
                      <a:pt x="107" y="301"/>
                      <a:pt x="107" y="300"/>
                    </a:cubicBezTo>
                    <a:cubicBezTo>
                      <a:pt x="107" y="299"/>
                      <a:pt x="107" y="299"/>
                      <a:pt x="106" y="298"/>
                    </a:cubicBezTo>
                    <a:cubicBezTo>
                      <a:pt x="106" y="298"/>
                      <a:pt x="106" y="297"/>
                      <a:pt x="105" y="296"/>
                    </a:cubicBezTo>
                    <a:cubicBezTo>
                      <a:pt x="105" y="296"/>
                      <a:pt x="104" y="296"/>
                      <a:pt x="103" y="295"/>
                    </a:cubicBezTo>
                    <a:cubicBezTo>
                      <a:pt x="103" y="294"/>
                      <a:pt x="104" y="292"/>
                      <a:pt x="104" y="290"/>
                    </a:cubicBezTo>
                    <a:cubicBezTo>
                      <a:pt x="104" y="289"/>
                      <a:pt x="104" y="289"/>
                      <a:pt x="104" y="289"/>
                    </a:cubicBezTo>
                    <a:cubicBezTo>
                      <a:pt x="104" y="287"/>
                      <a:pt x="103" y="285"/>
                      <a:pt x="102" y="284"/>
                    </a:cubicBezTo>
                    <a:cubicBezTo>
                      <a:pt x="100" y="282"/>
                      <a:pt x="98" y="280"/>
                      <a:pt x="95" y="280"/>
                    </a:cubicBezTo>
                    <a:cubicBezTo>
                      <a:pt x="96" y="277"/>
                      <a:pt x="96" y="275"/>
                      <a:pt x="96" y="272"/>
                    </a:cubicBezTo>
                    <a:cubicBezTo>
                      <a:pt x="96" y="272"/>
                      <a:pt x="96" y="272"/>
                      <a:pt x="96" y="272"/>
                    </a:cubicBezTo>
                    <a:cubicBezTo>
                      <a:pt x="97" y="268"/>
                      <a:pt x="99" y="265"/>
                      <a:pt x="101" y="261"/>
                    </a:cubicBezTo>
                    <a:cubicBezTo>
                      <a:pt x="104" y="256"/>
                      <a:pt x="106" y="251"/>
                      <a:pt x="106" y="244"/>
                    </a:cubicBezTo>
                    <a:cubicBezTo>
                      <a:pt x="106" y="241"/>
                      <a:pt x="106" y="238"/>
                      <a:pt x="105" y="235"/>
                    </a:cubicBezTo>
                    <a:cubicBezTo>
                      <a:pt x="102" y="219"/>
                      <a:pt x="97" y="211"/>
                      <a:pt x="92" y="196"/>
                    </a:cubicBezTo>
                    <a:cubicBezTo>
                      <a:pt x="90" y="187"/>
                      <a:pt x="88" y="178"/>
                      <a:pt x="88" y="169"/>
                    </a:cubicBezTo>
                    <a:cubicBezTo>
                      <a:pt x="88" y="166"/>
                      <a:pt x="88" y="164"/>
                      <a:pt x="88" y="162"/>
                    </a:cubicBezTo>
                    <a:cubicBezTo>
                      <a:pt x="88" y="162"/>
                      <a:pt x="88" y="162"/>
                      <a:pt x="88" y="162"/>
                    </a:cubicBezTo>
                    <a:cubicBezTo>
                      <a:pt x="88" y="160"/>
                      <a:pt x="87" y="158"/>
                      <a:pt x="85" y="156"/>
                    </a:cubicBezTo>
                    <a:cubicBezTo>
                      <a:pt x="84" y="155"/>
                      <a:pt x="81" y="154"/>
                      <a:pt x="79" y="154"/>
                    </a:cubicBezTo>
                    <a:cubicBezTo>
                      <a:pt x="79" y="154"/>
                      <a:pt x="79" y="154"/>
                      <a:pt x="79" y="154"/>
                    </a:cubicBezTo>
                    <a:cubicBezTo>
                      <a:pt x="78" y="154"/>
                      <a:pt x="77" y="154"/>
                      <a:pt x="77" y="154"/>
                    </a:cubicBezTo>
                    <a:cubicBezTo>
                      <a:pt x="78" y="153"/>
                      <a:pt x="79" y="152"/>
                      <a:pt x="80" y="151"/>
                    </a:cubicBezTo>
                    <a:cubicBezTo>
                      <a:pt x="80" y="150"/>
                      <a:pt x="81" y="149"/>
                      <a:pt x="82" y="148"/>
                    </a:cubicBezTo>
                    <a:cubicBezTo>
                      <a:pt x="82" y="147"/>
                      <a:pt x="83" y="145"/>
                      <a:pt x="83" y="144"/>
                    </a:cubicBezTo>
                    <a:cubicBezTo>
                      <a:pt x="83" y="144"/>
                      <a:pt x="83" y="144"/>
                      <a:pt x="83" y="144"/>
                    </a:cubicBezTo>
                    <a:cubicBezTo>
                      <a:pt x="83" y="144"/>
                      <a:pt x="83" y="144"/>
                      <a:pt x="83" y="144"/>
                    </a:cubicBezTo>
                    <a:cubicBezTo>
                      <a:pt x="83" y="143"/>
                      <a:pt x="84" y="143"/>
                      <a:pt x="84" y="142"/>
                    </a:cubicBezTo>
                    <a:cubicBezTo>
                      <a:pt x="84" y="141"/>
                      <a:pt x="83" y="141"/>
                      <a:pt x="83" y="140"/>
                    </a:cubicBezTo>
                    <a:cubicBezTo>
                      <a:pt x="84" y="140"/>
                      <a:pt x="85" y="139"/>
                      <a:pt x="84" y="138"/>
                    </a:cubicBezTo>
                    <a:cubicBezTo>
                      <a:pt x="84" y="137"/>
                      <a:pt x="84" y="137"/>
                      <a:pt x="83" y="137"/>
                    </a:cubicBezTo>
                    <a:cubicBezTo>
                      <a:pt x="84" y="136"/>
                      <a:pt x="84" y="136"/>
                      <a:pt x="84" y="136"/>
                    </a:cubicBezTo>
                    <a:cubicBezTo>
                      <a:pt x="84" y="135"/>
                      <a:pt x="84" y="135"/>
                      <a:pt x="84" y="135"/>
                    </a:cubicBezTo>
                    <a:cubicBezTo>
                      <a:pt x="84" y="134"/>
                      <a:pt x="83" y="134"/>
                      <a:pt x="83" y="133"/>
                    </a:cubicBezTo>
                    <a:cubicBezTo>
                      <a:pt x="83" y="133"/>
                      <a:pt x="83" y="133"/>
                      <a:pt x="83" y="133"/>
                    </a:cubicBezTo>
                    <a:cubicBezTo>
                      <a:pt x="82" y="133"/>
                      <a:pt x="82" y="133"/>
                      <a:pt x="82" y="133"/>
                    </a:cubicBezTo>
                    <a:cubicBezTo>
                      <a:pt x="82" y="133"/>
                      <a:pt x="82" y="133"/>
                      <a:pt x="82" y="133"/>
                    </a:cubicBezTo>
                    <a:cubicBezTo>
                      <a:pt x="82" y="133"/>
                      <a:pt x="82" y="133"/>
                      <a:pt x="82" y="133"/>
                    </a:cubicBezTo>
                    <a:cubicBezTo>
                      <a:pt x="82" y="132"/>
                      <a:pt x="82" y="132"/>
                      <a:pt x="82" y="132"/>
                    </a:cubicBezTo>
                    <a:cubicBezTo>
                      <a:pt x="82" y="132"/>
                      <a:pt x="82" y="132"/>
                      <a:pt x="82" y="132"/>
                    </a:cubicBezTo>
                    <a:cubicBezTo>
                      <a:pt x="83" y="132"/>
                      <a:pt x="84" y="131"/>
                      <a:pt x="84" y="130"/>
                    </a:cubicBezTo>
                    <a:cubicBezTo>
                      <a:pt x="84" y="129"/>
                      <a:pt x="84" y="129"/>
                      <a:pt x="84" y="129"/>
                    </a:cubicBezTo>
                    <a:cubicBezTo>
                      <a:pt x="84" y="128"/>
                      <a:pt x="83" y="127"/>
                      <a:pt x="83" y="127"/>
                    </a:cubicBezTo>
                    <a:cubicBezTo>
                      <a:pt x="82" y="126"/>
                      <a:pt x="82" y="126"/>
                      <a:pt x="82" y="126"/>
                    </a:cubicBezTo>
                    <a:cubicBezTo>
                      <a:pt x="82" y="126"/>
                      <a:pt x="83" y="125"/>
                      <a:pt x="83" y="125"/>
                    </a:cubicBezTo>
                    <a:cubicBezTo>
                      <a:pt x="83" y="124"/>
                      <a:pt x="83" y="124"/>
                      <a:pt x="83" y="123"/>
                    </a:cubicBezTo>
                    <a:cubicBezTo>
                      <a:pt x="83" y="123"/>
                      <a:pt x="83" y="123"/>
                      <a:pt x="83" y="123"/>
                    </a:cubicBezTo>
                    <a:cubicBezTo>
                      <a:pt x="83" y="121"/>
                      <a:pt x="83" y="119"/>
                      <a:pt x="83" y="118"/>
                    </a:cubicBezTo>
                    <a:cubicBezTo>
                      <a:pt x="83" y="117"/>
                      <a:pt x="83" y="117"/>
                      <a:pt x="83" y="117"/>
                    </a:cubicBezTo>
                    <a:cubicBezTo>
                      <a:pt x="86" y="114"/>
                      <a:pt x="88" y="111"/>
                      <a:pt x="89" y="107"/>
                    </a:cubicBezTo>
                    <a:cubicBezTo>
                      <a:pt x="90" y="104"/>
                      <a:pt x="90" y="100"/>
                      <a:pt x="91" y="98"/>
                    </a:cubicBezTo>
                    <a:cubicBezTo>
                      <a:pt x="93" y="92"/>
                      <a:pt x="94" y="88"/>
                      <a:pt x="99" y="80"/>
                    </a:cubicBezTo>
                    <a:cubicBezTo>
                      <a:pt x="105" y="73"/>
                      <a:pt x="109" y="60"/>
                      <a:pt x="109" y="47"/>
                    </a:cubicBezTo>
                    <a:cubicBezTo>
                      <a:pt x="109" y="36"/>
                      <a:pt x="106" y="25"/>
                      <a:pt x="99" y="16"/>
                    </a:cubicBezTo>
                    <a:cubicBezTo>
                      <a:pt x="91" y="7"/>
                      <a:pt x="80" y="1"/>
                      <a:pt x="62" y="0"/>
                    </a:cubicBezTo>
                    <a:cubicBezTo>
                      <a:pt x="62" y="0"/>
                      <a:pt x="61" y="0"/>
                      <a:pt x="6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861"/>
              <p:cNvSpPr>
                <a:spLocks/>
              </p:cNvSpPr>
              <p:nvPr/>
            </p:nvSpPr>
            <p:spPr bwMode="auto">
              <a:xfrm>
                <a:off x="2519" y="754"/>
                <a:ext cx="14" cy="95"/>
              </a:xfrm>
              <a:custGeom>
                <a:avLst/>
                <a:gdLst>
                  <a:gd name="T0" fmla="*/ 2 w 6"/>
                  <a:gd name="T1" fmla="*/ 0 h 40"/>
                  <a:gd name="T2" fmla="*/ 2 w 6"/>
                  <a:gd name="T3" fmla="*/ 0 h 40"/>
                  <a:gd name="T4" fmla="*/ 0 w 6"/>
                  <a:gd name="T5" fmla="*/ 1 h 40"/>
                  <a:gd name="T6" fmla="*/ 0 w 6"/>
                  <a:gd name="T7" fmla="*/ 8 h 40"/>
                  <a:gd name="T8" fmla="*/ 2 w 6"/>
                  <a:gd name="T9" fmla="*/ 39 h 40"/>
                  <a:gd name="T10" fmla="*/ 4 w 6"/>
                  <a:gd name="T11" fmla="*/ 40 h 40"/>
                  <a:gd name="T12" fmla="*/ 4 w 6"/>
                  <a:gd name="T13" fmla="*/ 40 h 40"/>
                  <a:gd name="T14" fmla="*/ 6 w 6"/>
                  <a:gd name="T15" fmla="*/ 38 h 40"/>
                  <a:gd name="T16" fmla="*/ 4 w 6"/>
                  <a:gd name="T17" fmla="*/ 8 h 40"/>
                  <a:gd name="T18" fmla="*/ 4 w 6"/>
                  <a:gd name="T19" fmla="*/ 2 h 40"/>
                  <a:gd name="T20" fmla="*/ 2 w 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40">
                    <a:moveTo>
                      <a:pt x="2" y="0"/>
                    </a:moveTo>
                    <a:cubicBezTo>
                      <a:pt x="2" y="0"/>
                      <a:pt x="2" y="0"/>
                      <a:pt x="2" y="0"/>
                    </a:cubicBezTo>
                    <a:cubicBezTo>
                      <a:pt x="1" y="0"/>
                      <a:pt x="0" y="0"/>
                      <a:pt x="0" y="1"/>
                    </a:cubicBezTo>
                    <a:cubicBezTo>
                      <a:pt x="0" y="4"/>
                      <a:pt x="0" y="6"/>
                      <a:pt x="0" y="8"/>
                    </a:cubicBezTo>
                    <a:cubicBezTo>
                      <a:pt x="0" y="18"/>
                      <a:pt x="1" y="29"/>
                      <a:pt x="2" y="39"/>
                    </a:cubicBezTo>
                    <a:cubicBezTo>
                      <a:pt x="2" y="40"/>
                      <a:pt x="3" y="40"/>
                      <a:pt x="4" y="40"/>
                    </a:cubicBezTo>
                    <a:cubicBezTo>
                      <a:pt x="4" y="40"/>
                      <a:pt x="4" y="40"/>
                      <a:pt x="4" y="40"/>
                    </a:cubicBezTo>
                    <a:cubicBezTo>
                      <a:pt x="5" y="40"/>
                      <a:pt x="6" y="39"/>
                      <a:pt x="6" y="38"/>
                    </a:cubicBezTo>
                    <a:cubicBezTo>
                      <a:pt x="4" y="28"/>
                      <a:pt x="4" y="18"/>
                      <a:pt x="4" y="8"/>
                    </a:cubicBezTo>
                    <a:cubicBezTo>
                      <a:pt x="4" y="6"/>
                      <a:pt x="4" y="4"/>
                      <a:pt x="4" y="2"/>
                    </a:cubicBezTo>
                    <a:cubicBezTo>
                      <a:pt x="4" y="1"/>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862"/>
              <p:cNvSpPr>
                <a:spLocks/>
              </p:cNvSpPr>
              <p:nvPr/>
            </p:nvSpPr>
            <p:spPr bwMode="auto">
              <a:xfrm>
                <a:off x="2637" y="818"/>
                <a:ext cx="64" cy="48"/>
              </a:xfrm>
              <a:custGeom>
                <a:avLst/>
                <a:gdLst>
                  <a:gd name="T0" fmla="*/ 25 w 27"/>
                  <a:gd name="T1" fmla="*/ 0 h 20"/>
                  <a:gd name="T2" fmla="*/ 24 w 27"/>
                  <a:gd name="T3" fmla="*/ 1 h 20"/>
                  <a:gd name="T4" fmla="*/ 1 w 27"/>
                  <a:gd name="T5" fmla="*/ 17 h 20"/>
                  <a:gd name="T6" fmla="*/ 0 w 27"/>
                  <a:gd name="T7" fmla="*/ 20 h 20"/>
                  <a:gd name="T8" fmla="*/ 2 w 27"/>
                  <a:gd name="T9" fmla="*/ 20 h 20"/>
                  <a:gd name="T10" fmla="*/ 3 w 27"/>
                  <a:gd name="T11" fmla="*/ 20 h 20"/>
                  <a:gd name="T12" fmla="*/ 26 w 27"/>
                  <a:gd name="T13" fmla="*/ 3 h 20"/>
                  <a:gd name="T14" fmla="*/ 26 w 27"/>
                  <a:gd name="T15" fmla="*/ 1 h 20"/>
                  <a:gd name="T16" fmla="*/ 25 w 27"/>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0">
                    <a:moveTo>
                      <a:pt x="25" y="0"/>
                    </a:moveTo>
                    <a:cubicBezTo>
                      <a:pt x="24" y="0"/>
                      <a:pt x="24" y="0"/>
                      <a:pt x="24" y="1"/>
                    </a:cubicBezTo>
                    <a:cubicBezTo>
                      <a:pt x="16" y="6"/>
                      <a:pt x="8" y="12"/>
                      <a:pt x="1" y="17"/>
                    </a:cubicBezTo>
                    <a:cubicBezTo>
                      <a:pt x="0" y="18"/>
                      <a:pt x="0" y="19"/>
                      <a:pt x="0" y="20"/>
                    </a:cubicBezTo>
                    <a:cubicBezTo>
                      <a:pt x="1" y="20"/>
                      <a:pt x="1" y="20"/>
                      <a:pt x="2" y="20"/>
                    </a:cubicBezTo>
                    <a:cubicBezTo>
                      <a:pt x="2" y="20"/>
                      <a:pt x="3" y="20"/>
                      <a:pt x="3" y="20"/>
                    </a:cubicBezTo>
                    <a:cubicBezTo>
                      <a:pt x="11" y="14"/>
                      <a:pt x="18" y="9"/>
                      <a:pt x="26" y="3"/>
                    </a:cubicBezTo>
                    <a:cubicBezTo>
                      <a:pt x="27" y="3"/>
                      <a:pt x="27" y="2"/>
                      <a:pt x="26" y="1"/>
                    </a:cubicBezTo>
                    <a:cubicBezTo>
                      <a:pt x="26" y="0"/>
                      <a:pt x="25" y="0"/>
                      <a:pt x="2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863"/>
              <p:cNvSpPr>
                <a:spLocks/>
              </p:cNvSpPr>
              <p:nvPr/>
            </p:nvSpPr>
            <p:spPr bwMode="auto">
              <a:xfrm>
                <a:off x="2678" y="944"/>
                <a:ext cx="66" cy="23"/>
              </a:xfrm>
              <a:custGeom>
                <a:avLst/>
                <a:gdLst>
                  <a:gd name="T0" fmla="*/ 26 w 28"/>
                  <a:gd name="T1" fmla="*/ 0 h 10"/>
                  <a:gd name="T2" fmla="*/ 26 w 28"/>
                  <a:gd name="T3" fmla="*/ 0 h 10"/>
                  <a:gd name="T4" fmla="*/ 2 w 28"/>
                  <a:gd name="T5" fmla="*/ 6 h 10"/>
                  <a:gd name="T6" fmla="*/ 0 w 28"/>
                  <a:gd name="T7" fmla="*/ 8 h 10"/>
                  <a:gd name="T8" fmla="*/ 2 w 28"/>
                  <a:gd name="T9" fmla="*/ 10 h 10"/>
                  <a:gd name="T10" fmla="*/ 2 w 28"/>
                  <a:gd name="T11" fmla="*/ 10 h 10"/>
                  <a:gd name="T12" fmla="*/ 27 w 28"/>
                  <a:gd name="T13" fmla="*/ 4 h 10"/>
                  <a:gd name="T14" fmla="*/ 28 w 28"/>
                  <a:gd name="T15" fmla="*/ 1 h 10"/>
                  <a:gd name="T16" fmla="*/ 26 w 2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
                    <a:moveTo>
                      <a:pt x="26" y="0"/>
                    </a:moveTo>
                    <a:cubicBezTo>
                      <a:pt x="26" y="0"/>
                      <a:pt x="26" y="0"/>
                      <a:pt x="26" y="0"/>
                    </a:cubicBezTo>
                    <a:cubicBezTo>
                      <a:pt x="18" y="4"/>
                      <a:pt x="10" y="6"/>
                      <a:pt x="2" y="6"/>
                    </a:cubicBezTo>
                    <a:cubicBezTo>
                      <a:pt x="1" y="6"/>
                      <a:pt x="0" y="7"/>
                      <a:pt x="0" y="8"/>
                    </a:cubicBezTo>
                    <a:cubicBezTo>
                      <a:pt x="0" y="9"/>
                      <a:pt x="1" y="10"/>
                      <a:pt x="2" y="10"/>
                    </a:cubicBezTo>
                    <a:cubicBezTo>
                      <a:pt x="2" y="10"/>
                      <a:pt x="2" y="10"/>
                      <a:pt x="2" y="10"/>
                    </a:cubicBezTo>
                    <a:cubicBezTo>
                      <a:pt x="10" y="10"/>
                      <a:pt x="19" y="8"/>
                      <a:pt x="27" y="4"/>
                    </a:cubicBezTo>
                    <a:cubicBezTo>
                      <a:pt x="28" y="3"/>
                      <a:pt x="28" y="2"/>
                      <a:pt x="28" y="1"/>
                    </a:cubicBezTo>
                    <a:cubicBezTo>
                      <a:pt x="28" y="1"/>
                      <a:pt x="27" y="0"/>
                      <a:pt x="26"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864"/>
              <p:cNvSpPr>
                <a:spLocks/>
              </p:cNvSpPr>
              <p:nvPr/>
            </p:nvSpPr>
            <p:spPr bwMode="auto">
              <a:xfrm>
                <a:off x="2668" y="1048"/>
                <a:ext cx="55" cy="47"/>
              </a:xfrm>
              <a:custGeom>
                <a:avLst/>
                <a:gdLst>
                  <a:gd name="T0" fmla="*/ 2 w 23"/>
                  <a:gd name="T1" fmla="*/ 0 h 20"/>
                  <a:gd name="T2" fmla="*/ 1 w 23"/>
                  <a:gd name="T3" fmla="*/ 1 h 20"/>
                  <a:gd name="T4" fmla="*/ 1 w 23"/>
                  <a:gd name="T5" fmla="*/ 3 h 20"/>
                  <a:gd name="T6" fmla="*/ 20 w 23"/>
                  <a:gd name="T7" fmla="*/ 19 h 20"/>
                  <a:gd name="T8" fmla="*/ 21 w 23"/>
                  <a:gd name="T9" fmla="*/ 20 h 20"/>
                  <a:gd name="T10" fmla="*/ 22 w 23"/>
                  <a:gd name="T11" fmla="*/ 19 h 20"/>
                  <a:gd name="T12" fmla="*/ 22 w 23"/>
                  <a:gd name="T13" fmla="*/ 17 h 20"/>
                  <a:gd name="T14" fmla="*/ 3 w 23"/>
                  <a:gd name="T15" fmla="*/ 1 h 20"/>
                  <a:gd name="T16" fmla="*/ 2 w 23"/>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20">
                    <a:moveTo>
                      <a:pt x="2" y="0"/>
                    </a:moveTo>
                    <a:cubicBezTo>
                      <a:pt x="2" y="0"/>
                      <a:pt x="1" y="1"/>
                      <a:pt x="1" y="1"/>
                    </a:cubicBezTo>
                    <a:cubicBezTo>
                      <a:pt x="0" y="2"/>
                      <a:pt x="0" y="3"/>
                      <a:pt x="1" y="3"/>
                    </a:cubicBezTo>
                    <a:cubicBezTo>
                      <a:pt x="7" y="9"/>
                      <a:pt x="14" y="14"/>
                      <a:pt x="20" y="19"/>
                    </a:cubicBezTo>
                    <a:cubicBezTo>
                      <a:pt x="20" y="20"/>
                      <a:pt x="21" y="20"/>
                      <a:pt x="21" y="20"/>
                    </a:cubicBezTo>
                    <a:cubicBezTo>
                      <a:pt x="22" y="20"/>
                      <a:pt x="22" y="19"/>
                      <a:pt x="22" y="19"/>
                    </a:cubicBezTo>
                    <a:cubicBezTo>
                      <a:pt x="23" y="18"/>
                      <a:pt x="23" y="17"/>
                      <a:pt x="22" y="17"/>
                    </a:cubicBezTo>
                    <a:cubicBezTo>
                      <a:pt x="16" y="11"/>
                      <a:pt x="10" y="6"/>
                      <a:pt x="3" y="1"/>
                    </a:cubicBezTo>
                    <a:cubicBezTo>
                      <a:pt x="3" y="0"/>
                      <a:pt x="3"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865"/>
              <p:cNvSpPr>
                <a:spLocks/>
              </p:cNvSpPr>
              <p:nvPr/>
            </p:nvSpPr>
            <p:spPr bwMode="auto">
              <a:xfrm>
                <a:off x="2372" y="818"/>
                <a:ext cx="52" cy="50"/>
              </a:xfrm>
              <a:custGeom>
                <a:avLst/>
                <a:gdLst>
                  <a:gd name="T0" fmla="*/ 2 w 22"/>
                  <a:gd name="T1" fmla="*/ 0 h 21"/>
                  <a:gd name="T2" fmla="*/ 1 w 22"/>
                  <a:gd name="T3" fmla="*/ 1 h 21"/>
                  <a:gd name="T4" fmla="*/ 1 w 22"/>
                  <a:gd name="T5" fmla="*/ 3 h 21"/>
                  <a:gd name="T6" fmla="*/ 18 w 22"/>
                  <a:gd name="T7" fmla="*/ 21 h 21"/>
                  <a:gd name="T8" fmla="*/ 20 w 22"/>
                  <a:gd name="T9" fmla="*/ 21 h 21"/>
                  <a:gd name="T10" fmla="*/ 21 w 22"/>
                  <a:gd name="T11" fmla="*/ 21 h 21"/>
                  <a:gd name="T12" fmla="*/ 21 w 22"/>
                  <a:gd name="T13" fmla="*/ 19 h 21"/>
                  <a:gd name="T14" fmla="*/ 3 w 22"/>
                  <a:gd name="T15" fmla="*/ 0 h 21"/>
                  <a:gd name="T16" fmla="*/ 2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2" y="0"/>
                    </a:moveTo>
                    <a:cubicBezTo>
                      <a:pt x="2" y="0"/>
                      <a:pt x="1" y="0"/>
                      <a:pt x="1" y="1"/>
                    </a:cubicBezTo>
                    <a:cubicBezTo>
                      <a:pt x="0" y="2"/>
                      <a:pt x="0" y="3"/>
                      <a:pt x="1" y="3"/>
                    </a:cubicBezTo>
                    <a:cubicBezTo>
                      <a:pt x="8" y="8"/>
                      <a:pt x="14" y="14"/>
                      <a:pt x="18" y="21"/>
                    </a:cubicBezTo>
                    <a:cubicBezTo>
                      <a:pt x="19" y="21"/>
                      <a:pt x="19" y="21"/>
                      <a:pt x="20" y="21"/>
                    </a:cubicBezTo>
                    <a:cubicBezTo>
                      <a:pt x="21" y="21"/>
                      <a:pt x="21" y="21"/>
                      <a:pt x="21" y="21"/>
                    </a:cubicBezTo>
                    <a:cubicBezTo>
                      <a:pt x="22" y="21"/>
                      <a:pt x="22" y="20"/>
                      <a:pt x="21" y="19"/>
                    </a:cubicBezTo>
                    <a:cubicBezTo>
                      <a:pt x="17" y="11"/>
                      <a:pt x="10" y="5"/>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866"/>
              <p:cNvSpPr>
                <a:spLocks/>
              </p:cNvSpPr>
              <p:nvPr/>
            </p:nvSpPr>
            <p:spPr bwMode="auto">
              <a:xfrm>
                <a:off x="2332" y="948"/>
                <a:ext cx="64" cy="22"/>
              </a:xfrm>
              <a:custGeom>
                <a:avLst/>
                <a:gdLst>
                  <a:gd name="T0" fmla="*/ 2 w 27"/>
                  <a:gd name="T1" fmla="*/ 0 h 9"/>
                  <a:gd name="T2" fmla="*/ 1 w 27"/>
                  <a:gd name="T3" fmla="*/ 1 h 9"/>
                  <a:gd name="T4" fmla="*/ 2 w 27"/>
                  <a:gd name="T5" fmla="*/ 3 h 9"/>
                  <a:gd name="T6" fmla="*/ 24 w 27"/>
                  <a:gd name="T7" fmla="*/ 9 h 9"/>
                  <a:gd name="T8" fmla="*/ 25 w 27"/>
                  <a:gd name="T9" fmla="*/ 9 h 9"/>
                  <a:gd name="T10" fmla="*/ 27 w 27"/>
                  <a:gd name="T11" fmla="*/ 8 h 9"/>
                  <a:gd name="T12" fmla="*/ 26 w 27"/>
                  <a:gd name="T13" fmla="*/ 5 h 9"/>
                  <a:gd name="T14" fmla="*/ 3 w 27"/>
                  <a:gd name="T15" fmla="*/ 0 h 9"/>
                  <a:gd name="T16" fmla="*/ 2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 y="0"/>
                    </a:moveTo>
                    <a:cubicBezTo>
                      <a:pt x="1" y="0"/>
                      <a:pt x="1" y="0"/>
                      <a:pt x="1" y="1"/>
                    </a:cubicBezTo>
                    <a:cubicBezTo>
                      <a:pt x="0" y="2"/>
                      <a:pt x="1" y="3"/>
                      <a:pt x="2" y="3"/>
                    </a:cubicBezTo>
                    <a:cubicBezTo>
                      <a:pt x="10" y="4"/>
                      <a:pt x="17" y="6"/>
                      <a:pt x="24" y="9"/>
                    </a:cubicBezTo>
                    <a:cubicBezTo>
                      <a:pt x="25" y="9"/>
                      <a:pt x="25" y="9"/>
                      <a:pt x="25" y="9"/>
                    </a:cubicBezTo>
                    <a:cubicBezTo>
                      <a:pt x="26" y="9"/>
                      <a:pt x="26" y="8"/>
                      <a:pt x="27" y="8"/>
                    </a:cubicBezTo>
                    <a:cubicBezTo>
                      <a:pt x="27" y="7"/>
                      <a:pt x="27" y="6"/>
                      <a:pt x="26" y="5"/>
                    </a:cubicBezTo>
                    <a:cubicBezTo>
                      <a:pt x="18" y="3"/>
                      <a:pt x="10" y="1"/>
                      <a:pt x="3" y="0"/>
                    </a:cubicBezTo>
                    <a:cubicBezTo>
                      <a:pt x="2" y="0"/>
                      <a:pt x="2" y="0"/>
                      <a:pt x="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867"/>
              <p:cNvSpPr>
                <a:spLocks/>
              </p:cNvSpPr>
              <p:nvPr/>
            </p:nvSpPr>
            <p:spPr bwMode="auto">
              <a:xfrm>
                <a:off x="2351" y="1067"/>
                <a:ext cx="59" cy="49"/>
              </a:xfrm>
              <a:custGeom>
                <a:avLst/>
                <a:gdLst>
                  <a:gd name="T0" fmla="*/ 23 w 25"/>
                  <a:gd name="T1" fmla="*/ 0 h 21"/>
                  <a:gd name="T2" fmla="*/ 22 w 25"/>
                  <a:gd name="T3" fmla="*/ 0 h 21"/>
                  <a:gd name="T4" fmla="*/ 12 w 25"/>
                  <a:gd name="T5" fmla="*/ 9 h 21"/>
                  <a:gd name="T6" fmla="*/ 1 w 25"/>
                  <a:gd name="T7" fmla="*/ 18 h 21"/>
                  <a:gd name="T8" fmla="*/ 1 w 25"/>
                  <a:gd name="T9" fmla="*/ 21 h 21"/>
                  <a:gd name="T10" fmla="*/ 2 w 25"/>
                  <a:gd name="T11" fmla="*/ 21 h 21"/>
                  <a:gd name="T12" fmla="*/ 4 w 25"/>
                  <a:gd name="T13" fmla="*/ 21 h 21"/>
                  <a:gd name="T14" fmla="*/ 14 w 25"/>
                  <a:gd name="T15" fmla="*/ 12 h 21"/>
                  <a:gd name="T16" fmla="*/ 24 w 25"/>
                  <a:gd name="T17" fmla="*/ 3 h 21"/>
                  <a:gd name="T18" fmla="*/ 24 w 25"/>
                  <a:gd name="T19" fmla="*/ 0 h 21"/>
                  <a:gd name="T20" fmla="*/ 23 w 2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1">
                    <a:moveTo>
                      <a:pt x="23" y="0"/>
                    </a:moveTo>
                    <a:cubicBezTo>
                      <a:pt x="22" y="0"/>
                      <a:pt x="22" y="0"/>
                      <a:pt x="22" y="0"/>
                    </a:cubicBezTo>
                    <a:cubicBezTo>
                      <a:pt x="18" y="4"/>
                      <a:pt x="15" y="7"/>
                      <a:pt x="12" y="9"/>
                    </a:cubicBezTo>
                    <a:cubicBezTo>
                      <a:pt x="8" y="11"/>
                      <a:pt x="5" y="14"/>
                      <a:pt x="1" y="18"/>
                    </a:cubicBezTo>
                    <a:cubicBezTo>
                      <a:pt x="0" y="19"/>
                      <a:pt x="1" y="20"/>
                      <a:pt x="1" y="21"/>
                    </a:cubicBezTo>
                    <a:cubicBezTo>
                      <a:pt x="2" y="21"/>
                      <a:pt x="2" y="21"/>
                      <a:pt x="2" y="21"/>
                    </a:cubicBezTo>
                    <a:cubicBezTo>
                      <a:pt x="3" y="21"/>
                      <a:pt x="3" y="21"/>
                      <a:pt x="4" y="21"/>
                    </a:cubicBezTo>
                    <a:cubicBezTo>
                      <a:pt x="8" y="16"/>
                      <a:pt x="11" y="14"/>
                      <a:pt x="14" y="12"/>
                    </a:cubicBezTo>
                    <a:cubicBezTo>
                      <a:pt x="17" y="10"/>
                      <a:pt x="20" y="7"/>
                      <a:pt x="24" y="3"/>
                    </a:cubicBezTo>
                    <a:cubicBezTo>
                      <a:pt x="25" y="2"/>
                      <a:pt x="25" y="1"/>
                      <a:pt x="24" y="0"/>
                    </a:cubicBezTo>
                    <a:cubicBezTo>
                      <a:pt x="24" y="0"/>
                      <a:pt x="23" y="0"/>
                      <a:pt x="2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Rectangle 868"/>
              <p:cNvSpPr>
                <a:spLocks noChangeArrowheads="1"/>
              </p:cNvSpPr>
              <p:nvPr/>
            </p:nvSpPr>
            <p:spPr bwMode="auto">
              <a:xfrm>
                <a:off x="2469" y="1183"/>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869"/>
              <p:cNvSpPr>
                <a:spLocks/>
              </p:cNvSpPr>
              <p:nvPr/>
            </p:nvSpPr>
            <p:spPr bwMode="auto">
              <a:xfrm>
                <a:off x="2469" y="118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870"/>
              <p:cNvSpPr>
                <a:spLocks/>
              </p:cNvSpPr>
              <p:nvPr/>
            </p:nvSpPr>
            <p:spPr bwMode="auto">
              <a:xfrm>
                <a:off x="2585" y="1618"/>
                <a:ext cx="45" cy="59"/>
              </a:xfrm>
              <a:custGeom>
                <a:avLst/>
                <a:gdLst>
                  <a:gd name="T0" fmla="*/ 18 w 19"/>
                  <a:gd name="T1" fmla="*/ 0 h 25"/>
                  <a:gd name="T2" fmla="*/ 0 w 19"/>
                  <a:gd name="T3" fmla="*/ 24 h 25"/>
                  <a:gd name="T4" fmla="*/ 2 w 19"/>
                  <a:gd name="T5" fmla="*/ 25 h 25"/>
                  <a:gd name="T6" fmla="*/ 19 w 19"/>
                  <a:gd name="T7" fmla="*/ 1 h 25"/>
                  <a:gd name="T8" fmla="*/ 18 w 19"/>
                  <a:gd name="T9" fmla="*/ 0 h 25"/>
                </a:gdLst>
                <a:ahLst/>
                <a:cxnLst>
                  <a:cxn ang="0">
                    <a:pos x="T0" y="T1"/>
                  </a:cxn>
                  <a:cxn ang="0">
                    <a:pos x="T2" y="T3"/>
                  </a:cxn>
                  <a:cxn ang="0">
                    <a:pos x="T4" y="T5"/>
                  </a:cxn>
                  <a:cxn ang="0">
                    <a:pos x="T6" y="T7"/>
                  </a:cxn>
                  <a:cxn ang="0">
                    <a:pos x="T8" y="T9"/>
                  </a:cxn>
                </a:cxnLst>
                <a:rect l="0" t="0" r="r" b="b"/>
                <a:pathLst>
                  <a:path w="19" h="25">
                    <a:moveTo>
                      <a:pt x="18" y="0"/>
                    </a:moveTo>
                    <a:cubicBezTo>
                      <a:pt x="12" y="8"/>
                      <a:pt x="6" y="16"/>
                      <a:pt x="0" y="24"/>
                    </a:cubicBezTo>
                    <a:cubicBezTo>
                      <a:pt x="2" y="25"/>
                      <a:pt x="2" y="25"/>
                      <a:pt x="2" y="25"/>
                    </a:cubicBezTo>
                    <a:cubicBezTo>
                      <a:pt x="8" y="17"/>
                      <a:pt x="14" y="9"/>
                      <a:pt x="19" y="1"/>
                    </a:cubicBezTo>
                    <a:cubicBezTo>
                      <a:pt x="18" y="0"/>
                      <a:pt x="18" y="0"/>
                      <a:pt x="18"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871"/>
              <p:cNvSpPr>
                <a:spLocks/>
              </p:cNvSpPr>
              <p:nvPr/>
            </p:nvSpPr>
            <p:spPr bwMode="auto">
              <a:xfrm>
                <a:off x="2592" y="1639"/>
                <a:ext cx="38" cy="48"/>
              </a:xfrm>
              <a:custGeom>
                <a:avLst/>
                <a:gdLst>
                  <a:gd name="T0" fmla="*/ 15 w 16"/>
                  <a:gd name="T1" fmla="*/ 0 h 20"/>
                  <a:gd name="T2" fmla="*/ 0 w 16"/>
                  <a:gd name="T3" fmla="*/ 19 h 20"/>
                  <a:gd name="T4" fmla="*/ 2 w 16"/>
                  <a:gd name="T5" fmla="*/ 20 h 20"/>
                  <a:gd name="T6" fmla="*/ 16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0" y="7"/>
                      <a:pt x="5" y="13"/>
                      <a:pt x="0" y="19"/>
                    </a:cubicBezTo>
                    <a:cubicBezTo>
                      <a:pt x="2" y="20"/>
                      <a:pt x="2" y="20"/>
                      <a:pt x="2" y="20"/>
                    </a:cubicBezTo>
                    <a:cubicBezTo>
                      <a:pt x="6" y="14"/>
                      <a:pt x="11" y="8"/>
                      <a:pt x="16" y="1"/>
                    </a:cubicBezTo>
                    <a:cubicBezTo>
                      <a:pt x="15" y="0"/>
                      <a:pt x="15" y="0"/>
                      <a:pt x="15"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872"/>
              <p:cNvSpPr>
                <a:spLocks/>
              </p:cNvSpPr>
              <p:nvPr/>
            </p:nvSpPr>
            <p:spPr bwMode="auto">
              <a:xfrm>
                <a:off x="2602" y="1658"/>
                <a:ext cx="28" cy="41"/>
              </a:xfrm>
              <a:custGeom>
                <a:avLst/>
                <a:gdLst>
                  <a:gd name="T0" fmla="*/ 10 w 12"/>
                  <a:gd name="T1" fmla="*/ 0 h 17"/>
                  <a:gd name="T2" fmla="*/ 1 w 12"/>
                  <a:gd name="T3" fmla="*/ 12 h 17"/>
                  <a:gd name="T4" fmla="*/ 1 w 12"/>
                  <a:gd name="T5" fmla="*/ 13 h 17"/>
                  <a:gd name="T6" fmla="*/ 1 w 12"/>
                  <a:gd name="T7" fmla="*/ 14 h 17"/>
                  <a:gd name="T8" fmla="*/ 0 w 12"/>
                  <a:gd name="T9" fmla="*/ 17 h 17"/>
                  <a:gd name="T10" fmla="*/ 2 w 12"/>
                  <a:gd name="T11" fmla="*/ 14 h 17"/>
                  <a:gd name="T12" fmla="*/ 2 w 12"/>
                  <a:gd name="T13" fmla="*/ 14 h 17"/>
                  <a:gd name="T14" fmla="*/ 3 w 12"/>
                  <a:gd name="T15" fmla="*/ 14 h 17"/>
                  <a:gd name="T16" fmla="*/ 12 w 12"/>
                  <a:gd name="T17" fmla="*/ 1 h 17"/>
                  <a:gd name="T18" fmla="*/ 10 w 1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7">
                    <a:moveTo>
                      <a:pt x="10" y="0"/>
                    </a:moveTo>
                    <a:cubicBezTo>
                      <a:pt x="8" y="5"/>
                      <a:pt x="5" y="9"/>
                      <a:pt x="1" y="12"/>
                    </a:cubicBezTo>
                    <a:cubicBezTo>
                      <a:pt x="1" y="13"/>
                      <a:pt x="1" y="13"/>
                      <a:pt x="1" y="13"/>
                    </a:cubicBezTo>
                    <a:cubicBezTo>
                      <a:pt x="1" y="14"/>
                      <a:pt x="1" y="14"/>
                      <a:pt x="1" y="14"/>
                    </a:cubicBezTo>
                    <a:cubicBezTo>
                      <a:pt x="0" y="17"/>
                      <a:pt x="0" y="17"/>
                      <a:pt x="0" y="17"/>
                    </a:cubicBezTo>
                    <a:cubicBezTo>
                      <a:pt x="2" y="14"/>
                      <a:pt x="2" y="14"/>
                      <a:pt x="2" y="14"/>
                    </a:cubicBezTo>
                    <a:cubicBezTo>
                      <a:pt x="2" y="14"/>
                      <a:pt x="2" y="14"/>
                      <a:pt x="2" y="14"/>
                    </a:cubicBezTo>
                    <a:cubicBezTo>
                      <a:pt x="3" y="14"/>
                      <a:pt x="3" y="14"/>
                      <a:pt x="3" y="14"/>
                    </a:cubicBezTo>
                    <a:cubicBezTo>
                      <a:pt x="6" y="10"/>
                      <a:pt x="9" y="5"/>
                      <a:pt x="12" y="1"/>
                    </a:cubicBezTo>
                    <a:cubicBezTo>
                      <a:pt x="10" y="0"/>
                      <a:pt x="10" y="0"/>
                      <a:pt x="10"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873"/>
              <p:cNvSpPr>
                <a:spLocks noEditPoints="1"/>
              </p:cNvSpPr>
              <p:nvPr/>
            </p:nvSpPr>
            <p:spPr bwMode="auto">
              <a:xfrm>
                <a:off x="2706" y="2020"/>
                <a:ext cx="367" cy="486"/>
              </a:xfrm>
              <a:custGeom>
                <a:avLst/>
                <a:gdLst>
                  <a:gd name="T0" fmla="*/ 125 w 155"/>
                  <a:gd name="T1" fmla="*/ 178 h 205"/>
                  <a:gd name="T2" fmla="*/ 124 w 155"/>
                  <a:gd name="T3" fmla="*/ 189 h 205"/>
                  <a:gd name="T4" fmla="*/ 115 w 155"/>
                  <a:gd name="T5" fmla="*/ 187 h 205"/>
                  <a:gd name="T6" fmla="*/ 60 w 155"/>
                  <a:gd name="T7" fmla="*/ 175 h 205"/>
                  <a:gd name="T8" fmla="*/ 71 w 155"/>
                  <a:gd name="T9" fmla="*/ 158 h 205"/>
                  <a:gd name="T10" fmla="*/ 73 w 155"/>
                  <a:gd name="T11" fmla="*/ 158 h 205"/>
                  <a:gd name="T12" fmla="*/ 88 w 155"/>
                  <a:gd name="T13" fmla="*/ 153 h 205"/>
                  <a:gd name="T14" fmla="*/ 124 w 155"/>
                  <a:gd name="T15" fmla="*/ 140 h 205"/>
                  <a:gd name="T16" fmla="*/ 133 w 155"/>
                  <a:gd name="T17" fmla="*/ 137 h 205"/>
                  <a:gd name="T18" fmla="*/ 141 w 155"/>
                  <a:gd name="T19" fmla="*/ 134 h 205"/>
                  <a:gd name="T20" fmla="*/ 146 w 155"/>
                  <a:gd name="T21" fmla="*/ 144 h 205"/>
                  <a:gd name="T22" fmla="*/ 35 w 155"/>
                  <a:gd name="T23" fmla="*/ 131 h 205"/>
                  <a:gd name="T24" fmla="*/ 44 w 155"/>
                  <a:gd name="T25" fmla="*/ 128 h 205"/>
                  <a:gd name="T26" fmla="*/ 75 w 155"/>
                  <a:gd name="T27" fmla="*/ 122 h 205"/>
                  <a:gd name="T28" fmla="*/ 56 w 155"/>
                  <a:gd name="T29" fmla="*/ 123 h 205"/>
                  <a:gd name="T30" fmla="*/ 69 w 155"/>
                  <a:gd name="T31" fmla="*/ 124 h 205"/>
                  <a:gd name="T32" fmla="*/ 107 w 155"/>
                  <a:gd name="T33" fmla="*/ 112 h 205"/>
                  <a:gd name="T34" fmla="*/ 108 w 155"/>
                  <a:gd name="T35" fmla="*/ 105 h 205"/>
                  <a:gd name="T36" fmla="*/ 115 w 155"/>
                  <a:gd name="T37" fmla="*/ 97 h 205"/>
                  <a:gd name="T38" fmla="*/ 47 w 155"/>
                  <a:gd name="T39" fmla="*/ 94 h 205"/>
                  <a:gd name="T40" fmla="*/ 117 w 155"/>
                  <a:gd name="T41" fmla="*/ 101 h 205"/>
                  <a:gd name="T42" fmla="*/ 133 w 155"/>
                  <a:gd name="T43" fmla="*/ 88 h 205"/>
                  <a:gd name="T44" fmla="*/ 39 w 155"/>
                  <a:gd name="T45" fmla="*/ 87 h 205"/>
                  <a:gd name="T46" fmla="*/ 30 w 155"/>
                  <a:gd name="T47" fmla="*/ 78 h 205"/>
                  <a:gd name="T48" fmla="*/ 23 w 155"/>
                  <a:gd name="T49" fmla="*/ 71 h 205"/>
                  <a:gd name="T50" fmla="*/ 21 w 155"/>
                  <a:gd name="T51" fmla="*/ 78 h 205"/>
                  <a:gd name="T52" fmla="*/ 7 w 155"/>
                  <a:gd name="T53" fmla="*/ 59 h 205"/>
                  <a:gd name="T54" fmla="*/ 119 w 155"/>
                  <a:gd name="T55" fmla="*/ 53 h 205"/>
                  <a:gd name="T56" fmla="*/ 122 w 155"/>
                  <a:gd name="T57" fmla="*/ 22 h 205"/>
                  <a:gd name="T58" fmla="*/ 80 w 155"/>
                  <a:gd name="T59" fmla="*/ 72 h 205"/>
                  <a:gd name="T60" fmla="*/ 108 w 155"/>
                  <a:gd name="T61" fmla="*/ 73 h 205"/>
                  <a:gd name="T62" fmla="*/ 103 w 155"/>
                  <a:gd name="T63" fmla="*/ 94 h 205"/>
                  <a:gd name="T64" fmla="*/ 101 w 155"/>
                  <a:gd name="T65" fmla="*/ 107 h 205"/>
                  <a:gd name="T66" fmla="*/ 106 w 155"/>
                  <a:gd name="T67" fmla="*/ 117 h 205"/>
                  <a:gd name="T68" fmla="*/ 115 w 155"/>
                  <a:gd name="T69" fmla="*/ 139 h 205"/>
                  <a:gd name="T70" fmla="*/ 89 w 155"/>
                  <a:gd name="T71" fmla="*/ 148 h 205"/>
                  <a:gd name="T72" fmla="*/ 79 w 155"/>
                  <a:gd name="T73" fmla="*/ 127 h 205"/>
                  <a:gd name="T74" fmla="*/ 73 w 155"/>
                  <a:gd name="T75" fmla="*/ 111 h 205"/>
                  <a:gd name="T76" fmla="*/ 31 w 155"/>
                  <a:gd name="T77" fmla="*/ 121 h 205"/>
                  <a:gd name="T78" fmla="*/ 52 w 155"/>
                  <a:gd name="T79" fmla="*/ 97 h 205"/>
                  <a:gd name="T80" fmla="*/ 53 w 155"/>
                  <a:gd name="T81" fmla="*/ 93 h 205"/>
                  <a:gd name="T82" fmla="*/ 59 w 155"/>
                  <a:gd name="T83" fmla="*/ 64 h 205"/>
                  <a:gd name="T84" fmla="*/ 76 w 155"/>
                  <a:gd name="T85" fmla="*/ 77 h 205"/>
                  <a:gd name="T86" fmla="*/ 0 w 155"/>
                  <a:gd name="T87" fmla="*/ 48 h 205"/>
                  <a:gd name="T88" fmla="*/ 8 w 155"/>
                  <a:gd name="T89" fmla="*/ 71 h 205"/>
                  <a:gd name="T90" fmla="*/ 35 w 155"/>
                  <a:gd name="T91" fmla="*/ 98 h 205"/>
                  <a:gd name="T92" fmla="*/ 43 w 155"/>
                  <a:gd name="T93" fmla="*/ 132 h 205"/>
                  <a:gd name="T94" fmla="*/ 66 w 155"/>
                  <a:gd name="T95" fmla="*/ 127 h 205"/>
                  <a:gd name="T96" fmla="*/ 46 w 155"/>
                  <a:gd name="T97" fmla="*/ 165 h 205"/>
                  <a:gd name="T98" fmla="*/ 106 w 155"/>
                  <a:gd name="T99" fmla="*/ 203 h 205"/>
                  <a:gd name="T100" fmla="*/ 110 w 155"/>
                  <a:gd name="T101" fmla="*/ 204 h 205"/>
                  <a:gd name="T102" fmla="*/ 125 w 155"/>
                  <a:gd name="T103" fmla="*/ 196 h 205"/>
                  <a:gd name="T104" fmla="*/ 124 w 155"/>
                  <a:gd name="T105" fmla="*/ 157 h 205"/>
                  <a:gd name="T106" fmla="*/ 152 w 155"/>
                  <a:gd name="T107" fmla="*/ 127 h 205"/>
                  <a:gd name="T108" fmla="*/ 111 w 155"/>
                  <a:gd name="T109" fmla="*/ 109 h 205"/>
                  <a:gd name="T110" fmla="*/ 137 w 155"/>
                  <a:gd name="T111" fmla="*/ 99 h 205"/>
                  <a:gd name="T112" fmla="*/ 133 w 155"/>
                  <a:gd name="T113" fmla="*/ 59 h 205"/>
                  <a:gd name="T114" fmla="*/ 125 w 155"/>
                  <a:gd name="T115"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 h="205">
                    <a:moveTo>
                      <a:pt x="108" y="199"/>
                    </a:moveTo>
                    <a:cubicBezTo>
                      <a:pt x="106" y="193"/>
                      <a:pt x="104" y="188"/>
                      <a:pt x="102" y="182"/>
                    </a:cubicBezTo>
                    <a:cubicBezTo>
                      <a:pt x="104" y="180"/>
                      <a:pt x="106" y="179"/>
                      <a:pt x="108" y="178"/>
                    </a:cubicBezTo>
                    <a:cubicBezTo>
                      <a:pt x="108" y="185"/>
                      <a:pt x="108" y="192"/>
                      <a:pt x="109" y="199"/>
                    </a:cubicBezTo>
                    <a:cubicBezTo>
                      <a:pt x="108" y="199"/>
                      <a:pt x="108" y="199"/>
                      <a:pt x="108" y="199"/>
                    </a:cubicBezTo>
                    <a:moveTo>
                      <a:pt x="126" y="191"/>
                    </a:moveTo>
                    <a:cubicBezTo>
                      <a:pt x="126" y="190"/>
                      <a:pt x="126" y="190"/>
                      <a:pt x="126" y="189"/>
                    </a:cubicBezTo>
                    <a:cubicBezTo>
                      <a:pt x="126" y="185"/>
                      <a:pt x="125" y="181"/>
                      <a:pt x="125" y="178"/>
                    </a:cubicBezTo>
                    <a:cubicBezTo>
                      <a:pt x="126" y="182"/>
                      <a:pt x="128" y="185"/>
                      <a:pt x="131" y="189"/>
                    </a:cubicBezTo>
                    <a:cubicBezTo>
                      <a:pt x="129" y="190"/>
                      <a:pt x="127" y="190"/>
                      <a:pt x="126" y="191"/>
                    </a:cubicBezTo>
                    <a:moveTo>
                      <a:pt x="111" y="198"/>
                    </a:moveTo>
                    <a:cubicBezTo>
                      <a:pt x="110" y="191"/>
                      <a:pt x="110" y="184"/>
                      <a:pt x="110" y="177"/>
                    </a:cubicBezTo>
                    <a:cubicBezTo>
                      <a:pt x="110" y="177"/>
                      <a:pt x="110" y="177"/>
                      <a:pt x="110" y="177"/>
                    </a:cubicBezTo>
                    <a:cubicBezTo>
                      <a:pt x="114" y="175"/>
                      <a:pt x="118" y="174"/>
                      <a:pt x="122" y="173"/>
                    </a:cubicBezTo>
                    <a:cubicBezTo>
                      <a:pt x="122" y="174"/>
                      <a:pt x="122" y="174"/>
                      <a:pt x="122" y="174"/>
                    </a:cubicBezTo>
                    <a:cubicBezTo>
                      <a:pt x="123" y="179"/>
                      <a:pt x="124" y="184"/>
                      <a:pt x="124" y="189"/>
                    </a:cubicBezTo>
                    <a:cubicBezTo>
                      <a:pt x="124" y="190"/>
                      <a:pt x="124" y="191"/>
                      <a:pt x="124" y="192"/>
                    </a:cubicBezTo>
                    <a:cubicBezTo>
                      <a:pt x="121" y="193"/>
                      <a:pt x="119" y="194"/>
                      <a:pt x="117" y="195"/>
                    </a:cubicBezTo>
                    <a:cubicBezTo>
                      <a:pt x="117" y="192"/>
                      <a:pt x="117" y="190"/>
                      <a:pt x="117" y="187"/>
                    </a:cubicBezTo>
                    <a:cubicBezTo>
                      <a:pt x="117" y="183"/>
                      <a:pt x="117" y="180"/>
                      <a:pt x="117" y="176"/>
                    </a:cubicBezTo>
                    <a:cubicBezTo>
                      <a:pt x="117" y="176"/>
                      <a:pt x="116" y="175"/>
                      <a:pt x="116" y="175"/>
                    </a:cubicBezTo>
                    <a:cubicBezTo>
                      <a:pt x="116" y="175"/>
                      <a:pt x="116" y="175"/>
                      <a:pt x="116" y="175"/>
                    </a:cubicBezTo>
                    <a:cubicBezTo>
                      <a:pt x="115" y="175"/>
                      <a:pt x="115" y="176"/>
                      <a:pt x="115" y="176"/>
                    </a:cubicBezTo>
                    <a:cubicBezTo>
                      <a:pt x="115" y="180"/>
                      <a:pt x="115" y="183"/>
                      <a:pt x="115" y="187"/>
                    </a:cubicBezTo>
                    <a:cubicBezTo>
                      <a:pt x="115" y="190"/>
                      <a:pt x="115" y="193"/>
                      <a:pt x="115" y="196"/>
                    </a:cubicBezTo>
                    <a:cubicBezTo>
                      <a:pt x="113" y="197"/>
                      <a:pt x="112" y="197"/>
                      <a:pt x="111" y="198"/>
                    </a:cubicBezTo>
                    <a:moveTo>
                      <a:pt x="58" y="174"/>
                    </a:moveTo>
                    <a:cubicBezTo>
                      <a:pt x="56" y="171"/>
                      <a:pt x="54" y="168"/>
                      <a:pt x="51" y="165"/>
                    </a:cubicBezTo>
                    <a:cubicBezTo>
                      <a:pt x="52" y="165"/>
                      <a:pt x="54" y="164"/>
                      <a:pt x="56" y="164"/>
                    </a:cubicBezTo>
                    <a:cubicBezTo>
                      <a:pt x="57" y="167"/>
                      <a:pt x="57" y="171"/>
                      <a:pt x="58" y="174"/>
                    </a:cubicBezTo>
                    <a:moveTo>
                      <a:pt x="59" y="175"/>
                    </a:moveTo>
                    <a:cubicBezTo>
                      <a:pt x="60" y="175"/>
                      <a:pt x="60" y="175"/>
                      <a:pt x="60" y="175"/>
                    </a:cubicBezTo>
                    <a:cubicBezTo>
                      <a:pt x="59" y="171"/>
                      <a:pt x="59" y="167"/>
                      <a:pt x="58" y="163"/>
                    </a:cubicBezTo>
                    <a:cubicBezTo>
                      <a:pt x="60" y="162"/>
                      <a:pt x="62" y="162"/>
                      <a:pt x="64" y="161"/>
                    </a:cubicBezTo>
                    <a:cubicBezTo>
                      <a:pt x="64" y="165"/>
                      <a:pt x="64" y="169"/>
                      <a:pt x="64" y="173"/>
                    </a:cubicBezTo>
                    <a:cubicBezTo>
                      <a:pt x="63" y="174"/>
                      <a:pt x="61" y="174"/>
                      <a:pt x="59" y="175"/>
                    </a:cubicBezTo>
                    <a:moveTo>
                      <a:pt x="66" y="172"/>
                    </a:moveTo>
                    <a:cubicBezTo>
                      <a:pt x="66" y="168"/>
                      <a:pt x="66" y="164"/>
                      <a:pt x="66" y="161"/>
                    </a:cubicBezTo>
                    <a:cubicBezTo>
                      <a:pt x="66" y="160"/>
                      <a:pt x="66" y="160"/>
                      <a:pt x="66" y="160"/>
                    </a:cubicBezTo>
                    <a:cubicBezTo>
                      <a:pt x="67" y="160"/>
                      <a:pt x="69" y="159"/>
                      <a:pt x="71" y="158"/>
                    </a:cubicBezTo>
                    <a:cubicBezTo>
                      <a:pt x="71" y="160"/>
                      <a:pt x="71" y="162"/>
                      <a:pt x="71" y="164"/>
                    </a:cubicBezTo>
                    <a:cubicBezTo>
                      <a:pt x="71" y="166"/>
                      <a:pt x="71" y="168"/>
                      <a:pt x="72" y="169"/>
                    </a:cubicBezTo>
                    <a:cubicBezTo>
                      <a:pt x="72" y="170"/>
                      <a:pt x="72" y="170"/>
                      <a:pt x="72" y="170"/>
                    </a:cubicBezTo>
                    <a:cubicBezTo>
                      <a:pt x="70" y="170"/>
                      <a:pt x="68" y="171"/>
                      <a:pt x="66" y="172"/>
                    </a:cubicBezTo>
                    <a:moveTo>
                      <a:pt x="74" y="169"/>
                    </a:moveTo>
                    <a:cubicBezTo>
                      <a:pt x="73" y="167"/>
                      <a:pt x="73" y="165"/>
                      <a:pt x="73" y="164"/>
                    </a:cubicBezTo>
                    <a:cubicBezTo>
                      <a:pt x="73" y="162"/>
                      <a:pt x="73" y="160"/>
                      <a:pt x="73" y="159"/>
                    </a:cubicBezTo>
                    <a:cubicBezTo>
                      <a:pt x="73" y="158"/>
                      <a:pt x="73" y="158"/>
                      <a:pt x="73" y="158"/>
                    </a:cubicBezTo>
                    <a:cubicBezTo>
                      <a:pt x="76" y="157"/>
                      <a:pt x="79" y="156"/>
                      <a:pt x="82" y="155"/>
                    </a:cubicBezTo>
                    <a:cubicBezTo>
                      <a:pt x="82" y="155"/>
                      <a:pt x="82" y="155"/>
                      <a:pt x="82" y="155"/>
                    </a:cubicBezTo>
                    <a:cubicBezTo>
                      <a:pt x="82" y="159"/>
                      <a:pt x="81" y="163"/>
                      <a:pt x="81" y="166"/>
                    </a:cubicBezTo>
                    <a:cubicBezTo>
                      <a:pt x="78" y="167"/>
                      <a:pt x="76" y="168"/>
                      <a:pt x="74" y="169"/>
                    </a:cubicBezTo>
                    <a:moveTo>
                      <a:pt x="83" y="166"/>
                    </a:moveTo>
                    <a:cubicBezTo>
                      <a:pt x="83" y="162"/>
                      <a:pt x="84" y="159"/>
                      <a:pt x="84" y="155"/>
                    </a:cubicBezTo>
                    <a:cubicBezTo>
                      <a:pt x="84" y="155"/>
                      <a:pt x="84" y="155"/>
                      <a:pt x="83" y="154"/>
                    </a:cubicBezTo>
                    <a:cubicBezTo>
                      <a:pt x="85" y="154"/>
                      <a:pt x="86" y="153"/>
                      <a:pt x="88" y="153"/>
                    </a:cubicBezTo>
                    <a:cubicBezTo>
                      <a:pt x="90" y="160"/>
                      <a:pt x="92" y="165"/>
                      <a:pt x="95" y="171"/>
                    </a:cubicBezTo>
                    <a:cubicBezTo>
                      <a:pt x="93" y="169"/>
                      <a:pt x="92" y="167"/>
                      <a:pt x="91" y="165"/>
                    </a:cubicBezTo>
                    <a:cubicBezTo>
                      <a:pt x="91" y="165"/>
                      <a:pt x="90" y="164"/>
                      <a:pt x="89" y="164"/>
                    </a:cubicBezTo>
                    <a:cubicBezTo>
                      <a:pt x="89" y="164"/>
                      <a:pt x="89" y="164"/>
                      <a:pt x="89" y="164"/>
                    </a:cubicBezTo>
                    <a:cubicBezTo>
                      <a:pt x="87" y="165"/>
                      <a:pt x="85" y="165"/>
                      <a:pt x="83" y="166"/>
                    </a:cubicBezTo>
                    <a:moveTo>
                      <a:pt x="123" y="154"/>
                    </a:moveTo>
                    <a:cubicBezTo>
                      <a:pt x="121" y="150"/>
                      <a:pt x="120" y="146"/>
                      <a:pt x="118" y="142"/>
                    </a:cubicBezTo>
                    <a:cubicBezTo>
                      <a:pt x="120" y="141"/>
                      <a:pt x="122" y="140"/>
                      <a:pt x="124" y="140"/>
                    </a:cubicBezTo>
                    <a:cubicBezTo>
                      <a:pt x="124" y="144"/>
                      <a:pt x="124" y="148"/>
                      <a:pt x="125" y="152"/>
                    </a:cubicBezTo>
                    <a:cubicBezTo>
                      <a:pt x="124" y="153"/>
                      <a:pt x="124" y="153"/>
                      <a:pt x="124" y="153"/>
                    </a:cubicBezTo>
                    <a:cubicBezTo>
                      <a:pt x="123" y="153"/>
                      <a:pt x="123" y="153"/>
                      <a:pt x="123" y="153"/>
                    </a:cubicBezTo>
                    <a:cubicBezTo>
                      <a:pt x="123" y="154"/>
                      <a:pt x="123" y="154"/>
                      <a:pt x="123" y="154"/>
                    </a:cubicBezTo>
                    <a:moveTo>
                      <a:pt x="127" y="152"/>
                    </a:moveTo>
                    <a:cubicBezTo>
                      <a:pt x="126" y="147"/>
                      <a:pt x="126" y="143"/>
                      <a:pt x="125" y="139"/>
                    </a:cubicBezTo>
                    <a:cubicBezTo>
                      <a:pt x="128" y="138"/>
                      <a:pt x="131" y="137"/>
                      <a:pt x="133" y="136"/>
                    </a:cubicBezTo>
                    <a:cubicBezTo>
                      <a:pt x="133" y="137"/>
                      <a:pt x="133" y="137"/>
                      <a:pt x="133" y="137"/>
                    </a:cubicBezTo>
                    <a:cubicBezTo>
                      <a:pt x="133" y="141"/>
                      <a:pt x="133" y="145"/>
                      <a:pt x="133" y="149"/>
                    </a:cubicBezTo>
                    <a:cubicBezTo>
                      <a:pt x="133" y="149"/>
                      <a:pt x="132" y="149"/>
                      <a:pt x="132" y="149"/>
                    </a:cubicBezTo>
                    <a:cubicBezTo>
                      <a:pt x="130" y="150"/>
                      <a:pt x="128" y="151"/>
                      <a:pt x="127" y="152"/>
                    </a:cubicBezTo>
                    <a:moveTo>
                      <a:pt x="135" y="148"/>
                    </a:moveTo>
                    <a:cubicBezTo>
                      <a:pt x="135" y="144"/>
                      <a:pt x="135" y="140"/>
                      <a:pt x="135" y="137"/>
                    </a:cubicBezTo>
                    <a:cubicBezTo>
                      <a:pt x="135" y="136"/>
                      <a:pt x="135" y="136"/>
                      <a:pt x="134" y="136"/>
                    </a:cubicBezTo>
                    <a:cubicBezTo>
                      <a:pt x="137" y="135"/>
                      <a:pt x="140" y="134"/>
                      <a:pt x="142" y="133"/>
                    </a:cubicBezTo>
                    <a:cubicBezTo>
                      <a:pt x="141" y="134"/>
                      <a:pt x="141" y="134"/>
                      <a:pt x="141" y="134"/>
                    </a:cubicBezTo>
                    <a:cubicBezTo>
                      <a:pt x="141" y="138"/>
                      <a:pt x="141" y="142"/>
                      <a:pt x="141" y="146"/>
                    </a:cubicBezTo>
                    <a:cubicBezTo>
                      <a:pt x="139" y="147"/>
                      <a:pt x="137" y="147"/>
                      <a:pt x="135" y="148"/>
                    </a:cubicBezTo>
                    <a:moveTo>
                      <a:pt x="143" y="145"/>
                    </a:moveTo>
                    <a:cubicBezTo>
                      <a:pt x="143" y="141"/>
                      <a:pt x="143" y="138"/>
                      <a:pt x="143" y="134"/>
                    </a:cubicBezTo>
                    <a:cubicBezTo>
                      <a:pt x="144" y="133"/>
                      <a:pt x="143" y="133"/>
                      <a:pt x="143" y="133"/>
                    </a:cubicBezTo>
                    <a:cubicBezTo>
                      <a:pt x="145" y="132"/>
                      <a:pt x="147" y="131"/>
                      <a:pt x="148" y="131"/>
                    </a:cubicBezTo>
                    <a:cubicBezTo>
                      <a:pt x="149" y="135"/>
                      <a:pt x="149" y="139"/>
                      <a:pt x="150" y="142"/>
                    </a:cubicBezTo>
                    <a:cubicBezTo>
                      <a:pt x="149" y="143"/>
                      <a:pt x="148" y="143"/>
                      <a:pt x="146" y="144"/>
                    </a:cubicBezTo>
                    <a:cubicBezTo>
                      <a:pt x="145" y="144"/>
                      <a:pt x="144" y="145"/>
                      <a:pt x="143" y="145"/>
                    </a:cubicBezTo>
                    <a:moveTo>
                      <a:pt x="35" y="131"/>
                    </a:moveTo>
                    <a:cubicBezTo>
                      <a:pt x="33" y="129"/>
                      <a:pt x="32" y="128"/>
                      <a:pt x="31" y="125"/>
                    </a:cubicBezTo>
                    <a:cubicBezTo>
                      <a:pt x="32" y="125"/>
                      <a:pt x="32" y="125"/>
                      <a:pt x="32" y="125"/>
                    </a:cubicBezTo>
                    <a:cubicBezTo>
                      <a:pt x="33" y="125"/>
                      <a:pt x="35" y="124"/>
                      <a:pt x="36" y="124"/>
                    </a:cubicBezTo>
                    <a:cubicBezTo>
                      <a:pt x="36" y="125"/>
                      <a:pt x="36" y="126"/>
                      <a:pt x="36" y="127"/>
                    </a:cubicBezTo>
                    <a:cubicBezTo>
                      <a:pt x="36" y="128"/>
                      <a:pt x="36" y="129"/>
                      <a:pt x="36" y="130"/>
                    </a:cubicBezTo>
                    <a:cubicBezTo>
                      <a:pt x="35" y="131"/>
                      <a:pt x="35" y="131"/>
                      <a:pt x="35" y="131"/>
                    </a:cubicBezTo>
                    <a:moveTo>
                      <a:pt x="38" y="130"/>
                    </a:moveTo>
                    <a:cubicBezTo>
                      <a:pt x="38" y="129"/>
                      <a:pt x="38" y="128"/>
                      <a:pt x="38" y="127"/>
                    </a:cubicBezTo>
                    <a:cubicBezTo>
                      <a:pt x="38" y="126"/>
                      <a:pt x="38" y="124"/>
                      <a:pt x="38" y="123"/>
                    </a:cubicBezTo>
                    <a:cubicBezTo>
                      <a:pt x="38" y="123"/>
                      <a:pt x="38" y="123"/>
                      <a:pt x="38" y="123"/>
                    </a:cubicBezTo>
                    <a:cubicBezTo>
                      <a:pt x="39" y="123"/>
                      <a:pt x="40" y="122"/>
                      <a:pt x="41" y="122"/>
                    </a:cubicBezTo>
                    <a:cubicBezTo>
                      <a:pt x="41" y="124"/>
                      <a:pt x="42" y="126"/>
                      <a:pt x="42" y="128"/>
                    </a:cubicBezTo>
                    <a:cubicBezTo>
                      <a:pt x="40" y="129"/>
                      <a:pt x="39" y="129"/>
                      <a:pt x="38" y="130"/>
                    </a:cubicBezTo>
                    <a:moveTo>
                      <a:pt x="44" y="128"/>
                    </a:moveTo>
                    <a:cubicBezTo>
                      <a:pt x="44" y="125"/>
                      <a:pt x="43" y="123"/>
                      <a:pt x="43" y="121"/>
                    </a:cubicBezTo>
                    <a:cubicBezTo>
                      <a:pt x="46" y="120"/>
                      <a:pt x="50" y="119"/>
                      <a:pt x="53" y="118"/>
                    </a:cubicBezTo>
                    <a:cubicBezTo>
                      <a:pt x="53" y="120"/>
                      <a:pt x="52" y="122"/>
                      <a:pt x="52" y="125"/>
                    </a:cubicBezTo>
                    <a:cubicBezTo>
                      <a:pt x="48" y="126"/>
                      <a:pt x="46" y="127"/>
                      <a:pt x="44" y="128"/>
                    </a:cubicBezTo>
                    <a:moveTo>
                      <a:pt x="70" y="126"/>
                    </a:moveTo>
                    <a:cubicBezTo>
                      <a:pt x="71" y="123"/>
                      <a:pt x="72" y="119"/>
                      <a:pt x="73" y="116"/>
                    </a:cubicBezTo>
                    <a:cubicBezTo>
                      <a:pt x="73" y="116"/>
                      <a:pt x="73" y="116"/>
                      <a:pt x="73" y="116"/>
                    </a:cubicBezTo>
                    <a:cubicBezTo>
                      <a:pt x="73" y="118"/>
                      <a:pt x="74" y="120"/>
                      <a:pt x="75" y="122"/>
                    </a:cubicBezTo>
                    <a:cubicBezTo>
                      <a:pt x="75" y="122"/>
                      <a:pt x="76" y="123"/>
                      <a:pt x="76" y="124"/>
                    </a:cubicBezTo>
                    <a:cubicBezTo>
                      <a:pt x="74" y="125"/>
                      <a:pt x="72" y="125"/>
                      <a:pt x="70" y="126"/>
                    </a:cubicBezTo>
                    <a:moveTo>
                      <a:pt x="54" y="124"/>
                    </a:moveTo>
                    <a:cubicBezTo>
                      <a:pt x="55" y="122"/>
                      <a:pt x="55" y="119"/>
                      <a:pt x="55" y="117"/>
                    </a:cubicBezTo>
                    <a:cubicBezTo>
                      <a:pt x="58" y="116"/>
                      <a:pt x="60" y="115"/>
                      <a:pt x="63" y="114"/>
                    </a:cubicBezTo>
                    <a:cubicBezTo>
                      <a:pt x="62" y="117"/>
                      <a:pt x="62" y="119"/>
                      <a:pt x="62" y="121"/>
                    </a:cubicBezTo>
                    <a:cubicBezTo>
                      <a:pt x="61" y="122"/>
                      <a:pt x="60" y="122"/>
                      <a:pt x="58" y="122"/>
                    </a:cubicBezTo>
                    <a:cubicBezTo>
                      <a:pt x="57" y="123"/>
                      <a:pt x="57" y="123"/>
                      <a:pt x="56" y="123"/>
                    </a:cubicBezTo>
                    <a:cubicBezTo>
                      <a:pt x="55" y="124"/>
                      <a:pt x="55" y="124"/>
                      <a:pt x="55" y="124"/>
                    </a:cubicBezTo>
                    <a:cubicBezTo>
                      <a:pt x="54" y="124"/>
                      <a:pt x="54" y="124"/>
                      <a:pt x="54" y="124"/>
                    </a:cubicBezTo>
                    <a:moveTo>
                      <a:pt x="64" y="121"/>
                    </a:moveTo>
                    <a:cubicBezTo>
                      <a:pt x="64" y="118"/>
                      <a:pt x="64" y="116"/>
                      <a:pt x="65" y="114"/>
                    </a:cubicBezTo>
                    <a:cubicBezTo>
                      <a:pt x="66" y="113"/>
                      <a:pt x="68" y="113"/>
                      <a:pt x="69" y="112"/>
                    </a:cubicBezTo>
                    <a:cubicBezTo>
                      <a:pt x="70" y="113"/>
                      <a:pt x="70" y="113"/>
                      <a:pt x="70" y="114"/>
                    </a:cubicBezTo>
                    <a:cubicBezTo>
                      <a:pt x="71" y="114"/>
                      <a:pt x="71" y="114"/>
                      <a:pt x="71" y="114"/>
                    </a:cubicBezTo>
                    <a:cubicBezTo>
                      <a:pt x="70" y="117"/>
                      <a:pt x="69" y="121"/>
                      <a:pt x="69" y="124"/>
                    </a:cubicBezTo>
                    <a:cubicBezTo>
                      <a:pt x="68" y="123"/>
                      <a:pt x="68" y="123"/>
                      <a:pt x="68" y="123"/>
                    </a:cubicBezTo>
                    <a:cubicBezTo>
                      <a:pt x="68" y="122"/>
                      <a:pt x="67" y="121"/>
                      <a:pt x="66" y="121"/>
                    </a:cubicBezTo>
                    <a:cubicBezTo>
                      <a:pt x="66" y="121"/>
                      <a:pt x="66" y="121"/>
                      <a:pt x="66" y="121"/>
                    </a:cubicBezTo>
                    <a:cubicBezTo>
                      <a:pt x="66" y="121"/>
                      <a:pt x="66" y="121"/>
                      <a:pt x="66" y="121"/>
                    </a:cubicBezTo>
                    <a:cubicBezTo>
                      <a:pt x="66" y="121"/>
                      <a:pt x="66" y="121"/>
                      <a:pt x="66" y="121"/>
                    </a:cubicBezTo>
                    <a:cubicBezTo>
                      <a:pt x="66" y="120"/>
                      <a:pt x="65" y="120"/>
                      <a:pt x="65" y="120"/>
                    </a:cubicBezTo>
                    <a:cubicBezTo>
                      <a:pt x="65" y="120"/>
                      <a:pt x="64" y="121"/>
                      <a:pt x="64" y="121"/>
                    </a:cubicBezTo>
                    <a:moveTo>
                      <a:pt x="107" y="112"/>
                    </a:moveTo>
                    <a:cubicBezTo>
                      <a:pt x="107" y="111"/>
                      <a:pt x="106" y="110"/>
                      <a:pt x="106" y="109"/>
                    </a:cubicBezTo>
                    <a:cubicBezTo>
                      <a:pt x="106" y="108"/>
                      <a:pt x="105" y="107"/>
                      <a:pt x="105" y="106"/>
                    </a:cubicBezTo>
                    <a:cubicBezTo>
                      <a:pt x="105" y="105"/>
                      <a:pt x="105" y="104"/>
                      <a:pt x="105" y="104"/>
                    </a:cubicBezTo>
                    <a:cubicBezTo>
                      <a:pt x="105" y="103"/>
                      <a:pt x="105" y="103"/>
                      <a:pt x="105" y="103"/>
                    </a:cubicBezTo>
                    <a:cubicBezTo>
                      <a:pt x="105" y="102"/>
                      <a:pt x="105" y="100"/>
                      <a:pt x="106" y="97"/>
                    </a:cubicBezTo>
                    <a:cubicBezTo>
                      <a:pt x="106" y="97"/>
                      <a:pt x="107" y="97"/>
                      <a:pt x="107" y="96"/>
                    </a:cubicBezTo>
                    <a:cubicBezTo>
                      <a:pt x="109" y="99"/>
                      <a:pt x="109" y="102"/>
                      <a:pt x="109" y="105"/>
                    </a:cubicBezTo>
                    <a:cubicBezTo>
                      <a:pt x="109" y="105"/>
                      <a:pt x="108" y="105"/>
                      <a:pt x="108" y="105"/>
                    </a:cubicBezTo>
                    <a:cubicBezTo>
                      <a:pt x="107" y="106"/>
                      <a:pt x="107" y="106"/>
                      <a:pt x="107" y="107"/>
                    </a:cubicBezTo>
                    <a:cubicBezTo>
                      <a:pt x="107" y="107"/>
                      <a:pt x="107" y="107"/>
                      <a:pt x="107" y="107"/>
                    </a:cubicBezTo>
                    <a:cubicBezTo>
                      <a:pt x="107" y="109"/>
                      <a:pt x="107" y="110"/>
                      <a:pt x="107" y="112"/>
                    </a:cubicBezTo>
                    <a:moveTo>
                      <a:pt x="111" y="104"/>
                    </a:moveTo>
                    <a:cubicBezTo>
                      <a:pt x="111" y="101"/>
                      <a:pt x="110" y="98"/>
                      <a:pt x="109" y="96"/>
                    </a:cubicBezTo>
                    <a:cubicBezTo>
                      <a:pt x="111" y="95"/>
                      <a:pt x="112" y="95"/>
                      <a:pt x="113" y="94"/>
                    </a:cubicBezTo>
                    <a:cubicBezTo>
                      <a:pt x="114" y="94"/>
                      <a:pt x="115" y="94"/>
                      <a:pt x="115" y="94"/>
                    </a:cubicBezTo>
                    <a:cubicBezTo>
                      <a:pt x="115" y="95"/>
                      <a:pt x="115" y="96"/>
                      <a:pt x="115" y="97"/>
                    </a:cubicBezTo>
                    <a:cubicBezTo>
                      <a:pt x="115" y="99"/>
                      <a:pt x="115" y="100"/>
                      <a:pt x="115" y="102"/>
                    </a:cubicBezTo>
                    <a:cubicBezTo>
                      <a:pt x="114" y="103"/>
                      <a:pt x="113" y="103"/>
                      <a:pt x="111" y="104"/>
                    </a:cubicBezTo>
                    <a:moveTo>
                      <a:pt x="53" y="94"/>
                    </a:moveTo>
                    <a:cubicBezTo>
                      <a:pt x="53" y="94"/>
                      <a:pt x="53" y="94"/>
                      <a:pt x="53" y="94"/>
                    </a:cubicBezTo>
                    <a:cubicBezTo>
                      <a:pt x="53" y="94"/>
                      <a:pt x="53" y="94"/>
                      <a:pt x="53" y="94"/>
                    </a:cubicBezTo>
                    <a:moveTo>
                      <a:pt x="45" y="95"/>
                    </a:moveTo>
                    <a:cubicBezTo>
                      <a:pt x="45" y="94"/>
                      <a:pt x="45" y="93"/>
                      <a:pt x="45" y="92"/>
                    </a:cubicBezTo>
                    <a:cubicBezTo>
                      <a:pt x="46" y="93"/>
                      <a:pt x="47" y="94"/>
                      <a:pt x="47" y="94"/>
                    </a:cubicBezTo>
                    <a:cubicBezTo>
                      <a:pt x="47" y="95"/>
                      <a:pt x="46" y="95"/>
                      <a:pt x="45" y="95"/>
                    </a:cubicBezTo>
                    <a:moveTo>
                      <a:pt x="117" y="101"/>
                    </a:moveTo>
                    <a:cubicBezTo>
                      <a:pt x="117" y="100"/>
                      <a:pt x="117" y="99"/>
                      <a:pt x="117" y="97"/>
                    </a:cubicBezTo>
                    <a:cubicBezTo>
                      <a:pt x="117" y="96"/>
                      <a:pt x="117" y="94"/>
                      <a:pt x="117" y="93"/>
                    </a:cubicBezTo>
                    <a:cubicBezTo>
                      <a:pt x="119" y="92"/>
                      <a:pt x="122" y="92"/>
                      <a:pt x="124" y="91"/>
                    </a:cubicBezTo>
                    <a:cubicBezTo>
                      <a:pt x="124" y="92"/>
                      <a:pt x="124" y="92"/>
                      <a:pt x="124" y="92"/>
                    </a:cubicBezTo>
                    <a:cubicBezTo>
                      <a:pt x="124" y="94"/>
                      <a:pt x="124" y="97"/>
                      <a:pt x="123" y="99"/>
                    </a:cubicBezTo>
                    <a:cubicBezTo>
                      <a:pt x="121" y="100"/>
                      <a:pt x="119" y="101"/>
                      <a:pt x="117" y="101"/>
                    </a:cubicBezTo>
                    <a:moveTo>
                      <a:pt x="125" y="98"/>
                    </a:moveTo>
                    <a:cubicBezTo>
                      <a:pt x="126" y="96"/>
                      <a:pt x="126" y="94"/>
                      <a:pt x="126" y="92"/>
                    </a:cubicBezTo>
                    <a:cubicBezTo>
                      <a:pt x="126" y="91"/>
                      <a:pt x="126" y="91"/>
                      <a:pt x="126" y="90"/>
                    </a:cubicBezTo>
                    <a:cubicBezTo>
                      <a:pt x="128" y="90"/>
                      <a:pt x="129" y="89"/>
                      <a:pt x="131" y="89"/>
                    </a:cubicBezTo>
                    <a:cubicBezTo>
                      <a:pt x="131" y="91"/>
                      <a:pt x="130" y="94"/>
                      <a:pt x="130" y="97"/>
                    </a:cubicBezTo>
                    <a:cubicBezTo>
                      <a:pt x="129" y="97"/>
                      <a:pt x="127" y="98"/>
                      <a:pt x="125" y="98"/>
                    </a:cubicBezTo>
                    <a:moveTo>
                      <a:pt x="132" y="96"/>
                    </a:moveTo>
                    <a:cubicBezTo>
                      <a:pt x="133" y="93"/>
                      <a:pt x="133" y="91"/>
                      <a:pt x="133" y="88"/>
                    </a:cubicBezTo>
                    <a:cubicBezTo>
                      <a:pt x="134" y="88"/>
                      <a:pt x="135" y="88"/>
                      <a:pt x="135" y="87"/>
                    </a:cubicBezTo>
                    <a:cubicBezTo>
                      <a:pt x="136" y="89"/>
                      <a:pt x="136" y="91"/>
                      <a:pt x="136" y="93"/>
                    </a:cubicBezTo>
                    <a:cubicBezTo>
                      <a:pt x="136" y="94"/>
                      <a:pt x="136" y="95"/>
                      <a:pt x="136" y="95"/>
                    </a:cubicBezTo>
                    <a:cubicBezTo>
                      <a:pt x="136" y="95"/>
                      <a:pt x="136" y="95"/>
                      <a:pt x="136" y="95"/>
                    </a:cubicBezTo>
                    <a:cubicBezTo>
                      <a:pt x="134" y="95"/>
                      <a:pt x="133" y="96"/>
                      <a:pt x="132" y="96"/>
                    </a:cubicBezTo>
                    <a:moveTo>
                      <a:pt x="39" y="97"/>
                    </a:moveTo>
                    <a:cubicBezTo>
                      <a:pt x="39" y="96"/>
                      <a:pt x="39" y="96"/>
                      <a:pt x="39" y="96"/>
                    </a:cubicBezTo>
                    <a:cubicBezTo>
                      <a:pt x="39" y="93"/>
                      <a:pt x="39" y="90"/>
                      <a:pt x="39" y="87"/>
                    </a:cubicBezTo>
                    <a:cubicBezTo>
                      <a:pt x="41" y="88"/>
                      <a:pt x="42" y="90"/>
                      <a:pt x="44" y="91"/>
                    </a:cubicBezTo>
                    <a:cubicBezTo>
                      <a:pt x="44" y="91"/>
                      <a:pt x="44" y="91"/>
                      <a:pt x="44" y="91"/>
                    </a:cubicBezTo>
                    <a:cubicBezTo>
                      <a:pt x="43" y="93"/>
                      <a:pt x="43" y="94"/>
                      <a:pt x="43" y="96"/>
                    </a:cubicBezTo>
                    <a:cubicBezTo>
                      <a:pt x="42" y="96"/>
                      <a:pt x="41" y="96"/>
                      <a:pt x="40" y="97"/>
                    </a:cubicBezTo>
                    <a:cubicBezTo>
                      <a:pt x="39" y="97"/>
                      <a:pt x="39" y="97"/>
                      <a:pt x="39" y="97"/>
                    </a:cubicBezTo>
                    <a:moveTo>
                      <a:pt x="37" y="94"/>
                    </a:moveTo>
                    <a:cubicBezTo>
                      <a:pt x="35" y="92"/>
                      <a:pt x="33" y="90"/>
                      <a:pt x="31" y="88"/>
                    </a:cubicBezTo>
                    <a:cubicBezTo>
                      <a:pt x="31" y="85"/>
                      <a:pt x="30" y="81"/>
                      <a:pt x="30" y="78"/>
                    </a:cubicBezTo>
                    <a:cubicBezTo>
                      <a:pt x="33" y="81"/>
                      <a:pt x="35" y="83"/>
                      <a:pt x="37" y="85"/>
                    </a:cubicBezTo>
                    <a:cubicBezTo>
                      <a:pt x="37" y="86"/>
                      <a:pt x="37" y="86"/>
                      <a:pt x="37" y="86"/>
                    </a:cubicBezTo>
                    <a:cubicBezTo>
                      <a:pt x="37" y="89"/>
                      <a:pt x="37" y="91"/>
                      <a:pt x="37" y="94"/>
                    </a:cubicBezTo>
                    <a:moveTo>
                      <a:pt x="29" y="85"/>
                    </a:moveTo>
                    <a:cubicBezTo>
                      <a:pt x="27" y="84"/>
                      <a:pt x="25" y="82"/>
                      <a:pt x="24" y="81"/>
                    </a:cubicBezTo>
                    <a:cubicBezTo>
                      <a:pt x="23" y="80"/>
                      <a:pt x="23" y="80"/>
                      <a:pt x="23" y="80"/>
                    </a:cubicBezTo>
                    <a:cubicBezTo>
                      <a:pt x="23" y="80"/>
                      <a:pt x="23" y="80"/>
                      <a:pt x="23" y="80"/>
                    </a:cubicBezTo>
                    <a:cubicBezTo>
                      <a:pt x="23" y="77"/>
                      <a:pt x="23" y="74"/>
                      <a:pt x="23" y="71"/>
                    </a:cubicBezTo>
                    <a:cubicBezTo>
                      <a:pt x="25" y="73"/>
                      <a:pt x="26" y="75"/>
                      <a:pt x="28" y="76"/>
                    </a:cubicBezTo>
                    <a:cubicBezTo>
                      <a:pt x="28" y="77"/>
                      <a:pt x="28" y="77"/>
                      <a:pt x="28" y="77"/>
                    </a:cubicBezTo>
                    <a:cubicBezTo>
                      <a:pt x="28" y="80"/>
                      <a:pt x="28" y="83"/>
                      <a:pt x="29" y="85"/>
                    </a:cubicBezTo>
                    <a:moveTo>
                      <a:pt x="21" y="78"/>
                    </a:moveTo>
                    <a:cubicBezTo>
                      <a:pt x="19" y="76"/>
                      <a:pt x="17" y="74"/>
                      <a:pt x="16" y="73"/>
                    </a:cubicBezTo>
                    <a:cubicBezTo>
                      <a:pt x="16" y="70"/>
                      <a:pt x="15" y="66"/>
                      <a:pt x="15" y="63"/>
                    </a:cubicBezTo>
                    <a:cubicBezTo>
                      <a:pt x="17" y="65"/>
                      <a:pt x="19" y="67"/>
                      <a:pt x="21" y="69"/>
                    </a:cubicBezTo>
                    <a:cubicBezTo>
                      <a:pt x="21" y="72"/>
                      <a:pt x="21" y="75"/>
                      <a:pt x="21" y="78"/>
                    </a:cubicBezTo>
                    <a:moveTo>
                      <a:pt x="111" y="68"/>
                    </a:moveTo>
                    <a:cubicBezTo>
                      <a:pt x="112" y="65"/>
                      <a:pt x="113" y="62"/>
                      <a:pt x="113" y="59"/>
                    </a:cubicBezTo>
                    <a:cubicBezTo>
                      <a:pt x="114" y="61"/>
                      <a:pt x="114" y="64"/>
                      <a:pt x="115" y="66"/>
                    </a:cubicBezTo>
                    <a:cubicBezTo>
                      <a:pt x="113" y="67"/>
                      <a:pt x="112" y="67"/>
                      <a:pt x="111" y="68"/>
                    </a:cubicBezTo>
                    <a:moveTo>
                      <a:pt x="14" y="71"/>
                    </a:moveTo>
                    <a:cubicBezTo>
                      <a:pt x="13" y="71"/>
                      <a:pt x="13" y="70"/>
                      <a:pt x="12" y="70"/>
                    </a:cubicBezTo>
                    <a:cubicBezTo>
                      <a:pt x="12" y="69"/>
                      <a:pt x="11" y="69"/>
                      <a:pt x="11" y="68"/>
                    </a:cubicBezTo>
                    <a:cubicBezTo>
                      <a:pt x="9" y="63"/>
                      <a:pt x="7" y="61"/>
                      <a:pt x="7" y="59"/>
                    </a:cubicBezTo>
                    <a:cubicBezTo>
                      <a:pt x="6" y="57"/>
                      <a:pt x="6" y="56"/>
                      <a:pt x="5" y="53"/>
                    </a:cubicBezTo>
                    <a:cubicBezTo>
                      <a:pt x="7" y="56"/>
                      <a:pt x="10" y="58"/>
                      <a:pt x="12" y="61"/>
                    </a:cubicBezTo>
                    <a:cubicBezTo>
                      <a:pt x="13" y="64"/>
                      <a:pt x="13" y="68"/>
                      <a:pt x="14" y="71"/>
                    </a:cubicBezTo>
                    <a:moveTo>
                      <a:pt x="116" y="63"/>
                    </a:moveTo>
                    <a:cubicBezTo>
                      <a:pt x="116" y="60"/>
                      <a:pt x="115" y="57"/>
                      <a:pt x="114" y="55"/>
                    </a:cubicBezTo>
                    <a:cubicBezTo>
                      <a:pt x="115" y="51"/>
                      <a:pt x="116" y="47"/>
                      <a:pt x="117" y="43"/>
                    </a:cubicBezTo>
                    <a:cubicBezTo>
                      <a:pt x="117" y="46"/>
                      <a:pt x="118" y="49"/>
                      <a:pt x="118" y="53"/>
                    </a:cubicBezTo>
                    <a:cubicBezTo>
                      <a:pt x="119" y="53"/>
                      <a:pt x="119" y="53"/>
                      <a:pt x="119" y="53"/>
                    </a:cubicBezTo>
                    <a:cubicBezTo>
                      <a:pt x="118" y="56"/>
                      <a:pt x="117" y="60"/>
                      <a:pt x="116" y="63"/>
                    </a:cubicBezTo>
                    <a:moveTo>
                      <a:pt x="120" y="48"/>
                    </a:moveTo>
                    <a:cubicBezTo>
                      <a:pt x="119" y="45"/>
                      <a:pt x="119" y="41"/>
                      <a:pt x="118" y="37"/>
                    </a:cubicBezTo>
                    <a:cubicBezTo>
                      <a:pt x="119" y="33"/>
                      <a:pt x="120" y="30"/>
                      <a:pt x="121" y="26"/>
                    </a:cubicBezTo>
                    <a:cubicBezTo>
                      <a:pt x="122" y="30"/>
                      <a:pt x="122" y="34"/>
                      <a:pt x="122" y="37"/>
                    </a:cubicBezTo>
                    <a:cubicBezTo>
                      <a:pt x="121" y="41"/>
                      <a:pt x="120" y="45"/>
                      <a:pt x="120" y="48"/>
                    </a:cubicBezTo>
                    <a:moveTo>
                      <a:pt x="124" y="32"/>
                    </a:moveTo>
                    <a:cubicBezTo>
                      <a:pt x="123" y="28"/>
                      <a:pt x="123" y="25"/>
                      <a:pt x="122" y="22"/>
                    </a:cubicBezTo>
                    <a:cubicBezTo>
                      <a:pt x="122" y="19"/>
                      <a:pt x="123" y="17"/>
                      <a:pt x="123" y="14"/>
                    </a:cubicBezTo>
                    <a:cubicBezTo>
                      <a:pt x="124" y="17"/>
                      <a:pt x="124" y="21"/>
                      <a:pt x="124" y="24"/>
                    </a:cubicBezTo>
                    <a:cubicBezTo>
                      <a:pt x="124" y="25"/>
                      <a:pt x="124" y="25"/>
                      <a:pt x="124" y="26"/>
                    </a:cubicBezTo>
                    <a:cubicBezTo>
                      <a:pt x="124" y="28"/>
                      <a:pt x="124" y="30"/>
                      <a:pt x="124" y="32"/>
                    </a:cubicBezTo>
                    <a:moveTo>
                      <a:pt x="78" y="85"/>
                    </a:moveTo>
                    <a:cubicBezTo>
                      <a:pt x="79" y="85"/>
                      <a:pt x="79" y="85"/>
                      <a:pt x="79" y="85"/>
                    </a:cubicBezTo>
                    <a:cubicBezTo>
                      <a:pt x="80" y="85"/>
                      <a:pt x="80" y="84"/>
                      <a:pt x="80" y="83"/>
                    </a:cubicBezTo>
                    <a:cubicBezTo>
                      <a:pt x="80" y="79"/>
                      <a:pt x="80" y="76"/>
                      <a:pt x="80" y="72"/>
                    </a:cubicBezTo>
                    <a:cubicBezTo>
                      <a:pt x="80" y="55"/>
                      <a:pt x="82" y="38"/>
                      <a:pt x="84" y="20"/>
                    </a:cubicBezTo>
                    <a:cubicBezTo>
                      <a:pt x="97" y="15"/>
                      <a:pt x="109" y="10"/>
                      <a:pt x="121" y="5"/>
                    </a:cubicBezTo>
                    <a:cubicBezTo>
                      <a:pt x="116" y="27"/>
                      <a:pt x="112" y="48"/>
                      <a:pt x="107" y="70"/>
                    </a:cubicBezTo>
                    <a:cubicBezTo>
                      <a:pt x="106" y="70"/>
                      <a:pt x="106" y="71"/>
                      <a:pt x="106" y="71"/>
                    </a:cubicBezTo>
                    <a:cubicBezTo>
                      <a:pt x="107" y="72"/>
                      <a:pt x="107" y="72"/>
                      <a:pt x="108" y="73"/>
                    </a:cubicBezTo>
                    <a:cubicBezTo>
                      <a:pt x="108" y="73"/>
                      <a:pt x="108" y="73"/>
                      <a:pt x="108" y="73"/>
                    </a:cubicBezTo>
                    <a:cubicBezTo>
                      <a:pt x="108" y="73"/>
                      <a:pt x="108" y="73"/>
                      <a:pt x="108" y="73"/>
                    </a:cubicBezTo>
                    <a:cubicBezTo>
                      <a:pt x="108" y="73"/>
                      <a:pt x="108" y="73"/>
                      <a:pt x="108" y="73"/>
                    </a:cubicBezTo>
                    <a:cubicBezTo>
                      <a:pt x="108" y="73"/>
                      <a:pt x="108" y="73"/>
                      <a:pt x="109" y="73"/>
                    </a:cubicBezTo>
                    <a:cubicBezTo>
                      <a:pt x="109" y="73"/>
                      <a:pt x="109" y="73"/>
                      <a:pt x="110" y="72"/>
                    </a:cubicBezTo>
                    <a:cubicBezTo>
                      <a:pt x="117" y="70"/>
                      <a:pt x="124" y="67"/>
                      <a:pt x="131" y="64"/>
                    </a:cubicBezTo>
                    <a:cubicBezTo>
                      <a:pt x="133" y="70"/>
                      <a:pt x="134" y="76"/>
                      <a:pt x="135" y="82"/>
                    </a:cubicBezTo>
                    <a:cubicBezTo>
                      <a:pt x="135" y="82"/>
                      <a:pt x="134" y="83"/>
                      <a:pt x="134" y="83"/>
                    </a:cubicBezTo>
                    <a:cubicBezTo>
                      <a:pt x="127" y="86"/>
                      <a:pt x="119" y="88"/>
                      <a:pt x="112" y="90"/>
                    </a:cubicBezTo>
                    <a:cubicBezTo>
                      <a:pt x="109" y="91"/>
                      <a:pt x="106" y="92"/>
                      <a:pt x="103" y="94"/>
                    </a:cubicBezTo>
                    <a:cubicBezTo>
                      <a:pt x="103" y="94"/>
                      <a:pt x="103" y="94"/>
                      <a:pt x="103" y="94"/>
                    </a:cubicBezTo>
                    <a:cubicBezTo>
                      <a:pt x="102" y="95"/>
                      <a:pt x="102" y="95"/>
                      <a:pt x="102" y="95"/>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8"/>
                      <a:pt x="101" y="100"/>
                      <a:pt x="101" y="103"/>
                    </a:cubicBezTo>
                    <a:cubicBezTo>
                      <a:pt x="101" y="104"/>
                      <a:pt x="101" y="104"/>
                      <a:pt x="101" y="105"/>
                    </a:cubicBezTo>
                    <a:cubicBezTo>
                      <a:pt x="101" y="105"/>
                      <a:pt x="101" y="106"/>
                      <a:pt x="101" y="107"/>
                    </a:cubicBezTo>
                    <a:cubicBezTo>
                      <a:pt x="102" y="109"/>
                      <a:pt x="102" y="110"/>
                      <a:pt x="103" y="112"/>
                    </a:cubicBezTo>
                    <a:cubicBezTo>
                      <a:pt x="103" y="113"/>
                      <a:pt x="103" y="114"/>
                      <a:pt x="103" y="115"/>
                    </a:cubicBezTo>
                    <a:cubicBezTo>
                      <a:pt x="103" y="115"/>
                      <a:pt x="103" y="116"/>
                      <a:pt x="104" y="116"/>
                    </a:cubicBezTo>
                    <a:cubicBezTo>
                      <a:pt x="104" y="117"/>
                      <a:pt x="105" y="117"/>
                      <a:pt x="105" y="117"/>
                    </a:cubicBezTo>
                    <a:cubicBezTo>
                      <a:pt x="106" y="117"/>
                      <a:pt x="106" y="117"/>
                      <a:pt x="106" y="117"/>
                    </a:cubicBezTo>
                    <a:cubicBezTo>
                      <a:pt x="106" y="117"/>
                      <a:pt x="106" y="117"/>
                      <a:pt x="106" y="117"/>
                    </a:cubicBezTo>
                    <a:cubicBezTo>
                      <a:pt x="106" y="117"/>
                      <a:pt x="106" y="117"/>
                      <a:pt x="106" y="117"/>
                    </a:cubicBezTo>
                    <a:cubicBezTo>
                      <a:pt x="106" y="117"/>
                      <a:pt x="106" y="117"/>
                      <a:pt x="106" y="117"/>
                    </a:cubicBezTo>
                    <a:cubicBezTo>
                      <a:pt x="119" y="112"/>
                      <a:pt x="127" y="110"/>
                      <a:pt x="133" y="108"/>
                    </a:cubicBezTo>
                    <a:cubicBezTo>
                      <a:pt x="136" y="107"/>
                      <a:pt x="138" y="106"/>
                      <a:pt x="139" y="105"/>
                    </a:cubicBezTo>
                    <a:cubicBezTo>
                      <a:pt x="140" y="105"/>
                      <a:pt x="140" y="105"/>
                      <a:pt x="141" y="105"/>
                    </a:cubicBezTo>
                    <a:cubicBezTo>
                      <a:pt x="142" y="108"/>
                      <a:pt x="144" y="113"/>
                      <a:pt x="145" y="118"/>
                    </a:cubicBezTo>
                    <a:cubicBezTo>
                      <a:pt x="146" y="121"/>
                      <a:pt x="147" y="124"/>
                      <a:pt x="148" y="126"/>
                    </a:cubicBezTo>
                    <a:cubicBezTo>
                      <a:pt x="147" y="127"/>
                      <a:pt x="144" y="128"/>
                      <a:pt x="141" y="129"/>
                    </a:cubicBezTo>
                    <a:cubicBezTo>
                      <a:pt x="136" y="131"/>
                      <a:pt x="127" y="134"/>
                      <a:pt x="115" y="139"/>
                    </a:cubicBezTo>
                    <a:cubicBezTo>
                      <a:pt x="115" y="139"/>
                      <a:pt x="115" y="139"/>
                      <a:pt x="115" y="139"/>
                    </a:cubicBezTo>
                    <a:cubicBezTo>
                      <a:pt x="115" y="139"/>
                      <a:pt x="115" y="139"/>
                      <a:pt x="115" y="139"/>
                    </a:cubicBezTo>
                    <a:cubicBezTo>
                      <a:pt x="114" y="139"/>
                      <a:pt x="114" y="139"/>
                      <a:pt x="114" y="139"/>
                    </a:cubicBezTo>
                    <a:cubicBezTo>
                      <a:pt x="113" y="139"/>
                      <a:pt x="112" y="141"/>
                      <a:pt x="113" y="142"/>
                    </a:cubicBezTo>
                    <a:cubicBezTo>
                      <a:pt x="113" y="142"/>
                      <a:pt x="114" y="143"/>
                      <a:pt x="114" y="143"/>
                    </a:cubicBezTo>
                    <a:cubicBezTo>
                      <a:pt x="118" y="153"/>
                      <a:pt x="121" y="159"/>
                      <a:pt x="124" y="169"/>
                    </a:cubicBezTo>
                    <a:cubicBezTo>
                      <a:pt x="116" y="169"/>
                      <a:pt x="108" y="172"/>
                      <a:pt x="101" y="178"/>
                    </a:cubicBezTo>
                    <a:cubicBezTo>
                      <a:pt x="97" y="167"/>
                      <a:pt x="95" y="161"/>
                      <a:pt x="91" y="150"/>
                    </a:cubicBezTo>
                    <a:cubicBezTo>
                      <a:pt x="90" y="149"/>
                      <a:pt x="90" y="148"/>
                      <a:pt x="89" y="148"/>
                    </a:cubicBezTo>
                    <a:cubicBezTo>
                      <a:pt x="89" y="148"/>
                      <a:pt x="88" y="148"/>
                      <a:pt x="88" y="148"/>
                    </a:cubicBezTo>
                    <a:cubicBezTo>
                      <a:pt x="88" y="149"/>
                      <a:pt x="88" y="149"/>
                      <a:pt x="88" y="149"/>
                    </a:cubicBezTo>
                    <a:cubicBezTo>
                      <a:pt x="88" y="149"/>
                      <a:pt x="88" y="149"/>
                      <a:pt x="88" y="149"/>
                    </a:cubicBezTo>
                    <a:cubicBezTo>
                      <a:pt x="66" y="156"/>
                      <a:pt x="54" y="160"/>
                      <a:pt x="49" y="162"/>
                    </a:cubicBezTo>
                    <a:cubicBezTo>
                      <a:pt x="48" y="154"/>
                      <a:pt x="46" y="147"/>
                      <a:pt x="43" y="140"/>
                    </a:cubicBezTo>
                    <a:cubicBezTo>
                      <a:pt x="44" y="140"/>
                      <a:pt x="44" y="139"/>
                      <a:pt x="44" y="139"/>
                    </a:cubicBezTo>
                    <a:cubicBezTo>
                      <a:pt x="49" y="138"/>
                      <a:pt x="60" y="134"/>
                      <a:pt x="79" y="127"/>
                    </a:cubicBezTo>
                    <a:cubicBezTo>
                      <a:pt x="79" y="127"/>
                      <a:pt x="79" y="127"/>
                      <a:pt x="79" y="127"/>
                    </a:cubicBezTo>
                    <a:cubicBezTo>
                      <a:pt x="79" y="127"/>
                      <a:pt x="79" y="127"/>
                      <a:pt x="79" y="127"/>
                    </a:cubicBezTo>
                    <a:cubicBezTo>
                      <a:pt x="80" y="127"/>
                      <a:pt x="80" y="127"/>
                      <a:pt x="80" y="127"/>
                    </a:cubicBezTo>
                    <a:cubicBezTo>
                      <a:pt x="81" y="126"/>
                      <a:pt x="81" y="125"/>
                      <a:pt x="81" y="124"/>
                    </a:cubicBezTo>
                    <a:cubicBezTo>
                      <a:pt x="81" y="124"/>
                      <a:pt x="80" y="124"/>
                      <a:pt x="80" y="123"/>
                    </a:cubicBezTo>
                    <a:cubicBezTo>
                      <a:pt x="80" y="122"/>
                      <a:pt x="79" y="120"/>
                      <a:pt x="78" y="118"/>
                    </a:cubicBezTo>
                    <a:cubicBezTo>
                      <a:pt x="77" y="117"/>
                      <a:pt x="77" y="116"/>
                      <a:pt x="76" y="115"/>
                    </a:cubicBezTo>
                    <a:cubicBezTo>
                      <a:pt x="76" y="114"/>
                      <a:pt x="75" y="113"/>
                      <a:pt x="75" y="112"/>
                    </a:cubicBezTo>
                    <a:cubicBezTo>
                      <a:pt x="74" y="112"/>
                      <a:pt x="74" y="111"/>
                      <a:pt x="73" y="111"/>
                    </a:cubicBezTo>
                    <a:cubicBezTo>
                      <a:pt x="73" y="110"/>
                      <a:pt x="72" y="110"/>
                      <a:pt x="72" y="110"/>
                    </a:cubicBezTo>
                    <a:cubicBezTo>
                      <a:pt x="72" y="110"/>
                      <a:pt x="72" y="110"/>
                      <a:pt x="72" y="110"/>
                    </a:cubicBezTo>
                    <a:cubicBezTo>
                      <a:pt x="72" y="109"/>
                      <a:pt x="71" y="108"/>
                      <a:pt x="70" y="108"/>
                    </a:cubicBezTo>
                    <a:cubicBezTo>
                      <a:pt x="70" y="108"/>
                      <a:pt x="70" y="108"/>
                      <a:pt x="70" y="108"/>
                    </a:cubicBezTo>
                    <a:cubicBezTo>
                      <a:pt x="70" y="108"/>
                      <a:pt x="69" y="108"/>
                      <a:pt x="69" y="108"/>
                    </a:cubicBezTo>
                    <a:cubicBezTo>
                      <a:pt x="68" y="108"/>
                      <a:pt x="68" y="108"/>
                      <a:pt x="67" y="108"/>
                    </a:cubicBezTo>
                    <a:cubicBezTo>
                      <a:pt x="67" y="109"/>
                      <a:pt x="67" y="109"/>
                      <a:pt x="67" y="109"/>
                    </a:cubicBezTo>
                    <a:cubicBezTo>
                      <a:pt x="53" y="113"/>
                      <a:pt x="43" y="116"/>
                      <a:pt x="31" y="121"/>
                    </a:cubicBezTo>
                    <a:cubicBezTo>
                      <a:pt x="30" y="116"/>
                      <a:pt x="28" y="110"/>
                      <a:pt x="28" y="104"/>
                    </a:cubicBezTo>
                    <a:cubicBezTo>
                      <a:pt x="31" y="103"/>
                      <a:pt x="35" y="102"/>
                      <a:pt x="37" y="101"/>
                    </a:cubicBezTo>
                    <a:cubicBezTo>
                      <a:pt x="38" y="102"/>
                      <a:pt x="38" y="102"/>
                      <a:pt x="38" y="102"/>
                    </a:cubicBezTo>
                    <a:cubicBezTo>
                      <a:pt x="38" y="102"/>
                      <a:pt x="38" y="102"/>
                      <a:pt x="38" y="102"/>
                    </a:cubicBezTo>
                    <a:cubicBezTo>
                      <a:pt x="38" y="102"/>
                      <a:pt x="39" y="102"/>
                      <a:pt x="39" y="101"/>
                    </a:cubicBezTo>
                    <a:cubicBezTo>
                      <a:pt x="39" y="101"/>
                      <a:pt x="39" y="101"/>
                      <a:pt x="39" y="101"/>
                    </a:cubicBezTo>
                    <a:cubicBezTo>
                      <a:pt x="40" y="101"/>
                      <a:pt x="40" y="101"/>
                      <a:pt x="41" y="101"/>
                    </a:cubicBezTo>
                    <a:cubicBezTo>
                      <a:pt x="45" y="100"/>
                      <a:pt x="48" y="99"/>
                      <a:pt x="52" y="97"/>
                    </a:cubicBezTo>
                    <a:cubicBezTo>
                      <a:pt x="52" y="97"/>
                      <a:pt x="52" y="97"/>
                      <a:pt x="52" y="97"/>
                    </a:cubicBezTo>
                    <a:cubicBezTo>
                      <a:pt x="52" y="97"/>
                      <a:pt x="52" y="97"/>
                      <a:pt x="52" y="97"/>
                    </a:cubicBezTo>
                    <a:cubicBezTo>
                      <a:pt x="52" y="97"/>
                      <a:pt x="52" y="97"/>
                      <a:pt x="52" y="97"/>
                    </a:cubicBezTo>
                    <a:cubicBezTo>
                      <a:pt x="52" y="97"/>
                      <a:pt x="52" y="97"/>
                      <a:pt x="52" y="97"/>
                    </a:cubicBezTo>
                    <a:cubicBezTo>
                      <a:pt x="52" y="96"/>
                      <a:pt x="52" y="96"/>
                      <a:pt x="52" y="96"/>
                    </a:cubicBezTo>
                    <a:cubicBezTo>
                      <a:pt x="53" y="96"/>
                      <a:pt x="53" y="96"/>
                      <a:pt x="53" y="96"/>
                    </a:cubicBezTo>
                    <a:cubicBezTo>
                      <a:pt x="53" y="96"/>
                      <a:pt x="53" y="95"/>
                      <a:pt x="53" y="95"/>
                    </a:cubicBezTo>
                    <a:cubicBezTo>
                      <a:pt x="53" y="94"/>
                      <a:pt x="53" y="94"/>
                      <a:pt x="53" y="93"/>
                    </a:cubicBezTo>
                    <a:cubicBezTo>
                      <a:pt x="52" y="93"/>
                      <a:pt x="52" y="93"/>
                      <a:pt x="52" y="93"/>
                    </a:cubicBezTo>
                    <a:cubicBezTo>
                      <a:pt x="37" y="80"/>
                      <a:pt x="19" y="62"/>
                      <a:pt x="5" y="47"/>
                    </a:cubicBezTo>
                    <a:cubicBezTo>
                      <a:pt x="6" y="46"/>
                      <a:pt x="9" y="45"/>
                      <a:pt x="11" y="44"/>
                    </a:cubicBezTo>
                    <a:cubicBezTo>
                      <a:pt x="16" y="42"/>
                      <a:pt x="22" y="41"/>
                      <a:pt x="26" y="40"/>
                    </a:cubicBezTo>
                    <a:cubicBezTo>
                      <a:pt x="29" y="39"/>
                      <a:pt x="31" y="39"/>
                      <a:pt x="32" y="38"/>
                    </a:cubicBezTo>
                    <a:cubicBezTo>
                      <a:pt x="32" y="38"/>
                      <a:pt x="33" y="38"/>
                      <a:pt x="33" y="38"/>
                    </a:cubicBezTo>
                    <a:cubicBezTo>
                      <a:pt x="34" y="39"/>
                      <a:pt x="36" y="41"/>
                      <a:pt x="38" y="43"/>
                    </a:cubicBezTo>
                    <a:cubicBezTo>
                      <a:pt x="43" y="48"/>
                      <a:pt x="51" y="56"/>
                      <a:pt x="59" y="64"/>
                    </a:cubicBezTo>
                    <a:cubicBezTo>
                      <a:pt x="66" y="72"/>
                      <a:pt x="73" y="80"/>
                      <a:pt x="77" y="84"/>
                    </a:cubicBezTo>
                    <a:cubicBezTo>
                      <a:pt x="77" y="85"/>
                      <a:pt x="78" y="85"/>
                      <a:pt x="78" y="85"/>
                    </a:cubicBezTo>
                    <a:moveTo>
                      <a:pt x="124" y="0"/>
                    </a:moveTo>
                    <a:cubicBezTo>
                      <a:pt x="124" y="0"/>
                      <a:pt x="124" y="0"/>
                      <a:pt x="123" y="0"/>
                    </a:cubicBezTo>
                    <a:cubicBezTo>
                      <a:pt x="109" y="6"/>
                      <a:pt x="96" y="11"/>
                      <a:pt x="82" y="17"/>
                    </a:cubicBezTo>
                    <a:cubicBezTo>
                      <a:pt x="81" y="17"/>
                      <a:pt x="81" y="18"/>
                      <a:pt x="81" y="19"/>
                    </a:cubicBezTo>
                    <a:cubicBezTo>
                      <a:pt x="78" y="36"/>
                      <a:pt x="76" y="54"/>
                      <a:pt x="76" y="72"/>
                    </a:cubicBezTo>
                    <a:cubicBezTo>
                      <a:pt x="76" y="74"/>
                      <a:pt x="76" y="76"/>
                      <a:pt x="76" y="77"/>
                    </a:cubicBezTo>
                    <a:cubicBezTo>
                      <a:pt x="71" y="71"/>
                      <a:pt x="62" y="62"/>
                      <a:pt x="54" y="54"/>
                    </a:cubicBezTo>
                    <a:cubicBezTo>
                      <a:pt x="44" y="43"/>
                      <a:pt x="35" y="34"/>
                      <a:pt x="35" y="34"/>
                    </a:cubicBezTo>
                    <a:cubicBezTo>
                      <a:pt x="35" y="34"/>
                      <a:pt x="34" y="34"/>
                      <a:pt x="34" y="34"/>
                    </a:cubicBezTo>
                    <a:cubicBezTo>
                      <a:pt x="34" y="34"/>
                      <a:pt x="34" y="34"/>
                      <a:pt x="34" y="34"/>
                    </a:cubicBezTo>
                    <a:cubicBezTo>
                      <a:pt x="33" y="34"/>
                      <a:pt x="27" y="35"/>
                      <a:pt x="20" y="37"/>
                    </a:cubicBezTo>
                    <a:cubicBezTo>
                      <a:pt x="17" y="38"/>
                      <a:pt x="13" y="39"/>
                      <a:pt x="9" y="40"/>
                    </a:cubicBezTo>
                    <a:cubicBezTo>
                      <a:pt x="6" y="42"/>
                      <a:pt x="3" y="44"/>
                      <a:pt x="1" y="46"/>
                    </a:cubicBezTo>
                    <a:cubicBezTo>
                      <a:pt x="0" y="46"/>
                      <a:pt x="0" y="47"/>
                      <a:pt x="0" y="48"/>
                    </a:cubicBezTo>
                    <a:cubicBezTo>
                      <a:pt x="0" y="48"/>
                      <a:pt x="0" y="49"/>
                      <a:pt x="0" y="49"/>
                    </a:cubicBezTo>
                    <a:cubicBezTo>
                      <a:pt x="1" y="55"/>
                      <a:pt x="2" y="57"/>
                      <a:pt x="3" y="60"/>
                    </a:cubicBezTo>
                    <a:cubicBezTo>
                      <a:pt x="3" y="61"/>
                      <a:pt x="4" y="63"/>
                      <a:pt x="5" y="64"/>
                    </a:cubicBezTo>
                    <a:cubicBezTo>
                      <a:pt x="5" y="65"/>
                      <a:pt x="5" y="65"/>
                      <a:pt x="5" y="65"/>
                    </a:cubicBezTo>
                    <a:cubicBezTo>
                      <a:pt x="5" y="65"/>
                      <a:pt x="5" y="65"/>
                      <a:pt x="5" y="65"/>
                    </a:cubicBezTo>
                    <a:cubicBezTo>
                      <a:pt x="5" y="66"/>
                      <a:pt x="5" y="66"/>
                      <a:pt x="5" y="67"/>
                    </a:cubicBezTo>
                    <a:cubicBezTo>
                      <a:pt x="5" y="68"/>
                      <a:pt x="6" y="69"/>
                      <a:pt x="7" y="70"/>
                    </a:cubicBezTo>
                    <a:cubicBezTo>
                      <a:pt x="8" y="71"/>
                      <a:pt x="8" y="71"/>
                      <a:pt x="8" y="71"/>
                    </a:cubicBezTo>
                    <a:cubicBezTo>
                      <a:pt x="8" y="71"/>
                      <a:pt x="8" y="71"/>
                      <a:pt x="8" y="71"/>
                    </a:cubicBezTo>
                    <a:cubicBezTo>
                      <a:pt x="8" y="72"/>
                      <a:pt x="9" y="72"/>
                      <a:pt x="9" y="73"/>
                    </a:cubicBezTo>
                    <a:cubicBezTo>
                      <a:pt x="14" y="77"/>
                      <a:pt x="21" y="83"/>
                      <a:pt x="29" y="92"/>
                    </a:cubicBezTo>
                    <a:cubicBezTo>
                      <a:pt x="29" y="92"/>
                      <a:pt x="29" y="93"/>
                      <a:pt x="29" y="93"/>
                    </a:cubicBezTo>
                    <a:cubicBezTo>
                      <a:pt x="29" y="94"/>
                      <a:pt x="30" y="94"/>
                      <a:pt x="30" y="94"/>
                    </a:cubicBezTo>
                    <a:cubicBezTo>
                      <a:pt x="30" y="94"/>
                      <a:pt x="30" y="94"/>
                      <a:pt x="30" y="94"/>
                    </a:cubicBezTo>
                    <a:cubicBezTo>
                      <a:pt x="31" y="94"/>
                      <a:pt x="31" y="94"/>
                      <a:pt x="31" y="94"/>
                    </a:cubicBezTo>
                    <a:cubicBezTo>
                      <a:pt x="32" y="95"/>
                      <a:pt x="34" y="96"/>
                      <a:pt x="35" y="98"/>
                    </a:cubicBezTo>
                    <a:cubicBezTo>
                      <a:pt x="32" y="99"/>
                      <a:pt x="29" y="100"/>
                      <a:pt x="25" y="101"/>
                    </a:cubicBezTo>
                    <a:cubicBezTo>
                      <a:pt x="24" y="102"/>
                      <a:pt x="23" y="102"/>
                      <a:pt x="23" y="103"/>
                    </a:cubicBezTo>
                    <a:cubicBezTo>
                      <a:pt x="24" y="110"/>
                      <a:pt x="26" y="117"/>
                      <a:pt x="28" y="123"/>
                    </a:cubicBezTo>
                    <a:cubicBezTo>
                      <a:pt x="27" y="124"/>
                      <a:pt x="27" y="124"/>
                      <a:pt x="27" y="125"/>
                    </a:cubicBezTo>
                    <a:cubicBezTo>
                      <a:pt x="28" y="129"/>
                      <a:pt x="30" y="132"/>
                      <a:pt x="33" y="135"/>
                    </a:cubicBezTo>
                    <a:cubicBezTo>
                      <a:pt x="33" y="135"/>
                      <a:pt x="34" y="135"/>
                      <a:pt x="34" y="135"/>
                    </a:cubicBezTo>
                    <a:cubicBezTo>
                      <a:pt x="34" y="135"/>
                      <a:pt x="35" y="135"/>
                      <a:pt x="35" y="135"/>
                    </a:cubicBezTo>
                    <a:cubicBezTo>
                      <a:pt x="38" y="134"/>
                      <a:pt x="41" y="133"/>
                      <a:pt x="43" y="132"/>
                    </a:cubicBezTo>
                    <a:cubicBezTo>
                      <a:pt x="46" y="131"/>
                      <a:pt x="49" y="130"/>
                      <a:pt x="56" y="128"/>
                    </a:cubicBezTo>
                    <a:cubicBezTo>
                      <a:pt x="56" y="128"/>
                      <a:pt x="57" y="127"/>
                      <a:pt x="58" y="127"/>
                    </a:cubicBezTo>
                    <a:cubicBezTo>
                      <a:pt x="59" y="127"/>
                      <a:pt x="61" y="126"/>
                      <a:pt x="62" y="125"/>
                    </a:cubicBezTo>
                    <a:cubicBezTo>
                      <a:pt x="63" y="125"/>
                      <a:pt x="64" y="125"/>
                      <a:pt x="64" y="125"/>
                    </a:cubicBezTo>
                    <a:cubicBezTo>
                      <a:pt x="65" y="125"/>
                      <a:pt x="65" y="125"/>
                      <a:pt x="65" y="125"/>
                    </a:cubicBezTo>
                    <a:cubicBezTo>
                      <a:pt x="65" y="125"/>
                      <a:pt x="65" y="125"/>
                      <a:pt x="65" y="125"/>
                    </a:cubicBezTo>
                    <a:cubicBezTo>
                      <a:pt x="65" y="125"/>
                      <a:pt x="65" y="126"/>
                      <a:pt x="65" y="126"/>
                    </a:cubicBezTo>
                    <a:cubicBezTo>
                      <a:pt x="66" y="127"/>
                      <a:pt x="66" y="127"/>
                      <a:pt x="66" y="127"/>
                    </a:cubicBezTo>
                    <a:cubicBezTo>
                      <a:pt x="59" y="130"/>
                      <a:pt x="54" y="132"/>
                      <a:pt x="50" y="133"/>
                    </a:cubicBezTo>
                    <a:cubicBezTo>
                      <a:pt x="47" y="134"/>
                      <a:pt x="45" y="135"/>
                      <a:pt x="43" y="135"/>
                    </a:cubicBezTo>
                    <a:cubicBezTo>
                      <a:pt x="42" y="136"/>
                      <a:pt x="40" y="136"/>
                      <a:pt x="40" y="136"/>
                    </a:cubicBezTo>
                    <a:cubicBezTo>
                      <a:pt x="40" y="136"/>
                      <a:pt x="39" y="137"/>
                      <a:pt x="39" y="137"/>
                    </a:cubicBezTo>
                    <a:cubicBezTo>
                      <a:pt x="39" y="138"/>
                      <a:pt x="39" y="138"/>
                      <a:pt x="39" y="139"/>
                    </a:cubicBezTo>
                    <a:cubicBezTo>
                      <a:pt x="41" y="146"/>
                      <a:pt x="44" y="155"/>
                      <a:pt x="46" y="162"/>
                    </a:cubicBezTo>
                    <a:cubicBezTo>
                      <a:pt x="45" y="162"/>
                      <a:pt x="45" y="162"/>
                      <a:pt x="45" y="162"/>
                    </a:cubicBezTo>
                    <a:cubicBezTo>
                      <a:pt x="45" y="163"/>
                      <a:pt x="45" y="164"/>
                      <a:pt x="46" y="165"/>
                    </a:cubicBezTo>
                    <a:cubicBezTo>
                      <a:pt x="50" y="169"/>
                      <a:pt x="53" y="174"/>
                      <a:pt x="56" y="179"/>
                    </a:cubicBezTo>
                    <a:cubicBezTo>
                      <a:pt x="56" y="180"/>
                      <a:pt x="57" y="180"/>
                      <a:pt x="58" y="180"/>
                    </a:cubicBezTo>
                    <a:cubicBezTo>
                      <a:pt x="58" y="180"/>
                      <a:pt x="58" y="180"/>
                      <a:pt x="58" y="180"/>
                    </a:cubicBezTo>
                    <a:cubicBezTo>
                      <a:pt x="69" y="175"/>
                      <a:pt x="77" y="171"/>
                      <a:pt x="88" y="169"/>
                    </a:cubicBezTo>
                    <a:cubicBezTo>
                      <a:pt x="91" y="173"/>
                      <a:pt x="94" y="178"/>
                      <a:pt x="96" y="184"/>
                    </a:cubicBezTo>
                    <a:cubicBezTo>
                      <a:pt x="99" y="191"/>
                      <a:pt x="102" y="198"/>
                      <a:pt x="104" y="202"/>
                    </a:cubicBezTo>
                    <a:cubicBezTo>
                      <a:pt x="104" y="203"/>
                      <a:pt x="105" y="203"/>
                      <a:pt x="106" y="203"/>
                    </a:cubicBezTo>
                    <a:cubicBezTo>
                      <a:pt x="106" y="203"/>
                      <a:pt x="106" y="203"/>
                      <a:pt x="106" y="203"/>
                    </a:cubicBezTo>
                    <a:cubicBezTo>
                      <a:pt x="107" y="204"/>
                      <a:pt x="107" y="204"/>
                      <a:pt x="107" y="204"/>
                    </a:cubicBezTo>
                    <a:cubicBezTo>
                      <a:pt x="108" y="204"/>
                      <a:pt x="108" y="204"/>
                      <a:pt x="108" y="203"/>
                    </a:cubicBezTo>
                    <a:cubicBezTo>
                      <a:pt x="109" y="203"/>
                      <a:pt x="109" y="203"/>
                      <a:pt x="109" y="203"/>
                    </a:cubicBezTo>
                    <a:cubicBezTo>
                      <a:pt x="109" y="204"/>
                      <a:pt x="109" y="204"/>
                      <a:pt x="109" y="204"/>
                    </a:cubicBezTo>
                    <a:cubicBezTo>
                      <a:pt x="109" y="204"/>
                      <a:pt x="109" y="204"/>
                      <a:pt x="109" y="204"/>
                    </a:cubicBezTo>
                    <a:cubicBezTo>
                      <a:pt x="109" y="204"/>
                      <a:pt x="109" y="204"/>
                      <a:pt x="109" y="204"/>
                    </a:cubicBezTo>
                    <a:cubicBezTo>
                      <a:pt x="110" y="205"/>
                      <a:pt x="110" y="205"/>
                      <a:pt x="110" y="205"/>
                    </a:cubicBezTo>
                    <a:cubicBezTo>
                      <a:pt x="110" y="204"/>
                      <a:pt x="110" y="204"/>
                      <a:pt x="110" y="204"/>
                    </a:cubicBezTo>
                    <a:cubicBezTo>
                      <a:pt x="110" y="204"/>
                      <a:pt x="110" y="204"/>
                      <a:pt x="110" y="204"/>
                    </a:cubicBezTo>
                    <a:cubicBezTo>
                      <a:pt x="110" y="204"/>
                      <a:pt x="110" y="204"/>
                      <a:pt x="110" y="204"/>
                    </a:cubicBezTo>
                    <a:cubicBezTo>
                      <a:pt x="111" y="204"/>
                      <a:pt x="111" y="204"/>
                      <a:pt x="111" y="204"/>
                    </a:cubicBezTo>
                    <a:cubicBezTo>
                      <a:pt x="111" y="203"/>
                      <a:pt x="111" y="203"/>
                      <a:pt x="111" y="202"/>
                    </a:cubicBezTo>
                    <a:cubicBezTo>
                      <a:pt x="115" y="200"/>
                      <a:pt x="119" y="198"/>
                      <a:pt x="124" y="196"/>
                    </a:cubicBezTo>
                    <a:cubicBezTo>
                      <a:pt x="124" y="197"/>
                      <a:pt x="124" y="197"/>
                      <a:pt x="124" y="197"/>
                    </a:cubicBezTo>
                    <a:cubicBezTo>
                      <a:pt x="124" y="197"/>
                      <a:pt x="124" y="197"/>
                      <a:pt x="124" y="197"/>
                    </a:cubicBezTo>
                    <a:cubicBezTo>
                      <a:pt x="125" y="197"/>
                      <a:pt x="125" y="197"/>
                      <a:pt x="125" y="196"/>
                    </a:cubicBezTo>
                    <a:cubicBezTo>
                      <a:pt x="126" y="195"/>
                      <a:pt x="126" y="195"/>
                      <a:pt x="126" y="195"/>
                    </a:cubicBezTo>
                    <a:cubicBezTo>
                      <a:pt x="129" y="194"/>
                      <a:pt x="132" y="193"/>
                      <a:pt x="134" y="192"/>
                    </a:cubicBezTo>
                    <a:cubicBezTo>
                      <a:pt x="135" y="191"/>
                      <a:pt x="135" y="191"/>
                      <a:pt x="136" y="190"/>
                    </a:cubicBezTo>
                    <a:cubicBezTo>
                      <a:pt x="136" y="190"/>
                      <a:pt x="136" y="189"/>
                      <a:pt x="135" y="189"/>
                    </a:cubicBezTo>
                    <a:cubicBezTo>
                      <a:pt x="132" y="184"/>
                      <a:pt x="129" y="179"/>
                      <a:pt x="128" y="173"/>
                    </a:cubicBezTo>
                    <a:cubicBezTo>
                      <a:pt x="128" y="173"/>
                      <a:pt x="129" y="173"/>
                      <a:pt x="129" y="172"/>
                    </a:cubicBezTo>
                    <a:cubicBezTo>
                      <a:pt x="129" y="172"/>
                      <a:pt x="129" y="171"/>
                      <a:pt x="129" y="170"/>
                    </a:cubicBezTo>
                    <a:cubicBezTo>
                      <a:pt x="127" y="165"/>
                      <a:pt x="126" y="161"/>
                      <a:pt x="124" y="157"/>
                    </a:cubicBezTo>
                    <a:cubicBezTo>
                      <a:pt x="125" y="157"/>
                      <a:pt x="125" y="157"/>
                      <a:pt x="125" y="157"/>
                    </a:cubicBezTo>
                    <a:cubicBezTo>
                      <a:pt x="125" y="157"/>
                      <a:pt x="125" y="156"/>
                      <a:pt x="126" y="156"/>
                    </a:cubicBezTo>
                    <a:cubicBezTo>
                      <a:pt x="129" y="155"/>
                      <a:pt x="135" y="152"/>
                      <a:pt x="141" y="150"/>
                    </a:cubicBezTo>
                    <a:cubicBezTo>
                      <a:pt x="143" y="149"/>
                      <a:pt x="146" y="148"/>
                      <a:pt x="148" y="147"/>
                    </a:cubicBezTo>
                    <a:cubicBezTo>
                      <a:pt x="151" y="147"/>
                      <a:pt x="152" y="146"/>
                      <a:pt x="153" y="146"/>
                    </a:cubicBezTo>
                    <a:cubicBezTo>
                      <a:pt x="154" y="146"/>
                      <a:pt x="155" y="145"/>
                      <a:pt x="155" y="143"/>
                    </a:cubicBezTo>
                    <a:cubicBezTo>
                      <a:pt x="154" y="139"/>
                      <a:pt x="153" y="134"/>
                      <a:pt x="152" y="129"/>
                    </a:cubicBezTo>
                    <a:cubicBezTo>
                      <a:pt x="152" y="129"/>
                      <a:pt x="153" y="128"/>
                      <a:pt x="152" y="127"/>
                    </a:cubicBezTo>
                    <a:cubicBezTo>
                      <a:pt x="152" y="127"/>
                      <a:pt x="151" y="122"/>
                      <a:pt x="149" y="117"/>
                    </a:cubicBezTo>
                    <a:cubicBezTo>
                      <a:pt x="147" y="111"/>
                      <a:pt x="145" y="105"/>
                      <a:pt x="144" y="101"/>
                    </a:cubicBezTo>
                    <a:cubicBezTo>
                      <a:pt x="143" y="101"/>
                      <a:pt x="143" y="100"/>
                      <a:pt x="142" y="100"/>
                    </a:cubicBezTo>
                    <a:cubicBezTo>
                      <a:pt x="142" y="100"/>
                      <a:pt x="142" y="100"/>
                      <a:pt x="142" y="100"/>
                    </a:cubicBezTo>
                    <a:cubicBezTo>
                      <a:pt x="141" y="100"/>
                      <a:pt x="141" y="100"/>
                      <a:pt x="141" y="100"/>
                    </a:cubicBezTo>
                    <a:cubicBezTo>
                      <a:pt x="140" y="101"/>
                      <a:pt x="140" y="101"/>
                      <a:pt x="138" y="102"/>
                    </a:cubicBezTo>
                    <a:cubicBezTo>
                      <a:pt x="134" y="103"/>
                      <a:pt x="126" y="106"/>
                      <a:pt x="111" y="111"/>
                    </a:cubicBezTo>
                    <a:cubicBezTo>
                      <a:pt x="111" y="110"/>
                      <a:pt x="111" y="110"/>
                      <a:pt x="111" y="109"/>
                    </a:cubicBezTo>
                    <a:cubicBezTo>
                      <a:pt x="111" y="108"/>
                      <a:pt x="111" y="108"/>
                      <a:pt x="111" y="108"/>
                    </a:cubicBezTo>
                    <a:cubicBezTo>
                      <a:pt x="111" y="108"/>
                      <a:pt x="111" y="108"/>
                      <a:pt x="111" y="108"/>
                    </a:cubicBezTo>
                    <a:cubicBezTo>
                      <a:pt x="116" y="106"/>
                      <a:pt x="123" y="103"/>
                      <a:pt x="130" y="101"/>
                    </a:cubicBezTo>
                    <a:cubicBezTo>
                      <a:pt x="130" y="102"/>
                      <a:pt x="130" y="102"/>
                      <a:pt x="130" y="102"/>
                    </a:cubicBezTo>
                    <a:cubicBezTo>
                      <a:pt x="131" y="102"/>
                      <a:pt x="131" y="102"/>
                      <a:pt x="131" y="102"/>
                    </a:cubicBezTo>
                    <a:cubicBezTo>
                      <a:pt x="131" y="102"/>
                      <a:pt x="132" y="102"/>
                      <a:pt x="132" y="101"/>
                    </a:cubicBezTo>
                    <a:cubicBezTo>
                      <a:pt x="132" y="101"/>
                      <a:pt x="132" y="101"/>
                      <a:pt x="132" y="101"/>
                    </a:cubicBezTo>
                    <a:cubicBezTo>
                      <a:pt x="134" y="100"/>
                      <a:pt x="135" y="99"/>
                      <a:pt x="137" y="99"/>
                    </a:cubicBezTo>
                    <a:cubicBezTo>
                      <a:pt x="138" y="98"/>
                      <a:pt x="138" y="98"/>
                      <a:pt x="139" y="97"/>
                    </a:cubicBezTo>
                    <a:cubicBezTo>
                      <a:pt x="140" y="96"/>
                      <a:pt x="140" y="95"/>
                      <a:pt x="140" y="93"/>
                    </a:cubicBezTo>
                    <a:cubicBezTo>
                      <a:pt x="140" y="91"/>
                      <a:pt x="140" y="89"/>
                      <a:pt x="139" y="87"/>
                    </a:cubicBezTo>
                    <a:cubicBezTo>
                      <a:pt x="139" y="87"/>
                      <a:pt x="139" y="86"/>
                      <a:pt x="139" y="86"/>
                    </a:cubicBezTo>
                    <a:cubicBezTo>
                      <a:pt x="139" y="85"/>
                      <a:pt x="140" y="85"/>
                      <a:pt x="139" y="84"/>
                    </a:cubicBezTo>
                    <a:cubicBezTo>
                      <a:pt x="138" y="76"/>
                      <a:pt x="137" y="69"/>
                      <a:pt x="135" y="61"/>
                    </a:cubicBezTo>
                    <a:cubicBezTo>
                      <a:pt x="135" y="60"/>
                      <a:pt x="134" y="60"/>
                      <a:pt x="134" y="60"/>
                    </a:cubicBezTo>
                    <a:cubicBezTo>
                      <a:pt x="133" y="59"/>
                      <a:pt x="133" y="59"/>
                      <a:pt x="133" y="59"/>
                    </a:cubicBezTo>
                    <a:cubicBezTo>
                      <a:pt x="133" y="59"/>
                      <a:pt x="132" y="59"/>
                      <a:pt x="132" y="59"/>
                    </a:cubicBezTo>
                    <a:cubicBezTo>
                      <a:pt x="128" y="61"/>
                      <a:pt x="124" y="63"/>
                      <a:pt x="120" y="65"/>
                    </a:cubicBezTo>
                    <a:cubicBezTo>
                      <a:pt x="121" y="61"/>
                      <a:pt x="122" y="57"/>
                      <a:pt x="123" y="53"/>
                    </a:cubicBezTo>
                    <a:cubicBezTo>
                      <a:pt x="124" y="48"/>
                      <a:pt x="125" y="43"/>
                      <a:pt x="127" y="36"/>
                    </a:cubicBezTo>
                    <a:cubicBezTo>
                      <a:pt x="128" y="33"/>
                      <a:pt x="128" y="29"/>
                      <a:pt x="128" y="26"/>
                    </a:cubicBezTo>
                    <a:cubicBezTo>
                      <a:pt x="128" y="25"/>
                      <a:pt x="128" y="25"/>
                      <a:pt x="128" y="24"/>
                    </a:cubicBezTo>
                    <a:cubicBezTo>
                      <a:pt x="128" y="17"/>
                      <a:pt x="127" y="9"/>
                      <a:pt x="126" y="2"/>
                    </a:cubicBezTo>
                    <a:cubicBezTo>
                      <a:pt x="126" y="1"/>
                      <a:pt x="126" y="1"/>
                      <a:pt x="125" y="0"/>
                    </a:cubicBezTo>
                    <a:cubicBezTo>
                      <a:pt x="125" y="0"/>
                      <a:pt x="125" y="0"/>
                      <a:pt x="125" y="0"/>
                    </a:cubicBezTo>
                    <a:cubicBezTo>
                      <a:pt x="125" y="0"/>
                      <a:pt x="124" y="0"/>
                      <a:pt x="12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Rectangle 874"/>
              <p:cNvSpPr>
                <a:spLocks noChangeArrowheads="1"/>
              </p:cNvSpPr>
              <p:nvPr/>
            </p:nvSpPr>
            <p:spPr bwMode="auto">
              <a:xfrm>
                <a:off x="2862" y="2307"/>
                <a:ext cx="1" cy="1"/>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Freeform 875"/>
              <p:cNvSpPr>
                <a:spLocks/>
              </p:cNvSpPr>
              <p:nvPr/>
            </p:nvSpPr>
            <p:spPr bwMode="auto">
              <a:xfrm>
                <a:off x="2862" y="2307"/>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Freeform 876"/>
              <p:cNvSpPr>
                <a:spLocks noEditPoints="1"/>
              </p:cNvSpPr>
              <p:nvPr/>
            </p:nvSpPr>
            <p:spPr bwMode="auto">
              <a:xfrm>
                <a:off x="4389" y="981"/>
                <a:ext cx="299" cy="417"/>
              </a:xfrm>
              <a:custGeom>
                <a:avLst/>
                <a:gdLst>
                  <a:gd name="T0" fmla="*/ 96 w 126"/>
                  <a:gd name="T1" fmla="*/ 172 h 176"/>
                  <a:gd name="T2" fmla="*/ 94 w 126"/>
                  <a:gd name="T3" fmla="*/ 160 h 176"/>
                  <a:gd name="T4" fmla="*/ 80 w 126"/>
                  <a:gd name="T5" fmla="*/ 170 h 176"/>
                  <a:gd name="T6" fmla="*/ 70 w 126"/>
                  <a:gd name="T7" fmla="*/ 155 h 176"/>
                  <a:gd name="T8" fmla="*/ 121 w 126"/>
                  <a:gd name="T9" fmla="*/ 158 h 176"/>
                  <a:gd name="T10" fmla="*/ 63 w 126"/>
                  <a:gd name="T11" fmla="*/ 164 h 176"/>
                  <a:gd name="T12" fmla="*/ 50 w 126"/>
                  <a:gd name="T13" fmla="*/ 157 h 176"/>
                  <a:gd name="T14" fmla="*/ 49 w 126"/>
                  <a:gd name="T15" fmla="*/ 154 h 176"/>
                  <a:gd name="T16" fmla="*/ 45 w 126"/>
                  <a:gd name="T17" fmla="*/ 141 h 176"/>
                  <a:gd name="T18" fmla="*/ 37 w 126"/>
                  <a:gd name="T19" fmla="*/ 143 h 176"/>
                  <a:gd name="T20" fmla="*/ 30 w 126"/>
                  <a:gd name="T21" fmla="*/ 119 h 176"/>
                  <a:gd name="T22" fmla="*/ 28 w 126"/>
                  <a:gd name="T23" fmla="*/ 118 h 176"/>
                  <a:gd name="T24" fmla="*/ 9 w 126"/>
                  <a:gd name="T25" fmla="*/ 119 h 176"/>
                  <a:gd name="T26" fmla="*/ 20 w 126"/>
                  <a:gd name="T27" fmla="*/ 106 h 176"/>
                  <a:gd name="T28" fmla="*/ 74 w 126"/>
                  <a:gd name="T29" fmla="*/ 104 h 176"/>
                  <a:gd name="T30" fmla="*/ 65 w 126"/>
                  <a:gd name="T31" fmla="*/ 104 h 176"/>
                  <a:gd name="T32" fmla="*/ 75 w 126"/>
                  <a:gd name="T33" fmla="*/ 115 h 176"/>
                  <a:gd name="T34" fmla="*/ 87 w 126"/>
                  <a:gd name="T35" fmla="*/ 114 h 176"/>
                  <a:gd name="T36" fmla="*/ 89 w 126"/>
                  <a:gd name="T37" fmla="*/ 115 h 176"/>
                  <a:gd name="T38" fmla="*/ 5 w 126"/>
                  <a:gd name="T39" fmla="*/ 101 h 176"/>
                  <a:gd name="T40" fmla="*/ 6 w 126"/>
                  <a:gd name="T41" fmla="*/ 81 h 176"/>
                  <a:gd name="T42" fmla="*/ 81 w 126"/>
                  <a:gd name="T43" fmla="*/ 76 h 176"/>
                  <a:gd name="T44" fmla="*/ 67 w 126"/>
                  <a:gd name="T45" fmla="*/ 83 h 176"/>
                  <a:gd name="T46" fmla="*/ 91 w 126"/>
                  <a:gd name="T47" fmla="*/ 76 h 176"/>
                  <a:gd name="T48" fmla="*/ 59 w 126"/>
                  <a:gd name="T49" fmla="*/ 81 h 176"/>
                  <a:gd name="T50" fmla="*/ 64 w 126"/>
                  <a:gd name="T51" fmla="*/ 83 h 176"/>
                  <a:gd name="T52" fmla="*/ 102 w 126"/>
                  <a:gd name="T53" fmla="*/ 75 h 176"/>
                  <a:gd name="T54" fmla="*/ 99 w 126"/>
                  <a:gd name="T55" fmla="*/ 76 h 176"/>
                  <a:gd name="T56" fmla="*/ 22 w 126"/>
                  <a:gd name="T57" fmla="*/ 75 h 176"/>
                  <a:gd name="T58" fmla="*/ 4 w 126"/>
                  <a:gd name="T59" fmla="*/ 76 h 176"/>
                  <a:gd name="T60" fmla="*/ 67 w 126"/>
                  <a:gd name="T61" fmla="*/ 44 h 176"/>
                  <a:gd name="T62" fmla="*/ 112 w 126"/>
                  <a:gd name="T63" fmla="*/ 46 h 176"/>
                  <a:gd name="T64" fmla="*/ 116 w 126"/>
                  <a:gd name="T65" fmla="*/ 37 h 176"/>
                  <a:gd name="T66" fmla="*/ 105 w 126"/>
                  <a:gd name="T67" fmla="*/ 42 h 176"/>
                  <a:gd name="T68" fmla="*/ 85 w 126"/>
                  <a:gd name="T69" fmla="*/ 33 h 176"/>
                  <a:gd name="T70" fmla="*/ 103 w 126"/>
                  <a:gd name="T71" fmla="*/ 33 h 176"/>
                  <a:gd name="T72" fmla="*/ 88 w 126"/>
                  <a:gd name="T73" fmla="*/ 39 h 176"/>
                  <a:gd name="T74" fmla="*/ 120 w 126"/>
                  <a:gd name="T75" fmla="*/ 24 h 176"/>
                  <a:gd name="T76" fmla="*/ 75 w 126"/>
                  <a:gd name="T77" fmla="*/ 56 h 176"/>
                  <a:gd name="T78" fmla="*/ 51 w 126"/>
                  <a:gd name="T79" fmla="*/ 72 h 176"/>
                  <a:gd name="T80" fmla="*/ 50 w 126"/>
                  <a:gd name="T81" fmla="*/ 85 h 176"/>
                  <a:gd name="T82" fmla="*/ 78 w 126"/>
                  <a:gd name="T83" fmla="*/ 100 h 176"/>
                  <a:gd name="T84" fmla="*/ 62 w 126"/>
                  <a:gd name="T85" fmla="*/ 118 h 176"/>
                  <a:gd name="T86" fmla="*/ 97 w 126"/>
                  <a:gd name="T87" fmla="*/ 156 h 176"/>
                  <a:gd name="T88" fmla="*/ 10 w 126"/>
                  <a:gd name="T89" fmla="*/ 101 h 176"/>
                  <a:gd name="T90" fmla="*/ 25 w 126"/>
                  <a:gd name="T91" fmla="*/ 84 h 176"/>
                  <a:gd name="T92" fmla="*/ 23 w 126"/>
                  <a:gd name="T93" fmla="*/ 71 h 176"/>
                  <a:gd name="T94" fmla="*/ 66 w 126"/>
                  <a:gd name="T95" fmla="*/ 6 h 176"/>
                  <a:gd name="T96" fmla="*/ 6 w 126"/>
                  <a:gd name="T97" fmla="*/ 54 h 176"/>
                  <a:gd name="T98" fmla="*/ 0 w 126"/>
                  <a:gd name="T99" fmla="*/ 85 h 176"/>
                  <a:gd name="T100" fmla="*/ 8 w 126"/>
                  <a:gd name="T101" fmla="*/ 86 h 176"/>
                  <a:gd name="T102" fmla="*/ 1 w 126"/>
                  <a:gd name="T103" fmla="*/ 122 h 176"/>
                  <a:gd name="T104" fmla="*/ 6 w 126"/>
                  <a:gd name="T105" fmla="*/ 123 h 176"/>
                  <a:gd name="T106" fmla="*/ 102 w 126"/>
                  <a:gd name="T107" fmla="*/ 176 h 176"/>
                  <a:gd name="T108" fmla="*/ 124 w 126"/>
                  <a:gd name="T109" fmla="*/ 173 h 176"/>
                  <a:gd name="T110" fmla="*/ 125 w 126"/>
                  <a:gd name="T111" fmla="*/ 123 h 176"/>
                  <a:gd name="T112" fmla="*/ 71 w 126"/>
                  <a:gd name="T113" fmla="*/ 124 h 176"/>
                  <a:gd name="T114" fmla="*/ 104 w 126"/>
                  <a:gd name="T115" fmla="*/ 82 h 176"/>
                  <a:gd name="T116" fmla="*/ 105 w 126"/>
                  <a:gd name="T117" fmla="*/ 54 h 176"/>
                  <a:gd name="T118" fmla="*/ 112 w 126"/>
                  <a:gd name="T119" fmla="*/ 51 h 176"/>
                  <a:gd name="T120" fmla="*/ 93 w 126"/>
                  <a:gd name="T1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76">
                    <a:moveTo>
                      <a:pt x="116" y="171"/>
                    </a:moveTo>
                    <a:cubicBezTo>
                      <a:pt x="117" y="168"/>
                      <a:pt x="119" y="164"/>
                      <a:pt x="120" y="161"/>
                    </a:cubicBezTo>
                    <a:cubicBezTo>
                      <a:pt x="120" y="163"/>
                      <a:pt x="120" y="166"/>
                      <a:pt x="120" y="168"/>
                    </a:cubicBezTo>
                    <a:cubicBezTo>
                      <a:pt x="120" y="169"/>
                      <a:pt x="120" y="170"/>
                      <a:pt x="120" y="171"/>
                    </a:cubicBezTo>
                    <a:cubicBezTo>
                      <a:pt x="119" y="171"/>
                      <a:pt x="117" y="171"/>
                      <a:pt x="116" y="171"/>
                    </a:cubicBezTo>
                    <a:moveTo>
                      <a:pt x="97" y="160"/>
                    </a:moveTo>
                    <a:cubicBezTo>
                      <a:pt x="99" y="160"/>
                      <a:pt x="101" y="160"/>
                      <a:pt x="102" y="160"/>
                    </a:cubicBezTo>
                    <a:cubicBezTo>
                      <a:pt x="100" y="163"/>
                      <a:pt x="97" y="167"/>
                      <a:pt x="96" y="172"/>
                    </a:cubicBezTo>
                    <a:cubicBezTo>
                      <a:pt x="94" y="172"/>
                      <a:pt x="92" y="171"/>
                      <a:pt x="90" y="171"/>
                    </a:cubicBezTo>
                    <a:cubicBezTo>
                      <a:pt x="91" y="167"/>
                      <a:pt x="93" y="163"/>
                      <a:pt x="96" y="160"/>
                    </a:cubicBezTo>
                    <a:cubicBezTo>
                      <a:pt x="97" y="160"/>
                      <a:pt x="97" y="160"/>
                      <a:pt x="97" y="160"/>
                    </a:cubicBezTo>
                    <a:moveTo>
                      <a:pt x="88" y="171"/>
                    </a:moveTo>
                    <a:cubicBezTo>
                      <a:pt x="86" y="171"/>
                      <a:pt x="84" y="170"/>
                      <a:pt x="82" y="170"/>
                    </a:cubicBezTo>
                    <a:cubicBezTo>
                      <a:pt x="83" y="166"/>
                      <a:pt x="85" y="163"/>
                      <a:pt x="87" y="160"/>
                    </a:cubicBezTo>
                    <a:cubicBezTo>
                      <a:pt x="87" y="159"/>
                      <a:pt x="87" y="159"/>
                      <a:pt x="87" y="159"/>
                    </a:cubicBezTo>
                    <a:cubicBezTo>
                      <a:pt x="89" y="159"/>
                      <a:pt x="91" y="160"/>
                      <a:pt x="94" y="160"/>
                    </a:cubicBezTo>
                    <a:cubicBezTo>
                      <a:pt x="91" y="163"/>
                      <a:pt x="89" y="167"/>
                      <a:pt x="88" y="171"/>
                    </a:cubicBezTo>
                    <a:moveTo>
                      <a:pt x="102" y="172"/>
                    </a:moveTo>
                    <a:cubicBezTo>
                      <a:pt x="100" y="172"/>
                      <a:pt x="99" y="172"/>
                      <a:pt x="98" y="172"/>
                    </a:cubicBezTo>
                    <a:cubicBezTo>
                      <a:pt x="100" y="167"/>
                      <a:pt x="102" y="163"/>
                      <a:pt x="105" y="159"/>
                    </a:cubicBezTo>
                    <a:cubicBezTo>
                      <a:pt x="107" y="159"/>
                      <a:pt x="110" y="159"/>
                      <a:pt x="113" y="158"/>
                    </a:cubicBezTo>
                    <a:cubicBezTo>
                      <a:pt x="110" y="162"/>
                      <a:pt x="107" y="167"/>
                      <a:pt x="105" y="172"/>
                    </a:cubicBezTo>
                    <a:cubicBezTo>
                      <a:pt x="104" y="172"/>
                      <a:pt x="103" y="172"/>
                      <a:pt x="102" y="172"/>
                    </a:cubicBezTo>
                    <a:moveTo>
                      <a:pt x="80" y="170"/>
                    </a:moveTo>
                    <a:cubicBezTo>
                      <a:pt x="78" y="169"/>
                      <a:pt x="75" y="169"/>
                      <a:pt x="73" y="168"/>
                    </a:cubicBezTo>
                    <a:cubicBezTo>
                      <a:pt x="73" y="168"/>
                      <a:pt x="73" y="168"/>
                      <a:pt x="73" y="168"/>
                    </a:cubicBezTo>
                    <a:cubicBezTo>
                      <a:pt x="75" y="164"/>
                      <a:pt x="77" y="161"/>
                      <a:pt x="79" y="158"/>
                    </a:cubicBezTo>
                    <a:cubicBezTo>
                      <a:pt x="81" y="158"/>
                      <a:pt x="83" y="159"/>
                      <a:pt x="85" y="159"/>
                    </a:cubicBezTo>
                    <a:cubicBezTo>
                      <a:pt x="83" y="162"/>
                      <a:pt x="81" y="166"/>
                      <a:pt x="80" y="170"/>
                    </a:cubicBezTo>
                    <a:moveTo>
                      <a:pt x="71" y="167"/>
                    </a:moveTo>
                    <a:cubicBezTo>
                      <a:pt x="69" y="167"/>
                      <a:pt x="67" y="166"/>
                      <a:pt x="65" y="165"/>
                    </a:cubicBezTo>
                    <a:cubicBezTo>
                      <a:pt x="66" y="162"/>
                      <a:pt x="68" y="159"/>
                      <a:pt x="70" y="155"/>
                    </a:cubicBezTo>
                    <a:cubicBezTo>
                      <a:pt x="72" y="156"/>
                      <a:pt x="74" y="157"/>
                      <a:pt x="77" y="157"/>
                    </a:cubicBezTo>
                    <a:cubicBezTo>
                      <a:pt x="75" y="161"/>
                      <a:pt x="73" y="164"/>
                      <a:pt x="71" y="167"/>
                    </a:cubicBezTo>
                    <a:cubicBezTo>
                      <a:pt x="71" y="167"/>
                      <a:pt x="71" y="167"/>
                      <a:pt x="71" y="167"/>
                    </a:cubicBezTo>
                    <a:cubicBezTo>
                      <a:pt x="71" y="167"/>
                      <a:pt x="71" y="167"/>
                      <a:pt x="71" y="167"/>
                    </a:cubicBezTo>
                    <a:moveTo>
                      <a:pt x="107" y="172"/>
                    </a:moveTo>
                    <a:cubicBezTo>
                      <a:pt x="110" y="167"/>
                      <a:pt x="112" y="162"/>
                      <a:pt x="115" y="157"/>
                    </a:cubicBezTo>
                    <a:cubicBezTo>
                      <a:pt x="117" y="157"/>
                      <a:pt x="119" y="156"/>
                      <a:pt x="121" y="155"/>
                    </a:cubicBezTo>
                    <a:cubicBezTo>
                      <a:pt x="121" y="156"/>
                      <a:pt x="121" y="157"/>
                      <a:pt x="121" y="158"/>
                    </a:cubicBezTo>
                    <a:cubicBezTo>
                      <a:pt x="120" y="158"/>
                      <a:pt x="120" y="158"/>
                      <a:pt x="120" y="158"/>
                    </a:cubicBezTo>
                    <a:cubicBezTo>
                      <a:pt x="117" y="162"/>
                      <a:pt x="115" y="167"/>
                      <a:pt x="113" y="171"/>
                    </a:cubicBezTo>
                    <a:cubicBezTo>
                      <a:pt x="111" y="171"/>
                      <a:pt x="109" y="172"/>
                      <a:pt x="107" y="172"/>
                    </a:cubicBezTo>
                    <a:moveTo>
                      <a:pt x="63" y="164"/>
                    </a:moveTo>
                    <a:cubicBezTo>
                      <a:pt x="61" y="163"/>
                      <a:pt x="60" y="163"/>
                      <a:pt x="58" y="162"/>
                    </a:cubicBezTo>
                    <a:cubicBezTo>
                      <a:pt x="60" y="159"/>
                      <a:pt x="62" y="156"/>
                      <a:pt x="64" y="153"/>
                    </a:cubicBezTo>
                    <a:cubicBezTo>
                      <a:pt x="65" y="154"/>
                      <a:pt x="67" y="154"/>
                      <a:pt x="68" y="155"/>
                    </a:cubicBezTo>
                    <a:cubicBezTo>
                      <a:pt x="66" y="158"/>
                      <a:pt x="65" y="161"/>
                      <a:pt x="63" y="164"/>
                    </a:cubicBezTo>
                    <a:cubicBezTo>
                      <a:pt x="63" y="164"/>
                      <a:pt x="63" y="164"/>
                      <a:pt x="63" y="164"/>
                    </a:cubicBezTo>
                    <a:moveTo>
                      <a:pt x="57" y="161"/>
                    </a:moveTo>
                    <a:cubicBezTo>
                      <a:pt x="55" y="160"/>
                      <a:pt x="53" y="159"/>
                      <a:pt x="52" y="158"/>
                    </a:cubicBezTo>
                    <a:cubicBezTo>
                      <a:pt x="53" y="155"/>
                      <a:pt x="55" y="153"/>
                      <a:pt x="57" y="150"/>
                    </a:cubicBezTo>
                    <a:cubicBezTo>
                      <a:pt x="57" y="150"/>
                      <a:pt x="57" y="150"/>
                      <a:pt x="57" y="150"/>
                    </a:cubicBezTo>
                    <a:cubicBezTo>
                      <a:pt x="59" y="151"/>
                      <a:pt x="60" y="152"/>
                      <a:pt x="62" y="152"/>
                    </a:cubicBezTo>
                    <a:cubicBezTo>
                      <a:pt x="60" y="155"/>
                      <a:pt x="58" y="158"/>
                      <a:pt x="57" y="161"/>
                    </a:cubicBezTo>
                    <a:moveTo>
                      <a:pt x="50" y="157"/>
                    </a:moveTo>
                    <a:cubicBezTo>
                      <a:pt x="48" y="155"/>
                      <a:pt x="45" y="153"/>
                      <a:pt x="43" y="151"/>
                    </a:cubicBezTo>
                    <a:cubicBezTo>
                      <a:pt x="43" y="150"/>
                      <a:pt x="43" y="150"/>
                      <a:pt x="43" y="150"/>
                    </a:cubicBezTo>
                    <a:cubicBezTo>
                      <a:pt x="44" y="147"/>
                      <a:pt x="45" y="145"/>
                      <a:pt x="47" y="142"/>
                    </a:cubicBezTo>
                    <a:cubicBezTo>
                      <a:pt x="48" y="144"/>
                      <a:pt x="49" y="145"/>
                      <a:pt x="51" y="146"/>
                    </a:cubicBezTo>
                    <a:cubicBezTo>
                      <a:pt x="52" y="146"/>
                      <a:pt x="52" y="146"/>
                      <a:pt x="52" y="146"/>
                    </a:cubicBezTo>
                    <a:cubicBezTo>
                      <a:pt x="50" y="148"/>
                      <a:pt x="48" y="151"/>
                      <a:pt x="48" y="153"/>
                    </a:cubicBezTo>
                    <a:cubicBezTo>
                      <a:pt x="47" y="154"/>
                      <a:pt x="48" y="154"/>
                      <a:pt x="48" y="154"/>
                    </a:cubicBezTo>
                    <a:cubicBezTo>
                      <a:pt x="48" y="154"/>
                      <a:pt x="48" y="154"/>
                      <a:pt x="49" y="154"/>
                    </a:cubicBezTo>
                    <a:cubicBezTo>
                      <a:pt x="49" y="154"/>
                      <a:pt x="49" y="154"/>
                      <a:pt x="49" y="154"/>
                    </a:cubicBezTo>
                    <a:cubicBezTo>
                      <a:pt x="50" y="151"/>
                      <a:pt x="52" y="149"/>
                      <a:pt x="53" y="148"/>
                    </a:cubicBezTo>
                    <a:cubicBezTo>
                      <a:pt x="54" y="148"/>
                      <a:pt x="55" y="149"/>
                      <a:pt x="56" y="149"/>
                    </a:cubicBezTo>
                    <a:cubicBezTo>
                      <a:pt x="54" y="151"/>
                      <a:pt x="52" y="154"/>
                      <a:pt x="50" y="157"/>
                    </a:cubicBezTo>
                    <a:moveTo>
                      <a:pt x="41" y="149"/>
                    </a:moveTo>
                    <a:cubicBezTo>
                      <a:pt x="40" y="147"/>
                      <a:pt x="39" y="146"/>
                      <a:pt x="38" y="145"/>
                    </a:cubicBezTo>
                    <a:cubicBezTo>
                      <a:pt x="39" y="142"/>
                      <a:pt x="41" y="140"/>
                      <a:pt x="42" y="137"/>
                    </a:cubicBezTo>
                    <a:cubicBezTo>
                      <a:pt x="43" y="139"/>
                      <a:pt x="44" y="140"/>
                      <a:pt x="45" y="141"/>
                    </a:cubicBezTo>
                    <a:cubicBezTo>
                      <a:pt x="44" y="143"/>
                      <a:pt x="42" y="146"/>
                      <a:pt x="41" y="149"/>
                    </a:cubicBezTo>
                    <a:moveTo>
                      <a:pt x="37" y="143"/>
                    </a:moveTo>
                    <a:cubicBezTo>
                      <a:pt x="35" y="142"/>
                      <a:pt x="34" y="140"/>
                      <a:pt x="34" y="139"/>
                    </a:cubicBezTo>
                    <a:cubicBezTo>
                      <a:pt x="34" y="139"/>
                      <a:pt x="34" y="138"/>
                      <a:pt x="34" y="138"/>
                    </a:cubicBezTo>
                    <a:cubicBezTo>
                      <a:pt x="34" y="138"/>
                      <a:pt x="34" y="138"/>
                      <a:pt x="34" y="138"/>
                    </a:cubicBezTo>
                    <a:cubicBezTo>
                      <a:pt x="35" y="136"/>
                      <a:pt x="36" y="134"/>
                      <a:pt x="37" y="132"/>
                    </a:cubicBezTo>
                    <a:cubicBezTo>
                      <a:pt x="38" y="133"/>
                      <a:pt x="39" y="134"/>
                      <a:pt x="40" y="136"/>
                    </a:cubicBezTo>
                    <a:cubicBezTo>
                      <a:pt x="39" y="138"/>
                      <a:pt x="38" y="141"/>
                      <a:pt x="37" y="143"/>
                    </a:cubicBezTo>
                    <a:moveTo>
                      <a:pt x="32" y="137"/>
                    </a:moveTo>
                    <a:cubicBezTo>
                      <a:pt x="31" y="135"/>
                      <a:pt x="30" y="133"/>
                      <a:pt x="29" y="131"/>
                    </a:cubicBezTo>
                    <a:cubicBezTo>
                      <a:pt x="30" y="129"/>
                      <a:pt x="31" y="126"/>
                      <a:pt x="32" y="124"/>
                    </a:cubicBezTo>
                    <a:cubicBezTo>
                      <a:pt x="33" y="126"/>
                      <a:pt x="34" y="128"/>
                      <a:pt x="36" y="130"/>
                    </a:cubicBezTo>
                    <a:cubicBezTo>
                      <a:pt x="35" y="132"/>
                      <a:pt x="33" y="134"/>
                      <a:pt x="32" y="137"/>
                    </a:cubicBezTo>
                    <a:moveTo>
                      <a:pt x="28" y="129"/>
                    </a:moveTo>
                    <a:cubicBezTo>
                      <a:pt x="27" y="128"/>
                      <a:pt x="27" y="127"/>
                      <a:pt x="27" y="126"/>
                    </a:cubicBezTo>
                    <a:cubicBezTo>
                      <a:pt x="27" y="123"/>
                      <a:pt x="28" y="121"/>
                      <a:pt x="30" y="119"/>
                    </a:cubicBezTo>
                    <a:cubicBezTo>
                      <a:pt x="30" y="120"/>
                      <a:pt x="31" y="121"/>
                      <a:pt x="31" y="122"/>
                    </a:cubicBezTo>
                    <a:cubicBezTo>
                      <a:pt x="31" y="123"/>
                      <a:pt x="31" y="123"/>
                      <a:pt x="31" y="123"/>
                    </a:cubicBezTo>
                    <a:cubicBezTo>
                      <a:pt x="30" y="125"/>
                      <a:pt x="29" y="127"/>
                      <a:pt x="28" y="129"/>
                    </a:cubicBezTo>
                    <a:moveTo>
                      <a:pt x="26" y="123"/>
                    </a:moveTo>
                    <a:cubicBezTo>
                      <a:pt x="25" y="122"/>
                      <a:pt x="25" y="121"/>
                      <a:pt x="25" y="120"/>
                    </a:cubicBezTo>
                    <a:cubicBezTo>
                      <a:pt x="25" y="115"/>
                      <a:pt x="25" y="112"/>
                      <a:pt x="25" y="109"/>
                    </a:cubicBezTo>
                    <a:cubicBezTo>
                      <a:pt x="26" y="112"/>
                      <a:pt x="27" y="115"/>
                      <a:pt x="29" y="117"/>
                    </a:cubicBezTo>
                    <a:cubicBezTo>
                      <a:pt x="28" y="118"/>
                      <a:pt x="28" y="118"/>
                      <a:pt x="28" y="118"/>
                    </a:cubicBezTo>
                    <a:cubicBezTo>
                      <a:pt x="27" y="119"/>
                      <a:pt x="26" y="121"/>
                      <a:pt x="26" y="123"/>
                    </a:cubicBezTo>
                    <a:moveTo>
                      <a:pt x="6" y="119"/>
                    </a:moveTo>
                    <a:cubicBezTo>
                      <a:pt x="9" y="105"/>
                      <a:pt x="9" y="105"/>
                      <a:pt x="9" y="105"/>
                    </a:cubicBezTo>
                    <a:cubicBezTo>
                      <a:pt x="9" y="105"/>
                      <a:pt x="10" y="105"/>
                      <a:pt x="10" y="105"/>
                    </a:cubicBezTo>
                    <a:cubicBezTo>
                      <a:pt x="11" y="105"/>
                      <a:pt x="12" y="105"/>
                      <a:pt x="12" y="105"/>
                    </a:cubicBezTo>
                    <a:cubicBezTo>
                      <a:pt x="10" y="110"/>
                      <a:pt x="8" y="114"/>
                      <a:pt x="7" y="119"/>
                    </a:cubicBezTo>
                    <a:cubicBezTo>
                      <a:pt x="6" y="119"/>
                      <a:pt x="6" y="119"/>
                      <a:pt x="6" y="119"/>
                    </a:cubicBezTo>
                    <a:moveTo>
                      <a:pt x="9" y="119"/>
                    </a:moveTo>
                    <a:cubicBezTo>
                      <a:pt x="10" y="114"/>
                      <a:pt x="12" y="110"/>
                      <a:pt x="14" y="106"/>
                    </a:cubicBezTo>
                    <a:cubicBezTo>
                      <a:pt x="14" y="105"/>
                      <a:pt x="14" y="105"/>
                      <a:pt x="14" y="105"/>
                    </a:cubicBezTo>
                    <a:cubicBezTo>
                      <a:pt x="16" y="105"/>
                      <a:pt x="17" y="105"/>
                      <a:pt x="18" y="105"/>
                    </a:cubicBezTo>
                    <a:cubicBezTo>
                      <a:pt x="18" y="105"/>
                      <a:pt x="18" y="105"/>
                      <a:pt x="18" y="105"/>
                    </a:cubicBezTo>
                    <a:cubicBezTo>
                      <a:pt x="16" y="110"/>
                      <a:pt x="14" y="114"/>
                      <a:pt x="12" y="119"/>
                    </a:cubicBezTo>
                    <a:cubicBezTo>
                      <a:pt x="9" y="119"/>
                      <a:pt x="9" y="119"/>
                      <a:pt x="9" y="119"/>
                    </a:cubicBezTo>
                    <a:moveTo>
                      <a:pt x="15" y="119"/>
                    </a:moveTo>
                    <a:cubicBezTo>
                      <a:pt x="16" y="114"/>
                      <a:pt x="18" y="110"/>
                      <a:pt x="20" y="106"/>
                    </a:cubicBezTo>
                    <a:cubicBezTo>
                      <a:pt x="20" y="105"/>
                      <a:pt x="20" y="105"/>
                      <a:pt x="19" y="105"/>
                    </a:cubicBezTo>
                    <a:cubicBezTo>
                      <a:pt x="20" y="104"/>
                      <a:pt x="20" y="104"/>
                      <a:pt x="20" y="104"/>
                    </a:cubicBezTo>
                    <a:cubicBezTo>
                      <a:pt x="21" y="104"/>
                      <a:pt x="21" y="104"/>
                      <a:pt x="22" y="104"/>
                    </a:cubicBezTo>
                    <a:cubicBezTo>
                      <a:pt x="22" y="110"/>
                      <a:pt x="21" y="113"/>
                      <a:pt x="21" y="118"/>
                    </a:cubicBezTo>
                    <a:cubicBezTo>
                      <a:pt x="15" y="119"/>
                      <a:pt x="15" y="119"/>
                      <a:pt x="15" y="119"/>
                    </a:cubicBezTo>
                    <a:moveTo>
                      <a:pt x="68" y="115"/>
                    </a:moveTo>
                    <a:cubicBezTo>
                      <a:pt x="68" y="115"/>
                      <a:pt x="68" y="115"/>
                      <a:pt x="68" y="115"/>
                    </a:cubicBezTo>
                    <a:cubicBezTo>
                      <a:pt x="69" y="111"/>
                      <a:pt x="71" y="107"/>
                      <a:pt x="74" y="104"/>
                    </a:cubicBezTo>
                    <a:cubicBezTo>
                      <a:pt x="74" y="104"/>
                      <a:pt x="74" y="104"/>
                      <a:pt x="74" y="104"/>
                    </a:cubicBezTo>
                    <a:cubicBezTo>
                      <a:pt x="75" y="104"/>
                      <a:pt x="77" y="104"/>
                      <a:pt x="78" y="104"/>
                    </a:cubicBezTo>
                    <a:cubicBezTo>
                      <a:pt x="79" y="104"/>
                      <a:pt x="79" y="104"/>
                      <a:pt x="79" y="104"/>
                    </a:cubicBezTo>
                    <a:cubicBezTo>
                      <a:pt x="76" y="108"/>
                      <a:pt x="74" y="111"/>
                      <a:pt x="73" y="115"/>
                    </a:cubicBezTo>
                    <a:cubicBezTo>
                      <a:pt x="68" y="115"/>
                      <a:pt x="68" y="115"/>
                      <a:pt x="68" y="115"/>
                    </a:cubicBezTo>
                    <a:moveTo>
                      <a:pt x="64" y="115"/>
                    </a:moveTo>
                    <a:cubicBezTo>
                      <a:pt x="63" y="113"/>
                      <a:pt x="62" y="112"/>
                      <a:pt x="61" y="111"/>
                    </a:cubicBezTo>
                    <a:cubicBezTo>
                      <a:pt x="62" y="109"/>
                      <a:pt x="64" y="106"/>
                      <a:pt x="65" y="104"/>
                    </a:cubicBezTo>
                    <a:cubicBezTo>
                      <a:pt x="67" y="104"/>
                      <a:pt x="69" y="104"/>
                      <a:pt x="72" y="104"/>
                    </a:cubicBezTo>
                    <a:cubicBezTo>
                      <a:pt x="69" y="107"/>
                      <a:pt x="67" y="111"/>
                      <a:pt x="66" y="115"/>
                    </a:cubicBezTo>
                    <a:cubicBezTo>
                      <a:pt x="64" y="115"/>
                      <a:pt x="64" y="115"/>
                      <a:pt x="64" y="115"/>
                    </a:cubicBezTo>
                    <a:moveTo>
                      <a:pt x="75" y="115"/>
                    </a:moveTo>
                    <a:cubicBezTo>
                      <a:pt x="77" y="111"/>
                      <a:pt x="79" y="108"/>
                      <a:pt x="81" y="104"/>
                    </a:cubicBezTo>
                    <a:cubicBezTo>
                      <a:pt x="83" y="104"/>
                      <a:pt x="85" y="104"/>
                      <a:pt x="87" y="104"/>
                    </a:cubicBezTo>
                    <a:cubicBezTo>
                      <a:pt x="84" y="107"/>
                      <a:pt x="82" y="111"/>
                      <a:pt x="80" y="115"/>
                    </a:cubicBezTo>
                    <a:cubicBezTo>
                      <a:pt x="75" y="115"/>
                      <a:pt x="75" y="115"/>
                      <a:pt x="75" y="115"/>
                    </a:cubicBezTo>
                    <a:moveTo>
                      <a:pt x="60" y="109"/>
                    </a:moveTo>
                    <a:cubicBezTo>
                      <a:pt x="60" y="107"/>
                      <a:pt x="59" y="106"/>
                      <a:pt x="58" y="104"/>
                    </a:cubicBezTo>
                    <a:cubicBezTo>
                      <a:pt x="60" y="104"/>
                      <a:pt x="61" y="104"/>
                      <a:pt x="63" y="104"/>
                    </a:cubicBezTo>
                    <a:cubicBezTo>
                      <a:pt x="62" y="106"/>
                      <a:pt x="61" y="107"/>
                      <a:pt x="60" y="109"/>
                    </a:cubicBezTo>
                    <a:moveTo>
                      <a:pt x="83" y="115"/>
                    </a:moveTo>
                    <a:cubicBezTo>
                      <a:pt x="84" y="111"/>
                      <a:pt x="87" y="107"/>
                      <a:pt x="90" y="104"/>
                    </a:cubicBezTo>
                    <a:cubicBezTo>
                      <a:pt x="91" y="104"/>
                      <a:pt x="92" y="104"/>
                      <a:pt x="94" y="104"/>
                    </a:cubicBezTo>
                    <a:cubicBezTo>
                      <a:pt x="91" y="107"/>
                      <a:pt x="89" y="111"/>
                      <a:pt x="87" y="114"/>
                    </a:cubicBezTo>
                    <a:cubicBezTo>
                      <a:pt x="87" y="115"/>
                      <a:pt x="87" y="115"/>
                      <a:pt x="87" y="115"/>
                    </a:cubicBezTo>
                    <a:cubicBezTo>
                      <a:pt x="87" y="115"/>
                      <a:pt x="87" y="115"/>
                      <a:pt x="87" y="115"/>
                    </a:cubicBezTo>
                    <a:cubicBezTo>
                      <a:pt x="83" y="115"/>
                      <a:pt x="83" y="115"/>
                      <a:pt x="83" y="115"/>
                    </a:cubicBezTo>
                    <a:moveTo>
                      <a:pt x="89" y="115"/>
                    </a:moveTo>
                    <a:cubicBezTo>
                      <a:pt x="91" y="111"/>
                      <a:pt x="93" y="107"/>
                      <a:pt x="96" y="104"/>
                    </a:cubicBezTo>
                    <a:cubicBezTo>
                      <a:pt x="98" y="104"/>
                      <a:pt x="99" y="104"/>
                      <a:pt x="101" y="104"/>
                    </a:cubicBezTo>
                    <a:cubicBezTo>
                      <a:pt x="99" y="107"/>
                      <a:pt x="96" y="111"/>
                      <a:pt x="94" y="115"/>
                    </a:cubicBezTo>
                    <a:cubicBezTo>
                      <a:pt x="89" y="115"/>
                      <a:pt x="89" y="115"/>
                      <a:pt x="89" y="115"/>
                    </a:cubicBezTo>
                    <a:moveTo>
                      <a:pt x="96" y="115"/>
                    </a:moveTo>
                    <a:cubicBezTo>
                      <a:pt x="98" y="111"/>
                      <a:pt x="101" y="108"/>
                      <a:pt x="103" y="104"/>
                    </a:cubicBezTo>
                    <a:cubicBezTo>
                      <a:pt x="104" y="104"/>
                      <a:pt x="104" y="104"/>
                      <a:pt x="104" y="104"/>
                    </a:cubicBezTo>
                    <a:cubicBezTo>
                      <a:pt x="101" y="115"/>
                      <a:pt x="101" y="115"/>
                      <a:pt x="101" y="115"/>
                    </a:cubicBezTo>
                    <a:cubicBezTo>
                      <a:pt x="96" y="115"/>
                      <a:pt x="96" y="115"/>
                      <a:pt x="96" y="115"/>
                    </a:cubicBezTo>
                    <a:moveTo>
                      <a:pt x="5" y="104"/>
                    </a:moveTo>
                    <a:cubicBezTo>
                      <a:pt x="5" y="101"/>
                      <a:pt x="5" y="101"/>
                      <a:pt x="5" y="101"/>
                    </a:cubicBezTo>
                    <a:cubicBezTo>
                      <a:pt x="5" y="101"/>
                      <a:pt x="5" y="101"/>
                      <a:pt x="5" y="101"/>
                    </a:cubicBezTo>
                    <a:cubicBezTo>
                      <a:pt x="5" y="101"/>
                      <a:pt x="5" y="102"/>
                      <a:pt x="5" y="103"/>
                    </a:cubicBezTo>
                    <a:cubicBezTo>
                      <a:pt x="5" y="104"/>
                      <a:pt x="5" y="104"/>
                      <a:pt x="5" y="104"/>
                    </a:cubicBezTo>
                    <a:moveTo>
                      <a:pt x="6" y="81"/>
                    </a:moveTo>
                    <a:cubicBezTo>
                      <a:pt x="9" y="77"/>
                      <a:pt x="9" y="77"/>
                      <a:pt x="9" y="77"/>
                    </a:cubicBezTo>
                    <a:cubicBezTo>
                      <a:pt x="9" y="77"/>
                      <a:pt x="10" y="77"/>
                      <a:pt x="11" y="77"/>
                    </a:cubicBezTo>
                    <a:cubicBezTo>
                      <a:pt x="10" y="78"/>
                      <a:pt x="9" y="79"/>
                      <a:pt x="8" y="81"/>
                    </a:cubicBezTo>
                    <a:cubicBezTo>
                      <a:pt x="8" y="81"/>
                      <a:pt x="8" y="81"/>
                      <a:pt x="8" y="81"/>
                    </a:cubicBezTo>
                    <a:cubicBezTo>
                      <a:pt x="6" y="81"/>
                      <a:pt x="6" y="81"/>
                      <a:pt x="6" y="81"/>
                    </a:cubicBezTo>
                    <a:moveTo>
                      <a:pt x="10" y="81"/>
                    </a:moveTo>
                    <a:cubicBezTo>
                      <a:pt x="11" y="80"/>
                      <a:pt x="13" y="78"/>
                      <a:pt x="14" y="76"/>
                    </a:cubicBezTo>
                    <a:cubicBezTo>
                      <a:pt x="15" y="76"/>
                      <a:pt x="16" y="76"/>
                      <a:pt x="17" y="76"/>
                    </a:cubicBezTo>
                    <a:cubicBezTo>
                      <a:pt x="16" y="78"/>
                      <a:pt x="15" y="79"/>
                      <a:pt x="14" y="81"/>
                    </a:cubicBezTo>
                    <a:cubicBezTo>
                      <a:pt x="10" y="81"/>
                      <a:pt x="10" y="81"/>
                      <a:pt x="10" y="81"/>
                    </a:cubicBezTo>
                    <a:moveTo>
                      <a:pt x="73" y="83"/>
                    </a:moveTo>
                    <a:cubicBezTo>
                      <a:pt x="74" y="80"/>
                      <a:pt x="76" y="78"/>
                      <a:pt x="77" y="76"/>
                    </a:cubicBezTo>
                    <a:cubicBezTo>
                      <a:pt x="79" y="76"/>
                      <a:pt x="80" y="76"/>
                      <a:pt x="81" y="76"/>
                    </a:cubicBezTo>
                    <a:cubicBezTo>
                      <a:pt x="81" y="76"/>
                      <a:pt x="82" y="76"/>
                      <a:pt x="83" y="76"/>
                    </a:cubicBezTo>
                    <a:cubicBezTo>
                      <a:pt x="81" y="78"/>
                      <a:pt x="80" y="80"/>
                      <a:pt x="78" y="82"/>
                    </a:cubicBezTo>
                    <a:cubicBezTo>
                      <a:pt x="78" y="83"/>
                      <a:pt x="78" y="83"/>
                      <a:pt x="78" y="83"/>
                    </a:cubicBezTo>
                    <a:cubicBezTo>
                      <a:pt x="77" y="83"/>
                      <a:pt x="75" y="83"/>
                      <a:pt x="74" y="83"/>
                    </a:cubicBezTo>
                    <a:cubicBezTo>
                      <a:pt x="73" y="83"/>
                      <a:pt x="73" y="83"/>
                      <a:pt x="73" y="83"/>
                    </a:cubicBezTo>
                    <a:moveTo>
                      <a:pt x="71" y="83"/>
                    </a:moveTo>
                    <a:cubicBezTo>
                      <a:pt x="69" y="83"/>
                      <a:pt x="68" y="83"/>
                      <a:pt x="67" y="83"/>
                    </a:cubicBezTo>
                    <a:cubicBezTo>
                      <a:pt x="67" y="83"/>
                      <a:pt x="67" y="83"/>
                      <a:pt x="67" y="83"/>
                    </a:cubicBezTo>
                    <a:cubicBezTo>
                      <a:pt x="68" y="80"/>
                      <a:pt x="70" y="78"/>
                      <a:pt x="72" y="76"/>
                    </a:cubicBezTo>
                    <a:cubicBezTo>
                      <a:pt x="72" y="76"/>
                      <a:pt x="72" y="76"/>
                      <a:pt x="72" y="76"/>
                    </a:cubicBezTo>
                    <a:cubicBezTo>
                      <a:pt x="73" y="76"/>
                      <a:pt x="74" y="76"/>
                      <a:pt x="75" y="76"/>
                    </a:cubicBezTo>
                    <a:cubicBezTo>
                      <a:pt x="74" y="78"/>
                      <a:pt x="72" y="80"/>
                      <a:pt x="71" y="82"/>
                    </a:cubicBezTo>
                    <a:cubicBezTo>
                      <a:pt x="71" y="83"/>
                      <a:pt x="71" y="83"/>
                      <a:pt x="71" y="83"/>
                    </a:cubicBezTo>
                    <a:moveTo>
                      <a:pt x="80" y="83"/>
                    </a:moveTo>
                    <a:cubicBezTo>
                      <a:pt x="82" y="80"/>
                      <a:pt x="83" y="78"/>
                      <a:pt x="85" y="76"/>
                    </a:cubicBezTo>
                    <a:cubicBezTo>
                      <a:pt x="87" y="76"/>
                      <a:pt x="89" y="76"/>
                      <a:pt x="91" y="76"/>
                    </a:cubicBezTo>
                    <a:cubicBezTo>
                      <a:pt x="89" y="78"/>
                      <a:pt x="87" y="80"/>
                      <a:pt x="85" y="82"/>
                    </a:cubicBezTo>
                    <a:cubicBezTo>
                      <a:pt x="85" y="83"/>
                      <a:pt x="85" y="83"/>
                      <a:pt x="85" y="83"/>
                    </a:cubicBezTo>
                    <a:cubicBezTo>
                      <a:pt x="83" y="83"/>
                      <a:pt x="82" y="83"/>
                      <a:pt x="80" y="83"/>
                    </a:cubicBezTo>
                    <a:moveTo>
                      <a:pt x="54" y="83"/>
                    </a:moveTo>
                    <a:cubicBezTo>
                      <a:pt x="54" y="82"/>
                      <a:pt x="54" y="82"/>
                      <a:pt x="54" y="81"/>
                    </a:cubicBezTo>
                    <a:cubicBezTo>
                      <a:pt x="55" y="79"/>
                      <a:pt x="57" y="77"/>
                      <a:pt x="58" y="76"/>
                    </a:cubicBezTo>
                    <a:cubicBezTo>
                      <a:pt x="59" y="76"/>
                      <a:pt x="61" y="76"/>
                      <a:pt x="62" y="76"/>
                    </a:cubicBezTo>
                    <a:cubicBezTo>
                      <a:pt x="61" y="77"/>
                      <a:pt x="59" y="79"/>
                      <a:pt x="59" y="81"/>
                    </a:cubicBezTo>
                    <a:cubicBezTo>
                      <a:pt x="58" y="82"/>
                      <a:pt x="59" y="82"/>
                      <a:pt x="59" y="83"/>
                    </a:cubicBezTo>
                    <a:cubicBezTo>
                      <a:pt x="59" y="83"/>
                      <a:pt x="59" y="83"/>
                      <a:pt x="59" y="83"/>
                    </a:cubicBezTo>
                    <a:cubicBezTo>
                      <a:pt x="60" y="83"/>
                      <a:pt x="60" y="82"/>
                      <a:pt x="60" y="82"/>
                    </a:cubicBezTo>
                    <a:cubicBezTo>
                      <a:pt x="61" y="80"/>
                      <a:pt x="63" y="78"/>
                      <a:pt x="64" y="76"/>
                    </a:cubicBezTo>
                    <a:cubicBezTo>
                      <a:pt x="66" y="76"/>
                      <a:pt x="68" y="76"/>
                      <a:pt x="70" y="76"/>
                    </a:cubicBezTo>
                    <a:cubicBezTo>
                      <a:pt x="68" y="77"/>
                      <a:pt x="66" y="80"/>
                      <a:pt x="65" y="82"/>
                    </a:cubicBezTo>
                    <a:cubicBezTo>
                      <a:pt x="65" y="83"/>
                      <a:pt x="65" y="83"/>
                      <a:pt x="65" y="83"/>
                    </a:cubicBezTo>
                    <a:cubicBezTo>
                      <a:pt x="65" y="83"/>
                      <a:pt x="65" y="83"/>
                      <a:pt x="64" y="83"/>
                    </a:cubicBezTo>
                    <a:cubicBezTo>
                      <a:pt x="60" y="83"/>
                      <a:pt x="57" y="83"/>
                      <a:pt x="54" y="83"/>
                    </a:cubicBezTo>
                    <a:moveTo>
                      <a:pt x="54" y="78"/>
                    </a:moveTo>
                    <a:cubicBezTo>
                      <a:pt x="54" y="77"/>
                      <a:pt x="54" y="76"/>
                      <a:pt x="54" y="76"/>
                    </a:cubicBezTo>
                    <a:cubicBezTo>
                      <a:pt x="54" y="76"/>
                      <a:pt x="55" y="76"/>
                      <a:pt x="56" y="76"/>
                    </a:cubicBezTo>
                    <a:cubicBezTo>
                      <a:pt x="55" y="76"/>
                      <a:pt x="54" y="77"/>
                      <a:pt x="54" y="78"/>
                    </a:cubicBezTo>
                    <a:moveTo>
                      <a:pt x="87" y="83"/>
                    </a:moveTo>
                    <a:cubicBezTo>
                      <a:pt x="89" y="80"/>
                      <a:pt x="92" y="78"/>
                      <a:pt x="94" y="76"/>
                    </a:cubicBezTo>
                    <a:cubicBezTo>
                      <a:pt x="97" y="76"/>
                      <a:pt x="99" y="76"/>
                      <a:pt x="102" y="75"/>
                    </a:cubicBezTo>
                    <a:cubicBezTo>
                      <a:pt x="100" y="81"/>
                      <a:pt x="100" y="81"/>
                      <a:pt x="100" y="81"/>
                    </a:cubicBezTo>
                    <a:cubicBezTo>
                      <a:pt x="99" y="82"/>
                      <a:pt x="99" y="82"/>
                      <a:pt x="99" y="82"/>
                    </a:cubicBezTo>
                    <a:cubicBezTo>
                      <a:pt x="98" y="82"/>
                      <a:pt x="96" y="83"/>
                      <a:pt x="95" y="83"/>
                    </a:cubicBezTo>
                    <a:cubicBezTo>
                      <a:pt x="96" y="81"/>
                      <a:pt x="97" y="79"/>
                      <a:pt x="98" y="78"/>
                    </a:cubicBezTo>
                    <a:cubicBezTo>
                      <a:pt x="99" y="77"/>
                      <a:pt x="99" y="77"/>
                      <a:pt x="99" y="77"/>
                    </a:cubicBezTo>
                    <a:cubicBezTo>
                      <a:pt x="100" y="77"/>
                      <a:pt x="100" y="77"/>
                      <a:pt x="100" y="76"/>
                    </a:cubicBezTo>
                    <a:cubicBezTo>
                      <a:pt x="100" y="76"/>
                      <a:pt x="100" y="76"/>
                      <a:pt x="99" y="76"/>
                    </a:cubicBezTo>
                    <a:cubicBezTo>
                      <a:pt x="99" y="76"/>
                      <a:pt x="99" y="76"/>
                      <a:pt x="99" y="76"/>
                    </a:cubicBezTo>
                    <a:cubicBezTo>
                      <a:pt x="99" y="76"/>
                      <a:pt x="98" y="76"/>
                      <a:pt x="98" y="76"/>
                    </a:cubicBezTo>
                    <a:cubicBezTo>
                      <a:pt x="97" y="76"/>
                      <a:pt x="97" y="76"/>
                      <a:pt x="97" y="76"/>
                    </a:cubicBezTo>
                    <a:cubicBezTo>
                      <a:pt x="95" y="78"/>
                      <a:pt x="94" y="80"/>
                      <a:pt x="92" y="83"/>
                    </a:cubicBezTo>
                    <a:cubicBezTo>
                      <a:pt x="92" y="83"/>
                      <a:pt x="92" y="83"/>
                      <a:pt x="92" y="83"/>
                    </a:cubicBezTo>
                    <a:cubicBezTo>
                      <a:pt x="90" y="83"/>
                      <a:pt x="88" y="83"/>
                      <a:pt x="87" y="83"/>
                    </a:cubicBezTo>
                    <a:moveTo>
                      <a:pt x="16" y="81"/>
                    </a:moveTo>
                    <a:cubicBezTo>
                      <a:pt x="17" y="79"/>
                      <a:pt x="18" y="77"/>
                      <a:pt x="19" y="75"/>
                    </a:cubicBezTo>
                    <a:cubicBezTo>
                      <a:pt x="20" y="75"/>
                      <a:pt x="21" y="75"/>
                      <a:pt x="22" y="75"/>
                    </a:cubicBezTo>
                    <a:cubicBezTo>
                      <a:pt x="22" y="77"/>
                      <a:pt x="22" y="79"/>
                      <a:pt x="21" y="81"/>
                    </a:cubicBezTo>
                    <a:cubicBezTo>
                      <a:pt x="16" y="81"/>
                      <a:pt x="16" y="81"/>
                      <a:pt x="16" y="81"/>
                    </a:cubicBezTo>
                    <a:moveTo>
                      <a:pt x="4" y="76"/>
                    </a:moveTo>
                    <a:cubicBezTo>
                      <a:pt x="4" y="68"/>
                      <a:pt x="4" y="68"/>
                      <a:pt x="4" y="68"/>
                    </a:cubicBezTo>
                    <a:cubicBezTo>
                      <a:pt x="5" y="66"/>
                      <a:pt x="5" y="66"/>
                      <a:pt x="5" y="66"/>
                    </a:cubicBezTo>
                    <a:cubicBezTo>
                      <a:pt x="5" y="67"/>
                      <a:pt x="5" y="68"/>
                      <a:pt x="5" y="69"/>
                    </a:cubicBezTo>
                    <a:cubicBezTo>
                      <a:pt x="5" y="71"/>
                      <a:pt x="5" y="73"/>
                      <a:pt x="5" y="74"/>
                    </a:cubicBezTo>
                    <a:cubicBezTo>
                      <a:pt x="4" y="76"/>
                      <a:pt x="4" y="76"/>
                      <a:pt x="4" y="76"/>
                    </a:cubicBezTo>
                    <a:moveTo>
                      <a:pt x="61" y="52"/>
                    </a:moveTo>
                    <a:cubicBezTo>
                      <a:pt x="60" y="52"/>
                      <a:pt x="60" y="52"/>
                      <a:pt x="60" y="52"/>
                    </a:cubicBezTo>
                    <a:cubicBezTo>
                      <a:pt x="61" y="50"/>
                      <a:pt x="62" y="49"/>
                      <a:pt x="62" y="48"/>
                    </a:cubicBezTo>
                    <a:cubicBezTo>
                      <a:pt x="62" y="49"/>
                      <a:pt x="62" y="50"/>
                      <a:pt x="61" y="51"/>
                    </a:cubicBezTo>
                    <a:cubicBezTo>
                      <a:pt x="61" y="52"/>
                      <a:pt x="61" y="52"/>
                      <a:pt x="61" y="52"/>
                    </a:cubicBezTo>
                    <a:moveTo>
                      <a:pt x="65" y="52"/>
                    </a:moveTo>
                    <a:cubicBezTo>
                      <a:pt x="64" y="52"/>
                      <a:pt x="64" y="52"/>
                      <a:pt x="63" y="52"/>
                    </a:cubicBezTo>
                    <a:cubicBezTo>
                      <a:pt x="64" y="49"/>
                      <a:pt x="65" y="47"/>
                      <a:pt x="67" y="44"/>
                    </a:cubicBezTo>
                    <a:cubicBezTo>
                      <a:pt x="67" y="43"/>
                      <a:pt x="67" y="43"/>
                      <a:pt x="67" y="43"/>
                    </a:cubicBezTo>
                    <a:cubicBezTo>
                      <a:pt x="68" y="42"/>
                      <a:pt x="69" y="41"/>
                      <a:pt x="71" y="40"/>
                    </a:cubicBezTo>
                    <a:cubicBezTo>
                      <a:pt x="70" y="43"/>
                      <a:pt x="69" y="46"/>
                      <a:pt x="67" y="48"/>
                    </a:cubicBezTo>
                    <a:cubicBezTo>
                      <a:pt x="67" y="48"/>
                      <a:pt x="67" y="48"/>
                      <a:pt x="67" y="48"/>
                    </a:cubicBezTo>
                    <a:cubicBezTo>
                      <a:pt x="67" y="49"/>
                      <a:pt x="66" y="50"/>
                      <a:pt x="65" y="51"/>
                    </a:cubicBezTo>
                    <a:cubicBezTo>
                      <a:pt x="65" y="52"/>
                      <a:pt x="65" y="52"/>
                      <a:pt x="65" y="52"/>
                    </a:cubicBezTo>
                    <a:cubicBezTo>
                      <a:pt x="65" y="52"/>
                      <a:pt x="65" y="52"/>
                      <a:pt x="65" y="52"/>
                    </a:cubicBezTo>
                    <a:moveTo>
                      <a:pt x="112" y="46"/>
                    </a:moveTo>
                    <a:cubicBezTo>
                      <a:pt x="112" y="46"/>
                      <a:pt x="111" y="46"/>
                      <a:pt x="111" y="45"/>
                    </a:cubicBezTo>
                    <a:cubicBezTo>
                      <a:pt x="113" y="43"/>
                      <a:pt x="115" y="41"/>
                      <a:pt x="118" y="38"/>
                    </a:cubicBezTo>
                    <a:cubicBezTo>
                      <a:pt x="118" y="39"/>
                      <a:pt x="119" y="39"/>
                      <a:pt x="119" y="40"/>
                    </a:cubicBezTo>
                    <a:cubicBezTo>
                      <a:pt x="117" y="42"/>
                      <a:pt x="114" y="44"/>
                      <a:pt x="112" y="46"/>
                    </a:cubicBezTo>
                    <a:moveTo>
                      <a:pt x="109" y="44"/>
                    </a:moveTo>
                    <a:cubicBezTo>
                      <a:pt x="108" y="44"/>
                      <a:pt x="107" y="43"/>
                      <a:pt x="106" y="43"/>
                    </a:cubicBezTo>
                    <a:cubicBezTo>
                      <a:pt x="109" y="40"/>
                      <a:pt x="110" y="38"/>
                      <a:pt x="112" y="35"/>
                    </a:cubicBezTo>
                    <a:cubicBezTo>
                      <a:pt x="113" y="36"/>
                      <a:pt x="115" y="37"/>
                      <a:pt x="116" y="37"/>
                    </a:cubicBezTo>
                    <a:cubicBezTo>
                      <a:pt x="114" y="40"/>
                      <a:pt x="112" y="42"/>
                      <a:pt x="109" y="44"/>
                    </a:cubicBezTo>
                    <a:moveTo>
                      <a:pt x="71" y="45"/>
                    </a:moveTo>
                    <a:cubicBezTo>
                      <a:pt x="72" y="43"/>
                      <a:pt x="73" y="41"/>
                      <a:pt x="73" y="38"/>
                    </a:cubicBezTo>
                    <a:cubicBezTo>
                      <a:pt x="73" y="38"/>
                      <a:pt x="73" y="38"/>
                      <a:pt x="73" y="38"/>
                    </a:cubicBezTo>
                    <a:cubicBezTo>
                      <a:pt x="75" y="37"/>
                      <a:pt x="77" y="36"/>
                      <a:pt x="79" y="35"/>
                    </a:cubicBezTo>
                    <a:cubicBezTo>
                      <a:pt x="77" y="38"/>
                      <a:pt x="76" y="40"/>
                      <a:pt x="75" y="43"/>
                    </a:cubicBezTo>
                    <a:cubicBezTo>
                      <a:pt x="74" y="43"/>
                      <a:pt x="72" y="44"/>
                      <a:pt x="71" y="45"/>
                    </a:cubicBezTo>
                    <a:moveTo>
                      <a:pt x="105" y="42"/>
                    </a:moveTo>
                    <a:cubicBezTo>
                      <a:pt x="103" y="41"/>
                      <a:pt x="102" y="41"/>
                      <a:pt x="100" y="40"/>
                    </a:cubicBezTo>
                    <a:cubicBezTo>
                      <a:pt x="102" y="38"/>
                      <a:pt x="104" y="35"/>
                      <a:pt x="105" y="33"/>
                    </a:cubicBezTo>
                    <a:cubicBezTo>
                      <a:pt x="107" y="33"/>
                      <a:pt x="109" y="34"/>
                      <a:pt x="110" y="35"/>
                    </a:cubicBezTo>
                    <a:cubicBezTo>
                      <a:pt x="109" y="37"/>
                      <a:pt x="107" y="40"/>
                      <a:pt x="105" y="42"/>
                    </a:cubicBezTo>
                    <a:moveTo>
                      <a:pt x="78" y="41"/>
                    </a:moveTo>
                    <a:cubicBezTo>
                      <a:pt x="79" y="39"/>
                      <a:pt x="80" y="37"/>
                      <a:pt x="81" y="35"/>
                    </a:cubicBezTo>
                    <a:cubicBezTo>
                      <a:pt x="81" y="34"/>
                      <a:pt x="81" y="34"/>
                      <a:pt x="81" y="34"/>
                    </a:cubicBezTo>
                    <a:cubicBezTo>
                      <a:pt x="83" y="34"/>
                      <a:pt x="84" y="33"/>
                      <a:pt x="85" y="33"/>
                    </a:cubicBezTo>
                    <a:cubicBezTo>
                      <a:pt x="86" y="33"/>
                      <a:pt x="87" y="33"/>
                      <a:pt x="87" y="33"/>
                    </a:cubicBezTo>
                    <a:cubicBezTo>
                      <a:pt x="86" y="35"/>
                      <a:pt x="85" y="37"/>
                      <a:pt x="83" y="40"/>
                    </a:cubicBezTo>
                    <a:cubicBezTo>
                      <a:pt x="81" y="40"/>
                      <a:pt x="79" y="41"/>
                      <a:pt x="78" y="41"/>
                    </a:cubicBezTo>
                    <a:moveTo>
                      <a:pt x="98" y="40"/>
                    </a:moveTo>
                    <a:cubicBezTo>
                      <a:pt x="97" y="39"/>
                      <a:pt x="95" y="39"/>
                      <a:pt x="94" y="39"/>
                    </a:cubicBezTo>
                    <a:cubicBezTo>
                      <a:pt x="95" y="37"/>
                      <a:pt x="97" y="35"/>
                      <a:pt x="99" y="32"/>
                    </a:cubicBezTo>
                    <a:cubicBezTo>
                      <a:pt x="99" y="32"/>
                      <a:pt x="99" y="32"/>
                      <a:pt x="99" y="32"/>
                    </a:cubicBezTo>
                    <a:cubicBezTo>
                      <a:pt x="100" y="32"/>
                      <a:pt x="102" y="32"/>
                      <a:pt x="103" y="33"/>
                    </a:cubicBezTo>
                    <a:cubicBezTo>
                      <a:pt x="102" y="35"/>
                      <a:pt x="100" y="38"/>
                      <a:pt x="98" y="40"/>
                    </a:cubicBezTo>
                    <a:moveTo>
                      <a:pt x="86" y="39"/>
                    </a:moveTo>
                    <a:cubicBezTo>
                      <a:pt x="87" y="37"/>
                      <a:pt x="89" y="35"/>
                      <a:pt x="90" y="32"/>
                    </a:cubicBezTo>
                    <a:cubicBezTo>
                      <a:pt x="92" y="32"/>
                      <a:pt x="94" y="32"/>
                      <a:pt x="96" y="32"/>
                    </a:cubicBezTo>
                    <a:cubicBezTo>
                      <a:pt x="96" y="32"/>
                      <a:pt x="96" y="32"/>
                      <a:pt x="96" y="32"/>
                    </a:cubicBezTo>
                    <a:cubicBezTo>
                      <a:pt x="95" y="34"/>
                      <a:pt x="93" y="37"/>
                      <a:pt x="91" y="39"/>
                    </a:cubicBezTo>
                    <a:cubicBezTo>
                      <a:pt x="90" y="39"/>
                      <a:pt x="90" y="39"/>
                      <a:pt x="90" y="39"/>
                    </a:cubicBezTo>
                    <a:cubicBezTo>
                      <a:pt x="90" y="39"/>
                      <a:pt x="89" y="39"/>
                      <a:pt x="88" y="39"/>
                    </a:cubicBezTo>
                    <a:cubicBezTo>
                      <a:pt x="87" y="39"/>
                      <a:pt x="86" y="39"/>
                      <a:pt x="86" y="39"/>
                    </a:cubicBezTo>
                    <a:moveTo>
                      <a:pt x="27" y="56"/>
                    </a:moveTo>
                    <a:cubicBezTo>
                      <a:pt x="28" y="56"/>
                      <a:pt x="28" y="55"/>
                      <a:pt x="29" y="54"/>
                    </a:cubicBezTo>
                    <a:cubicBezTo>
                      <a:pt x="33" y="40"/>
                      <a:pt x="43" y="21"/>
                      <a:pt x="68" y="9"/>
                    </a:cubicBezTo>
                    <a:cubicBezTo>
                      <a:pt x="76" y="5"/>
                      <a:pt x="84" y="4"/>
                      <a:pt x="93" y="4"/>
                    </a:cubicBezTo>
                    <a:cubicBezTo>
                      <a:pt x="93" y="4"/>
                      <a:pt x="93" y="4"/>
                      <a:pt x="93" y="4"/>
                    </a:cubicBezTo>
                    <a:cubicBezTo>
                      <a:pt x="103" y="4"/>
                      <a:pt x="112" y="6"/>
                      <a:pt x="121" y="10"/>
                    </a:cubicBezTo>
                    <a:cubicBezTo>
                      <a:pt x="120" y="15"/>
                      <a:pt x="120" y="19"/>
                      <a:pt x="120" y="24"/>
                    </a:cubicBezTo>
                    <a:cubicBezTo>
                      <a:pt x="120" y="28"/>
                      <a:pt x="120" y="32"/>
                      <a:pt x="120" y="35"/>
                    </a:cubicBezTo>
                    <a:cubicBezTo>
                      <a:pt x="113" y="30"/>
                      <a:pt x="104" y="28"/>
                      <a:pt x="96" y="28"/>
                    </a:cubicBezTo>
                    <a:cubicBezTo>
                      <a:pt x="92" y="28"/>
                      <a:pt x="88" y="28"/>
                      <a:pt x="84" y="29"/>
                    </a:cubicBezTo>
                    <a:cubicBezTo>
                      <a:pt x="72" y="32"/>
                      <a:pt x="61" y="41"/>
                      <a:pt x="55" y="53"/>
                    </a:cubicBezTo>
                    <a:cubicBezTo>
                      <a:pt x="55" y="54"/>
                      <a:pt x="55" y="55"/>
                      <a:pt x="56" y="55"/>
                    </a:cubicBezTo>
                    <a:cubicBezTo>
                      <a:pt x="56" y="55"/>
                      <a:pt x="56" y="55"/>
                      <a:pt x="56" y="55"/>
                    </a:cubicBezTo>
                    <a:cubicBezTo>
                      <a:pt x="57" y="55"/>
                      <a:pt x="57" y="55"/>
                      <a:pt x="57" y="55"/>
                    </a:cubicBezTo>
                    <a:cubicBezTo>
                      <a:pt x="63" y="56"/>
                      <a:pt x="69" y="56"/>
                      <a:pt x="75" y="56"/>
                    </a:cubicBezTo>
                    <a:cubicBezTo>
                      <a:pt x="83" y="57"/>
                      <a:pt x="89" y="57"/>
                      <a:pt x="102" y="57"/>
                    </a:cubicBezTo>
                    <a:cubicBezTo>
                      <a:pt x="103" y="61"/>
                      <a:pt x="103" y="67"/>
                      <a:pt x="103" y="72"/>
                    </a:cubicBezTo>
                    <a:cubicBezTo>
                      <a:pt x="95" y="72"/>
                      <a:pt x="88" y="72"/>
                      <a:pt x="81" y="72"/>
                    </a:cubicBezTo>
                    <a:cubicBezTo>
                      <a:pt x="71" y="72"/>
                      <a:pt x="62" y="72"/>
                      <a:pt x="52" y="72"/>
                    </a:cubicBezTo>
                    <a:cubicBezTo>
                      <a:pt x="52" y="72"/>
                      <a:pt x="52" y="72"/>
                      <a:pt x="52" y="72"/>
                    </a:cubicBezTo>
                    <a:cubicBezTo>
                      <a:pt x="51" y="72"/>
                      <a:pt x="51" y="72"/>
                      <a:pt x="51" y="72"/>
                    </a:cubicBezTo>
                    <a:cubicBezTo>
                      <a:pt x="51" y="72"/>
                      <a:pt x="51" y="72"/>
                      <a:pt x="51" y="72"/>
                    </a:cubicBezTo>
                    <a:cubicBezTo>
                      <a:pt x="51" y="72"/>
                      <a:pt x="51" y="72"/>
                      <a:pt x="51" y="72"/>
                    </a:cubicBezTo>
                    <a:cubicBezTo>
                      <a:pt x="51" y="72"/>
                      <a:pt x="51" y="72"/>
                      <a:pt x="51" y="72"/>
                    </a:cubicBezTo>
                    <a:cubicBezTo>
                      <a:pt x="50" y="73"/>
                      <a:pt x="50" y="73"/>
                      <a:pt x="50" y="73"/>
                    </a:cubicBezTo>
                    <a:cubicBezTo>
                      <a:pt x="50" y="73"/>
                      <a:pt x="50" y="73"/>
                      <a:pt x="50" y="73"/>
                    </a:cubicBezTo>
                    <a:cubicBezTo>
                      <a:pt x="50" y="74"/>
                      <a:pt x="50" y="74"/>
                      <a:pt x="50" y="74"/>
                    </a:cubicBezTo>
                    <a:cubicBezTo>
                      <a:pt x="50" y="75"/>
                      <a:pt x="50" y="77"/>
                      <a:pt x="50" y="79"/>
                    </a:cubicBezTo>
                    <a:cubicBezTo>
                      <a:pt x="50" y="81"/>
                      <a:pt x="50" y="83"/>
                      <a:pt x="50" y="85"/>
                    </a:cubicBezTo>
                    <a:cubicBezTo>
                      <a:pt x="50" y="85"/>
                      <a:pt x="50" y="85"/>
                      <a:pt x="50" y="85"/>
                    </a:cubicBezTo>
                    <a:cubicBezTo>
                      <a:pt x="50" y="85"/>
                      <a:pt x="50" y="85"/>
                      <a:pt x="50" y="85"/>
                    </a:cubicBezTo>
                    <a:cubicBezTo>
                      <a:pt x="50" y="86"/>
                      <a:pt x="51" y="87"/>
                      <a:pt x="52" y="87"/>
                    </a:cubicBezTo>
                    <a:cubicBezTo>
                      <a:pt x="52" y="87"/>
                      <a:pt x="52" y="87"/>
                      <a:pt x="52" y="87"/>
                    </a:cubicBezTo>
                    <a:cubicBezTo>
                      <a:pt x="55" y="87"/>
                      <a:pt x="59" y="87"/>
                      <a:pt x="64" y="87"/>
                    </a:cubicBezTo>
                    <a:cubicBezTo>
                      <a:pt x="67" y="87"/>
                      <a:pt x="70" y="87"/>
                      <a:pt x="74" y="87"/>
                    </a:cubicBezTo>
                    <a:cubicBezTo>
                      <a:pt x="80" y="87"/>
                      <a:pt x="87" y="87"/>
                      <a:pt x="92" y="87"/>
                    </a:cubicBezTo>
                    <a:cubicBezTo>
                      <a:pt x="97" y="86"/>
                      <a:pt x="100" y="86"/>
                      <a:pt x="103" y="86"/>
                    </a:cubicBezTo>
                    <a:cubicBezTo>
                      <a:pt x="104" y="90"/>
                      <a:pt x="104" y="95"/>
                      <a:pt x="105" y="100"/>
                    </a:cubicBezTo>
                    <a:cubicBezTo>
                      <a:pt x="94" y="100"/>
                      <a:pt x="86" y="100"/>
                      <a:pt x="78" y="100"/>
                    </a:cubicBezTo>
                    <a:cubicBezTo>
                      <a:pt x="72" y="100"/>
                      <a:pt x="65" y="100"/>
                      <a:pt x="57" y="100"/>
                    </a:cubicBezTo>
                    <a:cubicBezTo>
                      <a:pt x="57" y="100"/>
                      <a:pt x="57" y="100"/>
                      <a:pt x="57" y="100"/>
                    </a:cubicBezTo>
                    <a:cubicBezTo>
                      <a:pt x="55" y="101"/>
                      <a:pt x="55" y="101"/>
                      <a:pt x="55" y="101"/>
                    </a:cubicBezTo>
                    <a:cubicBezTo>
                      <a:pt x="55" y="101"/>
                      <a:pt x="54" y="101"/>
                      <a:pt x="54" y="102"/>
                    </a:cubicBezTo>
                    <a:cubicBezTo>
                      <a:pt x="54" y="102"/>
                      <a:pt x="54" y="103"/>
                      <a:pt x="54" y="103"/>
                    </a:cubicBezTo>
                    <a:cubicBezTo>
                      <a:pt x="55" y="108"/>
                      <a:pt x="57" y="112"/>
                      <a:pt x="60" y="116"/>
                    </a:cubicBezTo>
                    <a:cubicBezTo>
                      <a:pt x="60" y="117"/>
                      <a:pt x="60" y="117"/>
                      <a:pt x="60" y="117"/>
                    </a:cubicBezTo>
                    <a:cubicBezTo>
                      <a:pt x="60" y="118"/>
                      <a:pt x="61" y="118"/>
                      <a:pt x="62" y="118"/>
                    </a:cubicBezTo>
                    <a:cubicBezTo>
                      <a:pt x="64" y="121"/>
                      <a:pt x="66" y="124"/>
                      <a:pt x="69" y="127"/>
                    </a:cubicBezTo>
                    <a:cubicBezTo>
                      <a:pt x="75" y="133"/>
                      <a:pt x="84" y="136"/>
                      <a:pt x="94" y="136"/>
                    </a:cubicBezTo>
                    <a:cubicBezTo>
                      <a:pt x="94" y="136"/>
                      <a:pt x="94" y="136"/>
                      <a:pt x="94" y="136"/>
                    </a:cubicBezTo>
                    <a:cubicBezTo>
                      <a:pt x="100" y="136"/>
                      <a:pt x="106" y="135"/>
                      <a:pt x="111" y="134"/>
                    </a:cubicBezTo>
                    <a:cubicBezTo>
                      <a:pt x="115" y="132"/>
                      <a:pt x="118" y="130"/>
                      <a:pt x="121" y="127"/>
                    </a:cubicBezTo>
                    <a:cubicBezTo>
                      <a:pt x="121" y="135"/>
                      <a:pt x="121" y="143"/>
                      <a:pt x="122" y="151"/>
                    </a:cubicBezTo>
                    <a:cubicBezTo>
                      <a:pt x="115" y="154"/>
                      <a:pt x="106" y="156"/>
                      <a:pt x="97" y="156"/>
                    </a:cubicBezTo>
                    <a:cubicBezTo>
                      <a:pt x="97" y="156"/>
                      <a:pt x="97" y="156"/>
                      <a:pt x="97" y="156"/>
                    </a:cubicBezTo>
                    <a:cubicBezTo>
                      <a:pt x="80" y="156"/>
                      <a:pt x="62" y="150"/>
                      <a:pt x="53" y="143"/>
                    </a:cubicBezTo>
                    <a:cubicBezTo>
                      <a:pt x="40" y="133"/>
                      <a:pt x="31" y="118"/>
                      <a:pt x="27" y="102"/>
                    </a:cubicBezTo>
                    <a:cubicBezTo>
                      <a:pt x="27" y="102"/>
                      <a:pt x="27" y="102"/>
                      <a:pt x="27" y="102"/>
                    </a:cubicBezTo>
                    <a:cubicBezTo>
                      <a:pt x="28" y="101"/>
                      <a:pt x="27" y="100"/>
                      <a:pt x="26" y="100"/>
                    </a:cubicBezTo>
                    <a:cubicBezTo>
                      <a:pt x="26" y="100"/>
                      <a:pt x="26" y="100"/>
                      <a:pt x="26" y="100"/>
                    </a:cubicBezTo>
                    <a:cubicBezTo>
                      <a:pt x="25" y="100"/>
                      <a:pt x="25" y="100"/>
                      <a:pt x="25" y="100"/>
                    </a:cubicBezTo>
                    <a:cubicBezTo>
                      <a:pt x="22" y="100"/>
                      <a:pt x="16" y="101"/>
                      <a:pt x="10" y="101"/>
                    </a:cubicBezTo>
                    <a:cubicBezTo>
                      <a:pt x="10" y="101"/>
                      <a:pt x="10" y="101"/>
                      <a:pt x="10" y="101"/>
                    </a:cubicBezTo>
                    <a:cubicBezTo>
                      <a:pt x="10" y="101"/>
                      <a:pt x="10" y="101"/>
                      <a:pt x="10" y="101"/>
                    </a:cubicBezTo>
                    <a:cubicBezTo>
                      <a:pt x="10" y="101"/>
                      <a:pt x="10" y="101"/>
                      <a:pt x="9" y="101"/>
                    </a:cubicBezTo>
                    <a:cubicBezTo>
                      <a:pt x="9" y="100"/>
                      <a:pt x="9" y="99"/>
                      <a:pt x="9" y="98"/>
                    </a:cubicBezTo>
                    <a:cubicBezTo>
                      <a:pt x="9" y="95"/>
                      <a:pt x="9" y="93"/>
                      <a:pt x="10" y="90"/>
                    </a:cubicBezTo>
                    <a:cubicBezTo>
                      <a:pt x="14" y="89"/>
                      <a:pt x="18" y="89"/>
                      <a:pt x="23" y="88"/>
                    </a:cubicBezTo>
                    <a:cubicBezTo>
                      <a:pt x="23" y="88"/>
                      <a:pt x="23" y="88"/>
                      <a:pt x="23" y="88"/>
                    </a:cubicBezTo>
                    <a:cubicBezTo>
                      <a:pt x="24" y="88"/>
                      <a:pt x="25" y="88"/>
                      <a:pt x="25" y="86"/>
                    </a:cubicBezTo>
                    <a:cubicBezTo>
                      <a:pt x="25" y="86"/>
                      <a:pt x="25" y="85"/>
                      <a:pt x="25" y="84"/>
                    </a:cubicBezTo>
                    <a:cubicBezTo>
                      <a:pt x="25" y="83"/>
                      <a:pt x="25" y="83"/>
                      <a:pt x="25" y="83"/>
                    </a:cubicBezTo>
                    <a:cubicBezTo>
                      <a:pt x="25" y="83"/>
                      <a:pt x="25" y="83"/>
                      <a:pt x="25" y="83"/>
                    </a:cubicBezTo>
                    <a:cubicBezTo>
                      <a:pt x="25" y="82"/>
                      <a:pt x="25" y="82"/>
                      <a:pt x="25" y="82"/>
                    </a:cubicBezTo>
                    <a:cubicBezTo>
                      <a:pt x="25" y="79"/>
                      <a:pt x="25" y="76"/>
                      <a:pt x="26" y="73"/>
                    </a:cubicBezTo>
                    <a:cubicBezTo>
                      <a:pt x="26" y="72"/>
                      <a:pt x="25" y="71"/>
                      <a:pt x="24" y="71"/>
                    </a:cubicBezTo>
                    <a:cubicBezTo>
                      <a:pt x="24" y="71"/>
                      <a:pt x="24" y="71"/>
                      <a:pt x="24" y="71"/>
                    </a:cubicBezTo>
                    <a:cubicBezTo>
                      <a:pt x="23" y="71"/>
                      <a:pt x="23" y="71"/>
                      <a:pt x="23" y="71"/>
                    </a:cubicBezTo>
                    <a:cubicBezTo>
                      <a:pt x="23" y="71"/>
                      <a:pt x="23" y="71"/>
                      <a:pt x="23" y="71"/>
                    </a:cubicBezTo>
                    <a:cubicBezTo>
                      <a:pt x="18" y="71"/>
                      <a:pt x="13" y="72"/>
                      <a:pt x="9" y="73"/>
                    </a:cubicBezTo>
                    <a:cubicBezTo>
                      <a:pt x="9" y="72"/>
                      <a:pt x="9" y="70"/>
                      <a:pt x="9" y="69"/>
                    </a:cubicBezTo>
                    <a:cubicBezTo>
                      <a:pt x="9" y="65"/>
                      <a:pt x="9" y="60"/>
                      <a:pt x="10" y="57"/>
                    </a:cubicBezTo>
                    <a:cubicBezTo>
                      <a:pt x="16" y="56"/>
                      <a:pt x="21" y="56"/>
                      <a:pt x="26" y="56"/>
                    </a:cubicBezTo>
                    <a:cubicBezTo>
                      <a:pt x="27" y="56"/>
                      <a:pt x="27" y="56"/>
                      <a:pt x="27" y="56"/>
                    </a:cubicBezTo>
                    <a:cubicBezTo>
                      <a:pt x="27" y="56"/>
                      <a:pt x="27" y="56"/>
                      <a:pt x="27" y="56"/>
                    </a:cubicBezTo>
                    <a:moveTo>
                      <a:pt x="93" y="0"/>
                    </a:moveTo>
                    <a:cubicBezTo>
                      <a:pt x="84" y="0"/>
                      <a:pt x="75" y="2"/>
                      <a:pt x="66" y="6"/>
                    </a:cubicBezTo>
                    <a:cubicBezTo>
                      <a:pt x="41" y="18"/>
                      <a:pt x="30" y="37"/>
                      <a:pt x="25" y="52"/>
                    </a:cubicBezTo>
                    <a:cubicBezTo>
                      <a:pt x="20" y="52"/>
                      <a:pt x="14" y="53"/>
                      <a:pt x="8" y="53"/>
                    </a:cubicBezTo>
                    <a:cubicBezTo>
                      <a:pt x="7" y="53"/>
                      <a:pt x="7" y="53"/>
                      <a:pt x="7" y="53"/>
                    </a:cubicBezTo>
                    <a:cubicBezTo>
                      <a:pt x="7" y="53"/>
                      <a:pt x="7" y="53"/>
                      <a:pt x="7" y="53"/>
                    </a:cubicBezTo>
                    <a:cubicBezTo>
                      <a:pt x="7" y="53"/>
                      <a:pt x="7" y="53"/>
                      <a:pt x="7" y="53"/>
                    </a:cubicBezTo>
                    <a:cubicBezTo>
                      <a:pt x="7" y="53"/>
                      <a:pt x="7" y="53"/>
                      <a:pt x="7" y="53"/>
                    </a:cubicBezTo>
                    <a:cubicBezTo>
                      <a:pt x="6" y="54"/>
                      <a:pt x="6" y="54"/>
                      <a:pt x="6" y="54"/>
                    </a:cubicBezTo>
                    <a:cubicBezTo>
                      <a:pt x="6" y="54"/>
                      <a:pt x="6" y="54"/>
                      <a:pt x="6" y="54"/>
                    </a:cubicBezTo>
                    <a:cubicBezTo>
                      <a:pt x="1" y="67"/>
                      <a:pt x="1" y="67"/>
                      <a:pt x="1" y="67"/>
                    </a:cubicBezTo>
                    <a:cubicBezTo>
                      <a:pt x="1" y="68"/>
                      <a:pt x="1" y="68"/>
                      <a:pt x="1" y="68"/>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5"/>
                      <a:pt x="0" y="85"/>
                      <a:pt x="0" y="85"/>
                    </a:cubicBezTo>
                    <a:cubicBezTo>
                      <a:pt x="1" y="85"/>
                      <a:pt x="1" y="85"/>
                      <a:pt x="1" y="85"/>
                    </a:cubicBezTo>
                    <a:cubicBezTo>
                      <a:pt x="1" y="85"/>
                      <a:pt x="1" y="85"/>
                      <a:pt x="1" y="85"/>
                    </a:cubicBezTo>
                    <a:cubicBezTo>
                      <a:pt x="2" y="85"/>
                      <a:pt x="2" y="85"/>
                      <a:pt x="2" y="85"/>
                    </a:cubicBezTo>
                    <a:cubicBezTo>
                      <a:pt x="2" y="85"/>
                      <a:pt x="2" y="85"/>
                      <a:pt x="2" y="85"/>
                    </a:cubicBezTo>
                    <a:cubicBezTo>
                      <a:pt x="2" y="85"/>
                      <a:pt x="2" y="85"/>
                      <a:pt x="2" y="85"/>
                    </a:cubicBezTo>
                    <a:cubicBezTo>
                      <a:pt x="21" y="85"/>
                      <a:pt x="21" y="85"/>
                      <a:pt x="21" y="85"/>
                    </a:cubicBezTo>
                    <a:cubicBezTo>
                      <a:pt x="21" y="85"/>
                      <a:pt x="21" y="85"/>
                      <a:pt x="21" y="85"/>
                    </a:cubicBezTo>
                    <a:cubicBezTo>
                      <a:pt x="17" y="85"/>
                      <a:pt x="12" y="86"/>
                      <a:pt x="8" y="86"/>
                    </a:cubicBezTo>
                    <a:cubicBezTo>
                      <a:pt x="8" y="86"/>
                      <a:pt x="8" y="86"/>
                      <a:pt x="8" y="86"/>
                    </a:cubicBezTo>
                    <a:cubicBezTo>
                      <a:pt x="7" y="87"/>
                      <a:pt x="7" y="87"/>
                      <a:pt x="7" y="87"/>
                    </a:cubicBezTo>
                    <a:cubicBezTo>
                      <a:pt x="7" y="87"/>
                      <a:pt x="7" y="87"/>
                      <a:pt x="7" y="87"/>
                    </a:cubicBezTo>
                    <a:cubicBezTo>
                      <a:pt x="6" y="87"/>
                      <a:pt x="6" y="87"/>
                      <a:pt x="6" y="87"/>
                    </a:cubicBezTo>
                    <a:cubicBezTo>
                      <a:pt x="2" y="100"/>
                      <a:pt x="2" y="100"/>
                      <a:pt x="2" y="100"/>
                    </a:cubicBezTo>
                    <a:cubicBezTo>
                      <a:pt x="1" y="100"/>
                      <a:pt x="1" y="100"/>
                      <a:pt x="1" y="100"/>
                    </a:cubicBezTo>
                    <a:cubicBezTo>
                      <a:pt x="1" y="121"/>
                      <a:pt x="1" y="121"/>
                      <a:pt x="1" y="121"/>
                    </a:cubicBezTo>
                    <a:cubicBezTo>
                      <a:pt x="1" y="122"/>
                      <a:pt x="1" y="122"/>
                      <a:pt x="1" y="122"/>
                    </a:cubicBezTo>
                    <a:cubicBezTo>
                      <a:pt x="2" y="122"/>
                      <a:pt x="2" y="122"/>
                      <a:pt x="2" y="122"/>
                    </a:cubicBezTo>
                    <a:cubicBezTo>
                      <a:pt x="2" y="122"/>
                      <a:pt x="2" y="122"/>
                      <a:pt x="2" y="122"/>
                    </a:cubicBezTo>
                    <a:cubicBezTo>
                      <a:pt x="2" y="123"/>
                      <a:pt x="2" y="123"/>
                      <a:pt x="2" y="123"/>
                    </a:cubicBezTo>
                    <a:cubicBezTo>
                      <a:pt x="2" y="123"/>
                      <a:pt x="2" y="123"/>
                      <a:pt x="2" y="123"/>
                    </a:cubicBezTo>
                    <a:cubicBezTo>
                      <a:pt x="2" y="123"/>
                      <a:pt x="3" y="123"/>
                      <a:pt x="3" y="123"/>
                    </a:cubicBezTo>
                    <a:cubicBezTo>
                      <a:pt x="3" y="123"/>
                      <a:pt x="3" y="123"/>
                      <a:pt x="3" y="123"/>
                    </a:cubicBezTo>
                    <a:cubicBezTo>
                      <a:pt x="3" y="123"/>
                      <a:pt x="3" y="123"/>
                      <a:pt x="3" y="123"/>
                    </a:cubicBezTo>
                    <a:cubicBezTo>
                      <a:pt x="6" y="123"/>
                      <a:pt x="6" y="123"/>
                      <a:pt x="6" y="123"/>
                    </a:cubicBezTo>
                    <a:cubicBezTo>
                      <a:pt x="6" y="124"/>
                      <a:pt x="6" y="124"/>
                      <a:pt x="6" y="124"/>
                    </a:cubicBezTo>
                    <a:cubicBezTo>
                      <a:pt x="6" y="124"/>
                      <a:pt x="6" y="124"/>
                      <a:pt x="6" y="124"/>
                    </a:cubicBezTo>
                    <a:cubicBezTo>
                      <a:pt x="7" y="124"/>
                      <a:pt x="7" y="124"/>
                      <a:pt x="7" y="123"/>
                    </a:cubicBezTo>
                    <a:cubicBezTo>
                      <a:pt x="8" y="123"/>
                      <a:pt x="8" y="123"/>
                      <a:pt x="8" y="123"/>
                    </a:cubicBezTo>
                    <a:cubicBezTo>
                      <a:pt x="21" y="122"/>
                      <a:pt x="21" y="122"/>
                      <a:pt x="21" y="122"/>
                    </a:cubicBezTo>
                    <a:cubicBezTo>
                      <a:pt x="24" y="129"/>
                      <a:pt x="29" y="142"/>
                      <a:pt x="40" y="153"/>
                    </a:cubicBezTo>
                    <a:cubicBezTo>
                      <a:pt x="53" y="165"/>
                      <a:pt x="72" y="176"/>
                      <a:pt x="102" y="176"/>
                    </a:cubicBezTo>
                    <a:cubicBezTo>
                      <a:pt x="102" y="176"/>
                      <a:pt x="102" y="176"/>
                      <a:pt x="102" y="176"/>
                    </a:cubicBezTo>
                    <a:cubicBezTo>
                      <a:pt x="108" y="176"/>
                      <a:pt x="115" y="175"/>
                      <a:pt x="122" y="174"/>
                    </a:cubicBezTo>
                    <a:cubicBezTo>
                      <a:pt x="122" y="174"/>
                      <a:pt x="122" y="174"/>
                      <a:pt x="122" y="174"/>
                    </a:cubicBezTo>
                    <a:cubicBezTo>
                      <a:pt x="122" y="174"/>
                      <a:pt x="122" y="174"/>
                      <a:pt x="122" y="174"/>
                    </a:cubicBezTo>
                    <a:cubicBezTo>
                      <a:pt x="122" y="174"/>
                      <a:pt x="122" y="174"/>
                      <a:pt x="122" y="174"/>
                    </a:cubicBezTo>
                    <a:cubicBezTo>
                      <a:pt x="123" y="174"/>
                      <a:pt x="123" y="174"/>
                      <a:pt x="123" y="174"/>
                    </a:cubicBezTo>
                    <a:cubicBezTo>
                      <a:pt x="123" y="174"/>
                      <a:pt x="123" y="174"/>
                      <a:pt x="123" y="174"/>
                    </a:cubicBezTo>
                    <a:cubicBezTo>
                      <a:pt x="123" y="174"/>
                      <a:pt x="123" y="174"/>
                      <a:pt x="123" y="174"/>
                    </a:cubicBezTo>
                    <a:cubicBezTo>
                      <a:pt x="124" y="173"/>
                      <a:pt x="124" y="173"/>
                      <a:pt x="124" y="173"/>
                    </a:cubicBezTo>
                    <a:cubicBezTo>
                      <a:pt x="124" y="173"/>
                      <a:pt x="124" y="173"/>
                      <a:pt x="124" y="173"/>
                    </a:cubicBezTo>
                    <a:cubicBezTo>
                      <a:pt x="124" y="173"/>
                      <a:pt x="124" y="173"/>
                      <a:pt x="124" y="173"/>
                    </a:cubicBezTo>
                    <a:cubicBezTo>
                      <a:pt x="124" y="172"/>
                      <a:pt x="124" y="172"/>
                      <a:pt x="124" y="172"/>
                    </a:cubicBezTo>
                    <a:cubicBezTo>
                      <a:pt x="124" y="172"/>
                      <a:pt x="124" y="172"/>
                      <a:pt x="124" y="172"/>
                    </a:cubicBezTo>
                    <a:cubicBezTo>
                      <a:pt x="124" y="171"/>
                      <a:pt x="124" y="169"/>
                      <a:pt x="124" y="168"/>
                    </a:cubicBezTo>
                    <a:cubicBezTo>
                      <a:pt x="124" y="163"/>
                      <a:pt x="125" y="158"/>
                      <a:pt x="125" y="153"/>
                    </a:cubicBezTo>
                    <a:cubicBezTo>
                      <a:pt x="125" y="153"/>
                      <a:pt x="126" y="152"/>
                      <a:pt x="126" y="152"/>
                    </a:cubicBezTo>
                    <a:cubicBezTo>
                      <a:pt x="125" y="142"/>
                      <a:pt x="125" y="133"/>
                      <a:pt x="125" y="123"/>
                    </a:cubicBezTo>
                    <a:cubicBezTo>
                      <a:pt x="125" y="122"/>
                      <a:pt x="125" y="122"/>
                      <a:pt x="125" y="122"/>
                    </a:cubicBezTo>
                    <a:cubicBezTo>
                      <a:pt x="125" y="121"/>
                      <a:pt x="124" y="121"/>
                      <a:pt x="124" y="120"/>
                    </a:cubicBezTo>
                    <a:cubicBezTo>
                      <a:pt x="123" y="120"/>
                      <a:pt x="123" y="120"/>
                      <a:pt x="123" y="120"/>
                    </a:cubicBezTo>
                    <a:cubicBezTo>
                      <a:pt x="122" y="120"/>
                      <a:pt x="122" y="121"/>
                      <a:pt x="121" y="121"/>
                    </a:cubicBezTo>
                    <a:cubicBezTo>
                      <a:pt x="119" y="125"/>
                      <a:pt x="115" y="128"/>
                      <a:pt x="110" y="130"/>
                    </a:cubicBezTo>
                    <a:cubicBezTo>
                      <a:pt x="105" y="132"/>
                      <a:pt x="100" y="132"/>
                      <a:pt x="94" y="132"/>
                    </a:cubicBezTo>
                    <a:cubicBezTo>
                      <a:pt x="94" y="132"/>
                      <a:pt x="94" y="132"/>
                      <a:pt x="94" y="132"/>
                    </a:cubicBezTo>
                    <a:cubicBezTo>
                      <a:pt x="85" y="132"/>
                      <a:pt x="77" y="129"/>
                      <a:pt x="71" y="124"/>
                    </a:cubicBezTo>
                    <a:cubicBezTo>
                      <a:pt x="69" y="122"/>
                      <a:pt x="68" y="120"/>
                      <a:pt x="66" y="118"/>
                    </a:cubicBezTo>
                    <a:cubicBezTo>
                      <a:pt x="102" y="118"/>
                      <a:pt x="102" y="118"/>
                      <a:pt x="102" y="118"/>
                    </a:cubicBezTo>
                    <a:cubicBezTo>
                      <a:pt x="103" y="118"/>
                      <a:pt x="104" y="118"/>
                      <a:pt x="104" y="117"/>
                    </a:cubicBezTo>
                    <a:cubicBezTo>
                      <a:pt x="108" y="102"/>
                      <a:pt x="108" y="102"/>
                      <a:pt x="108" y="102"/>
                    </a:cubicBezTo>
                    <a:cubicBezTo>
                      <a:pt x="108" y="102"/>
                      <a:pt x="108" y="102"/>
                      <a:pt x="108" y="102"/>
                    </a:cubicBezTo>
                    <a:cubicBezTo>
                      <a:pt x="108" y="102"/>
                      <a:pt x="108" y="102"/>
                      <a:pt x="108" y="102"/>
                    </a:cubicBezTo>
                    <a:cubicBezTo>
                      <a:pt x="108" y="95"/>
                      <a:pt x="108" y="89"/>
                      <a:pt x="106" y="83"/>
                    </a:cubicBezTo>
                    <a:cubicBezTo>
                      <a:pt x="106" y="83"/>
                      <a:pt x="105" y="82"/>
                      <a:pt x="104" y="82"/>
                    </a:cubicBezTo>
                    <a:cubicBezTo>
                      <a:pt x="104" y="82"/>
                      <a:pt x="104" y="82"/>
                      <a:pt x="104" y="82"/>
                    </a:cubicBezTo>
                    <a:cubicBezTo>
                      <a:pt x="103" y="82"/>
                      <a:pt x="103" y="82"/>
                      <a:pt x="103" y="82"/>
                    </a:cubicBezTo>
                    <a:cubicBezTo>
                      <a:pt x="107" y="74"/>
                      <a:pt x="107" y="74"/>
                      <a:pt x="107" y="74"/>
                    </a:cubicBezTo>
                    <a:cubicBezTo>
                      <a:pt x="107" y="74"/>
                      <a:pt x="107" y="74"/>
                      <a:pt x="107" y="74"/>
                    </a:cubicBezTo>
                    <a:cubicBezTo>
                      <a:pt x="107" y="74"/>
                      <a:pt x="107" y="74"/>
                      <a:pt x="107" y="74"/>
                    </a:cubicBezTo>
                    <a:cubicBezTo>
                      <a:pt x="107" y="73"/>
                      <a:pt x="107" y="73"/>
                      <a:pt x="107" y="73"/>
                    </a:cubicBezTo>
                    <a:cubicBezTo>
                      <a:pt x="107" y="73"/>
                      <a:pt x="107" y="73"/>
                      <a:pt x="107" y="73"/>
                    </a:cubicBezTo>
                    <a:cubicBezTo>
                      <a:pt x="107" y="68"/>
                      <a:pt x="107" y="60"/>
                      <a:pt x="105" y="54"/>
                    </a:cubicBezTo>
                    <a:cubicBezTo>
                      <a:pt x="105" y="53"/>
                      <a:pt x="104" y="53"/>
                      <a:pt x="103" y="53"/>
                    </a:cubicBezTo>
                    <a:cubicBezTo>
                      <a:pt x="90" y="53"/>
                      <a:pt x="83" y="53"/>
                      <a:pt x="76" y="52"/>
                    </a:cubicBezTo>
                    <a:cubicBezTo>
                      <a:pt x="73" y="52"/>
                      <a:pt x="71" y="52"/>
                      <a:pt x="69" y="52"/>
                    </a:cubicBezTo>
                    <a:cubicBezTo>
                      <a:pt x="74" y="47"/>
                      <a:pt x="81" y="43"/>
                      <a:pt x="88" y="43"/>
                    </a:cubicBezTo>
                    <a:cubicBezTo>
                      <a:pt x="89" y="43"/>
                      <a:pt x="90" y="43"/>
                      <a:pt x="90" y="43"/>
                    </a:cubicBezTo>
                    <a:cubicBezTo>
                      <a:pt x="90" y="43"/>
                      <a:pt x="90" y="43"/>
                      <a:pt x="90" y="43"/>
                    </a:cubicBezTo>
                    <a:cubicBezTo>
                      <a:pt x="98" y="43"/>
                      <a:pt x="106" y="45"/>
                      <a:pt x="111" y="50"/>
                    </a:cubicBezTo>
                    <a:cubicBezTo>
                      <a:pt x="111" y="51"/>
                      <a:pt x="112" y="51"/>
                      <a:pt x="112" y="51"/>
                    </a:cubicBezTo>
                    <a:cubicBezTo>
                      <a:pt x="112" y="51"/>
                      <a:pt x="113" y="51"/>
                      <a:pt x="113" y="50"/>
                    </a:cubicBezTo>
                    <a:cubicBezTo>
                      <a:pt x="117" y="47"/>
                      <a:pt x="120" y="45"/>
                      <a:pt x="123" y="42"/>
                    </a:cubicBezTo>
                    <a:cubicBezTo>
                      <a:pt x="123" y="41"/>
                      <a:pt x="123" y="41"/>
                      <a:pt x="123" y="41"/>
                    </a:cubicBezTo>
                    <a:cubicBezTo>
                      <a:pt x="124" y="41"/>
                      <a:pt x="124" y="40"/>
                      <a:pt x="124" y="39"/>
                    </a:cubicBezTo>
                    <a:cubicBezTo>
                      <a:pt x="124" y="34"/>
                      <a:pt x="124" y="29"/>
                      <a:pt x="124" y="24"/>
                    </a:cubicBezTo>
                    <a:cubicBezTo>
                      <a:pt x="124" y="19"/>
                      <a:pt x="124" y="14"/>
                      <a:pt x="125" y="9"/>
                    </a:cubicBezTo>
                    <a:cubicBezTo>
                      <a:pt x="125" y="8"/>
                      <a:pt x="124" y="8"/>
                      <a:pt x="124" y="7"/>
                    </a:cubicBezTo>
                    <a:cubicBezTo>
                      <a:pt x="114" y="2"/>
                      <a:pt x="104" y="0"/>
                      <a:pt x="9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877"/>
              <p:cNvSpPr>
                <a:spLocks noEditPoints="1"/>
              </p:cNvSpPr>
              <p:nvPr/>
            </p:nvSpPr>
            <p:spPr bwMode="auto">
              <a:xfrm>
                <a:off x="3565" y="707"/>
                <a:ext cx="609" cy="253"/>
              </a:xfrm>
              <a:custGeom>
                <a:avLst/>
                <a:gdLst>
                  <a:gd name="T0" fmla="*/ 16 w 257"/>
                  <a:gd name="T1" fmla="*/ 100 h 107"/>
                  <a:gd name="T2" fmla="*/ 181 w 257"/>
                  <a:gd name="T3" fmla="*/ 95 h 107"/>
                  <a:gd name="T4" fmla="*/ 9 w 257"/>
                  <a:gd name="T5" fmla="*/ 94 h 107"/>
                  <a:gd name="T6" fmla="*/ 19 w 257"/>
                  <a:gd name="T7" fmla="*/ 95 h 107"/>
                  <a:gd name="T8" fmla="*/ 4 w 257"/>
                  <a:gd name="T9" fmla="*/ 90 h 107"/>
                  <a:gd name="T10" fmla="*/ 8 w 257"/>
                  <a:gd name="T11" fmla="*/ 93 h 107"/>
                  <a:gd name="T12" fmla="*/ 169 w 257"/>
                  <a:gd name="T13" fmla="*/ 87 h 107"/>
                  <a:gd name="T14" fmla="*/ 6 w 257"/>
                  <a:gd name="T15" fmla="*/ 86 h 107"/>
                  <a:gd name="T16" fmla="*/ 181 w 257"/>
                  <a:gd name="T17" fmla="*/ 86 h 107"/>
                  <a:gd name="T18" fmla="*/ 177 w 257"/>
                  <a:gd name="T19" fmla="*/ 81 h 107"/>
                  <a:gd name="T20" fmla="*/ 241 w 257"/>
                  <a:gd name="T21" fmla="*/ 76 h 107"/>
                  <a:gd name="T22" fmla="*/ 168 w 257"/>
                  <a:gd name="T23" fmla="*/ 76 h 107"/>
                  <a:gd name="T24" fmla="*/ 180 w 257"/>
                  <a:gd name="T25" fmla="*/ 79 h 107"/>
                  <a:gd name="T26" fmla="*/ 179 w 257"/>
                  <a:gd name="T27" fmla="*/ 66 h 107"/>
                  <a:gd name="T28" fmla="*/ 156 w 257"/>
                  <a:gd name="T29" fmla="*/ 67 h 107"/>
                  <a:gd name="T30" fmla="*/ 59 w 257"/>
                  <a:gd name="T31" fmla="*/ 65 h 107"/>
                  <a:gd name="T32" fmla="*/ 25 w 257"/>
                  <a:gd name="T33" fmla="*/ 94 h 107"/>
                  <a:gd name="T34" fmla="*/ 25 w 257"/>
                  <a:gd name="T35" fmla="*/ 93 h 107"/>
                  <a:gd name="T36" fmla="*/ 166 w 257"/>
                  <a:gd name="T37" fmla="*/ 60 h 107"/>
                  <a:gd name="T38" fmla="*/ 153 w 257"/>
                  <a:gd name="T39" fmla="*/ 66 h 107"/>
                  <a:gd name="T40" fmla="*/ 164 w 257"/>
                  <a:gd name="T41" fmla="*/ 58 h 107"/>
                  <a:gd name="T42" fmla="*/ 142 w 257"/>
                  <a:gd name="T43" fmla="*/ 61 h 107"/>
                  <a:gd name="T44" fmla="*/ 141 w 257"/>
                  <a:gd name="T45" fmla="*/ 61 h 107"/>
                  <a:gd name="T46" fmla="*/ 67 w 257"/>
                  <a:gd name="T47" fmla="*/ 67 h 107"/>
                  <a:gd name="T48" fmla="*/ 116 w 257"/>
                  <a:gd name="T49" fmla="*/ 57 h 107"/>
                  <a:gd name="T50" fmla="*/ 76 w 257"/>
                  <a:gd name="T51" fmla="*/ 63 h 107"/>
                  <a:gd name="T52" fmla="*/ 88 w 257"/>
                  <a:gd name="T53" fmla="*/ 60 h 107"/>
                  <a:gd name="T54" fmla="*/ 87 w 257"/>
                  <a:gd name="T55" fmla="*/ 60 h 107"/>
                  <a:gd name="T56" fmla="*/ 118 w 257"/>
                  <a:gd name="T57" fmla="*/ 50 h 107"/>
                  <a:gd name="T58" fmla="*/ 179 w 257"/>
                  <a:gd name="T59" fmla="*/ 25 h 107"/>
                  <a:gd name="T60" fmla="*/ 179 w 257"/>
                  <a:gd name="T61" fmla="*/ 25 h 107"/>
                  <a:gd name="T62" fmla="*/ 172 w 257"/>
                  <a:gd name="T63" fmla="*/ 13 h 107"/>
                  <a:gd name="T64" fmla="*/ 181 w 257"/>
                  <a:gd name="T65" fmla="*/ 29 h 107"/>
                  <a:gd name="T66" fmla="*/ 185 w 257"/>
                  <a:gd name="T67" fmla="*/ 94 h 107"/>
                  <a:gd name="T68" fmla="*/ 182 w 257"/>
                  <a:gd name="T69" fmla="*/ 63 h 107"/>
                  <a:gd name="T70" fmla="*/ 58 w 257"/>
                  <a:gd name="T71" fmla="*/ 61 h 107"/>
                  <a:gd name="T72" fmla="*/ 11 w 257"/>
                  <a:gd name="T73" fmla="*/ 81 h 107"/>
                  <a:gd name="T74" fmla="*/ 129 w 257"/>
                  <a:gd name="T75" fmla="*/ 18 h 107"/>
                  <a:gd name="T76" fmla="*/ 180 w 257"/>
                  <a:gd name="T77" fmla="*/ 29 h 107"/>
                  <a:gd name="T78" fmla="*/ 181 w 257"/>
                  <a:gd name="T79" fmla="*/ 5 h 107"/>
                  <a:gd name="T80" fmla="*/ 168 w 257"/>
                  <a:gd name="T81" fmla="*/ 9 h 107"/>
                  <a:gd name="T82" fmla="*/ 52 w 257"/>
                  <a:gd name="T83" fmla="*/ 37 h 107"/>
                  <a:gd name="T84" fmla="*/ 0 w 257"/>
                  <a:gd name="T85" fmla="*/ 89 h 107"/>
                  <a:gd name="T86" fmla="*/ 17 w 257"/>
                  <a:gd name="T87" fmla="*/ 104 h 107"/>
                  <a:gd name="T88" fmla="*/ 111 w 257"/>
                  <a:gd name="T89" fmla="*/ 61 h 107"/>
                  <a:gd name="T90" fmla="*/ 166 w 257"/>
                  <a:gd name="T91" fmla="*/ 105 h 107"/>
                  <a:gd name="T92" fmla="*/ 167 w 257"/>
                  <a:gd name="T93" fmla="*/ 106 h 107"/>
                  <a:gd name="T94" fmla="*/ 168 w 257"/>
                  <a:gd name="T95" fmla="*/ 107 h 107"/>
                  <a:gd name="T96" fmla="*/ 169 w 257"/>
                  <a:gd name="T97" fmla="*/ 107 h 107"/>
                  <a:gd name="T98" fmla="*/ 235 w 257"/>
                  <a:gd name="T99" fmla="*/ 84 h 107"/>
                  <a:gd name="T100" fmla="*/ 257 w 257"/>
                  <a:gd name="T101"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7" h="107">
                    <a:moveTo>
                      <a:pt x="16" y="100"/>
                    </a:moveTo>
                    <a:cubicBezTo>
                      <a:pt x="16" y="100"/>
                      <a:pt x="15" y="99"/>
                      <a:pt x="14" y="98"/>
                    </a:cubicBezTo>
                    <a:cubicBezTo>
                      <a:pt x="15" y="98"/>
                      <a:pt x="17" y="98"/>
                      <a:pt x="18" y="97"/>
                    </a:cubicBezTo>
                    <a:cubicBezTo>
                      <a:pt x="17" y="98"/>
                      <a:pt x="17" y="99"/>
                      <a:pt x="16" y="100"/>
                    </a:cubicBezTo>
                    <a:moveTo>
                      <a:pt x="170" y="102"/>
                    </a:moveTo>
                    <a:cubicBezTo>
                      <a:pt x="170" y="100"/>
                      <a:pt x="169" y="97"/>
                      <a:pt x="169" y="95"/>
                    </a:cubicBezTo>
                    <a:cubicBezTo>
                      <a:pt x="173" y="95"/>
                      <a:pt x="177" y="95"/>
                      <a:pt x="181" y="95"/>
                    </a:cubicBezTo>
                    <a:cubicBezTo>
                      <a:pt x="181" y="95"/>
                      <a:pt x="181" y="95"/>
                      <a:pt x="181" y="95"/>
                    </a:cubicBezTo>
                    <a:cubicBezTo>
                      <a:pt x="178" y="97"/>
                      <a:pt x="173" y="100"/>
                      <a:pt x="170" y="102"/>
                    </a:cubicBezTo>
                    <a:moveTo>
                      <a:pt x="13" y="97"/>
                    </a:moveTo>
                    <a:cubicBezTo>
                      <a:pt x="12" y="96"/>
                      <a:pt x="11" y="95"/>
                      <a:pt x="10" y="95"/>
                    </a:cubicBezTo>
                    <a:cubicBezTo>
                      <a:pt x="9" y="94"/>
                      <a:pt x="9" y="94"/>
                      <a:pt x="9" y="94"/>
                    </a:cubicBezTo>
                    <a:cubicBezTo>
                      <a:pt x="12" y="94"/>
                      <a:pt x="14" y="93"/>
                      <a:pt x="16" y="91"/>
                    </a:cubicBezTo>
                    <a:cubicBezTo>
                      <a:pt x="17" y="92"/>
                      <a:pt x="18" y="92"/>
                      <a:pt x="19" y="93"/>
                    </a:cubicBezTo>
                    <a:cubicBezTo>
                      <a:pt x="19" y="93"/>
                      <a:pt x="20" y="93"/>
                      <a:pt x="20" y="94"/>
                    </a:cubicBezTo>
                    <a:cubicBezTo>
                      <a:pt x="20" y="94"/>
                      <a:pt x="20" y="95"/>
                      <a:pt x="19" y="95"/>
                    </a:cubicBezTo>
                    <a:cubicBezTo>
                      <a:pt x="17" y="96"/>
                      <a:pt x="15" y="96"/>
                      <a:pt x="13" y="97"/>
                    </a:cubicBezTo>
                    <a:cubicBezTo>
                      <a:pt x="13" y="97"/>
                      <a:pt x="13" y="97"/>
                      <a:pt x="13" y="97"/>
                    </a:cubicBezTo>
                    <a:moveTo>
                      <a:pt x="8" y="93"/>
                    </a:moveTo>
                    <a:cubicBezTo>
                      <a:pt x="6" y="92"/>
                      <a:pt x="5" y="91"/>
                      <a:pt x="4" y="90"/>
                    </a:cubicBezTo>
                    <a:cubicBezTo>
                      <a:pt x="7" y="89"/>
                      <a:pt x="9" y="88"/>
                      <a:pt x="12" y="87"/>
                    </a:cubicBezTo>
                    <a:cubicBezTo>
                      <a:pt x="12" y="88"/>
                      <a:pt x="13" y="89"/>
                      <a:pt x="14" y="90"/>
                    </a:cubicBezTo>
                    <a:cubicBezTo>
                      <a:pt x="15" y="90"/>
                      <a:pt x="15" y="90"/>
                      <a:pt x="15" y="90"/>
                    </a:cubicBezTo>
                    <a:cubicBezTo>
                      <a:pt x="13" y="91"/>
                      <a:pt x="10" y="92"/>
                      <a:pt x="8" y="93"/>
                    </a:cubicBezTo>
                    <a:cubicBezTo>
                      <a:pt x="8" y="93"/>
                      <a:pt x="8" y="93"/>
                      <a:pt x="8" y="93"/>
                    </a:cubicBezTo>
                    <a:moveTo>
                      <a:pt x="181" y="93"/>
                    </a:moveTo>
                    <a:cubicBezTo>
                      <a:pt x="177" y="93"/>
                      <a:pt x="173" y="93"/>
                      <a:pt x="169" y="93"/>
                    </a:cubicBezTo>
                    <a:cubicBezTo>
                      <a:pt x="169" y="91"/>
                      <a:pt x="169" y="89"/>
                      <a:pt x="169" y="87"/>
                    </a:cubicBezTo>
                    <a:cubicBezTo>
                      <a:pt x="173" y="87"/>
                      <a:pt x="177" y="87"/>
                      <a:pt x="181" y="88"/>
                    </a:cubicBezTo>
                    <a:cubicBezTo>
                      <a:pt x="181" y="89"/>
                      <a:pt x="181" y="91"/>
                      <a:pt x="181" y="93"/>
                    </a:cubicBezTo>
                    <a:moveTo>
                      <a:pt x="5" y="88"/>
                    </a:moveTo>
                    <a:cubicBezTo>
                      <a:pt x="5" y="87"/>
                      <a:pt x="5" y="87"/>
                      <a:pt x="6" y="86"/>
                    </a:cubicBezTo>
                    <a:cubicBezTo>
                      <a:pt x="6" y="85"/>
                      <a:pt x="7" y="84"/>
                      <a:pt x="8" y="83"/>
                    </a:cubicBezTo>
                    <a:cubicBezTo>
                      <a:pt x="8" y="84"/>
                      <a:pt x="9" y="85"/>
                      <a:pt x="10" y="86"/>
                    </a:cubicBezTo>
                    <a:cubicBezTo>
                      <a:pt x="8" y="87"/>
                      <a:pt x="6" y="87"/>
                      <a:pt x="5" y="88"/>
                    </a:cubicBezTo>
                    <a:moveTo>
                      <a:pt x="181" y="86"/>
                    </a:moveTo>
                    <a:cubicBezTo>
                      <a:pt x="177" y="85"/>
                      <a:pt x="173" y="85"/>
                      <a:pt x="170" y="85"/>
                    </a:cubicBezTo>
                    <a:cubicBezTo>
                      <a:pt x="169" y="85"/>
                      <a:pt x="169" y="85"/>
                      <a:pt x="169" y="85"/>
                    </a:cubicBezTo>
                    <a:cubicBezTo>
                      <a:pt x="169" y="84"/>
                      <a:pt x="168" y="83"/>
                      <a:pt x="168" y="82"/>
                    </a:cubicBezTo>
                    <a:cubicBezTo>
                      <a:pt x="171" y="81"/>
                      <a:pt x="174" y="81"/>
                      <a:pt x="177" y="81"/>
                    </a:cubicBezTo>
                    <a:cubicBezTo>
                      <a:pt x="178" y="81"/>
                      <a:pt x="179" y="81"/>
                      <a:pt x="180" y="81"/>
                    </a:cubicBezTo>
                    <a:cubicBezTo>
                      <a:pt x="181" y="82"/>
                      <a:pt x="181" y="84"/>
                      <a:pt x="181" y="86"/>
                    </a:cubicBezTo>
                    <a:moveTo>
                      <a:pt x="214" y="86"/>
                    </a:moveTo>
                    <a:cubicBezTo>
                      <a:pt x="223" y="82"/>
                      <a:pt x="233" y="79"/>
                      <a:pt x="241" y="76"/>
                    </a:cubicBezTo>
                    <a:cubicBezTo>
                      <a:pt x="239" y="78"/>
                      <a:pt x="236" y="79"/>
                      <a:pt x="234" y="81"/>
                    </a:cubicBezTo>
                    <a:cubicBezTo>
                      <a:pt x="227" y="82"/>
                      <a:pt x="220" y="84"/>
                      <a:pt x="214" y="86"/>
                    </a:cubicBezTo>
                    <a:moveTo>
                      <a:pt x="168" y="80"/>
                    </a:moveTo>
                    <a:cubicBezTo>
                      <a:pt x="168" y="79"/>
                      <a:pt x="168" y="78"/>
                      <a:pt x="168" y="76"/>
                    </a:cubicBezTo>
                    <a:cubicBezTo>
                      <a:pt x="168" y="76"/>
                      <a:pt x="168" y="75"/>
                      <a:pt x="168" y="75"/>
                    </a:cubicBezTo>
                    <a:cubicBezTo>
                      <a:pt x="172" y="75"/>
                      <a:pt x="176" y="74"/>
                      <a:pt x="180" y="74"/>
                    </a:cubicBezTo>
                    <a:cubicBezTo>
                      <a:pt x="180" y="75"/>
                      <a:pt x="180" y="76"/>
                      <a:pt x="180" y="77"/>
                    </a:cubicBezTo>
                    <a:cubicBezTo>
                      <a:pt x="180" y="78"/>
                      <a:pt x="180" y="79"/>
                      <a:pt x="180" y="79"/>
                    </a:cubicBezTo>
                    <a:cubicBezTo>
                      <a:pt x="179" y="79"/>
                      <a:pt x="178" y="79"/>
                      <a:pt x="177" y="79"/>
                    </a:cubicBezTo>
                    <a:cubicBezTo>
                      <a:pt x="174" y="79"/>
                      <a:pt x="171" y="79"/>
                      <a:pt x="168" y="80"/>
                    </a:cubicBezTo>
                    <a:moveTo>
                      <a:pt x="168" y="73"/>
                    </a:moveTo>
                    <a:cubicBezTo>
                      <a:pt x="172" y="71"/>
                      <a:pt x="176" y="68"/>
                      <a:pt x="179" y="66"/>
                    </a:cubicBezTo>
                    <a:cubicBezTo>
                      <a:pt x="179" y="68"/>
                      <a:pt x="180" y="70"/>
                      <a:pt x="180" y="72"/>
                    </a:cubicBezTo>
                    <a:cubicBezTo>
                      <a:pt x="176" y="72"/>
                      <a:pt x="172" y="73"/>
                      <a:pt x="168" y="73"/>
                    </a:cubicBezTo>
                    <a:moveTo>
                      <a:pt x="165" y="71"/>
                    </a:moveTo>
                    <a:cubicBezTo>
                      <a:pt x="162" y="69"/>
                      <a:pt x="159" y="68"/>
                      <a:pt x="156" y="67"/>
                    </a:cubicBezTo>
                    <a:cubicBezTo>
                      <a:pt x="162" y="66"/>
                      <a:pt x="168" y="65"/>
                      <a:pt x="174" y="65"/>
                    </a:cubicBezTo>
                    <a:cubicBezTo>
                      <a:pt x="171" y="67"/>
                      <a:pt x="168" y="69"/>
                      <a:pt x="165" y="71"/>
                    </a:cubicBezTo>
                    <a:moveTo>
                      <a:pt x="25" y="93"/>
                    </a:moveTo>
                    <a:cubicBezTo>
                      <a:pt x="32" y="84"/>
                      <a:pt x="43" y="73"/>
                      <a:pt x="59" y="65"/>
                    </a:cubicBezTo>
                    <a:cubicBezTo>
                      <a:pt x="60" y="64"/>
                      <a:pt x="61" y="64"/>
                      <a:pt x="62" y="63"/>
                    </a:cubicBezTo>
                    <a:cubicBezTo>
                      <a:pt x="54" y="70"/>
                      <a:pt x="45" y="77"/>
                      <a:pt x="39" y="84"/>
                    </a:cubicBezTo>
                    <a:cubicBezTo>
                      <a:pt x="34" y="87"/>
                      <a:pt x="29" y="91"/>
                      <a:pt x="24" y="94"/>
                    </a:cubicBezTo>
                    <a:cubicBezTo>
                      <a:pt x="25" y="94"/>
                      <a:pt x="25" y="94"/>
                      <a:pt x="25" y="94"/>
                    </a:cubicBezTo>
                    <a:cubicBezTo>
                      <a:pt x="25" y="93"/>
                      <a:pt x="25" y="93"/>
                      <a:pt x="25" y="93"/>
                    </a:cubicBezTo>
                    <a:cubicBezTo>
                      <a:pt x="25" y="93"/>
                      <a:pt x="25" y="93"/>
                      <a:pt x="25" y="93"/>
                    </a:cubicBezTo>
                    <a:cubicBezTo>
                      <a:pt x="25" y="93"/>
                      <a:pt x="25" y="93"/>
                      <a:pt x="25" y="93"/>
                    </a:cubicBezTo>
                    <a:cubicBezTo>
                      <a:pt x="25" y="93"/>
                      <a:pt x="25" y="93"/>
                      <a:pt x="25" y="93"/>
                    </a:cubicBezTo>
                    <a:moveTo>
                      <a:pt x="153" y="66"/>
                    </a:moveTo>
                    <a:cubicBezTo>
                      <a:pt x="151" y="65"/>
                      <a:pt x="148" y="64"/>
                      <a:pt x="145" y="63"/>
                    </a:cubicBezTo>
                    <a:cubicBezTo>
                      <a:pt x="149" y="63"/>
                      <a:pt x="152" y="62"/>
                      <a:pt x="155" y="62"/>
                    </a:cubicBezTo>
                    <a:cubicBezTo>
                      <a:pt x="158" y="61"/>
                      <a:pt x="162" y="60"/>
                      <a:pt x="166" y="60"/>
                    </a:cubicBezTo>
                    <a:cubicBezTo>
                      <a:pt x="167" y="59"/>
                      <a:pt x="167" y="59"/>
                      <a:pt x="167" y="59"/>
                    </a:cubicBezTo>
                    <a:cubicBezTo>
                      <a:pt x="170" y="61"/>
                      <a:pt x="173" y="62"/>
                      <a:pt x="176" y="63"/>
                    </a:cubicBezTo>
                    <a:cubicBezTo>
                      <a:pt x="168" y="63"/>
                      <a:pt x="161" y="64"/>
                      <a:pt x="154" y="65"/>
                    </a:cubicBezTo>
                    <a:cubicBezTo>
                      <a:pt x="153" y="66"/>
                      <a:pt x="153" y="66"/>
                      <a:pt x="153" y="66"/>
                    </a:cubicBezTo>
                    <a:moveTo>
                      <a:pt x="141" y="61"/>
                    </a:moveTo>
                    <a:cubicBezTo>
                      <a:pt x="138" y="61"/>
                      <a:pt x="135" y="60"/>
                      <a:pt x="132" y="59"/>
                    </a:cubicBezTo>
                    <a:cubicBezTo>
                      <a:pt x="139" y="58"/>
                      <a:pt x="145" y="56"/>
                      <a:pt x="152" y="54"/>
                    </a:cubicBezTo>
                    <a:cubicBezTo>
                      <a:pt x="156" y="55"/>
                      <a:pt x="160" y="57"/>
                      <a:pt x="164" y="58"/>
                    </a:cubicBezTo>
                    <a:cubicBezTo>
                      <a:pt x="161" y="59"/>
                      <a:pt x="157" y="59"/>
                      <a:pt x="154" y="60"/>
                    </a:cubicBezTo>
                    <a:cubicBezTo>
                      <a:pt x="151" y="60"/>
                      <a:pt x="147" y="61"/>
                      <a:pt x="144" y="61"/>
                    </a:cubicBezTo>
                    <a:cubicBezTo>
                      <a:pt x="143" y="61"/>
                      <a:pt x="143" y="61"/>
                      <a:pt x="142" y="61"/>
                    </a:cubicBezTo>
                    <a:cubicBezTo>
                      <a:pt x="142" y="61"/>
                      <a:pt x="142" y="61"/>
                      <a:pt x="142" y="61"/>
                    </a:cubicBezTo>
                    <a:cubicBezTo>
                      <a:pt x="142" y="61"/>
                      <a:pt x="142" y="61"/>
                      <a:pt x="142" y="61"/>
                    </a:cubicBezTo>
                    <a:cubicBezTo>
                      <a:pt x="142" y="61"/>
                      <a:pt x="142" y="61"/>
                      <a:pt x="141" y="61"/>
                    </a:cubicBezTo>
                    <a:cubicBezTo>
                      <a:pt x="141" y="61"/>
                      <a:pt x="141" y="61"/>
                      <a:pt x="141" y="61"/>
                    </a:cubicBezTo>
                    <a:cubicBezTo>
                      <a:pt x="141" y="61"/>
                      <a:pt x="141" y="61"/>
                      <a:pt x="141" y="61"/>
                    </a:cubicBezTo>
                    <a:moveTo>
                      <a:pt x="50" y="76"/>
                    </a:moveTo>
                    <a:cubicBezTo>
                      <a:pt x="56" y="70"/>
                      <a:pt x="64" y="64"/>
                      <a:pt x="70" y="60"/>
                    </a:cubicBezTo>
                    <a:cubicBezTo>
                      <a:pt x="76" y="57"/>
                      <a:pt x="82" y="55"/>
                      <a:pt x="89" y="53"/>
                    </a:cubicBezTo>
                    <a:cubicBezTo>
                      <a:pt x="82" y="58"/>
                      <a:pt x="74" y="63"/>
                      <a:pt x="67" y="67"/>
                    </a:cubicBezTo>
                    <a:cubicBezTo>
                      <a:pt x="67" y="67"/>
                      <a:pt x="67" y="67"/>
                      <a:pt x="67" y="67"/>
                    </a:cubicBezTo>
                    <a:cubicBezTo>
                      <a:pt x="61" y="70"/>
                      <a:pt x="55" y="73"/>
                      <a:pt x="50" y="76"/>
                    </a:cubicBezTo>
                    <a:moveTo>
                      <a:pt x="128" y="59"/>
                    </a:moveTo>
                    <a:cubicBezTo>
                      <a:pt x="124" y="58"/>
                      <a:pt x="120" y="58"/>
                      <a:pt x="116" y="57"/>
                    </a:cubicBezTo>
                    <a:cubicBezTo>
                      <a:pt x="122" y="55"/>
                      <a:pt x="127" y="53"/>
                      <a:pt x="133" y="51"/>
                    </a:cubicBezTo>
                    <a:cubicBezTo>
                      <a:pt x="138" y="51"/>
                      <a:pt x="143" y="52"/>
                      <a:pt x="148" y="53"/>
                    </a:cubicBezTo>
                    <a:cubicBezTo>
                      <a:pt x="141" y="55"/>
                      <a:pt x="135" y="57"/>
                      <a:pt x="128" y="59"/>
                    </a:cubicBezTo>
                    <a:moveTo>
                      <a:pt x="76" y="63"/>
                    </a:moveTo>
                    <a:cubicBezTo>
                      <a:pt x="83" y="60"/>
                      <a:pt x="89" y="55"/>
                      <a:pt x="95" y="52"/>
                    </a:cubicBezTo>
                    <a:cubicBezTo>
                      <a:pt x="100" y="51"/>
                      <a:pt x="105" y="50"/>
                      <a:pt x="111" y="50"/>
                    </a:cubicBezTo>
                    <a:cubicBezTo>
                      <a:pt x="103" y="53"/>
                      <a:pt x="96" y="56"/>
                      <a:pt x="89" y="59"/>
                    </a:cubicBezTo>
                    <a:cubicBezTo>
                      <a:pt x="88" y="60"/>
                      <a:pt x="88" y="60"/>
                      <a:pt x="88" y="60"/>
                    </a:cubicBezTo>
                    <a:cubicBezTo>
                      <a:pt x="88" y="60"/>
                      <a:pt x="88" y="60"/>
                      <a:pt x="88" y="60"/>
                    </a:cubicBezTo>
                    <a:cubicBezTo>
                      <a:pt x="88" y="60"/>
                      <a:pt x="88" y="60"/>
                      <a:pt x="88" y="60"/>
                    </a:cubicBezTo>
                    <a:cubicBezTo>
                      <a:pt x="87" y="60"/>
                      <a:pt x="87" y="60"/>
                      <a:pt x="87" y="60"/>
                    </a:cubicBezTo>
                    <a:cubicBezTo>
                      <a:pt x="87" y="60"/>
                      <a:pt x="87" y="60"/>
                      <a:pt x="87" y="60"/>
                    </a:cubicBezTo>
                    <a:cubicBezTo>
                      <a:pt x="83" y="61"/>
                      <a:pt x="80" y="62"/>
                      <a:pt x="76" y="63"/>
                    </a:cubicBezTo>
                    <a:moveTo>
                      <a:pt x="95" y="59"/>
                    </a:moveTo>
                    <a:cubicBezTo>
                      <a:pt x="102" y="56"/>
                      <a:pt x="109" y="53"/>
                      <a:pt x="116" y="50"/>
                    </a:cubicBezTo>
                    <a:cubicBezTo>
                      <a:pt x="117" y="50"/>
                      <a:pt x="117" y="50"/>
                      <a:pt x="118" y="50"/>
                    </a:cubicBezTo>
                    <a:cubicBezTo>
                      <a:pt x="122" y="50"/>
                      <a:pt x="125" y="50"/>
                      <a:pt x="129" y="50"/>
                    </a:cubicBezTo>
                    <a:cubicBezTo>
                      <a:pt x="123" y="53"/>
                      <a:pt x="117" y="55"/>
                      <a:pt x="111" y="57"/>
                    </a:cubicBezTo>
                    <a:cubicBezTo>
                      <a:pt x="106" y="57"/>
                      <a:pt x="100" y="58"/>
                      <a:pt x="95" y="59"/>
                    </a:cubicBezTo>
                    <a:moveTo>
                      <a:pt x="179" y="25"/>
                    </a:moveTo>
                    <a:cubicBezTo>
                      <a:pt x="176" y="24"/>
                      <a:pt x="173" y="22"/>
                      <a:pt x="170" y="21"/>
                    </a:cubicBezTo>
                    <a:cubicBezTo>
                      <a:pt x="170" y="20"/>
                      <a:pt x="170" y="19"/>
                      <a:pt x="170" y="18"/>
                    </a:cubicBezTo>
                    <a:cubicBezTo>
                      <a:pt x="173" y="19"/>
                      <a:pt x="176" y="20"/>
                      <a:pt x="180" y="20"/>
                    </a:cubicBezTo>
                    <a:cubicBezTo>
                      <a:pt x="179" y="22"/>
                      <a:pt x="179" y="23"/>
                      <a:pt x="179" y="25"/>
                    </a:cubicBezTo>
                    <a:moveTo>
                      <a:pt x="180" y="18"/>
                    </a:moveTo>
                    <a:cubicBezTo>
                      <a:pt x="177" y="18"/>
                      <a:pt x="174" y="18"/>
                      <a:pt x="171" y="17"/>
                    </a:cubicBezTo>
                    <a:cubicBezTo>
                      <a:pt x="171" y="15"/>
                      <a:pt x="171" y="14"/>
                      <a:pt x="171" y="13"/>
                    </a:cubicBezTo>
                    <a:cubicBezTo>
                      <a:pt x="172" y="13"/>
                      <a:pt x="172" y="13"/>
                      <a:pt x="172" y="13"/>
                    </a:cubicBezTo>
                    <a:cubicBezTo>
                      <a:pt x="175" y="13"/>
                      <a:pt x="178" y="13"/>
                      <a:pt x="180" y="14"/>
                    </a:cubicBezTo>
                    <a:cubicBezTo>
                      <a:pt x="180" y="15"/>
                      <a:pt x="180" y="17"/>
                      <a:pt x="180" y="18"/>
                    </a:cubicBezTo>
                    <a:moveTo>
                      <a:pt x="181" y="29"/>
                    </a:moveTo>
                    <a:cubicBezTo>
                      <a:pt x="181" y="29"/>
                      <a:pt x="181" y="29"/>
                      <a:pt x="181" y="29"/>
                    </a:cubicBezTo>
                    <a:cubicBezTo>
                      <a:pt x="182" y="29"/>
                      <a:pt x="182" y="28"/>
                      <a:pt x="182" y="28"/>
                    </a:cubicBezTo>
                    <a:cubicBezTo>
                      <a:pt x="183" y="19"/>
                      <a:pt x="184" y="14"/>
                      <a:pt x="185" y="6"/>
                    </a:cubicBezTo>
                    <a:cubicBezTo>
                      <a:pt x="208" y="24"/>
                      <a:pt x="232" y="52"/>
                      <a:pt x="252" y="69"/>
                    </a:cubicBezTo>
                    <a:cubicBezTo>
                      <a:pt x="234" y="74"/>
                      <a:pt x="207" y="83"/>
                      <a:pt x="185" y="94"/>
                    </a:cubicBezTo>
                    <a:cubicBezTo>
                      <a:pt x="184" y="86"/>
                      <a:pt x="184" y="79"/>
                      <a:pt x="184" y="74"/>
                    </a:cubicBezTo>
                    <a:cubicBezTo>
                      <a:pt x="183" y="71"/>
                      <a:pt x="183" y="68"/>
                      <a:pt x="183" y="66"/>
                    </a:cubicBezTo>
                    <a:cubicBezTo>
                      <a:pt x="183" y="65"/>
                      <a:pt x="183" y="64"/>
                      <a:pt x="182" y="64"/>
                    </a:cubicBezTo>
                    <a:cubicBezTo>
                      <a:pt x="182" y="63"/>
                      <a:pt x="182" y="63"/>
                      <a:pt x="182" y="63"/>
                    </a:cubicBezTo>
                    <a:cubicBezTo>
                      <a:pt x="182" y="62"/>
                      <a:pt x="181" y="62"/>
                      <a:pt x="181" y="62"/>
                    </a:cubicBezTo>
                    <a:cubicBezTo>
                      <a:pt x="159" y="50"/>
                      <a:pt x="137" y="46"/>
                      <a:pt x="118" y="46"/>
                    </a:cubicBezTo>
                    <a:cubicBezTo>
                      <a:pt x="118" y="46"/>
                      <a:pt x="118" y="46"/>
                      <a:pt x="118" y="46"/>
                    </a:cubicBezTo>
                    <a:cubicBezTo>
                      <a:pt x="95" y="46"/>
                      <a:pt x="74" y="53"/>
                      <a:pt x="58" y="61"/>
                    </a:cubicBezTo>
                    <a:cubicBezTo>
                      <a:pt x="42" y="70"/>
                      <a:pt x="29" y="81"/>
                      <a:pt x="23" y="91"/>
                    </a:cubicBezTo>
                    <a:cubicBezTo>
                      <a:pt x="22" y="90"/>
                      <a:pt x="22" y="90"/>
                      <a:pt x="22" y="90"/>
                    </a:cubicBezTo>
                    <a:cubicBezTo>
                      <a:pt x="20" y="90"/>
                      <a:pt x="17" y="87"/>
                      <a:pt x="14" y="85"/>
                    </a:cubicBezTo>
                    <a:cubicBezTo>
                      <a:pt x="13" y="84"/>
                      <a:pt x="11" y="82"/>
                      <a:pt x="11" y="81"/>
                    </a:cubicBezTo>
                    <a:cubicBezTo>
                      <a:pt x="10" y="81"/>
                      <a:pt x="10" y="80"/>
                      <a:pt x="10" y="80"/>
                    </a:cubicBezTo>
                    <a:cubicBezTo>
                      <a:pt x="10" y="80"/>
                      <a:pt x="10" y="80"/>
                      <a:pt x="10" y="80"/>
                    </a:cubicBezTo>
                    <a:cubicBezTo>
                      <a:pt x="17" y="68"/>
                      <a:pt x="33" y="52"/>
                      <a:pt x="53" y="40"/>
                    </a:cubicBezTo>
                    <a:cubicBezTo>
                      <a:pt x="74" y="27"/>
                      <a:pt x="101" y="18"/>
                      <a:pt x="129" y="18"/>
                    </a:cubicBezTo>
                    <a:cubicBezTo>
                      <a:pt x="141" y="18"/>
                      <a:pt x="154" y="20"/>
                      <a:pt x="167" y="24"/>
                    </a:cubicBezTo>
                    <a:cubicBezTo>
                      <a:pt x="168" y="25"/>
                      <a:pt x="168" y="25"/>
                      <a:pt x="168" y="25"/>
                    </a:cubicBezTo>
                    <a:cubicBezTo>
                      <a:pt x="168" y="25"/>
                      <a:pt x="168" y="25"/>
                      <a:pt x="168" y="25"/>
                    </a:cubicBezTo>
                    <a:cubicBezTo>
                      <a:pt x="172" y="26"/>
                      <a:pt x="176" y="27"/>
                      <a:pt x="180" y="29"/>
                    </a:cubicBezTo>
                    <a:cubicBezTo>
                      <a:pt x="180" y="29"/>
                      <a:pt x="180" y="29"/>
                      <a:pt x="181" y="29"/>
                    </a:cubicBezTo>
                    <a:moveTo>
                      <a:pt x="181" y="12"/>
                    </a:moveTo>
                    <a:cubicBezTo>
                      <a:pt x="178" y="11"/>
                      <a:pt x="175" y="11"/>
                      <a:pt x="172" y="11"/>
                    </a:cubicBezTo>
                    <a:cubicBezTo>
                      <a:pt x="175" y="9"/>
                      <a:pt x="178" y="7"/>
                      <a:pt x="181" y="5"/>
                    </a:cubicBezTo>
                    <a:cubicBezTo>
                      <a:pt x="181" y="8"/>
                      <a:pt x="181" y="10"/>
                      <a:pt x="181" y="12"/>
                    </a:cubicBezTo>
                    <a:moveTo>
                      <a:pt x="184" y="0"/>
                    </a:moveTo>
                    <a:cubicBezTo>
                      <a:pt x="183" y="0"/>
                      <a:pt x="183" y="0"/>
                      <a:pt x="183" y="0"/>
                    </a:cubicBezTo>
                    <a:cubicBezTo>
                      <a:pt x="178" y="3"/>
                      <a:pt x="173" y="6"/>
                      <a:pt x="168" y="9"/>
                    </a:cubicBezTo>
                    <a:cubicBezTo>
                      <a:pt x="168" y="9"/>
                      <a:pt x="168" y="10"/>
                      <a:pt x="167" y="10"/>
                    </a:cubicBezTo>
                    <a:cubicBezTo>
                      <a:pt x="167" y="14"/>
                      <a:pt x="167" y="17"/>
                      <a:pt x="167" y="20"/>
                    </a:cubicBezTo>
                    <a:cubicBezTo>
                      <a:pt x="154" y="16"/>
                      <a:pt x="141" y="14"/>
                      <a:pt x="129" y="14"/>
                    </a:cubicBezTo>
                    <a:cubicBezTo>
                      <a:pt x="100" y="14"/>
                      <a:pt x="73" y="24"/>
                      <a:pt x="52" y="37"/>
                    </a:cubicBezTo>
                    <a:cubicBezTo>
                      <a:pt x="30" y="49"/>
                      <a:pt x="14" y="65"/>
                      <a:pt x="6" y="78"/>
                    </a:cubicBezTo>
                    <a:cubicBezTo>
                      <a:pt x="6" y="78"/>
                      <a:pt x="6" y="78"/>
                      <a:pt x="6" y="78"/>
                    </a:cubicBezTo>
                    <a:cubicBezTo>
                      <a:pt x="5" y="81"/>
                      <a:pt x="3" y="83"/>
                      <a:pt x="3" y="84"/>
                    </a:cubicBezTo>
                    <a:cubicBezTo>
                      <a:pt x="2" y="86"/>
                      <a:pt x="1" y="87"/>
                      <a:pt x="0" y="89"/>
                    </a:cubicBezTo>
                    <a:cubicBezTo>
                      <a:pt x="0" y="90"/>
                      <a:pt x="0" y="90"/>
                      <a:pt x="1" y="91"/>
                    </a:cubicBezTo>
                    <a:cubicBezTo>
                      <a:pt x="2" y="92"/>
                      <a:pt x="4" y="95"/>
                      <a:pt x="7" y="97"/>
                    </a:cubicBezTo>
                    <a:cubicBezTo>
                      <a:pt x="10" y="100"/>
                      <a:pt x="13" y="103"/>
                      <a:pt x="16" y="104"/>
                    </a:cubicBezTo>
                    <a:cubicBezTo>
                      <a:pt x="16" y="104"/>
                      <a:pt x="16" y="104"/>
                      <a:pt x="17" y="104"/>
                    </a:cubicBezTo>
                    <a:cubicBezTo>
                      <a:pt x="17" y="104"/>
                      <a:pt x="18" y="104"/>
                      <a:pt x="18" y="104"/>
                    </a:cubicBezTo>
                    <a:cubicBezTo>
                      <a:pt x="18" y="104"/>
                      <a:pt x="18" y="104"/>
                      <a:pt x="18" y="104"/>
                    </a:cubicBezTo>
                    <a:cubicBezTo>
                      <a:pt x="41" y="86"/>
                      <a:pt x="71" y="61"/>
                      <a:pt x="111" y="61"/>
                    </a:cubicBezTo>
                    <a:cubicBezTo>
                      <a:pt x="111" y="61"/>
                      <a:pt x="111" y="61"/>
                      <a:pt x="111" y="61"/>
                    </a:cubicBezTo>
                    <a:cubicBezTo>
                      <a:pt x="127" y="61"/>
                      <a:pt x="144" y="65"/>
                      <a:pt x="164" y="74"/>
                    </a:cubicBezTo>
                    <a:cubicBezTo>
                      <a:pt x="164" y="74"/>
                      <a:pt x="164" y="75"/>
                      <a:pt x="164" y="75"/>
                    </a:cubicBezTo>
                    <a:cubicBezTo>
                      <a:pt x="165" y="81"/>
                      <a:pt x="166" y="97"/>
                      <a:pt x="166" y="105"/>
                    </a:cubicBezTo>
                    <a:cubicBezTo>
                      <a:pt x="166" y="105"/>
                      <a:pt x="166" y="105"/>
                      <a:pt x="166" y="105"/>
                    </a:cubicBezTo>
                    <a:cubicBezTo>
                      <a:pt x="166" y="106"/>
                      <a:pt x="166" y="106"/>
                      <a:pt x="166" y="106"/>
                    </a:cubicBezTo>
                    <a:cubicBezTo>
                      <a:pt x="167" y="106"/>
                      <a:pt x="167" y="106"/>
                      <a:pt x="167" y="106"/>
                    </a:cubicBezTo>
                    <a:cubicBezTo>
                      <a:pt x="167" y="106"/>
                      <a:pt x="167" y="106"/>
                      <a:pt x="167" y="106"/>
                    </a:cubicBezTo>
                    <a:cubicBezTo>
                      <a:pt x="167" y="106"/>
                      <a:pt x="167" y="106"/>
                      <a:pt x="167" y="106"/>
                    </a:cubicBezTo>
                    <a:cubicBezTo>
                      <a:pt x="167" y="106"/>
                      <a:pt x="167" y="106"/>
                      <a:pt x="167" y="106"/>
                    </a:cubicBezTo>
                    <a:cubicBezTo>
                      <a:pt x="167" y="107"/>
                      <a:pt x="167" y="107"/>
                      <a:pt x="167" y="107"/>
                    </a:cubicBezTo>
                    <a:cubicBezTo>
                      <a:pt x="168" y="107"/>
                      <a:pt x="168" y="107"/>
                      <a:pt x="168" y="107"/>
                    </a:cubicBezTo>
                    <a:cubicBezTo>
                      <a:pt x="168" y="107"/>
                      <a:pt x="168" y="107"/>
                      <a:pt x="168" y="107"/>
                    </a:cubicBezTo>
                    <a:cubicBezTo>
                      <a:pt x="168" y="107"/>
                      <a:pt x="168" y="107"/>
                      <a:pt x="168" y="107"/>
                    </a:cubicBezTo>
                    <a:cubicBezTo>
                      <a:pt x="168" y="107"/>
                      <a:pt x="168" y="107"/>
                      <a:pt x="168" y="107"/>
                    </a:cubicBezTo>
                    <a:cubicBezTo>
                      <a:pt x="169" y="107"/>
                      <a:pt x="169" y="107"/>
                      <a:pt x="169" y="107"/>
                    </a:cubicBezTo>
                    <a:cubicBezTo>
                      <a:pt x="169" y="107"/>
                      <a:pt x="169" y="107"/>
                      <a:pt x="169" y="107"/>
                    </a:cubicBezTo>
                    <a:cubicBezTo>
                      <a:pt x="169" y="107"/>
                      <a:pt x="169" y="107"/>
                      <a:pt x="169" y="107"/>
                    </a:cubicBezTo>
                    <a:cubicBezTo>
                      <a:pt x="169" y="106"/>
                      <a:pt x="170" y="106"/>
                      <a:pt x="170" y="106"/>
                    </a:cubicBezTo>
                    <a:cubicBezTo>
                      <a:pt x="191" y="96"/>
                      <a:pt x="214" y="88"/>
                      <a:pt x="235" y="85"/>
                    </a:cubicBezTo>
                    <a:cubicBezTo>
                      <a:pt x="235" y="84"/>
                      <a:pt x="235" y="84"/>
                      <a:pt x="235" y="84"/>
                    </a:cubicBezTo>
                    <a:cubicBezTo>
                      <a:pt x="241" y="80"/>
                      <a:pt x="248" y="76"/>
                      <a:pt x="254" y="73"/>
                    </a:cubicBezTo>
                    <a:cubicBezTo>
                      <a:pt x="254" y="72"/>
                      <a:pt x="255" y="72"/>
                      <a:pt x="256" y="72"/>
                    </a:cubicBezTo>
                    <a:cubicBezTo>
                      <a:pt x="256" y="72"/>
                      <a:pt x="257" y="71"/>
                      <a:pt x="257" y="71"/>
                    </a:cubicBezTo>
                    <a:cubicBezTo>
                      <a:pt x="257" y="70"/>
                      <a:pt x="257" y="69"/>
                      <a:pt x="257" y="69"/>
                    </a:cubicBezTo>
                    <a:cubicBezTo>
                      <a:pt x="237" y="51"/>
                      <a:pt x="211" y="21"/>
                      <a:pt x="186" y="2"/>
                    </a:cubicBezTo>
                    <a:cubicBezTo>
                      <a:pt x="185" y="1"/>
                      <a:pt x="185" y="1"/>
                      <a:pt x="185" y="1"/>
                    </a:cubicBezTo>
                    <a:cubicBezTo>
                      <a:pt x="185" y="0"/>
                      <a:pt x="184" y="0"/>
                      <a:pt x="184"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878"/>
              <p:cNvSpPr>
                <a:spLocks noEditPoints="1"/>
              </p:cNvSpPr>
              <p:nvPr/>
            </p:nvSpPr>
            <p:spPr bwMode="auto">
              <a:xfrm>
                <a:off x="2372" y="3078"/>
                <a:ext cx="545" cy="564"/>
              </a:xfrm>
              <a:custGeom>
                <a:avLst/>
                <a:gdLst>
                  <a:gd name="T0" fmla="*/ 216 w 230"/>
                  <a:gd name="T1" fmla="*/ 232 h 238"/>
                  <a:gd name="T2" fmla="*/ 216 w 230"/>
                  <a:gd name="T3" fmla="*/ 232 h 238"/>
                  <a:gd name="T4" fmla="*/ 217 w 230"/>
                  <a:gd name="T5" fmla="*/ 220 h 238"/>
                  <a:gd name="T6" fmla="*/ 225 w 230"/>
                  <a:gd name="T7" fmla="*/ 222 h 238"/>
                  <a:gd name="T8" fmla="*/ 218 w 230"/>
                  <a:gd name="T9" fmla="*/ 212 h 238"/>
                  <a:gd name="T10" fmla="*/ 226 w 230"/>
                  <a:gd name="T11" fmla="*/ 214 h 238"/>
                  <a:gd name="T12" fmla="*/ 226 w 230"/>
                  <a:gd name="T13" fmla="*/ 214 h 238"/>
                  <a:gd name="T14" fmla="*/ 214 w 230"/>
                  <a:gd name="T15" fmla="*/ 207 h 238"/>
                  <a:gd name="T16" fmla="*/ 212 w 230"/>
                  <a:gd name="T17" fmla="*/ 207 h 238"/>
                  <a:gd name="T18" fmla="*/ 146 w 230"/>
                  <a:gd name="T19" fmla="*/ 190 h 238"/>
                  <a:gd name="T20" fmla="*/ 155 w 230"/>
                  <a:gd name="T21" fmla="*/ 187 h 238"/>
                  <a:gd name="T22" fmla="*/ 104 w 230"/>
                  <a:gd name="T23" fmla="*/ 158 h 238"/>
                  <a:gd name="T24" fmla="*/ 133 w 230"/>
                  <a:gd name="T25" fmla="*/ 173 h 238"/>
                  <a:gd name="T26" fmla="*/ 100 w 230"/>
                  <a:gd name="T27" fmla="*/ 153 h 238"/>
                  <a:gd name="T28" fmla="*/ 19 w 230"/>
                  <a:gd name="T29" fmla="*/ 128 h 238"/>
                  <a:gd name="T30" fmla="*/ 108 w 230"/>
                  <a:gd name="T31" fmla="*/ 147 h 238"/>
                  <a:gd name="T32" fmla="*/ 108 w 230"/>
                  <a:gd name="T33" fmla="*/ 147 h 238"/>
                  <a:gd name="T34" fmla="*/ 27 w 230"/>
                  <a:gd name="T35" fmla="*/ 126 h 238"/>
                  <a:gd name="T36" fmla="*/ 28 w 230"/>
                  <a:gd name="T37" fmla="*/ 111 h 238"/>
                  <a:gd name="T38" fmla="*/ 77 w 230"/>
                  <a:gd name="T39" fmla="*/ 115 h 238"/>
                  <a:gd name="T40" fmla="*/ 92 w 230"/>
                  <a:gd name="T41" fmla="*/ 119 h 238"/>
                  <a:gd name="T42" fmla="*/ 97 w 230"/>
                  <a:gd name="T43" fmla="*/ 130 h 238"/>
                  <a:gd name="T44" fmla="*/ 86 w 230"/>
                  <a:gd name="T45" fmla="*/ 101 h 238"/>
                  <a:gd name="T46" fmla="*/ 71 w 230"/>
                  <a:gd name="T47" fmla="*/ 96 h 238"/>
                  <a:gd name="T48" fmla="*/ 90 w 230"/>
                  <a:gd name="T49" fmla="*/ 114 h 238"/>
                  <a:gd name="T50" fmla="*/ 83 w 230"/>
                  <a:gd name="T51" fmla="*/ 84 h 238"/>
                  <a:gd name="T52" fmla="*/ 80 w 230"/>
                  <a:gd name="T53" fmla="*/ 68 h 238"/>
                  <a:gd name="T54" fmla="*/ 91 w 230"/>
                  <a:gd name="T55" fmla="*/ 77 h 238"/>
                  <a:gd name="T56" fmla="*/ 93 w 230"/>
                  <a:gd name="T57" fmla="*/ 74 h 238"/>
                  <a:gd name="T58" fmla="*/ 87 w 230"/>
                  <a:gd name="T59" fmla="*/ 61 h 238"/>
                  <a:gd name="T60" fmla="*/ 103 w 230"/>
                  <a:gd name="T61" fmla="*/ 67 h 238"/>
                  <a:gd name="T62" fmla="*/ 103 w 230"/>
                  <a:gd name="T63" fmla="*/ 67 h 238"/>
                  <a:gd name="T64" fmla="*/ 60 w 230"/>
                  <a:gd name="T65" fmla="*/ 31 h 238"/>
                  <a:gd name="T66" fmla="*/ 90 w 230"/>
                  <a:gd name="T67" fmla="*/ 52 h 238"/>
                  <a:gd name="T68" fmla="*/ 62 w 230"/>
                  <a:gd name="T69" fmla="*/ 79 h 238"/>
                  <a:gd name="T70" fmla="*/ 209 w 230"/>
                  <a:gd name="T71" fmla="*/ 212 h 238"/>
                  <a:gd name="T72" fmla="*/ 212 w 230"/>
                  <a:gd name="T73" fmla="*/ 230 h 238"/>
                  <a:gd name="T74" fmla="*/ 199 w 230"/>
                  <a:gd name="T75" fmla="*/ 233 h 238"/>
                  <a:gd name="T76" fmla="*/ 32 w 230"/>
                  <a:gd name="T77" fmla="*/ 107 h 238"/>
                  <a:gd name="T78" fmla="*/ 5 w 230"/>
                  <a:gd name="T79" fmla="*/ 120 h 238"/>
                  <a:gd name="T80" fmla="*/ 0 w 230"/>
                  <a:gd name="T81" fmla="*/ 118 h 238"/>
                  <a:gd name="T82" fmla="*/ 21 w 230"/>
                  <a:gd name="T83" fmla="*/ 134 h 238"/>
                  <a:gd name="T84" fmla="*/ 103 w 230"/>
                  <a:gd name="T85" fmla="*/ 208 h 238"/>
                  <a:gd name="T86" fmla="*/ 221 w 230"/>
                  <a:gd name="T87" fmla="*/ 236 h 238"/>
                  <a:gd name="T88" fmla="*/ 230 w 230"/>
                  <a:gd name="T89" fmla="*/ 213 h 238"/>
                  <a:gd name="T90" fmla="*/ 227 w 230"/>
                  <a:gd name="T91" fmla="*/ 206 h 238"/>
                  <a:gd name="T92" fmla="*/ 101 w 230"/>
                  <a:gd name="T93" fmla="*/ 75 h 238"/>
                  <a:gd name="T94" fmla="*/ 116 w 230"/>
                  <a:gd name="T95" fmla="*/ 61 h 238"/>
                  <a:gd name="T96" fmla="*/ 116 w 230"/>
                  <a:gd name="T97" fmla="*/ 60 h 238"/>
                  <a:gd name="T98" fmla="*/ 115 w 230"/>
                  <a:gd name="T99" fmla="*/ 58 h 238"/>
                  <a:gd name="T100" fmla="*/ 113 w 230"/>
                  <a:gd name="T101" fmla="*/ 57 h 238"/>
                  <a:gd name="T102" fmla="*/ 15 w 230"/>
                  <a:gd name="T103" fmla="*/ 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0" h="238">
                    <a:moveTo>
                      <a:pt x="211" y="233"/>
                    </a:moveTo>
                    <a:cubicBezTo>
                      <a:pt x="211" y="233"/>
                      <a:pt x="211" y="233"/>
                      <a:pt x="211" y="233"/>
                    </a:cubicBezTo>
                    <a:cubicBezTo>
                      <a:pt x="211" y="233"/>
                      <a:pt x="211" y="233"/>
                      <a:pt x="211" y="233"/>
                    </a:cubicBezTo>
                    <a:moveTo>
                      <a:pt x="216" y="232"/>
                    </a:moveTo>
                    <a:cubicBezTo>
                      <a:pt x="216" y="231"/>
                      <a:pt x="217" y="229"/>
                      <a:pt x="217" y="227"/>
                    </a:cubicBezTo>
                    <a:cubicBezTo>
                      <a:pt x="219" y="229"/>
                      <a:pt x="221" y="230"/>
                      <a:pt x="223" y="231"/>
                    </a:cubicBezTo>
                    <a:cubicBezTo>
                      <a:pt x="222" y="231"/>
                      <a:pt x="221" y="232"/>
                      <a:pt x="220" y="232"/>
                    </a:cubicBezTo>
                    <a:cubicBezTo>
                      <a:pt x="219" y="232"/>
                      <a:pt x="218" y="232"/>
                      <a:pt x="216" y="232"/>
                    </a:cubicBezTo>
                    <a:moveTo>
                      <a:pt x="225" y="230"/>
                    </a:moveTo>
                    <a:cubicBezTo>
                      <a:pt x="222" y="228"/>
                      <a:pt x="220" y="227"/>
                      <a:pt x="217" y="225"/>
                    </a:cubicBezTo>
                    <a:cubicBezTo>
                      <a:pt x="217" y="223"/>
                      <a:pt x="217" y="222"/>
                      <a:pt x="217" y="221"/>
                    </a:cubicBezTo>
                    <a:cubicBezTo>
                      <a:pt x="217" y="220"/>
                      <a:pt x="217" y="220"/>
                      <a:pt x="217" y="220"/>
                    </a:cubicBezTo>
                    <a:cubicBezTo>
                      <a:pt x="220" y="221"/>
                      <a:pt x="223" y="222"/>
                      <a:pt x="225" y="224"/>
                    </a:cubicBezTo>
                    <a:cubicBezTo>
                      <a:pt x="225" y="225"/>
                      <a:pt x="225" y="225"/>
                      <a:pt x="225" y="225"/>
                    </a:cubicBezTo>
                    <a:cubicBezTo>
                      <a:pt x="225" y="227"/>
                      <a:pt x="225" y="228"/>
                      <a:pt x="225" y="230"/>
                    </a:cubicBezTo>
                    <a:moveTo>
                      <a:pt x="225" y="222"/>
                    </a:moveTo>
                    <a:cubicBezTo>
                      <a:pt x="223" y="220"/>
                      <a:pt x="220" y="218"/>
                      <a:pt x="217" y="217"/>
                    </a:cubicBezTo>
                    <a:cubicBezTo>
                      <a:pt x="217" y="216"/>
                      <a:pt x="217" y="214"/>
                      <a:pt x="217" y="212"/>
                    </a:cubicBezTo>
                    <a:cubicBezTo>
                      <a:pt x="216" y="212"/>
                      <a:pt x="216" y="212"/>
                      <a:pt x="216" y="212"/>
                    </a:cubicBezTo>
                    <a:cubicBezTo>
                      <a:pt x="217" y="212"/>
                      <a:pt x="218" y="212"/>
                      <a:pt x="218" y="212"/>
                    </a:cubicBezTo>
                    <a:cubicBezTo>
                      <a:pt x="220" y="213"/>
                      <a:pt x="223" y="215"/>
                      <a:pt x="225" y="216"/>
                    </a:cubicBezTo>
                    <a:cubicBezTo>
                      <a:pt x="225" y="216"/>
                      <a:pt x="225" y="216"/>
                      <a:pt x="225" y="216"/>
                    </a:cubicBezTo>
                    <a:cubicBezTo>
                      <a:pt x="225" y="218"/>
                      <a:pt x="225" y="220"/>
                      <a:pt x="225" y="222"/>
                    </a:cubicBezTo>
                    <a:moveTo>
                      <a:pt x="226" y="214"/>
                    </a:moveTo>
                    <a:cubicBezTo>
                      <a:pt x="224" y="213"/>
                      <a:pt x="223" y="212"/>
                      <a:pt x="222" y="211"/>
                    </a:cubicBezTo>
                    <a:cubicBezTo>
                      <a:pt x="223" y="211"/>
                      <a:pt x="224" y="211"/>
                      <a:pt x="226" y="211"/>
                    </a:cubicBezTo>
                    <a:cubicBezTo>
                      <a:pt x="226" y="211"/>
                      <a:pt x="226" y="212"/>
                      <a:pt x="226" y="213"/>
                    </a:cubicBezTo>
                    <a:cubicBezTo>
                      <a:pt x="226" y="214"/>
                      <a:pt x="226" y="214"/>
                      <a:pt x="226" y="214"/>
                    </a:cubicBezTo>
                    <a:moveTo>
                      <a:pt x="209" y="207"/>
                    </a:moveTo>
                    <a:cubicBezTo>
                      <a:pt x="194" y="207"/>
                      <a:pt x="175" y="204"/>
                      <a:pt x="155" y="194"/>
                    </a:cubicBezTo>
                    <a:cubicBezTo>
                      <a:pt x="167" y="197"/>
                      <a:pt x="181" y="200"/>
                      <a:pt x="192" y="202"/>
                    </a:cubicBezTo>
                    <a:cubicBezTo>
                      <a:pt x="200" y="204"/>
                      <a:pt x="207" y="206"/>
                      <a:pt x="214" y="207"/>
                    </a:cubicBezTo>
                    <a:cubicBezTo>
                      <a:pt x="213" y="207"/>
                      <a:pt x="213" y="207"/>
                      <a:pt x="213" y="207"/>
                    </a:cubicBezTo>
                    <a:cubicBezTo>
                      <a:pt x="212" y="207"/>
                      <a:pt x="212" y="207"/>
                      <a:pt x="212" y="207"/>
                    </a:cubicBezTo>
                    <a:cubicBezTo>
                      <a:pt x="212" y="207"/>
                      <a:pt x="212" y="207"/>
                      <a:pt x="212" y="207"/>
                    </a:cubicBezTo>
                    <a:cubicBezTo>
                      <a:pt x="212" y="207"/>
                      <a:pt x="212" y="207"/>
                      <a:pt x="212" y="207"/>
                    </a:cubicBezTo>
                    <a:cubicBezTo>
                      <a:pt x="211" y="207"/>
                      <a:pt x="210" y="207"/>
                      <a:pt x="209" y="207"/>
                    </a:cubicBezTo>
                    <a:cubicBezTo>
                      <a:pt x="209" y="207"/>
                      <a:pt x="209" y="207"/>
                      <a:pt x="209" y="207"/>
                    </a:cubicBezTo>
                    <a:moveTo>
                      <a:pt x="177" y="197"/>
                    </a:moveTo>
                    <a:cubicBezTo>
                      <a:pt x="166" y="195"/>
                      <a:pt x="154" y="192"/>
                      <a:pt x="146" y="190"/>
                    </a:cubicBezTo>
                    <a:cubicBezTo>
                      <a:pt x="140" y="187"/>
                      <a:pt x="135" y="184"/>
                      <a:pt x="130" y="180"/>
                    </a:cubicBezTo>
                    <a:cubicBezTo>
                      <a:pt x="128" y="179"/>
                      <a:pt x="126" y="178"/>
                      <a:pt x="124" y="176"/>
                    </a:cubicBezTo>
                    <a:cubicBezTo>
                      <a:pt x="134" y="180"/>
                      <a:pt x="145" y="183"/>
                      <a:pt x="154" y="187"/>
                    </a:cubicBezTo>
                    <a:cubicBezTo>
                      <a:pt x="155" y="187"/>
                      <a:pt x="155" y="187"/>
                      <a:pt x="155" y="187"/>
                    </a:cubicBezTo>
                    <a:cubicBezTo>
                      <a:pt x="162" y="191"/>
                      <a:pt x="170" y="194"/>
                      <a:pt x="177" y="197"/>
                    </a:cubicBezTo>
                    <a:moveTo>
                      <a:pt x="144" y="181"/>
                    </a:moveTo>
                    <a:cubicBezTo>
                      <a:pt x="135" y="178"/>
                      <a:pt x="126" y="175"/>
                      <a:pt x="119" y="172"/>
                    </a:cubicBezTo>
                    <a:cubicBezTo>
                      <a:pt x="114" y="167"/>
                      <a:pt x="109" y="163"/>
                      <a:pt x="104" y="158"/>
                    </a:cubicBezTo>
                    <a:cubicBezTo>
                      <a:pt x="113" y="162"/>
                      <a:pt x="122" y="167"/>
                      <a:pt x="131" y="172"/>
                    </a:cubicBezTo>
                    <a:cubicBezTo>
                      <a:pt x="132" y="172"/>
                      <a:pt x="132" y="172"/>
                      <a:pt x="132" y="172"/>
                    </a:cubicBezTo>
                    <a:cubicBezTo>
                      <a:pt x="132" y="173"/>
                      <a:pt x="132" y="173"/>
                      <a:pt x="132" y="173"/>
                    </a:cubicBezTo>
                    <a:cubicBezTo>
                      <a:pt x="132" y="173"/>
                      <a:pt x="133" y="173"/>
                      <a:pt x="133" y="173"/>
                    </a:cubicBezTo>
                    <a:cubicBezTo>
                      <a:pt x="133" y="173"/>
                      <a:pt x="133" y="173"/>
                      <a:pt x="133" y="173"/>
                    </a:cubicBezTo>
                    <a:cubicBezTo>
                      <a:pt x="137" y="176"/>
                      <a:pt x="140" y="178"/>
                      <a:pt x="144" y="181"/>
                    </a:cubicBezTo>
                    <a:moveTo>
                      <a:pt x="125" y="166"/>
                    </a:moveTo>
                    <a:cubicBezTo>
                      <a:pt x="117" y="162"/>
                      <a:pt x="108" y="157"/>
                      <a:pt x="100" y="153"/>
                    </a:cubicBezTo>
                    <a:cubicBezTo>
                      <a:pt x="97" y="149"/>
                      <a:pt x="94" y="144"/>
                      <a:pt x="91" y="140"/>
                    </a:cubicBezTo>
                    <a:cubicBezTo>
                      <a:pt x="98" y="143"/>
                      <a:pt x="105" y="148"/>
                      <a:pt x="111" y="152"/>
                    </a:cubicBezTo>
                    <a:cubicBezTo>
                      <a:pt x="116" y="157"/>
                      <a:pt x="120" y="162"/>
                      <a:pt x="125" y="166"/>
                    </a:cubicBezTo>
                    <a:moveTo>
                      <a:pt x="19" y="128"/>
                    </a:moveTo>
                    <a:cubicBezTo>
                      <a:pt x="15" y="127"/>
                      <a:pt x="11" y="125"/>
                      <a:pt x="7" y="124"/>
                    </a:cubicBezTo>
                    <a:cubicBezTo>
                      <a:pt x="10" y="122"/>
                      <a:pt x="12" y="121"/>
                      <a:pt x="14" y="119"/>
                    </a:cubicBezTo>
                    <a:cubicBezTo>
                      <a:pt x="16" y="122"/>
                      <a:pt x="17" y="125"/>
                      <a:pt x="19" y="128"/>
                    </a:cubicBezTo>
                    <a:moveTo>
                      <a:pt x="108" y="147"/>
                    </a:moveTo>
                    <a:cubicBezTo>
                      <a:pt x="101" y="143"/>
                      <a:pt x="95" y="139"/>
                      <a:pt x="88" y="136"/>
                    </a:cubicBezTo>
                    <a:cubicBezTo>
                      <a:pt x="85" y="131"/>
                      <a:pt x="82" y="125"/>
                      <a:pt x="79" y="119"/>
                    </a:cubicBezTo>
                    <a:cubicBezTo>
                      <a:pt x="86" y="124"/>
                      <a:pt x="93" y="129"/>
                      <a:pt x="100" y="134"/>
                    </a:cubicBezTo>
                    <a:cubicBezTo>
                      <a:pt x="102" y="139"/>
                      <a:pt x="105" y="143"/>
                      <a:pt x="108" y="147"/>
                    </a:cubicBezTo>
                    <a:moveTo>
                      <a:pt x="22" y="128"/>
                    </a:moveTo>
                    <a:cubicBezTo>
                      <a:pt x="20" y="125"/>
                      <a:pt x="18" y="122"/>
                      <a:pt x="16" y="118"/>
                    </a:cubicBezTo>
                    <a:cubicBezTo>
                      <a:pt x="18" y="117"/>
                      <a:pt x="20" y="116"/>
                      <a:pt x="21" y="115"/>
                    </a:cubicBezTo>
                    <a:cubicBezTo>
                      <a:pt x="23" y="118"/>
                      <a:pt x="25" y="122"/>
                      <a:pt x="27" y="126"/>
                    </a:cubicBezTo>
                    <a:cubicBezTo>
                      <a:pt x="25" y="127"/>
                      <a:pt x="24" y="127"/>
                      <a:pt x="22" y="128"/>
                    </a:cubicBezTo>
                    <a:moveTo>
                      <a:pt x="28" y="124"/>
                    </a:moveTo>
                    <a:cubicBezTo>
                      <a:pt x="27" y="121"/>
                      <a:pt x="25" y="117"/>
                      <a:pt x="23" y="114"/>
                    </a:cubicBezTo>
                    <a:cubicBezTo>
                      <a:pt x="25" y="113"/>
                      <a:pt x="26" y="112"/>
                      <a:pt x="28" y="111"/>
                    </a:cubicBezTo>
                    <a:cubicBezTo>
                      <a:pt x="29" y="115"/>
                      <a:pt x="30" y="118"/>
                      <a:pt x="31" y="122"/>
                    </a:cubicBezTo>
                    <a:cubicBezTo>
                      <a:pt x="30" y="123"/>
                      <a:pt x="29" y="123"/>
                      <a:pt x="28" y="124"/>
                    </a:cubicBezTo>
                    <a:moveTo>
                      <a:pt x="97" y="130"/>
                    </a:moveTo>
                    <a:cubicBezTo>
                      <a:pt x="91" y="125"/>
                      <a:pt x="84" y="120"/>
                      <a:pt x="77" y="115"/>
                    </a:cubicBezTo>
                    <a:cubicBezTo>
                      <a:pt x="75" y="110"/>
                      <a:pt x="74" y="105"/>
                      <a:pt x="72" y="100"/>
                    </a:cubicBezTo>
                    <a:cubicBezTo>
                      <a:pt x="75" y="103"/>
                      <a:pt x="78" y="106"/>
                      <a:pt x="81" y="108"/>
                    </a:cubicBezTo>
                    <a:cubicBezTo>
                      <a:pt x="84" y="111"/>
                      <a:pt x="87" y="114"/>
                      <a:pt x="90" y="117"/>
                    </a:cubicBezTo>
                    <a:cubicBezTo>
                      <a:pt x="90" y="118"/>
                      <a:pt x="91" y="118"/>
                      <a:pt x="92" y="119"/>
                    </a:cubicBezTo>
                    <a:cubicBezTo>
                      <a:pt x="92" y="119"/>
                      <a:pt x="92" y="119"/>
                      <a:pt x="92" y="119"/>
                    </a:cubicBezTo>
                    <a:cubicBezTo>
                      <a:pt x="91" y="119"/>
                      <a:pt x="92" y="120"/>
                      <a:pt x="92" y="120"/>
                    </a:cubicBezTo>
                    <a:cubicBezTo>
                      <a:pt x="93" y="120"/>
                      <a:pt x="93" y="120"/>
                      <a:pt x="93" y="120"/>
                    </a:cubicBezTo>
                    <a:cubicBezTo>
                      <a:pt x="94" y="124"/>
                      <a:pt x="96" y="127"/>
                      <a:pt x="97" y="130"/>
                    </a:cubicBezTo>
                    <a:moveTo>
                      <a:pt x="86" y="101"/>
                    </a:moveTo>
                    <a:cubicBezTo>
                      <a:pt x="81" y="96"/>
                      <a:pt x="76" y="91"/>
                      <a:pt x="71" y="85"/>
                    </a:cubicBezTo>
                    <a:cubicBezTo>
                      <a:pt x="75" y="86"/>
                      <a:pt x="79" y="88"/>
                      <a:pt x="83" y="89"/>
                    </a:cubicBezTo>
                    <a:cubicBezTo>
                      <a:pt x="84" y="93"/>
                      <a:pt x="85" y="97"/>
                      <a:pt x="86" y="101"/>
                    </a:cubicBezTo>
                    <a:moveTo>
                      <a:pt x="90" y="114"/>
                    </a:moveTo>
                    <a:cubicBezTo>
                      <a:pt x="88" y="112"/>
                      <a:pt x="85" y="109"/>
                      <a:pt x="82" y="107"/>
                    </a:cubicBezTo>
                    <a:cubicBezTo>
                      <a:pt x="79" y="103"/>
                      <a:pt x="75" y="100"/>
                      <a:pt x="71" y="97"/>
                    </a:cubicBezTo>
                    <a:cubicBezTo>
                      <a:pt x="71" y="96"/>
                      <a:pt x="71" y="96"/>
                      <a:pt x="71" y="96"/>
                    </a:cubicBezTo>
                    <a:cubicBezTo>
                      <a:pt x="70" y="93"/>
                      <a:pt x="69" y="89"/>
                      <a:pt x="68" y="85"/>
                    </a:cubicBezTo>
                    <a:cubicBezTo>
                      <a:pt x="73" y="92"/>
                      <a:pt x="79" y="98"/>
                      <a:pt x="86" y="104"/>
                    </a:cubicBezTo>
                    <a:cubicBezTo>
                      <a:pt x="87" y="105"/>
                      <a:pt x="87" y="105"/>
                      <a:pt x="87" y="105"/>
                    </a:cubicBezTo>
                    <a:cubicBezTo>
                      <a:pt x="88" y="108"/>
                      <a:pt x="89" y="111"/>
                      <a:pt x="90" y="114"/>
                    </a:cubicBezTo>
                    <a:moveTo>
                      <a:pt x="83" y="84"/>
                    </a:moveTo>
                    <a:cubicBezTo>
                      <a:pt x="78" y="83"/>
                      <a:pt x="73" y="81"/>
                      <a:pt x="68" y="79"/>
                    </a:cubicBezTo>
                    <a:cubicBezTo>
                      <a:pt x="69" y="78"/>
                      <a:pt x="71" y="76"/>
                      <a:pt x="73" y="74"/>
                    </a:cubicBezTo>
                    <a:cubicBezTo>
                      <a:pt x="76" y="77"/>
                      <a:pt x="80" y="81"/>
                      <a:pt x="83" y="84"/>
                    </a:cubicBezTo>
                    <a:moveTo>
                      <a:pt x="85" y="83"/>
                    </a:moveTo>
                    <a:cubicBezTo>
                      <a:pt x="82" y="80"/>
                      <a:pt x="78" y="76"/>
                      <a:pt x="75" y="72"/>
                    </a:cubicBezTo>
                    <a:cubicBezTo>
                      <a:pt x="76" y="72"/>
                      <a:pt x="77" y="71"/>
                      <a:pt x="78" y="70"/>
                    </a:cubicBezTo>
                    <a:cubicBezTo>
                      <a:pt x="78" y="69"/>
                      <a:pt x="79" y="69"/>
                      <a:pt x="80" y="68"/>
                    </a:cubicBezTo>
                    <a:cubicBezTo>
                      <a:pt x="82" y="72"/>
                      <a:pt x="86" y="76"/>
                      <a:pt x="90" y="79"/>
                    </a:cubicBezTo>
                    <a:cubicBezTo>
                      <a:pt x="89" y="80"/>
                      <a:pt x="88" y="81"/>
                      <a:pt x="87" y="82"/>
                    </a:cubicBezTo>
                    <a:cubicBezTo>
                      <a:pt x="86" y="83"/>
                      <a:pt x="86" y="83"/>
                      <a:pt x="85" y="83"/>
                    </a:cubicBezTo>
                    <a:moveTo>
                      <a:pt x="91" y="77"/>
                    </a:moveTo>
                    <a:cubicBezTo>
                      <a:pt x="87" y="74"/>
                      <a:pt x="84" y="71"/>
                      <a:pt x="81" y="67"/>
                    </a:cubicBezTo>
                    <a:cubicBezTo>
                      <a:pt x="83" y="65"/>
                      <a:pt x="84" y="64"/>
                      <a:pt x="86" y="63"/>
                    </a:cubicBezTo>
                    <a:cubicBezTo>
                      <a:pt x="88" y="66"/>
                      <a:pt x="91" y="70"/>
                      <a:pt x="93" y="74"/>
                    </a:cubicBezTo>
                    <a:cubicBezTo>
                      <a:pt x="93" y="74"/>
                      <a:pt x="93" y="74"/>
                      <a:pt x="93" y="74"/>
                    </a:cubicBezTo>
                    <a:cubicBezTo>
                      <a:pt x="93" y="74"/>
                      <a:pt x="93" y="75"/>
                      <a:pt x="94" y="75"/>
                    </a:cubicBezTo>
                    <a:cubicBezTo>
                      <a:pt x="93" y="76"/>
                      <a:pt x="92" y="77"/>
                      <a:pt x="91" y="77"/>
                    </a:cubicBezTo>
                    <a:moveTo>
                      <a:pt x="96" y="73"/>
                    </a:moveTo>
                    <a:cubicBezTo>
                      <a:pt x="93" y="69"/>
                      <a:pt x="90" y="65"/>
                      <a:pt x="87" y="61"/>
                    </a:cubicBezTo>
                    <a:cubicBezTo>
                      <a:pt x="89" y="60"/>
                      <a:pt x="91" y="58"/>
                      <a:pt x="93" y="56"/>
                    </a:cubicBezTo>
                    <a:cubicBezTo>
                      <a:pt x="96" y="60"/>
                      <a:pt x="98" y="64"/>
                      <a:pt x="101" y="68"/>
                    </a:cubicBezTo>
                    <a:cubicBezTo>
                      <a:pt x="100" y="70"/>
                      <a:pt x="98" y="72"/>
                      <a:pt x="96" y="73"/>
                    </a:cubicBezTo>
                    <a:moveTo>
                      <a:pt x="103" y="67"/>
                    </a:moveTo>
                    <a:cubicBezTo>
                      <a:pt x="100" y="63"/>
                      <a:pt x="97" y="59"/>
                      <a:pt x="94" y="55"/>
                    </a:cubicBezTo>
                    <a:cubicBezTo>
                      <a:pt x="94" y="55"/>
                      <a:pt x="94" y="55"/>
                      <a:pt x="94" y="55"/>
                    </a:cubicBezTo>
                    <a:cubicBezTo>
                      <a:pt x="99" y="56"/>
                      <a:pt x="105" y="59"/>
                      <a:pt x="110" y="61"/>
                    </a:cubicBezTo>
                    <a:cubicBezTo>
                      <a:pt x="108" y="63"/>
                      <a:pt x="105" y="65"/>
                      <a:pt x="103" y="67"/>
                    </a:cubicBezTo>
                    <a:moveTo>
                      <a:pt x="60" y="31"/>
                    </a:moveTo>
                    <a:cubicBezTo>
                      <a:pt x="49" y="25"/>
                      <a:pt x="39" y="18"/>
                      <a:pt x="30" y="12"/>
                    </a:cubicBezTo>
                    <a:cubicBezTo>
                      <a:pt x="34" y="13"/>
                      <a:pt x="37" y="14"/>
                      <a:pt x="41" y="15"/>
                    </a:cubicBezTo>
                    <a:cubicBezTo>
                      <a:pt x="47" y="21"/>
                      <a:pt x="53" y="26"/>
                      <a:pt x="60" y="31"/>
                    </a:cubicBezTo>
                    <a:moveTo>
                      <a:pt x="5" y="120"/>
                    </a:moveTo>
                    <a:cubicBezTo>
                      <a:pt x="5" y="119"/>
                      <a:pt x="5" y="119"/>
                      <a:pt x="5" y="118"/>
                    </a:cubicBezTo>
                    <a:cubicBezTo>
                      <a:pt x="5" y="82"/>
                      <a:pt x="13" y="39"/>
                      <a:pt x="15" y="7"/>
                    </a:cubicBezTo>
                    <a:cubicBezTo>
                      <a:pt x="34" y="20"/>
                      <a:pt x="62" y="40"/>
                      <a:pt x="90" y="52"/>
                    </a:cubicBezTo>
                    <a:cubicBezTo>
                      <a:pt x="83" y="59"/>
                      <a:pt x="77" y="64"/>
                      <a:pt x="72" y="69"/>
                    </a:cubicBezTo>
                    <a:cubicBezTo>
                      <a:pt x="69" y="71"/>
                      <a:pt x="67" y="74"/>
                      <a:pt x="65" y="75"/>
                    </a:cubicBezTo>
                    <a:cubicBezTo>
                      <a:pt x="64" y="76"/>
                      <a:pt x="64" y="77"/>
                      <a:pt x="63" y="78"/>
                    </a:cubicBezTo>
                    <a:cubicBezTo>
                      <a:pt x="63" y="78"/>
                      <a:pt x="63" y="79"/>
                      <a:pt x="62" y="79"/>
                    </a:cubicBezTo>
                    <a:cubicBezTo>
                      <a:pt x="62" y="79"/>
                      <a:pt x="62" y="80"/>
                      <a:pt x="62" y="81"/>
                    </a:cubicBezTo>
                    <a:cubicBezTo>
                      <a:pt x="62" y="81"/>
                      <a:pt x="62" y="81"/>
                      <a:pt x="62" y="81"/>
                    </a:cubicBezTo>
                    <a:cubicBezTo>
                      <a:pt x="73" y="131"/>
                      <a:pt x="99" y="164"/>
                      <a:pt x="128" y="184"/>
                    </a:cubicBezTo>
                    <a:cubicBezTo>
                      <a:pt x="156" y="204"/>
                      <a:pt x="188" y="212"/>
                      <a:pt x="209" y="212"/>
                    </a:cubicBezTo>
                    <a:cubicBezTo>
                      <a:pt x="210" y="212"/>
                      <a:pt x="211" y="212"/>
                      <a:pt x="212" y="212"/>
                    </a:cubicBezTo>
                    <a:cubicBezTo>
                      <a:pt x="212" y="212"/>
                      <a:pt x="212" y="212"/>
                      <a:pt x="212" y="212"/>
                    </a:cubicBezTo>
                    <a:cubicBezTo>
                      <a:pt x="212" y="214"/>
                      <a:pt x="213" y="217"/>
                      <a:pt x="213" y="221"/>
                    </a:cubicBezTo>
                    <a:cubicBezTo>
                      <a:pt x="213" y="224"/>
                      <a:pt x="212" y="227"/>
                      <a:pt x="212" y="230"/>
                    </a:cubicBezTo>
                    <a:cubicBezTo>
                      <a:pt x="212" y="231"/>
                      <a:pt x="211" y="232"/>
                      <a:pt x="211" y="232"/>
                    </a:cubicBezTo>
                    <a:cubicBezTo>
                      <a:pt x="211" y="233"/>
                      <a:pt x="211" y="233"/>
                      <a:pt x="211" y="233"/>
                    </a:cubicBezTo>
                    <a:cubicBezTo>
                      <a:pt x="208" y="233"/>
                      <a:pt x="204" y="233"/>
                      <a:pt x="200" y="233"/>
                    </a:cubicBezTo>
                    <a:cubicBezTo>
                      <a:pt x="200" y="233"/>
                      <a:pt x="200" y="233"/>
                      <a:pt x="199" y="233"/>
                    </a:cubicBezTo>
                    <a:cubicBezTo>
                      <a:pt x="174" y="233"/>
                      <a:pt x="138" y="225"/>
                      <a:pt x="105" y="204"/>
                    </a:cubicBezTo>
                    <a:cubicBezTo>
                      <a:pt x="76" y="187"/>
                      <a:pt x="50" y="160"/>
                      <a:pt x="36" y="123"/>
                    </a:cubicBezTo>
                    <a:cubicBezTo>
                      <a:pt x="36" y="122"/>
                      <a:pt x="36" y="122"/>
                      <a:pt x="36" y="122"/>
                    </a:cubicBezTo>
                    <a:cubicBezTo>
                      <a:pt x="34" y="117"/>
                      <a:pt x="33" y="112"/>
                      <a:pt x="32" y="107"/>
                    </a:cubicBezTo>
                    <a:cubicBezTo>
                      <a:pt x="31" y="106"/>
                      <a:pt x="31" y="106"/>
                      <a:pt x="30" y="106"/>
                    </a:cubicBezTo>
                    <a:cubicBezTo>
                      <a:pt x="30" y="105"/>
                      <a:pt x="30" y="105"/>
                      <a:pt x="29" y="105"/>
                    </a:cubicBezTo>
                    <a:cubicBezTo>
                      <a:pt x="29" y="105"/>
                      <a:pt x="29" y="105"/>
                      <a:pt x="28" y="106"/>
                    </a:cubicBezTo>
                    <a:cubicBezTo>
                      <a:pt x="19" y="111"/>
                      <a:pt x="13" y="115"/>
                      <a:pt x="5" y="120"/>
                    </a:cubicBezTo>
                    <a:moveTo>
                      <a:pt x="13" y="0"/>
                    </a:moveTo>
                    <a:cubicBezTo>
                      <a:pt x="13" y="0"/>
                      <a:pt x="13" y="0"/>
                      <a:pt x="12" y="0"/>
                    </a:cubicBezTo>
                    <a:cubicBezTo>
                      <a:pt x="12" y="1"/>
                      <a:pt x="11" y="2"/>
                      <a:pt x="11" y="2"/>
                    </a:cubicBezTo>
                    <a:cubicBezTo>
                      <a:pt x="9" y="34"/>
                      <a:pt x="0" y="80"/>
                      <a:pt x="0" y="118"/>
                    </a:cubicBezTo>
                    <a:cubicBezTo>
                      <a:pt x="0" y="120"/>
                      <a:pt x="0" y="121"/>
                      <a:pt x="0" y="123"/>
                    </a:cubicBezTo>
                    <a:cubicBezTo>
                      <a:pt x="0" y="123"/>
                      <a:pt x="0" y="123"/>
                      <a:pt x="0" y="123"/>
                    </a:cubicBezTo>
                    <a:cubicBezTo>
                      <a:pt x="0" y="124"/>
                      <a:pt x="0" y="126"/>
                      <a:pt x="1" y="126"/>
                    </a:cubicBezTo>
                    <a:cubicBezTo>
                      <a:pt x="8" y="129"/>
                      <a:pt x="14" y="131"/>
                      <a:pt x="21" y="134"/>
                    </a:cubicBezTo>
                    <a:cubicBezTo>
                      <a:pt x="21" y="134"/>
                      <a:pt x="22" y="134"/>
                      <a:pt x="22" y="134"/>
                    </a:cubicBezTo>
                    <a:cubicBezTo>
                      <a:pt x="22" y="134"/>
                      <a:pt x="23" y="134"/>
                      <a:pt x="23" y="133"/>
                    </a:cubicBezTo>
                    <a:cubicBezTo>
                      <a:pt x="27" y="131"/>
                      <a:pt x="30" y="129"/>
                      <a:pt x="33" y="126"/>
                    </a:cubicBezTo>
                    <a:cubicBezTo>
                      <a:pt x="47" y="164"/>
                      <a:pt x="74" y="190"/>
                      <a:pt x="103" y="208"/>
                    </a:cubicBezTo>
                    <a:cubicBezTo>
                      <a:pt x="136" y="229"/>
                      <a:pt x="173" y="238"/>
                      <a:pt x="200" y="238"/>
                    </a:cubicBezTo>
                    <a:cubicBezTo>
                      <a:pt x="204" y="238"/>
                      <a:pt x="208" y="238"/>
                      <a:pt x="212" y="237"/>
                    </a:cubicBezTo>
                    <a:cubicBezTo>
                      <a:pt x="212" y="237"/>
                      <a:pt x="212" y="237"/>
                      <a:pt x="212" y="237"/>
                    </a:cubicBezTo>
                    <a:cubicBezTo>
                      <a:pt x="216" y="237"/>
                      <a:pt x="219" y="236"/>
                      <a:pt x="221" y="236"/>
                    </a:cubicBezTo>
                    <a:cubicBezTo>
                      <a:pt x="223" y="236"/>
                      <a:pt x="225" y="235"/>
                      <a:pt x="227" y="235"/>
                    </a:cubicBezTo>
                    <a:cubicBezTo>
                      <a:pt x="228" y="234"/>
                      <a:pt x="229" y="234"/>
                      <a:pt x="229" y="233"/>
                    </a:cubicBezTo>
                    <a:cubicBezTo>
                      <a:pt x="229" y="231"/>
                      <a:pt x="229" y="228"/>
                      <a:pt x="230" y="225"/>
                    </a:cubicBezTo>
                    <a:cubicBezTo>
                      <a:pt x="230" y="221"/>
                      <a:pt x="230" y="217"/>
                      <a:pt x="230" y="213"/>
                    </a:cubicBezTo>
                    <a:cubicBezTo>
                      <a:pt x="230" y="211"/>
                      <a:pt x="230" y="209"/>
                      <a:pt x="230" y="208"/>
                    </a:cubicBezTo>
                    <a:cubicBezTo>
                      <a:pt x="230" y="207"/>
                      <a:pt x="229" y="206"/>
                      <a:pt x="228" y="206"/>
                    </a:cubicBezTo>
                    <a:cubicBezTo>
                      <a:pt x="228" y="206"/>
                      <a:pt x="228" y="206"/>
                      <a:pt x="227" y="206"/>
                    </a:cubicBezTo>
                    <a:cubicBezTo>
                      <a:pt x="227" y="206"/>
                      <a:pt x="227" y="206"/>
                      <a:pt x="227" y="206"/>
                    </a:cubicBezTo>
                    <a:cubicBezTo>
                      <a:pt x="203" y="200"/>
                      <a:pt x="173" y="194"/>
                      <a:pt x="147" y="177"/>
                    </a:cubicBezTo>
                    <a:cubicBezTo>
                      <a:pt x="121" y="161"/>
                      <a:pt x="98" y="134"/>
                      <a:pt x="87" y="88"/>
                    </a:cubicBezTo>
                    <a:cubicBezTo>
                      <a:pt x="87" y="88"/>
                      <a:pt x="88" y="87"/>
                      <a:pt x="88" y="87"/>
                    </a:cubicBezTo>
                    <a:cubicBezTo>
                      <a:pt x="90" y="85"/>
                      <a:pt x="95" y="80"/>
                      <a:pt x="101" y="75"/>
                    </a:cubicBezTo>
                    <a:cubicBezTo>
                      <a:pt x="106" y="70"/>
                      <a:pt x="112" y="65"/>
                      <a:pt x="115" y="62"/>
                    </a:cubicBezTo>
                    <a:cubicBezTo>
                      <a:pt x="115" y="62"/>
                      <a:pt x="115" y="62"/>
                      <a:pt x="115" y="62"/>
                    </a:cubicBezTo>
                    <a:cubicBezTo>
                      <a:pt x="116" y="61"/>
                      <a:pt x="116" y="61"/>
                      <a:pt x="116" y="61"/>
                    </a:cubicBezTo>
                    <a:cubicBezTo>
                      <a:pt x="116" y="61"/>
                      <a:pt x="116" y="61"/>
                      <a:pt x="116" y="61"/>
                    </a:cubicBezTo>
                    <a:cubicBezTo>
                      <a:pt x="116" y="61"/>
                      <a:pt x="116" y="61"/>
                      <a:pt x="116" y="61"/>
                    </a:cubicBezTo>
                    <a:cubicBezTo>
                      <a:pt x="116" y="60"/>
                      <a:pt x="116" y="60"/>
                      <a:pt x="116" y="60"/>
                    </a:cubicBezTo>
                    <a:cubicBezTo>
                      <a:pt x="116" y="60"/>
                      <a:pt x="116" y="60"/>
                      <a:pt x="116" y="60"/>
                    </a:cubicBezTo>
                    <a:cubicBezTo>
                      <a:pt x="116" y="60"/>
                      <a:pt x="116" y="60"/>
                      <a:pt x="116" y="60"/>
                    </a:cubicBezTo>
                    <a:cubicBezTo>
                      <a:pt x="116" y="59"/>
                      <a:pt x="116" y="59"/>
                      <a:pt x="116" y="59"/>
                    </a:cubicBezTo>
                    <a:cubicBezTo>
                      <a:pt x="116" y="59"/>
                      <a:pt x="116" y="59"/>
                      <a:pt x="116" y="59"/>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5" y="58"/>
                      <a:pt x="115" y="58"/>
                      <a:pt x="115" y="58"/>
                    </a:cubicBezTo>
                    <a:cubicBezTo>
                      <a:pt x="114" y="58"/>
                      <a:pt x="114" y="58"/>
                      <a:pt x="113" y="57"/>
                    </a:cubicBezTo>
                    <a:cubicBezTo>
                      <a:pt x="87" y="45"/>
                      <a:pt x="62" y="29"/>
                      <a:pt x="43" y="11"/>
                    </a:cubicBezTo>
                    <a:cubicBezTo>
                      <a:pt x="42" y="11"/>
                      <a:pt x="42" y="11"/>
                      <a:pt x="42" y="11"/>
                    </a:cubicBezTo>
                    <a:cubicBezTo>
                      <a:pt x="34" y="8"/>
                      <a:pt x="25" y="5"/>
                      <a:pt x="17" y="2"/>
                    </a:cubicBezTo>
                    <a:cubicBezTo>
                      <a:pt x="16" y="2"/>
                      <a:pt x="15" y="1"/>
                      <a:pt x="15" y="1"/>
                    </a:cubicBezTo>
                    <a:cubicBezTo>
                      <a:pt x="14" y="0"/>
                      <a:pt x="14" y="0"/>
                      <a:pt x="13"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879"/>
              <p:cNvSpPr>
                <a:spLocks noEditPoints="1"/>
              </p:cNvSpPr>
              <p:nvPr/>
            </p:nvSpPr>
            <p:spPr bwMode="auto">
              <a:xfrm>
                <a:off x="4044" y="1022"/>
                <a:ext cx="236" cy="239"/>
              </a:xfrm>
              <a:custGeom>
                <a:avLst/>
                <a:gdLst>
                  <a:gd name="T0" fmla="*/ 37 w 100"/>
                  <a:gd name="T1" fmla="*/ 97 h 101"/>
                  <a:gd name="T2" fmla="*/ 7 w 100"/>
                  <a:gd name="T3" fmla="*/ 88 h 101"/>
                  <a:gd name="T4" fmla="*/ 4 w 100"/>
                  <a:gd name="T5" fmla="*/ 67 h 101"/>
                  <a:gd name="T6" fmla="*/ 6 w 100"/>
                  <a:gd name="T7" fmla="*/ 33 h 101"/>
                  <a:gd name="T8" fmla="*/ 13 w 100"/>
                  <a:gd name="T9" fmla="*/ 20 h 101"/>
                  <a:gd name="T10" fmla="*/ 45 w 100"/>
                  <a:gd name="T11" fmla="*/ 16 h 101"/>
                  <a:gd name="T12" fmla="*/ 75 w 100"/>
                  <a:gd name="T13" fmla="*/ 19 h 101"/>
                  <a:gd name="T14" fmla="*/ 40 w 100"/>
                  <a:gd name="T15" fmla="*/ 48 h 101"/>
                  <a:gd name="T16" fmla="*/ 31 w 100"/>
                  <a:gd name="T17" fmla="*/ 31 h 101"/>
                  <a:gd name="T18" fmla="*/ 20 w 100"/>
                  <a:gd name="T19" fmla="*/ 43 h 101"/>
                  <a:gd name="T20" fmla="*/ 20 w 100"/>
                  <a:gd name="T21" fmla="*/ 46 h 101"/>
                  <a:gd name="T22" fmla="*/ 45 w 100"/>
                  <a:gd name="T23" fmla="*/ 83 h 101"/>
                  <a:gd name="T24" fmla="*/ 87 w 100"/>
                  <a:gd name="T25" fmla="*/ 27 h 101"/>
                  <a:gd name="T26" fmla="*/ 89 w 100"/>
                  <a:gd name="T27" fmla="*/ 48 h 101"/>
                  <a:gd name="T28" fmla="*/ 85 w 100"/>
                  <a:gd name="T29" fmla="*/ 83 h 101"/>
                  <a:gd name="T30" fmla="*/ 66 w 100"/>
                  <a:gd name="T31" fmla="*/ 96 h 101"/>
                  <a:gd name="T32" fmla="*/ 46 w 100"/>
                  <a:gd name="T33" fmla="*/ 66 h 101"/>
                  <a:gd name="T34" fmla="*/ 88 w 100"/>
                  <a:gd name="T35" fmla="*/ 7 h 101"/>
                  <a:gd name="T36" fmla="*/ 94 w 100"/>
                  <a:gd name="T37" fmla="*/ 15 h 101"/>
                  <a:gd name="T38" fmla="*/ 24 w 100"/>
                  <a:gd name="T39" fmla="*/ 45 h 101"/>
                  <a:gd name="T40" fmla="*/ 37 w 100"/>
                  <a:gd name="T41" fmla="*/ 49 h 101"/>
                  <a:gd name="T42" fmla="*/ 46 w 100"/>
                  <a:gd name="T43" fmla="*/ 66 h 101"/>
                  <a:gd name="T44" fmla="*/ 87 w 100"/>
                  <a:gd name="T45" fmla="*/ 3 h 101"/>
                  <a:gd name="T46" fmla="*/ 56 w 100"/>
                  <a:gd name="T47" fmla="*/ 12 h 101"/>
                  <a:gd name="T48" fmla="*/ 22 w 100"/>
                  <a:gd name="T49" fmla="*/ 14 h 101"/>
                  <a:gd name="T50" fmla="*/ 4 w 100"/>
                  <a:gd name="T51" fmla="*/ 23 h 101"/>
                  <a:gd name="T52" fmla="*/ 0 w 100"/>
                  <a:gd name="T53" fmla="*/ 67 h 101"/>
                  <a:gd name="T54" fmla="*/ 4 w 100"/>
                  <a:gd name="T55" fmla="*/ 90 h 101"/>
                  <a:gd name="T56" fmla="*/ 37 w 100"/>
                  <a:gd name="T57" fmla="*/ 101 h 101"/>
                  <a:gd name="T58" fmla="*/ 67 w 100"/>
                  <a:gd name="T59" fmla="*/ 100 h 101"/>
                  <a:gd name="T60" fmla="*/ 88 w 100"/>
                  <a:gd name="T61" fmla="*/ 85 h 101"/>
                  <a:gd name="T62" fmla="*/ 93 w 100"/>
                  <a:gd name="T63" fmla="*/ 48 h 101"/>
                  <a:gd name="T64" fmla="*/ 93 w 100"/>
                  <a:gd name="T65" fmla="*/ 32 h 101"/>
                  <a:gd name="T66" fmla="*/ 90 w 100"/>
                  <a:gd name="T67" fmla="*/ 25 h 101"/>
                  <a:gd name="T68" fmla="*/ 100 w 100"/>
                  <a:gd name="T69" fmla="*/ 14 h 101"/>
                  <a:gd name="T70" fmla="*/ 93 w 100"/>
                  <a:gd name="T71" fmla="*/ 9 h 101"/>
                  <a:gd name="T72" fmla="*/ 89 w 100"/>
                  <a:gd name="T7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01">
                    <a:moveTo>
                      <a:pt x="50" y="97"/>
                    </a:moveTo>
                    <a:cubicBezTo>
                      <a:pt x="46" y="97"/>
                      <a:pt x="41" y="97"/>
                      <a:pt x="37" y="97"/>
                    </a:cubicBezTo>
                    <a:cubicBezTo>
                      <a:pt x="32" y="97"/>
                      <a:pt x="25" y="97"/>
                      <a:pt x="20" y="95"/>
                    </a:cubicBezTo>
                    <a:cubicBezTo>
                      <a:pt x="15" y="94"/>
                      <a:pt x="10" y="92"/>
                      <a:pt x="7" y="88"/>
                    </a:cubicBezTo>
                    <a:cubicBezTo>
                      <a:pt x="4" y="84"/>
                      <a:pt x="3" y="79"/>
                      <a:pt x="3" y="73"/>
                    </a:cubicBezTo>
                    <a:cubicBezTo>
                      <a:pt x="3" y="71"/>
                      <a:pt x="4" y="69"/>
                      <a:pt x="4" y="67"/>
                    </a:cubicBezTo>
                    <a:cubicBezTo>
                      <a:pt x="4" y="62"/>
                      <a:pt x="4" y="53"/>
                      <a:pt x="5" y="45"/>
                    </a:cubicBezTo>
                    <a:cubicBezTo>
                      <a:pt x="5" y="40"/>
                      <a:pt x="5" y="36"/>
                      <a:pt x="6" y="33"/>
                    </a:cubicBezTo>
                    <a:cubicBezTo>
                      <a:pt x="6" y="29"/>
                      <a:pt x="7" y="27"/>
                      <a:pt x="8" y="25"/>
                    </a:cubicBezTo>
                    <a:cubicBezTo>
                      <a:pt x="9" y="23"/>
                      <a:pt x="10" y="22"/>
                      <a:pt x="13" y="20"/>
                    </a:cubicBezTo>
                    <a:cubicBezTo>
                      <a:pt x="17" y="19"/>
                      <a:pt x="22" y="17"/>
                      <a:pt x="28" y="17"/>
                    </a:cubicBezTo>
                    <a:cubicBezTo>
                      <a:pt x="33" y="16"/>
                      <a:pt x="39" y="16"/>
                      <a:pt x="45" y="16"/>
                    </a:cubicBezTo>
                    <a:cubicBezTo>
                      <a:pt x="50" y="16"/>
                      <a:pt x="54" y="16"/>
                      <a:pt x="56" y="16"/>
                    </a:cubicBezTo>
                    <a:cubicBezTo>
                      <a:pt x="66" y="16"/>
                      <a:pt x="70" y="17"/>
                      <a:pt x="75" y="19"/>
                    </a:cubicBezTo>
                    <a:cubicBezTo>
                      <a:pt x="66" y="30"/>
                      <a:pt x="57" y="43"/>
                      <a:pt x="46" y="60"/>
                    </a:cubicBezTo>
                    <a:cubicBezTo>
                      <a:pt x="44" y="56"/>
                      <a:pt x="42" y="52"/>
                      <a:pt x="40" y="48"/>
                    </a:cubicBezTo>
                    <a:cubicBezTo>
                      <a:pt x="37" y="42"/>
                      <a:pt x="35" y="36"/>
                      <a:pt x="33" y="33"/>
                    </a:cubicBezTo>
                    <a:cubicBezTo>
                      <a:pt x="31" y="31"/>
                      <a:pt x="31" y="31"/>
                      <a:pt x="31" y="31"/>
                    </a:cubicBezTo>
                    <a:cubicBezTo>
                      <a:pt x="30" y="33"/>
                      <a:pt x="30" y="33"/>
                      <a:pt x="30" y="33"/>
                    </a:cubicBezTo>
                    <a:cubicBezTo>
                      <a:pt x="27" y="37"/>
                      <a:pt x="24" y="40"/>
                      <a:pt x="20" y="43"/>
                    </a:cubicBezTo>
                    <a:cubicBezTo>
                      <a:pt x="19" y="45"/>
                      <a:pt x="19" y="45"/>
                      <a:pt x="19" y="45"/>
                    </a:cubicBezTo>
                    <a:cubicBezTo>
                      <a:pt x="20" y="46"/>
                      <a:pt x="20" y="46"/>
                      <a:pt x="20" y="46"/>
                    </a:cubicBezTo>
                    <a:cubicBezTo>
                      <a:pt x="25" y="52"/>
                      <a:pt x="39" y="69"/>
                      <a:pt x="44" y="80"/>
                    </a:cubicBezTo>
                    <a:cubicBezTo>
                      <a:pt x="45" y="83"/>
                      <a:pt x="45" y="83"/>
                      <a:pt x="45" y="83"/>
                    </a:cubicBezTo>
                    <a:cubicBezTo>
                      <a:pt x="47" y="80"/>
                      <a:pt x="47" y="80"/>
                      <a:pt x="47" y="80"/>
                    </a:cubicBezTo>
                    <a:cubicBezTo>
                      <a:pt x="59" y="62"/>
                      <a:pt x="73" y="44"/>
                      <a:pt x="87" y="27"/>
                    </a:cubicBezTo>
                    <a:cubicBezTo>
                      <a:pt x="88" y="28"/>
                      <a:pt x="89" y="29"/>
                      <a:pt x="89" y="32"/>
                    </a:cubicBezTo>
                    <a:cubicBezTo>
                      <a:pt x="89" y="38"/>
                      <a:pt x="89" y="43"/>
                      <a:pt x="89" y="48"/>
                    </a:cubicBezTo>
                    <a:cubicBezTo>
                      <a:pt x="89" y="56"/>
                      <a:pt x="89" y="64"/>
                      <a:pt x="88" y="74"/>
                    </a:cubicBezTo>
                    <a:cubicBezTo>
                      <a:pt x="87" y="78"/>
                      <a:pt x="86" y="81"/>
                      <a:pt x="85" y="83"/>
                    </a:cubicBezTo>
                    <a:cubicBezTo>
                      <a:pt x="84" y="85"/>
                      <a:pt x="82" y="88"/>
                      <a:pt x="79" y="90"/>
                    </a:cubicBezTo>
                    <a:cubicBezTo>
                      <a:pt x="76" y="93"/>
                      <a:pt x="71" y="95"/>
                      <a:pt x="66" y="96"/>
                    </a:cubicBezTo>
                    <a:cubicBezTo>
                      <a:pt x="61" y="97"/>
                      <a:pt x="56" y="97"/>
                      <a:pt x="50" y="97"/>
                    </a:cubicBezTo>
                    <a:moveTo>
                      <a:pt x="46" y="66"/>
                    </a:moveTo>
                    <a:cubicBezTo>
                      <a:pt x="48" y="64"/>
                      <a:pt x="48" y="64"/>
                      <a:pt x="48" y="64"/>
                    </a:cubicBezTo>
                    <a:cubicBezTo>
                      <a:pt x="64" y="40"/>
                      <a:pt x="74" y="24"/>
                      <a:pt x="88" y="7"/>
                    </a:cubicBezTo>
                    <a:cubicBezTo>
                      <a:pt x="89" y="9"/>
                      <a:pt x="89" y="10"/>
                      <a:pt x="90" y="11"/>
                    </a:cubicBezTo>
                    <a:cubicBezTo>
                      <a:pt x="91" y="12"/>
                      <a:pt x="93" y="13"/>
                      <a:pt x="94" y="15"/>
                    </a:cubicBezTo>
                    <a:cubicBezTo>
                      <a:pt x="76" y="34"/>
                      <a:pt x="60" y="54"/>
                      <a:pt x="46" y="76"/>
                    </a:cubicBezTo>
                    <a:cubicBezTo>
                      <a:pt x="40" y="65"/>
                      <a:pt x="29" y="51"/>
                      <a:pt x="24" y="45"/>
                    </a:cubicBezTo>
                    <a:cubicBezTo>
                      <a:pt x="26" y="42"/>
                      <a:pt x="29" y="40"/>
                      <a:pt x="31" y="37"/>
                    </a:cubicBezTo>
                    <a:cubicBezTo>
                      <a:pt x="33" y="40"/>
                      <a:pt x="35" y="45"/>
                      <a:pt x="37" y="49"/>
                    </a:cubicBezTo>
                    <a:cubicBezTo>
                      <a:pt x="40" y="55"/>
                      <a:pt x="42" y="60"/>
                      <a:pt x="45" y="64"/>
                    </a:cubicBezTo>
                    <a:cubicBezTo>
                      <a:pt x="46" y="66"/>
                      <a:pt x="46" y="66"/>
                      <a:pt x="46" y="66"/>
                    </a:cubicBezTo>
                    <a:moveTo>
                      <a:pt x="89" y="0"/>
                    </a:moveTo>
                    <a:cubicBezTo>
                      <a:pt x="87" y="3"/>
                      <a:pt x="87" y="3"/>
                      <a:pt x="87" y="3"/>
                    </a:cubicBezTo>
                    <a:cubicBezTo>
                      <a:pt x="83" y="7"/>
                      <a:pt x="80" y="11"/>
                      <a:pt x="77" y="16"/>
                    </a:cubicBezTo>
                    <a:cubicBezTo>
                      <a:pt x="72" y="14"/>
                      <a:pt x="67" y="13"/>
                      <a:pt x="56" y="12"/>
                    </a:cubicBezTo>
                    <a:cubicBezTo>
                      <a:pt x="54" y="12"/>
                      <a:pt x="50" y="12"/>
                      <a:pt x="45" y="12"/>
                    </a:cubicBezTo>
                    <a:cubicBezTo>
                      <a:pt x="38" y="12"/>
                      <a:pt x="29" y="12"/>
                      <a:pt x="22" y="14"/>
                    </a:cubicBezTo>
                    <a:cubicBezTo>
                      <a:pt x="18" y="15"/>
                      <a:pt x="14" y="16"/>
                      <a:pt x="11" y="17"/>
                    </a:cubicBezTo>
                    <a:cubicBezTo>
                      <a:pt x="8" y="19"/>
                      <a:pt x="6" y="21"/>
                      <a:pt x="4" y="23"/>
                    </a:cubicBezTo>
                    <a:cubicBezTo>
                      <a:pt x="3" y="26"/>
                      <a:pt x="3" y="29"/>
                      <a:pt x="2" y="32"/>
                    </a:cubicBezTo>
                    <a:cubicBezTo>
                      <a:pt x="1" y="43"/>
                      <a:pt x="1" y="60"/>
                      <a:pt x="0" y="67"/>
                    </a:cubicBezTo>
                    <a:cubicBezTo>
                      <a:pt x="0" y="69"/>
                      <a:pt x="0" y="71"/>
                      <a:pt x="0" y="73"/>
                    </a:cubicBezTo>
                    <a:cubicBezTo>
                      <a:pt x="0" y="79"/>
                      <a:pt x="1" y="85"/>
                      <a:pt x="4" y="90"/>
                    </a:cubicBezTo>
                    <a:cubicBezTo>
                      <a:pt x="8" y="95"/>
                      <a:pt x="13" y="97"/>
                      <a:pt x="19" y="99"/>
                    </a:cubicBezTo>
                    <a:cubicBezTo>
                      <a:pt x="25" y="100"/>
                      <a:pt x="31" y="101"/>
                      <a:pt x="37" y="101"/>
                    </a:cubicBezTo>
                    <a:cubicBezTo>
                      <a:pt x="41" y="101"/>
                      <a:pt x="46" y="101"/>
                      <a:pt x="50" y="101"/>
                    </a:cubicBezTo>
                    <a:cubicBezTo>
                      <a:pt x="56" y="101"/>
                      <a:pt x="62" y="101"/>
                      <a:pt x="67" y="100"/>
                    </a:cubicBezTo>
                    <a:cubicBezTo>
                      <a:pt x="72" y="99"/>
                      <a:pt x="77" y="97"/>
                      <a:pt x="81" y="93"/>
                    </a:cubicBezTo>
                    <a:cubicBezTo>
                      <a:pt x="85" y="90"/>
                      <a:pt x="87" y="88"/>
                      <a:pt x="88" y="85"/>
                    </a:cubicBezTo>
                    <a:cubicBezTo>
                      <a:pt x="90" y="82"/>
                      <a:pt x="90" y="79"/>
                      <a:pt x="91" y="75"/>
                    </a:cubicBezTo>
                    <a:cubicBezTo>
                      <a:pt x="93" y="65"/>
                      <a:pt x="93" y="56"/>
                      <a:pt x="93" y="48"/>
                    </a:cubicBezTo>
                    <a:cubicBezTo>
                      <a:pt x="93" y="43"/>
                      <a:pt x="93" y="38"/>
                      <a:pt x="93" y="32"/>
                    </a:cubicBezTo>
                    <a:cubicBezTo>
                      <a:pt x="93" y="32"/>
                      <a:pt x="93" y="32"/>
                      <a:pt x="93" y="32"/>
                    </a:cubicBezTo>
                    <a:cubicBezTo>
                      <a:pt x="93" y="32"/>
                      <a:pt x="93" y="32"/>
                      <a:pt x="93" y="32"/>
                    </a:cubicBezTo>
                    <a:cubicBezTo>
                      <a:pt x="92" y="28"/>
                      <a:pt x="91" y="26"/>
                      <a:pt x="90" y="25"/>
                    </a:cubicBezTo>
                    <a:cubicBezTo>
                      <a:pt x="93" y="22"/>
                      <a:pt x="95" y="19"/>
                      <a:pt x="98" y="16"/>
                    </a:cubicBezTo>
                    <a:cubicBezTo>
                      <a:pt x="100" y="14"/>
                      <a:pt x="100" y="14"/>
                      <a:pt x="100" y="14"/>
                    </a:cubicBezTo>
                    <a:cubicBezTo>
                      <a:pt x="98" y="13"/>
                      <a:pt x="98" y="13"/>
                      <a:pt x="98" y="13"/>
                    </a:cubicBezTo>
                    <a:cubicBezTo>
                      <a:pt x="96" y="11"/>
                      <a:pt x="94" y="10"/>
                      <a:pt x="93" y="9"/>
                    </a:cubicBezTo>
                    <a:cubicBezTo>
                      <a:pt x="92" y="7"/>
                      <a:pt x="91" y="6"/>
                      <a:pt x="90" y="3"/>
                    </a:cubicBezTo>
                    <a:cubicBezTo>
                      <a:pt x="89" y="0"/>
                      <a:pt x="89" y="0"/>
                      <a:pt x="89"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880"/>
              <p:cNvSpPr>
                <a:spLocks/>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881"/>
              <p:cNvSpPr>
                <a:spLocks/>
              </p:cNvSpPr>
              <p:nvPr/>
            </p:nvSpPr>
            <p:spPr bwMode="auto">
              <a:xfrm>
                <a:off x="2879" y="1604"/>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882"/>
              <p:cNvSpPr>
                <a:spLocks/>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883"/>
              <p:cNvSpPr>
                <a:spLocks/>
              </p:cNvSpPr>
              <p:nvPr/>
            </p:nvSpPr>
            <p:spPr bwMode="auto">
              <a:xfrm>
                <a:off x="2749" y="1762"/>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884"/>
              <p:cNvSpPr>
                <a:spLocks noEditPoints="1"/>
              </p:cNvSpPr>
              <p:nvPr/>
            </p:nvSpPr>
            <p:spPr bwMode="auto">
              <a:xfrm>
                <a:off x="2803" y="724"/>
                <a:ext cx="277" cy="433"/>
              </a:xfrm>
              <a:custGeom>
                <a:avLst/>
                <a:gdLst>
                  <a:gd name="T0" fmla="*/ 78 w 117"/>
                  <a:gd name="T1" fmla="*/ 178 h 183"/>
                  <a:gd name="T2" fmla="*/ 91 w 117"/>
                  <a:gd name="T3" fmla="*/ 179 h 183"/>
                  <a:gd name="T4" fmla="*/ 86 w 117"/>
                  <a:gd name="T5" fmla="*/ 178 h 183"/>
                  <a:gd name="T6" fmla="*/ 94 w 117"/>
                  <a:gd name="T7" fmla="*/ 179 h 183"/>
                  <a:gd name="T8" fmla="*/ 64 w 117"/>
                  <a:gd name="T9" fmla="*/ 174 h 183"/>
                  <a:gd name="T10" fmla="*/ 100 w 117"/>
                  <a:gd name="T11" fmla="*/ 178 h 183"/>
                  <a:gd name="T12" fmla="*/ 106 w 117"/>
                  <a:gd name="T13" fmla="*/ 175 h 183"/>
                  <a:gd name="T14" fmla="*/ 57 w 117"/>
                  <a:gd name="T15" fmla="*/ 172 h 183"/>
                  <a:gd name="T16" fmla="*/ 11 w 117"/>
                  <a:gd name="T17" fmla="*/ 167 h 183"/>
                  <a:gd name="T18" fmla="*/ 47 w 117"/>
                  <a:gd name="T19" fmla="*/ 169 h 183"/>
                  <a:gd name="T20" fmla="*/ 18 w 117"/>
                  <a:gd name="T21" fmla="*/ 164 h 183"/>
                  <a:gd name="T22" fmla="*/ 41 w 117"/>
                  <a:gd name="T23" fmla="*/ 157 h 183"/>
                  <a:gd name="T24" fmla="*/ 32 w 117"/>
                  <a:gd name="T25" fmla="*/ 157 h 183"/>
                  <a:gd name="T26" fmla="*/ 35 w 117"/>
                  <a:gd name="T27" fmla="*/ 157 h 183"/>
                  <a:gd name="T28" fmla="*/ 12 w 117"/>
                  <a:gd name="T29" fmla="*/ 151 h 183"/>
                  <a:gd name="T30" fmla="*/ 5 w 117"/>
                  <a:gd name="T31" fmla="*/ 154 h 183"/>
                  <a:gd name="T32" fmla="*/ 6 w 117"/>
                  <a:gd name="T33" fmla="*/ 142 h 183"/>
                  <a:gd name="T34" fmla="*/ 86 w 117"/>
                  <a:gd name="T35" fmla="*/ 103 h 183"/>
                  <a:gd name="T36" fmla="*/ 73 w 117"/>
                  <a:gd name="T37" fmla="*/ 112 h 183"/>
                  <a:gd name="T38" fmla="*/ 66 w 117"/>
                  <a:gd name="T39" fmla="*/ 102 h 183"/>
                  <a:gd name="T40" fmla="*/ 12 w 117"/>
                  <a:gd name="T41" fmla="*/ 103 h 183"/>
                  <a:gd name="T42" fmla="*/ 10 w 117"/>
                  <a:gd name="T43" fmla="*/ 111 h 183"/>
                  <a:gd name="T44" fmla="*/ 19 w 117"/>
                  <a:gd name="T45" fmla="*/ 102 h 183"/>
                  <a:gd name="T46" fmla="*/ 30 w 117"/>
                  <a:gd name="T47" fmla="*/ 101 h 183"/>
                  <a:gd name="T48" fmla="*/ 102 w 117"/>
                  <a:gd name="T49" fmla="*/ 56 h 183"/>
                  <a:gd name="T50" fmla="*/ 84 w 117"/>
                  <a:gd name="T51" fmla="*/ 53 h 183"/>
                  <a:gd name="T52" fmla="*/ 80 w 117"/>
                  <a:gd name="T53" fmla="*/ 63 h 183"/>
                  <a:gd name="T54" fmla="*/ 89 w 117"/>
                  <a:gd name="T55" fmla="*/ 60 h 183"/>
                  <a:gd name="T56" fmla="*/ 76 w 117"/>
                  <a:gd name="T57" fmla="*/ 52 h 183"/>
                  <a:gd name="T58" fmla="*/ 103 w 117"/>
                  <a:gd name="T59" fmla="*/ 52 h 183"/>
                  <a:gd name="T60" fmla="*/ 97 w 117"/>
                  <a:gd name="T61" fmla="*/ 49 h 183"/>
                  <a:gd name="T62" fmla="*/ 72 w 117"/>
                  <a:gd name="T63" fmla="*/ 48 h 183"/>
                  <a:gd name="T64" fmla="*/ 53 w 117"/>
                  <a:gd name="T65" fmla="*/ 46 h 183"/>
                  <a:gd name="T66" fmla="*/ 73 w 117"/>
                  <a:gd name="T67" fmla="*/ 37 h 183"/>
                  <a:gd name="T68" fmla="*/ 54 w 117"/>
                  <a:gd name="T69" fmla="*/ 50 h 183"/>
                  <a:gd name="T70" fmla="*/ 66 w 117"/>
                  <a:gd name="T71" fmla="*/ 36 h 183"/>
                  <a:gd name="T72" fmla="*/ 65 w 117"/>
                  <a:gd name="T73" fmla="*/ 46 h 183"/>
                  <a:gd name="T74" fmla="*/ 30 w 117"/>
                  <a:gd name="T75" fmla="*/ 79 h 183"/>
                  <a:gd name="T76" fmla="*/ 62 w 117"/>
                  <a:gd name="T77" fmla="*/ 4 h 183"/>
                  <a:gd name="T78" fmla="*/ 75 w 117"/>
                  <a:gd name="T79" fmla="*/ 33 h 183"/>
                  <a:gd name="T80" fmla="*/ 49 w 117"/>
                  <a:gd name="T81" fmla="*/ 54 h 183"/>
                  <a:gd name="T82" fmla="*/ 57 w 117"/>
                  <a:gd name="T83" fmla="*/ 81 h 183"/>
                  <a:gd name="T84" fmla="*/ 58 w 117"/>
                  <a:gd name="T85" fmla="*/ 98 h 183"/>
                  <a:gd name="T86" fmla="*/ 54 w 117"/>
                  <a:gd name="T87" fmla="*/ 114 h 183"/>
                  <a:gd name="T88" fmla="*/ 83 w 117"/>
                  <a:gd name="T89" fmla="*/ 142 h 183"/>
                  <a:gd name="T90" fmla="*/ 34 w 117"/>
                  <a:gd name="T91" fmla="*/ 153 h 183"/>
                  <a:gd name="T92" fmla="*/ 25 w 117"/>
                  <a:gd name="T93" fmla="*/ 120 h 183"/>
                  <a:gd name="T94" fmla="*/ 33 w 117"/>
                  <a:gd name="T95" fmla="*/ 98 h 183"/>
                  <a:gd name="T96" fmla="*/ 32 w 117"/>
                  <a:gd name="T97" fmla="*/ 97 h 183"/>
                  <a:gd name="T98" fmla="*/ 22 w 117"/>
                  <a:gd name="T99" fmla="*/ 32 h 183"/>
                  <a:gd name="T100" fmla="*/ 7 w 117"/>
                  <a:gd name="T101" fmla="*/ 115 h 183"/>
                  <a:gd name="T102" fmla="*/ 10 w 117"/>
                  <a:gd name="T103" fmla="*/ 117 h 183"/>
                  <a:gd name="T104" fmla="*/ 4 w 117"/>
                  <a:gd name="T105" fmla="*/ 132 h 183"/>
                  <a:gd name="T106" fmla="*/ 8 w 117"/>
                  <a:gd name="T107" fmla="*/ 170 h 183"/>
                  <a:gd name="T108" fmla="*/ 36 w 117"/>
                  <a:gd name="T109" fmla="*/ 173 h 183"/>
                  <a:gd name="T110" fmla="*/ 111 w 117"/>
                  <a:gd name="T111" fmla="*/ 180 h 183"/>
                  <a:gd name="T112" fmla="*/ 111 w 117"/>
                  <a:gd name="T113" fmla="*/ 136 h 183"/>
                  <a:gd name="T114" fmla="*/ 50 w 117"/>
                  <a:gd name="T115" fmla="*/ 130 h 183"/>
                  <a:gd name="T116" fmla="*/ 87 w 117"/>
                  <a:gd name="T117" fmla="*/ 116 h 183"/>
                  <a:gd name="T118" fmla="*/ 90 w 117"/>
                  <a:gd name="T119" fmla="*/ 95 h 183"/>
                  <a:gd name="T120" fmla="*/ 55 w 117"/>
                  <a:gd name="T121" fmla="*/ 64 h 183"/>
                  <a:gd name="T122" fmla="*/ 73 w 117"/>
                  <a:gd name="T123" fmla="*/ 60 h 183"/>
                  <a:gd name="T124" fmla="*/ 104 w 117"/>
                  <a:gd name="T125" fmla="*/ 59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 h="183">
                    <a:moveTo>
                      <a:pt x="78" y="178"/>
                    </a:moveTo>
                    <a:cubicBezTo>
                      <a:pt x="77" y="178"/>
                      <a:pt x="75" y="177"/>
                      <a:pt x="74" y="177"/>
                    </a:cubicBezTo>
                    <a:cubicBezTo>
                      <a:pt x="75" y="173"/>
                      <a:pt x="77" y="170"/>
                      <a:pt x="79" y="166"/>
                    </a:cubicBezTo>
                    <a:cubicBezTo>
                      <a:pt x="79" y="165"/>
                      <a:pt x="79" y="165"/>
                      <a:pt x="79" y="165"/>
                    </a:cubicBezTo>
                    <a:cubicBezTo>
                      <a:pt x="79" y="165"/>
                      <a:pt x="79" y="165"/>
                      <a:pt x="79" y="165"/>
                    </a:cubicBezTo>
                    <a:cubicBezTo>
                      <a:pt x="81" y="165"/>
                      <a:pt x="82" y="166"/>
                      <a:pt x="84" y="166"/>
                    </a:cubicBezTo>
                    <a:cubicBezTo>
                      <a:pt x="82" y="170"/>
                      <a:pt x="80" y="174"/>
                      <a:pt x="78" y="178"/>
                    </a:cubicBezTo>
                    <a:moveTo>
                      <a:pt x="86" y="178"/>
                    </a:moveTo>
                    <a:cubicBezTo>
                      <a:pt x="87" y="178"/>
                      <a:pt x="87" y="178"/>
                      <a:pt x="87" y="178"/>
                    </a:cubicBezTo>
                    <a:cubicBezTo>
                      <a:pt x="89" y="174"/>
                      <a:pt x="92" y="170"/>
                      <a:pt x="94" y="166"/>
                    </a:cubicBezTo>
                    <a:cubicBezTo>
                      <a:pt x="94" y="165"/>
                      <a:pt x="94" y="165"/>
                      <a:pt x="94" y="165"/>
                    </a:cubicBezTo>
                    <a:cubicBezTo>
                      <a:pt x="96" y="165"/>
                      <a:pt x="97" y="165"/>
                      <a:pt x="98" y="165"/>
                    </a:cubicBezTo>
                    <a:cubicBezTo>
                      <a:pt x="96" y="169"/>
                      <a:pt x="94" y="174"/>
                      <a:pt x="91" y="179"/>
                    </a:cubicBezTo>
                    <a:cubicBezTo>
                      <a:pt x="91" y="179"/>
                      <a:pt x="91" y="179"/>
                      <a:pt x="91" y="179"/>
                    </a:cubicBezTo>
                    <a:cubicBezTo>
                      <a:pt x="87" y="179"/>
                      <a:pt x="84" y="179"/>
                      <a:pt x="80" y="178"/>
                    </a:cubicBezTo>
                    <a:cubicBezTo>
                      <a:pt x="82" y="174"/>
                      <a:pt x="84" y="170"/>
                      <a:pt x="86" y="166"/>
                    </a:cubicBezTo>
                    <a:cubicBezTo>
                      <a:pt x="86" y="166"/>
                      <a:pt x="87" y="166"/>
                      <a:pt x="87" y="166"/>
                    </a:cubicBezTo>
                    <a:cubicBezTo>
                      <a:pt x="89" y="166"/>
                      <a:pt x="90" y="166"/>
                      <a:pt x="92" y="166"/>
                    </a:cubicBezTo>
                    <a:cubicBezTo>
                      <a:pt x="90" y="169"/>
                      <a:pt x="88" y="173"/>
                      <a:pt x="86" y="177"/>
                    </a:cubicBezTo>
                    <a:cubicBezTo>
                      <a:pt x="85" y="178"/>
                      <a:pt x="86" y="178"/>
                      <a:pt x="86" y="178"/>
                    </a:cubicBezTo>
                    <a:cubicBezTo>
                      <a:pt x="86" y="178"/>
                      <a:pt x="86" y="178"/>
                      <a:pt x="86" y="178"/>
                    </a:cubicBezTo>
                    <a:moveTo>
                      <a:pt x="72" y="176"/>
                    </a:moveTo>
                    <a:cubicBezTo>
                      <a:pt x="70" y="176"/>
                      <a:pt x="68" y="175"/>
                      <a:pt x="65" y="175"/>
                    </a:cubicBezTo>
                    <a:cubicBezTo>
                      <a:pt x="68" y="171"/>
                      <a:pt x="70" y="168"/>
                      <a:pt x="73" y="164"/>
                    </a:cubicBezTo>
                    <a:cubicBezTo>
                      <a:pt x="73" y="164"/>
                      <a:pt x="73" y="164"/>
                      <a:pt x="73" y="164"/>
                    </a:cubicBezTo>
                    <a:cubicBezTo>
                      <a:pt x="74" y="164"/>
                      <a:pt x="76" y="165"/>
                      <a:pt x="77" y="165"/>
                    </a:cubicBezTo>
                    <a:cubicBezTo>
                      <a:pt x="75" y="169"/>
                      <a:pt x="74" y="173"/>
                      <a:pt x="72" y="176"/>
                    </a:cubicBezTo>
                    <a:moveTo>
                      <a:pt x="94" y="179"/>
                    </a:moveTo>
                    <a:cubicBezTo>
                      <a:pt x="96" y="174"/>
                      <a:pt x="98" y="169"/>
                      <a:pt x="101" y="164"/>
                    </a:cubicBezTo>
                    <a:cubicBezTo>
                      <a:pt x="102" y="164"/>
                      <a:pt x="104" y="164"/>
                      <a:pt x="105" y="163"/>
                    </a:cubicBezTo>
                    <a:cubicBezTo>
                      <a:pt x="103" y="168"/>
                      <a:pt x="101" y="172"/>
                      <a:pt x="99" y="177"/>
                    </a:cubicBezTo>
                    <a:cubicBezTo>
                      <a:pt x="98" y="178"/>
                      <a:pt x="99" y="178"/>
                      <a:pt x="99" y="178"/>
                    </a:cubicBezTo>
                    <a:cubicBezTo>
                      <a:pt x="100" y="178"/>
                      <a:pt x="100" y="178"/>
                      <a:pt x="100" y="178"/>
                    </a:cubicBezTo>
                    <a:cubicBezTo>
                      <a:pt x="98" y="179"/>
                      <a:pt x="96" y="179"/>
                      <a:pt x="94" y="179"/>
                    </a:cubicBezTo>
                    <a:moveTo>
                      <a:pt x="64" y="174"/>
                    </a:moveTo>
                    <a:cubicBezTo>
                      <a:pt x="62" y="173"/>
                      <a:pt x="61" y="173"/>
                      <a:pt x="59" y="172"/>
                    </a:cubicBezTo>
                    <a:cubicBezTo>
                      <a:pt x="61" y="169"/>
                      <a:pt x="63" y="165"/>
                      <a:pt x="65" y="162"/>
                    </a:cubicBezTo>
                    <a:cubicBezTo>
                      <a:pt x="66" y="162"/>
                      <a:pt x="66" y="163"/>
                      <a:pt x="67" y="163"/>
                    </a:cubicBezTo>
                    <a:cubicBezTo>
                      <a:pt x="68" y="163"/>
                      <a:pt x="69" y="163"/>
                      <a:pt x="71" y="164"/>
                    </a:cubicBezTo>
                    <a:cubicBezTo>
                      <a:pt x="68" y="167"/>
                      <a:pt x="66" y="170"/>
                      <a:pt x="64" y="174"/>
                    </a:cubicBezTo>
                    <a:moveTo>
                      <a:pt x="100" y="178"/>
                    </a:moveTo>
                    <a:cubicBezTo>
                      <a:pt x="100" y="178"/>
                      <a:pt x="100" y="178"/>
                      <a:pt x="100" y="178"/>
                    </a:cubicBezTo>
                    <a:cubicBezTo>
                      <a:pt x="103" y="173"/>
                      <a:pt x="105" y="167"/>
                      <a:pt x="108" y="162"/>
                    </a:cubicBezTo>
                    <a:cubicBezTo>
                      <a:pt x="108" y="162"/>
                      <a:pt x="108" y="162"/>
                      <a:pt x="108" y="162"/>
                    </a:cubicBezTo>
                    <a:cubicBezTo>
                      <a:pt x="110" y="162"/>
                      <a:pt x="111" y="161"/>
                      <a:pt x="113" y="161"/>
                    </a:cubicBezTo>
                    <a:cubicBezTo>
                      <a:pt x="112" y="161"/>
                      <a:pt x="112" y="161"/>
                      <a:pt x="112" y="161"/>
                    </a:cubicBezTo>
                    <a:cubicBezTo>
                      <a:pt x="112" y="161"/>
                      <a:pt x="112" y="161"/>
                      <a:pt x="112" y="161"/>
                    </a:cubicBezTo>
                    <a:cubicBezTo>
                      <a:pt x="112" y="161"/>
                      <a:pt x="112" y="161"/>
                      <a:pt x="112" y="161"/>
                    </a:cubicBezTo>
                    <a:cubicBezTo>
                      <a:pt x="110" y="166"/>
                      <a:pt x="108" y="171"/>
                      <a:pt x="106" y="175"/>
                    </a:cubicBezTo>
                    <a:cubicBezTo>
                      <a:pt x="105" y="176"/>
                      <a:pt x="106" y="176"/>
                      <a:pt x="106" y="177"/>
                    </a:cubicBezTo>
                    <a:cubicBezTo>
                      <a:pt x="106" y="177"/>
                      <a:pt x="106" y="177"/>
                      <a:pt x="107" y="177"/>
                    </a:cubicBezTo>
                    <a:cubicBezTo>
                      <a:pt x="107" y="177"/>
                      <a:pt x="107" y="176"/>
                      <a:pt x="107" y="176"/>
                    </a:cubicBezTo>
                    <a:cubicBezTo>
                      <a:pt x="109" y="174"/>
                      <a:pt x="110" y="171"/>
                      <a:pt x="111" y="169"/>
                    </a:cubicBezTo>
                    <a:cubicBezTo>
                      <a:pt x="110" y="171"/>
                      <a:pt x="110" y="173"/>
                      <a:pt x="109" y="176"/>
                    </a:cubicBezTo>
                    <a:cubicBezTo>
                      <a:pt x="106" y="177"/>
                      <a:pt x="103" y="178"/>
                      <a:pt x="100" y="178"/>
                    </a:cubicBezTo>
                    <a:moveTo>
                      <a:pt x="57" y="172"/>
                    </a:moveTo>
                    <a:cubicBezTo>
                      <a:pt x="55" y="171"/>
                      <a:pt x="52" y="170"/>
                      <a:pt x="50" y="170"/>
                    </a:cubicBezTo>
                    <a:cubicBezTo>
                      <a:pt x="51" y="166"/>
                      <a:pt x="53" y="163"/>
                      <a:pt x="55" y="160"/>
                    </a:cubicBezTo>
                    <a:cubicBezTo>
                      <a:pt x="55" y="160"/>
                      <a:pt x="55" y="160"/>
                      <a:pt x="55" y="160"/>
                    </a:cubicBezTo>
                    <a:cubicBezTo>
                      <a:pt x="58" y="160"/>
                      <a:pt x="60" y="161"/>
                      <a:pt x="63" y="162"/>
                    </a:cubicBezTo>
                    <a:cubicBezTo>
                      <a:pt x="61" y="165"/>
                      <a:pt x="59" y="168"/>
                      <a:pt x="57" y="172"/>
                    </a:cubicBezTo>
                    <a:moveTo>
                      <a:pt x="13" y="172"/>
                    </a:moveTo>
                    <a:cubicBezTo>
                      <a:pt x="13" y="170"/>
                      <a:pt x="12" y="169"/>
                      <a:pt x="11" y="167"/>
                    </a:cubicBezTo>
                    <a:cubicBezTo>
                      <a:pt x="11" y="167"/>
                      <a:pt x="10" y="167"/>
                      <a:pt x="10" y="166"/>
                    </a:cubicBezTo>
                    <a:cubicBezTo>
                      <a:pt x="11" y="163"/>
                      <a:pt x="13" y="161"/>
                      <a:pt x="14" y="160"/>
                    </a:cubicBezTo>
                    <a:cubicBezTo>
                      <a:pt x="15" y="159"/>
                      <a:pt x="15" y="159"/>
                      <a:pt x="15" y="159"/>
                    </a:cubicBezTo>
                    <a:cubicBezTo>
                      <a:pt x="14" y="164"/>
                      <a:pt x="14" y="167"/>
                      <a:pt x="13" y="172"/>
                    </a:cubicBezTo>
                    <a:moveTo>
                      <a:pt x="48" y="169"/>
                    </a:moveTo>
                    <a:cubicBezTo>
                      <a:pt x="47" y="169"/>
                      <a:pt x="47" y="169"/>
                      <a:pt x="47" y="169"/>
                    </a:cubicBezTo>
                    <a:cubicBezTo>
                      <a:pt x="47" y="169"/>
                      <a:pt x="47" y="169"/>
                      <a:pt x="47" y="169"/>
                    </a:cubicBezTo>
                    <a:cubicBezTo>
                      <a:pt x="46" y="169"/>
                      <a:pt x="45" y="169"/>
                      <a:pt x="44" y="169"/>
                    </a:cubicBezTo>
                    <a:cubicBezTo>
                      <a:pt x="45" y="165"/>
                      <a:pt x="47" y="162"/>
                      <a:pt x="50" y="159"/>
                    </a:cubicBezTo>
                    <a:cubicBezTo>
                      <a:pt x="50" y="158"/>
                      <a:pt x="50" y="158"/>
                      <a:pt x="50" y="158"/>
                    </a:cubicBezTo>
                    <a:cubicBezTo>
                      <a:pt x="51" y="159"/>
                      <a:pt x="52" y="159"/>
                      <a:pt x="53" y="159"/>
                    </a:cubicBezTo>
                    <a:cubicBezTo>
                      <a:pt x="51" y="162"/>
                      <a:pt x="50" y="166"/>
                      <a:pt x="48" y="169"/>
                    </a:cubicBezTo>
                    <a:moveTo>
                      <a:pt x="17" y="174"/>
                    </a:moveTo>
                    <a:cubicBezTo>
                      <a:pt x="18" y="170"/>
                      <a:pt x="18" y="167"/>
                      <a:pt x="18" y="164"/>
                    </a:cubicBezTo>
                    <a:cubicBezTo>
                      <a:pt x="19" y="163"/>
                      <a:pt x="19" y="163"/>
                      <a:pt x="19" y="163"/>
                    </a:cubicBezTo>
                    <a:cubicBezTo>
                      <a:pt x="21" y="162"/>
                      <a:pt x="21" y="160"/>
                      <a:pt x="23" y="159"/>
                    </a:cubicBezTo>
                    <a:cubicBezTo>
                      <a:pt x="24" y="159"/>
                      <a:pt x="25" y="158"/>
                      <a:pt x="25" y="158"/>
                    </a:cubicBezTo>
                    <a:cubicBezTo>
                      <a:pt x="23" y="163"/>
                      <a:pt x="20" y="168"/>
                      <a:pt x="17" y="174"/>
                    </a:cubicBezTo>
                    <a:moveTo>
                      <a:pt x="35" y="169"/>
                    </a:moveTo>
                    <a:cubicBezTo>
                      <a:pt x="36" y="169"/>
                      <a:pt x="36" y="169"/>
                      <a:pt x="36" y="169"/>
                    </a:cubicBezTo>
                    <a:cubicBezTo>
                      <a:pt x="37" y="165"/>
                      <a:pt x="39" y="161"/>
                      <a:pt x="41" y="157"/>
                    </a:cubicBezTo>
                    <a:cubicBezTo>
                      <a:pt x="43" y="157"/>
                      <a:pt x="45" y="158"/>
                      <a:pt x="48" y="158"/>
                    </a:cubicBezTo>
                    <a:cubicBezTo>
                      <a:pt x="45" y="161"/>
                      <a:pt x="43" y="165"/>
                      <a:pt x="42" y="169"/>
                    </a:cubicBezTo>
                    <a:cubicBezTo>
                      <a:pt x="40" y="169"/>
                      <a:pt x="37" y="169"/>
                      <a:pt x="35" y="169"/>
                    </a:cubicBezTo>
                    <a:cubicBezTo>
                      <a:pt x="35" y="169"/>
                      <a:pt x="35" y="169"/>
                      <a:pt x="35" y="169"/>
                    </a:cubicBezTo>
                    <a:moveTo>
                      <a:pt x="20" y="173"/>
                    </a:moveTo>
                    <a:cubicBezTo>
                      <a:pt x="22" y="168"/>
                      <a:pt x="25" y="163"/>
                      <a:pt x="28" y="157"/>
                    </a:cubicBezTo>
                    <a:cubicBezTo>
                      <a:pt x="29" y="157"/>
                      <a:pt x="31" y="157"/>
                      <a:pt x="32" y="157"/>
                    </a:cubicBezTo>
                    <a:cubicBezTo>
                      <a:pt x="30" y="161"/>
                      <a:pt x="28" y="166"/>
                      <a:pt x="26" y="170"/>
                    </a:cubicBezTo>
                    <a:cubicBezTo>
                      <a:pt x="26" y="171"/>
                      <a:pt x="26" y="171"/>
                      <a:pt x="26" y="171"/>
                    </a:cubicBezTo>
                    <a:cubicBezTo>
                      <a:pt x="26" y="171"/>
                      <a:pt x="26" y="171"/>
                      <a:pt x="26" y="171"/>
                    </a:cubicBezTo>
                    <a:cubicBezTo>
                      <a:pt x="25" y="171"/>
                      <a:pt x="25" y="171"/>
                      <a:pt x="24" y="171"/>
                    </a:cubicBezTo>
                    <a:cubicBezTo>
                      <a:pt x="22" y="172"/>
                      <a:pt x="21" y="172"/>
                      <a:pt x="20" y="173"/>
                    </a:cubicBezTo>
                    <a:moveTo>
                      <a:pt x="28" y="170"/>
                    </a:moveTo>
                    <a:cubicBezTo>
                      <a:pt x="30" y="166"/>
                      <a:pt x="32" y="161"/>
                      <a:pt x="35" y="157"/>
                    </a:cubicBezTo>
                    <a:cubicBezTo>
                      <a:pt x="36" y="157"/>
                      <a:pt x="37" y="157"/>
                      <a:pt x="39" y="157"/>
                    </a:cubicBezTo>
                    <a:cubicBezTo>
                      <a:pt x="37" y="161"/>
                      <a:pt x="36" y="164"/>
                      <a:pt x="34" y="168"/>
                    </a:cubicBezTo>
                    <a:cubicBezTo>
                      <a:pt x="34" y="169"/>
                      <a:pt x="34" y="169"/>
                      <a:pt x="34" y="169"/>
                    </a:cubicBezTo>
                    <a:cubicBezTo>
                      <a:pt x="32" y="170"/>
                      <a:pt x="30" y="170"/>
                      <a:pt x="28" y="170"/>
                    </a:cubicBezTo>
                    <a:moveTo>
                      <a:pt x="9" y="164"/>
                    </a:moveTo>
                    <a:cubicBezTo>
                      <a:pt x="8" y="163"/>
                      <a:pt x="7" y="162"/>
                      <a:pt x="7" y="160"/>
                    </a:cubicBezTo>
                    <a:cubicBezTo>
                      <a:pt x="8" y="157"/>
                      <a:pt x="10" y="154"/>
                      <a:pt x="12" y="151"/>
                    </a:cubicBezTo>
                    <a:cubicBezTo>
                      <a:pt x="13" y="153"/>
                      <a:pt x="14" y="154"/>
                      <a:pt x="14" y="156"/>
                    </a:cubicBezTo>
                    <a:cubicBezTo>
                      <a:pt x="13" y="157"/>
                      <a:pt x="11" y="160"/>
                      <a:pt x="9" y="164"/>
                    </a:cubicBezTo>
                    <a:moveTo>
                      <a:pt x="6" y="158"/>
                    </a:moveTo>
                    <a:cubicBezTo>
                      <a:pt x="6" y="158"/>
                      <a:pt x="6" y="158"/>
                      <a:pt x="6" y="158"/>
                    </a:cubicBezTo>
                    <a:cubicBezTo>
                      <a:pt x="5" y="157"/>
                      <a:pt x="5" y="156"/>
                      <a:pt x="5" y="155"/>
                    </a:cubicBezTo>
                    <a:cubicBezTo>
                      <a:pt x="5" y="155"/>
                      <a:pt x="5" y="155"/>
                      <a:pt x="5" y="155"/>
                    </a:cubicBezTo>
                    <a:cubicBezTo>
                      <a:pt x="5" y="154"/>
                      <a:pt x="5" y="154"/>
                      <a:pt x="5" y="154"/>
                    </a:cubicBezTo>
                    <a:cubicBezTo>
                      <a:pt x="6" y="152"/>
                      <a:pt x="8" y="149"/>
                      <a:pt x="9" y="147"/>
                    </a:cubicBezTo>
                    <a:cubicBezTo>
                      <a:pt x="10" y="148"/>
                      <a:pt x="10" y="149"/>
                      <a:pt x="11" y="149"/>
                    </a:cubicBezTo>
                    <a:cubicBezTo>
                      <a:pt x="9" y="152"/>
                      <a:pt x="7" y="155"/>
                      <a:pt x="6" y="158"/>
                    </a:cubicBezTo>
                    <a:moveTo>
                      <a:pt x="4" y="152"/>
                    </a:moveTo>
                    <a:cubicBezTo>
                      <a:pt x="4" y="152"/>
                      <a:pt x="4" y="152"/>
                      <a:pt x="4" y="152"/>
                    </a:cubicBezTo>
                    <a:cubicBezTo>
                      <a:pt x="4" y="150"/>
                      <a:pt x="4" y="148"/>
                      <a:pt x="5" y="146"/>
                    </a:cubicBezTo>
                    <a:cubicBezTo>
                      <a:pt x="5" y="144"/>
                      <a:pt x="5" y="143"/>
                      <a:pt x="6" y="142"/>
                    </a:cubicBezTo>
                    <a:cubicBezTo>
                      <a:pt x="6" y="143"/>
                      <a:pt x="7" y="144"/>
                      <a:pt x="8" y="145"/>
                    </a:cubicBezTo>
                    <a:cubicBezTo>
                      <a:pt x="7" y="147"/>
                      <a:pt x="5" y="150"/>
                      <a:pt x="4" y="152"/>
                    </a:cubicBezTo>
                    <a:moveTo>
                      <a:pt x="85" y="112"/>
                    </a:moveTo>
                    <a:cubicBezTo>
                      <a:pt x="84" y="112"/>
                      <a:pt x="83" y="112"/>
                      <a:pt x="81" y="112"/>
                    </a:cubicBezTo>
                    <a:cubicBezTo>
                      <a:pt x="83" y="109"/>
                      <a:pt x="84" y="106"/>
                      <a:pt x="86" y="104"/>
                    </a:cubicBezTo>
                    <a:cubicBezTo>
                      <a:pt x="86" y="103"/>
                      <a:pt x="86" y="103"/>
                      <a:pt x="86" y="103"/>
                    </a:cubicBezTo>
                    <a:cubicBezTo>
                      <a:pt x="86" y="103"/>
                      <a:pt x="86" y="103"/>
                      <a:pt x="86" y="103"/>
                    </a:cubicBezTo>
                    <a:cubicBezTo>
                      <a:pt x="86" y="106"/>
                      <a:pt x="85" y="109"/>
                      <a:pt x="85" y="112"/>
                    </a:cubicBezTo>
                    <a:moveTo>
                      <a:pt x="79" y="112"/>
                    </a:moveTo>
                    <a:cubicBezTo>
                      <a:pt x="78" y="112"/>
                      <a:pt x="77" y="112"/>
                      <a:pt x="75" y="112"/>
                    </a:cubicBezTo>
                    <a:cubicBezTo>
                      <a:pt x="77" y="109"/>
                      <a:pt x="79" y="106"/>
                      <a:pt x="81" y="103"/>
                    </a:cubicBezTo>
                    <a:cubicBezTo>
                      <a:pt x="82" y="103"/>
                      <a:pt x="83" y="103"/>
                      <a:pt x="84" y="103"/>
                    </a:cubicBezTo>
                    <a:cubicBezTo>
                      <a:pt x="82" y="106"/>
                      <a:pt x="81" y="109"/>
                      <a:pt x="79" y="112"/>
                    </a:cubicBezTo>
                    <a:moveTo>
                      <a:pt x="73" y="112"/>
                    </a:moveTo>
                    <a:cubicBezTo>
                      <a:pt x="71" y="112"/>
                      <a:pt x="69" y="112"/>
                      <a:pt x="67" y="112"/>
                    </a:cubicBezTo>
                    <a:cubicBezTo>
                      <a:pt x="69" y="109"/>
                      <a:pt x="71" y="106"/>
                      <a:pt x="73" y="102"/>
                    </a:cubicBezTo>
                    <a:cubicBezTo>
                      <a:pt x="75" y="102"/>
                      <a:pt x="77" y="103"/>
                      <a:pt x="79" y="103"/>
                    </a:cubicBezTo>
                    <a:cubicBezTo>
                      <a:pt x="77" y="106"/>
                      <a:pt x="75" y="109"/>
                      <a:pt x="73" y="112"/>
                    </a:cubicBezTo>
                    <a:moveTo>
                      <a:pt x="65" y="112"/>
                    </a:moveTo>
                    <a:cubicBezTo>
                      <a:pt x="63" y="112"/>
                      <a:pt x="62" y="112"/>
                      <a:pt x="60" y="112"/>
                    </a:cubicBezTo>
                    <a:cubicBezTo>
                      <a:pt x="62" y="109"/>
                      <a:pt x="64" y="105"/>
                      <a:pt x="66" y="102"/>
                    </a:cubicBezTo>
                    <a:cubicBezTo>
                      <a:pt x="67" y="102"/>
                      <a:pt x="69" y="102"/>
                      <a:pt x="71" y="102"/>
                    </a:cubicBezTo>
                    <a:cubicBezTo>
                      <a:pt x="69" y="106"/>
                      <a:pt x="67" y="109"/>
                      <a:pt x="65" y="112"/>
                    </a:cubicBezTo>
                    <a:moveTo>
                      <a:pt x="10" y="107"/>
                    </a:moveTo>
                    <a:cubicBezTo>
                      <a:pt x="10" y="105"/>
                      <a:pt x="10" y="104"/>
                      <a:pt x="10" y="102"/>
                    </a:cubicBezTo>
                    <a:cubicBezTo>
                      <a:pt x="11" y="102"/>
                      <a:pt x="11" y="102"/>
                      <a:pt x="12" y="102"/>
                    </a:cubicBezTo>
                    <a:cubicBezTo>
                      <a:pt x="12" y="102"/>
                      <a:pt x="12" y="102"/>
                      <a:pt x="12" y="102"/>
                    </a:cubicBezTo>
                    <a:cubicBezTo>
                      <a:pt x="12" y="103"/>
                      <a:pt x="12" y="103"/>
                      <a:pt x="12" y="103"/>
                    </a:cubicBezTo>
                    <a:cubicBezTo>
                      <a:pt x="11" y="104"/>
                      <a:pt x="11" y="105"/>
                      <a:pt x="10" y="107"/>
                    </a:cubicBezTo>
                    <a:moveTo>
                      <a:pt x="59" y="109"/>
                    </a:moveTo>
                    <a:cubicBezTo>
                      <a:pt x="60" y="106"/>
                      <a:pt x="60" y="104"/>
                      <a:pt x="60" y="102"/>
                    </a:cubicBezTo>
                    <a:cubicBezTo>
                      <a:pt x="61" y="102"/>
                      <a:pt x="62" y="102"/>
                      <a:pt x="63" y="102"/>
                    </a:cubicBezTo>
                    <a:cubicBezTo>
                      <a:pt x="62" y="104"/>
                      <a:pt x="61" y="106"/>
                      <a:pt x="59" y="109"/>
                    </a:cubicBezTo>
                    <a:moveTo>
                      <a:pt x="10" y="113"/>
                    </a:moveTo>
                    <a:cubicBezTo>
                      <a:pt x="10" y="112"/>
                      <a:pt x="10" y="112"/>
                      <a:pt x="10" y="111"/>
                    </a:cubicBezTo>
                    <a:cubicBezTo>
                      <a:pt x="12" y="108"/>
                      <a:pt x="13" y="105"/>
                      <a:pt x="14" y="102"/>
                    </a:cubicBezTo>
                    <a:cubicBezTo>
                      <a:pt x="15" y="102"/>
                      <a:pt x="16" y="102"/>
                      <a:pt x="17" y="102"/>
                    </a:cubicBezTo>
                    <a:cubicBezTo>
                      <a:pt x="16" y="105"/>
                      <a:pt x="14" y="108"/>
                      <a:pt x="13" y="112"/>
                    </a:cubicBezTo>
                    <a:cubicBezTo>
                      <a:pt x="13" y="112"/>
                      <a:pt x="13" y="112"/>
                      <a:pt x="13" y="112"/>
                    </a:cubicBezTo>
                    <a:cubicBezTo>
                      <a:pt x="12" y="112"/>
                      <a:pt x="11" y="113"/>
                      <a:pt x="10" y="113"/>
                    </a:cubicBezTo>
                    <a:moveTo>
                      <a:pt x="15" y="112"/>
                    </a:moveTo>
                    <a:cubicBezTo>
                      <a:pt x="16" y="109"/>
                      <a:pt x="18" y="105"/>
                      <a:pt x="19" y="102"/>
                    </a:cubicBezTo>
                    <a:cubicBezTo>
                      <a:pt x="21" y="101"/>
                      <a:pt x="23" y="101"/>
                      <a:pt x="24" y="101"/>
                    </a:cubicBezTo>
                    <a:cubicBezTo>
                      <a:pt x="23" y="105"/>
                      <a:pt x="21" y="108"/>
                      <a:pt x="19" y="112"/>
                    </a:cubicBezTo>
                    <a:cubicBezTo>
                      <a:pt x="19" y="112"/>
                      <a:pt x="19" y="112"/>
                      <a:pt x="19" y="112"/>
                    </a:cubicBezTo>
                    <a:cubicBezTo>
                      <a:pt x="18" y="112"/>
                      <a:pt x="16" y="112"/>
                      <a:pt x="15" y="112"/>
                    </a:cubicBezTo>
                    <a:moveTo>
                      <a:pt x="21" y="112"/>
                    </a:moveTo>
                    <a:cubicBezTo>
                      <a:pt x="23" y="109"/>
                      <a:pt x="25" y="105"/>
                      <a:pt x="27" y="101"/>
                    </a:cubicBezTo>
                    <a:cubicBezTo>
                      <a:pt x="28" y="101"/>
                      <a:pt x="29" y="101"/>
                      <a:pt x="30" y="101"/>
                    </a:cubicBezTo>
                    <a:cubicBezTo>
                      <a:pt x="29" y="105"/>
                      <a:pt x="27" y="108"/>
                      <a:pt x="25" y="112"/>
                    </a:cubicBezTo>
                    <a:cubicBezTo>
                      <a:pt x="24" y="112"/>
                      <a:pt x="22" y="112"/>
                      <a:pt x="21" y="112"/>
                    </a:cubicBezTo>
                    <a:moveTo>
                      <a:pt x="27" y="75"/>
                    </a:moveTo>
                    <a:cubicBezTo>
                      <a:pt x="26" y="72"/>
                      <a:pt x="25" y="68"/>
                      <a:pt x="25" y="64"/>
                    </a:cubicBezTo>
                    <a:cubicBezTo>
                      <a:pt x="26" y="68"/>
                      <a:pt x="27" y="72"/>
                      <a:pt x="27" y="75"/>
                    </a:cubicBezTo>
                    <a:cubicBezTo>
                      <a:pt x="27" y="75"/>
                      <a:pt x="27" y="75"/>
                      <a:pt x="27" y="75"/>
                    </a:cubicBezTo>
                    <a:moveTo>
                      <a:pt x="102" y="56"/>
                    </a:moveTo>
                    <a:cubicBezTo>
                      <a:pt x="103" y="55"/>
                      <a:pt x="103" y="55"/>
                      <a:pt x="103" y="55"/>
                    </a:cubicBezTo>
                    <a:cubicBezTo>
                      <a:pt x="103" y="56"/>
                      <a:pt x="103" y="56"/>
                      <a:pt x="103" y="56"/>
                    </a:cubicBezTo>
                    <a:cubicBezTo>
                      <a:pt x="102" y="56"/>
                      <a:pt x="102" y="56"/>
                      <a:pt x="102" y="56"/>
                    </a:cubicBezTo>
                    <a:moveTo>
                      <a:pt x="80" y="60"/>
                    </a:moveTo>
                    <a:cubicBezTo>
                      <a:pt x="80" y="58"/>
                      <a:pt x="80" y="57"/>
                      <a:pt x="80" y="55"/>
                    </a:cubicBezTo>
                    <a:cubicBezTo>
                      <a:pt x="80" y="55"/>
                      <a:pt x="80" y="54"/>
                      <a:pt x="80" y="54"/>
                    </a:cubicBezTo>
                    <a:cubicBezTo>
                      <a:pt x="81" y="53"/>
                      <a:pt x="82" y="53"/>
                      <a:pt x="84" y="53"/>
                    </a:cubicBezTo>
                    <a:cubicBezTo>
                      <a:pt x="82" y="55"/>
                      <a:pt x="81" y="58"/>
                      <a:pt x="80" y="60"/>
                    </a:cubicBezTo>
                    <a:moveTo>
                      <a:pt x="80" y="63"/>
                    </a:moveTo>
                    <a:cubicBezTo>
                      <a:pt x="82" y="60"/>
                      <a:pt x="84" y="56"/>
                      <a:pt x="86" y="52"/>
                    </a:cubicBezTo>
                    <a:cubicBezTo>
                      <a:pt x="88" y="52"/>
                      <a:pt x="89" y="51"/>
                      <a:pt x="91" y="51"/>
                    </a:cubicBezTo>
                    <a:cubicBezTo>
                      <a:pt x="88" y="54"/>
                      <a:pt x="86" y="58"/>
                      <a:pt x="84" y="61"/>
                    </a:cubicBezTo>
                    <a:cubicBezTo>
                      <a:pt x="84" y="62"/>
                      <a:pt x="84" y="62"/>
                      <a:pt x="84" y="62"/>
                    </a:cubicBezTo>
                    <a:cubicBezTo>
                      <a:pt x="83" y="62"/>
                      <a:pt x="81" y="63"/>
                      <a:pt x="80" y="63"/>
                    </a:cubicBezTo>
                    <a:moveTo>
                      <a:pt x="87" y="61"/>
                    </a:moveTo>
                    <a:cubicBezTo>
                      <a:pt x="89" y="57"/>
                      <a:pt x="91" y="54"/>
                      <a:pt x="93" y="51"/>
                    </a:cubicBezTo>
                    <a:cubicBezTo>
                      <a:pt x="93" y="50"/>
                      <a:pt x="93" y="50"/>
                      <a:pt x="93" y="50"/>
                    </a:cubicBezTo>
                    <a:cubicBezTo>
                      <a:pt x="94" y="50"/>
                      <a:pt x="95" y="50"/>
                      <a:pt x="96" y="49"/>
                    </a:cubicBezTo>
                    <a:cubicBezTo>
                      <a:pt x="95" y="50"/>
                      <a:pt x="95" y="50"/>
                      <a:pt x="95" y="50"/>
                    </a:cubicBezTo>
                    <a:cubicBezTo>
                      <a:pt x="95" y="50"/>
                      <a:pt x="95" y="50"/>
                      <a:pt x="95" y="50"/>
                    </a:cubicBezTo>
                    <a:cubicBezTo>
                      <a:pt x="93" y="53"/>
                      <a:pt x="91" y="56"/>
                      <a:pt x="89" y="60"/>
                    </a:cubicBezTo>
                    <a:cubicBezTo>
                      <a:pt x="88" y="60"/>
                      <a:pt x="87" y="60"/>
                      <a:pt x="87" y="61"/>
                    </a:cubicBezTo>
                    <a:moveTo>
                      <a:pt x="76" y="55"/>
                    </a:moveTo>
                    <a:cubicBezTo>
                      <a:pt x="76" y="54"/>
                      <a:pt x="75" y="53"/>
                      <a:pt x="75" y="52"/>
                    </a:cubicBezTo>
                    <a:cubicBezTo>
                      <a:pt x="74" y="52"/>
                      <a:pt x="74" y="52"/>
                      <a:pt x="74" y="52"/>
                    </a:cubicBezTo>
                    <a:cubicBezTo>
                      <a:pt x="75" y="51"/>
                      <a:pt x="76" y="50"/>
                      <a:pt x="77" y="48"/>
                    </a:cubicBezTo>
                    <a:cubicBezTo>
                      <a:pt x="77" y="49"/>
                      <a:pt x="76" y="50"/>
                      <a:pt x="76" y="50"/>
                    </a:cubicBezTo>
                    <a:cubicBezTo>
                      <a:pt x="76" y="51"/>
                      <a:pt x="76" y="51"/>
                      <a:pt x="76" y="52"/>
                    </a:cubicBezTo>
                    <a:cubicBezTo>
                      <a:pt x="76" y="53"/>
                      <a:pt x="76" y="54"/>
                      <a:pt x="76" y="55"/>
                    </a:cubicBezTo>
                    <a:cubicBezTo>
                      <a:pt x="76" y="55"/>
                      <a:pt x="76" y="55"/>
                      <a:pt x="76" y="55"/>
                    </a:cubicBezTo>
                    <a:moveTo>
                      <a:pt x="98" y="57"/>
                    </a:moveTo>
                    <a:cubicBezTo>
                      <a:pt x="100" y="54"/>
                      <a:pt x="102" y="52"/>
                      <a:pt x="104" y="49"/>
                    </a:cubicBezTo>
                    <a:cubicBezTo>
                      <a:pt x="104" y="48"/>
                      <a:pt x="104" y="48"/>
                      <a:pt x="104" y="48"/>
                    </a:cubicBezTo>
                    <a:cubicBezTo>
                      <a:pt x="104" y="50"/>
                      <a:pt x="104" y="51"/>
                      <a:pt x="104" y="52"/>
                    </a:cubicBezTo>
                    <a:cubicBezTo>
                      <a:pt x="104" y="52"/>
                      <a:pt x="103" y="52"/>
                      <a:pt x="103" y="52"/>
                    </a:cubicBezTo>
                    <a:cubicBezTo>
                      <a:pt x="103" y="52"/>
                      <a:pt x="103" y="52"/>
                      <a:pt x="103" y="52"/>
                    </a:cubicBezTo>
                    <a:cubicBezTo>
                      <a:pt x="101" y="54"/>
                      <a:pt x="100" y="55"/>
                      <a:pt x="99" y="57"/>
                    </a:cubicBezTo>
                    <a:cubicBezTo>
                      <a:pt x="99" y="57"/>
                      <a:pt x="99" y="57"/>
                      <a:pt x="99" y="57"/>
                    </a:cubicBezTo>
                    <a:cubicBezTo>
                      <a:pt x="99" y="57"/>
                      <a:pt x="98" y="57"/>
                      <a:pt x="98" y="57"/>
                    </a:cubicBezTo>
                    <a:moveTo>
                      <a:pt x="92" y="59"/>
                    </a:moveTo>
                    <a:cubicBezTo>
                      <a:pt x="93" y="56"/>
                      <a:pt x="95" y="53"/>
                      <a:pt x="97" y="51"/>
                    </a:cubicBezTo>
                    <a:cubicBezTo>
                      <a:pt x="97" y="50"/>
                      <a:pt x="97" y="50"/>
                      <a:pt x="97" y="49"/>
                    </a:cubicBezTo>
                    <a:cubicBezTo>
                      <a:pt x="96" y="49"/>
                      <a:pt x="96" y="49"/>
                      <a:pt x="96" y="49"/>
                    </a:cubicBezTo>
                    <a:cubicBezTo>
                      <a:pt x="98" y="49"/>
                      <a:pt x="100" y="48"/>
                      <a:pt x="103" y="47"/>
                    </a:cubicBezTo>
                    <a:cubicBezTo>
                      <a:pt x="102" y="48"/>
                      <a:pt x="102" y="48"/>
                      <a:pt x="102" y="48"/>
                    </a:cubicBezTo>
                    <a:cubicBezTo>
                      <a:pt x="100" y="51"/>
                      <a:pt x="97" y="55"/>
                      <a:pt x="95" y="58"/>
                    </a:cubicBezTo>
                    <a:cubicBezTo>
                      <a:pt x="94" y="58"/>
                      <a:pt x="93" y="59"/>
                      <a:pt x="92" y="59"/>
                    </a:cubicBezTo>
                    <a:moveTo>
                      <a:pt x="73" y="50"/>
                    </a:moveTo>
                    <a:cubicBezTo>
                      <a:pt x="73" y="50"/>
                      <a:pt x="72" y="49"/>
                      <a:pt x="72" y="48"/>
                    </a:cubicBezTo>
                    <a:cubicBezTo>
                      <a:pt x="73" y="46"/>
                      <a:pt x="75" y="43"/>
                      <a:pt x="76" y="41"/>
                    </a:cubicBezTo>
                    <a:cubicBezTo>
                      <a:pt x="76" y="42"/>
                      <a:pt x="77" y="43"/>
                      <a:pt x="77" y="45"/>
                    </a:cubicBezTo>
                    <a:cubicBezTo>
                      <a:pt x="76" y="45"/>
                      <a:pt x="76" y="45"/>
                      <a:pt x="76" y="45"/>
                    </a:cubicBezTo>
                    <a:cubicBezTo>
                      <a:pt x="75" y="47"/>
                      <a:pt x="74" y="48"/>
                      <a:pt x="73" y="50"/>
                    </a:cubicBezTo>
                    <a:moveTo>
                      <a:pt x="52" y="50"/>
                    </a:moveTo>
                    <a:cubicBezTo>
                      <a:pt x="52" y="49"/>
                      <a:pt x="52" y="49"/>
                      <a:pt x="52" y="48"/>
                    </a:cubicBezTo>
                    <a:cubicBezTo>
                      <a:pt x="52" y="47"/>
                      <a:pt x="52" y="47"/>
                      <a:pt x="53" y="46"/>
                    </a:cubicBezTo>
                    <a:cubicBezTo>
                      <a:pt x="53" y="43"/>
                      <a:pt x="54" y="41"/>
                      <a:pt x="56" y="40"/>
                    </a:cubicBezTo>
                    <a:cubicBezTo>
                      <a:pt x="55" y="43"/>
                      <a:pt x="54" y="46"/>
                      <a:pt x="53" y="50"/>
                    </a:cubicBezTo>
                    <a:cubicBezTo>
                      <a:pt x="52" y="50"/>
                      <a:pt x="52" y="50"/>
                      <a:pt x="52" y="50"/>
                    </a:cubicBezTo>
                    <a:moveTo>
                      <a:pt x="70" y="47"/>
                    </a:moveTo>
                    <a:cubicBezTo>
                      <a:pt x="69" y="47"/>
                      <a:pt x="69" y="47"/>
                      <a:pt x="68" y="47"/>
                    </a:cubicBezTo>
                    <a:cubicBezTo>
                      <a:pt x="68" y="47"/>
                      <a:pt x="67" y="46"/>
                      <a:pt x="67" y="46"/>
                    </a:cubicBezTo>
                    <a:cubicBezTo>
                      <a:pt x="69" y="43"/>
                      <a:pt x="71" y="40"/>
                      <a:pt x="73" y="37"/>
                    </a:cubicBezTo>
                    <a:cubicBezTo>
                      <a:pt x="73" y="37"/>
                      <a:pt x="73" y="37"/>
                      <a:pt x="73" y="37"/>
                    </a:cubicBezTo>
                    <a:cubicBezTo>
                      <a:pt x="74" y="37"/>
                      <a:pt x="75" y="38"/>
                      <a:pt x="75" y="39"/>
                    </a:cubicBezTo>
                    <a:cubicBezTo>
                      <a:pt x="75" y="39"/>
                      <a:pt x="75" y="39"/>
                      <a:pt x="75" y="39"/>
                    </a:cubicBezTo>
                    <a:cubicBezTo>
                      <a:pt x="73" y="42"/>
                      <a:pt x="71" y="45"/>
                      <a:pt x="70" y="47"/>
                    </a:cubicBezTo>
                    <a:moveTo>
                      <a:pt x="53" y="54"/>
                    </a:moveTo>
                    <a:cubicBezTo>
                      <a:pt x="53" y="54"/>
                      <a:pt x="53" y="54"/>
                      <a:pt x="53" y="54"/>
                    </a:cubicBezTo>
                    <a:cubicBezTo>
                      <a:pt x="53" y="53"/>
                      <a:pt x="54" y="52"/>
                      <a:pt x="54" y="50"/>
                    </a:cubicBezTo>
                    <a:cubicBezTo>
                      <a:pt x="56" y="47"/>
                      <a:pt x="58" y="43"/>
                      <a:pt x="58" y="38"/>
                    </a:cubicBezTo>
                    <a:cubicBezTo>
                      <a:pt x="58" y="38"/>
                      <a:pt x="58" y="38"/>
                      <a:pt x="58" y="38"/>
                    </a:cubicBezTo>
                    <a:cubicBezTo>
                      <a:pt x="60" y="37"/>
                      <a:pt x="62" y="36"/>
                      <a:pt x="64" y="36"/>
                    </a:cubicBezTo>
                    <a:cubicBezTo>
                      <a:pt x="61" y="40"/>
                      <a:pt x="58" y="45"/>
                      <a:pt x="57" y="50"/>
                    </a:cubicBezTo>
                    <a:cubicBezTo>
                      <a:pt x="55" y="51"/>
                      <a:pt x="54" y="52"/>
                      <a:pt x="53" y="54"/>
                    </a:cubicBezTo>
                    <a:moveTo>
                      <a:pt x="59" y="48"/>
                    </a:moveTo>
                    <a:cubicBezTo>
                      <a:pt x="61" y="44"/>
                      <a:pt x="63" y="40"/>
                      <a:pt x="66" y="36"/>
                    </a:cubicBezTo>
                    <a:cubicBezTo>
                      <a:pt x="66" y="35"/>
                      <a:pt x="66" y="35"/>
                      <a:pt x="66" y="35"/>
                    </a:cubicBezTo>
                    <a:cubicBezTo>
                      <a:pt x="67" y="35"/>
                      <a:pt x="67" y="35"/>
                      <a:pt x="68" y="35"/>
                    </a:cubicBezTo>
                    <a:cubicBezTo>
                      <a:pt x="68" y="35"/>
                      <a:pt x="68" y="35"/>
                      <a:pt x="68" y="35"/>
                    </a:cubicBezTo>
                    <a:cubicBezTo>
                      <a:pt x="68" y="35"/>
                      <a:pt x="68" y="35"/>
                      <a:pt x="68" y="35"/>
                    </a:cubicBezTo>
                    <a:cubicBezTo>
                      <a:pt x="68" y="35"/>
                      <a:pt x="68" y="35"/>
                      <a:pt x="68" y="35"/>
                    </a:cubicBezTo>
                    <a:cubicBezTo>
                      <a:pt x="69" y="35"/>
                      <a:pt x="70" y="35"/>
                      <a:pt x="71" y="36"/>
                    </a:cubicBezTo>
                    <a:cubicBezTo>
                      <a:pt x="69" y="39"/>
                      <a:pt x="67" y="43"/>
                      <a:pt x="65" y="46"/>
                    </a:cubicBezTo>
                    <a:cubicBezTo>
                      <a:pt x="64" y="46"/>
                      <a:pt x="63" y="46"/>
                      <a:pt x="63" y="47"/>
                    </a:cubicBezTo>
                    <a:cubicBezTo>
                      <a:pt x="62" y="47"/>
                      <a:pt x="60" y="47"/>
                      <a:pt x="59" y="48"/>
                    </a:cubicBezTo>
                    <a:moveTo>
                      <a:pt x="10" y="98"/>
                    </a:moveTo>
                    <a:cubicBezTo>
                      <a:pt x="10" y="92"/>
                      <a:pt x="10" y="85"/>
                      <a:pt x="10" y="79"/>
                    </a:cubicBezTo>
                    <a:cubicBezTo>
                      <a:pt x="17" y="79"/>
                      <a:pt x="23" y="79"/>
                      <a:pt x="29" y="79"/>
                    </a:cubicBezTo>
                    <a:cubicBezTo>
                      <a:pt x="30" y="79"/>
                      <a:pt x="30" y="79"/>
                      <a:pt x="30" y="79"/>
                    </a:cubicBezTo>
                    <a:cubicBezTo>
                      <a:pt x="30" y="79"/>
                      <a:pt x="30" y="79"/>
                      <a:pt x="30" y="79"/>
                    </a:cubicBezTo>
                    <a:cubicBezTo>
                      <a:pt x="31" y="78"/>
                      <a:pt x="32" y="77"/>
                      <a:pt x="32" y="76"/>
                    </a:cubicBezTo>
                    <a:cubicBezTo>
                      <a:pt x="29" y="66"/>
                      <a:pt x="26" y="50"/>
                      <a:pt x="26" y="38"/>
                    </a:cubicBezTo>
                    <a:cubicBezTo>
                      <a:pt x="26" y="35"/>
                      <a:pt x="26" y="33"/>
                      <a:pt x="26" y="31"/>
                    </a:cubicBezTo>
                    <a:cubicBezTo>
                      <a:pt x="27" y="26"/>
                      <a:pt x="29" y="21"/>
                      <a:pt x="33" y="17"/>
                    </a:cubicBezTo>
                    <a:cubicBezTo>
                      <a:pt x="36" y="13"/>
                      <a:pt x="41" y="9"/>
                      <a:pt x="45" y="7"/>
                    </a:cubicBezTo>
                    <a:cubicBezTo>
                      <a:pt x="48" y="6"/>
                      <a:pt x="55" y="4"/>
                      <a:pt x="62" y="4"/>
                    </a:cubicBezTo>
                    <a:cubicBezTo>
                      <a:pt x="62" y="4"/>
                      <a:pt x="62" y="4"/>
                      <a:pt x="62" y="4"/>
                    </a:cubicBezTo>
                    <a:cubicBezTo>
                      <a:pt x="62" y="4"/>
                      <a:pt x="62" y="4"/>
                      <a:pt x="62" y="4"/>
                    </a:cubicBezTo>
                    <a:cubicBezTo>
                      <a:pt x="71" y="4"/>
                      <a:pt x="81" y="6"/>
                      <a:pt x="89" y="12"/>
                    </a:cubicBezTo>
                    <a:cubicBezTo>
                      <a:pt x="97" y="18"/>
                      <a:pt x="103" y="27"/>
                      <a:pt x="104" y="43"/>
                    </a:cubicBezTo>
                    <a:cubicBezTo>
                      <a:pt x="94" y="46"/>
                      <a:pt x="90" y="47"/>
                      <a:pt x="80" y="50"/>
                    </a:cubicBezTo>
                    <a:cubicBezTo>
                      <a:pt x="81" y="48"/>
                      <a:pt x="81" y="47"/>
                      <a:pt x="81" y="45"/>
                    </a:cubicBezTo>
                    <a:cubicBezTo>
                      <a:pt x="81" y="43"/>
                      <a:pt x="80" y="41"/>
                      <a:pt x="80" y="39"/>
                    </a:cubicBezTo>
                    <a:cubicBezTo>
                      <a:pt x="79" y="37"/>
                      <a:pt x="77" y="35"/>
                      <a:pt x="75" y="33"/>
                    </a:cubicBezTo>
                    <a:cubicBezTo>
                      <a:pt x="73" y="32"/>
                      <a:pt x="70" y="31"/>
                      <a:pt x="68" y="31"/>
                    </a:cubicBezTo>
                    <a:cubicBezTo>
                      <a:pt x="67" y="31"/>
                      <a:pt x="67" y="31"/>
                      <a:pt x="67" y="31"/>
                    </a:cubicBezTo>
                    <a:cubicBezTo>
                      <a:pt x="67" y="31"/>
                      <a:pt x="67" y="31"/>
                      <a:pt x="67" y="31"/>
                    </a:cubicBezTo>
                    <a:cubicBezTo>
                      <a:pt x="63" y="31"/>
                      <a:pt x="59" y="33"/>
                      <a:pt x="56" y="35"/>
                    </a:cubicBezTo>
                    <a:cubicBezTo>
                      <a:pt x="52" y="37"/>
                      <a:pt x="50" y="41"/>
                      <a:pt x="49" y="45"/>
                    </a:cubicBezTo>
                    <a:cubicBezTo>
                      <a:pt x="48" y="46"/>
                      <a:pt x="48" y="47"/>
                      <a:pt x="48" y="48"/>
                    </a:cubicBezTo>
                    <a:cubicBezTo>
                      <a:pt x="48" y="50"/>
                      <a:pt x="49" y="52"/>
                      <a:pt x="49" y="54"/>
                    </a:cubicBezTo>
                    <a:cubicBezTo>
                      <a:pt x="49" y="55"/>
                      <a:pt x="49" y="56"/>
                      <a:pt x="50" y="56"/>
                    </a:cubicBezTo>
                    <a:cubicBezTo>
                      <a:pt x="50" y="56"/>
                      <a:pt x="50" y="56"/>
                      <a:pt x="50" y="56"/>
                    </a:cubicBezTo>
                    <a:cubicBezTo>
                      <a:pt x="49" y="57"/>
                      <a:pt x="49" y="57"/>
                      <a:pt x="50" y="58"/>
                    </a:cubicBezTo>
                    <a:cubicBezTo>
                      <a:pt x="50" y="60"/>
                      <a:pt x="51" y="63"/>
                      <a:pt x="51" y="67"/>
                    </a:cubicBezTo>
                    <a:cubicBezTo>
                      <a:pt x="52" y="72"/>
                      <a:pt x="53" y="76"/>
                      <a:pt x="55" y="79"/>
                    </a:cubicBezTo>
                    <a:cubicBezTo>
                      <a:pt x="55" y="80"/>
                      <a:pt x="55" y="80"/>
                      <a:pt x="56" y="80"/>
                    </a:cubicBezTo>
                    <a:cubicBezTo>
                      <a:pt x="56" y="81"/>
                      <a:pt x="57" y="81"/>
                      <a:pt x="57" y="81"/>
                    </a:cubicBezTo>
                    <a:cubicBezTo>
                      <a:pt x="57" y="81"/>
                      <a:pt x="57" y="81"/>
                      <a:pt x="57" y="81"/>
                    </a:cubicBezTo>
                    <a:cubicBezTo>
                      <a:pt x="68" y="81"/>
                      <a:pt x="78" y="81"/>
                      <a:pt x="88" y="81"/>
                    </a:cubicBezTo>
                    <a:cubicBezTo>
                      <a:pt x="87" y="86"/>
                      <a:pt x="86" y="90"/>
                      <a:pt x="86" y="95"/>
                    </a:cubicBezTo>
                    <a:cubicBezTo>
                      <a:pt x="86" y="96"/>
                      <a:pt x="87" y="98"/>
                      <a:pt x="87" y="99"/>
                    </a:cubicBezTo>
                    <a:cubicBezTo>
                      <a:pt x="87" y="99"/>
                      <a:pt x="87" y="99"/>
                      <a:pt x="87" y="99"/>
                    </a:cubicBezTo>
                    <a:cubicBezTo>
                      <a:pt x="78" y="98"/>
                      <a:pt x="66" y="98"/>
                      <a:pt x="58" y="98"/>
                    </a:cubicBezTo>
                    <a:cubicBezTo>
                      <a:pt x="58" y="98"/>
                      <a:pt x="58" y="98"/>
                      <a:pt x="58" y="98"/>
                    </a:cubicBezTo>
                    <a:cubicBezTo>
                      <a:pt x="57" y="98"/>
                      <a:pt x="56" y="99"/>
                      <a:pt x="56" y="100"/>
                    </a:cubicBezTo>
                    <a:cubicBezTo>
                      <a:pt x="56" y="100"/>
                      <a:pt x="56" y="100"/>
                      <a:pt x="56" y="100"/>
                    </a:cubicBezTo>
                    <a:cubicBezTo>
                      <a:pt x="56" y="100"/>
                      <a:pt x="56" y="100"/>
                      <a:pt x="56" y="100"/>
                    </a:cubicBezTo>
                    <a:cubicBezTo>
                      <a:pt x="56" y="100"/>
                      <a:pt x="56" y="100"/>
                      <a:pt x="56" y="100"/>
                    </a:cubicBezTo>
                    <a:cubicBezTo>
                      <a:pt x="56" y="105"/>
                      <a:pt x="56" y="109"/>
                      <a:pt x="54" y="113"/>
                    </a:cubicBezTo>
                    <a:cubicBezTo>
                      <a:pt x="54" y="113"/>
                      <a:pt x="54" y="113"/>
                      <a:pt x="54" y="114"/>
                    </a:cubicBezTo>
                    <a:cubicBezTo>
                      <a:pt x="54" y="114"/>
                      <a:pt x="54" y="114"/>
                      <a:pt x="54" y="114"/>
                    </a:cubicBezTo>
                    <a:cubicBezTo>
                      <a:pt x="52" y="120"/>
                      <a:pt x="49" y="125"/>
                      <a:pt x="46" y="129"/>
                    </a:cubicBezTo>
                    <a:cubicBezTo>
                      <a:pt x="46" y="129"/>
                      <a:pt x="46" y="129"/>
                      <a:pt x="46" y="129"/>
                    </a:cubicBezTo>
                    <a:cubicBezTo>
                      <a:pt x="45" y="129"/>
                      <a:pt x="45" y="130"/>
                      <a:pt x="45" y="130"/>
                    </a:cubicBezTo>
                    <a:cubicBezTo>
                      <a:pt x="45" y="131"/>
                      <a:pt x="45" y="131"/>
                      <a:pt x="46" y="132"/>
                    </a:cubicBezTo>
                    <a:cubicBezTo>
                      <a:pt x="46" y="132"/>
                      <a:pt x="46" y="132"/>
                      <a:pt x="46" y="132"/>
                    </a:cubicBezTo>
                    <a:cubicBezTo>
                      <a:pt x="47" y="133"/>
                      <a:pt x="48" y="134"/>
                      <a:pt x="50" y="135"/>
                    </a:cubicBezTo>
                    <a:cubicBezTo>
                      <a:pt x="56" y="137"/>
                      <a:pt x="67" y="142"/>
                      <a:pt x="83" y="142"/>
                    </a:cubicBezTo>
                    <a:cubicBezTo>
                      <a:pt x="90" y="142"/>
                      <a:pt x="98" y="141"/>
                      <a:pt x="107" y="138"/>
                    </a:cubicBezTo>
                    <a:cubicBezTo>
                      <a:pt x="108" y="142"/>
                      <a:pt x="108" y="145"/>
                      <a:pt x="109" y="147"/>
                    </a:cubicBezTo>
                    <a:cubicBezTo>
                      <a:pt x="110" y="150"/>
                      <a:pt x="111" y="153"/>
                      <a:pt x="112" y="156"/>
                    </a:cubicBezTo>
                    <a:cubicBezTo>
                      <a:pt x="107" y="159"/>
                      <a:pt x="98" y="162"/>
                      <a:pt x="87" y="162"/>
                    </a:cubicBezTo>
                    <a:cubicBezTo>
                      <a:pt x="81" y="162"/>
                      <a:pt x="75" y="161"/>
                      <a:pt x="68" y="159"/>
                    </a:cubicBezTo>
                    <a:cubicBezTo>
                      <a:pt x="52" y="154"/>
                      <a:pt x="42" y="153"/>
                      <a:pt x="34" y="153"/>
                    </a:cubicBezTo>
                    <a:cubicBezTo>
                      <a:pt x="34" y="153"/>
                      <a:pt x="34" y="153"/>
                      <a:pt x="34" y="153"/>
                    </a:cubicBezTo>
                    <a:cubicBezTo>
                      <a:pt x="28" y="153"/>
                      <a:pt x="24" y="154"/>
                      <a:pt x="21" y="156"/>
                    </a:cubicBezTo>
                    <a:cubicBezTo>
                      <a:pt x="20" y="156"/>
                      <a:pt x="20" y="157"/>
                      <a:pt x="19" y="158"/>
                    </a:cubicBezTo>
                    <a:cubicBezTo>
                      <a:pt x="18" y="154"/>
                      <a:pt x="16" y="151"/>
                      <a:pt x="14" y="148"/>
                    </a:cubicBezTo>
                    <a:cubicBezTo>
                      <a:pt x="12" y="144"/>
                      <a:pt x="9" y="141"/>
                      <a:pt x="7" y="136"/>
                    </a:cubicBezTo>
                    <a:cubicBezTo>
                      <a:pt x="7" y="136"/>
                      <a:pt x="7" y="135"/>
                      <a:pt x="7" y="135"/>
                    </a:cubicBezTo>
                    <a:cubicBezTo>
                      <a:pt x="7" y="135"/>
                      <a:pt x="7" y="135"/>
                      <a:pt x="8" y="134"/>
                    </a:cubicBezTo>
                    <a:cubicBezTo>
                      <a:pt x="14" y="131"/>
                      <a:pt x="20" y="126"/>
                      <a:pt x="25" y="120"/>
                    </a:cubicBezTo>
                    <a:cubicBezTo>
                      <a:pt x="26" y="118"/>
                      <a:pt x="27" y="117"/>
                      <a:pt x="28" y="115"/>
                    </a:cubicBezTo>
                    <a:cubicBezTo>
                      <a:pt x="31" y="110"/>
                      <a:pt x="33" y="105"/>
                      <a:pt x="34" y="99"/>
                    </a:cubicBezTo>
                    <a:cubicBezTo>
                      <a:pt x="34" y="99"/>
                      <a:pt x="34" y="99"/>
                      <a:pt x="34" y="99"/>
                    </a:cubicBezTo>
                    <a:cubicBezTo>
                      <a:pt x="34" y="99"/>
                      <a:pt x="34" y="99"/>
                      <a:pt x="34" y="99"/>
                    </a:cubicBezTo>
                    <a:cubicBezTo>
                      <a:pt x="34" y="99"/>
                      <a:pt x="34" y="99"/>
                      <a:pt x="34" y="99"/>
                    </a:cubicBezTo>
                    <a:cubicBezTo>
                      <a:pt x="34" y="98"/>
                      <a:pt x="34" y="98"/>
                      <a:pt x="34" y="98"/>
                    </a:cubicBezTo>
                    <a:cubicBezTo>
                      <a:pt x="33" y="98"/>
                      <a:pt x="33" y="98"/>
                      <a:pt x="33" y="98"/>
                    </a:cubicBezTo>
                    <a:cubicBezTo>
                      <a:pt x="33" y="98"/>
                      <a:pt x="33" y="98"/>
                      <a:pt x="33" y="98"/>
                    </a:cubicBezTo>
                    <a:cubicBezTo>
                      <a:pt x="33" y="97"/>
                      <a:pt x="33" y="97"/>
                      <a:pt x="33" y="97"/>
                    </a:cubicBezTo>
                    <a:cubicBezTo>
                      <a:pt x="33" y="97"/>
                      <a:pt x="33" y="97"/>
                      <a:pt x="33" y="97"/>
                    </a:cubicBezTo>
                    <a:cubicBezTo>
                      <a:pt x="32" y="97"/>
                      <a:pt x="32" y="97"/>
                      <a:pt x="32" y="97"/>
                    </a:cubicBezTo>
                    <a:cubicBezTo>
                      <a:pt x="32" y="97"/>
                      <a:pt x="32" y="97"/>
                      <a:pt x="32" y="97"/>
                    </a:cubicBezTo>
                    <a:cubicBezTo>
                      <a:pt x="32" y="97"/>
                      <a:pt x="32" y="97"/>
                      <a:pt x="32" y="97"/>
                    </a:cubicBezTo>
                    <a:cubicBezTo>
                      <a:pt x="32" y="97"/>
                      <a:pt x="32" y="97"/>
                      <a:pt x="32" y="97"/>
                    </a:cubicBezTo>
                    <a:cubicBezTo>
                      <a:pt x="24" y="97"/>
                      <a:pt x="20" y="98"/>
                      <a:pt x="10" y="98"/>
                    </a:cubicBezTo>
                    <a:moveTo>
                      <a:pt x="62" y="0"/>
                    </a:moveTo>
                    <a:cubicBezTo>
                      <a:pt x="54" y="0"/>
                      <a:pt x="47" y="2"/>
                      <a:pt x="44" y="4"/>
                    </a:cubicBezTo>
                    <a:cubicBezTo>
                      <a:pt x="38" y="6"/>
                      <a:pt x="33" y="10"/>
                      <a:pt x="30" y="15"/>
                    </a:cubicBezTo>
                    <a:cubicBezTo>
                      <a:pt x="26" y="19"/>
                      <a:pt x="23" y="25"/>
                      <a:pt x="22" y="30"/>
                    </a:cubicBezTo>
                    <a:cubicBezTo>
                      <a:pt x="22" y="31"/>
                      <a:pt x="22" y="31"/>
                      <a:pt x="22" y="31"/>
                    </a:cubicBezTo>
                    <a:cubicBezTo>
                      <a:pt x="22" y="32"/>
                      <a:pt x="22" y="32"/>
                      <a:pt x="22" y="32"/>
                    </a:cubicBezTo>
                    <a:cubicBezTo>
                      <a:pt x="20" y="37"/>
                      <a:pt x="20" y="43"/>
                      <a:pt x="20" y="49"/>
                    </a:cubicBezTo>
                    <a:cubicBezTo>
                      <a:pt x="20" y="58"/>
                      <a:pt x="21" y="68"/>
                      <a:pt x="23" y="75"/>
                    </a:cubicBezTo>
                    <a:cubicBezTo>
                      <a:pt x="18" y="75"/>
                      <a:pt x="13" y="75"/>
                      <a:pt x="8" y="75"/>
                    </a:cubicBezTo>
                    <a:cubicBezTo>
                      <a:pt x="7" y="75"/>
                      <a:pt x="7" y="76"/>
                      <a:pt x="7" y="77"/>
                    </a:cubicBezTo>
                    <a:cubicBezTo>
                      <a:pt x="6" y="84"/>
                      <a:pt x="6" y="91"/>
                      <a:pt x="6" y="99"/>
                    </a:cubicBezTo>
                    <a:cubicBezTo>
                      <a:pt x="6" y="99"/>
                      <a:pt x="6" y="99"/>
                      <a:pt x="6" y="99"/>
                    </a:cubicBezTo>
                    <a:cubicBezTo>
                      <a:pt x="6" y="105"/>
                      <a:pt x="7" y="109"/>
                      <a:pt x="7" y="115"/>
                    </a:cubicBezTo>
                    <a:cubicBezTo>
                      <a:pt x="7" y="116"/>
                      <a:pt x="7" y="117"/>
                      <a:pt x="9" y="117"/>
                    </a:cubicBezTo>
                    <a:cubicBezTo>
                      <a:pt x="9" y="117"/>
                      <a:pt x="9" y="117"/>
                      <a:pt x="9" y="117"/>
                    </a:cubicBezTo>
                    <a:cubicBezTo>
                      <a:pt x="9" y="116"/>
                      <a:pt x="9" y="116"/>
                      <a:pt x="9" y="116"/>
                    </a:cubicBezTo>
                    <a:cubicBezTo>
                      <a:pt x="9" y="116"/>
                      <a:pt x="9" y="116"/>
                      <a:pt x="9" y="116"/>
                    </a:cubicBezTo>
                    <a:cubicBezTo>
                      <a:pt x="9" y="117"/>
                      <a:pt x="9" y="117"/>
                      <a:pt x="9" y="117"/>
                    </a:cubicBezTo>
                    <a:cubicBezTo>
                      <a:pt x="10" y="117"/>
                      <a:pt x="10" y="117"/>
                      <a:pt x="10" y="117"/>
                    </a:cubicBezTo>
                    <a:cubicBezTo>
                      <a:pt x="10" y="117"/>
                      <a:pt x="10" y="117"/>
                      <a:pt x="10" y="117"/>
                    </a:cubicBezTo>
                    <a:cubicBezTo>
                      <a:pt x="10" y="117"/>
                      <a:pt x="10" y="117"/>
                      <a:pt x="10" y="117"/>
                    </a:cubicBezTo>
                    <a:cubicBezTo>
                      <a:pt x="14" y="116"/>
                      <a:pt x="18" y="116"/>
                      <a:pt x="22" y="116"/>
                    </a:cubicBezTo>
                    <a:cubicBezTo>
                      <a:pt x="22" y="117"/>
                      <a:pt x="22" y="117"/>
                      <a:pt x="22" y="117"/>
                    </a:cubicBezTo>
                    <a:cubicBezTo>
                      <a:pt x="17" y="123"/>
                      <a:pt x="11" y="128"/>
                      <a:pt x="6" y="131"/>
                    </a:cubicBezTo>
                    <a:cubicBezTo>
                      <a:pt x="5" y="131"/>
                      <a:pt x="5" y="132"/>
                      <a:pt x="4" y="132"/>
                    </a:cubicBezTo>
                    <a:cubicBezTo>
                      <a:pt x="4" y="132"/>
                      <a:pt x="4" y="132"/>
                      <a:pt x="4" y="132"/>
                    </a:cubicBezTo>
                    <a:cubicBezTo>
                      <a:pt x="4" y="132"/>
                      <a:pt x="4" y="132"/>
                      <a:pt x="4" y="132"/>
                    </a:cubicBezTo>
                    <a:cubicBezTo>
                      <a:pt x="3" y="132"/>
                      <a:pt x="2" y="133"/>
                      <a:pt x="2" y="134"/>
                    </a:cubicBezTo>
                    <a:cubicBezTo>
                      <a:pt x="2" y="135"/>
                      <a:pt x="2" y="136"/>
                      <a:pt x="2" y="137"/>
                    </a:cubicBezTo>
                    <a:cubicBezTo>
                      <a:pt x="2" y="140"/>
                      <a:pt x="2" y="142"/>
                      <a:pt x="1" y="146"/>
                    </a:cubicBezTo>
                    <a:cubicBezTo>
                      <a:pt x="1" y="147"/>
                      <a:pt x="0" y="149"/>
                      <a:pt x="0" y="152"/>
                    </a:cubicBezTo>
                    <a:cubicBezTo>
                      <a:pt x="0" y="152"/>
                      <a:pt x="0" y="153"/>
                      <a:pt x="0" y="153"/>
                    </a:cubicBezTo>
                    <a:cubicBezTo>
                      <a:pt x="0" y="155"/>
                      <a:pt x="1" y="157"/>
                      <a:pt x="2" y="159"/>
                    </a:cubicBezTo>
                    <a:cubicBezTo>
                      <a:pt x="4" y="164"/>
                      <a:pt x="6" y="167"/>
                      <a:pt x="8" y="170"/>
                    </a:cubicBezTo>
                    <a:cubicBezTo>
                      <a:pt x="9" y="172"/>
                      <a:pt x="11" y="175"/>
                      <a:pt x="13" y="179"/>
                    </a:cubicBezTo>
                    <a:cubicBezTo>
                      <a:pt x="13" y="180"/>
                      <a:pt x="14" y="180"/>
                      <a:pt x="14" y="180"/>
                    </a:cubicBezTo>
                    <a:cubicBezTo>
                      <a:pt x="14" y="181"/>
                      <a:pt x="14" y="181"/>
                      <a:pt x="14" y="181"/>
                    </a:cubicBezTo>
                    <a:cubicBezTo>
                      <a:pt x="15" y="181"/>
                      <a:pt x="15" y="181"/>
                      <a:pt x="15" y="181"/>
                    </a:cubicBezTo>
                    <a:cubicBezTo>
                      <a:pt x="16" y="181"/>
                      <a:pt x="17" y="181"/>
                      <a:pt x="17" y="180"/>
                    </a:cubicBezTo>
                    <a:cubicBezTo>
                      <a:pt x="19" y="178"/>
                      <a:pt x="22" y="176"/>
                      <a:pt x="25" y="175"/>
                    </a:cubicBezTo>
                    <a:cubicBezTo>
                      <a:pt x="28" y="174"/>
                      <a:pt x="32" y="174"/>
                      <a:pt x="36" y="173"/>
                    </a:cubicBezTo>
                    <a:cubicBezTo>
                      <a:pt x="38" y="173"/>
                      <a:pt x="41" y="173"/>
                      <a:pt x="43" y="173"/>
                    </a:cubicBezTo>
                    <a:cubicBezTo>
                      <a:pt x="43" y="173"/>
                      <a:pt x="43" y="173"/>
                      <a:pt x="43" y="173"/>
                    </a:cubicBezTo>
                    <a:cubicBezTo>
                      <a:pt x="44" y="173"/>
                      <a:pt x="46" y="173"/>
                      <a:pt x="47" y="173"/>
                    </a:cubicBezTo>
                    <a:cubicBezTo>
                      <a:pt x="47" y="173"/>
                      <a:pt x="47" y="173"/>
                      <a:pt x="47" y="173"/>
                    </a:cubicBezTo>
                    <a:cubicBezTo>
                      <a:pt x="52" y="174"/>
                      <a:pt x="58" y="176"/>
                      <a:pt x="64" y="178"/>
                    </a:cubicBezTo>
                    <a:cubicBezTo>
                      <a:pt x="72" y="181"/>
                      <a:pt x="81" y="183"/>
                      <a:pt x="91" y="183"/>
                    </a:cubicBezTo>
                    <a:cubicBezTo>
                      <a:pt x="97" y="183"/>
                      <a:pt x="104" y="182"/>
                      <a:pt x="111" y="180"/>
                    </a:cubicBezTo>
                    <a:cubicBezTo>
                      <a:pt x="111" y="180"/>
                      <a:pt x="111" y="180"/>
                      <a:pt x="111" y="180"/>
                    </a:cubicBezTo>
                    <a:cubicBezTo>
                      <a:pt x="112" y="180"/>
                      <a:pt x="113" y="179"/>
                      <a:pt x="113" y="178"/>
                    </a:cubicBezTo>
                    <a:cubicBezTo>
                      <a:pt x="113" y="177"/>
                      <a:pt x="113" y="177"/>
                      <a:pt x="113" y="177"/>
                    </a:cubicBezTo>
                    <a:cubicBezTo>
                      <a:pt x="115" y="170"/>
                      <a:pt x="116" y="165"/>
                      <a:pt x="117" y="158"/>
                    </a:cubicBezTo>
                    <a:cubicBezTo>
                      <a:pt x="117" y="157"/>
                      <a:pt x="117" y="157"/>
                      <a:pt x="116" y="156"/>
                    </a:cubicBezTo>
                    <a:cubicBezTo>
                      <a:pt x="115" y="152"/>
                      <a:pt x="114" y="149"/>
                      <a:pt x="113" y="146"/>
                    </a:cubicBezTo>
                    <a:cubicBezTo>
                      <a:pt x="112" y="143"/>
                      <a:pt x="111" y="140"/>
                      <a:pt x="111" y="136"/>
                    </a:cubicBezTo>
                    <a:cubicBezTo>
                      <a:pt x="111" y="135"/>
                      <a:pt x="111" y="134"/>
                      <a:pt x="110" y="134"/>
                    </a:cubicBezTo>
                    <a:cubicBezTo>
                      <a:pt x="110" y="134"/>
                      <a:pt x="110" y="134"/>
                      <a:pt x="109" y="134"/>
                    </a:cubicBezTo>
                    <a:cubicBezTo>
                      <a:pt x="109" y="134"/>
                      <a:pt x="109" y="134"/>
                      <a:pt x="109" y="134"/>
                    </a:cubicBezTo>
                    <a:cubicBezTo>
                      <a:pt x="99" y="137"/>
                      <a:pt x="90" y="138"/>
                      <a:pt x="83" y="138"/>
                    </a:cubicBezTo>
                    <a:cubicBezTo>
                      <a:pt x="72" y="138"/>
                      <a:pt x="63" y="136"/>
                      <a:pt x="57" y="133"/>
                    </a:cubicBezTo>
                    <a:cubicBezTo>
                      <a:pt x="54" y="132"/>
                      <a:pt x="52" y="131"/>
                      <a:pt x="51" y="130"/>
                    </a:cubicBezTo>
                    <a:cubicBezTo>
                      <a:pt x="50" y="130"/>
                      <a:pt x="50" y="130"/>
                      <a:pt x="50" y="130"/>
                    </a:cubicBezTo>
                    <a:cubicBezTo>
                      <a:pt x="53" y="126"/>
                      <a:pt x="56" y="121"/>
                      <a:pt x="58" y="116"/>
                    </a:cubicBezTo>
                    <a:cubicBezTo>
                      <a:pt x="68" y="116"/>
                      <a:pt x="77" y="116"/>
                      <a:pt x="85" y="116"/>
                    </a:cubicBezTo>
                    <a:cubicBezTo>
                      <a:pt x="86" y="116"/>
                      <a:pt x="86" y="116"/>
                      <a:pt x="86" y="116"/>
                    </a:cubicBezTo>
                    <a:cubicBezTo>
                      <a:pt x="87" y="116"/>
                      <a:pt x="87" y="116"/>
                      <a:pt x="87" y="116"/>
                    </a:cubicBezTo>
                    <a:cubicBezTo>
                      <a:pt x="87" y="116"/>
                      <a:pt x="87" y="116"/>
                      <a:pt x="87" y="116"/>
                    </a:cubicBezTo>
                    <a:cubicBezTo>
                      <a:pt x="87" y="116"/>
                      <a:pt x="87" y="116"/>
                      <a:pt x="87" y="116"/>
                    </a:cubicBezTo>
                    <a:cubicBezTo>
                      <a:pt x="87" y="116"/>
                      <a:pt x="87" y="116"/>
                      <a:pt x="87" y="116"/>
                    </a:cubicBezTo>
                    <a:cubicBezTo>
                      <a:pt x="88" y="116"/>
                      <a:pt x="88" y="116"/>
                      <a:pt x="88" y="116"/>
                    </a:cubicBezTo>
                    <a:cubicBezTo>
                      <a:pt x="88" y="115"/>
                      <a:pt x="88" y="115"/>
                      <a:pt x="88" y="115"/>
                    </a:cubicBezTo>
                    <a:cubicBezTo>
                      <a:pt x="88" y="115"/>
                      <a:pt x="88" y="115"/>
                      <a:pt x="88" y="115"/>
                    </a:cubicBezTo>
                    <a:cubicBezTo>
                      <a:pt x="88" y="115"/>
                      <a:pt x="88" y="115"/>
                      <a:pt x="88" y="115"/>
                    </a:cubicBezTo>
                    <a:cubicBezTo>
                      <a:pt x="89" y="111"/>
                      <a:pt x="90" y="107"/>
                      <a:pt x="90" y="103"/>
                    </a:cubicBezTo>
                    <a:cubicBezTo>
                      <a:pt x="91" y="103"/>
                      <a:pt x="91" y="102"/>
                      <a:pt x="91" y="102"/>
                    </a:cubicBezTo>
                    <a:cubicBezTo>
                      <a:pt x="91" y="99"/>
                      <a:pt x="90" y="97"/>
                      <a:pt x="90" y="95"/>
                    </a:cubicBezTo>
                    <a:cubicBezTo>
                      <a:pt x="90" y="90"/>
                      <a:pt x="91" y="85"/>
                      <a:pt x="92" y="79"/>
                    </a:cubicBezTo>
                    <a:cubicBezTo>
                      <a:pt x="92" y="79"/>
                      <a:pt x="92" y="78"/>
                      <a:pt x="92" y="78"/>
                    </a:cubicBezTo>
                    <a:cubicBezTo>
                      <a:pt x="91" y="77"/>
                      <a:pt x="91" y="77"/>
                      <a:pt x="90" y="77"/>
                    </a:cubicBezTo>
                    <a:cubicBezTo>
                      <a:pt x="90" y="77"/>
                      <a:pt x="90" y="77"/>
                      <a:pt x="90" y="77"/>
                    </a:cubicBezTo>
                    <a:cubicBezTo>
                      <a:pt x="80" y="77"/>
                      <a:pt x="69" y="77"/>
                      <a:pt x="58" y="77"/>
                    </a:cubicBezTo>
                    <a:cubicBezTo>
                      <a:pt x="57" y="75"/>
                      <a:pt x="56" y="71"/>
                      <a:pt x="55" y="66"/>
                    </a:cubicBezTo>
                    <a:cubicBezTo>
                      <a:pt x="55" y="65"/>
                      <a:pt x="55" y="65"/>
                      <a:pt x="55" y="64"/>
                    </a:cubicBezTo>
                    <a:cubicBezTo>
                      <a:pt x="55" y="63"/>
                      <a:pt x="55" y="63"/>
                      <a:pt x="55" y="63"/>
                    </a:cubicBezTo>
                    <a:cubicBezTo>
                      <a:pt x="55" y="63"/>
                      <a:pt x="55" y="62"/>
                      <a:pt x="55" y="62"/>
                    </a:cubicBezTo>
                    <a:cubicBezTo>
                      <a:pt x="55" y="57"/>
                      <a:pt x="59" y="51"/>
                      <a:pt x="64" y="50"/>
                    </a:cubicBezTo>
                    <a:cubicBezTo>
                      <a:pt x="64" y="50"/>
                      <a:pt x="65" y="50"/>
                      <a:pt x="66" y="50"/>
                    </a:cubicBezTo>
                    <a:cubicBezTo>
                      <a:pt x="66" y="50"/>
                      <a:pt x="67" y="50"/>
                      <a:pt x="67" y="50"/>
                    </a:cubicBezTo>
                    <a:cubicBezTo>
                      <a:pt x="69" y="51"/>
                      <a:pt x="70" y="52"/>
                      <a:pt x="71" y="54"/>
                    </a:cubicBezTo>
                    <a:cubicBezTo>
                      <a:pt x="72" y="56"/>
                      <a:pt x="73" y="58"/>
                      <a:pt x="73" y="60"/>
                    </a:cubicBezTo>
                    <a:cubicBezTo>
                      <a:pt x="74" y="62"/>
                      <a:pt x="74" y="64"/>
                      <a:pt x="74" y="66"/>
                    </a:cubicBezTo>
                    <a:cubicBezTo>
                      <a:pt x="75" y="67"/>
                      <a:pt x="76" y="67"/>
                      <a:pt x="76" y="67"/>
                    </a:cubicBezTo>
                    <a:cubicBezTo>
                      <a:pt x="77" y="67"/>
                      <a:pt x="77" y="67"/>
                      <a:pt x="77" y="67"/>
                    </a:cubicBezTo>
                    <a:cubicBezTo>
                      <a:pt x="77" y="67"/>
                      <a:pt x="77" y="67"/>
                      <a:pt x="77" y="67"/>
                    </a:cubicBezTo>
                    <a:cubicBezTo>
                      <a:pt x="78" y="68"/>
                      <a:pt x="78" y="68"/>
                      <a:pt x="79" y="68"/>
                    </a:cubicBezTo>
                    <a:cubicBezTo>
                      <a:pt x="79" y="68"/>
                      <a:pt x="79" y="68"/>
                      <a:pt x="79" y="68"/>
                    </a:cubicBezTo>
                    <a:cubicBezTo>
                      <a:pt x="87" y="64"/>
                      <a:pt x="96" y="61"/>
                      <a:pt x="104" y="59"/>
                    </a:cubicBezTo>
                    <a:cubicBezTo>
                      <a:pt x="105" y="59"/>
                      <a:pt x="105" y="59"/>
                      <a:pt x="105" y="59"/>
                    </a:cubicBezTo>
                    <a:cubicBezTo>
                      <a:pt x="106" y="59"/>
                      <a:pt x="106" y="59"/>
                      <a:pt x="106" y="58"/>
                    </a:cubicBezTo>
                    <a:cubicBezTo>
                      <a:pt x="108" y="53"/>
                      <a:pt x="109" y="49"/>
                      <a:pt x="109" y="44"/>
                    </a:cubicBezTo>
                    <a:cubicBezTo>
                      <a:pt x="109" y="43"/>
                      <a:pt x="109" y="42"/>
                      <a:pt x="108" y="42"/>
                    </a:cubicBezTo>
                    <a:cubicBezTo>
                      <a:pt x="107" y="26"/>
                      <a:pt x="100" y="15"/>
                      <a:pt x="92" y="9"/>
                    </a:cubicBezTo>
                    <a:cubicBezTo>
                      <a:pt x="83" y="2"/>
                      <a:pt x="72" y="0"/>
                      <a:pt x="62" y="0"/>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72" name="组合 157"/>
            <p:cNvGrpSpPr/>
            <p:nvPr/>
          </p:nvGrpSpPr>
          <p:grpSpPr>
            <a:xfrm>
              <a:off x="2036284" y="2088920"/>
              <a:ext cx="1402813" cy="4083761"/>
              <a:chOff x="5162550" y="368300"/>
              <a:chExt cx="1866900" cy="5436746"/>
            </a:xfrm>
            <a:solidFill>
              <a:schemeClr val="bg1"/>
            </a:solidFill>
            <a:effectLst>
              <a:outerShdw blurRad="203200" dist="88900" dir="2700000" algn="tl" rotWithShape="0">
                <a:prstClr val="black">
                  <a:alpha val="30000"/>
                </a:prstClr>
              </a:outerShdw>
            </a:effectLst>
          </p:grpSpPr>
          <p:sp>
            <p:nvSpPr>
              <p:cNvPr id="173" name="任意多边形 158"/>
              <p:cNvSpPr/>
              <p:nvPr/>
            </p:nvSpPr>
            <p:spPr>
              <a:xfrm>
                <a:off x="5162550" y="368300"/>
                <a:ext cx="1866900" cy="2450803"/>
              </a:xfrm>
              <a:custGeom>
                <a:avLst/>
                <a:gdLst>
                  <a:gd name="connsiteX0" fmla="*/ 703729 w 1866900"/>
                  <a:gd name="connsiteY0" fmla="*/ 2328771 h 2450803"/>
                  <a:gd name="connsiteX1" fmla="*/ 1163171 w 1866900"/>
                  <a:gd name="connsiteY1" fmla="*/ 2328771 h 2450803"/>
                  <a:gd name="connsiteX2" fmla="*/ 1224187 w 1866900"/>
                  <a:gd name="connsiteY2" fmla="*/ 2389787 h 2450803"/>
                  <a:gd name="connsiteX3" fmla="*/ 1163171 w 1866900"/>
                  <a:gd name="connsiteY3" fmla="*/ 2450803 h 2450803"/>
                  <a:gd name="connsiteX4" fmla="*/ 703729 w 1866900"/>
                  <a:gd name="connsiteY4" fmla="*/ 2450803 h 2450803"/>
                  <a:gd name="connsiteX5" fmla="*/ 642713 w 1866900"/>
                  <a:gd name="connsiteY5" fmla="*/ 2389787 h 2450803"/>
                  <a:gd name="connsiteX6" fmla="*/ 703729 w 1866900"/>
                  <a:gd name="connsiteY6" fmla="*/ 2328771 h 2450803"/>
                  <a:gd name="connsiteX7" fmla="*/ 646157 w 1866900"/>
                  <a:gd name="connsiteY7" fmla="*/ 2177104 h 2450803"/>
                  <a:gd name="connsiteX8" fmla="*/ 1220743 w 1866900"/>
                  <a:gd name="connsiteY8" fmla="*/ 2177104 h 2450803"/>
                  <a:gd name="connsiteX9" fmla="*/ 1281759 w 1866900"/>
                  <a:gd name="connsiteY9" fmla="*/ 2238120 h 2450803"/>
                  <a:gd name="connsiteX10" fmla="*/ 1220743 w 1866900"/>
                  <a:gd name="connsiteY10" fmla="*/ 2299136 h 2450803"/>
                  <a:gd name="connsiteX11" fmla="*/ 646157 w 1866900"/>
                  <a:gd name="connsiteY11" fmla="*/ 2299136 h 2450803"/>
                  <a:gd name="connsiteX12" fmla="*/ 585141 w 1866900"/>
                  <a:gd name="connsiteY12" fmla="*/ 2238120 h 2450803"/>
                  <a:gd name="connsiteX13" fmla="*/ 646157 w 1866900"/>
                  <a:gd name="connsiteY13" fmla="*/ 2177104 h 2450803"/>
                  <a:gd name="connsiteX14" fmla="*/ 601983 w 1866900"/>
                  <a:gd name="connsiteY14" fmla="*/ 2025437 h 2450803"/>
                  <a:gd name="connsiteX15" fmla="*/ 1264918 w 1866900"/>
                  <a:gd name="connsiteY15" fmla="*/ 2025437 h 2450803"/>
                  <a:gd name="connsiteX16" fmla="*/ 1325934 w 1866900"/>
                  <a:gd name="connsiteY16" fmla="*/ 2086453 h 2450803"/>
                  <a:gd name="connsiteX17" fmla="*/ 1264918 w 1866900"/>
                  <a:gd name="connsiteY17" fmla="*/ 2147469 h 2450803"/>
                  <a:gd name="connsiteX18" fmla="*/ 601983 w 1866900"/>
                  <a:gd name="connsiteY18" fmla="*/ 2147469 h 2450803"/>
                  <a:gd name="connsiteX19" fmla="*/ 540967 w 1866900"/>
                  <a:gd name="connsiteY19" fmla="*/ 2086453 h 2450803"/>
                  <a:gd name="connsiteX20" fmla="*/ 601983 w 1866900"/>
                  <a:gd name="connsiteY20" fmla="*/ 2025437 h 2450803"/>
                  <a:gd name="connsiteX21" fmla="*/ 933450 w 1866900"/>
                  <a:gd name="connsiteY21" fmla="*/ 0 h 2450803"/>
                  <a:gd name="connsiteX22" fmla="*/ 1866900 w 1866900"/>
                  <a:gd name="connsiteY22" fmla="*/ 933450 h 2450803"/>
                  <a:gd name="connsiteX23" fmla="*/ 1296791 w 1866900"/>
                  <a:gd name="connsiteY23" fmla="*/ 1793545 h 2450803"/>
                  <a:gd name="connsiteX24" fmla="*/ 1232555 w 1866900"/>
                  <a:gd name="connsiteY24" fmla="*/ 1999556 h 2450803"/>
                  <a:gd name="connsiteX25" fmla="*/ 634346 w 1866900"/>
                  <a:gd name="connsiteY25" fmla="*/ 1999556 h 2450803"/>
                  <a:gd name="connsiteX26" fmla="*/ 570109 w 1866900"/>
                  <a:gd name="connsiteY26" fmla="*/ 1793545 h 2450803"/>
                  <a:gd name="connsiteX27" fmla="*/ 0 w 1866900"/>
                  <a:gd name="connsiteY27" fmla="*/ 933450 h 2450803"/>
                  <a:gd name="connsiteX28" fmla="*/ 933450 w 1866900"/>
                  <a:gd name="connsiteY28" fmla="*/ 0 h 245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66900" h="2450803">
                    <a:moveTo>
                      <a:pt x="703729" y="2328771"/>
                    </a:moveTo>
                    <a:lnTo>
                      <a:pt x="1163171" y="2328771"/>
                    </a:lnTo>
                    <a:cubicBezTo>
                      <a:pt x="1196869" y="2328771"/>
                      <a:pt x="1224187" y="2356089"/>
                      <a:pt x="1224187" y="2389787"/>
                    </a:cubicBezTo>
                    <a:cubicBezTo>
                      <a:pt x="1224187" y="2423485"/>
                      <a:pt x="1196869" y="2450803"/>
                      <a:pt x="1163171" y="2450803"/>
                    </a:cubicBezTo>
                    <a:lnTo>
                      <a:pt x="703729" y="2450803"/>
                    </a:lnTo>
                    <a:cubicBezTo>
                      <a:pt x="670031" y="2450803"/>
                      <a:pt x="642713" y="2423485"/>
                      <a:pt x="642713" y="2389787"/>
                    </a:cubicBezTo>
                    <a:cubicBezTo>
                      <a:pt x="642713" y="2356089"/>
                      <a:pt x="670031" y="2328771"/>
                      <a:pt x="703729" y="2328771"/>
                    </a:cubicBezTo>
                    <a:close/>
                    <a:moveTo>
                      <a:pt x="646157" y="2177104"/>
                    </a:moveTo>
                    <a:lnTo>
                      <a:pt x="1220743" y="2177104"/>
                    </a:lnTo>
                    <a:cubicBezTo>
                      <a:pt x="1254441" y="2177104"/>
                      <a:pt x="1281759" y="2204422"/>
                      <a:pt x="1281759" y="2238120"/>
                    </a:cubicBezTo>
                    <a:cubicBezTo>
                      <a:pt x="1281759" y="2271818"/>
                      <a:pt x="1254441" y="2299136"/>
                      <a:pt x="1220743" y="2299136"/>
                    </a:cubicBezTo>
                    <a:lnTo>
                      <a:pt x="646157" y="2299136"/>
                    </a:lnTo>
                    <a:cubicBezTo>
                      <a:pt x="612459" y="2299136"/>
                      <a:pt x="585141" y="2271818"/>
                      <a:pt x="585141" y="2238120"/>
                    </a:cubicBezTo>
                    <a:cubicBezTo>
                      <a:pt x="585141" y="2204422"/>
                      <a:pt x="612459" y="2177104"/>
                      <a:pt x="646157" y="2177104"/>
                    </a:cubicBezTo>
                    <a:close/>
                    <a:moveTo>
                      <a:pt x="601983" y="2025437"/>
                    </a:moveTo>
                    <a:lnTo>
                      <a:pt x="1264918" y="2025437"/>
                    </a:lnTo>
                    <a:cubicBezTo>
                      <a:pt x="1298616" y="2025437"/>
                      <a:pt x="1325934" y="2052755"/>
                      <a:pt x="1325934" y="2086453"/>
                    </a:cubicBezTo>
                    <a:cubicBezTo>
                      <a:pt x="1325934" y="2120151"/>
                      <a:pt x="1298616" y="2147469"/>
                      <a:pt x="1264918" y="2147469"/>
                    </a:cubicBezTo>
                    <a:lnTo>
                      <a:pt x="601983" y="2147469"/>
                    </a:lnTo>
                    <a:cubicBezTo>
                      <a:pt x="568285" y="2147469"/>
                      <a:pt x="540967" y="2120151"/>
                      <a:pt x="540967" y="2086453"/>
                    </a:cubicBezTo>
                    <a:cubicBezTo>
                      <a:pt x="540967" y="2052755"/>
                      <a:pt x="568285" y="2025437"/>
                      <a:pt x="601983" y="2025437"/>
                    </a:cubicBezTo>
                    <a:close/>
                    <a:moveTo>
                      <a:pt x="933450" y="0"/>
                    </a:moveTo>
                    <a:cubicBezTo>
                      <a:pt x="1448980" y="0"/>
                      <a:pt x="1866900" y="417920"/>
                      <a:pt x="1866900" y="933450"/>
                    </a:cubicBezTo>
                    <a:cubicBezTo>
                      <a:pt x="1866900" y="1320098"/>
                      <a:pt x="1631820" y="1651839"/>
                      <a:pt x="1296791" y="1793545"/>
                    </a:cubicBezTo>
                    <a:cubicBezTo>
                      <a:pt x="1203942" y="1852691"/>
                      <a:pt x="1287305" y="1930886"/>
                      <a:pt x="1232555" y="1999556"/>
                    </a:cubicBezTo>
                    <a:lnTo>
                      <a:pt x="634346" y="1999556"/>
                    </a:lnTo>
                    <a:cubicBezTo>
                      <a:pt x="565309" y="1902311"/>
                      <a:pt x="667721" y="1838403"/>
                      <a:pt x="570109" y="1793545"/>
                    </a:cubicBezTo>
                    <a:cubicBezTo>
                      <a:pt x="235080" y="1651839"/>
                      <a:pt x="0" y="1320098"/>
                      <a:pt x="0" y="933450"/>
                    </a:cubicBezTo>
                    <a:cubicBezTo>
                      <a:pt x="0" y="417920"/>
                      <a:pt x="417920" y="0"/>
                      <a:pt x="933450" y="0"/>
                    </a:cubicBezTo>
                    <a:close/>
                  </a:path>
                </a:pathLst>
              </a:custGeom>
              <a:solidFill>
                <a:schemeClr val="bg1">
                  <a:lumMod val="95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任意多边形 159"/>
              <p:cNvSpPr/>
              <p:nvPr/>
            </p:nvSpPr>
            <p:spPr>
              <a:xfrm rot="5400000">
                <a:off x="4622610" y="3468979"/>
                <a:ext cx="2946783" cy="1725351"/>
              </a:xfrm>
              <a:custGeom>
                <a:avLst/>
                <a:gdLst>
                  <a:gd name="connsiteX0" fmla="*/ 0 w 2946783"/>
                  <a:gd name="connsiteY0" fmla="*/ 1579299 h 1725351"/>
                  <a:gd name="connsiteX1" fmla="*/ 0 w 2946783"/>
                  <a:gd name="connsiteY1" fmla="*/ 146052 h 1725351"/>
                  <a:gd name="connsiteX2" fmla="*/ 146052 w 2946783"/>
                  <a:gd name="connsiteY2" fmla="*/ 0 h 1725351"/>
                  <a:gd name="connsiteX3" fmla="*/ 273048 w 2946783"/>
                  <a:gd name="connsiteY3" fmla="*/ 0 h 1725351"/>
                  <a:gd name="connsiteX4" fmla="*/ 276917 w 2946783"/>
                  <a:gd name="connsiteY4" fmla="*/ 781 h 1725351"/>
                  <a:gd name="connsiteX5" fmla="*/ 284665 w 2946783"/>
                  <a:gd name="connsiteY5" fmla="*/ 0 h 1725351"/>
                  <a:gd name="connsiteX6" fmla="*/ 1262891 w 2946783"/>
                  <a:gd name="connsiteY6" fmla="*/ 0 h 1725351"/>
                  <a:gd name="connsiteX7" fmla="*/ 1472441 w 2946783"/>
                  <a:gd name="connsiteY7" fmla="*/ 209550 h 1725351"/>
                  <a:gd name="connsiteX8" fmla="*/ 1371551 w 2946783"/>
                  <a:gd name="connsiteY8" fmla="*/ 388763 h 1725351"/>
                  <a:gd name="connsiteX9" fmla="*/ 1317424 w 2946783"/>
                  <a:gd name="connsiteY9" fmla="*/ 410014 h 1725351"/>
                  <a:gd name="connsiteX10" fmla="*/ 449527 w 2946783"/>
                  <a:gd name="connsiteY10" fmla="*/ 410013 h 1725351"/>
                  <a:gd name="connsiteX11" fmla="*/ 419437 w 2946783"/>
                  <a:gd name="connsiteY11" fmla="*/ 440103 h 1725351"/>
                  <a:gd name="connsiteX12" fmla="*/ 449527 w 2946783"/>
                  <a:gd name="connsiteY12" fmla="*/ 470193 h 1725351"/>
                  <a:gd name="connsiteX13" fmla="*/ 2130333 w 2946783"/>
                  <a:gd name="connsiteY13" fmla="*/ 470193 h 1725351"/>
                  <a:gd name="connsiteX14" fmla="*/ 2946783 w 2946783"/>
                  <a:gd name="connsiteY14" fmla="*/ 862677 h 1725351"/>
                  <a:gd name="connsiteX15" fmla="*/ 2130333 w 2946783"/>
                  <a:gd name="connsiteY15" fmla="*/ 1255161 h 1725351"/>
                  <a:gd name="connsiteX16" fmla="*/ 2130333 w 2946783"/>
                  <a:gd name="connsiteY16" fmla="*/ 1255160 h 1725351"/>
                  <a:gd name="connsiteX17" fmla="*/ 449527 w 2946783"/>
                  <a:gd name="connsiteY17" fmla="*/ 1255159 h 1725351"/>
                  <a:gd name="connsiteX18" fmla="*/ 419437 w 2946783"/>
                  <a:gd name="connsiteY18" fmla="*/ 1285249 h 1725351"/>
                  <a:gd name="connsiteX19" fmla="*/ 449527 w 2946783"/>
                  <a:gd name="connsiteY19" fmla="*/ 1315339 h 1725351"/>
                  <a:gd name="connsiteX20" fmla="*/ 1320685 w 2946783"/>
                  <a:gd name="connsiteY20" fmla="*/ 1315339 h 1725351"/>
                  <a:gd name="connsiteX21" fmla="*/ 1344457 w 2946783"/>
                  <a:gd name="connsiteY21" fmla="*/ 1322719 h 1725351"/>
                  <a:gd name="connsiteX22" fmla="*/ 1472441 w 2946783"/>
                  <a:gd name="connsiteY22" fmla="*/ 1515801 h 1725351"/>
                  <a:gd name="connsiteX23" fmla="*/ 1262891 w 2946783"/>
                  <a:gd name="connsiteY23" fmla="*/ 1725351 h 1725351"/>
                  <a:gd name="connsiteX24" fmla="*/ 284663 w 2946783"/>
                  <a:gd name="connsiteY24" fmla="*/ 1725351 h 1725351"/>
                  <a:gd name="connsiteX25" fmla="*/ 276916 w 2946783"/>
                  <a:gd name="connsiteY25" fmla="*/ 1724570 h 1725351"/>
                  <a:gd name="connsiteX26" fmla="*/ 273048 w 2946783"/>
                  <a:gd name="connsiteY26" fmla="*/ 1725351 h 1725351"/>
                  <a:gd name="connsiteX27" fmla="*/ 146052 w 2946783"/>
                  <a:gd name="connsiteY27" fmla="*/ 1725351 h 1725351"/>
                  <a:gd name="connsiteX28" fmla="*/ 0 w 2946783"/>
                  <a:gd name="connsiteY28" fmla="*/ 1579299 h 17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46783" h="1725351">
                    <a:moveTo>
                      <a:pt x="0" y="1579299"/>
                    </a:moveTo>
                    <a:lnTo>
                      <a:pt x="0" y="146052"/>
                    </a:lnTo>
                    <a:cubicBezTo>
                      <a:pt x="0" y="65390"/>
                      <a:pt x="65390" y="0"/>
                      <a:pt x="146052" y="0"/>
                    </a:cubicBezTo>
                    <a:lnTo>
                      <a:pt x="273048" y="0"/>
                    </a:lnTo>
                    <a:lnTo>
                      <a:pt x="276917" y="781"/>
                    </a:lnTo>
                    <a:lnTo>
                      <a:pt x="284665" y="0"/>
                    </a:lnTo>
                    <a:lnTo>
                      <a:pt x="1262891" y="0"/>
                    </a:lnTo>
                    <a:cubicBezTo>
                      <a:pt x="1378622" y="0"/>
                      <a:pt x="1472441" y="93819"/>
                      <a:pt x="1472441" y="209550"/>
                    </a:cubicBezTo>
                    <a:cubicBezTo>
                      <a:pt x="1472441" y="285499"/>
                      <a:pt x="1432037" y="352011"/>
                      <a:pt x="1371551" y="388763"/>
                    </a:cubicBezTo>
                    <a:lnTo>
                      <a:pt x="1317424" y="410014"/>
                    </a:lnTo>
                    <a:lnTo>
                      <a:pt x="449527" y="410013"/>
                    </a:lnTo>
                    <a:cubicBezTo>
                      <a:pt x="432909" y="410013"/>
                      <a:pt x="419437" y="423485"/>
                      <a:pt x="419437" y="440103"/>
                    </a:cubicBezTo>
                    <a:cubicBezTo>
                      <a:pt x="419437" y="456721"/>
                      <a:pt x="432909" y="470193"/>
                      <a:pt x="449527" y="470193"/>
                    </a:cubicBezTo>
                    <a:lnTo>
                      <a:pt x="2130333" y="470193"/>
                    </a:lnTo>
                    <a:lnTo>
                      <a:pt x="2946783" y="862677"/>
                    </a:lnTo>
                    <a:lnTo>
                      <a:pt x="2130333" y="1255161"/>
                    </a:lnTo>
                    <a:lnTo>
                      <a:pt x="2130333" y="1255160"/>
                    </a:lnTo>
                    <a:lnTo>
                      <a:pt x="449527" y="1255159"/>
                    </a:lnTo>
                    <a:cubicBezTo>
                      <a:pt x="432909" y="1255159"/>
                      <a:pt x="419437" y="1268631"/>
                      <a:pt x="419437" y="1285249"/>
                    </a:cubicBezTo>
                    <a:cubicBezTo>
                      <a:pt x="419437" y="1301867"/>
                      <a:pt x="432909" y="1315339"/>
                      <a:pt x="449527" y="1315339"/>
                    </a:cubicBezTo>
                    <a:lnTo>
                      <a:pt x="1320685" y="1315339"/>
                    </a:lnTo>
                    <a:lnTo>
                      <a:pt x="1344457" y="1322719"/>
                    </a:lnTo>
                    <a:cubicBezTo>
                      <a:pt x="1419668" y="1354530"/>
                      <a:pt x="1472441" y="1429003"/>
                      <a:pt x="1472441" y="1515801"/>
                    </a:cubicBezTo>
                    <a:cubicBezTo>
                      <a:pt x="1472441" y="1631532"/>
                      <a:pt x="1378622" y="1725351"/>
                      <a:pt x="1262891" y="1725351"/>
                    </a:cubicBezTo>
                    <a:lnTo>
                      <a:pt x="284663" y="1725351"/>
                    </a:lnTo>
                    <a:lnTo>
                      <a:pt x="276916" y="1724570"/>
                    </a:lnTo>
                    <a:lnTo>
                      <a:pt x="273048" y="1725351"/>
                    </a:lnTo>
                    <a:lnTo>
                      <a:pt x="146052" y="1725351"/>
                    </a:lnTo>
                    <a:cubicBezTo>
                      <a:pt x="65390" y="1725351"/>
                      <a:pt x="0" y="1659961"/>
                      <a:pt x="0" y="1579299"/>
                    </a:cubicBezTo>
                    <a:close/>
                  </a:path>
                </a:pathLst>
              </a:custGeom>
              <a:gradFill>
                <a:gsLst>
                  <a:gs pos="73000">
                    <a:schemeClr val="bg1">
                      <a:lumMod val="85000"/>
                    </a:schemeClr>
                  </a:gs>
                  <a:gs pos="72000">
                    <a:schemeClr val="bg1">
                      <a:lumMod val="95000"/>
                    </a:schemeClr>
                  </a:gs>
                  <a:gs pos="94000">
                    <a:schemeClr val="bg1">
                      <a:lumMod val="85000"/>
                    </a:schemeClr>
                  </a:gs>
                  <a:gs pos="94000">
                    <a:schemeClr val="bg1">
                      <a:lumMod val="50000"/>
                    </a:schemeClr>
                  </a:gs>
                </a:gsLst>
                <a:lin ang="0" scaled="0"/>
              </a:gra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任意多边形 160"/>
              <p:cNvSpPr/>
              <p:nvPr/>
            </p:nvSpPr>
            <p:spPr>
              <a:xfrm flipV="1">
                <a:off x="6010155" y="2865785"/>
                <a:ext cx="171690" cy="540499"/>
              </a:xfrm>
              <a:custGeom>
                <a:avLst/>
                <a:gdLst>
                  <a:gd name="connsiteX0" fmla="*/ 0 w 171689"/>
                  <a:gd name="connsiteY0" fmla="*/ 1081000 h 1081000"/>
                  <a:gd name="connsiteX1" fmla="*/ 171689 w 171689"/>
                  <a:gd name="connsiteY1" fmla="*/ 1081000 h 1081000"/>
                  <a:gd name="connsiteX2" fmla="*/ 116621 w 171689"/>
                  <a:gd name="connsiteY2" fmla="*/ 966447 h 1081000"/>
                  <a:gd name="connsiteX3" fmla="*/ 144455 w 171689"/>
                  <a:gd name="connsiteY3" fmla="*/ 83306 h 1081000"/>
                  <a:gd name="connsiteX4" fmla="*/ 148442 w 171689"/>
                  <a:gd name="connsiteY4" fmla="*/ 83306 h 1081000"/>
                  <a:gd name="connsiteX5" fmla="*/ 85843 w 171689"/>
                  <a:gd name="connsiteY5" fmla="*/ 0 h 1081000"/>
                  <a:gd name="connsiteX6" fmla="*/ 23243 w 171689"/>
                  <a:gd name="connsiteY6" fmla="*/ 83306 h 1081000"/>
                  <a:gd name="connsiteX7" fmla="*/ 27232 w 171689"/>
                  <a:gd name="connsiteY7" fmla="*/ 83306 h 1081000"/>
                  <a:gd name="connsiteX8" fmla="*/ 28696 w 171689"/>
                  <a:gd name="connsiteY8" fmla="*/ 256922 h 1081000"/>
                  <a:gd name="connsiteX9" fmla="*/ 54846 w 171689"/>
                  <a:gd name="connsiteY9" fmla="*/ 966909 h 10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689" h="1081000">
                    <a:moveTo>
                      <a:pt x="0" y="1081000"/>
                    </a:moveTo>
                    <a:lnTo>
                      <a:pt x="171689" y="1081000"/>
                    </a:lnTo>
                    <a:lnTo>
                      <a:pt x="116621" y="966447"/>
                    </a:lnTo>
                    <a:lnTo>
                      <a:pt x="144455" y="83306"/>
                    </a:lnTo>
                    <a:lnTo>
                      <a:pt x="148442" y="83306"/>
                    </a:lnTo>
                    <a:lnTo>
                      <a:pt x="85843" y="0"/>
                    </a:lnTo>
                    <a:lnTo>
                      <a:pt x="23243" y="83306"/>
                    </a:lnTo>
                    <a:lnTo>
                      <a:pt x="27232" y="83306"/>
                    </a:lnTo>
                    <a:lnTo>
                      <a:pt x="28696" y="256922"/>
                    </a:lnTo>
                    <a:lnTo>
                      <a:pt x="54846" y="966909"/>
                    </a:lnTo>
                    <a:close/>
                  </a:path>
                </a:pathLst>
              </a:custGeom>
              <a:solidFill>
                <a:schemeClr val="tx1">
                  <a:lumMod val="50000"/>
                  <a:lumOff val="50000"/>
                </a:schemeClr>
              </a:solidFill>
              <a:ln>
                <a:noFill/>
              </a:ln>
              <a:scene3d>
                <a:camera prst="orthographicFront"/>
                <a:lightRig rig="threePt" dir="t"/>
              </a:scene3d>
              <a:sp3d prstMaterial="softEdge">
                <a:bevelT w="2540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6" name="圆角矩形 161"/>
            <p:cNvSpPr/>
            <p:nvPr/>
          </p:nvSpPr>
          <p:spPr>
            <a:xfrm>
              <a:off x="1364281" y="2800255"/>
              <a:ext cx="396292" cy="13158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圆角矩形 162"/>
            <p:cNvSpPr/>
            <p:nvPr/>
          </p:nvSpPr>
          <p:spPr>
            <a:xfrm rot="2700000">
              <a:off x="1710334" y="1965261"/>
              <a:ext cx="396148" cy="131635"/>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圆角矩形 163"/>
            <p:cNvSpPr/>
            <p:nvPr/>
          </p:nvSpPr>
          <p:spPr>
            <a:xfrm rot="5400000">
              <a:off x="2545607" y="1619405"/>
              <a:ext cx="396148" cy="131635"/>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圆角矩形 164"/>
            <p:cNvSpPr/>
            <p:nvPr/>
          </p:nvSpPr>
          <p:spPr>
            <a:xfrm rot="8100000">
              <a:off x="3380808" y="1965285"/>
              <a:ext cx="396292" cy="13158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圆角矩形 165"/>
            <p:cNvSpPr/>
            <p:nvPr/>
          </p:nvSpPr>
          <p:spPr>
            <a:xfrm rot="10800000">
              <a:off x="3726789" y="2800255"/>
              <a:ext cx="396292" cy="131588"/>
            </a:xfrm>
            <a:prstGeom prst="roundRect">
              <a:avLst>
                <a:gd name="adj" fmla="val 50000"/>
              </a:avLst>
            </a:prstGeom>
            <a:solidFill>
              <a:schemeClr val="bg1">
                <a:lumMod val="95000"/>
              </a:schemeClr>
            </a:solidFill>
            <a:ln>
              <a:noFill/>
            </a:ln>
            <a:effectLst>
              <a:outerShdw blurRad="127000" dist="63500" dir="2700000" algn="tl" rotWithShape="0">
                <a:prstClr val="black">
                  <a:alpha val="29000"/>
                </a:prstClr>
              </a:outerShdw>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1" name="组合 166"/>
            <p:cNvGrpSpPr/>
            <p:nvPr/>
          </p:nvGrpSpPr>
          <p:grpSpPr>
            <a:xfrm>
              <a:off x="2341839" y="2230323"/>
              <a:ext cx="791794" cy="1099802"/>
              <a:chOff x="3932746" y="2019238"/>
              <a:chExt cx="412048" cy="572542"/>
            </a:xfrm>
          </p:grpSpPr>
          <p:sp>
            <p:nvSpPr>
              <p:cNvPr id="182" name="任意多边形 167"/>
              <p:cNvSpPr/>
              <p:nvPr/>
            </p:nvSpPr>
            <p:spPr>
              <a:xfrm>
                <a:off x="3977574" y="2367381"/>
                <a:ext cx="224399" cy="224399"/>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3" name="任意多边形 168"/>
              <p:cNvSpPr/>
              <p:nvPr/>
            </p:nvSpPr>
            <p:spPr>
              <a:xfrm>
                <a:off x="4176993" y="2308657"/>
                <a:ext cx="167801" cy="16780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84" name="组合 169"/>
              <p:cNvGrpSpPr/>
              <p:nvPr/>
            </p:nvGrpSpPr>
            <p:grpSpPr>
              <a:xfrm>
                <a:off x="3932746" y="2019238"/>
                <a:ext cx="359524" cy="359526"/>
                <a:chOff x="1325410" y="1372730"/>
                <a:chExt cx="1251559" cy="1251561"/>
              </a:xfrm>
              <a:effectLst>
                <a:outerShdw blurRad="76200" dist="38100" dir="2700000" algn="tl" rotWithShape="0">
                  <a:prstClr val="black">
                    <a:alpha val="40000"/>
                  </a:prstClr>
                </a:outerShdw>
              </a:effectLst>
            </p:grpSpPr>
            <p:sp>
              <p:nvSpPr>
                <p:cNvPr id="186" name="任意多边形 171"/>
                <p:cNvSpPr/>
                <p:nvPr/>
              </p:nvSpPr>
              <p:spPr>
                <a:xfrm>
                  <a:off x="1325410" y="1372730"/>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7" name="任意多边形 172"/>
                <p:cNvSpPr/>
                <p:nvPr/>
              </p:nvSpPr>
              <p:spPr>
                <a:xfrm rot="5400000">
                  <a:off x="1951189" y="137273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8" name="任意多边形 173"/>
                <p:cNvSpPr/>
                <p:nvPr/>
              </p:nvSpPr>
              <p:spPr>
                <a:xfrm rot="10800000">
                  <a:off x="1951187"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9" name="任意多边形 174"/>
                <p:cNvSpPr/>
                <p:nvPr/>
              </p:nvSpPr>
              <p:spPr>
                <a:xfrm rot="16200000">
                  <a:off x="1325411" y="1998511"/>
                  <a:ext cx="625779" cy="625780"/>
                </a:xfrm>
                <a:custGeom>
                  <a:avLst/>
                  <a:gdLst>
                    <a:gd name="connsiteX0" fmla="*/ 564580 w 625779"/>
                    <a:gd name="connsiteY0" fmla="*/ 0 h 625780"/>
                    <a:gd name="connsiteX1" fmla="*/ 625779 w 625779"/>
                    <a:gd name="connsiteY1" fmla="*/ 0 h 625780"/>
                    <a:gd name="connsiteX2" fmla="*/ 625779 w 625779"/>
                    <a:gd name="connsiteY2" fmla="*/ 303558 h 625780"/>
                    <a:gd name="connsiteX3" fmla="*/ 303558 w 625779"/>
                    <a:gd name="connsiteY3" fmla="*/ 625779 h 625780"/>
                    <a:gd name="connsiteX4" fmla="*/ 303559 w 625779"/>
                    <a:gd name="connsiteY4" fmla="*/ 625780 h 625780"/>
                    <a:gd name="connsiteX5" fmla="*/ 0 w 625779"/>
                    <a:gd name="connsiteY5" fmla="*/ 625780 h 625780"/>
                    <a:gd name="connsiteX6" fmla="*/ 0 w 625779"/>
                    <a:gd name="connsiteY6" fmla="*/ 564580 h 625780"/>
                    <a:gd name="connsiteX7" fmla="*/ 92614 w 625779"/>
                    <a:gd name="connsiteY7" fmla="*/ 564580 h 625780"/>
                    <a:gd name="connsiteX8" fmla="*/ 97048 w 625779"/>
                    <a:gd name="connsiteY8" fmla="*/ 531339 h 625780"/>
                    <a:gd name="connsiteX9" fmla="*/ 105718 w 625779"/>
                    <a:gd name="connsiteY9" fmla="*/ 491647 h 625780"/>
                    <a:gd name="connsiteX10" fmla="*/ 109731 w 625779"/>
                    <a:gd name="connsiteY10" fmla="*/ 478266 h 625780"/>
                    <a:gd name="connsiteX11" fmla="*/ 24215 w 625779"/>
                    <a:gd name="connsiteY11" fmla="*/ 442844 h 625780"/>
                    <a:gd name="connsiteX12" fmla="*/ 71055 w 625779"/>
                    <a:gd name="connsiteY12" fmla="*/ 329763 h 625780"/>
                    <a:gd name="connsiteX13" fmla="*/ 157494 w 625779"/>
                    <a:gd name="connsiteY13" fmla="*/ 365568 h 625780"/>
                    <a:gd name="connsiteX14" fmla="*/ 189952 w 625779"/>
                    <a:gd name="connsiteY14" fmla="*/ 313027 h 625780"/>
                    <a:gd name="connsiteX15" fmla="*/ 206152 w 625779"/>
                    <a:gd name="connsiteY15" fmla="*/ 292700 h 625780"/>
                    <a:gd name="connsiteX16" fmla="*/ 140013 w 625779"/>
                    <a:gd name="connsiteY16" fmla="*/ 226560 h 625780"/>
                    <a:gd name="connsiteX17" fmla="*/ 226561 w 625779"/>
                    <a:gd name="connsiteY17" fmla="*/ 140012 h 625780"/>
                    <a:gd name="connsiteX18" fmla="*/ 292763 w 625779"/>
                    <a:gd name="connsiteY18" fmla="*/ 206214 h 625780"/>
                    <a:gd name="connsiteX19" fmla="*/ 331296 w 625779"/>
                    <a:gd name="connsiteY19" fmla="*/ 178498 h 625780"/>
                    <a:gd name="connsiteX20" fmla="*/ 365854 w 625779"/>
                    <a:gd name="connsiteY20" fmla="*/ 158184 h 625780"/>
                    <a:gd name="connsiteX21" fmla="*/ 329764 w 625779"/>
                    <a:gd name="connsiteY21" fmla="*/ 71055 h 625780"/>
                    <a:gd name="connsiteX22" fmla="*/ 442845 w 625779"/>
                    <a:gd name="connsiteY22" fmla="*/ 24214 h 625780"/>
                    <a:gd name="connsiteX23" fmla="*/ 479264 w 625779"/>
                    <a:gd name="connsiteY23" fmla="*/ 112138 h 625780"/>
                    <a:gd name="connsiteX24" fmla="*/ 514705 w 625779"/>
                    <a:gd name="connsiteY24" fmla="*/ 103106 h 625780"/>
                    <a:gd name="connsiteX25" fmla="*/ 564580 w 625779"/>
                    <a:gd name="connsiteY25" fmla="*/ 95494 h 6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779" h="625780">
                      <a:moveTo>
                        <a:pt x="564580" y="0"/>
                      </a:moveTo>
                      <a:lnTo>
                        <a:pt x="625779" y="0"/>
                      </a:lnTo>
                      <a:lnTo>
                        <a:pt x="625779" y="303558"/>
                      </a:lnTo>
                      <a:cubicBezTo>
                        <a:pt x="447821" y="303558"/>
                        <a:pt x="303558" y="447821"/>
                        <a:pt x="303558" y="625779"/>
                      </a:cubicBezTo>
                      <a:lnTo>
                        <a:pt x="303559" y="625780"/>
                      </a:lnTo>
                      <a:lnTo>
                        <a:pt x="0" y="625780"/>
                      </a:lnTo>
                      <a:lnTo>
                        <a:pt x="0" y="564580"/>
                      </a:lnTo>
                      <a:lnTo>
                        <a:pt x="92614" y="564580"/>
                      </a:lnTo>
                      <a:lnTo>
                        <a:pt x="97048" y="531339"/>
                      </a:lnTo>
                      <a:cubicBezTo>
                        <a:pt x="99443" y="517928"/>
                        <a:pt x="102339" y="504691"/>
                        <a:pt x="105718" y="491647"/>
                      </a:cubicBezTo>
                      <a:lnTo>
                        <a:pt x="109731" y="478266"/>
                      </a:lnTo>
                      <a:lnTo>
                        <a:pt x="24215" y="442844"/>
                      </a:lnTo>
                      <a:lnTo>
                        <a:pt x="71055" y="329763"/>
                      </a:lnTo>
                      <a:lnTo>
                        <a:pt x="157494" y="365568"/>
                      </a:lnTo>
                      <a:lnTo>
                        <a:pt x="189952" y="313027"/>
                      </a:lnTo>
                      <a:lnTo>
                        <a:pt x="206152" y="292700"/>
                      </a:lnTo>
                      <a:lnTo>
                        <a:pt x="140013" y="226560"/>
                      </a:lnTo>
                      <a:lnTo>
                        <a:pt x="226561" y="140012"/>
                      </a:lnTo>
                      <a:lnTo>
                        <a:pt x="292763" y="206214"/>
                      </a:lnTo>
                      <a:lnTo>
                        <a:pt x="331296" y="178498"/>
                      </a:lnTo>
                      <a:lnTo>
                        <a:pt x="365854" y="158184"/>
                      </a:lnTo>
                      <a:lnTo>
                        <a:pt x="329764" y="71055"/>
                      </a:lnTo>
                      <a:lnTo>
                        <a:pt x="442845" y="24214"/>
                      </a:lnTo>
                      <a:lnTo>
                        <a:pt x="479264" y="112138"/>
                      </a:lnTo>
                      <a:lnTo>
                        <a:pt x="514705" y="103106"/>
                      </a:lnTo>
                      <a:lnTo>
                        <a:pt x="564580" y="95494"/>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85" name="椭圆 170"/>
              <p:cNvSpPr/>
              <p:nvPr/>
            </p:nvSpPr>
            <p:spPr>
              <a:xfrm rot="1860000">
                <a:off x="4135467" y="2301762"/>
                <a:ext cx="9909" cy="99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725" y="2688972"/>
            <a:ext cx="1377316" cy="1179426"/>
          </a:xfrm>
          <a:prstGeom prst="rect">
            <a:avLst/>
          </a:prstGeom>
        </p:spPr>
      </p:pic>
      <p:sp>
        <p:nvSpPr>
          <p:cNvPr id="16" name="Dikdörtgen 15"/>
          <p:cNvSpPr/>
          <p:nvPr/>
        </p:nvSpPr>
        <p:spPr>
          <a:xfrm>
            <a:off x="4775835" y="2318393"/>
            <a:ext cx="6543859" cy="3359061"/>
          </a:xfrm>
          <a:prstGeom prst="rect">
            <a:avLst/>
          </a:prstGeom>
          <a:ln w="38100">
            <a:solidFill>
              <a:srgbClr val="E50000"/>
            </a:solidFill>
          </a:ln>
        </p:spPr>
        <p:txBody>
          <a:bodyPr wrap="square">
            <a:spAutoFit/>
          </a:bodyPr>
          <a:lstStyle/>
          <a:p>
            <a:pPr marL="342900" indent="-342900">
              <a:lnSpc>
                <a:spcPct val="150000"/>
              </a:lnSpc>
              <a:buFont typeface="Arial" panose="020B0604020202020204" pitchFamily="34" charset="0"/>
              <a:buChar char="•"/>
            </a:pPr>
            <a:r>
              <a:rPr lang="tr-TR" sz="2400" dirty="0">
                <a:effectLst>
                  <a:outerShdw blurRad="38100" dist="38100" dir="2700000" algn="tl">
                    <a:srgbClr val="000000">
                      <a:alpha val="43137"/>
                    </a:srgbClr>
                  </a:outerShdw>
                </a:effectLst>
                <a:latin typeface="+mj-lt"/>
              </a:rPr>
              <a:t>Her tedavinin optimum bir zamanlaması vardır. Hastalar erken yaştan itibaren kontrol altında tutulduğunda problem oluşmadan önlenebilir veya başlayan problem en kısa zamanda, en kolay şekilde ve en az maliyetli yöntemle tedavi edilip en stabil sonuca varılabilir.</a:t>
            </a:r>
          </a:p>
        </p:txBody>
      </p:sp>
    </p:spTree>
    <p:extLst>
      <p:ext uri="{BB962C8B-B14F-4D97-AF65-F5344CB8AC3E}">
        <p14:creationId xmlns:p14="http://schemas.microsoft.com/office/powerpoint/2010/main" val="242531494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tatÃ¼rk Ã§ocuk fotoÄraflar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112" y="0"/>
            <a:ext cx="49165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46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pic>
        <p:nvPicPr>
          <p:cNvPr id="8" name="Resim 7"/>
          <p:cNvPicPr>
            <a:picLocks noChangeAspect="1"/>
          </p:cNvPicPr>
          <p:nvPr/>
        </p:nvPicPr>
        <p:blipFill rotWithShape="1">
          <a:blip r:embed="rId4"/>
          <a:srcRect l="18992" t="25159" r="15395"/>
          <a:stretch/>
        </p:blipFill>
        <p:spPr>
          <a:xfrm>
            <a:off x="1018062" y="4822762"/>
            <a:ext cx="2338252" cy="1528435"/>
          </a:xfrm>
          <a:prstGeom prst="rect">
            <a:avLst/>
          </a:prstGeom>
        </p:spPr>
      </p:pic>
      <p:sp>
        <p:nvSpPr>
          <p:cNvPr id="10" name="Metin kutusu 9"/>
          <p:cNvSpPr txBox="1"/>
          <p:nvPr/>
        </p:nvSpPr>
        <p:spPr>
          <a:xfrm>
            <a:off x="1018063" y="2206103"/>
            <a:ext cx="5334612" cy="1938992"/>
          </a:xfrm>
          <a:prstGeom prst="rect">
            <a:avLst/>
          </a:prstGeom>
          <a:noFill/>
          <a:ln w="19050">
            <a:solidFill>
              <a:srgbClr val="002060"/>
            </a:solidFill>
          </a:ln>
        </p:spPr>
        <p:txBody>
          <a:bodyPr wrap="square" rtlCol="0">
            <a:spAutoFit/>
          </a:bodyPr>
          <a:lstStyle/>
          <a:p>
            <a:pPr marL="342900" indent="-342900">
              <a:buFont typeface="Symbol" panose="05050102010706020507" pitchFamily="18" charset="2"/>
              <a:buChar char="®"/>
            </a:pPr>
            <a:r>
              <a:rPr lang="tr-TR" sz="2000" dirty="0">
                <a:latin typeface="+mj-lt"/>
              </a:rPr>
              <a:t>Daimi dişlenmeden önce – sonra? </a:t>
            </a:r>
          </a:p>
          <a:p>
            <a:pPr marL="342900" indent="-342900">
              <a:buFont typeface="Symbol" panose="05050102010706020507" pitchFamily="18" charset="2"/>
              <a:buChar char="®"/>
            </a:pPr>
            <a:endParaRPr lang="tr-TR" sz="2000" dirty="0">
              <a:latin typeface="+mj-lt"/>
            </a:endParaRPr>
          </a:p>
          <a:p>
            <a:r>
              <a:rPr lang="tr-TR" sz="2000" dirty="0">
                <a:latin typeface="+mj-lt"/>
              </a:rPr>
              <a:t>Daimi dişlenmede tedavi:  </a:t>
            </a:r>
          </a:p>
          <a:p>
            <a:pPr marL="1257300" lvl="2" indent="-342900">
              <a:lnSpc>
                <a:spcPct val="150000"/>
              </a:lnSpc>
              <a:buFont typeface="Arial" panose="020B0604020202020204" pitchFamily="34" charset="0"/>
              <a:buChar char="•"/>
            </a:pPr>
            <a:r>
              <a:rPr lang="tr-TR" sz="2000" dirty="0">
                <a:latin typeface="+mj-lt"/>
              </a:rPr>
              <a:t>Öngörülebilen tedavi süresi</a:t>
            </a:r>
          </a:p>
          <a:p>
            <a:pPr marL="1257300" lvl="2" indent="-342900">
              <a:lnSpc>
                <a:spcPct val="150000"/>
              </a:lnSpc>
              <a:buFont typeface="Arial" panose="020B0604020202020204" pitchFamily="34" charset="0"/>
              <a:buChar char="•"/>
            </a:pPr>
            <a:r>
              <a:rPr lang="tr-TR" sz="2000" dirty="0">
                <a:latin typeface="+mj-lt"/>
              </a:rPr>
              <a:t>Tahmin edilebilen büyüme düzenleri</a:t>
            </a:r>
          </a:p>
        </p:txBody>
      </p:sp>
      <p:sp>
        <p:nvSpPr>
          <p:cNvPr id="22" name="Metin kutusu 21"/>
          <p:cNvSpPr txBox="1"/>
          <p:nvPr/>
        </p:nvSpPr>
        <p:spPr>
          <a:xfrm>
            <a:off x="3853542" y="5233036"/>
            <a:ext cx="7903029" cy="707886"/>
          </a:xfrm>
          <a:prstGeom prst="rect">
            <a:avLst/>
          </a:prstGeom>
          <a:noFill/>
          <a:ln w="38100" cap="rnd">
            <a:solidFill>
              <a:srgbClr val="EC9424"/>
            </a:solidFill>
            <a:prstDash val="sysDash"/>
            <a:round/>
          </a:ln>
          <a:effectLst>
            <a:softEdge rad="0"/>
          </a:effectLst>
        </p:spPr>
        <p:txBody>
          <a:bodyPr wrap="square" rtlCol="0">
            <a:spAutoFit/>
          </a:bodyPr>
          <a:lstStyle/>
          <a:p>
            <a:pPr algn="ctr"/>
            <a:r>
              <a:rPr lang="tr-TR" sz="2000" dirty="0">
                <a:latin typeface="+mj-lt"/>
              </a:rPr>
              <a:t>Bazı malokluzyonlarda, ortodontik ve cerrahi tedavi, aktif büyüme periyodunun sonuna kadar ertelenir. </a:t>
            </a:r>
          </a:p>
        </p:txBody>
      </p:sp>
      <p:pic>
        <p:nvPicPr>
          <p:cNvPr id="23" name="Resim 22"/>
          <p:cNvPicPr>
            <a:picLocks noChangeAspect="1"/>
          </p:cNvPicPr>
          <p:nvPr/>
        </p:nvPicPr>
        <p:blipFill>
          <a:blip r:embed="rId5"/>
          <a:stretch>
            <a:fillRect/>
          </a:stretch>
        </p:blipFill>
        <p:spPr>
          <a:xfrm>
            <a:off x="7636579" y="2187165"/>
            <a:ext cx="4119992" cy="2059996"/>
          </a:xfrm>
          <a:prstGeom prst="rect">
            <a:avLst/>
          </a:prstGeom>
          <a:effectLst>
            <a:softEdge rad="215900"/>
          </a:effectLst>
        </p:spPr>
      </p:pic>
    </p:spTree>
    <p:extLst>
      <p:ext uri="{BB962C8B-B14F-4D97-AF65-F5344CB8AC3E}">
        <p14:creationId xmlns:p14="http://schemas.microsoft.com/office/powerpoint/2010/main" val="223264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sp>
        <p:nvSpPr>
          <p:cNvPr id="3" name="Metin kutusu 2"/>
          <p:cNvSpPr txBox="1"/>
          <p:nvPr/>
        </p:nvSpPr>
        <p:spPr>
          <a:xfrm>
            <a:off x="1190850" y="2290000"/>
            <a:ext cx="7649845" cy="1384995"/>
          </a:xfrm>
          <a:prstGeom prst="rect">
            <a:avLst/>
          </a:prstGeom>
          <a:noFill/>
        </p:spPr>
        <p:txBody>
          <a:bodyPr wrap="square" rtlCol="0">
            <a:spAutoFit/>
          </a:bodyPr>
          <a:lstStyle/>
          <a:p>
            <a:pPr marL="342900" indent="-342900">
              <a:buFont typeface="Arial" panose="020B0604020202020204" pitchFamily="34" charset="0"/>
              <a:buChar char="•"/>
            </a:pPr>
            <a:r>
              <a:rPr lang="tr-TR" sz="2000" dirty="0">
                <a:latin typeface="+mj-lt"/>
              </a:rPr>
              <a:t>Hedef                         Anormalinin oluşmasını önlemek</a:t>
            </a:r>
          </a:p>
          <a:p>
            <a:pPr marL="342900" indent="-342900">
              <a:buFont typeface="Arial" panose="020B0604020202020204" pitchFamily="34" charset="0"/>
              <a:buChar char="•"/>
            </a:pPr>
            <a:endParaRPr lang="tr-TR" sz="2000" dirty="0">
              <a:latin typeface="+mj-lt"/>
            </a:endParaRPr>
          </a:p>
          <a:p>
            <a:pPr marL="342900" indent="-342900">
              <a:buFont typeface="Arial" panose="020B0604020202020204" pitchFamily="34" charset="0"/>
              <a:buChar char="•"/>
            </a:pPr>
            <a:r>
              <a:rPr lang="tr-TR" sz="2000" dirty="0">
                <a:latin typeface="+mj-lt"/>
              </a:rPr>
              <a:t>‘</a:t>
            </a:r>
            <a:r>
              <a:rPr lang="tr-TR" sz="2400" dirty="0">
                <a:effectLst>
                  <a:outerShdw blurRad="38100" dist="38100" dir="2700000" algn="tl">
                    <a:srgbClr val="000000">
                      <a:alpha val="43137"/>
                    </a:srgbClr>
                  </a:outerShdw>
                </a:effectLst>
                <a:latin typeface="+mj-lt"/>
              </a:rPr>
              <a:t>Öngörü</a:t>
            </a:r>
            <a:r>
              <a:rPr lang="tr-TR" sz="2000" dirty="0">
                <a:latin typeface="+mj-lt"/>
              </a:rPr>
              <a:t>’</a:t>
            </a:r>
          </a:p>
          <a:p>
            <a:endParaRPr lang="tr-TR" sz="2000" dirty="0">
              <a:latin typeface="+mj-lt"/>
            </a:endParaRPr>
          </a:p>
        </p:txBody>
      </p:sp>
      <p:pic>
        <p:nvPicPr>
          <p:cNvPr id="18" name="Resi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850" y="2262677"/>
            <a:ext cx="749168" cy="433193"/>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3023" y="2279910"/>
            <a:ext cx="557752" cy="516792"/>
          </a:xfrm>
          <a:prstGeom prst="rect">
            <a:avLst/>
          </a:prstGeom>
        </p:spPr>
      </p:pic>
      <p:graphicFrame>
        <p:nvGraphicFramePr>
          <p:cNvPr id="19" name="Diyagram 18"/>
          <p:cNvGraphicFramePr/>
          <p:nvPr>
            <p:extLst>
              <p:ext uri="{D42A27DB-BD31-4B8C-83A1-F6EECF244321}">
                <p14:modId xmlns:p14="http://schemas.microsoft.com/office/powerpoint/2010/main" val="3886744048"/>
              </p:ext>
            </p:extLst>
          </p:nvPr>
        </p:nvGraphicFramePr>
        <p:xfrm>
          <a:off x="1713125" y="3062764"/>
          <a:ext cx="5317641" cy="36000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1" name="Resim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65806" y="3425633"/>
            <a:ext cx="3358407" cy="25188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21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 3"/>
          <p:cNvGrpSpPr/>
          <p:nvPr/>
        </p:nvGrpSpPr>
        <p:grpSpPr>
          <a:xfrm>
            <a:off x="-4242391" y="0"/>
            <a:ext cx="16434391" cy="1827213"/>
            <a:chOff x="0" y="2066925"/>
            <a:chExt cx="16434391" cy="1827213"/>
          </a:xfrm>
        </p:grpSpPr>
        <p:cxnSp>
          <p:nvCxnSpPr>
            <p:cNvPr id="5" name="直接连接符 30"/>
            <p:cNvCxnSpPr>
              <a:cxnSpLocks noChangeShapeType="1"/>
            </p:cNvCxnSpPr>
            <p:nvPr/>
          </p:nvCxnSpPr>
          <p:spPr bwMode="auto">
            <a:xfrm>
              <a:off x="0" y="2066925"/>
              <a:ext cx="12192000" cy="0"/>
            </a:xfrm>
            <a:prstGeom prst="line">
              <a:avLst/>
            </a:prstGeom>
            <a:noFill/>
            <a:ln w="6350" cmpd="sng">
              <a:solidFill>
                <a:schemeClr val="bg1">
                  <a:alpha val="50000"/>
                </a:schemeClr>
              </a:solidFill>
              <a:round/>
              <a:headEnd/>
              <a:tailEnd/>
            </a:ln>
            <a:extLst>
              <a:ext uri="{909E8E84-426E-40DD-AFC4-6F175D3DCCD1}">
                <a14:hiddenFill xmlns:a14="http://schemas.microsoft.com/office/drawing/2010/main">
                  <a:noFill/>
                </a14:hiddenFill>
              </a:ext>
            </a:extLst>
          </p:spPr>
        </p:cxnSp>
        <p:grpSp>
          <p:nvGrpSpPr>
            <p:cNvPr id="6" name="组合 5"/>
            <p:cNvGrpSpPr>
              <a:grpSpLocks/>
            </p:cNvGrpSpPr>
            <p:nvPr/>
          </p:nvGrpSpPr>
          <p:grpSpPr bwMode="auto">
            <a:xfrm>
              <a:off x="4242391" y="2414588"/>
              <a:ext cx="12192000" cy="1479550"/>
              <a:chOff x="4242391" y="0"/>
              <a:chExt cx="12192000" cy="1480457"/>
            </a:xfrm>
          </p:grpSpPr>
          <p:sp>
            <p:nvSpPr>
              <p:cNvPr id="13" name="弧形 44"/>
              <p:cNvSpPr>
                <a:spLocks/>
              </p:cNvSpPr>
              <p:nvPr/>
            </p:nvSpPr>
            <p:spPr bwMode="auto">
              <a:xfrm>
                <a:off x="5356225" y="0"/>
                <a:ext cx="1479550" cy="1480457"/>
              </a:xfrm>
              <a:custGeom>
                <a:avLst/>
                <a:gdLst>
                  <a:gd name="T0" fmla="*/ 0 w 1479550"/>
                  <a:gd name="T1" fmla="*/ 740228 h 1480457"/>
                  <a:gd name="T2" fmla="*/ 739775 w 1479550"/>
                  <a:gd name="T3" fmla="*/ 0 h 1480457"/>
                  <a:gd name="T4" fmla="*/ 1479550 w 1479550"/>
                  <a:gd name="T5" fmla="*/ 740229 h 1480457"/>
                  <a:gd name="T6" fmla="*/ 739775 w 1479550"/>
                  <a:gd name="T7" fmla="*/ 740229 h 1480457"/>
                  <a:gd name="T8" fmla="*/ 0 w 1479550"/>
                  <a:gd name="T9" fmla="*/ 740228 h 1480457"/>
                  <a:gd name="T10" fmla="*/ 0 w 1479550"/>
                  <a:gd name="T11" fmla="*/ 740228 h 1480457"/>
                  <a:gd name="T12" fmla="*/ 739775 w 1479550"/>
                  <a:gd name="T13" fmla="*/ 0 h 1480457"/>
                  <a:gd name="T14" fmla="*/ 1479550 w 1479550"/>
                  <a:gd name="T15" fmla="*/ 740229 h 14804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9550" h="1480457" stroke="0">
                    <a:moveTo>
                      <a:pt x="0" y="740228"/>
                    </a:moveTo>
                    <a:cubicBezTo>
                      <a:pt x="0" y="331411"/>
                      <a:pt x="331209" y="0"/>
                      <a:pt x="739775" y="0"/>
                    </a:cubicBezTo>
                    <a:cubicBezTo>
                      <a:pt x="1148341" y="0"/>
                      <a:pt x="1479550" y="331412"/>
                      <a:pt x="1479550" y="740229"/>
                    </a:cubicBezTo>
                    <a:lnTo>
                      <a:pt x="739775" y="740229"/>
                    </a:lnTo>
                    <a:lnTo>
                      <a:pt x="0" y="740228"/>
                    </a:lnTo>
                    <a:close/>
                  </a:path>
                  <a:path w="1479550" h="1480457" fill="none">
                    <a:moveTo>
                      <a:pt x="0" y="740228"/>
                    </a:moveTo>
                    <a:cubicBezTo>
                      <a:pt x="0" y="331411"/>
                      <a:pt x="331209" y="0"/>
                      <a:pt x="739775" y="0"/>
                    </a:cubicBezTo>
                    <a:cubicBezTo>
                      <a:pt x="1148341" y="0"/>
                      <a:pt x="1479550" y="331412"/>
                      <a:pt x="1479550" y="740229"/>
                    </a:cubicBezTo>
                  </a:path>
                </a:pathLst>
              </a:custGeom>
              <a:solidFill>
                <a:srgbClr val="FFFFFF"/>
              </a:solidFill>
              <a:ln w="12700" cap="flat" cmpd="sng">
                <a:solidFill>
                  <a:srgbClr val="F6B747"/>
                </a:solidFill>
                <a:round/>
                <a:headEnd/>
                <a:tailEnd/>
              </a:ln>
              <a:extLst/>
            </p:spPr>
            <p:txBody>
              <a:bodyPr anchor="ctr"/>
              <a:lstStyle/>
              <a:p>
                <a:endParaRPr lang="zh-CN" altLang="en-US"/>
              </a:p>
            </p:txBody>
          </p:sp>
          <p:cxnSp>
            <p:nvCxnSpPr>
              <p:cNvPr id="14" name="直接连接符 48"/>
              <p:cNvCxnSpPr>
                <a:cxnSpLocks noChangeShapeType="1"/>
              </p:cNvCxnSpPr>
              <p:nvPr/>
            </p:nvCxnSpPr>
            <p:spPr bwMode="auto">
              <a:xfrm>
                <a:off x="4242391" y="733875"/>
                <a:ext cx="1110659"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cxnSp>
            <p:nvCxnSpPr>
              <p:cNvPr id="15" name="直接连接符 49"/>
              <p:cNvCxnSpPr>
                <a:cxnSpLocks noChangeShapeType="1"/>
              </p:cNvCxnSpPr>
              <p:nvPr/>
            </p:nvCxnSpPr>
            <p:spPr bwMode="auto">
              <a:xfrm>
                <a:off x="6838950" y="733875"/>
                <a:ext cx="9595441" cy="0"/>
              </a:xfrm>
              <a:prstGeom prst="line">
                <a:avLst/>
              </a:prstGeom>
              <a:noFill/>
              <a:ln w="12700" cmpd="sng">
                <a:solidFill>
                  <a:srgbClr val="FF5C43"/>
                </a:solidFill>
                <a:round/>
                <a:headEnd/>
                <a:tailEnd/>
              </a:ln>
              <a:extLst>
                <a:ext uri="{909E8E84-426E-40DD-AFC4-6F175D3DCCD1}">
                  <a14:hiddenFill xmlns:a14="http://schemas.microsoft.com/office/drawing/2010/main">
                    <a:noFill/>
                  </a14:hiddenFill>
                </a:ext>
              </a:extLst>
            </p:spPr>
          </p:cxnSp>
        </p:grpSp>
        <p:grpSp>
          <p:nvGrpSpPr>
            <p:cNvPr id="7" name="组合 74"/>
            <p:cNvGrpSpPr>
              <a:grpSpLocks/>
            </p:cNvGrpSpPr>
            <p:nvPr/>
          </p:nvGrpSpPr>
          <p:grpSpPr bwMode="auto">
            <a:xfrm>
              <a:off x="5475290" y="2524127"/>
              <a:ext cx="1247775" cy="1249363"/>
              <a:chOff x="0" y="0"/>
              <a:chExt cx="1248318" cy="1248318"/>
            </a:xfrm>
          </p:grpSpPr>
          <p:sp>
            <p:nvSpPr>
              <p:cNvPr id="11" name="椭圆 57"/>
              <p:cNvSpPr>
                <a:spLocks noChangeArrowheads="1"/>
              </p:cNvSpPr>
              <p:nvPr/>
            </p:nvSpPr>
            <p:spPr bwMode="auto">
              <a:xfrm>
                <a:off x="0" y="0"/>
                <a:ext cx="1248318" cy="1248318"/>
              </a:xfrm>
              <a:prstGeom prst="ellipse">
                <a:avLst/>
              </a:prstGeom>
              <a:solidFill>
                <a:schemeClr val="accent6">
                  <a:lumMod val="50000"/>
                </a:schemeClr>
              </a:solidFill>
              <a:ln w="9525">
                <a:solidFill>
                  <a:srgbClr val="000000"/>
                </a:solidFill>
                <a:round/>
                <a:headEnd/>
                <a:tailEnd/>
              </a:ln>
              <a:extLst/>
            </p:spPr>
            <p:txBody>
              <a:bodyPr anchor="ctr"/>
              <a:lstStyle/>
              <a:p>
                <a:pPr algn="ctr" eaLnBrk="1" hangingPunct="1"/>
                <a:endParaRPr lang="zh-CN" altLang="en-US">
                  <a:solidFill>
                    <a:srgbClr val="FFFFFF"/>
                  </a:solidFill>
                </a:endParaRPr>
              </a:p>
            </p:txBody>
          </p:sp>
          <p:sp>
            <p:nvSpPr>
              <p:cNvPr id="12" name="文本框 61"/>
              <p:cNvSpPr txBox="1">
                <a:spLocks noChangeArrowheads="1"/>
              </p:cNvSpPr>
              <p:nvPr/>
            </p:nvSpPr>
            <p:spPr bwMode="auto">
              <a:xfrm>
                <a:off x="169699" y="207807"/>
                <a:ext cx="924400" cy="83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vl2pPr marL="742950" indent="-285750"/>
                <a:lvl3pPr/>
                <a:lvl4pPr/>
                <a:lvl5pPr/>
                <a:lvl6pPr/>
                <a:lvl7pPr/>
                <a:lvl8pPr/>
                <a:lvl9pPr/>
              </a:lstStyle>
              <a:p>
                <a:pPr algn="ctr" eaLnBrk="1" hangingPunct="1"/>
                <a:r>
                  <a:rPr lang="en-US" sz="4800" dirty="0">
                    <a:solidFill>
                      <a:schemeClr val="bg1"/>
                    </a:solidFill>
                    <a:latin typeface="华文细黑" pitchFamily="2" charset="-122"/>
                    <a:ea typeface="华文细黑" pitchFamily="2" charset="-122"/>
                  </a:rPr>
                  <a:t>0</a:t>
                </a:r>
                <a:r>
                  <a:rPr lang="tr-TR" sz="4800" dirty="0">
                    <a:solidFill>
                      <a:schemeClr val="bg1"/>
                    </a:solidFill>
                    <a:latin typeface="华文细黑" pitchFamily="2" charset="-122"/>
                    <a:ea typeface="华文细黑" pitchFamily="2" charset="-122"/>
                  </a:rPr>
                  <a:t>2</a:t>
                </a:r>
                <a:endParaRPr lang="zh-CN" altLang="en-US" sz="4800" dirty="0">
                  <a:solidFill>
                    <a:schemeClr val="bg1"/>
                  </a:solidFill>
                  <a:latin typeface="华文细黑" pitchFamily="2" charset="-122"/>
                  <a:ea typeface="华文细黑" pitchFamily="2" charset="-122"/>
                </a:endParaRPr>
              </a:p>
            </p:txBody>
          </p:sp>
        </p:grpSp>
        <p:sp>
          <p:nvSpPr>
            <p:cNvPr id="9" name="文本框 66"/>
            <p:cNvSpPr txBox="1">
              <a:spLocks noChangeArrowheads="1"/>
            </p:cNvSpPr>
            <p:nvPr/>
          </p:nvSpPr>
          <p:spPr bwMode="auto">
            <a:xfrm>
              <a:off x="6937821" y="2906898"/>
              <a:ext cx="5470376" cy="646986"/>
            </a:xfrm>
            <a:prstGeom prst="roundRect">
              <a:avLst/>
            </a:prstGeom>
            <a:solidFill>
              <a:srgbClr val="FF5C43"/>
            </a:solidFill>
            <a:ln w="9525">
              <a:solidFill>
                <a:srgbClr val="FF5C43"/>
              </a:solidFill>
              <a:miter lim="800000"/>
              <a:headEnd/>
              <a:tailEnd/>
            </a:ln>
            <a:extLst/>
          </p:spPr>
          <p:txBody>
            <a:bodyPr wrap="square">
              <a:spAutoFit/>
            </a:bodyPr>
            <a:lstStyle>
              <a:lvl1pPr/>
              <a:lvl2pPr marL="742950" indent="-285750"/>
              <a:lvl3pPr/>
              <a:lvl4pPr/>
              <a:lvl5pPr/>
              <a:lvl6pPr/>
              <a:lvl7pPr/>
              <a:lvl8pPr/>
              <a:lvl9pPr/>
            </a:lstStyle>
            <a:p>
              <a:pPr lvl="0"/>
              <a:r>
                <a:rPr lang="tr-TR" sz="3200" dirty="0">
                  <a:solidFill>
                    <a:schemeClr val="bg1"/>
                  </a:solidFill>
                </a:rPr>
                <a:t>Tedavi Zamanlaması</a:t>
              </a:r>
            </a:p>
          </p:txBody>
        </p:sp>
      </p:grpSp>
      <p:pic>
        <p:nvPicPr>
          <p:cNvPr id="16" name="Resim 15"/>
          <p:cNvPicPr>
            <a:picLocks noChangeAspect="1"/>
          </p:cNvPicPr>
          <p:nvPr/>
        </p:nvPicPr>
        <p:blipFill rotWithShape="1">
          <a:blip r:embed="rId3" cstate="print">
            <a:extLst>
              <a:ext uri="{28A0092B-C50C-407E-A947-70E740481C1C}">
                <a14:useLocalDpi xmlns:a14="http://schemas.microsoft.com/office/drawing/2010/main" val="0"/>
              </a:ext>
            </a:extLst>
          </a:blip>
          <a:srcRect l="29081" t="19206" r="30389" b="21752"/>
          <a:stretch/>
        </p:blipFill>
        <p:spPr>
          <a:xfrm>
            <a:off x="1190850" y="450615"/>
            <a:ext cx="1329885" cy="1291057"/>
          </a:xfrm>
          <a:prstGeom prst="ellipse">
            <a:avLst/>
          </a:prstGeom>
        </p:spPr>
      </p:pic>
      <p:sp>
        <p:nvSpPr>
          <p:cNvPr id="2" name="Altbilgi Yer Tutucusu 1"/>
          <p:cNvSpPr>
            <a:spLocks noGrp="1"/>
          </p:cNvSpPr>
          <p:nvPr>
            <p:ph type="ftr" sz="quarter" idx="11"/>
          </p:nvPr>
        </p:nvSpPr>
        <p:spPr>
          <a:xfrm>
            <a:off x="0" y="6601494"/>
            <a:ext cx="12192000" cy="256506"/>
          </a:xfrm>
        </p:spPr>
        <p:txBody>
          <a:bodyPr/>
          <a:lstStyle/>
          <a:p>
            <a:r>
              <a:rPr lang="tr-TR" dirty="0"/>
              <a:t>McNamara JA, </a:t>
            </a:r>
            <a:r>
              <a:rPr lang="tr-TR" dirty="0" err="1"/>
              <a:t>Jr</a:t>
            </a:r>
            <a:r>
              <a:rPr lang="tr-TR" dirty="0"/>
              <a:t>, </a:t>
            </a:r>
            <a:r>
              <a:rPr lang="tr-TR" dirty="0" err="1"/>
              <a:t>Brudon</a:t>
            </a:r>
            <a:r>
              <a:rPr lang="tr-TR" dirty="0"/>
              <a:t> WL: </a:t>
            </a:r>
            <a:r>
              <a:rPr lang="tr-TR" dirty="0" err="1"/>
              <a:t>Orthodontic</a:t>
            </a:r>
            <a:r>
              <a:rPr lang="tr-TR" dirty="0"/>
              <a:t> </a:t>
            </a:r>
            <a:r>
              <a:rPr lang="tr-TR" dirty="0" err="1"/>
              <a:t>and</a:t>
            </a:r>
            <a:r>
              <a:rPr lang="tr-TR" dirty="0"/>
              <a:t> </a:t>
            </a:r>
            <a:r>
              <a:rPr lang="tr-TR" dirty="0" err="1"/>
              <a:t>Orthopedic</a:t>
            </a:r>
            <a:r>
              <a:rPr lang="tr-TR" dirty="0"/>
              <a:t> </a:t>
            </a:r>
            <a:r>
              <a:rPr lang="tr-TR" dirty="0" err="1"/>
              <a:t>Treatment</a:t>
            </a:r>
            <a:r>
              <a:rPr lang="tr-TR" dirty="0"/>
              <a:t> </a:t>
            </a:r>
            <a:r>
              <a:rPr lang="tr-TR" dirty="0" err="1"/>
              <a:t>In</a:t>
            </a:r>
            <a:r>
              <a:rPr lang="tr-TR" dirty="0"/>
              <a:t> </a:t>
            </a:r>
            <a:r>
              <a:rPr lang="tr-TR" dirty="0" err="1"/>
              <a:t>The</a:t>
            </a:r>
            <a:r>
              <a:rPr lang="tr-TR" dirty="0"/>
              <a:t> Mixed </a:t>
            </a:r>
            <a:r>
              <a:rPr lang="tr-TR" dirty="0" err="1"/>
              <a:t>Dentition</a:t>
            </a:r>
            <a:r>
              <a:rPr lang="tr-TR" dirty="0"/>
              <a:t>, </a:t>
            </a:r>
            <a:r>
              <a:rPr lang="tr-TR" dirty="0" err="1"/>
              <a:t>Ann</a:t>
            </a:r>
            <a:r>
              <a:rPr lang="tr-TR" dirty="0"/>
              <a:t> </a:t>
            </a:r>
            <a:r>
              <a:rPr lang="tr-TR" dirty="0" err="1"/>
              <a:t>Arbor</a:t>
            </a:r>
            <a:r>
              <a:rPr lang="tr-TR" dirty="0"/>
              <a:t>, </a:t>
            </a:r>
            <a:r>
              <a:rPr lang="tr-TR" dirty="0" err="1"/>
              <a:t>Mich</a:t>
            </a:r>
            <a:r>
              <a:rPr lang="tr-TR" dirty="0"/>
              <a:t>, 1993, </a:t>
            </a:r>
            <a:r>
              <a:rPr lang="tr-TR" dirty="0" err="1"/>
              <a:t>Needham</a:t>
            </a:r>
            <a:r>
              <a:rPr lang="tr-TR" dirty="0"/>
              <a:t> </a:t>
            </a:r>
            <a:r>
              <a:rPr lang="tr-TR" dirty="0" err="1"/>
              <a:t>Press</a:t>
            </a:r>
            <a:endParaRPr lang="tr-TR" dirty="0"/>
          </a:p>
        </p:txBody>
      </p:sp>
      <p:pic>
        <p:nvPicPr>
          <p:cNvPr id="17" name="Resim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658" y="3381094"/>
            <a:ext cx="7477287" cy="3021467"/>
          </a:xfrm>
          <a:prstGeom prst="rect">
            <a:avLst/>
          </a:prstGeom>
          <a:noFill/>
        </p:spPr>
      </p:pic>
      <p:sp>
        <p:nvSpPr>
          <p:cNvPr id="3" name="Metin kutusu 2"/>
          <p:cNvSpPr txBox="1"/>
          <p:nvPr/>
        </p:nvSpPr>
        <p:spPr>
          <a:xfrm>
            <a:off x="1110658" y="2399434"/>
            <a:ext cx="8172550" cy="707886"/>
          </a:xfrm>
          <a:prstGeom prst="rect">
            <a:avLst/>
          </a:prstGeom>
          <a:noFill/>
        </p:spPr>
        <p:txBody>
          <a:bodyPr wrap="square" rtlCol="0">
            <a:spAutoFit/>
          </a:bodyPr>
          <a:lstStyle/>
          <a:p>
            <a:pPr marL="342900" lvl="0" indent="-342900">
              <a:buFont typeface="Symbol" panose="05050102010706020507" pitchFamily="18" charset="2"/>
              <a:buChar char="®"/>
              <a:defRPr/>
            </a:pPr>
            <a:r>
              <a:rPr lang="tr-TR" sz="2000" dirty="0">
                <a:latin typeface="+mj-lt"/>
              </a:rPr>
              <a:t>Erken tedavi protokolleri tedavi edilen </a:t>
            </a:r>
            <a:r>
              <a:rPr lang="tr-TR" sz="2000" dirty="0" err="1">
                <a:latin typeface="+mj-lt"/>
              </a:rPr>
              <a:t>maloklüzyon</a:t>
            </a:r>
            <a:r>
              <a:rPr lang="tr-TR" sz="2000" dirty="0">
                <a:latin typeface="+mj-lt"/>
              </a:rPr>
              <a:t> tipine göre yapılandırılacak olursa; </a:t>
            </a:r>
          </a:p>
        </p:txBody>
      </p:sp>
      <p:sp>
        <p:nvSpPr>
          <p:cNvPr id="8" name="Metin kutusu 7"/>
          <p:cNvSpPr txBox="1"/>
          <p:nvPr/>
        </p:nvSpPr>
        <p:spPr>
          <a:xfrm>
            <a:off x="9263936" y="2874511"/>
            <a:ext cx="2732540" cy="1323439"/>
          </a:xfrm>
          <a:prstGeom prst="rect">
            <a:avLst/>
          </a:prstGeom>
          <a:noFill/>
        </p:spPr>
        <p:txBody>
          <a:bodyPr wrap="square" rtlCol="0">
            <a:spAutoFit/>
          </a:bodyPr>
          <a:lstStyle/>
          <a:p>
            <a:r>
              <a:rPr lang="tr-TR" sz="2000" dirty="0">
                <a:latin typeface="+mj-lt"/>
              </a:rPr>
              <a:t>+ + +, en etkili;</a:t>
            </a:r>
          </a:p>
          <a:p>
            <a:r>
              <a:rPr lang="tr-TR" sz="2000" dirty="0">
                <a:latin typeface="+mj-lt"/>
              </a:rPr>
              <a:t>++,     daha etkili; </a:t>
            </a:r>
          </a:p>
          <a:p>
            <a:r>
              <a:rPr lang="tr-TR" sz="2000" dirty="0">
                <a:latin typeface="+mj-lt"/>
              </a:rPr>
              <a:t>+,       biraz etkili;</a:t>
            </a:r>
          </a:p>
          <a:p>
            <a:r>
              <a:rPr lang="tr-TR" sz="2000" dirty="0">
                <a:latin typeface="+mj-lt"/>
              </a:rPr>
              <a:t>-,        genellikle etkisiz</a:t>
            </a:r>
          </a:p>
        </p:txBody>
      </p:sp>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t="13845"/>
          <a:stretch/>
        </p:blipFill>
        <p:spPr>
          <a:xfrm>
            <a:off x="9022636" y="4401465"/>
            <a:ext cx="2732540" cy="2001097"/>
          </a:xfrm>
          <a:prstGeom prst="rect">
            <a:avLst/>
          </a:prstGeom>
          <a:ln>
            <a:noFill/>
          </a:ln>
          <a:effectLst>
            <a:softEdge rad="112500"/>
          </a:effectLst>
        </p:spPr>
      </p:pic>
      <p:sp>
        <p:nvSpPr>
          <p:cNvPr id="19" name="Dikdörtgen 18"/>
          <p:cNvSpPr/>
          <p:nvPr/>
        </p:nvSpPr>
        <p:spPr>
          <a:xfrm>
            <a:off x="1104900" y="3987800"/>
            <a:ext cx="7442200" cy="622300"/>
          </a:xfrm>
          <a:prstGeom prst="rect">
            <a:avLst/>
          </a:prstGeom>
          <a:noFill/>
          <a:ln w="139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1104900" y="4572000"/>
            <a:ext cx="7442200" cy="622300"/>
          </a:xfrm>
          <a:prstGeom prst="rect">
            <a:avLst/>
          </a:prstGeom>
          <a:noFill/>
          <a:ln w="139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p:cNvSpPr/>
          <p:nvPr/>
        </p:nvSpPr>
        <p:spPr>
          <a:xfrm>
            <a:off x="1104900" y="5156200"/>
            <a:ext cx="7442200" cy="622300"/>
          </a:xfrm>
          <a:prstGeom prst="rect">
            <a:avLst/>
          </a:prstGeom>
          <a:noFill/>
          <a:ln w="139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p:cNvSpPr/>
          <p:nvPr/>
        </p:nvSpPr>
        <p:spPr>
          <a:xfrm>
            <a:off x="1104900" y="5765800"/>
            <a:ext cx="7442200" cy="622300"/>
          </a:xfrm>
          <a:prstGeom prst="rect">
            <a:avLst/>
          </a:prstGeom>
          <a:noFill/>
          <a:ln w="139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44993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P spid="21" grpId="1" animBg="1"/>
      <p:bldP spid="22"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23028</TotalTime>
  <Words>8737</Words>
  <Application>Microsoft Macintosh PowerPoint</Application>
  <PresentationFormat>Geniş ekran</PresentationFormat>
  <Paragraphs>811</Paragraphs>
  <Slides>65</Slides>
  <Notes>64</Notes>
  <HiddenSlides>0</HiddenSlides>
  <MMClips>0</MMClips>
  <ScaleCrop>false</ScaleCrop>
  <HeadingPairs>
    <vt:vector size="6" baseType="variant">
      <vt:variant>
        <vt:lpstr>Kullanılan Yazı Tipleri</vt:lpstr>
      </vt:variant>
      <vt:variant>
        <vt:i4>14</vt:i4>
      </vt:variant>
      <vt:variant>
        <vt:lpstr>Tema</vt:lpstr>
      </vt:variant>
      <vt:variant>
        <vt:i4>1</vt:i4>
      </vt:variant>
      <vt:variant>
        <vt:lpstr>Slayt Başlıkları</vt:lpstr>
      </vt:variant>
      <vt:variant>
        <vt:i4>65</vt:i4>
      </vt:variant>
    </vt:vector>
  </HeadingPairs>
  <TitlesOfParts>
    <vt:vector size="80" baseType="lpstr">
      <vt:lpstr>等线</vt:lpstr>
      <vt:lpstr>Hiragino Sans GB W6</vt:lpstr>
      <vt:lpstr>微软雅黑</vt:lpstr>
      <vt:lpstr>MS UI Gothic</vt:lpstr>
      <vt:lpstr>Arial</vt:lpstr>
      <vt:lpstr>Calibri</vt:lpstr>
      <vt:lpstr>Calibri Light</vt:lpstr>
      <vt:lpstr>Californian FB</vt:lpstr>
      <vt:lpstr>Impact</vt:lpstr>
      <vt:lpstr>华文细黑</vt:lpstr>
      <vt:lpstr>Symbol</vt:lpstr>
      <vt:lpstr>Times New Roman</vt:lpstr>
      <vt:lpstr>Wingdings</vt:lpstr>
      <vt:lpstr>方正兰亭细黑_GBK_M</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Esin</dc:creator>
  <cp:lastModifiedBy>merve berika sezer</cp:lastModifiedBy>
  <cp:revision>440</cp:revision>
  <cp:lastPrinted>2020-05-02T01:34:18Z</cp:lastPrinted>
  <dcterms:created xsi:type="dcterms:W3CDTF">2019-04-06T11:36:41Z</dcterms:created>
  <dcterms:modified xsi:type="dcterms:W3CDTF">2020-05-02T01:34:43Z</dcterms:modified>
</cp:coreProperties>
</file>