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79" r:id="rId10"/>
    <p:sldId id="282" r:id="rId11"/>
    <p:sldId id="28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F4AC71-28F6-4ED0-9370-820DA68F211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55D92B1-9CDA-4A79-8150-DC3D4C73DAE1}">
      <dgm:prSet phldrT="[Metin]" custT="1"/>
      <dgm:spPr/>
      <dgm:t>
        <a:bodyPr/>
        <a:lstStyle/>
        <a:p>
          <a:pPr algn="just"/>
          <a:r>
            <a:rPr lang="tr-TR" sz="3600" dirty="0" smtClean="0">
              <a:latin typeface="+mj-lt"/>
            </a:rPr>
            <a:t>Resmi olan</a:t>
          </a:r>
          <a:endParaRPr lang="tr-TR" sz="3600" dirty="0">
            <a:latin typeface="+mj-lt"/>
          </a:endParaRPr>
        </a:p>
      </dgm:t>
    </dgm:pt>
    <dgm:pt modelId="{A75B9BE7-9CAC-4928-98EB-8180B3D46981}" type="parTrans" cxnId="{A5E866FA-7819-4C0C-BEA8-0B9F60C0BD19}">
      <dgm:prSet/>
      <dgm:spPr/>
      <dgm:t>
        <a:bodyPr/>
        <a:lstStyle/>
        <a:p>
          <a:endParaRPr lang="tr-TR"/>
        </a:p>
      </dgm:t>
    </dgm:pt>
    <dgm:pt modelId="{59699F90-06A9-409D-96FB-999E72979D36}" type="sibTrans" cxnId="{A5E866FA-7819-4C0C-BEA8-0B9F60C0BD19}">
      <dgm:prSet/>
      <dgm:spPr/>
      <dgm:t>
        <a:bodyPr/>
        <a:lstStyle/>
        <a:p>
          <a:endParaRPr lang="tr-TR"/>
        </a:p>
      </dgm:t>
    </dgm:pt>
    <dgm:pt modelId="{D816A995-B05A-4739-AB28-DA9B46B839E7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+mj-lt"/>
            </a:rPr>
            <a:t>İhale yöntemi</a:t>
          </a:r>
          <a:endParaRPr lang="tr-TR" sz="3200" dirty="0">
            <a:latin typeface="+mj-lt"/>
          </a:endParaRPr>
        </a:p>
      </dgm:t>
    </dgm:pt>
    <dgm:pt modelId="{4A2B917E-DD85-4E26-9BCC-9D5119066801}" type="parTrans" cxnId="{CD103DC7-746C-4D46-9133-5F2FCB9CB12A}">
      <dgm:prSet/>
      <dgm:spPr/>
      <dgm:t>
        <a:bodyPr/>
        <a:lstStyle/>
        <a:p>
          <a:endParaRPr lang="tr-TR"/>
        </a:p>
      </dgm:t>
    </dgm:pt>
    <dgm:pt modelId="{D2B40873-11B8-4EB7-A6DA-8546A04DF521}" type="sibTrans" cxnId="{CD103DC7-746C-4D46-9133-5F2FCB9CB12A}">
      <dgm:prSet/>
      <dgm:spPr/>
      <dgm:t>
        <a:bodyPr/>
        <a:lstStyle/>
        <a:p>
          <a:endParaRPr lang="tr-TR"/>
        </a:p>
      </dgm:t>
    </dgm:pt>
    <dgm:pt modelId="{3F851C61-1562-4E5B-989E-278B0FB22ADC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+mj-lt"/>
            </a:rPr>
            <a:t>Doğrudan temin</a:t>
          </a:r>
          <a:endParaRPr lang="tr-TR" sz="3200" dirty="0">
            <a:latin typeface="+mj-lt"/>
          </a:endParaRPr>
        </a:p>
      </dgm:t>
    </dgm:pt>
    <dgm:pt modelId="{BD7A8F27-6F62-46BB-9433-0931E3083E6D}" type="parTrans" cxnId="{AE92C9C8-B203-4EC8-B885-96E18C841E42}">
      <dgm:prSet/>
      <dgm:spPr/>
      <dgm:t>
        <a:bodyPr/>
        <a:lstStyle/>
        <a:p>
          <a:endParaRPr lang="tr-TR"/>
        </a:p>
      </dgm:t>
    </dgm:pt>
    <dgm:pt modelId="{7CCF97F4-8F12-4C81-9C7F-B6A5C78DD73E}" type="sibTrans" cxnId="{AE92C9C8-B203-4EC8-B885-96E18C841E42}">
      <dgm:prSet/>
      <dgm:spPr/>
      <dgm:t>
        <a:bodyPr/>
        <a:lstStyle/>
        <a:p>
          <a:endParaRPr lang="tr-TR"/>
        </a:p>
      </dgm:t>
    </dgm:pt>
    <dgm:pt modelId="{A4C5E290-9863-49BB-99E8-63F88264F726}">
      <dgm:prSet phldrT="[Metin]" custT="1"/>
      <dgm:spPr/>
      <dgm:t>
        <a:bodyPr/>
        <a:lstStyle/>
        <a:p>
          <a:pPr algn="ctr"/>
          <a:r>
            <a:rPr lang="tr-TR" sz="3600" dirty="0" smtClean="0">
              <a:latin typeface="+mj-lt"/>
            </a:rPr>
            <a:t>Resmi olmayan</a:t>
          </a:r>
          <a:endParaRPr lang="tr-TR" sz="3600" dirty="0">
            <a:latin typeface="+mj-lt"/>
          </a:endParaRPr>
        </a:p>
      </dgm:t>
    </dgm:pt>
    <dgm:pt modelId="{3FBE7034-DC6B-4B32-89F3-5AE71E058A0B}" type="parTrans" cxnId="{DB809F8C-C1EA-4B1D-A9D9-96C897B8F113}">
      <dgm:prSet/>
      <dgm:spPr/>
      <dgm:t>
        <a:bodyPr/>
        <a:lstStyle/>
        <a:p>
          <a:endParaRPr lang="tr-TR"/>
        </a:p>
      </dgm:t>
    </dgm:pt>
    <dgm:pt modelId="{FF3AF6AA-5B1A-43D5-A4EC-DC02EEC75866}" type="sibTrans" cxnId="{DB809F8C-C1EA-4B1D-A9D9-96C897B8F113}">
      <dgm:prSet/>
      <dgm:spPr/>
      <dgm:t>
        <a:bodyPr/>
        <a:lstStyle/>
        <a:p>
          <a:endParaRPr lang="tr-TR"/>
        </a:p>
      </dgm:t>
    </dgm:pt>
    <dgm:pt modelId="{60C6B42A-A5F8-41BA-87F5-2756C898FE45}">
      <dgm:prSet phldrT="[Metin]" custT="1"/>
      <dgm:spPr/>
      <dgm:t>
        <a:bodyPr/>
        <a:lstStyle/>
        <a:p>
          <a:pPr algn="just"/>
          <a:endParaRPr lang="tr-TR" sz="3200" dirty="0"/>
        </a:p>
      </dgm:t>
    </dgm:pt>
    <dgm:pt modelId="{BC874CFB-FD9D-4FB4-9407-00EB3C15B61B}" type="parTrans" cxnId="{87D5E43D-EFEB-43E3-86FB-711F9BA3F0E6}">
      <dgm:prSet/>
      <dgm:spPr/>
      <dgm:t>
        <a:bodyPr/>
        <a:lstStyle/>
        <a:p>
          <a:endParaRPr lang="tr-TR"/>
        </a:p>
      </dgm:t>
    </dgm:pt>
    <dgm:pt modelId="{97A9A23B-F368-4A0B-8ECE-F7DA9C9A5F7A}" type="sibTrans" cxnId="{87D5E43D-EFEB-43E3-86FB-711F9BA3F0E6}">
      <dgm:prSet/>
      <dgm:spPr/>
      <dgm:t>
        <a:bodyPr/>
        <a:lstStyle/>
        <a:p>
          <a:endParaRPr lang="tr-TR"/>
        </a:p>
      </dgm:t>
    </dgm:pt>
    <dgm:pt modelId="{21BA4179-50D6-4A44-9E83-0C562F6A252F}">
      <dgm:prSet/>
      <dgm:spPr/>
      <dgm:t>
        <a:bodyPr/>
        <a:lstStyle/>
        <a:p>
          <a:r>
            <a:rPr lang="da-DK" dirty="0" smtClean="0">
              <a:latin typeface="+mj-lt"/>
            </a:rPr>
            <a:t>Serbest piyasadan sat</a:t>
          </a:r>
          <a:r>
            <a:rPr lang="tr-TR" dirty="0" smtClean="0">
              <a:latin typeface="+mj-lt"/>
            </a:rPr>
            <a:t>ı</a:t>
          </a:r>
          <a:r>
            <a:rPr lang="da-DK" dirty="0" smtClean="0">
              <a:latin typeface="+mj-lt"/>
            </a:rPr>
            <a:t>n alma</a:t>
          </a:r>
          <a:endParaRPr lang="tr-TR" dirty="0">
            <a:latin typeface="+mj-lt"/>
          </a:endParaRPr>
        </a:p>
      </dgm:t>
    </dgm:pt>
    <dgm:pt modelId="{FF578FC0-E76B-4514-BF73-9F62353BE3C2}" type="parTrans" cxnId="{2FA1B53A-3B4A-4687-9EF8-68F872B30E0A}">
      <dgm:prSet/>
      <dgm:spPr/>
    </dgm:pt>
    <dgm:pt modelId="{7D84FA4D-36E5-4D08-9EA9-F4C6DC0484A8}" type="sibTrans" cxnId="{2FA1B53A-3B4A-4687-9EF8-68F872B30E0A}">
      <dgm:prSet/>
      <dgm:spPr/>
    </dgm:pt>
    <dgm:pt modelId="{ECCE9201-3697-421D-8718-7824D0C019FF}">
      <dgm:prSet/>
      <dgm:spPr/>
      <dgm:t>
        <a:bodyPr/>
        <a:lstStyle/>
        <a:p>
          <a:r>
            <a:rPr lang="tr-TR" dirty="0" smtClean="0">
              <a:latin typeface="+mj-lt"/>
            </a:rPr>
            <a:t>pazarlık yöntemiyle satın alma</a:t>
          </a:r>
        </a:p>
      </dgm:t>
    </dgm:pt>
    <dgm:pt modelId="{B0F7101D-55EB-49F0-8FBC-2C0BAEBF7E5E}" type="parTrans" cxnId="{B511C552-903C-4A1B-A73F-332E8EC5F058}">
      <dgm:prSet/>
      <dgm:spPr/>
      <dgm:t>
        <a:bodyPr/>
        <a:lstStyle/>
        <a:p>
          <a:endParaRPr lang="tr-TR"/>
        </a:p>
      </dgm:t>
    </dgm:pt>
    <dgm:pt modelId="{25989B2A-BF3C-4D7A-BA53-4F734CEAA747}" type="sibTrans" cxnId="{B511C552-903C-4A1B-A73F-332E8EC5F058}">
      <dgm:prSet/>
      <dgm:spPr/>
      <dgm:t>
        <a:bodyPr/>
        <a:lstStyle/>
        <a:p>
          <a:endParaRPr lang="tr-TR"/>
        </a:p>
      </dgm:t>
    </dgm:pt>
    <dgm:pt modelId="{D45A897E-C8E9-4AD8-8465-B2F17F96BBB4}" type="pres">
      <dgm:prSet presAssocID="{4DF4AC71-28F6-4ED0-9370-820DA68F211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FEAC425-AF49-437A-93BB-584C00303DF8}" type="pres">
      <dgm:prSet presAssocID="{055D92B1-9CDA-4A79-8150-DC3D4C73DAE1}" presName="linNode" presStyleCnt="0"/>
      <dgm:spPr/>
    </dgm:pt>
    <dgm:pt modelId="{524E6AC7-A57F-447D-BFD1-81B6FB0FC8D5}" type="pres">
      <dgm:prSet presAssocID="{055D92B1-9CDA-4A79-8150-DC3D4C73DAE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8F6B86-54F4-4E2F-A10E-9B91A93B65BC}" type="pres">
      <dgm:prSet presAssocID="{055D92B1-9CDA-4A79-8150-DC3D4C73DAE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5CE800-9547-4F48-B1FB-09F1023B5FBC}" type="pres">
      <dgm:prSet presAssocID="{59699F90-06A9-409D-96FB-999E72979D36}" presName="spacing" presStyleCnt="0"/>
      <dgm:spPr/>
    </dgm:pt>
    <dgm:pt modelId="{1D5BD3B5-6C78-418B-BF24-5D845DB49B1D}" type="pres">
      <dgm:prSet presAssocID="{A4C5E290-9863-49BB-99E8-63F88264F726}" presName="linNode" presStyleCnt="0"/>
      <dgm:spPr/>
    </dgm:pt>
    <dgm:pt modelId="{B7051EC4-8BC5-4E4E-83A4-2234416EFA19}" type="pres">
      <dgm:prSet presAssocID="{A4C5E290-9863-49BB-99E8-63F88264F72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6C1A5A-8EFB-47E0-AA77-EBCC25593F96}" type="pres">
      <dgm:prSet presAssocID="{A4C5E290-9863-49BB-99E8-63F88264F72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7F27F9C-C954-4398-9EC5-CEAA46D67883}" type="presOf" srcId="{21BA4179-50D6-4A44-9E83-0C562F6A252F}" destId="{506C1A5A-8EFB-47E0-AA77-EBCC25593F96}" srcOrd="0" destOrd="0" presId="urn:microsoft.com/office/officeart/2005/8/layout/vList6"/>
    <dgm:cxn modelId="{DB809F8C-C1EA-4B1D-A9D9-96C897B8F113}" srcId="{4DF4AC71-28F6-4ED0-9370-820DA68F2114}" destId="{A4C5E290-9863-49BB-99E8-63F88264F726}" srcOrd="1" destOrd="0" parTransId="{3FBE7034-DC6B-4B32-89F3-5AE71E058A0B}" sibTransId="{FF3AF6AA-5B1A-43D5-A4EC-DC02EEC75866}"/>
    <dgm:cxn modelId="{214FCC0F-B750-4A24-B774-E1F3DF10FC84}" type="presOf" srcId="{60C6B42A-A5F8-41BA-87F5-2756C898FE45}" destId="{378F6B86-54F4-4E2F-A10E-9B91A93B65BC}" srcOrd="0" destOrd="0" presId="urn:microsoft.com/office/officeart/2005/8/layout/vList6"/>
    <dgm:cxn modelId="{A165B708-6559-400F-8FBB-3CB992E8B6F8}" type="presOf" srcId="{D816A995-B05A-4739-AB28-DA9B46B839E7}" destId="{378F6B86-54F4-4E2F-A10E-9B91A93B65BC}" srcOrd="0" destOrd="1" presId="urn:microsoft.com/office/officeart/2005/8/layout/vList6"/>
    <dgm:cxn modelId="{CD103DC7-746C-4D46-9133-5F2FCB9CB12A}" srcId="{055D92B1-9CDA-4A79-8150-DC3D4C73DAE1}" destId="{D816A995-B05A-4739-AB28-DA9B46B839E7}" srcOrd="1" destOrd="0" parTransId="{4A2B917E-DD85-4E26-9BCC-9D5119066801}" sibTransId="{D2B40873-11B8-4EB7-A6DA-8546A04DF521}"/>
    <dgm:cxn modelId="{2FA1B53A-3B4A-4687-9EF8-68F872B30E0A}" srcId="{A4C5E290-9863-49BB-99E8-63F88264F726}" destId="{21BA4179-50D6-4A44-9E83-0C562F6A252F}" srcOrd="0" destOrd="0" parTransId="{FF578FC0-E76B-4514-BF73-9F62353BE3C2}" sibTransId="{7D84FA4D-36E5-4D08-9EA9-F4C6DC0484A8}"/>
    <dgm:cxn modelId="{C367FE51-3429-4E5B-89E3-16E4B2200BB1}" type="presOf" srcId="{3F851C61-1562-4E5B-989E-278B0FB22ADC}" destId="{378F6B86-54F4-4E2F-A10E-9B91A93B65BC}" srcOrd="0" destOrd="2" presId="urn:microsoft.com/office/officeart/2005/8/layout/vList6"/>
    <dgm:cxn modelId="{AE92C9C8-B203-4EC8-B885-96E18C841E42}" srcId="{055D92B1-9CDA-4A79-8150-DC3D4C73DAE1}" destId="{3F851C61-1562-4E5B-989E-278B0FB22ADC}" srcOrd="2" destOrd="0" parTransId="{BD7A8F27-6F62-46BB-9433-0931E3083E6D}" sibTransId="{7CCF97F4-8F12-4C81-9C7F-B6A5C78DD73E}"/>
    <dgm:cxn modelId="{87D5E43D-EFEB-43E3-86FB-711F9BA3F0E6}" srcId="{055D92B1-9CDA-4A79-8150-DC3D4C73DAE1}" destId="{60C6B42A-A5F8-41BA-87F5-2756C898FE45}" srcOrd="0" destOrd="0" parTransId="{BC874CFB-FD9D-4FB4-9407-00EB3C15B61B}" sibTransId="{97A9A23B-F368-4A0B-8ECE-F7DA9C9A5F7A}"/>
    <dgm:cxn modelId="{B511C552-903C-4A1B-A73F-332E8EC5F058}" srcId="{A4C5E290-9863-49BB-99E8-63F88264F726}" destId="{ECCE9201-3697-421D-8718-7824D0C019FF}" srcOrd="1" destOrd="0" parTransId="{B0F7101D-55EB-49F0-8FBC-2C0BAEBF7E5E}" sibTransId="{25989B2A-BF3C-4D7A-BA53-4F734CEAA747}"/>
    <dgm:cxn modelId="{471F1A0C-89B1-4758-998D-E17608EC7AED}" type="presOf" srcId="{ECCE9201-3697-421D-8718-7824D0C019FF}" destId="{506C1A5A-8EFB-47E0-AA77-EBCC25593F96}" srcOrd="0" destOrd="1" presId="urn:microsoft.com/office/officeart/2005/8/layout/vList6"/>
    <dgm:cxn modelId="{0D8B295F-0CC8-47E0-B92A-55C9AC85BEAE}" type="presOf" srcId="{055D92B1-9CDA-4A79-8150-DC3D4C73DAE1}" destId="{524E6AC7-A57F-447D-BFD1-81B6FB0FC8D5}" srcOrd="0" destOrd="0" presId="urn:microsoft.com/office/officeart/2005/8/layout/vList6"/>
    <dgm:cxn modelId="{65755FE0-9177-49CE-8235-2D7AD77A5BBB}" type="presOf" srcId="{A4C5E290-9863-49BB-99E8-63F88264F726}" destId="{B7051EC4-8BC5-4E4E-83A4-2234416EFA19}" srcOrd="0" destOrd="0" presId="urn:microsoft.com/office/officeart/2005/8/layout/vList6"/>
    <dgm:cxn modelId="{A5E866FA-7819-4C0C-BEA8-0B9F60C0BD19}" srcId="{4DF4AC71-28F6-4ED0-9370-820DA68F2114}" destId="{055D92B1-9CDA-4A79-8150-DC3D4C73DAE1}" srcOrd="0" destOrd="0" parTransId="{A75B9BE7-9CAC-4928-98EB-8180B3D46981}" sibTransId="{59699F90-06A9-409D-96FB-999E72979D36}"/>
    <dgm:cxn modelId="{EF567BB3-9896-4706-B840-5617F0CCFF32}" type="presOf" srcId="{4DF4AC71-28F6-4ED0-9370-820DA68F2114}" destId="{D45A897E-C8E9-4AD8-8465-B2F17F96BBB4}" srcOrd="0" destOrd="0" presId="urn:microsoft.com/office/officeart/2005/8/layout/vList6"/>
    <dgm:cxn modelId="{81ABF271-ABE0-4C82-B701-B2BF2F398181}" type="presParOf" srcId="{D45A897E-C8E9-4AD8-8465-B2F17F96BBB4}" destId="{BFEAC425-AF49-437A-93BB-584C00303DF8}" srcOrd="0" destOrd="0" presId="urn:microsoft.com/office/officeart/2005/8/layout/vList6"/>
    <dgm:cxn modelId="{39F74966-4566-472A-B82A-A721F911CBDC}" type="presParOf" srcId="{BFEAC425-AF49-437A-93BB-584C00303DF8}" destId="{524E6AC7-A57F-447D-BFD1-81B6FB0FC8D5}" srcOrd="0" destOrd="0" presId="urn:microsoft.com/office/officeart/2005/8/layout/vList6"/>
    <dgm:cxn modelId="{493A658E-D48A-4153-B230-D88FAABD7247}" type="presParOf" srcId="{BFEAC425-AF49-437A-93BB-584C00303DF8}" destId="{378F6B86-54F4-4E2F-A10E-9B91A93B65BC}" srcOrd="1" destOrd="0" presId="urn:microsoft.com/office/officeart/2005/8/layout/vList6"/>
    <dgm:cxn modelId="{3E9A54DC-D4B3-4D41-A4C3-D01EFA2B3578}" type="presParOf" srcId="{D45A897E-C8E9-4AD8-8465-B2F17F96BBB4}" destId="{135CE800-9547-4F48-B1FB-09F1023B5FBC}" srcOrd="1" destOrd="0" presId="urn:microsoft.com/office/officeart/2005/8/layout/vList6"/>
    <dgm:cxn modelId="{DD35795E-2656-48E0-8F57-C8A69AEC58B0}" type="presParOf" srcId="{D45A897E-C8E9-4AD8-8465-B2F17F96BBB4}" destId="{1D5BD3B5-6C78-418B-BF24-5D845DB49B1D}" srcOrd="2" destOrd="0" presId="urn:microsoft.com/office/officeart/2005/8/layout/vList6"/>
    <dgm:cxn modelId="{59AD7BC5-5E39-414D-B4A4-918C701AE684}" type="presParOf" srcId="{1D5BD3B5-6C78-418B-BF24-5D845DB49B1D}" destId="{B7051EC4-8BC5-4E4E-83A4-2234416EFA19}" srcOrd="0" destOrd="0" presId="urn:microsoft.com/office/officeart/2005/8/layout/vList6"/>
    <dgm:cxn modelId="{784D9E28-8D75-46EE-8CFA-93329193A7F1}" type="presParOf" srcId="{1D5BD3B5-6C78-418B-BF24-5D845DB49B1D}" destId="{506C1A5A-8EFB-47E0-AA77-EBCC25593F9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F6B86-54F4-4E2F-A10E-9B91A93B65BC}">
      <dsp:nvSpPr>
        <dsp:cNvPr id="0" name=""/>
        <dsp:cNvSpPr/>
      </dsp:nvSpPr>
      <dsp:spPr>
        <a:xfrm>
          <a:off x="3057276" y="556"/>
          <a:ext cx="4585915" cy="21694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200" kern="1200" dirty="0"/>
        </a:p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200" kern="1200" dirty="0" smtClean="0">
              <a:latin typeface="+mj-lt"/>
            </a:rPr>
            <a:t>İhale yöntemi</a:t>
          </a:r>
          <a:endParaRPr lang="tr-TR" sz="3200" kern="1200" dirty="0">
            <a:latin typeface="+mj-lt"/>
          </a:endParaRPr>
        </a:p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200" kern="1200" dirty="0" smtClean="0">
              <a:latin typeface="+mj-lt"/>
            </a:rPr>
            <a:t>Doğrudan temin</a:t>
          </a:r>
          <a:endParaRPr lang="tr-TR" sz="3200" kern="1200" dirty="0">
            <a:latin typeface="+mj-lt"/>
          </a:endParaRPr>
        </a:p>
      </dsp:txBody>
      <dsp:txXfrm>
        <a:off x="3057276" y="271739"/>
        <a:ext cx="3772365" cy="1627100"/>
      </dsp:txXfrm>
    </dsp:sp>
    <dsp:sp modelId="{524E6AC7-A57F-447D-BFD1-81B6FB0FC8D5}">
      <dsp:nvSpPr>
        <dsp:cNvPr id="0" name=""/>
        <dsp:cNvSpPr/>
      </dsp:nvSpPr>
      <dsp:spPr>
        <a:xfrm>
          <a:off x="0" y="556"/>
          <a:ext cx="3057276" cy="2169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+mj-lt"/>
            </a:rPr>
            <a:t>Resmi olan</a:t>
          </a:r>
          <a:endParaRPr lang="tr-TR" sz="3600" kern="1200" dirty="0">
            <a:latin typeface="+mj-lt"/>
          </a:endParaRPr>
        </a:p>
      </dsp:txBody>
      <dsp:txXfrm>
        <a:off x="105905" y="106461"/>
        <a:ext cx="2845466" cy="1957656"/>
      </dsp:txXfrm>
    </dsp:sp>
    <dsp:sp modelId="{506C1A5A-8EFB-47E0-AA77-EBCC25593F96}">
      <dsp:nvSpPr>
        <dsp:cNvPr id="0" name=""/>
        <dsp:cNvSpPr/>
      </dsp:nvSpPr>
      <dsp:spPr>
        <a:xfrm>
          <a:off x="3057276" y="2386969"/>
          <a:ext cx="4585915" cy="21694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2700" kern="1200" dirty="0" smtClean="0">
              <a:latin typeface="+mj-lt"/>
            </a:rPr>
            <a:t>Serbest piyasadan sat</a:t>
          </a:r>
          <a:r>
            <a:rPr lang="tr-TR" sz="2700" kern="1200" dirty="0" smtClean="0">
              <a:latin typeface="+mj-lt"/>
            </a:rPr>
            <a:t>ı</a:t>
          </a:r>
          <a:r>
            <a:rPr lang="da-DK" sz="2700" kern="1200" dirty="0" smtClean="0">
              <a:latin typeface="+mj-lt"/>
            </a:rPr>
            <a:t>n alma</a:t>
          </a:r>
          <a:endParaRPr lang="tr-TR" sz="2700" kern="1200" dirty="0">
            <a:latin typeface="+mj-lt"/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>
              <a:latin typeface="+mj-lt"/>
            </a:rPr>
            <a:t>pazarlık yöntemiyle satın alma</a:t>
          </a:r>
        </a:p>
      </dsp:txBody>
      <dsp:txXfrm>
        <a:off x="3057276" y="2658152"/>
        <a:ext cx="3772365" cy="1627100"/>
      </dsp:txXfrm>
    </dsp:sp>
    <dsp:sp modelId="{B7051EC4-8BC5-4E4E-83A4-2234416EFA19}">
      <dsp:nvSpPr>
        <dsp:cNvPr id="0" name=""/>
        <dsp:cNvSpPr/>
      </dsp:nvSpPr>
      <dsp:spPr>
        <a:xfrm>
          <a:off x="0" y="2386969"/>
          <a:ext cx="3057276" cy="2169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>
              <a:latin typeface="+mj-lt"/>
            </a:rPr>
            <a:t>Resmi olmayan</a:t>
          </a:r>
          <a:endParaRPr lang="tr-TR" sz="3600" kern="1200" dirty="0">
            <a:latin typeface="+mj-lt"/>
          </a:endParaRPr>
        </a:p>
      </dsp:txBody>
      <dsp:txXfrm>
        <a:off x="105905" y="2492874"/>
        <a:ext cx="2845466" cy="1957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70F131-683C-4EA9-9A99-6B6EF84AE9AE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9B42E9-9C5B-4E4A-B353-EEFA8E40C485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tr/imgres?imgurl=http://img.mynet.com/ha2/bozuk_para.jpg&amp;imgrefurl=http://haber.mynet.com/detail_news/?type=Economy&amp;id=A2806115&amp;date=28Haziran2007&amp;h=257&amp;w=343&amp;sz=28&amp;hl=tr&amp;start=5&amp;tbnid=aJ0nj_fbupMBWM:&amp;tbnh=90&amp;tbnw=120&amp;prev=/images?q=para&amp;gbv=2&amp;svnum=10&amp;hl=tr&amp;sa=G" TargetMode="Externa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Belgesi1.doc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.tr/imgres?imgurl=http://www.donanimhaber.com/resimler/image.aspx/AMD-a-ATI.jpg&amp;imgrefurl=http://www.donanimhaber.com/arama.asp?Sayfa=32&amp;arama=Palm%20ve%20Pocket%20PC&amp;h=354&amp;w=500&amp;sz=40&amp;hl=tr&amp;start=1&amp;tbnid=XDnZ-HHGhoZxgM:&amp;tbnh=92&amp;tbnw=130&amp;prev=/images?q=sat%C4%B1n+alma&amp;gbv=2&amp;svnum=10&amp;hl=tr&amp;sa=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Word_97_-_2003_Belgesi2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609600" y="1988840"/>
            <a:ext cx="3242320" cy="2664296"/>
          </a:xfrm>
        </p:spPr>
        <p:txBody>
          <a:bodyPr>
            <a:normAutofit/>
          </a:bodyPr>
          <a:lstStyle/>
          <a:p>
            <a:pPr algn="just"/>
            <a:r>
              <a:rPr lang="tr-TR" sz="4000" dirty="0" err="1" smtClean="0"/>
              <a:t>TBS’de</a:t>
            </a:r>
            <a:r>
              <a:rPr lang="tr-TR" sz="4000" dirty="0" smtClean="0"/>
              <a:t> </a:t>
            </a:r>
            <a:br>
              <a:rPr lang="tr-TR" sz="4000" dirty="0" smtClean="0"/>
            </a:br>
            <a:r>
              <a:rPr lang="tr-TR" sz="4000" dirty="0" smtClean="0"/>
              <a:t>SATIN ALMA YÖNTEMLERİ</a:t>
            </a:r>
            <a:endParaRPr lang="tr-TR" sz="4000" dirty="0"/>
          </a:p>
        </p:txBody>
      </p:sp>
      <p:pic>
        <p:nvPicPr>
          <p:cNvPr id="7" name="Picture 5" descr="bozuk_para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5942" r="5942"/>
          <a:stretch>
            <a:fillRect/>
          </a:stretch>
        </p:blipFill>
        <p:spPr bwMode="auto">
          <a:xfrm rot="420000">
            <a:off x="4303900" y="2183558"/>
            <a:ext cx="4617720" cy="3931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algn="ctr">
              <a:buNone/>
            </a:pPr>
            <a:r>
              <a:rPr lang="tr-TR" sz="4800" dirty="0" smtClean="0">
                <a:solidFill>
                  <a:srgbClr val="0070C0"/>
                </a:solidFill>
                <a:latin typeface="+mj-lt"/>
              </a:rPr>
              <a:t>SATIN ALMA YÖNTEMLERİ</a:t>
            </a:r>
            <a:endParaRPr lang="tr-TR" sz="48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2800" dirty="0" smtClean="0"/>
              <a:t>ÜLKEMİZDE UYGULANAN SATIN ALMA YÖNTEMLERİ</a:t>
            </a:r>
            <a:endParaRPr lang="tr-TR" sz="28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916832"/>
          <a:ext cx="7643192" cy="4556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just"/>
            <a:r>
              <a:rPr lang="tr-TR" dirty="0" smtClean="0"/>
              <a:t>Satın alma prosedürü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 smtClean="0">
                <a:latin typeface="+mj-lt"/>
              </a:rPr>
              <a:t>Satın alma bir yiyecek içecek işletmesi için oldukça önemli </a:t>
            </a:r>
          </a:p>
          <a:p>
            <a:pPr algn="just">
              <a:buNone/>
            </a:pPr>
            <a:r>
              <a:rPr lang="tr-TR" sz="2400" dirty="0" smtClean="0">
                <a:latin typeface="+mj-lt"/>
              </a:rPr>
              <a:t>ve para harcamayı gerektiren bir faaliyettir.</a:t>
            </a:r>
          </a:p>
          <a:p>
            <a:pPr algn="just">
              <a:buNone/>
            </a:pPr>
            <a:r>
              <a:rPr lang="tr-TR" sz="2400" dirty="0" smtClean="0">
                <a:latin typeface="+mj-lt"/>
              </a:rPr>
              <a:t>Etkin bir satın alma ile;</a:t>
            </a:r>
          </a:p>
          <a:p>
            <a:pPr algn="just"/>
            <a:r>
              <a:rPr lang="tr-TR" sz="2400" dirty="0" smtClean="0">
                <a:latin typeface="+mj-lt"/>
              </a:rPr>
              <a:t>Kaliteli hizmet üretilir, </a:t>
            </a:r>
          </a:p>
          <a:p>
            <a:pPr algn="just"/>
            <a:r>
              <a:rPr lang="tr-TR" sz="2400" dirty="0" smtClean="0">
                <a:latin typeface="+mj-lt"/>
              </a:rPr>
              <a:t>Hizmetin etkinliği ve </a:t>
            </a:r>
          </a:p>
          <a:p>
            <a:pPr algn="just"/>
            <a:r>
              <a:rPr lang="tr-TR" sz="2400" dirty="0" smtClean="0">
                <a:latin typeface="+mj-lt"/>
              </a:rPr>
              <a:t>Hizmetin sürekliliği sağlanır, </a:t>
            </a:r>
          </a:p>
          <a:p>
            <a:pPr algn="just"/>
            <a:r>
              <a:rPr lang="tr-TR" sz="2400" dirty="0" smtClean="0">
                <a:latin typeface="+mj-lt"/>
              </a:rPr>
              <a:t>Müşteri talepleri karşılanır</a:t>
            </a:r>
          </a:p>
          <a:p>
            <a:pPr algn="just"/>
            <a:r>
              <a:rPr lang="tr-TR" sz="2400" dirty="0" smtClean="0">
                <a:latin typeface="+mj-lt"/>
              </a:rPr>
              <a:t>Kuruluşun başarısı sağlanır.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 smtClean="0">
                <a:latin typeface="+mj-lt"/>
              </a:rPr>
              <a:t>Satın </a:t>
            </a:r>
            <a:r>
              <a:rPr lang="tr-TR" sz="3200" dirty="0" smtClean="0">
                <a:latin typeface="+mj-lt"/>
              </a:rPr>
              <a:t>almadaki amaçlar;</a:t>
            </a:r>
          </a:p>
          <a:p>
            <a:pPr algn="ctr"/>
            <a:r>
              <a:rPr lang="tr-TR" sz="3200" dirty="0" smtClean="0">
                <a:latin typeface="+mj-lt"/>
              </a:rPr>
              <a:t>Doğru ürünü satın alma,</a:t>
            </a:r>
          </a:p>
          <a:p>
            <a:pPr algn="ctr"/>
            <a:r>
              <a:rPr lang="tr-TR" sz="3200" dirty="0" smtClean="0">
                <a:latin typeface="+mj-lt"/>
              </a:rPr>
              <a:t>Doğru kalitede ürünü satın alma,</a:t>
            </a:r>
          </a:p>
          <a:p>
            <a:pPr algn="ctr"/>
            <a:r>
              <a:rPr lang="tr-TR" sz="3200" dirty="0" smtClean="0">
                <a:latin typeface="+mj-lt"/>
              </a:rPr>
              <a:t>Uygun fiyata satın alma,</a:t>
            </a:r>
          </a:p>
          <a:p>
            <a:pPr algn="ctr"/>
            <a:r>
              <a:rPr lang="tr-TR" sz="3200" dirty="0" smtClean="0">
                <a:latin typeface="+mj-lt"/>
              </a:rPr>
              <a:t>Doğru tedarikçiden satın alma</a:t>
            </a:r>
          </a:p>
          <a:p>
            <a:pPr algn="ctr">
              <a:buNone/>
            </a:pPr>
            <a:endParaRPr lang="tr-TR" sz="32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/>
              <a:t>İŞLETME TÜRÜ VE SATIN ALMA SORUMLULARI</a:t>
            </a:r>
            <a:endParaRPr lang="tr-TR" sz="3200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979712" y="1600200"/>
            <a:ext cx="6249888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2770" name="Object 4"/>
          <p:cNvGraphicFramePr>
            <a:graphicFrameLocks noChangeAspect="1"/>
          </p:cNvGraphicFramePr>
          <p:nvPr/>
        </p:nvGraphicFramePr>
        <p:xfrm>
          <a:off x="1475656" y="1628800"/>
          <a:ext cx="6840537" cy="52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5851636" imgH="2163304" progId="Word.Document.8">
                  <p:embed/>
                </p:oleObj>
              </mc:Choice>
              <mc:Fallback>
                <p:oleObj name="Document" r:id="rId4" imgW="5851636" imgH="216330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628800"/>
                        <a:ext cx="6840537" cy="52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/>
              <a:t>SATIN ALMACININ ÖZELLİKLERİ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775"/>
            <a:ext cx="8229600" cy="4713387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1.Yiyecek </a:t>
            </a:r>
            <a:r>
              <a:rPr lang="tr-TR" sz="2800" dirty="0">
                <a:latin typeface="+mj-lt"/>
              </a:rPr>
              <a:t>ve içecek fiyat seviyelerini, </a:t>
            </a:r>
            <a:r>
              <a:rPr lang="tr-TR" sz="2800" dirty="0" smtClean="0">
                <a:latin typeface="+mj-lt"/>
              </a:rPr>
              <a:t>kalite</a:t>
            </a:r>
          </a:p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özelliklerini </a:t>
            </a:r>
            <a:r>
              <a:rPr lang="tr-TR" sz="2800" dirty="0">
                <a:latin typeface="+mj-lt"/>
              </a:rPr>
              <a:t>ve pazar </a:t>
            </a:r>
            <a:r>
              <a:rPr lang="tr-TR" sz="2800" dirty="0" smtClean="0">
                <a:latin typeface="+mj-lt"/>
              </a:rPr>
              <a:t>dalgalanmalarını</a:t>
            </a:r>
          </a:p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bilmelidir.</a:t>
            </a: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2.</a:t>
            </a:r>
            <a:r>
              <a:rPr lang="nb-NO" sz="2800" dirty="0" smtClean="0">
                <a:latin typeface="+mj-lt"/>
              </a:rPr>
              <a:t> Fiyat de</a:t>
            </a:r>
            <a:r>
              <a:rPr lang="tr-TR" sz="2800" dirty="0" smtClean="0">
                <a:latin typeface="+mj-lt"/>
              </a:rPr>
              <a:t>ğ</a:t>
            </a:r>
            <a:r>
              <a:rPr lang="nb-NO" sz="2800" dirty="0" smtClean="0">
                <a:latin typeface="+mj-lt"/>
              </a:rPr>
              <a:t>i</a:t>
            </a:r>
            <a:r>
              <a:rPr lang="tr-TR" sz="2800" dirty="0" smtClean="0">
                <a:latin typeface="+mj-lt"/>
              </a:rPr>
              <a:t>ş</a:t>
            </a:r>
            <a:r>
              <a:rPr lang="nb-NO" sz="2800" dirty="0" smtClean="0">
                <a:latin typeface="+mj-lt"/>
              </a:rPr>
              <a:t>iklikleri ve bunun kalite ile</a:t>
            </a:r>
            <a:endParaRPr lang="tr-TR" sz="2800" dirty="0" smtClean="0">
              <a:latin typeface="+mj-lt"/>
            </a:endParaRP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etkileşimi konusunda dikkatli olmalıdır.</a:t>
            </a:r>
            <a:endParaRPr lang="tr-TR" sz="2800" dirty="0">
              <a:latin typeface="+mj-lt"/>
            </a:endParaRPr>
          </a:p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3.Satın </a:t>
            </a:r>
            <a:r>
              <a:rPr lang="tr-TR" sz="2800" dirty="0">
                <a:latin typeface="+mj-lt"/>
              </a:rPr>
              <a:t>alınacak miktarların tam </a:t>
            </a:r>
            <a:r>
              <a:rPr lang="tr-TR" sz="2800" dirty="0" smtClean="0">
                <a:latin typeface="+mj-lt"/>
              </a:rPr>
              <a:t>olarak</a:t>
            </a:r>
          </a:p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bilinmesi </a:t>
            </a:r>
            <a:r>
              <a:rPr lang="tr-TR" sz="2800" dirty="0">
                <a:latin typeface="+mj-lt"/>
              </a:rPr>
              <a:t>için geçmiş satın alma </a:t>
            </a:r>
            <a:r>
              <a:rPr lang="tr-TR" sz="2800" dirty="0" smtClean="0">
                <a:latin typeface="+mj-lt"/>
              </a:rPr>
              <a:t>kayıtlarına</a:t>
            </a:r>
          </a:p>
          <a:p>
            <a:pPr algn="just">
              <a:buFontTx/>
              <a:buNone/>
            </a:pPr>
            <a:r>
              <a:rPr lang="tr-TR" sz="2800" dirty="0" smtClean="0">
                <a:latin typeface="+mj-lt"/>
              </a:rPr>
              <a:t>girebilmelidirler.</a:t>
            </a:r>
            <a:endParaRPr lang="tr-TR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99592" y="548680"/>
            <a:ext cx="7025208" cy="59252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800" dirty="0" smtClean="0"/>
              <a:t>4</a:t>
            </a:r>
            <a:r>
              <a:rPr lang="tr-TR" sz="2800" dirty="0" smtClean="0">
                <a:latin typeface="+mj-lt"/>
              </a:rPr>
              <a:t>. Satın almada kullanılacak belgeleri</a:t>
            </a: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hazırlanmalı ve yeterli nüsha düzenleyerek</a:t>
            </a: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dosyalamalıdır.</a:t>
            </a:r>
          </a:p>
          <a:p>
            <a:pPr algn="just">
              <a:buNone/>
            </a:pPr>
            <a:endParaRPr lang="tr-TR" sz="2800" dirty="0" smtClean="0">
              <a:latin typeface="+mj-lt"/>
            </a:endParaRP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5.Porsiyon maliyet formülleri ve satış ön</a:t>
            </a:r>
          </a:p>
          <a:p>
            <a:pPr algn="just">
              <a:buNone/>
            </a:pPr>
            <a:r>
              <a:rPr lang="tr-TR" sz="2800" dirty="0" smtClean="0">
                <a:latin typeface="+mj-lt"/>
              </a:rPr>
              <a:t>görümlerini çıkartabilmelidir.</a:t>
            </a:r>
          </a:p>
          <a:p>
            <a:pPr algn="just">
              <a:buNone/>
            </a:pPr>
            <a:endParaRPr lang="tr-TR" dirty="0"/>
          </a:p>
        </p:txBody>
      </p:sp>
      <p:pic>
        <p:nvPicPr>
          <p:cNvPr id="4" name="Picture 5" descr="AMD-a-AT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933825"/>
            <a:ext cx="4752528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z="4000" b="1" dirty="0" smtClean="0"/>
              <a:t>Satın Alma Öncesi Aktiviteler 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 smtClean="0">
                <a:solidFill>
                  <a:srgbClr val="FFC000"/>
                </a:solidFill>
                <a:latin typeface="+mj-lt"/>
              </a:rPr>
              <a:t>I.MİKTAR </a:t>
            </a:r>
            <a:r>
              <a:rPr lang="tr-TR" sz="2400" dirty="0" smtClean="0">
                <a:solidFill>
                  <a:srgbClr val="FFC000"/>
                </a:solidFill>
                <a:latin typeface="+mj-lt"/>
              </a:rPr>
              <a:t>SAPTAMA</a:t>
            </a:r>
          </a:p>
          <a:p>
            <a:pPr lvl="0" algn="just">
              <a:buClr>
                <a:srgbClr val="0BD0D9"/>
              </a:buClr>
              <a:buNone/>
            </a:pPr>
            <a:r>
              <a:rPr lang="tr-TR" dirty="0">
                <a:solidFill>
                  <a:srgbClr val="FFC000"/>
                </a:solidFill>
                <a:latin typeface="Calibri"/>
              </a:rPr>
              <a:t>II. TEKNİK ŞARTNAMELERİN HAZIRLANMASI</a:t>
            </a:r>
            <a:r>
              <a:rPr lang="tr-TR" dirty="0">
                <a:solidFill>
                  <a:prstClr val="black"/>
                </a:solidFill>
                <a:latin typeface="Calibri"/>
              </a:rPr>
              <a:t> </a:t>
            </a:r>
            <a:endParaRPr lang="tr-TR" dirty="0" smtClean="0">
              <a:solidFill>
                <a:prstClr val="black"/>
              </a:solidFill>
              <a:latin typeface="Calibri"/>
            </a:endParaRPr>
          </a:p>
          <a:p>
            <a:pPr lvl="0" algn="just">
              <a:buClr>
                <a:srgbClr val="0BD0D9"/>
              </a:buClr>
              <a:buNone/>
            </a:pPr>
            <a:r>
              <a:rPr lang="tr-TR" sz="2400" dirty="0" smtClean="0">
                <a:solidFill>
                  <a:srgbClr val="FFC000"/>
                </a:solidFill>
                <a:latin typeface="Calibri"/>
              </a:rPr>
              <a:t>III</a:t>
            </a:r>
            <a:r>
              <a:rPr lang="it-IT" sz="2400" dirty="0" smtClean="0">
                <a:solidFill>
                  <a:srgbClr val="FFC000"/>
                </a:solidFill>
                <a:latin typeface="Calibri"/>
              </a:rPr>
              <a:t>. </a:t>
            </a:r>
            <a:r>
              <a:rPr lang="tr-TR" sz="2400" dirty="0">
                <a:solidFill>
                  <a:srgbClr val="FFC000"/>
                </a:solidFill>
                <a:latin typeface="Calibri"/>
              </a:rPr>
              <a:t>SATICI FİRMA İLE SÖZLEŞME YAPILMASI </a:t>
            </a:r>
            <a:r>
              <a:rPr lang="tr-TR" sz="2400" dirty="0">
                <a:solidFill>
                  <a:prstClr val="black"/>
                </a:solidFill>
                <a:latin typeface="Calibri"/>
              </a:rPr>
              <a:t>(İDARİ ŞARTNAME</a:t>
            </a:r>
            <a:r>
              <a:rPr lang="tr-TR" sz="2400" dirty="0" smtClean="0">
                <a:solidFill>
                  <a:prstClr val="black"/>
                </a:solidFill>
                <a:latin typeface="Calibri"/>
              </a:rPr>
              <a:t>)</a:t>
            </a:r>
            <a:endParaRPr lang="tr-TR" dirty="0">
              <a:solidFill>
                <a:prstClr val="black"/>
              </a:solidFill>
              <a:latin typeface="Calibri"/>
            </a:endParaRPr>
          </a:p>
          <a:p>
            <a:pPr lvl="0" algn="just">
              <a:buClr>
                <a:srgbClr val="0BD0D9"/>
              </a:buClr>
              <a:buNone/>
            </a:pPr>
            <a:r>
              <a:rPr lang="tr-TR" sz="2800" dirty="0" smtClean="0">
                <a:solidFill>
                  <a:srgbClr val="FFC000"/>
                </a:solidFill>
                <a:latin typeface="Calibri"/>
              </a:rPr>
              <a:t>IV.MALZEME </a:t>
            </a:r>
            <a:r>
              <a:rPr lang="tr-TR" sz="2800" dirty="0">
                <a:solidFill>
                  <a:srgbClr val="FFC000"/>
                </a:solidFill>
                <a:latin typeface="Calibri"/>
              </a:rPr>
              <a:t>SİPARİŞİ</a:t>
            </a:r>
          </a:p>
          <a:p>
            <a:pPr algn="just">
              <a:buNone/>
            </a:pPr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003232" cy="53438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>
                <a:latin typeface="+mj-lt"/>
              </a:rPr>
              <a:t>Teknik Şartnameler;</a:t>
            </a:r>
          </a:p>
          <a:p>
            <a:pPr algn="just"/>
            <a:r>
              <a:rPr lang="en-US" dirty="0" smtClean="0">
                <a:latin typeface="+mj-lt"/>
              </a:rPr>
              <a:t>Sat</a:t>
            </a:r>
            <a:r>
              <a:rPr lang="tr-TR" dirty="0" smtClean="0">
                <a:latin typeface="+mj-lt"/>
              </a:rPr>
              <a:t>ı</a:t>
            </a:r>
            <a:r>
              <a:rPr lang="en-US" dirty="0" smtClean="0">
                <a:latin typeface="+mj-lt"/>
              </a:rPr>
              <a:t>n </a:t>
            </a:r>
            <a:r>
              <a:rPr lang="tr-TR" dirty="0" smtClean="0">
                <a:latin typeface="+mj-lt"/>
              </a:rPr>
              <a:t>alınacak </a:t>
            </a:r>
            <a:r>
              <a:rPr lang="en-US" dirty="0" err="1" smtClean="0">
                <a:latin typeface="+mj-lt"/>
              </a:rPr>
              <a:t>bir</a:t>
            </a:r>
            <a:r>
              <a:rPr lang="tr-TR" dirty="0" smtClean="0">
                <a:latin typeface="+mj-lt"/>
              </a:rPr>
              <a:t> ürünün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sahip</a:t>
            </a:r>
            <a:r>
              <a:rPr lang="tr-TR" dirty="0" smtClean="0">
                <a:latin typeface="+mj-lt"/>
              </a:rPr>
              <a:t> olması gereken kalite</a:t>
            </a:r>
          </a:p>
          <a:p>
            <a:pPr algn="just">
              <a:buNone/>
            </a:pPr>
            <a:r>
              <a:rPr lang="tr-TR" dirty="0" smtClean="0">
                <a:latin typeface="+mj-lt"/>
              </a:rPr>
              <a:t>standartlarını belirten belgelerdir.</a:t>
            </a:r>
          </a:p>
          <a:p>
            <a:pPr algn="just"/>
            <a:r>
              <a:rPr lang="tr-TR" dirty="0" smtClean="0">
                <a:latin typeface="+mj-lt"/>
              </a:rPr>
              <a:t> Komisyon tarafından hazırlanmalıdır,</a:t>
            </a:r>
          </a:p>
          <a:p>
            <a:pPr algn="just"/>
            <a:r>
              <a:rPr lang="tr-TR" dirty="0" smtClean="0">
                <a:latin typeface="+mj-lt"/>
              </a:rPr>
              <a:t>Diyetisyenler bu komisyonun asil üyesidir.</a:t>
            </a:r>
          </a:p>
          <a:p>
            <a:pPr algn="just">
              <a:buNone/>
            </a:pPr>
            <a:r>
              <a:rPr lang="tr-TR" dirty="0" smtClean="0">
                <a:latin typeface="+mj-lt"/>
              </a:rPr>
              <a:t>Teknik şartname hazırlanırken 3 kaynaktan yararlanılır:</a:t>
            </a:r>
          </a:p>
          <a:p>
            <a:pPr algn="just">
              <a:buNone/>
            </a:pPr>
            <a:r>
              <a:rPr lang="tr-TR" dirty="0" smtClean="0">
                <a:latin typeface="+mj-lt"/>
              </a:rPr>
              <a:t>1. Gıda Kodeksi,</a:t>
            </a:r>
          </a:p>
          <a:p>
            <a:pPr algn="just">
              <a:buNone/>
            </a:pPr>
            <a:r>
              <a:rPr lang="tr-TR" dirty="0" smtClean="0">
                <a:latin typeface="+mj-lt"/>
              </a:rPr>
              <a:t>2. TSE standartları</a:t>
            </a:r>
          </a:p>
          <a:p>
            <a:pPr algn="just">
              <a:buNone/>
            </a:pPr>
            <a:r>
              <a:rPr lang="tr-TR" dirty="0" smtClean="0">
                <a:latin typeface="+mj-lt"/>
              </a:rPr>
              <a:t>3. Pazar, piyasa gözlemleri /bilgisi ve konu ile ilgili ticari gazete, bülten vb. yayınlar.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>
                <a:solidFill>
                  <a:srgbClr val="0070C0"/>
                </a:solidFill>
              </a:rPr>
              <a:t>SATIN ALMA PROSEDÜRÜ</a:t>
            </a:r>
          </a:p>
        </p:txBody>
      </p:sp>
      <p:graphicFrame>
        <p:nvGraphicFramePr>
          <p:cNvPr id="126979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51520" y="1340768"/>
          <a:ext cx="8712967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elge" r:id="rId4" imgW="6515393" imgH="3556436" progId="Word.Document.8">
                  <p:embed/>
                </p:oleObj>
              </mc:Choice>
              <mc:Fallback>
                <p:oleObj name="Belge" r:id="rId4" imgW="6515393" imgH="3556436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340768"/>
                        <a:ext cx="8712967" cy="49685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8027988" y="2133600"/>
            <a:ext cx="0" cy="381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250</Words>
  <Application>Microsoft Office PowerPoint</Application>
  <PresentationFormat>Ekran Gösterisi (4:3)</PresentationFormat>
  <Paragraphs>57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Constantia</vt:lpstr>
      <vt:lpstr>Wingdings 2</vt:lpstr>
      <vt:lpstr>Akış</vt:lpstr>
      <vt:lpstr>Document</vt:lpstr>
      <vt:lpstr>Belge</vt:lpstr>
      <vt:lpstr>TBS’de  SATIN ALMA YÖNTEMLERİ</vt:lpstr>
      <vt:lpstr>Satın alma prosedürü</vt:lpstr>
      <vt:lpstr>PowerPoint Sunusu</vt:lpstr>
      <vt:lpstr>İŞLETME TÜRÜ VE SATIN ALMA SORUMLULARI</vt:lpstr>
      <vt:lpstr>SATIN ALMACININ ÖZELLİKLERİ</vt:lpstr>
      <vt:lpstr>PowerPoint Sunusu</vt:lpstr>
      <vt:lpstr>   Satın Alma Öncesi Aktiviteler </vt:lpstr>
      <vt:lpstr>PowerPoint Sunusu</vt:lpstr>
      <vt:lpstr>SATIN ALMA PROSEDÜRÜ</vt:lpstr>
      <vt:lpstr>PowerPoint Sunusu</vt:lpstr>
      <vt:lpstr>   ÜLKEMİZDE UYGULANAN SATIN ALMA YÖNTEMLERİ</vt:lpstr>
    </vt:vector>
  </TitlesOfParts>
  <Company>MoTuN TNCTR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TBS’de  SATIN ALMA YÖNTEMLERİ</dc:title>
  <dc:creator>PC</dc:creator>
  <cp:lastModifiedBy>exper</cp:lastModifiedBy>
  <cp:revision>24</cp:revision>
  <dcterms:created xsi:type="dcterms:W3CDTF">2015-12-02T17:12:03Z</dcterms:created>
  <dcterms:modified xsi:type="dcterms:W3CDTF">2017-01-30T10:29:47Z</dcterms:modified>
</cp:coreProperties>
</file>