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1" r:id="rId3"/>
    <p:sldId id="282" r:id="rId4"/>
    <p:sldId id="309" r:id="rId5"/>
    <p:sldId id="310" r:id="rId6"/>
    <p:sldId id="311" r:id="rId7"/>
    <p:sldId id="312" r:id="rId8"/>
    <p:sldId id="257" r:id="rId9"/>
    <p:sldId id="258" r:id="rId10"/>
    <p:sldId id="259" r:id="rId11"/>
    <p:sldId id="260" r:id="rId12"/>
    <p:sldId id="262" r:id="rId13"/>
    <p:sldId id="263"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4" r:id="rId28"/>
    <p:sldId id="285"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05" r:id="rId48"/>
    <p:sldId id="307" r:id="rId49"/>
    <p:sldId id="306" r:id="rId50"/>
    <p:sldId id="313" r:id="rId5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A1B456EF-26C4-4A8A-A184-07493394CFEE}" type="datetimeFigureOut">
              <a:rPr lang="tr-TR" smtClean="0"/>
              <a:pPr/>
              <a:t>19.04.2021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4B2EF80-D4EB-494E-B842-FD3CFED15683}"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1B456EF-26C4-4A8A-A184-07493394CFEE}" type="datetimeFigureOut">
              <a:rPr lang="tr-TR" smtClean="0"/>
              <a:pPr/>
              <a:t>19.04.2021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4B2EF80-D4EB-494E-B842-FD3CFED1568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1B456EF-26C4-4A8A-A184-07493394CFEE}" type="datetimeFigureOut">
              <a:rPr lang="tr-TR" smtClean="0"/>
              <a:pPr/>
              <a:t>19.04.2021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4B2EF80-D4EB-494E-B842-FD3CFED15683}" type="slidenum">
              <a:rPr lang="tr-TR" smtClean="0"/>
              <a:pPr/>
              <a:t>‹#›</a:t>
            </a:fld>
            <a:endParaRPr lang="tr-T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301625" y="228600"/>
            <a:ext cx="8510588" cy="1325563"/>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301625" y="1676400"/>
            <a:ext cx="4194175" cy="442277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76400"/>
            <a:ext cx="4194175" cy="442277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a:xfrm>
            <a:off x="304800" y="6245225"/>
            <a:ext cx="2286000" cy="476250"/>
          </a:xfrm>
        </p:spPr>
        <p:txBody>
          <a:bodyPr/>
          <a:lstStyle>
            <a:lvl1pPr>
              <a:defRPr/>
            </a:lvl1pPr>
          </a:lstStyle>
          <a:p>
            <a:endParaRPr lang="tr-TR"/>
          </a:p>
        </p:txBody>
      </p:sp>
      <p:sp>
        <p:nvSpPr>
          <p:cNvPr id="6" name="Altbilgi Yer Tutucusu 5"/>
          <p:cNvSpPr>
            <a:spLocks noGrp="1"/>
          </p:cNvSpPr>
          <p:nvPr>
            <p:ph type="ftr" sz="quarter" idx="11"/>
          </p:nvPr>
        </p:nvSpPr>
        <p:spPr>
          <a:xfrm>
            <a:off x="3124200" y="6245225"/>
            <a:ext cx="2895600" cy="476250"/>
          </a:xfrm>
        </p:spPr>
        <p:txBody>
          <a:bodyPr/>
          <a:lstStyle>
            <a:lvl1pPr>
              <a:defRPr/>
            </a:lvl1pPr>
          </a:lstStyle>
          <a:p>
            <a:endParaRPr lang="tr-TR"/>
          </a:p>
        </p:txBody>
      </p:sp>
      <p:sp>
        <p:nvSpPr>
          <p:cNvPr id="7" name="Slayt Numarası Yer Tutucusu 6"/>
          <p:cNvSpPr>
            <a:spLocks noGrp="1"/>
          </p:cNvSpPr>
          <p:nvPr>
            <p:ph type="sldNum" sz="quarter" idx="12"/>
          </p:nvPr>
        </p:nvSpPr>
        <p:spPr>
          <a:xfrm>
            <a:off x="6553200" y="6245225"/>
            <a:ext cx="2286000" cy="476250"/>
          </a:xfrm>
        </p:spPr>
        <p:txBody>
          <a:bodyPr/>
          <a:lstStyle>
            <a:lvl1pPr>
              <a:defRPr/>
            </a:lvl1pPr>
          </a:lstStyle>
          <a:p>
            <a:fld id="{6447E22F-66EE-4BA7-A8B9-8E5A80D8BE60}" type="slidenum">
              <a:rPr lang="tr-TR"/>
              <a:pPr/>
              <a:t>‹#›</a:t>
            </a:fld>
            <a:endParaRPr lang="tr-TR"/>
          </a:p>
        </p:txBody>
      </p:sp>
    </p:spTree>
    <p:extLst>
      <p:ext uri="{BB962C8B-B14F-4D97-AF65-F5344CB8AC3E}">
        <p14:creationId xmlns:p14="http://schemas.microsoft.com/office/powerpoint/2010/main" val="33377561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cSld name="Başlık, İçerik ve 2 İçerik">
    <p:spTree>
      <p:nvGrpSpPr>
        <p:cNvPr id="1" name=""/>
        <p:cNvGrpSpPr/>
        <p:nvPr/>
      </p:nvGrpSpPr>
      <p:grpSpPr>
        <a:xfrm>
          <a:off x="0" y="0"/>
          <a:ext cx="0" cy="0"/>
          <a:chOff x="0" y="0"/>
          <a:chExt cx="0" cy="0"/>
        </a:xfrm>
      </p:grpSpPr>
      <p:sp>
        <p:nvSpPr>
          <p:cNvPr id="2" name="Başlık 1"/>
          <p:cNvSpPr>
            <a:spLocks noGrp="1"/>
          </p:cNvSpPr>
          <p:nvPr>
            <p:ph type="title"/>
          </p:nvPr>
        </p:nvSpPr>
        <p:spPr>
          <a:xfrm>
            <a:off x="301625" y="228600"/>
            <a:ext cx="8510588" cy="1325563"/>
          </a:xfrm>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301625" y="1676400"/>
            <a:ext cx="4194175" cy="442277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76400"/>
            <a:ext cx="4194175" cy="21351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648200" y="3963988"/>
            <a:ext cx="4194175" cy="2135187"/>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Veri Yer Tutucusu 5"/>
          <p:cNvSpPr>
            <a:spLocks noGrp="1"/>
          </p:cNvSpPr>
          <p:nvPr>
            <p:ph type="dt" sz="half" idx="10"/>
          </p:nvPr>
        </p:nvSpPr>
        <p:spPr>
          <a:xfrm>
            <a:off x="304800" y="6245225"/>
            <a:ext cx="2286000" cy="476250"/>
          </a:xfrm>
        </p:spPr>
        <p:txBody>
          <a:bodyPr/>
          <a:lstStyle>
            <a:lvl1pPr>
              <a:defRPr/>
            </a:lvl1pPr>
          </a:lstStyle>
          <a:p>
            <a:endParaRPr lang="tr-TR"/>
          </a:p>
        </p:txBody>
      </p:sp>
      <p:sp>
        <p:nvSpPr>
          <p:cNvPr id="7" name="Altbilgi Yer Tutucusu 6"/>
          <p:cNvSpPr>
            <a:spLocks noGrp="1"/>
          </p:cNvSpPr>
          <p:nvPr>
            <p:ph type="ftr" sz="quarter" idx="11"/>
          </p:nvPr>
        </p:nvSpPr>
        <p:spPr>
          <a:xfrm>
            <a:off x="3124200" y="6245225"/>
            <a:ext cx="2895600" cy="476250"/>
          </a:xfrm>
        </p:spPr>
        <p:txBody>
          <a:bodyPr/>
          <a:lstStyle>
            <a:lvl1pPr>
              <a:defRPr/>
            </a:lvl1pPr>
          </a:lstStyle>
          <a:p>
            <a:endParaRPr lang="tr-TR"/>
          </a:p>
        </p:txBody>
      </p:sp>
      <p:sp>
        <p:nvSpPr>
          <p:cNvPr id="8" name="Slayt Numarası Yer Tutucusu 7"/>
          <p:cNvSpPr>
            <a:spLocks noGrp="1"/>
          </p:cNvSpPr>
          <p:nvPr>
            <p:ph type="sldNum" sz="quarter" idx="12"/>
          </p:nvPr>
        </p:nvSpPr>
        <p:spPr>
          <a:xfrm>
            <a:off x="6553200" y="6245225"/>
            <a:ext cx="2286000" cy="476250"/>
          </a:xfrm>
        </p:spPr>
        <p:txBody>
          <a:bodyPr/>
          <a:lstStyle>
            <a:lvl1pPr>
              <a:defRPr/>
            </a:lvl1pPr>
          </a:lstStyle>
          <a:p>
            <a:fld id="{9F0B9FC4-3272-4351-9792-9AF8F675D502}" type="slidenum">
              <a:rPr lang="tr-TR"/>
              <a:pPr/>
              <a:t>‹#›</a:t>
            </a:fld>
            <a:endParaRPr lang="tr-TR"/>
          </a:p>
        </p:txBody>
      </p:sp>
    </p:spTree>
    <p:extLst>
      <p:ext uri="{BB962C8B-B14F-4D97-AF65-F5344CB8AC3E}">
        <p14:creationId xmlns:p14="http://schemas.microsoft.com/office/powerpoint/2010/main" val="2303289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1B456EF-26C4-4A8A-A184-07493394CFEE}" type="datetimeFigureOut">
              <a:rPr lang="tr-TR" smtClean="0"/>
              <a:pPr/>
              <a:t>19.04.2021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4B2EF80-D4EB-494E-B842-FD3CFED15683}" type="slidenum">
              <a:rPr lang="tr-TR" smtClean="0"/>
              <a:pPr/>
              <a:t>‹#›</a:t>
            </a:fld>
            <a:endParaRPr lang="tr-TR"/>
          </a:p>
        </p:txBody>
      </p:sp>
      <p:sp>
        <p:nvSpPr>
          <p:cNvPr id="7" name="Title 6"/>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1B456EF-26C4-4A8A-A184-07493394CFEE}" type="datetimeFigureOut">
              <a:rPr lang="tr-TR" smtClean="0"/>
              <a:pPr/>
              <a:t>19.04.2021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4B2EF80-D4EB-494E-B842-FD3CFED15683}"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A1B456EF-26C4-4A8A-A184-07493394CFEE}" type="datetimeFigureOut">
              <a:rPr lang="tr-TR" smtClean="0"/>
              <a:pPr/>
              <a:t>19.04.2021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4B2EF80-D4EB-494E-B842-FD3CFED15683}" type="slidenum">
              <a:rPr lang="tr-TR" smtClean="0"/>
              <a:pPr/>
              <a:t>‹#›</a:t>
            </a:fld>
            <a:endParaRPr lang="tr-T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1B456EF-26C4-4A8A-A184-07493394CFEE}" type="datetimeFigureOut">
              <a:rPr lang="tr-TR" smtClean="0"/>
              <a:pPr/>
              <a:t>19.04.2021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4B2EF80-D4EB-494E-B842-FD3CFED15683}"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1B456EF-26C4-4A8A-A184-07493394CFEE}" type="datetimeFigureOut">
              <a:rPr lang="tr-TR" smtClean="0"/>
              <a:pPr/>
              <a:t>19.04.2021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4B2EF80-D4EB-494E-B842-FD3CFED15683}"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A1B456EF-26C4-4A8A-A184-07493394CFEE}" type="datetimeFigureOut">
              <a:rPr lang="tr-TR" smtClean="0"/>
              <a:pPr/>
              <a:t>19.04.2021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4B2EF80-D4EB-494E-B842-FD3CFED15683}"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A1B456EF-26C4-4A8A-A184-07493394CFEE}" type="datetimeFigureOut">
              <a:rPr lang="tr-TR" smtClean="0"/>
              <a:pPr/>
              <a:t>19.04.2021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4B2EF80-D4EB-494E-B842-FD3CFED15683}" type="slidenum">
              <a:rPr lang="tr-TR" smtClean="0"/>
              <a:pPr/>
              <a:t>‹#›</a:t>
            </a:fld>
            <a:endParaRPr lang="tr-T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1B456EF-26C4-4A8A-A184-07493394CFEE}" type="datetimeFigureOut">
              <a:rPr lang="tr-TR" smtClean="0"/>
              <a:pPr/>
              <a:t>19.04.2021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4B2EF80-D4EB-494E-B842-FD3CFED15683}" type="slidenum">
              <a:rPr lang="tr-TR" smtClean="0"/>
              <a:pPr/>
              <a:t>‹#›</a:t>
            </a:fld>
            <a:endParaRPr lang="tr-T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A1B456EF-26C4-4A8A-A184-07493394CFEE}" type="datetimeFigureOut">
              <a:rPr lang="tr-TR" smtClean="0"/>
              <a:pPr/>
              <a:t>19.04.2021</a:t>
            </a:fld>
            <a:endParaRPr lang="tr-T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94B2EF80-D4EB-494E-B842-FD3CFED15683}" type="slidenum">
              <a:rPr lang="tr-TR" smtClean="0"/>
              <a:pPr/>
              <a:t>‹#›</a:t>
            </a:fld>
            <a:endParaRPr lang="tr-T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1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ÇOCUKLARDA HASTALIK BELİRTİLERİ</a:t>
            </a:r>
            <a:endParaRPr lang="tr-TR" dirty="0"/>
          </a:p>
        </p:txBody>
      </p:sp>
      <p:sp>
        <p:nvSpPr>
          <p:cNvPr id="3" name="Alt Başlık 2"/>
          <p:cNvSpPr>
            <a:spLocks noGrp="1"/>
          </p:cNvSpPr>
          <p:nvPr>
            <p:ph type="subTitle" idx="1"/>
          </p:nvPr>
        </p:nvSpPr>
        <p:spPr/>
        <p:txBody>
          <a:bodyPr/>
          <a:lstStyle/>
          <a:p>
            <a:endParaRPr lang="tr-TR" dirty="0" smtClean="0"/>
          </a:p>
          <a:p>
            <a:endParaRPr lang="tr-TR" dirty="0"/>
          </a:p>
          <a:p>
            <a:r>
              <a:rPr lang="tr-TR" smtClean="0"/>
              <a:t>Doç</a:t>
            </a:r>
            <a:r>
              <a:rPr lang="tr-TR" dirty="0" smtClean="0"/>
              <a:t>. Dr. Ender DURUALP</a:t>
            </a:r>
            <a:endParaRPr lang="tr-TR" dirty="0"/>
          </a:p>
        </p:txBody>
      </p:sp>
    </p:spTree>
    <p:extLst>
      <p:ext uri="{BB962C8B-B14F-4D97-AF65-F5344CB8AC3E}">
        <p14:creationId xmlns:p14="http://schemas.microsoft.com/office/powerpoint/2010/main" val="36373740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Rot="1" noChangeArrowheads="1"/>
          </p:cNvSpPr>
          <p:nvPr>
            <p:ph type="title"/>
          </p:nvPr>
        </p:nvSpPr>
        <p:spPr/>
        <p:txBody>
          <a:bodyPr/>
          <a:lstStyle/>
          <a:p>
            <a:r>
              <a:rPr lang="tr-TR" dirty="0"/>
              <a:t>VÜCUT </a:t>
            </a:r>
            <a:r>
              <a:rPr lang="tr-TR" dirty="0" smtClean="0"/>
              <a:t>SICAKLIĞI </a:t>
            </a:r>
            <a:r>
              <a:rPr lang="tr-TR" dirty="0"/>
              <a:t>ÖLÇÜMÜ</a:t>
            </a:r>
          </a:p>
        </p:txBody>
      </p:sp>
      <p:sp>
        <p:nvSpPr>
          <p:cNvPr id="10243" name="Rectangle 3"/>
          <p:cNvSpPr>
            <a:spLocks noGrp="1" noRot="1" noChangeArrowheads="1"/>
          </p:cNvSpPr>
          <p:nvPr>
            <p:ph type="body" idx="1"/>
          </p:nvPr>
        </p:nvSpPr>
        <p:spPr>
          <a:xfrm>
            <a:off x="323850" y="1676400"/>
            <a:ext cx="8518525" cy="4776788"/>
          </a:xfrm>
        </p:spPr>
        <p:txBody>
          <a:bodyPr/>
          <a:lstStyle/>
          <a:p>
            <a:pPr lvl="1" algn="just"/>
            <a:r>
              <a:rPr lang="tr-TR" sz="3200" b="1" dirty="0">
                <a:effectLst/>
              </a:rPr>
              <a:t>Vücut </a:t>
            </a:r>
            <a:r>
              <a:rPr lang="tr-TR" sz="3200" b="1" dirty="0" smtClean="0"/>
              <a:t>sıcaklığın</a:t>
            </a:r>
            <a:r>
              <a:rPr lang="tr-TR" sz="3200" b="1" dirty="0" smtClean="0">
                <a:effectLst/>
              </a:rPr>
              <a:t>daki </a:t>
            </a:r>
            <a:r>
              <a:rPr lang="tr-TR" sz="3200" b="1" dirty="0">
                <a:effectLst/>
              </a:rPr>
              <a:t>değişiklikler çocukluk döneminde hastalıkların en sık görülen belirtisi olduğundan her fiziksel muayene yapılışında mutlaka kontrol edilmelidir.</a:t>
            </a:r>
          </a:p>
          <a:p>
            <a:pPr lvl="1" algn="just">
              <a:buFontTx/>
              <a:buNone/>
            </a:pPr>
            <a:endParaRPr lang="tr-TR" sz="3200" b="1" dirty="0">
              <a:effectLst/>
            </a:endParaRPr>
          </a:p>
          <a:p>
            <a:pPr lvl="1" algn="just">
              <a:buFontTx/>
              <a:buNone/>
            </a:pPr>
            <a:r>
              <a:rPr lang="tr-TR" sz="3200" b="1" dirty="0">
                <a:effectLst/>
              </a:rPr>
              <a:t>   Ancak çocuğun enfeksiyonlu bir hastalığı varsa ameliyat olmuşsa daha sık aralıklarla ölçüm yapılır.</a:t>
            </a:r>
          </a:p>
        </p:txBody>
      </p:sp>
    </p:spTree>
    <p:extLst>
      <p:ext uri="{BB962C8B-B14F-4D97-AF65-F5344CB8AC3E}">
        <p14:creationId xmlns:p14="http://schemas.microsoft.com/office/powerpoint/2010/main" val="10128233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Effect transition="in" filter="fade">
                                      <p:cBhvr>
                                        <p:cTn id="7" dur="1000"/>
                                        <p:tgtEl>
                                          <p:spTgt spid="10243">
                                            <p:txEl>
                                              <p:pRg st="0" end="0"/>
                                            </p:txEl>
                                          </p:spTgt>
                                        </p:tgtEl>
                                      </p:cBhvr>
                                    </p:animEffect>
                                    <p:anim calcmode="lin" valueType="num">
                                      <p:cBhvr>
                                        <p:cTn id="8" dur="1000" fill="hold"/>
                                        <p:tgtEl>
                                          <p:spTgt spid="1024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24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0243">
                                            <p:txEl>
                                              <p:pRg st="2" end="2"/>
                                            </p:txEl>
                                          </p:spTgt>
                                        </p:tgtEl>
                                        <p:attrNameLst>
                                          <p:attrName>style.visibility</p:attrName>
                                        </p:attrNameLst>
                                      </p:cBhvr>
                                      <p:to>
                                        <p:strVal val="visible"/>
                                      </p:to>
                                    </p:set>
                                    <p:animEffect transition="in" filter="fade">
                                      <p:cBhvr>
                                        <p:cTn id="12" dur="1000"/>
                                        <p:tgtEl>
                                          <p:spTgt spid="10243">
                                            <p:txEl>
                                              <p:pRg st="2" end="2"/>
                                            </p:txEl>
                                          </p:spTgt>
                                        </p:tgtEl>
                                      </p:cBhvr>
                                    </p:animEffect>
                                    <p:anim calcmode="lin" valueType="num">
                                      <p:cBhvr>
                                        <p:cTn id="13" dur="1000" fill="hold"/>
                                        <p:tgtEl>
                                          <p:spTgt spid="1024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1024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rrowheads="1"/>
          </p:cNvSpPr>
          <p:nvPr>
            <p:ph type="title"/>
          </p:nvPr>
        </p:nvSpPr>
        <p:spPr>
          <a:xfrm>
            <a:off x="684213" y="0"/>
            <a:ext cx="7772400" cy="1143000"/>
          </a:xfrm>
        </p:spPr>
        <p:txBody>
          <a:bodyPr/>
          <a:lstStyle/>
          <a:p>
            <a:endParaRPr lang="tr-TR" dirty="0"/>
          </a:p>
        </p:txBody>
      </p:sp>
      <p:sp>
        <p:nvSpPr>
          <p:cNvPr id="64515" name="Rectangle 3"/>
          <p:cNvSpPr>
            <a:spLocks noGrp="1" noRot="1" noChangeArrowheads="1"/>
          </p:cNvSpPr>
          <p:nvPr>
            <p:ph type="body" idx="1"/>
          </p:nvPr>
        </p:nvSpPr>
        <p:spPr>
          <a:xfrm>
            <a:off x="683568" y="1484313"/>
            <a:ext cx="7848872" cy="5184775"/>
          </a:xfrm>
        </p:spPr>
        <p:txBody>
          <a:bodyPr/>
          <a:lstStyle/>
          <a:p>
            <a:pPr algn="just"/>
            <a:r>
              <a:rPr lang="tr-TR" b="1" dirty="0"/>
              <a:t>1-4 yaş arası çocuklarda ısı </a:t>
            </a:r>
            <a:r>
              <a:rPr lang="tr-TR" b="1" dirty="0" err="1"/>
              <a:t>rektal</a:t>
            </a:r>
            <a:r>
              <a:rPr lang="tr-TR" b="1" dirty="0"/>
              <a:t> olarak ölçülür. 0-1 yaş arası çocuklarda </a:t>
            </a:r>
            <a:r>
              <a:rPr lang="tr-TR" b="1" dirty="0" err="1"/>
              <a:t>rektal</a:t>
            </a:r>
            <a:r>
              <a:rPr lang="tr-TR" b="1" dirty="0"/>
              <a:t> ölçüm </a:t>
            </a:r>
            <a:r>
              <a:rPr lang="tr-TR" b="1" dirty="0" err="1" smtClean="0"/>
              <a:t>İntra</a:t>
            </a:r>
            <a:r>
              <a:rPr lang="tr-TR" b="1" dirty="0" smtClean="0"/>
              <a:t> </a:t>
            </a:r>
            <a:r>
              <a:rPr lang="tr-TR" b="1" dirty="0" err="1" smtClean="0"/>
              <a:t>Kraniyal</a:t>
            </a:r>
            <a:r>
              <a:rPr lang="tr-TR" b="1" dirty="0" smtClean="0"/>
              <a:t> Kanamaya (İKK) (beyin içi) </a:t>
            </a:r>
            <a:r>
              <a:rPr lang="tr-TR" b="1" dirty="0"/>
              <a:t>neden olduğundan dolayı yapılmaz.</a:t>
            </a:r>
          </a:p>
          <a:p>
            <a:pPr algn="just">
              <a:buFont typeface="Wingdings" pitchFamily="2" charset="2"/>
              <a:buNone/>
            </a:pPr>
            <a:endParaRPr lang="tr-TR" b="1" dirty="0"/>
          </a:p>
          <a:p>
            <a:pPr algn="just"/>
            <a:r>
              <a:rPr lang="tr-TR" b="1" dirty="0"/>
              <a:t>Daha büyük çocuklarda ısı koltuk altı veya </a:t>
            </a:r>
            <a:r>
              <a:rPr lang="tr-TR" b="1" dirty="0" err="1" smtClean="0"/>
              <a:t>inguinal</a:t>
            </a:r>
            <a:r>
              <a:rPr lang="tr-TR" b="1" dirty="0" smtClean="0"/>
              <a:t> (kasık) </a:t>
            </a:r>
            <a:r>
              <a:rPr lang="tr-TR" b="1" dirty="0"/>
              <a:t>bölgeden, daha doğru olarak </a:t>
            </a:r>
            <a:r>
              <a:rPr lang="tr-TR" b="1" dirty="0" err="1"/>
              <a:t>sublingual</a:t>
            </a:r>
            <a:r>
              <a:rPr lang="tr-TR" b="1" dirty="0"/>
              <a:t> ölçülür</a:t>
            </a:r>
            <a:r>
              <a:rPr lang="tr-TR" b="1" dirty="0" smtClean="0"/>
              <a:t>.</a:t>
            </a:r>
          </a:p>
          <a:p>
            <a:pPr algn="just"/>
            <a:r>
              <a:rPr lang="tr-TR" b="1" dirty="0" smtClean="0"/>
              <a:t>Koltuk altı : 36-37,2 °C</a:t>
            </a:r>
          </a:p>
          <a:p>
            <a:pPr algn="just"/>
            <a:r>
              <a:rPr lang="tr-TR" b="1" dirty="0" err="1" smtClean="0"/>
              <a:t>Rektal</a:t>
            </a:r>
            <a:r>
              <a:rPr lang="tr-TR" b="1" dirty="0" smtClean="0"/>
              <a:t> : 36,2-37,8 °C</a:t>
            </a:r>
            <a:endParaRPr lang="tr-TR" b="1" dirty="0"/>
          </a:p>
        </p:txBody>
      </p:sp>
    </p:spTree>
    <p:extLst>
      <p:ext uri="{BB962C8B-B14F-4D97-AF65-F5344CB8AC3E}">
        <p14:creationId xmlns:p14="http://schemas.microsoft.com/office/powerpoint/2010/main" val="4147654071"/>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rrowheads="1"/>
          </p:cNvSpPr>
          <p:nvPr>
            <p:ph type="title"/>
          </p:nvPr>
        </p:nvSpPr>
        <p:spPr/>
        <p:txBody>
          <a:bodyPr/>
          <a:lstStyle/>
          <a:p>
            <a:endParaRPr lang="tr-TR"/>
          </a:p>
        </p:txBody>
      </p:sp>
      <p:sp>
        <p:nvSpPr>
          <p:cNvPr id="65539" name="Rectangle 3"/>
          <p:cNvSpPr>
            <a:spLocks noGrp="1" noRot="1" noChangeArrowheads="1"/>
          </p:cNvSpPr>
          <p:nvPr>
            <p:ph type="body" idx="1"/>
          </p:nvPr>
        </p:nvSpPr>
        <p:spPr>
          <a:xfrm>
            <a:off x="685800" y="609600"/>
            <a:ext cx="7772400" cy="5486400"/>
          </a:xfrm>
        </p:spPr>
        <p:txBody>
          <a:bodyPr/>
          <a:lstStyle/>
          <a:p>
            <a:pPr>
              <a:buFont typeface="Wingdings" pitchFamily="2" charset="2"/>
              <a:buNone/>
            </a:pPr>
            <a:endParaRPr lang="tr-TR" dirty="0"/>
          </a:p>
          <a:p>
            <a:pPr algn="ctr">
              <a:buFont typeface="Wingdings" pitchFamily="2" charset="2"/>
              <a:buNone/>
            </a:pPr>
            <a:r>
              <a:rPr lang="tr-TR" b="1" dirty="0"/>
              <a:t>Çocuklarda normal </a:t>
            </a:r>
            <a:r>
              <a:rPr lang="tr-TR" b="1" dirty="0" smtClean="0"/>
              <a:t>sıcaklık </a:t>
            </a:r>
            <a:r>
              <a:rPr lang="tr-TR" b="1" dirty="0"/>
              <a:t>değerleri</a:t>
            </a:r>
          </a:p>
          <a:p>
            <a:pPr>
              <a:buFont typeface="Wingdings" pitchFamily="2" charset="2"/>
              <a:buNone/>
            </a:pPr>
            <a:r>
              <a:rPr lang="tr-TR" b="1" dirty="0"/>
              <a:t>			</a:t>
            </a:r>
          </a:p>
          <a:p>
            <a:pPr>
              <a:buFont typeface="Wingdings" pitchFamily="2" charset="2"/>
              <a:buNone/>
            </a:pPr>
            <a:r>
              <a:rPr lang="tr-TR" b="1" dirty="0"/>
              <a:t>			</a:t>
            </a:r>
            <a:r>
              <a:rPr lang="tr-TR" b="1" dirty="0" smtClean="0">
                <a:solidFill>
                  <a:srgbClr val="00FF00"/>
                </a:solidFill>
              </a:rPr>
              <a:t>3-6 ay-</a:t>
            </a:r>
            <a:r>
              <a:rPr lang="tr-TR" b="1" dirty="0">
                <a:solidFill>
                  <a:srgbClr val="00FF00"/>
                </a:solidFill>
              </a:rPr>
              <a:t>---	</a:t>
            </a:r>
            <a:r>
              <a:rPr lang="tr-TR" b="1" dirty="0" smtClean="0">
                <a:solidFill>
                  <a:srgbClr val="00FF00"/>
                </a:solidFill>
              </a:rPr>
              <a:t>37,5 </a:t>
            </a:r>
            <a:r>
              <a:rPr lang="tr-TR" b="1" dirty="0">
                <a:solidFill>
                  <a:srgbClr val="00FF00"/>
                </a:solidFill>
                <a:cs typeface="Times New Roman" pitchFamily="18" charset="0"/>
              </a:rPr>
              <a:t>°</a:t>
            </a:r>
            <a:r>
              <a:rPr lang="tr-TR" b="1" dirty="0">
                <a:solidFill>
                  <a:srgbClr val="00FF00"/>
                </a:solidFill>
              </a:rPr>
              <a:t>C</a:t>
            </a:r>
          </a:p>
          <a:p>
            <a:pPr>
              <a:buFont typeface="Wingdings" pitchFamily="2" charset="2"/>
              <a:buNone/>
            </a:pPr>
            <a:r>
              <a:rPr lang="tr-TR" b="1" dirty="0">
                <a:solidFill>
                  <a:srgbClr val="00FF00"/>
                </a:solidFill>
              </a:rPr>
              <a:t>			</a:t>
            </a:r>
            <a:r>
              <a:rPr lang="tr-TR" b="1" dirty="0" smtClean="0">
                <a:solidFill>
                  <a:srgbClr val="00FF00"/>
                </a:solidFill>
              </a:rPr>
              <a:t>1-3 yaş-</a:t>
            </a:r>
            <a:r>
              <a:rPr lang="tr-TR" b="1" dirty="0">
                <a:solidFill>
                  <a:srgbClr val="00FF00"/>
                </a:solidFill>
              </a:rPr>
              <a:t>---	</a:t>
            </a:r>
            <a:r>
              <a:rPr lang="tr-TR" b="1" dirty="0" smtClean="0">
                <a:solidFill>
                  <a:srgbClr val="00FF00"/>
                </a:solidFill>
              </a:rPr>
              <a:t>37,3</a:t>
            </a:r>
            <a:r>
              <a:rPr lang="tr-TR" b="1" dirty="0" smtClean="0">
                <a:solidFill>
                  <a:srgbClr val="00FF00"/>
                </a:solidFill>
                <a:cs typeface="Times New Roman" pitchFamily="18" charset="0"/>
              </a:rPr>
              <a:t>°</a:t>
            </a:r>
            <a:r>
              <a:rPr lang="tr-TR" b="1" dirty="0" smtClean="0">
                <a:solidFill>
                  <a:srgbClr val="00FF00"/>
                </a:solidFill>
              </a:rPr>
              <a:t>C</a:t>
            </a:r>
            <a:endParaRPr lang="tr-TR" b="1" dirty="0">
              <a:solidFill>
                <a:srgbClr val="00FF00"/>
              </a:solidFill>
            </a:endParaRPr>
          </a:p>
          <a:p>
            <a:pPr>
              <a:buFont typeface="Wingdings" pitchFamily="2" charset="2"/>
              <a:buNone/>
            </a:pPr>
            <a:r>
              <a:rPr lang="tr-TR" b="1" dirty="0">
                <a:solidFill>
                  <a:srgbClr val="00FF00"/>
                </a:solidFill>
              </a:rPr>
              <a:t>			</a:t>
            </a:r>
            <a:r>
              <a:rPr lang="tr-TR" b="1" dirty="0" smtClean="0">
                <a:solidFill>
                  <a:srgbClr val="00FF00"/>
                </a:solidFill>
              </a:rPr>
              <a:t>5 yaş-</a:t>
            </a:r>
            <a:r>
              <a:rPr lang="tr-TR" b="1" dirty="0">
                <a:solidFill>
                  <a:srgbClr val="00FF00"/>
                </a:solidFill>
              </a:rPr>
              <a:t>---	</a:t>
            </a:r>
            <a:r>
              <a:rPr lang="tr-TR" b="1" dirty="0" smtClean="0">
                <a:solidFill>
                  <a:srgbClr val="00FF00"/>
                </a:solidFill>
              </a:rPr>
              <a:t>37</a:t>
            </a:r>
            <a:r>
              <a:rPr lang="tr-TR" b="1" dirty="0" smtClean="0">
                <a:solidFill>
                  <a:srgbClr val="00FF00"/>
                </a:solidFill>
                <a:cs typeface="Times New Roman" pitchFamily="18" charset="0"/>
              </a:rPr>
              <a:t>°</a:t>
            </a:r>
            <a:r>
              <a:rPr lang="tr-TR" b="1" dirty="0" smtClean="0">
                <a:solidFill>
                  <a:srgbClr val="00FF00"/>
                </a:solidFill>
              </a:rPr>
              <a:t>C</a:t>
            </a:r>
            <a:endParaRPr lang="tr-TR" b="1" dirty="0">
              <a:solidFill>
                <a:srgbClr val="00FF00"/>
              </a:solidFill>
            </a:endParaRPr>
          </a:p>
          <a:p>
            <a:pPr>
              <a:buFont typeface="Wingdings" pitchFamily="2" charset="2"/>
              <a:buNone/>
            </a:pPr>
            <a:r>
              <a:rPr lang="tr-TR" b="1" dirty="0">
                <a:solidFill>
                  <a:srgbClr val="00FF00"/>
                </a:solidFill>
              </a:rPr>
              <a:t>			</a:t>
            </a:r>
            <a:r>
              <a:rPr lang="tr-TR" b="1" dirty="0" smtClean="0">
                <a:solidFill>
                  <a:srgbClr val="00FF00"/>
                </a:solidFill>
              </a:rPr>
              <a:t>7-11 yaş-</a:t>
            </a:r>
            <a:r>
              <a:rPr lang="tr-TR" b="1" dirty="0">
                <a:solidFill>
                  <a:srgbClr val="00FF00"/>
                </a:solidFill>
              </a:rPr>
              <a:t>---	36,7</a:t>
            </a:r>
            <a:r>
              <a:rPr lang="tr-TR" b="1" dirty="0">
                <a:solidFill>
                  <a:srgbClr val="00FF00"/>
                </a:solidFill>
                <a:cs typeface="Times New Roman" pitchFamily="18" charset="0"/>
              </a:rPr>
              <a:t>°</a:t>
            </a:r>
            <a:r>
              <a:rPr lang="tr-TR" b="1" dirty="0">
                <a:solidFill>
                  <a:srgbClr val="00FF00"/>
                </a:solidFill>
              </a:rPr>
              <a:t>C</a:t>
            </a:r>
          </a:p>
          <a:p>
            <a:pPr>
              <a:buFont typeface="Wingdings" pitchFamily="2" charset="2"/>
              <a:buNone/>
            </a:pPr>
            <a:r>
              <a:rPr lang="tr-TR" b="1" dirty="0">
                <a:solidFill>
                  <a:srgbClr val="00FF00"/>
                </a:solidFill>
              </a:rPr>
              <a:t>			</a:t>
            </a:r>
            <a:r>
              <a:rPr lang="tr-TR" b="1" dirty="0" smtClean="0">
                <a:solidFill>
                  <a:srgbClr val="00FF00"/>
                </a:solidFill>
              </a:rPr>
              <a:t>13 yaş-</a:t>
            </a:r>
            <a:r>
              <a:rPr lang="tr-TR" b="1" dirty="0">
                <a:solidFill>
                  <a:srgbClr val="00FF00"/>
                </a:solidFill>
              </a:rPr>
              <a:t>---	</a:t>
            </a:r>
            <a:r>
              <a:rPr lang="tr-TR" b="1" dirty="0" smtClean="0">
                <a:solidFill>
                  <a:srgbClr val="00FF00"/>
                </a:solidFill>
              </a:rPr>
              <a:t>36,6</a:t>
            </a:r>
            <a:r>
              <a:rPr lang="tr-TR" b="1" dirty="0" smtClean="0">
                <a:solidFill>
                  <a:srgbClr val="00FF00"/>
                </a:solidFill>
                <a:cs typeface="Times New Roman" pitchFamily="18" charset="0"/>
              </a:rPr>
              <a:t>°</a:t>
            </a:r>
            <a:r>
              <a:rPr lang="tr-TR" b="1" dirty="0" smtClean="0">
                <a:solidFill>
                  <a:srgbClr val="00FF00"/>
                </a:solidFill>
              </a:rPr>
              <a:t>C</a:t>
            </a:r>
            <a:endParaRPr lang="tr-TR" b="1" dirty="0">
              <a:solidFill>
                <a:srgbClr val="00FF00"/>
              </a:solidFill>
            </a:endParaRPr>
          </a:p>
        </p:txBody>
      </p:sp>
    </p:spTree>
    <p:extLst>
      <p:ext uri="{BB962C8B-B14F-4D97-AF65-F5344CB8AC3E}">
        <p14:creationId xmlns:p14="http://schemas.microsoft.com/office/powerpoint/2010/main" val="3866045276"/>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rrowheads="1"/>
          </p:cNvSpPr>
          <p:nvPr>
            <p:ph type="title"/>
          </p:nvPr>
        </p:nvSpPr>
        <p:spPr/>
        <p:txBody>
          <a:bodyPr/>
          <a:lstStyle/>
          <a:p>
            <a:endParaRPr lang="tr-TR"/>
          </a:p>
        </p:txBody>
      </p:sp>
      <p:sp>
        <p:nvSpPr>
          <p:cNvPr id="66563" name="Rectangle 3"/>
          <p:cNvSpPr>
            <a:spLocks noGrp="1" noRot="1" noChangeArrowheads="1"/>
          </p:cNvSpPr>
          <p:nvPr>
            <p:ph type="body" idx="1"/>
          </p:nvPr>
        </p:nvSpPr>
        <p:spPr>
          <a:xfrm>
            <a:off x="250825" y="1484313"/>
            <a:ext cx="8893175" cy="4611687"/>
          </a:xfrm>
        </p:spPr>
        <p:txBody>
          <a:bodyPr/>
          <a:lstStyle/>
          <a:p>
            <a:pPr algn="just"/>
            <a:r>
              <a:rPr lang="tr-TR" b="1" dirty="0"/>
              <a:t>Normal cilt ısısı 36,3-37,2</a:t>
            </a:r>
            <a:r>
              <a:rPr lang="tr-TR" b="1" dirty="0">
                <a:cs typeface="Times New Roman" pitchFamily="18" charset="0"/>
              </a:rPr>
              <a:t>°</a:t>
            </a:r>
            <a:r>
              <a:rPr lang="tr-TR" b="1" dirty="0"/>
              <a:t>C arasındadır.</a:t>
            </a:r>
          </a:p>
          <a:p>
            <a:pPr algn="just"/>
            <a:r>
              <a:rPr lang="tr-TR" b="1" dirty="0"/>
              <a:t>37,2</a:t>
            </a:r>
            <a:r>
              <a:rPr lang="tr-TR" b="1" dirty="0">
                <a:cs typeface="Times New Roman" pitchFamily="18" charset="0"/>
              </a:rPr>
              <a:t>°</a:t>
            </a:r>
            <a:r>
              <a:rPr lang="tr-TR" b="1" dirty="0"/>
              <a:t>C üstü </a:t>
            </a:r>
            <a:r>
              <a:rPr lang="tr-TR" b="1" i="1" u="sng" dirty="0"/>
              <a:t>ATEŞ</a:t>
            </a:r>
            <a:r>
              <a:rPr lang="tr-TR" b="1" dirty="0"/>
              <a:t> olarak değerlendirilir.</a:t>
            </a:r>
          </a:p>
          <a:p>
            <a:pPr lvl="1" algn="just">
              <a:buFontTx/>
              <a:buNone/>
            </a:pPr>
            <a:endParaRPr lang="tr-TR" sz="3200" b="1" dirty="0"/>
          </a:p>
          <a:p>
            <a:pPr lvl="1" algn="just"/>
            <a:r>
              <a:rPr lang="tr-TR" sz="3200" b="1" dirty="0"/>
              <a:t>37,2-38,4</a:t>
            </a:r>
            <a:r>
              <a:rPr lang="tr-TR" sz="3200" b="1" dirty="0">
                <a:cs typeface="Times New Roman" pitchFamily="18" charset="0"/>
              </a:rPr>
              <a:t>°</a:t>
            </a:r>
            <a:r>
              <a:rPr lang="tr-TR" sz="3200" b="1" dirty="0"/>
              <a:t>C arası    SUBFEBRİL ATEŞ</a:t>
            </a:r>
          </a:p>
          <a:p>
            <a:pPr lvl="1" algn="just"/>
            <a:r>
              <a:rPr lang="tr-TR" sz="3200" b="1" dirty="0"/>
              <a:t>38,4-40</a:t>
            </a:r>
            <a:r>
              <a:rPr lang="tr-TR" sz="3200" b="1" dirty="0">
                <a:cs typeface="Times New Roman" pitchFamily="18" charset="0"/>
              </a:rPr>
              <a:t>°</a:t>
            </a:r>
            <a:r>
              <a:rPr lang="tr-TR" sz="3200" b="1" dirty="0"/>
              <a:t>C arası       ATEŞ</a:t>
            </a:r>
          </a:p>
          <a:p>
            <a:pPr lvl="1" algn="just"/>
            <a:r>
              <a:rPr lang="tr-TR" sz="3200" b="1" dirty="0"/>
              <a:t>40</a:t>
            </a:r>
            <a:r>
              <a:rPr lang="tr-TR" sz="3200" b="1" dirty="0">
                <a:cs typeface="Times New Roman" pitchFamily="18" charset="0"/>
              </a:rPr>
              <a:t>°</a:t>
            </a:r>
            <a:r>
              <a:rPr lang="tr-TR" sz="3200" b="1" dirty="0"/>
              <a:t>C üstü                HİPERTERMİ</a:t>
            </a:r>
          </a:p>
        </p:txBody>
      </p:sp>
    </p:spTree>
    <p:extLst>
      <p:ext uri="{BB962C8B-B14F-4D97-AF65-F5344CB8AC3E}">
        <p14:creationId xmlns:p14="http://schemas.microsoft.com/office/powerpoint/2010/main" val="2501671456"/>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Rot="1" noChangeArrowheads="1"/>
          </p:cNvSpPr>
          <p:nvPr>
            <p:ph type="title"/>
          </p:nvPr>
        </p:nvSpPr>
        <p:spPr/>
        <p:txBody>
          <a:bodyPr/>
          <a:lstStyle/>
          <a:p>
            <a:r>
              <a:rPr lang="tr-TR"/>
              <a:t>Vücut ısısının ölçülmesi:</a:t>
            </a:r>
          </a:p>
        </p:txBody>
      </p:sp>
      <p:sp>
        <p:nvSpPr>
          <p:cNvPr id="13315" name="Rectangle 3"/>
          <p:cNvSpPr>
            <a:spLocks noGrp="1" noRot="1" noChangeArrowheads="1"/>
          </p:cNvSpPr>
          <p:nvPr>
            <p:ph type="body" idx="1"/>
          </p:nvPr>
        </p:nvSpPr>
        <p:spPr>
          <a:xfrm>
            <a:off x="250825" y="1557338"/>
            <a:ext cx="8540750" cy="5300662"/>
          </a:xfrm>
        </p:spPr>
        <p:txBody>
          <a:bodyPr/>
          <a:lstStyle/>
          <a:p>
            <a:pPr>
              <a:buFont typeface="Wingdings" pitchFamily="2" charset="2"/>
              <a:buNone/>
            </a:pPr>
            <a:r>
              <a:rPr lang="tr-TR" dirty="0"/>
              <a:t>   </a:t>
            </a:r>
            <a:r>
              <a:rPr lang="tr-TR" b="1" dirty="0"/>
              <a:t>Vücut ısısını ölçmek için </a:t>
            </a:r>
            <a:r>
              <a:rPr lang="tr-TR" b="1" dirty="0" err="1">
                <a:solidFill>
                  <a:srgbClr val="FF0000"/>
                </a:solidFill>
              </a:rPr>
              <a:t>civalı</a:t>
            </a:r>
            <a:r>
              <a:rPr lang="tr-TR" b="1" dirty="0">
                <a:solidFill>
                  <a:srgbClr val="FF0000"/>
                </a:solidFill>
              </a:rPr>
              <a:t> </a:t>
            </a:r>
            <a:r>
              <a:rPr lang="tr-TR" b="1" dirty="0" smtClean="0">
                <a:solidFill>
                  <a:srgbClr val="FF0000"/>
                </a:solidFill>
              </a:rPr>
              <a:t>termometre!</a:t>
            </a:r>
            <a:r>
              <a:rPr lang="tr-TR" b="1" dirty="0" smtClean="0"/>
              <a:t>-</a:t>
            </a:r>
            <a:r>
              <a:rPr lang="tr-TR" b="1" dirty="0"/>
              <a:t>elektronik termometre-tek kullanımlık derece-ısıya duyarlı bant kullanılmaktadır.</a:t>
            </a:r>
          </a:p>
          <a:p>
            <a:pPr>
              <a:buFont typeface="Wingdings" pitchFamily="2" charset="2"/>
              <a:buNone/>
            </a:pPr>
            <a:endParaRPr lang="tr-TR" b="1" dirty="0"/>
          </a:p>
          <a:p>
            <a:pPr lvl="1">
              <a:buFontTx/>
              <a:buNone/>
            </a:pPr>
            <a:r>
              <a:rPr lang="tr-TR" b="1" dirty="0"/>
              <a:t>Vücut ısısı ölçümü :</a:t>
            </a:r>
          </a:p>
          <a:p>
            <a:pPr lvl="1"/>
            <a:r>
              <a:rPr lang="tr-TR" b="1" dirty="0"/>
              <a:t>Ağızdan (oral)</a:t>
            </a:r>
          </a:p>
          <a:p>
            <a:pPr lvl="1"/>
            <a:r>
              <a:rPr lang="tr-TR" b="1" dirty="0"/>
              <a:t>Koltuk altından (</a:t>
            </a:r>
            <a:r>
              <a:rPr lang="tr-TR" b="1" dirty="0" err="1"/>
              <a:t>aksiller</a:t>
            </a:r>
            <a:r>
              <a:rPr lang="tr-TR" b="1" dirty="0"/>
              <a:t>)</a:t>
            </a:r>
          </a:p>
          <a:p>
            <a:pPr lvl="1"/>
            <a:r>
              <a:rPr lang="tr-TR" b="1" dirty="0"/>
              <a:t>Makattan (</a:t>
            </a:r>
            <a:r>
              <a:rPr lang="tr-TR" b="1" dirty="0" err="1"/>
              <a:t>rektal</a:t>
            </a:r>
            <a:r>
              <a:rPr lang="tr-TR" b="1" dirty="0"/>
              <a:t> yoldan) yapılır.</a:t>
            </a:r>
          </a:p>
          <a:p>
            <a:pPr lvl="1">
              <a:buFontTx/>
              <a:buNone/>
            </a:pPr>
            <a:r>
              <a:rPr lang="tr-TR" dirty="0">
                <a:solidFill>
                  <a:srgbClr val="FF0000"/>
                </a:solidFill>
              </a:rPr>
              <a:t>    </a:t>
            </a:r>
            <a:r>
              <a:rPr lang="tr-TR" b="1" dirty="0" smtClean="0">
                <a:solidFill>
                  <a:srgbClr val="FF0000"/>
                </a:solidFill>
              </a:rPr>
              <a:t>! </a:t>
            </a:r>
            <a:r>
              <a:rPr lang="tr-TR" b="1" dirty="0" err="1" smtClean="0">
                <a:solidFill>
                  <a:srgbClr val="FF0000"/>
                </a:solidFill>
              </a:rPr>
              <a:t>civa</a:t>
            </a:r>
            <a:r>
              <a:rPr lang="tr-TR" b="1" dirty="0" smtClean="0">
                <a:solidFill>
                  <a:srgbClr val="FF0000"/>
                </a:solidFill>
              </a:rPr>
              <a:t> zehirlenmesi nedeni ile kaldırılmıştır.</a:t>
            </a:r>
            <a:r>
              <a:rPr lang="tr-TR" b="1" dirty="0" smtClean="0"/>
              <a:t>                                     </a:t>
            </a:r>
            <a:endParaRPr lang="tr-TR" b="1" dirty="0"/>
          </a:p>
        </p:txBody>
      </p:sp>
    </p:spTree>
    <p:extLst>
      <p:ext uri="{BB962C8B-B14F-4D97-AF65-F5344CB8AC3E}">
        <p14:creationId xmlns:p14="http://schemas.microsoft.com/office/powerpoint/2010/main" val="3436024594"/>
      </p:ext>
    </p:extLst>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13314"/>
                                        </p:tgtEl>
                                        <p:attrNameLst>
                                          <p:attrName>style.visibility</p:attrName>
                                        </p:attrNameLst>
                                      </p:cBhvr>
                                      <p:to>
                                        <p:strVal val="visible"/>
                                      </p:to>
                                    </p:set>
                                    <p:anim calcmode="lin" valueType="num">
                                      <p:cBhvr>
                                        <p:cTn id="7" dur="1000" fill="hold"/>
                                        <p:tgtEl>
                                          <p:spTgt spid="13314"/>
                                        </p:tgtEl>
                                        <p:attrNameLst>
                                          <p:attrName>ppt_w</p:attrName>
                                        </p:attrNameLst>
                                      </p:cBhvr>
                                      <p:tavLst>
                                        <p:tav tm="0">
                                          <p:val>
                                            <p:strVal val="#ppt_w+.3"/>
                                          </p:val>
                                        </p:tav>
                                        <p:tav tm="100000">
                                          <p:val>
                                            <p:strVal val="#ppt_w"/>
                                          </p:val>
                                        </p:tav>
                                      </p:tavLst>
                                    </p:anim>
                                    <p:anim calcmode="lin" valueType="num">
                                      <p:cBhvr>
                                        <p:cTn id="8" dur="1000" fill="hold"/>
                                        <p:tgtEl>
                                          <p:spTgt spid="13314"/>
                                        </p:tgtEl>
                                        <p:attrNameLst>
                                          <p:attrName>ppt_h</p:attrName>
                                        </p:attrNameLst>
                                      </p:cBhvr>
                                      <p:tavLst>
                                        <p:tav tm="0">
                                          <p:val>
                                            <p:strVal val="#ppt_h"/>
                                          </p:val>
                                        </p:tav>
                                        <p:tav tm="100000">
                                          <p:val>
                                            <p:strVal val="#ppt_h"/>
                                          </p:val>
                                        </p:tav>
                                      </p:tavLst>
                                    </p:anim>
                                    <p:animEffect transition="in" filter="fade">
                                      <p:cBhvr>
                                        <p:cTn id="9" dur="1000"/>
                                        <p:tgtEl>
                                          <p:spTgt spid="1331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13315">
                                            <p:txEl>
                                              <p:pRg st="0" end="0"/>
                                            </p:txEl>
                                          </p:spTgt>
                                        </p:tgtEl>
                                        <p:attrNameLst>
                                          <p:attrName>style.visibility</p:attrName>
                                        </p:attrNameLst>
                                      </p:cBhvr>
                                      <p:to>
                                        <p:strVal val="visible"/>
                                      </p:to>
                                    </p:set>
                                    <p:anim calcmode="lin" valueType="num">
                                      <p:cBhvr>
                                        <p:cTn id="14" dur="1000" fill="hold"/>
                                        <p:tgtEl>
                                          <p:spTgt spid="13315">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13315">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13315">
                                            <p:txEl>
                                              <p:pRg st="0" end="0"/>
                                            </p:txEl>
                                          </p:spTgt>
                                        </p:tgtEl>
                                      </p:cBhvr>
                                    </p:animEffect>
                                  </p:childTnLst>
                                </p:cTn>
                              </p:par>
                              <p:par>
                                <p:cTn id="17" presetID="50" presetClass="entr" presetSubtype="0" decel="100000" fill="hold" grpId="0" nodeType="withEffect">
                                  <p:stCondLst>
                                    <p:cond delay="0"/>
                                  </p:stCondLst>
                                  <p:childTnLst>
                                    <p:set>
                                      <p:cBhvr>
                                        <p:cTn id="18" dur="1" fill="hold">
                                          <p:stCondLst>
                                            <p:cond delay="0"/>
                                          </p:stCondLst>
                                        </p:cTn>
                                        <p:tgtEl>
                                          <p:spTgt spid="13315">
                                            <p:txEl>
                                              <p:pRg st="2" end="2"/>
                                            </p:txEl>
                                          </p:spTgt>
                                        </p:tgtEl>
                                        <p:attrNameLst>
                                          <p:attrName>style.visibility</p:attrName>
                                        </p:attrNameLst>
                                      </p:cBhvr>
                                      <p:to>
                                        <p:strVal val="visible"/>
                                      </p:to>
                                    </p:set>
                                    <p:anim calcmode="lin" valueType="num">
                                      <p:cBhvr>
                                        <p:cTn id="19" dur="1000" fill="hold"/>
                                        <p:tgtEl>
                                          <p:spTgt spid="13315">
                                            <p:txEl>
                                              <p:pRg st="2" end="2"/>
                                            </p:txEl>
                                          </p:spTgt>
                                        </p:tgtEl>
                                        <p:attrNameLst>
                                          <p:attrName>ppt_w</p:attrName>
                                        </p:attrNameLst>
                                      </p:cBhvr>
                                      <p:tavLst>
                                        <p:tav tm="0">
                                          <p:val>
                                            <p:strVal val="#ppt_w+.3"/>
                                          </p:val>
                                        </p:tav>
                                        <p:tav tm="100000">
                                          <p:val>
                                            <p:strVal val="#ppt_w"/>
                                          </p:val>
                                        </p:tav>
                                      </p:tavLst>
                                    </p:anim>
                                    <p:anim calcmode="lin" valueType="num">
                                      <p:cBhvr>
                                        <p:cTn id="20" dur="1000" fill="hold"/>
                                        <p:tgtEl>
                                          <p:spTgt spid="13315">
                                            <p:txEl>
                                              <p:pRg st="2" end="2"/>
                                            </p:txEl>
                                          </p:spTgt>
                                        </p:tgtEl>
                                        <p:attrNameLst>
                                          <p:attrName>ppt_h</p:attrName>
                                        </p:attrNameLst>
                                      </p:cBhvr>
                                      <p:tavLst>
                                        <p:tav tm="0">
                                          <p:val>
                                            <p:strVal val="#ppt_h"/>
                                          </p:val>
                                        </p:tav>
                                        <p:tav tm="100000">
                                          <p:val>
                                            <p:strVal val="#ppt_h"/>
                                          </p:val>
                                        </p:tav>
                                      </p:tavLst>
                                    </p:anim>
                                    <p:animEffect transition="in" filter="fade">
                                      <p:cBhvr>
                                        <p:cTn id="21" dur="1000"/>
                                        <p:tgtEl>
                                          <p:spTgt spid="13315">
                                            <p:txEl>
                                              <p:pRg st="2" end="2"/>
                                            </p:txEl>
                                          </p:spTgt>
                                        </p:tgtEl>
                                      </p:cBhvr>
                                    </p:animEffect>
                                  </p:childTnLst>
                                </p:cTn>
                              </p:par>
                              <p:par>
                                <p:cTn id="22" presetID="50" presetClass="entr" presetSubtype="0" decel="100000" fill="hold" grpId="0" nodeType="withEffect">
                                  <p:stCondLst>
                                    <p:cond delay="0"/>
                                  </p:stCondLst>
                                  <p:childTnLst>
                                    <p:set>
                                      <p:cBhvr>
                                        <p:cTn id="23" dur="1" fill="hold">
                                          <p:stCondLst>
                                            <p:cond delay="0"/>
                                          </p:stCondLst>
                                        </p:cTn>
                                        <p:tgtEl>
                                          <p:spTgt spid="13315">
                                            <p:txEl>
                                              <p:pRg st="3" end="3"/>
                                            </p:txEl>
                                          </p:spTgt>
                                        </p:tgtEl>
                                        <p:attrNameLst>
                                          <p:attrName>style.visibility</p:attrName>
                                        </p:attrNameLst>
                                      </p:cBhvr>
                                      <p:to>
                                        <p:strVal val="visible"/>
                                      </p:to>
                                    </p:set>
                                    <p:anim calcmode="lin" valueType="num">
                                      <p:cBhvr>
                                        <p:cTn id="24" dur="1000" fill="hold"/>
                                        <p:tgtEl>
                                          <p:spTgt spid="13315">
                                            <p:txEl>
                                              <p:pRg st="3" end="3"/>
                                            </p:txEl>
                                          </p:spTgt>
                                        </p:tgtEl>
                                        <p:attrNameLst>
                                          <p:attrName>ppt_w</p:attrName>
                                        </p:attrNameLst>
                                      </p:cBhvr>
                                      <p:tavLst>
                                        <p:tav tm="0">
                                          <p:val>
                                            <p:strVal val="#ppt_w+.3"/>
                                          </p:val>
                                        </p:tav>
                                        <p:tav tm="100000">
                                          <p:val>
                                            <p:strVal val="#ppt_w"/>
                                          </p:val>
                                        </p:tav>
                                      </p:tavLst>
                                    </p:anim>
                                    <p:anim calcmode="lin" valueType="num">
                                      <p:cBhvr>
                                        <p:cTn id="25" dur="1000" fill="hold"/>
                                        <p:tgtEl>
                                          <p:spTgt spid="13315">
                                            <p:txEl>
                                              <p:pRg st="3" end="3"/>
                                            </p:txEl>
                                          </p:spTgt>
                                        </p:tgtEl>
                                        <p:attrNameLst>
                                          <p:attrName>ppt_h</p:attrName>
                                        </p:attrNameLst>
                                      </p:cBhvr>
                                      <p:tavLst>
                                        <p:tav tm="0">
                                          <p:val>
                                            <p:strVal val="#ppt_h"/>
                                          </p:val>
                                        </p:tav>
                                        <p:tav tm="100000">
                                          <p:val>
                                            <p:strVal val="#ppt_h"/>
                                          </p:val>
                                        </p:tav>
                                      </p:tavLst>
                                    </p:anim>
                                    <p:animEffect transition="in" filter="fade">
                                      <p:cBhvr>
                                        <p:cTn id="26" dur="1000"/>
                                        <p:tgtEl>
                                          <p:spTgt spid="13315">
                                            <p:txEl>
                                              <p:pRg st="3" end="3"/>
                                            </p:txEl>
                                          </p:spTgt>
                                        </p:tgtEl>
                                      </p:cBhvr>
                                    </p:animEffect>
                                  </p:childTnLst>
                                </p:cTn>
                              </p:par>
                              <p:par>
                                <p:cTn id="27" presetID="50" presetClass="entr" presetSubtype="0" decel="100000" fill="hold" grpId="0" nodeType="withEffect">
                                  <p:stCondLst>
                                    <p:cond delay="0"/>
                                  </p:stCondLst>
                                  <p:childTnLst>
                                    <p:set>
                                      <p:cBhvr>
                                        <p:cTn id="28" dur="1" fill="hold">
                                          <p:stCondLst>
                                            <p:cond delay="0"/>
                                          </p:stCondLst>
                                        </p:cTn>
                                        <p:tgtEl>
                                          <p:spTgt spid="13315">
                                            <p:txEl>
                                              <p:pRg st="4" end="4"/>
                                            </p:txEl>
                                          </p:spTgt>
                                        </p:tgtEl>
                                        <p:attrNameLst>
                                          <p:attrName>style.visibility</p:attrName>
                                        </p:attrNameLst>
                                      </p:cBhvr>
                                      <p:to>
                                        <p:strVal val="visible"/>
                                      </p:to>
                                    </p:set>
                                    <p:anim calcmode="lin" valueType="num">
                                      <p:cBhvr>
                                        <p:cTn id="29" dur="1000" fill="hold"/>
                                        <p:tgtEl>
                                          <p:spTgt spid="13315">
                                            <p:txEl>
                                              <p:pRg st="4" end="4"/>
                                            </p:txEl>
                                          </p:spTgt>
                                        </p:tgtEl>
                                        <p:attrNameLst>
                                          <p:attrName>ppt_w</p:attrName>
                                        </p:attrNameLst>
                                      </p:cBhvr>
                                      <p:tavLst>
                                        <p:tav tm="0">
                                          <p:val>
                                            <p:strVal val="#ppt_w+.3"/>
                                          </p:val>
                                        </p:tav>
                                        <p:tav tm="100000">
                                          <p:val>
                                            <p:strVal val="#ppt_w"/>
                                          </p:val>
                                        </p:tav>
                                      </p:tavLst>
                                    </p:anim>
                                    <p:anim calcmode="lin" valueType="num">
                                      <p:cBhvr>
                                        <p:cTn id="30" dur="1000" fill="hold"/>
                                        <p:tgtEl>
                                          <p:spTgt spid="13315">
                                            <p:txEl>
                                              <p:pRg st="4" end="4"/>
                                            </p:txEl>
                                          </p:spTgt>
                                        </p:tgtEl>
                                        <p:attrNameLst>
                                          <p:attrName>ppt_h</p:attrName>
                                        </p:attrNameLst>
                                      </p:cBhvr>
                                      <p:tavLst>
                                        <p:tav tm="0">
                                          <p:val>
                                            <p:strVal val="#ppt_h"/>
                                          </p:val>
                                        </p:tav>
                                        <p:tav tm="100000">
                                          <p:val>
                                            <p:strVal val="#ppt_h"/>
                                          </p:val>
                                        </p:tav>
                                      </p:tavLst>
                                    </p:anim>
                                    <p:animEffect transition="in" filter="fade">
                                      <p:cBhvr>
                                        <p:cTn id="31" dur="1000"/>
                                        <p:tgtEl>
                                          <p:spTgt spid="13315">
                                            <p:txEl>
                                              <p:pRg st="4" end="4"/>
                                            </p:txEl>
                                          </p:spTgt>
                                        </p:tgtEl>
                                      </p:cBhvr>
                                    </p:animEffect>
                                  </p:childTnLst>
                                </p:cTn>
                              </p:par>
                              <p:par>
                                <p:cTn id="32" presetID="50" presetClass="entr" presetSubtype="0" decel="100000" fill="hold" grpId="0" nodeType="withEffect">
                                  <p:stCondLst>
                                    <p:cond delay="0"/>
                                  </p:stCondLst>
                                  <p:childTnLst>
                                    <p:set>
                                      <p:cBhvr>
                                        <p:cTn id="33" dur="1" fill="hold">
                                          <p:stCondLst>
                                            <p:cond delay="0"/>
                                          </p:stCondLst>
                                        </p:cTn>
                                        <p:tgtEl>
                                          <p:spTgt spid="13315">
                                            <p:txEl>
                                              <p:pRg st="5" end="5"/>
                                            </p:txEl>
                                          </p:spTgt>
                                        </p:tgtEl>
                                        <p:attrNameLst>
                                          <p:attrName>style.visibility</p:attrName>
                                        </p:attrNameLst>
                                      </p:cBhvr>
                                      <p:to>
                                        <p:strVal val="visible"/>
                                      </p:to>
                                    </p:set>
                                    <p:anim calcmode="lin" valueType="num">
                                      <p:cBhvr>
                                        <p:cTn id="34" dur="1000" fill="hold"/>
                                        <p:tgtEl>
                                          <p:spTgt spid="13315">
                                            <p:txEl>
                                              <p:pRg st="5" end="5"/>
                                            </p:txEl>
                                          </p:spTgt>
                                        </p:tgtEl>
                                        <p:attrNameLst>
                                          <p:attrName>ppt_w</p:attrName>
                                        </p:attrNameLst>
                                      </p:cBhvr>
                                      <p:tavLst>
                                        <p:tav tm="0">
                                          <p:val>
                                            <p:strVal val="#ppt_w+.3"/>
                                          </p:val>
                                        </p:tav>
                                        <p:tav tm="100000">
                                          <p:val>
                                            <p:strVal val="#ppt_w"/>
                                          </p:val>
                                        </p:tav>
                                      </p:tavLst>
                                    </p:anim>
                                    <p:anim calcmode="lin" valueType="num">
                                      <p:cBhvr>
                                        <p:cTn id="35" dur="1000" fill="hold"/>
                                        <p:tgtEl>
                                          <p:spTgt spid="13315">
                                            <p:txEl>
                                              <p:pRg st="5" end="5"/>
                                            </p:txEl>
                                          </p:spTgt>
                                        </p:tgtEl>
                                        <p:attrNameLst>
                                          <p:attrName>ppt_h</p:attrName>
                                        </p:attrNameLst>
                                      </p:cBhvr>
                                      <p:tavLst>
                                        <p:tav tm="0">
                                          <p:val>
                                            <p:strVal val="#ppt_h"/>
                                          </p:val>
                                        </p:tav>
                                        <p:tav tm="100000">
                                          <p:val>
                                            <p:strVal val="#ppt_h"/>
                                          </p:val>
                                        </p:tav>
                                      </p:tavLst>
                                    </p:anim>
                                    <p:animEffect transition="in" filter="fade">
                                      <p:cBhvr>
                                        <p:cTn id="36" dur="1000"/>
                                        <p:tgtEl>
                                          <p:spTgt spid="13315">
                                            <p:txEl>
                                              <p:pRg st="5" end="5"/>
                                            </p:txEl>
                                          </p:spTgt>
                                        </p:tgtEl>
                                      </p:cBhvr>
                                    </p:animEffect>
                                  </p:childTnLst>
                                </p:cTn>
                              </p:par>
                              <p:par>
                                <p:cTn id="37" presetID="50" presetClass="entr" presetSubtype="0" decel="100000" fill="hold" grpId="0" nodeType="withEffect">
                                  <p:stCondLst>
                                    <p:cond delay="0"/>
                                  </p:stCondLst>
                                  <p:childTnLst>
                                    <p:set>
                                      <p:cBhvr>
                                        <p:cTn id="38" dur="1" fill="hold">
                                          <p:stCondLst>
                                            <p:cond delay="0"/>
                                          </p:stCondLst>
                                        </p:cTn>
                                        <p:tgtEl>
                                          <p:spTgt spid="13315">
                                            <p:txEl>
                                              <p:pRg st="6" end="6"/>
                                            </p:txEl>
                                          </p:spTgt>
                                        </p:tgtEl>
                                        <p:attrNameLst>
                                          <p:attrName>style.visibility</p:attrName>
                                        </p:attrNameLst>
                                      </p:cBhvr>
                                      <p:to>
                                        <p:strVal val="visible"/>
                                      </p:to>
                                    </p:set>
                                    <p:anim calcmode="lin" valueType="num">
                                      <p:cBhvr>
                                        <p:cTn id="39" dur="1000" fill="hold"/>
                                        <p:tgtEl>
                                          <p:spTgt spid="13315">
                                            <p:txEl>
                                              <p:pRg st="6" end="6"/>
                                            </p:txEl>
                                          </p:spTgt>
                                        </p:tgtEl>
                                        <p:attrNameLst>
                                          <p:attrName>ppt_w</p:attrName>
                                        </p:attrNameLst>
                                      </p:cBhvr>
                                      <p:tavLst>
                                        <p:tav tm="0">
                                          <p:val>
                                            <p:strVal val="#ppt_w+.3"/>
                                          </p:val>
                                        </p:tav>
                                        <p:tav tm="100000">
                                          <p:val>
                                            <p:strVal val="#ppt_w"/>
                                          </p:val>
                                        </p:tav>
                                      </p:tavLst>
                                    </p:anim>
                                    <p:anim calcmode="lin" valueType="num">
                                      <p:cBhvr>
                                        <p:cTn id="40" dur="1000" fill="hold"/>
                                        <p:tgtEl>
                                          <p:spTgt spid="13315">
                                            <p:txEl>
                                              <p:pRg st="6" end="6"/>
                                            </p:txEl>
                                          </p:spTgt>
                                        </p:tgtEl>
                                        <p:attrNameLst>
                                          <p:attrName>ppt_h</p:attrName>
                                        </p:attrNameLst>
                                      </p:cBhvr>
                                      <p:tavLst>
                                        <p:tav tm="0">
                                          <p:val>
                                            <p:strVal val="#ppt_h"/>
                                          </p:val>
                                        </p:tav>
                                        <p:tav tm="100000">
                                          <p:val>
                                            <p:strVal val="#ppt_h"/>
                                          </p:val>
                                        </p:tav>
                                      </p:tavLst>
                                    </p:anim>
                                    <p:animEffect transition="in" filter="fade">
                                      <p:cBhvr>
                                        <p:cTn id="41" dur="1000"/>
                                        <p:tgtEl>
                                          <p:spTgt spid="1331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P spid="1331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31" name="Rectangle 11"/>
          <p:cNvSpPr>
            <a:spLocks noGrp="1" noRot="1" noChangeArrowheads="1"/>
          </p:cNvSpPr>
          <p:nvPr>
            <p:ph type="title"/>
          </p:nvPr>
        </p:nvSpPr>
        <p:spPr/>
        <p:txBody>
          <a:bodyPr/>
          <a:lstStyle/>
          <a:p>
            <a:endParaRPr lang="tr-TR"/>
          </a:p>
        </p:txBody>
      </p:sp>
      <p:pic>
        <p:nvPicPr>
          <p:cNvPr id="56324" name="Picture 4" descr="digtermometre"/>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0" y="74036"/>
            <a:ext cx="3324225" cy="303859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56327" name="Picture 7" descr="termometer"/>
          <p:cNvPicPr>
            <a:picLocks noGrp="1" noChangeAspect="1" noChangeArrowheads="1"/>
          </p:cNvPicPr>
          <p:nvPr>
            <p:ph sz="quarter" idx="2"/>
          </p:nvPr>
        </p:nvPicPr>
        <p:blipFill>
          <a:blip r:embed="rId3">
            <a:extLst>
              <a:ext uri="{28A0092B-C50C-407E-A947-70E740481C1C}">
                <a14:useLocalDpi xmlns:a14="http://schemas.microsoft.com/office/drawing/2010/main" val="0"/>
              </a:ext>
            </a:extLst>
          </a:blip>
          <a:srcRect/>
          <a:stretch>
            <a:fillRect/>
          </a:stretch>
        </p:blipFill>
        <p:spPr>
          <a:xfrm>
            <a:off x="5580063" y="238008"/>
            <a:ext cx="3336447" cy="310209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56330" name="Picture 10" descr="termometre"/>
          <p:cNvPicPr>
            <a:picLocks noGrp="1" noChangeAspect="1" noChangeArrowheads="1"/>
          </p:cNvPicPr>
          <p:nvPr>
            <p:ph sz="quarter" idx="3"/>
          </p:nvPr>
        </p:nvPicPr>
        <p:blipFill>
          <a:blip r:embed="rId4">
            <a:extLst>
              <a:ext uri="{28A0092B-C50C-407E-A947-70E740481C1C}">
                <a14:useLocalDpi xmlns:a14="http://schemas.microsoft.com/office/drawing/2010/main" val="0"/>
              </a:ext>
            </a:extLst>
          </a:blip>
          <a:srcRect/>
          <a:stretch>
            <a:fillRect/>
          </a:stretch>
        </p:blipFill>
        <p:spPr>
          <a:xfrm>
            <a:off x="2700338" y="3644900"/>
            <a:ext cx="3603625" cy="25733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6333" name="Rectangle 13"/>
          <p:cNvSpPr>
            <a:spLocks noChangeArrowheads="1"/>
          </p:cNvSpPr>
          <p:nvPr/>
        </p:nvSpPr>
        <p:spPr bwMode="auto">
          <a:xfrm flipH="1">
            <a:off x="6245225" y="3357563"/>
            <a:ext cx="28987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tr-TR" dirty="0"/>
              <a:t>DİJİTAL TERMOMETRE</a:t>
            </a:r>
          </a:p>
        </p:txBody>
      </p:sp>
      <p:sp>
        <p:nvSpPr>
          <p:cNvPr id="56334" name="Rectangle 14"/>
          <p:cNvSpPr>
            <a:spLocks noChangeArrowheads="1"/>
          </p:cNvSpPr>
          <p:nvPr/>
        </p:nvSpPr>
        <p:spPr bwMode="auto">
          <a:xfrm>
            <a:off x="-1276657" y="2884494"/>
            <a:ext cx="571182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tr-TR" dirty="0"/>
              <a:t>KULAKTAN ÖLÇÜM</a:t>
            </a:r>
          </a:p>
          <a:p>
            <a:pPr algn="ctr"/>
            <a:r>
              <a:rPr lang="tr-TR" dirty="0"/>
              <a:t>İÇİN DERECE</a:t>
            </a:r>
          </a:p>
        </p:txBody>
      </p:sp>
      <p:sp>
        <p:nvSpPr>
          <p:cNvPr id="56335" name="Rectangle 15"/>
          <p:cNvSpPr>
            <a:spLocks noChangeArrowheads="1"/>
          </p:cNvSpPr>
          <p:nvPr/>
        </p:nvSpPr>
        <p:spPr bwMode="auto">
          <a:xfrm>
            <a:off x="3276600" y="6308725"/>
            <a:ext cx="2597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tr-TR"/>
              <a:t>CİVALI TERMOMETRE</a:t>
            </a:r>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76601" y="238008"/>
            <a:ext cx="2375520" cy="2375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48264" y="3998913"/>
            <a:ext cx="1847850" cy="2466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Metin kutusu 1"/>
          <p:cNvSpPr txBox="1"/>
          <p:nvPr/>
        </p:nvSpPr>
        <p:spPr>
          <a:xfrm>
            <a:off x="3347863" y="2524254"/>
            <a:ext cx="2304257"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tr-TR" dirty="0" smtClean="0">
                <a:ln>
                  <a:solidFill>
                    <a:schemeClr val="tx1"/>
                  </a:solidFill>
                </a:ln>
                <a:effectLst>
                  <a:outerShdw blurRad="38100" dist="38100" dir="2700000" algn="tl">
                    <a:srgbClr val="000000">
                      <a:alpha val="43137"/>
                    </a:srgbClr>
                  </a:outerShdw>
                </a:effectLst>
              </a:rPr>
              <a:t>ISIYA DUYARLI BANT</a:t>
            </a:r>
          </a:p>
        </p:txBody>
      </p:sp>
      <p:pic>
        <p:nvPicPr>
          <p:cNvPr id="1028"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4942" y="3724275"/>
            <a:ext cx="2447677" cy="24476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Metin kutusu 2"/>
          <p:cNvSpPr txBox="1"/>
          <p:nvPr/>
        </p:nvSpPr>
        <p:spPr>
          <a:xfrm>
            <a:off x="324757" y="6171952"/>
            <a:ext cx="1988045" cy="369332"/>
          </a:xfrm>
          <a:prstGeom prst="rect">
            <a:avLst/>
          </a:prstGeom>
          <a:noFill/>
        </p:spPr>
        <p:txBody>
          <a:bodyPr wrap="none" rtlCol="0">
            <a:spAutoFit/>
          </a:bodyPr>
          <a:lstStyle/>
          <a:p>
            <a:r>
              <a:rPr lang="tr-TR" dirty="0" smtClean="0"/>
              <a:t>TEMASSIZ ÖLÇÜM</a:t>
            </a:r>
            <a:endParaRPr lang="tr-TR" dirty="0"/>
          </a:p>
        </p:txBody>
      </p:sp>
    </p:spTree>
    <p:extLst>
      <p:ext uri="{BB962C8B-B14F-4D97-AF65-F5344CB8AC3E}">
        <p14:creationId xmlns:p14="http://schemas.microsoft.com/office/powerpoint/2010/main" val="35865448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rrowheads="1"/>
          </p:cNvSpPr>
          <p:nvPr>
            <p:ph type="title"/>
          </p:nvPr>
        </p:nvSpPr>
        <p:spPr/>
        <p:txBody>
          <a:bodyPr/>
          <a:lstStyle/>
          <a:p>
            <a:endParaRPr lang="tr-TR"/>
          </a:p>
        </p:txBody>
      </p:sp>
      <p:sp>
        <p:nvSpPr>
          <p:cNvPr id="96259" name="Rectangle 3"/>
          <p:cNvSpPr>
            <a:spLocks noGrp="1" noRot="1" noChangeArrowheads="1"/>
          </p:cNvSpPr>
          <p:nvPr>
            <p:ph type="body" idx="1"/>
          </p:nvPr>
        </p:nvSpPr>
        <p:spPr/>
        <p:txBody>
          <a:bodyPr/>
          <a:lstStyle/>
          <a:p>
            <a:endParaRPr lang="tr-TR"/>
          </a:p>
        </p:txBody>
      </p:sp>
      <p:pic>
        <p:nvPicPr>
          <p:cNvPr id="96260" name="Picture 4" descr="mb16776_176040_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6916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rrowheads="1"/>
          </p:cNvSpPr>
          <p:nvPr>
            <p:ph type="title"/>
          </p:nvPr>
        </p:nvSpPr>
        <p:spPr/>
        <p:txBody>
          <a:bodyPr/>
          <a:lstStyle/>
          <a:p>
            <a:endParaRPr lang="tr-TR"/>
          </a:p>
        </p:txBody>
      </p:sp>
      <p:sp>
        <p:nvSpPr>
          <p:cNvPr id="98307" name="Rectangle 3"/>
          <p:cNvSpPr>
            <a:spLocks noGrp="1" noRot="1" noChangeArrowheads="1"/>
          </p:cNvSpPr>
          <p:nvPr>
            <p:ph type="body" idx="1"/>
          </p:nvPr>
        </p:nvSpPr>
        <p:spPr/>
        <p:txBody>
          <a:bodyPr/>
          <a:lstStyle/>
          <a:p>
            <a:endParaRPr lang="tr-TR"/>
          </a:p>
        </p:txBody>
      </p:sp>
      <p:pic>
        <p:nvPicPr>
          <p:cNvPr id="98308" name="Picture 4" descr="pacifier-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0142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rrowheads="1"/>
          </p:cNvSpPr>
          <p:nvPr>
            <p:ph type="title"/>
          </p:nvPr>
        </p:nvSpPr>
        <p:spPr/>
        <p:txBody>
          <a:bodyPr/>
          <a:lstStyle/>
          <a:p>
            <a:endParaRPr lang="tr-TR"/>
          </a:p>
        </p:txBody>
      </p:sp>
      <p:sp>
        <p:nvSpPr>
          <p:cNvPr id="99331" name="Rectangle 3"/>
          <p:cNvSpPr>
            <a:spLocks noGrp="1" noRot="1" noChangeArrowheads="1"/>
          </p:cNvSpPr>
          <p:nvPr>
            <p:ph type="body" idx="1"/>
          </p:nvPr>
        </p:nvSpPr>
        <p:spPr/>
        <p:txBody>
          <a:bodyPr/>
          <a:lstStyle/>
          <a:p>
            <a:endParaRPr lang="tr-TR"/>
          </a:p>
        </p:txBody>
      </p:sp>
      <p:pic>
        <p:nvPicPr>
          <p:cNvPr id="99332" name="Picture 4" descr="ST20841B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69675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Rot="1" noChangeArrowheads="1"/>
          </p:cNvSpPr>
          <p:nvPr>
            <p:ph type="title"/>
          </p:nvPr>
        </p:nvSpPr>
        <p:spPr>
          <a:xfrm>
            <a:off x="301625" y="228600"/>
            <a:ext cx="8510588" cy="896938"/>
          </a:xfrm>
        </p:spPr>
        <p:txBody>
          <a:bodyPr/>
          <a:lstStyle/>
          <a:p>
            <a:r>
              <a:rPr lang="tr-TR"/>
              <a:t>Ağızdan (oral yol) ölçüm : </a:t>
            </a:r>
          </a:p>
        </p:txBody>
      </p:sp>
      <p:sp>
        <p:nvSpPr>
          <p:cNvPr id="14339" name="Rectangle 3"/>
          <p:cNvSpPr>
            <a:spLocks noGrp="1" noRot="1" noChangeArrowheads="1"/>
          </p:cNvSpPr>
          <p:nvPr>
            <p:ph type="body" idx="1"/>
          </p:nvPr>
        </p:nvSpPr>
        <p:spPr>
          <a:xfrm>
            <a:off x="301625" y="1268413"/>
            <a:ext cx="8540750" cy="5589587"/>
          </a:xfrm>
        </p:spPr>
        <p:txBody>
          <a:bodyPr/>
          <a:lstStyle/>
          <a:p>
            <a:pPr algn="just">
              <a:lnSpc>
                <a:spcPct val="90000"/>
              </a:lnSpc>
            </a:pPr>
            <a:r>
              <a:rPr lang="tr-TR" sz="2800" b="1">
                <a:effectLst/>
              </a:rPr>
              <a:t>Genellikle kolay uygulanabilen bir yoldur.</a:t>
            </a:r>
          </a:p>
          <a:p>
            <a:pPr algn="just">
              <a:lnSpc>
                <a:spcPct val="90000"/>
              </a:lnSpc>
            </a:pPr>
            <a:r>
              <a:rPr lang="tr-TR" sz="2800" b="1">
                <a:effectLst/>
              </a:rPr>
              <a:t>Estetik olduğundan çocuğun daha çok hoşuna gider.</a:t>
            </a:r>
          </a:p>
          <a:p>
            <a:pPr algn="just">
              <a:lnSpc>
                <a:spcPct val="90000"/>
              </a:lnSpc>
            </a:pPr>
            <a:r>
              <a:rPr lang="tr-TR" sz="2800" b="1">
                <a:effectLst/>
              </a:rPr>
              <a:t>Dereceyi ağzında ısırmadan tutması için çocuk ile iş birliği gereklidir.</a:t>
            </a:r>
          </a:p>
          <a:p>
            <a:pPr algn="just">
              <a:lnSpc>
                <a:spcPct val="90000"/>
              </a:lnSpc>
            </a:pPr>
            <a:r>
              <a:rPr lang="tr-TR" sz="2800" b="1">
                <a:effectLst/>
              </a:rPr>
              <a:t>Bu nedenle beş yaş altı çocuklarda oral yolla derece alma işlemi uygulanmaz.</a:t>
            </a:r>
          </a:p>
          <a:p>
            <a:pPr algn="just">
              <a:lnSpc>
                <a:spcPct val="90000"/>
              </a:lnSpc>
            </a:pPr>
            <a:r>
              <a:rPr lang="tr-TR" sz="2800" b="1">
                <a:effectLst/>
              </a:rPr>
              <a:t>Çok sıcak veya  soğuk bir şey yenildikten veya içildikten hemen sonra ölçüm yapılmamalı.  (15-20 dak. beklenir)</a:t>
            </a:r>
          </a:p>
          <a:p>
            <a:pPr algn="just">
              <a:lnSpc>
                <a:spcPct val="90000"/>
              </a:lnSpc>
            </a:pPr>
            <a:r>
              <a:rPr lang="tr-TR" sz="2800" b="1">
                <a:effectLst/>
              </a:rPr>
              <a:t>Ağız yarası olan ağız ameliyatı geçirmiş olan Oksijen tedavisi yapılmakta  olan hastalarda uygulanmaz.</a:t>
            </a:r>
          </a:p>
        </p:txBody>
      </p:sp>
    </p:spTree>
    <p:extLst>
      <p:ext uri="{BB962C8B-B14F-4D97-AF65-F5344CB8AC3E}">
        <p14:creationId xmlns:p14="http://schemas.microsoft.com/office/powerpoint/2010/main" val="3947713628"/>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4338"/>
                                        </p:tgtEl>
                                        <p:attrNameLst>
                                          <p:attrName>style.visibility</p:attrName>
                                        </p:attrNameLst>
                                      </p:cBhvr>
                                      <p:to>
                                        <p:strVal val="visible"/>
                                      </p:to>
                                    </p:set>
                                    <p:anim calcmode="lin" valueType="num">
                                      <p:cBhvr>
                                        <p:cTn id="7" dur="1000" fill="hold"/>
                                        <p:tgtEl>
                                          <p:spTgt spid="14338"/>
                                        </p:tgtEl>
                                        <p:attrNameLst>
                                          <p:attrName>ppt_x</p:attrName>
                                        </p:attrNameLst>
                                      </p:cBhvr>
                                      <p:tavLst>
                                        <p:tav tm="0">
                                          <p:val>
                                            <p:strVal val="#ppt_x-.2"/>
                                          </p:val>
                                        </p:tav>
                                        <p:tav tm="100000">
                                          <p:val>
                                            <p:strVal val="#ppt_x"/>
                                          </p:val>
                                        </p:tav>
                                      </p:tavLst>
                                    </p:anim>
                                    <p:anim calcmode="lin" valueType="num">
                                      <p:cBhvr>
                                        <p:cTn id="8" dur="1000" fill="hold"/>
                                        <p:tgtEl>
                                          <p:spTgt spid="14338"/>
                                        </p:tgtEl>
                                        <p:attrNameLst>
                                          <p:attrName>ppt_y</p:attrName>
                                        </p:attrNameLst>
                                      </p:cBhvr>
                                      <p:tavLst>
                                        <p:tav tm="0">
                                          <p:val>
                                            <p:strVal val="#ppt_y"/>
                                          </p:val>
                                        </p:tav>
                                        <p:tav tm="100000">
                                          <p:val>
                                            <p:strVal val="#ppt_y"/>
                                          </p:val>
                                        </p:tav>
                                      </p:tavLst>
                                    </p:anim>
                                    <p:animEffect transition="in" filter="wipe(right)" prLst="gradientSize: 0.1">
                                      <p:cBhvr>
                                        <p:cTn id="9" dur="1000"/>
                                        <p:tgtEl>
                                          <p:spTgt spid="1433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14339">
                                            <p:txEl>
                                              <p:pRg st="0" end="0"/>
                                            </p:txEl>
                                          </p:spTgt>
                                        </p:tgtEl>
                                        <p:attrNameLst>
                                          <p:attrName>style.visibility</p:attrName>
                                        </p:attrNameLst>
                                      </p:cBhvr>
                                      <p:to>
                                        <p:strVal val="visible"/>
                                      </p:to>
                                    </p:set>
                                    <p:animEffect transition="in" filter="fade">
                                      <p:cBhvr>
                                        <p:cTn id="14" dur="500"/>
                                        <p:tgtEl>
                                          <p:spTgt spid="14339">
                                            <p:txEl>
                                              <p:pRg st="0" end="0"/>
                                            </p:txEl>
                                          </p:spTgt>
                                        </p:tgtEl>
                                      </p:cBhvr>
                                    </p:animEffect>
                                    <p:anim calcmode="lin" valueType="num">
                                      <p:cBhvr>
                                        <p:cTn id="15" dur="500" fill="hold"/>
                                        <p:tgtEl>
                                          <p:spTgt spid="14339">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14339">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14339">
                                            <p:txEl>
                                              <p:pRg st="1" end="1"/>
                                            </p:txEl>
                                          </p:spTgt>
                                        </p:tgtEl>
                                        <p:attrNameLst>
                                          <p:attrName>style.visibility</p:attrName>
                                        </p:attrNameLst>
                                      </p:cBhvr>
                                      <p:to>
                                        <p:strVal val="visible"/>
                                      </p:to>
                                    </p:set>
                                    <p:animEffect transition="in" filter="fade">
                                      <p:cBhvr>
                                        <p:cTn id="21" dur="500"/>
                                        <p:tgtEl>
                                          <p:spTgt spid="14339">
                                            <p:txEl>
                                              <p:pRg st="1" end="1"/>
                                            </p:txEl>
                                          </p:spTgt>
                                        </p:tgtEl>
                                      </p:cBhvr>
                                    </p:animEffect>
                                    <p:anim calcmode="lin" valueType="num">
                                      <p:cBhvr>
                                        <p:cTn id="22" dur="500" fill="hold"/>
                                        <p:tgtEl>
                                          <p:spTgt spid="14339">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14339">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4" presetClass="entr" presetSubtype="0" fill="hold" grpId="0" nodeType="clickEffect">
                                  <p:stCondLst>
                                    <p:cond delay="0"/>
                                  </p:stCondLst>
                                  <p:childTnLst>
                                    <p:set>
                                      <p:cBhvr>
                                        <p:cTn id="27" dur="1" fill="hold">
                                          <p:stCondLst>
                                            <p:cond delay="0"/>
                                          </p:stCondLst>
                                        </p:cTn>
                                        <p:tgtEl>
                                          <p:spTgt spid="14339">
                                            <p:txEl>
                                              <p:pRg st="2" end="2"/>
                                            </p:txEl>
                                          </p:spTgt>
                                        </p:tgtEl>
                                        <p:attrNameLst>
                                          <p:attrName>style.visibility</p:attrName>
                                        </p:attrNameLst>
                                      </p:cBhvr>
                                      <p:to>
                                        <p:strVal val="visible"/>
                                      </p:to>
                                    </p:set>
                                    <p:animEffect transition="in" filter="fade">
                                      <p:cBhvr>
                                        <p:cTn id="28" dur="500"/>
                                        <p:tgtEl>
                                          <p:spTgt spid="14339">
                                            <p:txEl>
                                              <p:pRg st="2" end="2"/>
                                            </p:txEl>
                                          </p:spTgt>
                                        </p:tgtEl>
                                      </p:cBhvr>
                                    </p:animEffect>
                                    <p:anim calcmode="lin" valueType="num">
                                      <p:cBhvr>
                                        <p:cTn id="29" dur="500" fill="hold"/>
                                        <p:tgtEl>
                                          <p:spTgt spid="14339">
                                            <p:txEl>
                                              <p:pRg st="2" end="2"/>
                                            </p:txEl>
                                          </p:spTgt>
                                        </p:tgtEl>
                                        <p:attrNameLst>
                                          <p:attrName>ppt_x</p:attrName>
                                        </p:attrNameLst>
                                      </p:cBhvr>
                                      <p:tavLst>
                                        <p:tav tm="0">
                                          <p:val>
                                            <p:strVal val="#ppt_x"/>
                                          </p:val>
                                        </p:tav>
                                        <p:tav tm="100000">
                                          <p:val>
                                            <p:strVal val="#ppt_x"/>
                                          </p:val>
                                        </p:tav>
                                      </p:tavLst>
                                    </p:anim>
                                    <p:anim calcmode="lin" valueType="num">
                                      <p:cBhvr>
                                        <p:cTn id="30" dur="500" fill="hold"/>
                                        <p:tgtEl>
                                          <p:spTgt spid="14339">
                                            <p:txEl>
                                              <p:pRg st="2" end="2"/>
                                            </p:txEl>
                                          </p:spTgt>
                                        </p:tgtEl>
                                        <p:attrNameLst>
                                          <p:attrName>ppt_y</p:attrName>
                                        </p:attrNameLst>
                                      </p:cBhvr>
                                      <p:tavLst>
                                        <p:tav tm="0">
                                          <p:val>
                                            <p:strVal val="#ppt_y+.05"/>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4" presetClass="entr" presetSubtype="0" fill="hold" grpId="0" nodeType="clickEffect">
                                  <p:stCondLst>
                                    <p:cond delay="0"/>
                                  </p:stCondLst>
                                  <p:childTnLst>
                                    <p:set>
                                      <p:cBhvr>
                                        <p:cTn id="34" dur="1" fill="hold">
                                          <p:stCondLst>
                                            <p:cond delay="0"/>
                                          </p:stCondLst>
                                        </p:cTn>
                                        <p:tgtEl>
                                          <p:spTgt spid="14339">
                                            <p:txEl>
                                              <p:pRg st="3" end="3"/>
                                            </p:txEl>
                                          </p:spTgt>
                                        </p:tgtEl>
                                        <p:attrNameLst>
                                          <p:attrName>style.visibility</p:attrName>
                                        </p:attrNameLst>
                                      </p:cBhvr>
                                      <p:to>
                                        <p:strVal val="visible"/>
                                      </p:to>
                                    </p:set>
                                    <p:animEffect transition="in" filter="fade">
                                      <p:cBhvr>
                                        <p:cTn id="35" dur="500"/>
                                        <p:tgtEl>
                                          <p:spTgt spid="14339">
                                            <p:txEl>
                                              <p:pRg st="3" end="3"/>
                                            </p:txEl>
                                          </p:spTgt>
                                        </p:tgtEl>
                                      </p:cBhvr>
                                    </p:animEffect>
                                    <p:anim calcmode="lin" valueType="num">
                                      <p:cBhvr>
                                        <p:cTn id="36" dur="500" fill="hold"/>
                                        <p:tgtEl>
                                          <p:spTgt spid="14339">
                                            <p:txEl>
                                              <p:pRg st="3" end="3"/>
                                            </p:txEl>
                                          </p:spTgt>
                                        </p:tgtEl>
                                        <p:attrNameLst>
                                          <p:attrName>ppt_x</p:attrName>
                                        </p:attrNameLst>
                                      </p:cBhvr>
                                      <p:tavLst>
                                        <p:tav tm="0">
                                          <p:val>
                                            <p:strVal val="#ppt_x"/>
                                          </p:val>
                                        </p:tav>
                                        <p:tav tm="100000">
                                          <p:val>
                                            <p:strVal val="#ppt_x"/>
                                          </p:val>
                                        </p:tav>
                                      </p:tavLst>
                                    </p:anim>
                                    <p:anim calcmode="lin" valueType="num">
                                      <p:cBhvr>
                                        <p:cTn id="37" dur="500" fill="hold"/>
                                        <p:tgtEl>
                                          <p:spTgt spid="14339">
                                            <p:txEl>
                                              <p:pRg st="3" end="3"/>
                                            </p:txEl>
                                          </p:spTgt>
                                        </p:tgtEl>
                                        <p:attrNameLst>
                                          <p:attrName>ppt_y</p:attrName>
                                        </p:attrNameLst>
                                      </p:cBhvr>
                                      <p:tavLst>
                                        <p:tav tm="0">
                                          <p:val>
                                            <p:strVal val="#ppt_y+.05"/>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4" presetClass="entr" presetSubtype="0" fill="hold" grpId="0" nodeType="clickEffect">
                                  <p:stCondLst>
                                    <p:cond delay="0"/>
                                  </p:stCondLst>
                                  <p:childTnLst>
                                    <p:set>
                                      <p:cBhvr>
                                        <p:cTn id="41" dur="1" fill="hold">
                                          <p:stCondLst>
                                            <p:cond delay="0"/>
                                          </p:stCondLst>
                                        </p:cTn>
                                        <p:tgtEl>
                                          <p:spTgt spid="14339">
                                            <p:txEl>
                                              <p:pRg st="4" end="4"/>
                                            </p:txEl>
                                          </p:spTgt>
                                        </p:tgtEl>
                                        <p:attrNameLst>
                                          <p:attrName>style.visibility</p:attrName>
                                        </p:attrNameLst>
                                      </p:cBhvr>
                                      <p:to>
                                        <p:strVal val="visible"/>
                                      </p:to>
                                    </p:set>
                                    <p:animEffect transition="in" filter="fade">
                                      <p:cBhvr>
                                        <p:cTn id="42" dur="500"/>
                                        <p:tgtEl>
                                          <p:spTgt spid="14339">
                                            <p:txEl>
                                              <p:pRg st="4" end="4"/>
                                            </p:txEl>
                                          </p:spTgt>
                                        </p:tgtEl>
                                      </p:cBhvr>
                                    </p:animEffect>
                                    <p:anim calcmode="lin" valueType="num">
                                      <p:cBhvr>
                                        <p:cTn id="43" dur="500" fill="hold"/>
                                        <p:tgtEl>
                                          <p:spTgt spid="14339">
                                            <p:txEl>
                                              <p:pRg st="4" end="4"/>
                                            </p:txEl>
                                          </p:spTgt>
                                        </p:tgtEl>
                                        <p:attrNameLst>
                                          <p:attrName>ppt_x</p:attrName>
                                        </p:attrNameLst>
                                      </p:cBhvr>
                                      <p:tavLst>
                                        <p:tav tm="0">
                                          <p:val>
                                            <p:strVal val="#ppt_x"/>
                                          </p:val>
                                        </p:tav>
                                        <p:tav tm="100000">
                                          <p:val>
                                            <p:strVal val="#ppt_x"/>
                                          </p:val>
                                        </p:tav>
                                      </p:tavLst>
                                    </p:anim>
                                    <p:anim calcmode="lin" valueType="num">
                                      <p:cBhvr>
                                        <p:cTn id="44" dur="500" fill="hold"/>
                                        <p:tgtEl>
                                          <p:spTgt spid="14339">
                                            <p:txEl>
                                              <p:pRg st="4" end="4"/>
                                            </p:txEl>
                                          </p:spTgt>
                                        </p:tgtEl>
                                        <p:attrNameLst>
                                          <p:attrName>ppt_y</p:attrName>
                                        </p:attrNameLst>
                                      </p:cBhvr>
                                      <p:tavLst>
                                        <p:tav tm="0">
                                          <p:val>
                                            <p:strVal val="#ppt_y+.05"/>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4" presetClass="entr" presetSubtype="0" fill="hold" grpId="0" nodeType="clickEffect">
                                  <p:stCondLst>
                                    <p:cond delay="0"/>
                                  </p:stCondLst>
                                  <p:childTnLst>
                                    <p:set>
                                      <p:cBhvr>
                                        <p:cTn id="48" dur="1" fill="hold">
                                          <p:stCondLst>
                                            <p:cond delay="0"/>
                                          </p:stCondLst>
                                        </p:cTn>
                                        <p:tgtEl>
                                          <p:spTgt spid="14339">
                                            <p:txEl>
                                              <p:pRg st="5" end="5"/>
                                            </p:txEl>
                                          </p:spTgt>
                                        </p:tgtEl>
                                        <p:attrNameLst>
                                          <p:attrName>style.visibility</p:attrName>
                                        </p:attrNameLst>
                                      </p:cBhvr>
                                      <p:to>
                                        <p:strVal val="visible"/>
                                      </p:to>
                                    </p:set>
                                    <p:animEffect transition="in" filter="fade">
                                      <p:cBhvr>
                                        <p:cTn id="49" dur="500"/>
                                        <p:tgtEl>
                                          <p:spTgt spid="14339">
                                            <p:txEl>
                                              <p:pRg st="5" end="5"/>
                                            </p:txEl>
                                          </p:spTgt>
                                        </p:tgtEl>
                                      </p:cBhvr>
                                    </p:animEffect>
                                    <p:anim calcmode="lin" valueType="num">
                                      <p:cBhvr>
                                        <p:cTn id="50" dur="500" fill="hold"/>
                                        <p:tgtEl>
                                          <p:spTgt spid="14339">
                                            <p:txEl>
                                              <p:pRg st="5" end="5"/>
                                            </p:txEl>
                                          </p:spTgt>
                                        </p:tgtEl>
                                        <p:attrNameLst>
                                          <p:attrName>ppt_x</p:attrName>
                                        </p:attrNameLst>
                                      </p:cBhvr>
                                      <p:tavLst>
                                        <p:tav tm="0">
                                          <p:val>
                                            <p:strVal val="#ppt_x"/>
                                          </p:val>
                                        </p:tav>
                                        <p:tav tm="100000">
                                          <p:val>
                                            <p:strVal val="#ppt_x"/>
                                          </p:val>
                                        </p:tav>
                                      </p:tavLst>
                                    </p:anim>
                                    <p:anim calcmode="lin" valueType="num">
                                      <p:cBhvr>
                                        <p:cTn id="51" dur="500" fill="hold"/>
                                        <p:tgtEl>
                                          <p:spTgt spid="14339">
                                            <p:txEl>
                                              <p:pRg st="5" end="5"/>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P spid="14339"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85800" y="404813"/>
            <a:ext cx="7772400" cy="1347787"/>
          </a:xfrm>
        </p:spPr>
        <p:txBody>
          <a:bodyPr/>
          <a:lstStyle/>
          <a:p>
            <a:r>
              <a:rPr lang="tr-TR" sz="4000" dirty="0"/>
              <a:t>Dünya Sağlık Örgütü </a:t>
            </a:r>
            <a:br>
              <a:rPr lang="tr-TR" sz="4000" dirty="0"/>
            </a:br>
            <a:r>
              <a:rPr lang="tr-TR" sz="4000" dirty="0"/>
              <a:t>(WHO)</a:t>
            </a:r>
          </a:p>
        </p:txBody>
      </p:sp>
      <p:sp>
        <p:nvSpPr>
          <p:cNvPr id="35843" name="Rectangle 3"/>
          <p:cNvSpPr>
            <a:spLocks noGrp="1" noChangeArrowheads="1"/>
          </p:cNvSpPr>
          <p:nvPr>
            <p:ph type="body" idx="1"/>
          </p:nvPr>
        </p:nvSpPr>
        <p:spPr/>
        <p:txBody>
          <a:bodyPr/>
          <a:lstStyle/>
          <a:p>
            <a:pPr algn="just"/>
            <a:r>
              <a:rPr lang="tr-TR" b="1" dirty="0" smtClean="0">
                <a:solidFill>
                  <a:srgbClr val="FF0000"/>
                </a:solidFill>
              </a:rPr>
              <a:t>SAĞLIK</a:t>
            </a:r>
            <a:endParaRPr lang="tr-TR" b="1" dirty="0">
              <a:solidFill>
                <a:srgbClr val="FF0000"/>
              </a:solidFill>
            </a:endParaRPr>
          </a:p>
          <a:p>
            <a:pPr algn="just"/>
            <a:r>
              <a:rPr lang="tr-TR" b="1" dirty="0"/>
              <a:t>“YALNIZ HASTALIK YA DA SAKATLIK DURUMUNUN OLMAYIŞI DEĞİL, FİZİKSEL, ZİHİNSEL, RUHSAL VE SOSYAL YÖNDEN TAM BİR İYİLİK DURUMU” olarak belirtmiştir.</a:t>
            </a:r>
          </a:p>
        </p:txBody>
      </p:sp>
    </p:spTree>
    <p:extLst>
      <p:ext uri="{BB962C8B-B14F-4D97-AF65-F5344CB8AC3E}">
        <p14:creationId xmlns:p14="http://schemas.microsoft.com/office/powerpoint/2010/main" val="1068788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a:xfrm>
            <a:off x="301625" y="228600"/>
            <a:ext cx="8510588" cy="392113"/>
          </a:xfrm>
        </p:spPr>
        <p:txBody>
          <a:bodyPr>
            <a:normAutofit fontScale="90000"/>
          </a:bodyPr>
          <a:lstStyle/>
          <a:p>
            <a:r>
              <a:rPr lang="tr-TR" sz="4000"/>
              <a:t>İşlem:</a:t>
            </a:r>
          </a:p>
        </p:txBody>
      </p:sp>
      <p:sp>
        <p:nvSpPr>
          <p:cNvPr id="15363" name="Rectangle 3"/>
          <p:cNvSpPr>
            <a:spLocks noGrp="1" noRot="1" noChangeArrowheads="1"/>
          </p:cNvSpPr>
          <p:nvPr>
            <p:ph type="body" sz="half" idx="1"/>
          </p:nvPr>
        </p:nvSpPr>
        <p:spPr>
          <a:xfrm>
            <a:off x="179388" y="908050"/>
            <a:ext cx="4194175" cy="5834063"/>
          </a:xfrm>
        </p:spPr>
        <p:txBody>
          <a:bodyPr/>
          <a:lstStyle/>
          <a:p>
            <a:r>
              <a:rPr lang="tr-TR" sz="2800" b="1"/>
              <a:t>Derece çocuğun dil altına yerleştirilir.</a:t>
            </a:r>
          </a:p>
          <a:p>
            <a:r>
              <a:rPr lang="tr-TR" sz="2800" b="1"/>
              <a:t>Çocuğa ağzını  dudakları ile sıkıca kapatıp dereceyi   ısırmaması nefesi burnundan alması  söylenir. </a:t>
            </a:r>
          </a:p>
          <a:p>
            <a:r>
              <a:rPr lang="tr-TR" sz="2800" b="1"/>
              <a:t>2-3 dak. utulması yeterlidir.</a:t>
            </a:r>
          </a:p>
          <a:p>
            <a:r>
              <a:rPr lang="tr-TR" sz="2800" b="1"/>
              <a:t>Derece alınır ve okunur.</a:t>
            </a:r>
          </a:p>
          <a:p>
            <a:endParaRPr lang="tr-TR" sz="2800" b="1"/>
          </a:p>
          <a:p>
            <a:endParaRPr lang="tr-TR" sz="2800"/>
          </a:p>
        </p:txBody>
      </p:sp>
      <p:sp>
        <p:nvSpPr>
          <p:cNvPr id="2" name="İçerik Yer Tutucusu 1"/>
          <p:cNvSpPr>
            <a:spLocks noGrp="1"/>
          </p:cNvSpPr>
          <p:nvPr>
            <p:ph sz="half" idx="2"/>
          </p:nvPr>
        </p:nvSpPr>
        <p:spPr/>
        <p:txBody>
          <a:bodyPr/>
          <a:lstStyle/>
          <a:p>
            <a:endParaRPr lang="tr-TR"/>
          </a:p>
        </p:txBody>
      </p:sp>
    </p:spTree>
    <p:extLst>
      <p:ext uri="{BB962C8B-B14F-4D97-AF65-F5344CB8AC3E}">
        <p14:creationId xmlns:p14="http://schemas.microsoft.com/office/powerpoint/2010/main" val="19065888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1536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1" fill="hold" grpId="0" nodeType="clickEffect">
                                  <p:stCondLst>
                                    <p:cond delay="0"/>
                                  </p:stCondLst>
                                  <p:childTnLst>
                                    <p:set>
                                      <p:cBhvr>
                                        <p:cTn id="10" dur="1" fill="hold">
                                          <p:stCondLst>
                                            <p:cond delay="0"/>
                                          </p:stCondLst>
                                        </p:cTn>
                                        <p:tgtEl>
                                          <p:spTgt spid="15363">
                                            <p:txEl>
                                              <p:pRg st="3" end="3"/>
                                            </p:txEl>
                                          </p:spTgt>
                                        </p:tgtEl>
                                        <p:attrNameLst>
                                          <p:attrName>style.visibility</p:attrName>
                                        </p:attrNameLst>
                                      </p:cBhvr>
                                      <p:to>
                                        <p:strVal val="visible"/>
                                      </p:to>
                                    </p:set>
                                    <p:anim calcmode="lin" valueType="num">
                                      <p:cBhvr additive="base">
                                        <p:cTn id="11" dur="500" fill="hold"/>
                                        <p:tgtEl>
                                          <p:spTgt spid="1536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5363">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1" fill="hold" grpId="0" nodeType="clickEffect">
                                  <p:stCondLst>
                                    <p:cond delay="0"/>
                                  </p:stCondLst>
                                  <p:childTnLst>
                                    <p:set>
                                      <p:cBhvr>
                                        <p:cTn id="16" dur="1" fill="hold">
                                          <p:stCondLst>
                                            <p:cond delay="0"/>
                                          </p:stCondLst>
                                        </p:cTn>
                                        <p:tgtEl>
                                          <p:spTgt spid="15363">
                                            <p:txEl>
                                              <p:pRg st="2" end="2"/>
                                            </p:txEl>
                                          </p:spTgt>
                                        </p:tgtEl>
                                        <p:attrNameLst>
                                          <p:attrName>style.visibility</p:attrName>
                                        </p:attrNameLst>
                                      </p:cBhvr>
                                      <p:to>
                                        <p:strVal val="visible"/>
                                      </p:to>
                                    </p:set>
                                    <p:anim calcmode="lin" valueType="num">
                                      <p:cBhvr additive="base">
                                        <p:cTn id="17" dur="500" fill="hold"/>
                                        <p:tgtEl>
                                          <p:spTgt spid="1536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536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1" fill="hold" grpId="0" nodeType="clickEffect">
                                  <p:stCondLst>
                                    <p:cond delay="0"/>
                                  </p:stCondLst>
                                  <p:childTnLst>
                                    <p:set>
                                      <p:cBhvr>
                                        <p:cTn id="22" dur="1" fill="hold">
                                          <p:stCondLst>
                                            <p:cond delay="0"/>
                                          </p:stCondLst>
                                        </p:cTn>
                                        <p:tgtEl>
                                          <p:spTgt spid="15363">
                                            <p:txEl>
                                              <p:pRg st="1" end="1"/>
                                            </p:txEl>
                                          </p:spTgt>
                                        </p:tgtEl>
                                        <p:attrNameLst>
                                          <p:attrName>style.visibility</p:attrName>
                                        </p:attrNameLst>
                                      </p:cBhvr>
                                      <p:to>
                                        <p:strVal val="visible"/>
                                      </p:to>
                                    </p:set>
                                    <p:anim calcmode="lin" valueType="num">
                                      <p:cBhvr additive="base">
                                        <p:cTn id="23" dur="500" fill="hold"/>
                                        <p:tgtEl>
                                          <p:spTgt spid="15363">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536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1" fill="hold" grpId="0" nodeType="clickEffect">
                                  <p:stCondLst>
                                    <p:cond delay="0"/>
                                  </p:stCondLst>
                                  <p:childTnLst>
                                    <p:set>
                                      <p:cBhvr>
                                        <p:cTn id="28" dur="1" fill="hold">
                                          <p:stCondLst>
                                            <p:cond delay="0"/>
                                          </p:stCondLst>
                                        </p:cTn>
                                        <p:tgtEl>
                                          <p:spTgt spid="15363">
                                            <p:txEl>
                                              <p:pRg st="0" end="0"/>
                                            </p:txEl>
                                          </p:spTgt>
                                        </p:tgtEl>
                                        <p:attrNameLst>
                                          <p:attrName>style.visibility</p:attrName>
                                        </p:attrNameLst>
                                      </p:cBhvr>
                                      <p:to>
                                        <p:strVal val="visible"/>
                                      </p:to>
                                    </p:set>
                                    <p:anim calcmode="lin" valueType="num">
                                      <p:cBhvr additive="base">
                                        <p:cTn id="29" dur="500" fill="hold"/>
                                        <p:tgtEl>
                                          <p:spTgt spid="15363">
                                            <p:txEl>
                                              <p:pRg st="0" end="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5363">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autoUpdateAnimBg="0"/>
      <p:bldP spid="15363" grpId="0" build="p" autoUpdateAnimBg="0" rev="1"/>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Rot="1" noChangeArrowheads="1"/>
          </p:cNvSpPr>
          <p:nvPr>
            <p:ph type="title"/>
          </p:nvPr>
        </p:nvSpPr>
        <p:spPr/>
        <p:txBody>
          <a:bodyPr/>
          <a:lstStyle/>
          <a:p>
            <a:r>
              <a:rPr lang="tr-TR" sz="4000"/>
              <a:t>Koltuk altından (aksillerden) ölçüm:</a:t>
            </a:r>
            <a:br>
              <a:rPr lang="tr-TR" sz="4000"/>
            </a:br>
            <a:endParaRPr lang="tr-TR" sz="4000"/>
          </a:p>
        </p:txBody>
      </p:sp>
      <p:sp>
        <p:nvSpPr>
          <p:cNvPr id="16387" name="Rectangle 3"/>
          <p:cNvSpPr>
            <a:spLocks noGrp="1" noRot="1" noChangeArrowheads="1"/>
          </p:cNvSpPr>
          <p:nvPr>
            <p:ph type="body" sz="half" idx="1"/>
          </p:nvPr>
        </p:nvSpPr>
        <p:spPr>
          <a:xfrm>
            <a:off x="301625" y="1676400"/>
            <a:ext cx="4918075" cy="4848225"/>
          </a:xfrm>
        </p:spPr>
        <p:txBody>
          <a:bodyPr/>
          <a:lstStyle/>
          <a:p>
            <a:r>
              <a:rPr lang="tr-TR" b="1"/>
              <a:t>Ağızdan 0.3-0.4 C daha yüksektir.</a:t>
            </a:r>
          </a:p>
          <a:p>
            <a:r>
              <a:rPr lang="tr-TR" b="1"/>
              <a:t>Tehlikesiz ve kolay bir yoldur. Çocuklarda tercih edilmektedir.</a:t>
            </a:r>
          </a:p>
          <a:p>
            <a:r>
              <a:rPr lang="tr-TR" b="1"/>
              <a:t>Doğru sonuç elde etmek için daha uzun zamana ihtiyaç vardır.</a:t>
            </a:r>
          </a:p>
        </p:txBody>
      </p:sp>
      <p:sp>
        <p:nvSpPr>
          <p:cNvPr id="2" name="İçerik Yer Tutucusu 1"/>
          <p:cNvSpPr>
            <a:spLocks noGrp="1"/>
          </p:cNvSpPr>
          <p:nvPr>
            <p:ph sz="half" idx="2"/>
          </p:nvPr>
        </p:nvSpPr>
        <p:spPr/>
        <p:txBody>
          <a:bodyPr/>
          <a:lstStyle/>
          <a:p>
            <a:endParaRPr lang="tr-TR"/>
          </a:p>
        </p:txBody>
      </p:sp>
    </p:spTree>
    <p:extLst>
      <p:ext uri="{BB962C8B-B14F-4D97-AF65-F5344CB8AC3E}">
        <p14:creationId xmlns:p14="http://schemas.microsoft.com/office/powerpoint/2010/main" val="9744458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6386"/>
                                        </p:tgtEl>
                                        <p:attrNameLst>
                                          <p:attrName>style.visibility</p:attrName>
                                        </p:attrNameLst>
                                      </p:cBhvr>
                                      <p:to>
                                        <p:strVal val="visible"/>
                                      </p:to>
                                    </p:set>
                                    <p:animEffect transition="in" filter="fade">
                                      <p:cBhvr>
                                        <p:cTn id="7" dur="2000"/>
                                        <p:tgtEl>
                                          <p:spTgt spid="163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387">
                                            <p:txEl>
                                              <p:pRg st="0" end="0"/>
                                            </p:txEl>
                                          </p:spTgt>
                                        </p:tgtEl>
                                        <p:attrNameLst>
                                          <p:attrName>style.visibility</p:attrName>
                                        </p:attrNameLst>
                                      </p:cBhvr>
                                      <p:to>
                                        <p:strVal val="visible"/>
                                      </p:to>
                                    </p:set>
                                    <p:animEffect transition="in" filter="fade">
                                      <p:cBhvr>
                                        <p:cTn id="12" dur="2000"/>
                                        <p:tgtEl>
                                          <p:spTgt spid="1638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387">
                                            <p:txEl>
                                              <p:pRg st="1" end="1"/>
                                            </p:txEl>
                                          </p:spTgt>
                                        </p:tgtEl>
                                        <p:attrNameLst>
                                          <p:attrName>style.visibility</p:attrName>
                                        </p:attrNameLst>
                                      </p:cBhvr>
                                      <p:to>
                                        <p:strVal val="visible"/>
                                      </p:to>
                                    </p:set>
                                    <p:animEffect transition="in" filter="fade">
                                      <p:cBhvr>
                                        <p:cTn id="17" dur="2000"/>
                                        <p:tgtEl>
                                          <p:spTgt spid="16387">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6387">
                                            <p:txEl>
                                              <p:pRg st="2" end="2"/>
                                            </p:txEl>
                                          </p:spTgt>
                                        </p:tgtEl>
                                        <p:attrNameLst>
                                          <p:attrName>style.visibility</p:attrName>
                                        </p:attrNameLst>
                                      </p:cBhvr>
                                      <p:to>
                                        <p:strVal val="visible"/>
                                      </p:to>
                                    </p:set>
                                    <p:animEffect transition="in" filter="fade">
                                      <p:cBhvr>
                                        <p:cTn id="22" dur="2000"/>
                                        <p:tgtEl>
                                          <p:spTgt spid="163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p:bldP spid="16387" grpId="0" build="p"/>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Rot="1" noChangeArrowheads="1"/>
          </p:cNvSpPr>
          <p:nvPr>
            <p:ph type="title"/>
          </p:nvPr>
        </p:nvSpPr>
        <p:spPr/>
        <p:txBody>
          <a:bodyPr/>
          <a:lstStyle/>
          <a:p>
            <a:r>
              <a:rPr lang="tr-TR"/>
              <a:t>İşlem:</a:t>
            </a:r>
          </a:p>
        </p:txBody>
      </p:sp>
      <p:sp>
        <p:nvSpPr>
          <p:cNvPr id="17411" name="Rectangle 3"/>
          <p:cNvSpPr>
            <a:spLocks noGrp="1" noRot="1" noChangeArrowheads="1"/>
          </p:cNvSpPr>
          <p:nvPr>
            <p:ph type="body" idx="1"/>
          </p:nvPr>
        </p:nvSpPr>
        <p:spPr/>
        <p:txBody>
          <a:bodyPr/>
          <a:lstStyle/>
          <a:p>
            <a:pPr algn="just"/>
            <a:r>
              <a:rPr lang="tr-TR" b="1" dirty="0" err="1"/>
              <a:t>Aksiller</a:t>
            </a:r>
            <a:r>
              <a:rPr lang="tr-TR" b="1" dirty="0"/>
              <a:t> bölge terliyse pamukla silinir.</a:t>
            </a:r>
          </a:p>
          <a:p>
            <a:pPr algn="just"/>
            <a:r>
              <a:rPr lang="tr-TR" b="1" dirty="0"/>
              <a:t>Derece çocuğun koltuk altına yerleştirilir</a:t>
            </a:r>
            <a:r>
              <a:rPr lang="tr-TR" b="1" dirty="0" smtClean="0"/>
              <a:t>. Kol </a:t>
            </a:r>
            <a:r>
              <a:rPr lang="tr-TR" b="1" dirty="0"/>
              <a:t>dirsekten büktürülerek gövdeye bitişik tutturulur.</a:t>
            </a:r>
          </a:p>
          <a:p>
            <a:pPr algn="just"/>
            <a:r>
              <a:rPr lang="tr-TR" b="1" dirty="0"/>
              <a:t>3-5 </a:t>
            </a:r>
            <a:r>
              <a:rPr lang="tr-TR" b="1" dirty="0" err="1"/>
              <a:t>dak</a:t>
            </a:r>
            <a:r>
              <a:rPr lang="tr-TR" b="1" dirty="0"/>
              <a:t>. beklenir.</a:t>
            </a:r>
          </a:p>
          <a:p>
            <a:pPr algn="just"/>
            <a:r>
              <a:rPr lang="tr-TR" b="1" dirty="0"/>
              <a:t>Derece alınır ve okunur.</a:t>
            </a:r>
          </a:p>
        </p:txBody>
      </p:sp>
    </p:spTree>
    <p:extLst>
      <p:ext uri="{BB962C8B-B14F-4D97-AF65-F5344CB8AC3E}">
        <p14:creationId xmlns:p14="http://schemas.microsoft.com/office/powerpoint/2010/main" val="21364423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17410"/>
                                        </p:tgtEl>
                                        <p:attrNameLst>
                                          <p:attrName>style.visibility</p:attrName>
                                        </p:attrNameLst>
                                      </p:cBhvr>
                                      <p:to>
                                        <p:strVal val="visible"/>
                                      </p:to>
                                    </p:set>
                                    <p:anim calcmode="lin" valueType="num">
                                      <p:cBhvr>
                                        <p:cTn id="7" dur="500" fill="hold"/>
                                        <p:tgtEl>
                                          <p:spTgt spid="17410"/>
                                        </p:tgtEl>
                                        <p:attrNameLst>
                                          <p:attrName>ppt_w</p:attrName>
                                        </p:attrNameLst>
                                      </p:cBhvr>
                                      <p:tavLst>
                                        <p:tav tm="0">
                                          <p:val>
                                            <p:fltVal val="0"/>
                                          </p:val>
                                        </p:tav>
                                        <p:tav tm="100000">
                                          <p:val>
                                            <p:strVal val="#ppt_w"/>
                                          </p:val>
                                        </p:tav>
                                      </p:tavLst>
                                    </p:anim>
                                    <p:anim calcmode="lin" valueType="num">
                                      <p:cBhvr>
                                        <p:cTn id="8" dur="500" fill="hold"/>
                                        <p:tgtEl>
                                          <p:spTgt spid="17410"/>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7411">
                                            <p:txEl>
                                              <p:pRg st="0" end="0"/>
                                            </p:txEl>
                                          </p:spTgt>
                                        </p:tgtEl>
                                        <p:attrNameLst>
                                          <p:attrName>style.visibility</p:attrName>
                                        </p:attrNameLst>
                                      </p:cBhvr>
                                      <p:to>
                                        <p:strVal val="visible"/>
                                      </p:to>
                                    </p:set>
                                    <p:anim calcmode="lin" valueType="num">
                                      <p:cBhvr>
                                        <p:cTn id="13" dur="500" fill="hold"/>
                                        <p:tgtEl>
                                          <p:spTgt spid="17411">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17411">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17411">
                                            <p:txEl>
                                              <p:pRg st="1" end="1"/>
                                            </p:txEl>
                                          </p:spTgt>
                                        </p:tgtEl>
                                        <p:attrNameLst>
                                          <p:attrName>style.visibility</p:attrName>
                                        </p:attrNameLst>
                                      </p:cBhvr>
                                      <p:to>
                                        <p:strVal val="visible"/>
                                      </p:to>
                                    </p:set>
                                    <p:anim calcmode="lin" valueType="num">
                                      <p:cBhvr>
                                        <p:cTn id="19" dur="500" fill="hold"/>
                                        <p:tgtEl>
                                          <p:spTgt spid="17411">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17411">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17411">
                                            <p:txEl>
                                              <p:pRg st="2" end="2"/>
                                            </p:txEl>
                                          </p:spTgt>
                                        </p:tgtEl>
                                        <p:attrNameLst>
                                          <p:attrName>style.visibility</p:attrName>
                                        </p:attrNameLst>
                                      </p:cBhvr>
                                      <p:to>
                                        <p:strVal val="visible"/>
                                      </p:to>
                                    </p:set>
                                    <p:anim calcmode="lin" valueType="num">
                                      <p:cBhvr>
                                        <p:cTn id="25" dur="500" fill="hold"/>
                                        <p:tgtEl>
                                          <p:spTgt spid="17411">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17411">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17411">
                                            <p:txEl>
                                              <p:pRg st="3" end="3"/>
                                            </p:txEl>
                                          </p:spTgt>
                                        </p:tgtEl>
                                        <p:attrNameLst>
                                          <p:attrName>style.visibility</p:attrName>
                                        </p:attrNameLst>
                                      </p:cBhvr>
                                      <p:to>
                                        <p:strVal val="visible"/>
                                      </p:to>
                                    </p:set>
                                    <p:anim calcmode="lin" valueType="num">
                                      <p:cBhvr>
                                        <p:cTn id="31" dur="500" fill="hold"/>
                                        <p:tgtEl>
                                          <p:spTgt spid="17411">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17411">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P spid="17411" grpId="0" build="p"/>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Rot="1" noChangeArrowheads="1"/>
          </p:cNvSpPr>
          <p:nvPr>
            <p:ph type="title"/>
          </p:nvPr>
        </p:nvSpPr>
        <p:spPr/>
        <p:txBody>
          <a:bodyPr/>
          <a:lstStyle/>
          <a:p>
            <a:r>
              <a:rPr lang="tr-TR"/>
              <a:t>Makattan (rektal) ölçüm:</a:t>
            </a:r>
          </a:p>
        </p:txBody>
      </p:sp>
      <p:sp>
        <p:nvSpPr>
          <p:cNvPr id="18435" name="Rectangle 3"/>
          <p:cNvSpPr>
            <a:spLocks noGrp="1" noRot="1" noChangeArrowheads="1"/>
          </p:cNvSpPr>
          <p:nvPr>
            <p:ph type="body" idx="1"/>
          </p:nvPr>
        </p:nvSpPr>
        <p:spPr>
          <a:xfrm>
            <a:off x="301625" y="1676400"/>
            <a:ext cx="8540750" cy="4632325"/>
          </a:xfrm>
        </p:spPr>
        <p:txBody>
          <a:bodyPr/>
          <a:lstStyle/>
          <a:p>
            <a:pPr>
              <a:lnSpc>
                <a:spcPct val="90000"/>
              </a:lnSpc>
            </a:pPr>
            <a:r>
              <a:rPr lang="tr-TR" b="1" dirty="0"/>
              <a:t>Ağızdan 0.5 -1 C daha yüksektir.</a:t>
            </a:r>
          </a:p>
          <a:p>
            <a:pPr>
              <a:lnSpc>
                <a:spcPct val="90000"/>
              </a:lnSpc>
            </a:pPr>
            <a:r>
              <a:rPr lang="tr-TR" b="1" dirty="0"/>
              <a:t>İletişim kurması zor ve dereceyi ısırabilecek çocuklarda-diğer yollarla ısı ölçümünün yapılamadığı durumlarda tehlikesizce kullanılabilecek bir yoldur.</a:t>
            </a:r>
          </a:p>
          <a:p>
            <a:pPr>
              <a:lnSpc>
                <a:spcPct val="90000"/>
              </a:lnSpc>
            </a:pPr>
            <a:r>
              <a:rPr lang="tr-TR" b="1" dirty="0" err="1" smtClean="0"/>
              <a:t>Dispnesi</a:t>
            </a:r>
            <a:r>
              <a:rPr lang="tr-TR" b="1" dirty="0" smtClean="0"/>
              <a:t> (solunum zorluğu) </a:t>
            </a:r>
            <a:r>
              <a:rPr lang="tr-TR" b="1" dirty="0"/>
              <a:t>/ oksijen tedavisi olan veya  oral bir ameliyat geçiren (tavşan dudak-kurt ağız vb.) ve felci olan çocuklarda tercih edilir.</a:t>
            </a:r>
          </a:p>
        </p:txBody>
      </p:sp>
      <p:sp>
        <p:nvSpPr>
          <p:cNvPr id="18436" name="Line 4"/>
          <p:cNvSpPr>
            <a:spLocks noChangeShapeType="1"/>
          </p:cNvSpPr>
          <p:nvPr/>
        </p:nvSpPr>
        <p:spPr bwMode="auto">
          <a:xfrm>
            <a:off x="5508625" y="5157788"/>
            <a:ext cx="0" cy="2873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33178135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8434"/>
                                        </p:tgtEl>
                                        <p:attrNameLst>
                                          <p:attrName>style.visibility</p:attrName>
                                        </p:attrNameLst>
                                      </p:cBhvr>
                                      <p:to>
                                        <p:strVal val="visible"/>
                                      </p:to>
                                    </p:set>
                                    <p:animEffect transition="in" filter="fade">
                                      <p:cBhvr>
                                        <p:cTn id="7" dur="2000"/>
                                        <p:tgtEl>
                                          <p:spTgt spid="184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435">
                                            <p:txEl>
                                              <p:pRg st="0" end="0"/>
                                            </p:txEl>
                                          </p:spTgt>
                                        </p:tgtEl>
                                        <p:attrNameLst>
                                          <p:attrName>style.visibility</p:attrName>
                                        </p:attrNameLst>
                                      </p:cBhvr>
                                      <p:to>
                                        <p:strVal val="visible"/>
                                      </p:to>
                                    </p:set>
                                    <p:animEffect transition="in" filter="fade">
                                      <p:cBhvr>
                                        <p:cTn id="12" dur="2000"/>
                                        <p:tgtEl>
                                          <p:spTgt spid="1843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8435">
                                            <p:txEl>
                                              <p:pRg st="1" end="1"/>
                                            </p:txEl>
                                          </p:spTgt>
                                        </p:tgtEl>
                                        <p:attrNameLst>
                                          <p:attrName>style.visibility</p:attrName>
                                        </p:attrNameLst>
                                      </p:cBhvr>
                                      <p:to>
                                        <p:strVal val="visible"/>
                                      </p:to>
                                    </p:set>
                                    <p:animEffect transition="in" filter="fade">
                                      <p:cBhvr>
                                        <p:cTn id="17" dur="2000"/>
                                        <p:tgtEl>
                                          <p:spTgt spid="1843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8435">
                                            <p:txEl>
                                              <p:pRg st="2" end="2"/>
                                            </p:txEl>
                                          </p:spTgt>
                                        </p:tgtEl>
                                        <p:attrNameLst>
                                          <p:attrName>style.visibility</p:attrName>
                                        </p:attrNameLst>
                                      </p:cBhvr>
                                      <p:to>
                                        <p:strVal val="visible"/>
                                      </p:to>
                                    </p:set>
                                    <p:animEffect transition="in" filter="fade">
                                      <p:cBhvr>
                                        <p:cTn id="22" dur="2000"/>
                                        <p:tgtEl>
                                          <p:spTgt spid="1843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p:bldP spid="18435"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rrowheads="1"/>
          </p:cNvSpPr>
          <p:nvPr>
            <p:ph type="title"/>
          </p:nvPr>
        </p:nvSpPr>
        <p:spPr/>
        <p:txBody>
          <a:bodyPr/>
          <a:lstStyle/>
          <a:p>
            <a:endParaRPr lang="tr-TR"/>
          </a:p>
        </p:txBody>
      </p:sp>
      <p:sp>
        <p:nvSpPr>
          <p:cNvPr id="63491" name="Rectangle 3"/>
          <p:cNvSpPr>
            <a:spLocks noGrp="1" noRot="1" noChangeArrowheads="1"/>
          </p:cNvSpPr>
          <p:nvPr>
            <p:ph type="body" idx="1"/>
          </p:nvPr>
        </p:nvSpPr>
        <p:spPr/>
        <p:txBody>
          <a:bodyPr/>
          <a:lstStyle/>
          <a:p>
            <a:r>
              <a:rPr lang="tr-TR" b="1"/>
              <a:t>İshali ve rektum ameliyatı olanlarda kontrendikedir.</a:t>
            </a:r>
          </a:p>
          <a:p>
            <a:r>
              <a:rPr lang="tr-TR" b="1"/>
              <a:t>Rektumda ve kolanda hasar oluşabilir.</a:t>
            </a:r>
          </a:p>
          <a:p>
            <a:r>
              <a:rPr lang="tr-TR" b="1"/>
              <a:t>Bu yol çocuğu rahatsız edebilir.</a:t>
            </a:r>
          </a:p>
          <a:p>
            <a:r>
              <a:rPr lang="tr-TR" b="1"/>
              <a:t> 1 yaştan küçüklerde tartısı 1500 g  olan çocuklarda bu yol kullanılmaz.</a:t>
            </a:r>
          </a:p>
        </p:txBody>
      </p:sp>
    </p:spTree>
    <p:extLst>
      <p:ext uri="{BB962C8B-B14F-4D97-AF65-F5344CB8AC3E}">
        <p14:creationId xmlns:p14="http://schemas.microsoft.com/office/powerpoint/2010/main" val="37274073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Rot="1" noChangeArrowheads="1"/>
          </p:cNvSpPr>
          <p:nvPr>
            <p:ph type="title"/>
          </p:nvPr>
        </p:nvSpPr>
        <p:spPr>
          <a:xfrm>
            <a:off x="301625" y="228600"/>
            <a:ext cx="8510588" cy="536575"/>
          </a:xfrm>
        </p:spPr>
        <p:txBody>
          <a:bodyPr>
            <a:normAutofit fontScale="90000"/>
          </a:bodyPr>
          <a:lstStyle/>
          <a:p>
            <a:r>
              <a:rPr lang="tr-TR" sz="4000"/>
              <a:t>İşlem:</a:t>
            </a:r>
          </a:p>
        </p:txBody>
      </p:sp>
      <p:sp>
        <p:nvSpPr>
          <p:cNvPr id="19459" name="Rectangle 3"/>
          <p:cNvSpPr>
            <a:spLocks noGrp="1" noRot="1" noChangeArrowheads="1"/>
          </p:cNvSpPr>
          <p:nvPr>
            <p:ph type="body" idx="1"/>
          </p:nvPr>
        </p:nvSpPr>
        <p:spPr>
          <a:xfrm>
            <a:off x="755576" y="1772816"/>
            <a:ext cx="7488832" cy="4751809"/>
          </a:xfrm>
        </p:spPr>
        <p:txBody>
          <a:bodyPr/>
          <a:lstStyle/>
          <a:p>
            <a:pPr algn="just"/>
            <a:r>
              <a:rPr lang="tr-TR" b="1" dirty="0"/>
              <a:t>Çocuğun altı açılır ve kirliyse temizlenir. (çocuğun dışkısı varsa değer değişebilir.)</a:t>
            </a:r>
          </a:p>
          <a:p>
            <a:pPr algn="just"/>
            <a:r>
              <a:rPr lang="tr-TR" b="1" dirty="0"/>
              <a:t>Çocuk sırt üstü yatırılır. Bir elin işaret parmağı-ayağı-bilekleri arasına geçirilerek bacaklar yukarı doğru kaldırılır.</a:t>
            </a:r>
          </a:p>
          <a:p>
            <a:pPr algn="just"/>
            <a:r>
              <a:rPr lang="tr-TR" b="1" dirty="0"/>
              <a:t>Derecenin bir ucu vazelin gibi bir maddeyle yağlanır.</a:t>
            </a:r>
          </a:p>
          <a:p>
            <a:pPr algn="just"/>
            <a:r>
              <a:rPr lang="tr-TR" b="1" dirty="0"/>
              <a:t>Derecenin </a:t>
            </a:r>
            <a:r>
              <a:rPr lang="tr-TR" b="1" dirty="0" err="1"/>
              <a:t>civalı</a:t>
            </a:r>
            <a:r>
              <a:rPr lang="tr-TR" b="1" dirty="0"/>
              <a:t> kısmı anüse girecek şekilde 1-2 cm. yerleştirilir beklenir.</a:t>
            </a:r>
          </a:p>
          <a:p>
            <a:pPr algn="just"/>
            <a:r>
              <a:rPr lang="tr-TR" b="1" dirty="0"/>
              <a:t>Derece okunur.</a:t>
            </a:r>
          </a:p>
        </p:txBody>
      </p:sp>
    </p:spTree>
    <p:extLst>
      <p:ext uri="{BB962C8B-B14F-4D97-AF65-F5344CB8AC3E}">
        <p14:creationId xmlns:p14="http://schemas.microsoft.com/office/powerpoint/2010/main" val="2598744358"/>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9" presetClass="entr" presetSubtype="0" accel="100000" fill="hold" grpId="0" nodeType="withEffect">
                                  <p:stCondLst>
                                    <p:cond delay="0"/>
                                  </p:stCondLst>
                                  <p:childTnLst>
                                    <p:set>
                                      <p:cBhvr>
                                        <p:cTn id="6" dur="1" fill="hold">
                                          <p:stCondLst>
                                            <p:cond delay="0"/>
                                          </p:stCondLst>
                                        </p:cTn>
                                        <p:tgtEl>
                                          <p:spTgt spid="19458"/>
                                        </p:tgtEl>
                                        <p:attrNameLst>
                                          <p:attrName>style.visibility</p:attrName>
                                        </p:attrNameLst>
                                      </p:cBhvr>
                                      <p:to>
                                        <p:strVal val="visible"/>
                                      </p:to>
                                    </p:set>
                                    <p:anim calcmode="lin" valueType="num">
                                      <p:cBhvr>
                                        <p:cTn id="7" dur="500" fill="hold"/>
                                        <p:tgtEl>
                                          <p:spTgt spid="19458"/>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19458"/>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19458"/>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19458"/>
                                        </p:tgtEl>
                                        <p:attrNameLst>
                                          <p:attrName>ppt_y</p:attrName>
                                        </p:attrNameLst>
                                      </p:cBhvr>
                                      <p:tavLst>
                                        <p:tav tm="0">
                                          <p:val>
                                            <p:strVal val="#ppt_y"/>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9" presetClass="entr" presetSubtype="0" accel="100000" fill="hold" grpId="0" nodeType="clickEffect">
                                  <p:stCondLst>
                                    <p:cond delay="0"/>
                                  </p:stCondLst>
                                  <p:childTnLst>
                                    <p:set>
                                      <p:cBhvr>
                                        <p:cTn id="14" dur="1" fill="hold">
                                          <p:stCondLst>
                                            <p:cond delay="0"/>
                                          </p:stCondLst>
                                        </p:cTn>
                                        <p:tgtEl>
                                          <p:spTgt spid="19459">
                                            <p:txEl>
                                              <p:pRg st="0" end="0"/>
                                            </p:txEl>
                                          </p:spTgt>
                                        </p:tgtEl>
                                        <p:attrNameLst>
                                          <p:attrName>style.visibility</p:attrName>
                                        </p:attrNameLst>
                                      </p:cBhvr>
                                      <p:to>
                                        <p:strVal val="visible"/>
                                      </p:to>
                                    </p:set>
                                    <p:anim calcmode="lin" valueType="num">
                                      <p:cBhvr>
                                        <p:cTn id="15" dur="500" fill="hold"/>
                                        <p:tgtEl>
                                          <p:spTgt spid="19459">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6" dur="500" fill="hold"/>
                                        <p:tgtEl>
                                          <p:spTgt spid="19459">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7" dur="500" fill="hold"/>
                                        <p:tgtEl>
                                          <p:spTgt spid="19459">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8" dur="500" fill="hold"/>
                                        <p:tgtEl>
                                          <p:spTgt spid="194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9" presetClass="entr" presetSubtype="0" accel="100000" fill="hold" grpId="0" nodeType="clickEffect">
                                  <p:stCondLst>
                                    <p:cond delay="0"/>
                                  </p:stCondLst>
                                  <p:childTnLst>
                                    <p:set>
                                      <p:cBhvr>
                                        <p:cTn id="22" dur="1" fill="hold">
                                          <p:stCondLst>
                                            <p:cond delay="0"/>
                                          </p:stCondLst>
                                        </p:cTn>
                                        <p:tgtEl>
                                          <p:spTgt spid="19459">
                                            <p:txEl>
                                              <p:pRg st="1" end="1"/>
                                            </p:txEl>
                                          </p:spTgt>
                                        </p:tgtEl>
                                        <p:attrNameLst>
                                          <p:attrName>style.visibility</p:attrName>
                                        </p:attrNameLst>
                                      </p:cBhvr>
                                      <p:to>
                                        <p:strVal val="visible"/>
                                      </p:to>
                                    </p:set>
                                    <p:anim calcmode="lin" valueType="num">
                                      <p:cBhvr>
                                        <p:cTn id="23" dur="500" fill="hold"/>
                                        <p:tgtEl>
                                          <p:spTgt spid="19459">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4" dur="500" fill="hold"/>
                                        <p:tgtEl>
                                          <p:spTgt spid="19459">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5" dur="500" fill="hold"/>
                                        <p:tgtEl>
                                          <p:spTgt spid="19459">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26" dur="500" fill="hold"/>
                                        <p:tgtEl>
                                          <p:spTgt spid="194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9" presetClass="entr" presetSubtype="0" accel="100000" fill="hold" grpId="0" nodeType="clickEffect">
                                  <p:stCondLst>
                                    <p:cond delay="0"/>
                                  </p:stCondLst>
                                  <p:childTnLst>
                                    <p:set>
                                      <p:cBhvr>
                                        <p:cTn id="30" dur="1" fill="hold">
                                          <p:stCondLst>
                                            <p:cond delay="0"/>
                                          </p:stCondLst>
                                        </p:cTn>
                                        <p:tgtEl>
                                          <p:spTgt spid="19459">
                                            <p:txEl>
                                              <p:pRg st="2" end="2"/>
                                            </p:txEl>
                                          </p:spTgt>
                                        </p:tgtEl>
                                        <p:attrNameLst>
                                          <p:attrName>style.visibility</p:attrName>
                                        </p:attrNameLst>
                                      </p:cBhvr>
                                      <p:to>
                                        <p:strVal val="visible"/>
                                      </p:to>
                                    </p:set>
                                    <p:anim calcmode="lin" valueType="num">
                                      <p:cBhvr>
                                        <p:cTn id="31" dur="500" fill="hold"/>
                                        <p:tgtEl>
                                          <p:spTgt spid="19459">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2" dur="500" fill="hold"/>
                                        <p:tgtEl>
                                          <p:spTgt spid="19459">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3" dur="500" fill="hold"/>
                                        <p:tgtEl>
                                          <p:spTgt spid="19459">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34" dur="500" fill="hold"/>
                                        <p:tgtEl>
                                          <p:spTgt spid="1945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39" presetClass="entr" presetSubtype="0" accel="100000" fill="hold" grpId="0" nodeType="clickEffect">
                                  <p:stCondLst>
                                    <p:cond delay="0"/>
                                  </p:stCondLst>
                                  <p:childTnLst>
                                    <p:set>
                                      <p:cBhvr>
                                        <p:cTn id="38" dur="1" fill="hold">
                                          <p:stCondLst>
                                            <p:cond delay="0"/>
                                          </p:stCondLst>
                                        </p:cTn>
                                        <p:tgtEl>
                                          <p:spTgt spid="19459">
                                            <p:txEl>
                                              <p:pRg st="3" end="3"/>
                                            </p:txEl>
                                          </p:spTgt>
                                        </p:tgtEl>
                                        <p:attrNameLst>
                                          <p:attrName>style.visibility</p:attrName>
                                        </p:attrNameLst>
                                      </p:cBhvr>
                                      <p:to>
                                        <p:strVal val="visible"/>
                                      </p:to>
                                    </p:set>
                                    <p:anim calcmode="lin" valueType="num">
                                      <p:cBhvr>
                                        <p:cTn id="39" dur="500" fill="hold"/>
                                        <p:tgtEl>
                                          <p:spTgt spid="19459">
                                            <p:txEl>
                                              <p:pRg st="3" end="3"/>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40" dur="500" fill="hold"/>
                                        <p:tgtEl>
                                          <p:spTgt spid="19459">
                                            <p:txEl>
                                              <p:pRg st="3" end="3"/>
                                            </p:txEl>
                                          </p:spTgt>
                                        </p:tgtEl>
                                        <p:attrNameLst>
                                          <p:attrName>ppt_w</p:attrName>
                                        </p:attrNameLst>
                                      </p:cBhvr>
                                      <p:tavLst>
                                        <p:tav tm="0">
                                          <p:val>
                                            <p:strVal val="#ppt_w+.3"/>
                                          </p:val>
                                        </p:tav>
                                        <p:tav tm="50000">
                                          <p:val>
                                            <p:strVal val="#ppt_w+.3"/>
                                          </p:val>
                                        </p:tav>
                                        <p:tav tm="100000">
                                          <p:val>
                                            <p:strVal val="#ppt_w"/>
                                          </p:val>
                                        </p:tav>
                                      </p:tavLst>
                                    </p:anim>
                                    <p:anim calcmode="lin" valueType="num">
                                      <p:cBhvr>
                                        <p:cTn id="41" dur="500" fill="hold"/>
                                        <p:tgtEl>
                                          <p:spTgt spid="19459">
                                            <p:txEl>
                                              <p:pRg st="3" end="3"/>
                                            </p:txEl>
                                          </p:spTgt>
                                        </p:tgtEl>
                                        <p:attrNameLst>
                                          <p:attrName>ppt_x</p:attrName>
                                        </p:attrNameLst>
                                      </p:cBhvr>
                                      <p:tavLst>
                                        <p:tav tm="0">
                                          <p:val>
                                            <p:strVal val="#ppt_x-.3"/>
                                          </p:val>
                                        </p:tav>
                                        <p:tav tm="50000">
                                          <p:val>
                                            <p:strVal val="#ppt_x"/>
                                          </p:val>
                                        </p:tav>
                                        <p:tav tm="100000">
                                          <p:val>
                                            <p:strVal val="#ppt_x"/>
                                          </p:val>
                                        </p:tav>
                                      </p:tavLst>
                                    </p:anim>
                                    <p:anim calcmode="lin" valueType="num">
                                      <p:cBhvr>
                                        <p:cTn id="42" dur="500" fill="hold"/>
                                        <p:tgtEl>
                                          <p:spTgt spid="1945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39" presetClass="entr" presetSubtype="0" accel="100000" fill="hold" grpId="0" nodeType="clickEffect">
                                  <p:stCondLst>
                                    <p:cond delay="0"/>
                                  </p:stCondLst>
                                  <p:childTnLst>
                                    <p:set>
                                      <p:cBhvr>
                                        <p:cTn id="46" dur="1" fill="hold">
                                          <p:stCondLst>
                                            <p:cond delay="0"/>
                                          </p:stCondLst>
                                        </p:cTn>
                                        <p:tgtEl>
                                          <p:spTgt spid="19459">
                                            <p:txEl>
                                              <p:pRg st="4" end="4"/>
                                            </p:txEl>
                                          </p:spTgt>
                                        </p:tgtEl>
                                        <p:attrNameLst>
                                          <p:attrName>style.visibility</p:attrName>
                                        </p:attrNameLst>
                                      </p:cBhvr>
                                      <p:to>
                                        <p:strVal val="visible"/>
                                      </p:to>
                                    </p:set>
                                    <p:anim calcmode="lin" valueType="num">
                                      <p:cBhvr>
                                        <p:cTn id="47" dur="500" fill="hold"/>
                                        <p:tgtEl>
                                          <p:spTgt spid="19459">
                                            <p:txEl>
                                              <p:pRg st="4" end="4"/>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48" dur="500" fill="hold"/>
                                        <p:tgtEl>
                                          <p:spTgt spid="19459">
                                            <p:txEl>
                                              <p:pRg st="4" end="4"/>
                                            </p:txEl>
                                          </p:spTgt>
                                        </p:tgtEl>
                                        <p:attrNameLst>
                                          <p:attrName>ppt_w</p:attrName>
                                        </p:attrNameLst>
                                      </p:cBhvr>
                                      <p:tavLst>
                                        <p:tav tm="0">
                                          <p:val>
                                            <p:strVal val="#ppt_w+.3"/>
                                          </p:val>
                                        </p:tav>
                                        <p:tav tm="50000">
                                          <p:val>
                                            <p:strVal val="#ppt_w+.3"/>
                                          </p:val>
                                        </p:tav>
                                        <p:tav tm="100000">
                                          <p:val>
                                            <p:strVal val="#ppt_w"/>
                                          </p:val>
                                        </p:tav>
                                      </p:tavLst>
                                    </p:anim>
                                    <p:anim calcmode="lin" valueType="num">
                                      <p:cBhvr>
                                        <p:cTn id="49" dur="500" fill="hold"/>
                                        <p:tgtEl>
                                          <p:spTgt spid="19459">
                                            <p:txEl>
                                              <p:pRg st="4" end="4"/>
                                            </p:txEl>
                                          </p:spTgt>
                                        </p:tgtEl>
                                        <p:attrNameLst>
                                          <p:attrName>ppt_x</p:attrName>
                                        </p:attrNameLst>
                                      </p:cBhvr>
                                      <p:tavLst>
                                        <p:tav tm="0">
                                          <p:val>
                                            <p:strVal val="#ppt_x-.3"/>
                                          </p:val>
                                        </p:tav>
                                        <p:tav tm="50000">
                                          <p:val>
                                            <p:strVal val="#ppt_x"/>
                                          </p:val>
                                        </p:tav>
                                        <p:tav tm="100000">
                                          <p:val>
                                            <p:strVal val="#ppt_x"/>
                                          </p:val>
                                        </p:tav>
                                      </p:tavLst>
                                    </p:anim>
                                    <p:anim calcmode="lin" valueType="num">
                                      <p:cBhvr>
                                        <p:cTn id="50" dur="500" fill="hold"/>
                                        <p:tgtEl>
                                          <p:spTgt spid="1945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39" presetClass="exit" presetSubtype="0" decel="100000" fill="hold" grpId="1" nodeType="clickEffect">
                                  <p:stCondLst>
                                    <p:cond delay="0"/>
                                  </p:stCondLst>
                                  <p:childTnLst>
                                    <p:anim calcmode="lin" valueType="num">
                                      <p:cBhvr>
                                        <p:cTn id="54" dur="500" fill="hold"/>
                                        <p:tgtEl>
                                          <p:spTgt spid="19458"/>
                                        </p:tgtEl>
                                        <p:attrNameLst>
                                          <p:attrName>ppt_h</p:attrName>
                                        </p:attrNameLst>
                                      </p:cBhvr>
                                      <p:tavLst>
                                        <p:tav tm="0">
                                          <p:val>
                                            <p:strVal val="ppt_h"/>
                                          </p:val>
                                        </p:tav>
                                        <p:tav tm="50000">
                                          <p:val>
                                            <p:strVal val="ppt_h/20"/>
                                          </p:val>
                                        </p:tav>
                                        <p:tav tm="100000">
                                          <p:val>
                                            <p:strVal val="ppt_h/20"/>
                                          </p:val>
                                        </p:tav>
                                      </p:tavLst>
                                    </p:anim>
                                    <p:anim calcmode="lin" valueType="num">
                                      <p:cBhvr>
                                        <p:cTn id="55" dur="500" fill="hold"/>
                                        <p:tgtEl>
                                          <p:spTgt spid="19458"/>
                                        </p:tgtEl>
                                        <p:attrNameLst>
                                          <p:attrName>ppt_w</p:attrName>
                                        </p:attrNameLst>
                                      </p:cBhvr>
                                      <p:tavLst>
                                        <p:tav tm="0">
                                          <p:val>
                                            <p:strVal val="ppt_w"/>
                                          </p:val>
                                        </p:tav>
                                        <p:tav tm="50000">
                                          <p:val>
                                            <p:strVal val="ppt_w+.3"/>
                                          </p:val>
                                        </p:tav>
                                        <p:tav tm="100000">
                                          <p:val>
                                            <p:strVal val="ppt_w+.3"/>
                                          </p:val>
                                        </p:tav>
                                      </p:tavLst>
                                    </p:anim>
                                    <p:anim calcmode="lin" valueType="num">
                                      <p:cBhvr>
                                        <p:cTn id="56" dur="500" fill="hold"/>
                                        <p:tgtEl>
                                          <p:spTgt spid="19458"/>
                                        </p:tgtEl>
                                        <p:attrNameLst>
                                          <p:attrName>ppt_x</p:attrName>
                                        </p:attrNameLst>
                                      </p:cBhvr>
                                      <p:tavLst>
                                        <p:tav tm="0">
                                          <p:val>
                                            <p:strVal val="ppt_x"/>
                                          </p:val>
                                        </p:tav>
                                        <p:tav tm="50000">
                                          <p:val>
                                            <p:strVal val="ppt_x"/>
                                          </p:val>
                                        </p:tav>
                                        <p:tav tm="100000">
                                          <p:val>
                                            <p:strVal val="ppt_x-.3"/>
                                          </p:val>
                                        </p:tav>
                                      </p:tavLst>
                                    </p:anim>
                                    <p:anim calcmode="lin" valueType="num">
                                      <p:cBhvr>
                                        <p:cTn id="57" dur="500" fill="hold"/>
                                        <p:tgtEl>
                                          <p:spTgt spid="19458"/>
                                        </p:tgtEl>
                                        <p:attrNameLst>
                                          <p:attrName>ppt_y</p:attrName>
                                        </p:attrNameLst>
                                      </p:cBhvr>
                                      <p:tavLst>
                                        <p:tav tm="0">
                                          <p:val>
                                            <p:strVal val="ppt_y"/>
                                          </p:val>
                                        </p:tav>
                                        <p:tav tm="100000">
                                          <p:val>
                                            <p:strVal val="ppt_y"/>
                                          </p:val>
                                        </p:tav>
                                      </p:tavLst>
                                    </p:anim>
                                    <p:set>
                                      <p:cBhvr>
                                        <p:cTn id="58" dur="1" fill="hold">
                                          <p:stCondLst>
                                            <p:cond delay="499"/>
                                          </p:stCondLst>
                                        </p:cTn>
                                        <p:tgtEl>
                                          <p:spTgt spid="19458"/>
                                        </p:tgtEl>
                                        <p:attrNameLst>
                                          <p:attrName>style.visibility</p:attrName>
                                        </p:attrNameLst>
                                      </p:cBhvr>
                                      <p:to>
                                        <p:strVal val="hidden"/>
                                      </p:to>
                                    </p:set>
                                  </p:childTnLst>
                                </p:cTn>
                              </p:par>
                              <p:par>
                                <p:cTn id="59" presetID="39" presetClass="exit" presetSubtype="0" decel="100000" fill="hold" grpId="1" nodeType="withEffect">
                                  <p:stCondLst>
                                    <p:cond delay="0"/>
                                  </p:stCondLst>
                                  <p:childTnLst>
                                    <p:anim calcmode="lin" valueType="num">
                                      <p:cBhvr>
                                        <p:cTn id="60" dur="500" fill="hold"/>
                                        <p:tgtEl>
                                          <p:spTgt spid="19459">
                                            <p:txEl>
                                              <p:pRg st="0" end="0"/>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61" dur="500" fill="hold"/>
                                        <p:tgtEl>
                                          <p:spTgt spid="19459">
                                            <p:txEl>
                                              <p:pRg st="0" end="0"/>
                                            </p:txEl>
                                          </p:spTgt>
                                        </p:tgtEl>
                                        <p:attrNameLst>
                                          <p:attrName>ppt_w</p:attrName>
                                        </p:attrNameLst>
                                      </p:cBhvr>
                                      <p:tavLst>
                                        <p:tav tm="0">
                                          <p:val>
                                            <p:strVal val="ppt_w"/>
                                          </p:val>
                                        </p:tav>
                                        <p:tav tm="50000">
                                          <p:val>
                                            <p:strVal val="ppt_w+.3"/>
                                          </p:val>
                                        </p:tav>
                                        <p:tav tm="100000">
                                          <p:val>
                                            <p:strVal val="ppt_w+.3"/>
                                          </p:val>
                                        </p:tav>
                                      </p:tavLst>
                                    </p:anim>
                                    <p:anim calcmode="lin" valueType="num">
                                      <p:cBhvr>
                                        <p:cTn id="62" dur="500" fill="hold"/>
                                        <p:tgtEl>
                                          <p:spTgt spid="19459">
                                            <p:txEl>
                                              <p:pRg st="0" end="0"/>
                                            </p:txEl>
                                          </p:spTgt>
                                        </p:tgtEl>
                                        <p:attrNameLst>
                                          <p:attrName>ppt_x</p:attrName>
                                        </p:attrNameLst>
                                      </p:cBhvr>
                                      <p:tavLst>
                                        <p:tav tm="0">
                                          <p:val>
                                            <p:strVal val="ppt_x"/>
                                          </p:val>
                                        </p:tav>
                                        <p:tav tm="50000">
                                          <p:val>
                                            <p:strVal val="ppt_x"/>
                                          </p:val>
                                        </p:tav>
                                        <p:tav tm="100000">
                                          <p:val>
                                            <p:strVal val="ppt_x-.3"/>
                                          </p:val>
                                        </p:tav>
                                      </p:tavLst>
                                    </p:anim>
                                    <p:anim calcmode="lin" valueType="num">
                                      <p:cBhvr>
                                        <p:cTn id="63" dur="500" fill="hold"/>
                                        <p:tgtEl>
                                          <p:spTgt spid="19459">
                                            <p:txEl>
                                              <p:pRg st="0" end="0"/>
                                            </p:txEl>
                                          </p:spTgt>
                                        </p:tgtEl>
                                        <p:attrNameLst>
                                          <p:attrName>ppt_y</p:attrName>
                                        </p:attrNameLst>
                                      </p:cBhvr>
                                      <p:tavLst>
                                        <p:tav tm="0">
                                          <p:val>
                                            <p:strVal val="ppt_y"/>
                                          </p:val>
                                        </p:tav>
                                        <p:tav tm="100000">
                                          <p:val>
                                            <p:strVal val="ppt_y"/>
                                          </p:val>
                                        </p:tav>
                                      </p:tavLst>
                                    </p:anim>
                                    <p:set>
                                      <p:cBhvr>
                                        <p:cTn id="64" dur="1" fill="hold">
                                          <p:stCondLst>
                                            <p:cond delay="499"/>
                                          </p:stCondLst>
                                        </p:cTn>
                                        <p:tgtEl>
                                          <p:spTgt spid="19459">
                                            <p:txEl>
                                              <p:pRg st="0" end="0"/>
                                            </p:txEl>
                                          </p:spTgt>
                                        </p:tgtEl>
                                        <p:attrNameLst>
                                          <p:attrName>style.visibility</p:attrName>
                                        </p:attrNameLst>
                                      </p:cBhvr>
                                      <p:to>
                                        <p:strVal val="hidden"/>
                                      </p:to>
                                    </p:set>
                                  </p:childTnLst>
                                </p:cTn>
                              </p:par>
                              <p:par>
                                <p:cTn id="65" presetID="39" presetClass="exit" presetSubtype="0" decel="100000" fill="hold" grpId="1" nodeType="withEffect">
                                  <p:stCondLst>
                                    <p:cond delay="0"/>
                                  </p:stCondLst>
                                  <p:childTnLst>
                                    <p:anim calcmode="lin" valueType="num">
                                      <p:cBhvr>
                                        <p:cTn id="66" dur="500" fill="hold"/>
                                        <p:tgtEl>
                                          <p:spTgt spid="19459">
                                            <p:txEl>
                                              <p:pRg st="1" end="1"/>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67" dur="500" fill="hold"/>
                                        <p:tgtEl>
                                          <p:spTgt spid="19459">
                                            <p:txEl>
                                              <p:pRg st="1" end="1"/>
                                            </p:txEl>
                                          </p:spTgt>
                                        </p:tgtEl>
                                        <p:attrNameLst>
                                          <p:attrName>ppt_w</p:attrName>
                                        </p:attrNameLst>
                                      </p:cBhvr>
                                      <p:tavLst>
                                        <p:tav tm="0">
                                          <p:val>
                                            <p:strVal val="ppt_w"/>
                                          </p:val>
                                        </p:tav>
                                        <p:tav tm="50000">
                                          <p:val>
                                            <p:strVal val="ppt_w+.3"/>
                                          </p:val>
                                        </p:tav>
                                        <p:tav tm="100000">
                                          <p:val>
                                            <p:strVal val="ppt_w+.3"/>
                                          </p:val>
                                        </p:tav>
                                      </p:tavLst>
                                    </p:anim>
                                    <p:anim calcmode="lin" valueType="num">
                                      <p:cBhvr>
                                        <p:cTn id="68" dur="500" fill="hold"/>
                                        <p:tgtEl>
                                          <p:spTgt spid="19459">
                                            <p:txEl>
                                              <p:pRg st="1" end="1"/>
                                            </p:txEl>
                                          </p:spTgt>
                                        </p:tgtEl>
                                        <p:attrNameLst>
                                          <p:attrName>ppt_x</p:attrName>
                                        </p:attrNameLst>
                                      </p:cBhvr>
                                      <p:tavLst>
                                        <p:tav tm="0">
                                          <p:val>
                                            <p:strVal val="ppt_x"/>
                                          </p:val>
                                        </p:tav>
                                        <p:tav tm="50000">
                                          <p:val>
                                            <p:strVal val="ppt_x"/>
                                          </p:val>
                                        </p:tav>
                                        <p:tav tm="100000">
                                          <p:val>
                                            <p:strVal val="ppt_x-.3"/>
                                          </p:val>
                                        </p:tav>
                                      </p:tavLst>
                                    </p:anim>
                                    <p:anim calcmode="lin" valueType="num">
                                      <p:cBhvr>
                                        <p:cTn id="69" dur="500" fill="hold"/>
                                        <p:tgtEl>
                                          <p:spTgt spid="19459">
                                            <p:txEl>
                                              <p:pRg st="1" end="1"/>
                                            </p:txEl>
                                          </p:spTgt>
                                        </p:tgtEl>
                                        <p:attrNameLst>
                                          <p:attrName>ppt_y</p:attrName>
                                        </p:attrNameLst>
                                      </p:cBhvr>
                                      <p:tavLst>
                                        <p:tav tm="0">
                                          <p:val>
                                            <p:strVal val="ppt_y"/>
                                          </p:val>
                                        </p:tav>
                                        <p:tav tm="100000">
                                          <p:val>
                                            <p:strVal val="ppt_y"/>
                                          </p:val>
                                        </p:tav>
                                      </p:tavLst>
                                    </p:anim>
                                    <p:set>
                                      <p:cBhvr>
                                        <p:cTn id="70" dur="1" fill="hold">
                                          <p:stCondLst>
                                            <p:cond delay="499"/>
                                          </p:stCondLst>
                                        </p:cTn>
                                        <p:tgtEl>
                                          <p:spTgt spid="19459">
                                            <p:txEl>
                                              <p:pRg st="1" end="1"/>
                                            </p:txEl>
                                          </p:spTgt>
                                        </p:tgtEl>
                                        <p:attrNameLst>
                                          <p:attrName>style.visibility</p:attrName>
                                        </p:attrNameLst>
                                      </p:cBhvr>
                                      <p:to>
                                        <p:strVal val="hidden"/>
                                      </p:to>
                                    </p:set>
                                  </p:childTnLst>
                                </p:cTn>
                              </p:par>
                              <p:par>
                                <p:cTn id="71" presetID="39" presetClass="exit" presetSubtype="0" decel="100000" fill="hold" grpId="1" nodeType="withEffect">
                                  <p:stCondLst>
                                    <p:cond delay="0"/>
                                  </p:stCondLst>
                                  <p:childTnLst>
                                    <p:anim calcmode="lin" valueType="num">
                                      <p:cBhvr>
                                        <p:cTn id="72" dur="500" fill="hold"/>
                                        <p:tgtEl>
                                          <p:spTgt spid="19459">
                                            <p:txEl>
                                              <p:pRg st="2" end="2"/>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73" dur="500" fill="hold"/>
                                        <p:tgtEl>
                                          <p:spTgt spid="19459">
                                            <p:txEl>
                                              <p:pRg st="2" end="2"/>
                                            </p:txEl>
                                          </p:spTgt>
                                        </p:tgtEl>
                                        <p:attrNameLst>
                                          <p:attrName>ppt_w</p:attrName>
                                        </p:attrNameLst>
                                      </p:cBhvr>
                                      <p:tavLst>
                                        <p:tav tm="0">
                                          <p:val>
                                            <p:strVal val="ppt_w"/>
                                          </p:val>
                                        </p:tav>
                                        <p:tav tm="50000">
                                          <p:val>
                                            <p:strVal val="ppt_w+.3"/>
                                          </p:val>
                                        </p:tav>
                                        <p:tav tm="100000">
                                          <p:val>
                                            <p:strVal val="ppt_w+.3"/>
                                          </p:val>
                                        </p:tav>
                                      </p:tavLst>
                                    </p:anim>
                                    <p:anim calcmode="lin" valueType="num">
                                      <p:cBhvr>
                                        <p:cTn id="74" dur="500" fill="hold"/>
                                        <p:tgtEl>
                                          <p:spTgt spid="19459">
                                            <p:txEl>
                                              <p:pRg st="2" end="2"/>
                                            </p:txEl>
                                          </p:spTgt>
                                        </p:tgtEl>
                                        <p:attrNameLst>
                                          <p:attrName>ppt_x</p:attrName>
                                        </p:attrNameLst>
                                      </p:cBhvr>
                                      <p:tavLst>
                                        <p:tav tm="0">
                                          <p:val>
                                            <p:strVal val="ppt_x"/>
                                          </p:val>
                                        </p:tav>
                                        <p:tav tm="50000">
                                          <p:val>
                                            <p:strVal val="ppt_x"/>
                                          </p:val>
                                        </p:tav>
                                        <p:tav tm="100000">
                                          <p:val>
                                            <p:strVal val="ppt_x-.3"/>
                                          </p:val>
                                        </p:tav>
                                      </p:tavLst>
                                    </p:anim>
                                    <p:anim calcmode="lin" valueType="num">
                                      <p:cBhvr>
                                        <p:cTn id="75" dur="500" fill="hold"/>
                                        <p:tgtEl>
                                          <p:spTgt spid="19459">
                                            <p:txEl>
                                              <p:pRg st="2" end="2"/>
                                            </p:txEl>
                                          </p:spTgt>
                                        </p:tgtEl>
                                        <p:attrNameLst>
                                          <p:attrName>ppt_y</p:attrName>
                                        </p:attrNameLst>
                                      </p:cBhvr>
                                      <p:tavLst>
                                        <p:tav tm="0">
                                          <p:val>
                                            <p:strVal val="ppt_y"/>
                                          </p:val>
                                        </p:tav>
                                        <p:tav tm="100000">
                                          <p:val>
                                            <p:strVal val="ppt_y"/>
                                          </p:val>
                                        </p:tav>
                                      </p:tavLst>
                                    </p:anim>
                                    <p:set>
                                      <p:cBhvr>
                                        <p:cTn id="76" dur="1" fill="hold">
                                          <p:stCondLst>
                                            <p:cond delay="499"/>
                                          </p:stCondLst>
                                        </p:cTn>
                                        <p:tgtEl>
                                          <p:spTgt spid="19459">
                                            <p:txEl>
                                              <p:pRg st="2" end="2"/>
                                            </p:txEl>
                                          </p:spTgt>
                                        </p:tgtEl>
                                        <p:attrNameLst>
                                          <p:attrName>style.visibility</p:attrName>
                                        </p:attrNameLst>
                                      </p:cBhvr>
                                      <p:to>
                                        <p:strVal val="hidden"/>
                                      </p:to>
                                    </p:set>
                                  </p:childTnLst>
                                </p:cTn>
                              </p:par>
                              <p:par>
                                <p:cTn id="77" presetID="39" presetClass="exit" presetSubtype="0" decel="100000" fill="hold" grpId="1" nodeType="withEffect">
                                  <p:stCondLst>
                                    <p:cond delay="0"/>
                                  </p:stCondLst>
                                  <p:childTnLst>
                                    <p:anim calcmode="lin" valueType="num">
                                      <p:cBhvr>
                                        <p:cTn id="78" dur="500" fill="hold"/>
                                        <p:tgtEl>
                                          <p:spTgt spid="19459">
                                            <p:txEl>
                                              <p:pRg st="3" end="3"/>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79" dur="500" fill="hold"/>
                                        <p:tgtEl>
                                          <p:spTgt spid="19459">
                                            <p:txEl>
                                              <p:pRg st="3" end="3"/>
                                            </p:txEl>
                                          </p:spTgt>
                                        </p:tgtEl>
                                        <p:attrNameLst>
                                          <p:attrName>ppt_w</p:attrName>
                                        </p:attrNameLst>
                                      </p:cBhvr>
                                      <p:tavLst>
                                        <p:tav tm="0">
                                          <p:val>
                                            <p:strVal val="ppt_w"/>
                                          </p:val>
                                        </p:tav>
                                        <p:tav tm="50000">
                                          <p:val>
                                            <p:strVal val="ppt_w+.3"/>
                                          </p:val>
                                        </p:tav>
                                        <p:tav tm="100000">
                                          <p:val>
                                            <p:strVal val="ppt_w+.3"/>
                                          </p:val>
                                        </p:tav>
                                      </p:tavLst>
                                    </p:anim>
                                    <p:anim calcmode="lin" valueType="num">
                                      <p:cBhvr>
                                        <p:cTn id="80" dur="500" fill="hold"/>
                                        <p:tgtEl>
                                          <p:spTgt spid="19459">
                                            <p:txEl>
                                              <p:pRg st="3" end="3"/>
                                            </p:txEl>
                                          </p:spTgt>
                                        </p:tgtEl>
                                        <p:attrNameLst>
                                          <p:attrName>ppt_x</p:attrName>
                                        </p:attrNameLst>
                                      </p:cBhvr>
                                      <p:tavLst>
                                        <p:tav tm="0">
                                          <p:val>
                                            <p:strVal val="ppt_x"/>
                                          </p:val>
                                        </p:tav>
                                        <p:tav tm="50000">
                                          <p:val>
                                            <p:strVal val="ppt_x"/>
                                          </p:val>
                                        </p:tav>
                                        <p:tav tm="100000">
                                          <p:val>
                                            <p:strVal val="ppt_x-.3"/>
                                          </p:val>
                                        </p:tav>
                                      </p:tavLst>
                                    </p:anim>
                                    <p:anim calcmode="lin" valueType="num">
                                      <p:cBhvr>
                                        <p:cTn id="81" dur="500" fill="hold"/>
                                        <p:tgtEl>
                                          <p:spTgt spid="19459">
                                            <p:txEl>
                                              <p:pRg st="3" end="3"/>
                                            </p:txEl>
                                          </p:spTgt>
                                        </p:tgtEl>
                                        <p:attrNameLst>
                                          <p:attrName>ppt_y</p:attrName>
                                        </p:attrNameLst>
                                      </p:cBhvr>
                                      <p:tavLst>
                                        <p:tav tm="0">
                                          <p:val>
                                            <p:strVal val="ppt_y"/>
                                          </p:val>
                                        </p:tav>
                                        <p:tav tm="100000">
                                          <p:val>
                                            <p:strVal val="ppt_y"/>
                                          </p:val>
                                        </p:tav>
                                      </p:tavLst>
                                    </p:anim>
                                    <p:set>
                                      <p:cBhvr>
                                        <p:cTn id="82" dur="1" fill="hold">
                                          <p:stCondLst>
                                            <p:cond delay="499"/>
                                          </p:stCondLst>
                                        </p:cTn>
                                        <p:tgtEl>
                                          <p:spTgt spid="19459">
                                            <p:txEl>
                                              <p:pRg st="3" end="3"/>
                                            </p:txEl>
                                          </p:spTgt>
                                        </p:tgtEl>
                                        <p:attrNameLst>
                                          <p:attrName>style.visibility</p:attrName>
                                        </p:attrNameLst>
                                      </p:cBhvr>
                                      <p:to>
                                        <p:strVal val="hidden"/>
                                      </p:to>
                                    </p:set>
                                  </p:childTnLst>
                                </p:cTn>
                              </p:par>
                              <p:par>
                                <p:cTn id="83" presetID="39" presetClass="exit" presetSubtype="0" decel="100000" fill="hold" grpId="1" nodeType="withEffect">
                                  <p:stCondLst>
                                    <p:cond delay="0"/>
                                  </p:stCondLst>
                                  <p:childTnLst>
                                    <p:anim calcmode="lin" valueType="num">
                                      <p:cBhvr>
                                        <p:cTn id="84" dur="500" fill="hold"/>
                                        <p:tgtEl>
                                          <p:spTgt spid="19459">
                                            <p:txEl>
                                              <p:pRg st="4" end="4"/>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85" dur="500" fill="hold"/>
                                        <p:tgtEl>
                                          <p:spTgt spid="19459">
                                            <p:txEl>
                                              <p:pRg st="4" end="4"/>
                                            </p:txEl>
                                          </p:spTgt>
                                        </p:tgtEl>
                                        <p:attrNameLst>
                                          <p:attrName>ppt_w</p:attrName>
                                        </p:attrNameLst>
                                      </p:cBhvr>
                                      <p:tavLst>
                                        <p:tav tm="0">
                                          <p:val>
                                            <p:strVal val="ppt_w"/>
                                          </p:val>
                                        </p:tav>
                                        <p:tav tm="50000">
                                          <p:val>
                                            <p:strVal val="ppt_w+.3"/>
                                          </p:val>
                                        </p:tav>
                                        <p:tav tm="100000">
                                          <p:val>
                                            <p:strVal val="ppt_w+.3"/>
                                          </p:val>
                                        </p:tav>
                                      </p:tavLst>
                                    </p:anim>
                                    <p:anim calcmode="lin" valueType="num">
                                      <p:cBhvr>
                                        <p:cTn id="86" dur="500" fill="hold"/>
                                        <p:tgtEl>
                                          <p:spTgt spid="19459">
                                            <p:txEl>
                                              <p:pRg st="4" end="4"/>
                                            </p:txEl>
                                          </p:spTgt>
                                        </p:tgtEl>
                                        <p:attrNameLst>
                                          <p:attrName>ppt_x</p:attrName>
                                        </p:attrNameLst>
                                      </p:cBhvr>
                                      <p:tavLst>
                                        <p:tav tm="0">
                                          <p:val>
                                            <p:strVal val="ppt_x"/>
                                          </p:val>
                                        </p:tav>
                                        <p:tav tm="50000">
                                          <p:val>
                                            <p:strVal val="ppt_x"/>
                                          </p:val>
                                        </p:tav>
                                        <p:tav tm="100000">
                                          <p:val>
                                            <p:strVal val="ppt_x-.3"/>
                                          </p:val>
                                        </p:tav>
                                      </p:tavLst>
                                    </p:anim>
                                    <p:anim calcmode="lin" valueType="num">
                                      <p:cBhvr>
                                        <p:cTn id="87" dur="500" fill="hold"/>
                                        <p:tgtEl>
                                          <p:spTgt spid="19459">
                                            <p:txEl>
                                              <p:pRg st="4" end="4"/>
                                            </p:txEl>
                                          </p:spTgt>
                                        </p:tgtEl>
                                        <p:attrNameLst>
                                          <p:attrName>ppt_y</p:attrName>
                                        </p:attrNameLst>
                                      </p:cBhvr>
                                      <p:tavLst>
                                        <p:tav tm="0">
                                          <p:val>
                                            <p:strVal val="ppt_y"/>
                                          </p:val>
                                        </p:tav>
                                        <p:tav tm="100000">
                                          <p:val>
                                            <p:strVal val="ppt_y"/>
                                          </p:val>
                                        </p:tav>
                                      </p:tavLst>
                                    </p:anim>
                                    <p:set>
                                      <p:cBhvr>
                                        <p:cTn id="88" dur="1" fill="hold">
                                          <p:stCondLst>
                                            <p:cond delay="499"/>
                                          </p:stCondLst>
                                        </p:cTn>
                                        <p:tgtEl>
                                          <p:spTgt spid="19459">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19458" grpId="1"/>
      <p:bldP spid="19459" grpId="0" build="p"/>
      <p:bldP spid="19459" grpId="1" build="allAtOnce"/>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Rot="1" noChangeArrowheads="1"/>
          </p:cNvSpPr>
          <p:nvPr>
            <p:ph type="title"/>
          </p:nvPr>
        </p:nvSpPr>
        <p:spPr/>
        <p:txBody>
          <a:bodyPr>
            <a:normAutofit fontScale="90000"/>
          </a:bodyPr>
          <a:lstStyle/>
          <a:p>
            <a:r>
              <a:rPr lang="tr-TR" sz="4000"/>
              <a:t>Vücut ısısı ölçümü yapılırken dikkat edilecek noktalar:</a:t>
            </a:r>
          </a:p>
        </p:txBody>
      </p:sp>
      <p:sp>
        <p:nvSpPr>
          <p:cNvPr id="20483" name="Rectangle 3"/>
          <p:cNvSpPr>
            <a:spLocks noGrp="1" noRot="1" noChangeArrowheads="1"/>
          </p:cNvSpPr>
          <p:nvPr>
            <p:ph type="body" idx="1"/>
          </p:nvPr>
        </p:nvSpPr>
        <p:spPr>
          <a:xfrm>
            <a:off x="179388" y="1700213"/>
            <a:ext cx="8785225" cy="5157787"/>
          </a:xfrm>
        </p:spPr>
        <p:txBody>
          <a:bodyPr/>
          <a:lstStyle/>
          <a:p>
            <a:pPr>
              <a:lnSpc>
                <a:spcPct val="90000"/>
              </a:lnSpc>
            </a:pPr>
            <a:r>
              <a:rPr lang="tr-TR" b="1"/>
              <a:t>Her çocuğun ayrı derecesi olmalı.</a:t>
            </a:r>
          </a:p>
          <a:p>
            <a:pPr>
              <a:lnSpc>
                <a:spcPct val="90000"/>
              </a:lnSpc>
            </a:pPr>
            <a:r>
              <a:rPr lang="tr-TR" b="1"/>
              <a:t>Derceler kirliyse sabunlu su duru su ve % 70’lik alkolle temiz ise sadece %70’lik alkolle silinip kurulanır.</a:t>
            </a:r>
          </a:p>
          <a:p>
            <a:pPr>
              <a:lnSpc>
                <a:spcPct val="90000"/>
              </a:lnSpc>
            </a:pPr>
            <a:r>
              <a:rPr lang="tr-TR" b="1"/>
              <a:t>Her uygulamadan önce derecenin ısısını 35 C</a:t>
            </a:r>
            <a:r>
              <a:rPr lang="en-US" b="1">
                <a:cs typeface="Arial" charset="0"/>
              </a:rPr>
              <a:t>°</a:t>
            </a:r>
            <a:r>
              <a:rPr lang="tr-TR" b="1"/>
              <a:t> düşürmek gerekir.</a:t>
            </a:r>
          </a:p>
          <a:p>
            <a:pPr>
              <a:lnSpc>
                <a:spcPct val="90000"/>
              </a:lnSpc>
            </a:pPr>
            <a:r>
              <a:rPr lang="tr-TR" b="1"/>
              <a:t>Ölçümde hangi yolun kullanılacağı çocuğun yaşına göre belirlenir.</a:t>
            </a:r>
          </a:p>
          <a:p>
            <a:pPr>
              <a:lnSpc>
                <a:spcPct val="90000"/>
              </a:lnSpc>
            </a:pPr>
            <a:r>
              <a:rPr lang="tr-TR" b="1"/>
              <a:t>Ölçümler yemeklerden bir saat sonra ve hasta dinlenmişken yapılmalıdır.</a:t>
            </a:r>
          </a:p>
        </p:txBody>
      </p:sp>
    </p:spTree>
    <p:extLst>
      <p:ext uri="{BB962C8B-B14F-4D97-AF65-F5344CB8AC3E}">
        <p14:creationId xmlns:p14="http://schemas.microsoft.com/office/powerpoint/2010/main" val="25682162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20482"/>
                                        </p:tgtEl>
                                        <p:attrNameLst>
                                          <p:attrName>style.visibility</p:attrName>
                                        </p:attrNameLst>
                                      </p:cBhvr>
                                      <p:to>
                                        <p:strVal val="visible"/>
                                      </p:to>
                                    </p:set>
                                    <p:animEffect transition="in" filter="fade">
                                      <p:cBhvr>
                                        <p:cTn id="7" dur="1000">
                                          <p:stCondLst>
                                            <p:cond delay="0"/>
                                          </p:stCondLst>
                                        </p:cTn>
                                        <p:tgtEl>
                                          <p:spTgt spid="204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20483">
                                            <p:txEl>
                                              <p:pRg st="0" end="0"/>
                                            </p:txEl>
                                          </p:spTgt>
                                        </p:tgtEl>
                                        <p:attrNameLst>
                                          <p:attrName>style.visibility</p:attrName>
                                        </p:attrNameLst>
                                      </p:cBhvr>
                                      <p:to>
                                        <p:strVal val="visible"/>
                                      </p:to>
                                    </p:set>
                                    <p:animEffect transition="in" filter="fade">
                                      <p:cBhvr>
                                        <p:cTn id="12" dur="500">
                                          <p:stCondLst>
                                            <p:cond delay="0"/>
                                          </p:stCondLst>
                                        </p:cTn>
                                        <p:tgtEl>
                                          <p:spTgt spid="2048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iterate type="lt">
                                    <p:tmPct val="10000"/>
                                  </p:iterate>
                                  <p:childTnLst>
                                    <p:set>
                                      <p:cBhvr>
                                        <p:cTn id="16" dur="1" fill="hold">
                                          <p:stCondLst>
                                            <p:cond delay="0"/>
                                          </p:stCondLst>
                                        </p:cTn>
                                        <p:tgtEl>
                                          <p:spTgt spid="20483">
                                            <p:txEl>
                                              <p:pRg st="1" end="1"/>
                                            </p:txEl>
                                          </p:spTgt>
                                        </p:tgtEl>
                                        <p:attrNameLst>
                                          <p:attrName>style.visibility</p:attrName>
                                        </p:attrNameLst>
                                      </p:cBhvr>
                                      <p:to>
                                        <p:strVal val="visible"/>
                                      </p:to>
                                    </p:set>
                                    <p:animEffect transition="in" filter="fade">
                                      <p:cBhvr>
                                        <p:cTn id="17" dur="500">
                                          <p:stCondLst>
                                            <p:cond delay="0"/>
                                          </p:stCondLst>
                                        </p:cTn>
                                        <p:tgtEl>
                                          <p:spTgt spid="2048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iterate type="lt">
                                    <p:tmPct val="10000"/>
                                  </p:iterate>
                                  <p:childTnLst>
                                    <p:set>
                                      <p:cBhvr>
                                        <p:cTn id="21" dur="1" fill="hold">
                                          <p:stCondLst>
                                            <p:cond delay="0"/>
                                          </p:stCondLst>
                                        </p:cTn>
                                        <p:tgtEl>
                                          <p:spTgt spid="20483">
                                            <p:txEl>
                                              <p:pRg st="2" end="2"/>
                                            </p:txEl>
                                          </p:spTgt>
                                        </p:tgtEl>
                                        <p:attrNameLst>
                                          <p:attrName>style.visibility</p:attrName>
                                        </p:attrNameLst>
                                      </p:cBhvr>
                                      <p:to>
                                        <p:strVal val="visible"/>
                                      </p:to>
                                    </p:set>
                                    <p:animEffect transition="in" filter="fade">
                                      <p:cBhvr>
                                        <p:cTn id="22" dur="500">
                                          <p:stCondLst>
                                            <p:cond delay="0"/>
                                          </p:stCondLst>
                                        </p:cTn>
                                        <p:tgtEl>
                                          <p:spTgt spid="2048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iterate type="lt">
                                    <p:tmPct val="10000"/>
                                  </p:iterate>
                                  <p:childTnLst>
                                    <p:set>
                                      <p:cBhvr>
                                        <p:cTn id="26" dur="1" fill="hold">
                                          <p:stCondLst>
                                            <p:cond delay="0"/>
                                          </p:stCondLst>
                                        </p:cTn>
                                        <p:tgtEl>
                                          <p:spTgt spid="20483">
                                            <p:txEl>
                                              <p:pRg st="3" end="3"/>
                                            </p:txEl>
                                          </p:spTgt>
                                        </p:tgtEl>
                                        <p:attrNameLst>
                                          <p:attrName>style.visibility</p:attrName>
                                        </p:attrNameLst>
                                      </p:cBhvr>
                                      <p:to>
                                        <p:strVal val="visible"/>
                                      </p:to>
                                    </p:set>
                                    <p:animEffect transition="in" filter="fade">
                                      <p:cBhvr>
                                        <p:cTn id="27" dur="500">
                                          <p:stCondLst>
                                            <p:cond delay="0"/>
                                          </p:stCondLst>
                                        </p:cTn>
                                        <p:tgtEl>
                                          <p:spTgt spid="20483">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iterate type="lt">
                                    <p:tmPct val="10000"/>
                                  </p:iterate>
                                  <p:childTnLst>
                                    <p:set>
                                      <p:cBhvr>
                                        <p:cTn id="31" dur="1" fill="hold">
                                          <p:stCondLst>
                                            <p:cond delay="0"/>
                                          </p:stCondLst>
                                        </p:cTn>
                                        <p:tgtEl>
                                          <p:spTgt spid="20483">
                                            <p:txEl>
                                              <p:pRg st="4" end="4"/>
                                            </p:txEl>
                                          </p:spTgt>
                                        </p:tgtEl>
                                        <p:attrNameLst>
                                          <p:attrName>style.visibility</p:attrName>
                                        </p:attrNameLst>
                                      </p:cBhvr>
                                      <p:to>
                                        <p:strVal val="visible"/>
                                      </p:to>
                                    </p:set>
                                    <p:animEffect transition="in" filter="fade">
                                      <p:cBhvr>
                                        <p:cTn id="32" dur="500">
                                          <p:stCondLst>
                                            <p:cond delay="0"/>
                                          </p:stCondLst>
                                        </p:cTn>
                                        <p:tgtEl>
                                          <p:spTgt spid="2048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P spid="2048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1340768"/>
            <a:ext cx="7408333" cy="4785395"/>
          </a:xfrm>
        </p:spPr>
        <p:txBody>
          <a:bodyPr>
            <a:normAutofit lnSpcReduction="10000"/>
          </a:bodyPr>
          <a:lstStyle/>
          <a:p>
            <a:r>
              <a:rPr lang="tr-TR" dirty="0" smtClean="0"/>
              <a:t>Üzerindeki elbiseler çıkarılır.</a:t>
            </a:r>
          </a:p>
          <a:p>
            <a:r>
              <a:rPr lang="tr-TR" dirty="0" smtClean="0"/>
              <a:t>Ateşi ölçülür.</a:t>
            </a:r>
          </a:p>
          <a:p>
            <a:r>
              <a:rPr lang="tr-TR" dirty="0" smtClean="0"/>
              <a:t>Hekim önerisine göre </a:t>
            </a:r>
            <a:r>
              <a:rPr lang="tr-TR" dirty="0" err="1" smtClean="0"/>
              <a:t>antipiretik</a:t>
            </a:r>
            <a:r>
              <a:rPr lang="tr-TR" dirty="0" smtClean="0"/>
              <a:t> (ateş düşürücü) verilir.</a:t>
            </a:r>
          </a:p>
          <a:p>
            <a:r>
              <a:rPr lang="tr-TR" dirty="0" smtClean="0"/>
              <a:t>Alın, koltuk altı, kasıkları ıslak bezle silinip, ılık kompres koyulur. Veya ılık duş alınır.</a:t>
            </a:r>
          </a:p>
          <a:p>
            <a:r>
              <a:rPr lang="tr-TR" dirty="0" smtClean="0"/>
              <a:t>Titreme olabilir üstü örtülmemelidir.</a:t>
            </a:r>
          </a:p>
          <a:p>
            <a:r>
              <a:rPr lang="tr-TR" dirty="0" smtClean="0"/>
              <a:t>İnce giysiler giydirilir.</a:t>
            </a:r>
          </a:p>
          <a:p>
            <a:r>
              <a:rPr lang="tr-TR" dirty="0" smtClean="0"/>
              <a:t>Alabiliyorsa bol sıvı verilir.</a:t>
            </a:r>
          </a:p>
          <a:p>
            <a:r>
              <a:rPr lang="tr-TR" dirty="0" smtClean="0"/>
              <a:t>Hekime haber verilir nedeni mutlaka araştırılmalıdır.</a:t>
            </a:r>
          </a:p>
          <a:p>
            <a:r>
              <a:rPr lang="tr-TR" dirty="0" smtClean="0"/>
              <a:t>Genellikle enfeksiyon kaynaklıdır. </a:t>
            </a:r>
            <a:r>
              <a:rPr lang="tr-TR" dirty="0" err="1" smtClean="0"/>
              <a:t>Konvülsiyonlara</a:t>
            </a:r>
            <a:r>
              <a:rPr lang="tr-TR" dirty="0" smtClean="0"/>
              <a:t> neden olabilir.</a:t>
            </a:r>
            <a:endParaRPr lang="tr-TR" dirty="0"/>
          </a:p>
        </p:txBody>
      </p:sp>
      <p:sp>
        <p:nvSpPr>
          <p:cNvPr id="3" name="Başlık 2"/>
          <p:cNvSpPr>
            <a:spLocks noGrp="1"/>
          </p:cNvSpPr>
          <p:nvPr>
            <p:ph type="title"/>
          </p:nvPr>
        </p:nvSpPr>
        <p:spPr/>
        <p:txBody>
          <a:bodyPr/>
          <a:lstStyle/>
          <a:p>
            <a:r>
              <a:rPr lang="tr-TR" dirty="0" smtClean="0"/>
              <a:t>Ne yapmalıyız?</a:t>
            </a:r>
            <a:endParaRPr lang="tr-TR" dirty="0"/>
          </a:p>
        </p:txBody>
      </p:sp>
    </p:spTree>
    <p:extLst>
      <p:ext uri="{BB962C8B-B14F-4D97-AF65-F5344CB8AC3E}">
        <p14:creationId xmlns:p14="http://schemas.microsoft.com/office/powerpoint/2010/main" val="3582830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2204864"/>
            <a:ext cx="7408333" cy="3921299"/>
          </a:xfrm>
        </p:spPr>
        <p:txBody>
          <a:bodyPr/>
          <a:lstStyle/>
          <a:p>
            <a:r>
              <a:rPr lang="tr-TR" dirty="0" smtClean="0"/>
              <a:t>Çocukluk çağının döküntülü hastalıkları aşıların yaygın kullanımı ile azalmakla birlikte hala önemli bir hastalık grubunu oluşturmaktadır.</a:t>
            </a:r>
          </a:p>
          <a:p>
            <a:r>
              <a:rPr lang="tr-TR" dirty="0" smtClean="0"/>
              <a:t>Kızamık, kızamıkçık, kızıl, beşinci, altıncı hastalık, suçiçeği vb.</a:t>
            </a:r>
          </a:p>
          <a:p>
            <a:r>
              <a:rPr lang="tr-TR" dirty="0" smtClean="0"/>
              <a:t>Suçiçeğinde </a:t>
            </a:r>
            <a:r>
              <a:rPr lang="tr-TR" dirty="0" err="1" smtClean="0"/>
              <a:t>veziküllü</a:t>
            </a:r>
            <a:r>
              <a:rPr lang="tr-TR" dirty="0" smtClean="0"/>
              <a:t> (içinde sıvı olan) döküntüler mevcuttur.</a:t>
            </a:r>
          </a:p>
          <a:p>
            <a:r>
              <a:rPr lang="tr-TR" dirty="0" smtClean="0"/>
              <a:t>Diğerlerinde </a:t>
            </a:r>
            <a:r>
              <a:rPr lang="tr-TR" dirty="0" err="1" smtClean="0"/>
              <a:t>vezikülsüz</a:t>
            </a:r>
            <a:r>
              <a:rPr lang="tr-TR" dirty="0" smtClean="0"/>
              <a:t> döküntüler vardır.</a:t>
            </a:r>
            <a:endParaRPr lang="tr-TR" dirty="0"/>
          </a:p>
        </p:txBody>
      </p:sp>
      <p:sp>
        <p:nvSpPr>
          <p:cNvPr id="3" name="Başlık 2"/>
          <p:cNvSpPr>
            <a:spLocks noGrp="1"/>
          </p:cNvSpPr>
          <p:nvPr>
            <p:ph type="title"/>
          </p:nvPr>
        </p:nvSpPr>
        <p:spPr/>
        <p:txBody>
          <a:bodyPr/>
          <a:lstStyle/>
          <a:p>
            <a:r>
              <a:rPr lang="tr-TR" dirty="0" smtClean="0"/>
              <a:t>Döküntüler </a:t>
            </a:r>
            <a:endParaRPr lang="tr-TR" dirty="0"/>
          </a:p>
        </p:txBody>
      </p:sp>
    </p:spTree>
    <p:extLst>
      <p:ext uri="{BB962C8B-B14F-4D97-AF65-F5344CB8AC3E}">
        <p14:creationId xmlns:p14="http://schemas.microsoft.com/office/powerpoint/2010/main" val="26709570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çerik Yer Tutucusu 6"/>
          <p:cNvSpPr>
            <a:spLocks noGrp="1"/>
          </p:cNvSpPr>
          <p:nvPr>
            <p:ph idx="1"/>
          </p:nvPr>
        </p:nvSpPr>
        <p:spPr>
          <a:xfrm>
            <a:off x="872067" y="2060848"/>
            <a:ext cx="7408333" cy="4065315"/>
          </a:xfrm>
        </p:spPr>
        <p:txBody>
          <a:bodyPr/>
          <a:lstStyle/>
          <a:p>
            <a:r>
              <a:rPr lang="tr-TR" dirty="0" smtClean="0"/>
              <a:t>Dışkı miktarının ve şeklinin normalden farklı olmasıdır. </a:t>
            </a:r>
          </a:p>
          <a:p>
            <a:r>
              <a:rPr lang="tr-TR" b="1" dirty="0" err="1" smtClean="0"/>
              <a:t>Mekonyum</a:t>
            </a:r>
            <a:r>
              <a:rPr lang="tr-TR" b="1" dirty="0" smtClean="0"/>
              <a:t>:</a:t>
            </a:r>
            <a:r>
              <a:rPr lang="tr-TR" dirty="0" smtClean="0"/>
              <a:t> Doğumdan sonra ilk 3-4 gün içinde görülen dışkıdır. Günde 4-5 kez olabilir. Yeşil-siyahımsı, kokusuz, yarı katı kıvamlı ve yapışkandır. Doğumdan sonra gecikmesi durumunda anal </a:t>
            </a:r>
            <a:r>
              <a:rPr lang="tr-TR" dirty="0" err="1" smtClean="0"/>
              <a:t>atrezi</a:t>
            </a:r>
            <a:r>
              <a:rPr lang="tr-TR" dirty="0" smtClean="0"/>
              <a:t>, </a:t>
            </a:r>
            <a:r>
              <a:rPr lang="tr-TR" dirty="0" err="1" smtClean="0"/>
              <a:t>stenoz</a:t>
            </a:r>
            <a:r>
              <a:rPr lang="tr-TR" dirty="0" smtClean="0"/>
              <a:t> </a:t>
            </a:r>
            <a:r>
              <a:rPr lang="tr-TR" dirty="0"/>
              <a:t>gibi durumlar </a:t>
            </a:r>
            <a:r>
              <a:rPr lang="tr-TR" dirty="0" smtClean="0"/>
              <a:t>veya </a:t>
            </a:r>
            <a:r>
              <a:rPr lang="tr-TR" dirty="0" err="1" smtClean="0"/>
              <a:t>barsaklarla</a:t>
            </a:r>
            <a:r>
              <a:rPr lang="tr-TR" dirty="0" smtClean="0"/>
              <a:t> ilgili sorunlar akla gelmelidir. </a:t>
            </a:r>
          </a:p>
          <a:p>
            <a:r>
              <a:rPr lang="tr-TR" b="1" dirty="0" smtClean="0"/>
              <a:t>Süt çocuğu dışkısı: </a:t>
            </a:r>
            <a:r>
              <a:rPr lang="tr-TR" dirty="0"/>
              <a:t>S</a:t>
            </a:r>
            <a:r>
              <a:rPr lang="tr-TR" dirty="0" smtClean="0"/>
              <a:t>arı renkte, ekşi kokulu ve krema kıvamındadır. Ortalama günde 2-4 kez olabilir. Anne </a:t>
            </a:r>
            <a:r>
              <a:rPr lang="tr-TR" dirty="0"/>
              <a:t>sütü alanlarda </a:t>
            </a:r>
            <a:r>
              <a:rPr lang="tr-TR" dirty="0" smtClean="0"/>
              <a:t> günde 8-10 kez olabilir.</a:t>
            </a:r>
            <a:endParaRPr lang="tr-TR" dirty="0"/>
          </a:p>
        </p:txBody>
      </p:sp>
      <p:sp>
        <p:nvSpPr>
          <p:cNvPr id="6" name="Başlık 5"/>
          <p:cNvSpPr>
            <a:spLocks noGrp="1"/>
          </p:cNvSpPr>
          <p:nvPr>
            <p:ph type="title"/>
          </p:nvPr>
        </p:nvSpPr>
        <p:spPr/>
        <p:txBody>
          <a:bodyPr/>
          <a:lstStyle/>
          <a:p>
            <a:r>
              <a:rPr lang="tr-TR" dirty="0" smtClean="0"/>
              <a:t>İshal </a:t>
            </a:r>
            <a:endParaRPr lang="tr-TR" dirty="0"/>
          </a:p>
        </p:txBody>
      </p:sp>
    </p:spTree>
    <p:extLst>
      <p:ext uri="{BB962C8B-B14F-4D97-AF65-F5344CB8AC3E}">
        <p14:creationId xmlns:p14="http://schemas.microsoft.com/office/powerpoint/2010/main" val="3301397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685800" y="404813"/>
            <a:ext cx="7772400" cy="1347787"/>
          </a:xfrm>
        </p:spPr>
        <p:txBody>
          <a:bodyPr/>
          <a:lstStyle/>
          <a:p>
            <a:r>
              <a:rPr lang="tr-TR" sz="4000"/>
              <a:t>Dünya Sağlık Örgütü </a:t>
            </a:r>
            <a:br>
              <a:rPr lang="tr-TR" sz="4000"/>
            </a:br>
            <a:r>
              <a:rPr lang="tr-TR" sz="4000"/>
              <a:t>(WHO)</a:t>
            </a:r>
          </a:p>
        </p:txBody>
      </p:sp>
      <p:sp>
        <p:nvSpPr>
          <p:cNvPr id="43011" name="Rectangle 3"/>
          <p:cNvSpPr>
            <a:spLocks noGrp="1" noChangeArrowheads="1"/>
          </p:cNvSpPr>
          <p:nvPr>
            <p:ph type="body" idx="1"/>
          </p:nvPr>
        </p:nvSpPr>
        <p:spPr/>
        <p:txBody>
          <a:bodyPr/>
          <a:lstStyle/>
          <a:p>
            <a:pPr algn="just">
              <a:lnSpc>
                <a:spcPct val="90000"/>
              </a:lnSpc>
            </a:pPr>
            <a:r>
              <a:rPr lang="tr-TR" b="1" dirty="0" smtClean="0">
                <a:solidFill>
                  <a:srgbClr val="FF0000"/>
                </a:solidFill>
              </a:rPr>
              <a:t>HASTALIK</a:t>
            </a:r>
          </a:p>
          <a:p>
            <a:pPr algn="just">
              <a:lnSpc>
                <a:spcPct val="90000"/>
              </a:lnSpc>
            </a:pPr>
            <a:r>
              <a:rPr lang="tr-TR" b="1" dirty="0" smtClean="0"/>
              <a:t>“ORGANİZMANIN </a:t>
            </a:r>
            <a:r>
              <a:rPr lang="tr-TR" b="1" dirty="0"/>
              <a:t>YARALANMASI YA DA ÇEŞİTLİ NEDENLERLE HOMEOSTATİK DENGENİN BOZULMASI OLUP, BERABERİNDE FİZYOLOJİK, PSİKOLOJİK, </a:t>
            </a:r>
            <a:r>
              <a:rPr lang="tr-TR" b="1" dirty="0" smtClean="0"/>
              <a:t>SOSYAL </a:t>
            </a:r>
            <a:r>
              <a:rPr lang="tr-TR" b="1" dirty="0"/>
              <a:t>VE EKONOMİK SORUNLARI DA GETİREN BİR DURUM” olarak tanımlamıştır.</a:t>
            </a:r>
          </a:p>
        </p:txBody>
      </p:sp>
    </p:spTree>
    <p:extLst>
      <p:ext uri="{BB962C8B-B14F-4D97-AF65-F5344CB8AC3E}">
        <p14:creationId xmlns:p14="http://schemas.microsoft.com/office/powerpoint/2010/main" val="13401174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332656"/>
            <a:ext cx="8496943" cy="5793507"/>
          </a:xfrm>
        </p:spPr>
        <p:txBody>
          <a:bodyPr/>
          <a:lstStyle/>
          <a:p>
            <a:r>
              <a:rPr lang="tr-TR" dirty="0" smtClean="0"/>
              <a:t>Dışkının koyu siyaha yakın olması demir alımı ile ilgili olabilir.</a:t>
            </a:r>
          </a:p>
          <a:p>
            <a:r>
              <a:rPr lang="tr-TR" dirty="0" smtClean="0"/>
              <a:t>Siyah, yapışkan, katran görünümünde olması (</a:t>
            </a:r>
            <a:r>
              <a:rPr lang="tr-TR" dirty="0" err="1" smtClean="0"/>
              <a:t>melena</a:t>
            </a:r>
            <a:r>
              <a:rPr lang="tr-TR" dirty="0" smtClean="0"/>
              <a:t>) kanama anlamına gelir.</a:t>
            </a:r>
          </a:p>
          <a:p>
            <a:r>
              <a:rPr lang="tr-TR" dirty="0" smtClean="0"/>
              <a:t>Dışkıda taze kan </a:t>
            </a:r>
            <a:r>
              <a:rPr lang="tr-TR" dirty="0" err="1" smtClean="0"/>
              <a:t>ekfeksiyöz</a:t>
            </a:r>
            <a:r>
              <a:rPr lang="tr-TR" dirty="0" smtClean="0"/>
              <a:t> ishal, kolit, barsak tıkanması gibi durumlarda olabilir.</a:t>
            </a:r>
          </a:p>
          <a:p>
            <a:r>
              <a:rPr lang="tr-TR" dirty="0" smtClean="0"/>
              <a:t>Yağlı (</a:t>
            </a:r>
            <a:r>
              <a:rPr lang="tr-TR" dirty="0" err="1" smtClean="0"/>
              <a:t>steatore</a:t>
            </a:r>
            <a:r>
              <a:rPr lang="tr-TR" dirty="0" smtClean="0"/>
              <a:t>), miktarı bol, pis kokulu dışkı emilim bozukluklarını akla getirir.</a:t>
            </a:r>
          </a:p>
          <a:p>
            <a:r>
              <a:rPr lang="tr-TR" dirty="0" smtClean="0"/>
              <a:t>Yeşil, sulu, pis kokulu, </a:t>
            </a:r>
            <a:r>
              <a:rPr lang="tr-TR" dirty="0" err="1" smtClean="0"/>
              <a:t>müküslü</a:t>
            </a:r>
            <a:r>
              <a:rPr lang="tr-TR" dirty="0" smtClean="0"/>
              <a:t> dışkı </a:t>
            </a:r>
            <a:r>
              <a:rPr lang="tr-TR" dirty="0" err="1" smtClean="0"/>
              <a:t>enkeksiyöz</a:t>
            </a:r>
            <a:r>
              <a:rPr lang="tr-TR" dirty="0" smtClean="0"/>
              <a:t> ishallerde görülür.</a:t>
            </a:r>
          </a:p>
          <a:p>
            <a:r>
              <a:rPr lang="tr-TR" dirty="0" smtClean="0"/>
              <a:t>Miktarı azalmış, kahverengi-yeşil dışkı açlık dışkısıdır.</a:t>
            </a:r>
          </a:p>
          <a:p>
            <a:r>
              <a:rPr lang="tr-TR" dirty="0" err="1" smtClean="0"/>
              <a:t>Bazende</a:t>
            </a:r>
            <a:r>
              <a:rPr lang="tr-TR" dirty="0" smtClean="0"/>
              <a:t> yutulan bir yabancı cisim (çekirdek, para, düğme vb.) görülebilir.</a:t>
            </a:r>
          </a:p>
          <a:p>
            <a:endParaRPr lang="tr-TR" dirty="0"/>
          </a:p>
        </p:txBody>
      </p:sp>
      <p:sp>
        <p:nvSpPr>
          <p:cNvPr id="3" name="Başlık 2"/>
          <p:cNvSpPr>
            <a:spLocks noGrp="1"/>
          </p:cNvSpPr>
          <p:nvPr>
            <p:ph type="title"/>
          </p:nvPr>
        </p:nvSpPr>
        <p:spPr/>
        <p:txBody>
          <a:bodyPr/>
          <a:lstStyle/>
          <a:p>
            <a:endParaRPr lang="tr-TR" dirty="0"/>
          </a:p>
        </p:txBody>
      </p:sp>
    </p:spTree>
    <p:extLst>
      <p:ext uri="{BB962C8B-B14F-4D97-AF65-F5344CB8AC3E}">
        <p14:creationId xmlns:p14="http://schemas.microsoft.com/office/powerpoint/2010/main" val="16742487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755577" y="404664"/>
            <a:ext cx="7524824" cy="5721499"/>
          </a:xfrm>
        </p:spPr>
        <p:txBody>
          <a:bodyPr/>
          <a:lstStyle/>
          <a:p>
            <a:r>
              <a:rPr lang="tr-TR" dirty="0" smtClean="0"/>
              <a:t>İshal miktarı fazla sulu dışkı demektir. </a:t>
            </a:r>
          </a:p>
          <a:p>
            <a:r>
              <a:rPr lang="tr-TR" dirty="0" err="1" smtClean="0"/>
              <a:t>Yenidoğanlarda</a:t>
            </a:r>
            <a:r>
              <a:rPr lang="tr-TR" dirty="0" smtClean="0"/>
              <a:t>;</a:t>
            </a:r>
          </a:p>
          <a:p>
            <a:r>
              <a:rPr lang="tr-TR" dirty="0" smtClean="0"/>
              <a:t>Fazla beslenme, enfeksiyonlar, inek sütüne  bağlı, </a:t>
            </a:r>
            <a:r>
              <a:rPr lang="tr-TR" dirty="0" err="1" smtClean="0"/>
              <a:t>hipertiroidi</a:t>
            </a:r>
            <a:r>
              <a:rPr lang="tr-TR" dirty="0" smtClean="0"/>
              <a:t>, fototerapi vb.</a:t>
            </a:r>
          </a:p>
          <a:p>
            <a:r>
              <a:rPr lang="tr-TR" dirty="0" smtClean="0"/>
              <a:t>Süt ve oyun çocuğunda,</a:t>
            </a:r>
          </a:p>
          <a:p>
            <a:r>
              <a:rPr lang="tr-TR" dirty="0" smtClean="0"/>
              <a:t>Enfeksiyon, emilim bozuklukları, antibiyotik kullanımı, sindirim sistemi alerjileri vb.</a:t>
            </a:r>
          </a:p>
          <a:p>
            <a:r>
              <a:rPr lang="tr-TR" b="1" dirty="0" smtClean="0"/>
              <a:t>Kronik ishal: </a:t>
            </a:r>
            <a:r>
              <a:rPr lang="tr-TR" dirty="0" smtClean="0"/>
              <a:t>İshal 3 haftadan fazla devam ederse kronikleşir. Bakteri ve parazitlerin yaptığı enfeksiyonlar, barsak hastalıkları, emilim bozuklukları düşünülmelidir.</a:t>
            </a:r>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18077306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En önemli komplikasyonu </a:t>
            </a:r>
            <a:r>
              <a:rPr lang="tr-TR" b="1" dirty="0" err="1" smtClean="0">
                <a:solidFill>
                  <a:srgbClr val="FF0000"/>
                </a:solidFill>
              </a:rPr>
              <a:t>dehidratasyon</a:t>
            </a:r>
            <a:r>
              <a:rPr lang="tr-TR" dirty="0" smtClean="0"/>
              <a:t> yani vücut suyunun azalmasıdır.</a:t>
            </a:r>
          </a:p>
          <a:p>
            <a:r>
              <a:rPr lang="tr-TR" dirty="0" smtClean="0"/>
              <a:t>Gözlerde ve </a:t>
            </a:r>
            <a:r>
              <a:rPr lang="tr-TR" dirty="0" err="1" smtClean="0"/>
              <a:t>fontanelde</a:t>
            </a:r>
            <a:r>
              <a:rPr lang="tr-TR" dirty="0" smtClean="0"/>
              <a:t> çöküklük, ağız kuruluğu, gözyaşı ve idrar miktarında azalma, karın çöküklüğü, deri turgorunun azalması, el ve ayaklarda soğuma ve tedavi edilmezse şok ve ölüm görülür.</a:t>
            </a:r>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13390061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7544" y="2276872"/>
            <a:ext cx="8136903" cy="4248472"/>
          </a:xfrm>
        </p:spPr>
        <p:txBody>
          <a:bodyPr>
            <a:normAutofit lnSpcReduction="10000"/>
          </a:bodyPr>
          <a:lstStyle/>
          <a:p>
            <a:r>
              <a:rPr lang="tr-TR" dirty="0" smtClean="0"/>
              <a:t>Su kaybını önlemek için çocuğa bol su verilir. Özellikle tuz içerikli sıvılardan yararlanılır. (Çocuk ağızdan alabiliyor ve kusmuyorsa)</a:t>
            </a:r>
          </a:p>
          <a:p>
            <a:r>
              <a:rPr lang="tr-TR" dirty="0" smtClean="0"/>
              <a:t>Eczanelerde ve aile sağlığı merkezlerinde Ağızdan Şeker-Tuz Eriği (AŞTE) solüsyonları verilebilir. </a:t>
            </a:r>
          </a:p>
          <a:p>
            <a:r>
              <a:rPr lang="tr-TR" dirty="0" smtClean="0"/>
              <a:t>Evde de hazırlanabilir. 1 </a:t>
            </a:r>
            <a:r>
              <a:rPr lang="tr-TR" dirty="0" err="1" smtClean="0"/>
              <a:t>lt</a:t>
            </a:r>
            <a:r>
              <a:rPr lang="tr-TR" dirty="0" smtClean="0"/>
              <a:t>. kaynamış ılıtılmış suya bir yemek kaşığı şeker, bir tatlı kaşığı tuz ve bir çay kaşığı karbonat ilave edilir. Çocuğa azar azar içirilir. </a:t>
            </a:r>
          </a:p>
          <a:p>
            <a:r>
              <a:rPr lang="tr-TR" dirty="0" smtClean="0"/>
              <a:t>Kusma varsa sağlık kuruluşuna götürülür ve damardan sıvı gereksinimi karşılanır.  Gerekli tetkikler yapılır. Nedeni sorgulanır.</a:t>
            </a:r>
            <a:endParaRPr lang="tr-TR" dirty="0"/>
          </a:p>
        </p:txBody>
      </p:sp>
      <p:sp>
        <p:nvSpPr>
          <p:cNvPr id="3" name="Başlık 2"/>
          <p:cNvSpPr>
            <a:spLocks noGrp="1"/>
          </p:cNvSpPr>
          <p:nvPr>
            <p:ph type="title"/>
          </p:nvPr>
        </p:nvSpPr>
        <p:spPr/>
        <p:txBody>
          <a:bodyPr/>
          <a:lstStyle/>
          <a:p>
            <a:r>
              <a:rPr lang="tr-TR" dirty="0" smtClean="0"/>
              <a:t>Ne yapmalıyız?</a:t>
            </a:r>
            <a:endParaRPr lang="tr-TR" dirty="0"/>
          </a:p>
        </p:txBody>
      </p:sp>
    </p:spTree>
    <p:extLst>
      <p:ext uri="{BB962C8B-B14F-4D97-AF65-F5344CB8AC3E}">
        <p14:creationId xmlns:p14="http://schemas.microsoft.com/office/powerpoint/2010/main" val="4693439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Dışkının kuru ve sert olmasıdır. Beslenme hataları, psikolojik durumlar, </a:t>
            </a:r>
            <a:r>
              <a:rPr lang="tr-TR" dirty="0" err="1" smtClean="0"/>
              <a:t>rektal</a:t>
            </a:r>
            <a:r>
              <a:rPr lang="tr-TR" dirty="0" smtClean="0"/>
              <a:t> hastalıklar nedeni ile olabilir. </a:t>
            </a:r>
            <a:r>
              <a:rPr lang="tr-TR" dirty="0" err="1" smtClean="0"/>
              <a:t>Tiroid</a:t>
            </a:r>
            <a:r>
              <a:rPr lang="tr-TR" dirty="0" smtClean="0"/>
              <a:t> bezinin az çalışabileceği de akla gelmelidir. </a:t>
            </a:r>
            <a:endParaRPr lang="tr-TR" dirty="0"/>
          </a:p>
        </p:txBody>
      </p:sp>
      <p:sp>
        <p:nvSpPr>
          <p:cNvPr id="3" name="Başlık 2"/>
          <p:cNvSpPr>
            <a:spLocks noGrp="1"/>
          </p:cNvSpPr>
          <p:nvPr>
            <p:ph type="title"/>
          </p:nvPr>
        </p:nvSpPr>
        <p:spPr/>
        <p:txBody>
          <a:bodyPr/>
          <a:lstStyle/>
          <a:p>
            <a:r>
              <a:rPr lang="tr-TR" dirty="0" err="1" smtClean="0"/>
              <a:t>Konstipasyon</a:t>
            </a:r>
            <a:r>
              <a:rPr lang="tr-TR" dirty="0" smtClean="0"/>
              <a:t> (kabızlık)</a:t>
            </a:r>
            <a:endParaRPr lang="tr-TR" dirty="0"/>
          </a:p>
        </p:txBody>
      </p:sp>
    </p:spTree>
    <p:extLst>
      <p:ext uri="{BB962C8B-B14F-4D97-AF65-F5344CB8AC3E}">
        <p14:creationId xmlns:p14="http://schemas.microsoft.com/office/powerpoint/2010/main" val="415203417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7544" y="2276872"/>
            <a:ext cx="8208911" cy="3849291"/>
          </a:xfrm>
        </p:spPr>
        <p:txBody>
          <a:bodyPr>
            <a:normAutofit/>
          </a:bodyPr>
          <a:lstStyle/>
          <a:p>
            <a:r>
              <a:rPr lang="tr-TR" dirty="0" smtClean="0"/>
              <a:t>Çocuğa anal uyarı verilir (gliserinli fitil, ılık lavman vb.)</a:t>
            </a:r>
          </a:p>
          <a:p>
            <a:r>
              <a:rPr lang="tr-TR" dirty="0" smtClean="0"/>
              <a:t>Anal bölgeye yumuşatıcı kremler ve ağrı kesici kremler sürülür.</a:t>
            </a:r>
          </a:p>
          <a:p>
            <a:r>
              <a:rPr lang="tr-TR" dirty="0" smtClean="0"/>
              <a:t>Beslenme gözden geçirilir.</a:t>
            </a:r>
          </a:p>
          <a:p>
            <a:r>
              <a:rPr lang="tr-TR" dirty="0" smtClean="0"/>
              <a:t>Bol sıvı verilir.</a:t>
            </a:r>
          </a:p>
          <a:p>
            <a:r>
              <a:rPr lang="tr-TR" dirty="0" smtClean="0"/>
              <a:t>Bol lifli ve posalı gıdalar önerilir (sebze, kepekli bisküvi, buğday vb.)</a:t>
            </a:r>
          </a:p>
          <a:p>
            <a:r>
              <a:rPr lang="tr-TR" dirty="0" smtClean="0"/>
              <a:t>Muz ve elma yerine erik, kayısı, armut gibi meyveler tercih edilir.</a:t>
            </a:r>
            <a:endParaRPr lang="tr-TR" dirty="0"/>
          </a:p>
        </p:txBody>
      </p:sp>
      <p:sp>
        <p:nvSpPr>
          <p:cNvPr id="3" name="Başlık 2"/>
          <p:cNvSpPr>
            <a:spLocks noGrp="1"/>
          </p:cNvSpPr>
          <p:nvPr>
            <p:ph type="title"/>
          </p:nvPr>
        </p:nvSpPr>
        <p:spPr/>
        <p:txBody>
          <a:bodyPr/>
          <a:lstStyle/>
          <a:p>
            <a:r>
              <a:rPr lang="tr-TR" dirty="0" smtClean="0"/>
              <a:t>Ne yapmalıyız?</a:t>
            </a:r>
            <a:endParaRPr lang="tr-TR" dirty="0"/>
          </a:p>
        </p:txBody>
      </p:sp>
    </p:spTree>
    <p:extLst>
      <p:ext uri="{BB962C8B-B14F-4D97-AF65-F5344CB8AC3E}">
        <p14:creationId xmlns:p14="http://schemas.microsoft.com/office/powerpoint/2010/main" val="16924058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7544" y="1844824"/>
            <a:ext cx="8136903" cy="4281339"/>
          </a:xfrm>
        </p:spPr>
        <p:txBody>
          <a:bodyPr/>
          <a:lstStyle/>
          <a:p>
            <a:r>
              <a:rPr lang="tr-TR" dirty="0" smtClean="0"/>
              <a:t>Mide içeriğinin ağızdan kuvvetli bir biçimde geri gelmesidir. Kuvvetsiz bir biçimde kolayca ağızdan gelme ise </a:t>
            </a:r>
            <a:r>
              <a:rPr lang="tr-TR" dirty="0" err="1" smtClean="0"/>
              <a:t>regürjitasyon</a:t>
            </a:r>
            <a:r>
              <a:rPr lang="tr-TR" dirty="0" smtClean="0"/>
              <a:t> (çıkarma) dur. Nedeni </a:t>
            </a:r>
            <a:r>
              <a:rPr lang="tr-TR" dirty="0" err="1" smtClean="0"/>
              <a:t>gastro</a:t>
            </a:r>
            <a:r>
              <a:rPr lang="tr-TR" dirty="0" smtClean="0"/>
              <a:t> </a:t>
            </a:r>
            <a:r>
              <a:rPr lang="tr-TR" dirty="0" err="1" smtClean="0"/>
              <a:t>ösefajial</a:t>
            </a:r>
            <a:r>
              <a:rPr lang="tr-TR" dirty="0" smtClean="0"/>
              <a:t> </a:t>
            </a:r>
            <a:r>
              <a:rPr lang="tr-TR" dirty="0" err="1" smtClean="0"/>
              <a:t>reflüdür</a:t>
            </a:r>
            <a:r>
              <a:rPr lang="tr-TR" dirty="0" smtClean="0"/>
              <a:t>.</a:t>
            </a:r>
          </a:p>
          <a:p>
            <a:r>
              <a:rPr lang="tr-TR" dirty="0" err="1" smtClean="0"/>
              <a:t>Yenidoğanda</a:t>
            </a:r>
            <a:r>
              <a:rPr lang="tr-TR" dirty="0" smtClean="0"/>
              <a:t> beslenme sonrası gaz çıkarılırken bir miktar süt-mama gelebilir. Fışkırır tarzda kusma mide hastalıklarını gösterir.</a:t>
            </a:r>
          </a:p>
          <a:p>
            <a:r>
              <a:rPr lang="tr-TR" dirty="0" smtClean="0"/>
              <a:t>Kusmuk </a:t>
            </a:r>
            <a:r>
              <a:rPr lang="tr-TR" dirty="0" err="1" smtClean="0"/>
              <a:t>safralı</a:t>
            </a:r>
            <a:r>
              <a:rPr lang="tr-TR" dirty="0" smtClean="0"/>
              <a:t>, kanlı (</a:t>
            </a:r>
            <a:r>
              <a:rPr lang="tr-TR" dirty="0" err="1" smtClean="0"/>
              <a:t>hematemez</a:t>
            </a:r>
            <a:r>
              <a:rPr lang="tr-TR" dirty="0" smtClean="0"/>
              <a:t>), kahve telvesi görünümünde ise mide-barsak hastalıklarını gösterir. </a:t>
            </a:r>
          </a:p>
          <a:p>
            <a:r>
              <a:rPr lang="tr-TR" dirty="0" smtClean="0"/>
              <a:t>Sağlık kuruluşuna başvurulmalıdır.</a:t>
            </a:r>
            <a:endParaRPr lang="tr-TR" dirty="0"/>
          </a:p>
        </p:txBody>
      </p:sp>
      <p:sp>
        <p:nvSpPr>
          <p:cNvPr id="3" name="Başlık 2"/>
          <p:cNvSpPr>
            <a:spLocks noGrp="1"/>
          </p:cNvSpPr>
          <p:nvPr>
            <p:ph type="title"/>
          </p:nvPr>
        </p:nvSpPr>
        <p:spPr/>
        <p:txBody>
          <a:bodyPr/>
          <a:lstStyle/>
          <a:p>
            <a:r>
              <a:rPr lang="tr-TR" dirty="0" smtClean="0"/>
              <a:t>Kusma </a:t>
            </a:r>
            <a:endParaRPr lang="tr-TR" dirty="0"/>
          </a:p>
        </p:txBody>
      </p:sp>
    </p:spTree>
    <p:extLst>
      <p:ext uri="{BB962C8B-B14F-4D97-AF65-F5344CB8AC3E}">
        <p14:creationId xmlns:p14="http://schemas.microsoft.com/office/powerpoint/2010/main" val="814820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9" y="1700808"/>
            <a:ext cx="7956872" cy="4425355"/>
          </a:xfrm>
        </p:spPr>
        <p:txBody>
          <a:bodyPr/>
          <a:lstStyle/>
          <a:p>
            <a:r>
              <a:rPr lang="tr-TR" dirty="0" smtClean="0"/>
              <a:t>İlk planda kusmaya yardım edilmeli</a:t>
            </a:r>
          </a:p>
          <a:p>
            <a:r>
              <a:rPr lang="tr-TR" dirty="0" smtClean="0"/>
              <a:t>Kusmuğun akciğerlere kaçması önlenmeli</a:t>
            </a:r>
          </a:p>
          <a:p>
            <a:r>
              <a:rPr lang="tr-TR" dirty="0" smtClean="0"/>
              <a:t>Kusmuğun içeriği gözlenmeli, </a:t>
            </a:r>
            <a:r>
              <a:rPr lang="tr-TR" dirty="0" err="1" smtClean="0"/>
              <a:t>müküs</a:t>
            </a:r>
            <a:r>
              <a:rPr lang="tr-TR" dirty="0" smtClean="0"/>
              <a:t>, </a:t>
            </a:r>
            <a:r>
              <a:rPr lang="tr-TR" dirty="0" err="1" smtClean="0"/>
              <a:t>hazmolmamış</a:t>
            </a:r>
            <a:r>
              <a:rPr lang="tr-TR" dirty="0" smtClean="0"/>
              <a:t> gıda, safra veya kan not edilmeli</a:t>
            </a:r>
          </a:p>
          <a:p>
            <a:r>
              <a:rPr lang="tr-TR" dirty="0" smtClean="0"/>
              <a:t>Hekime haber verilmeli</a:t>
            </a:r>
          </a:p>
          <a:p>
            <a:r>
              <a:rPr lang="tr-TR" dirty="0" smtClean="0"/>
              <a:t>Kusan çocuğu hemen beslemek doğru değildir. Kusma devam edebilir. Bir süre beklemek uygundur.</a:t>
            </a:r>
          </a:p>
          <a:p>
            <a:r>
              <a:rPr lang="tr-TR" dirty="0" smtClean="0"/>
              <a:t>Kusmaya başka semptomların eşlik edip etmediği belirlenir. Ateş, baş ağrısı, karın ağrısı vb.</a:t>
            </a:r>
            <a:endParaRPr lang="tr-TR" dirty="0"/>
          </a:p>
        </p:txBody>
      </p:sp>
      <p:sp>
        <p:nvSpPr>
          <p:cNvPr id="3" name="Başlık 2"/>
          <p:cNvSpPr>
            <a:spLocks noGrp="1"/>
          </p:cNvSpPr>
          <p:nvPr>
            <p:ph type="title"/>
          </p:nvPr>
        </p:nvSpPr>
        <p:spPr/>
        <p:txBody>
          <a:bodyPr/>
          <a:lstStyle/>
          <a:p>
            <a:r>
              <a:rPr lang="tr-TR" dirty="0" smtClean="0"/>
              <a:t>Ne yapmalıyız?</a:t>
            </a:r>
            <a:endParaRPr lang="tr-TR" dirty="0"/>
          </a:p>
        </p:txBody>
      </p:sp>
    </p:spTree>
    <p:extLst>
      <p:ext uri="{BB962C8B-B14F-4D97-AF65-F5344CB8AC3E}">
        <p14:creationId xmlns:p14="http://schemas.microsoft.com/office/powerpoint/2010/main" val="78804804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Solunum yollarının iltihabı, yabancı maddelerin kaçması, mevcut salgının fazla olması sonucunda oluşan  bir reflekstir. </a:t>
            </a:r>
          </a:p>
          <a:p>
            <a:r>
              <a:rPr lang="tr-TR" dirty="0" smtClean="0"/>
              <a:t>Bu maddelerin uzaklaştırılması için bir savunma mekanizmasıdır.</a:t>
            </a:r>
            <a:endParaRPr lang="tr-TR" dirty="0"/>
          </a:p>
        </p:txBody>
      </p:sp>
      <p:sp>
        <p:nvSpPr>
          <p:cNvPr id="3" name="Başlık 2"/>
          <p:cNvSpPr>
            <a:spLocks noGrp="1"/>
          </p:cNvSpPr>
          <p:nvPr>
            <p:ph type="title"/>
          </p:nvPr>
        </p:nvSpPr>
        <p:spPr/>
        <p:txBody>
          <a:bodyPr/>
          <a:lstStyle/>
          <a:p>
            <a:r>
              <a:rPr lang="tr-TR" dirty="0" smtClean="0"/>
              <a:t>Öksürük </a:t>
            </a:r>
            <a:endParaRPr lang="tr-TR" dirty="0"/>
          </a:p>
        </p:txBody>
      </p:sp>
    </p:spTree>
    <p:extLst>
      <p:ext uri="{BB962C8B-B14F-4D97-AF65-F5344CB8AC3E}">
        <p14:creationId xmlns:p14="http://schemas.microsoft.com/office/powerpoint/2010/main" val="91852538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7544" y="332656"/>
            <a:ext cx="8280919" cy="6192688"/>
          </a:xfrm>
        </p:spPr>
        <p:txBody>
          <a:bodyPr>
            <a:normAutofit/>
          </a:bodyPr>
          <a:lstStyle/>
          <a:p>
            <a:r>
              <a:rPr lang="tr-TR" dirty="0" smtClean="0"/>
              <a:t>Kuru öksürük: Tahriş öksürüğüdür. Üst solunum yolları enfeksiyonları veya kaçan yemek, tahriş edici gaz ve maddelerle oluşur.</a:t>
            </a:r>
          </a:p>
          <a:p>
            <a:r>
              <a:rPr lang="tr-TR" dirty="0" smtClean="0"/>
              <a:t>Yaş öksürük: Bronşit, </a:t>
            </a:r>
            <a:r>
              <a:rPr lang="tr-TR" dirty="0" err="1" smtClean="0"/>
              <a:t>pnömoni</a:t>
            </a:r>
            <a:r>
              <a:rPr lang="tr-TR" dirty="0"/>
              <a:t> </a:t>
            </a:r>
            <a:r>
              <a:rPr lang="tr-TR" dirty="0" smtClean="0"/>
              <a:t>gibi hastalıklarda görülür. Balgam çoğu zaman yutulur. Çıkarabiliyorsa mutlaka incelenmelidir. Yapışkan astımda, kanlı ise (</a:t>
            </a:r>
            <a:r>
              <a:rPr lang="tr-TR" dirty="0" err="1" smtClean="0"/>
              <a:t>hemoptizi</a:t>
            </a:r>
            <a:r>
              <a:rPr lang="tr-TR" dirty="0" smtClean="0"/>
              <a:t>) akciğer enfeksiyonlarını akla getirir.</a:t>
            </a:r>
          </a:p>
          <a:p>
            <a:r>
              <a:rPr lang="tr-TR" dirty="0" err="1" smtClean="0"/>
              <a:t>Stridor</a:t>
            </a:r>
            <a:r>
              <a:rPr lang="tr-TR" dirty="0" smtClean="0"/>
              <a:t>: Gürültülü solunuma verilen addır.</a:t>
            </a:r>
          </a:p>
          <a:p>
            <a:r>
              <a:rPr lang="tr-TR" dirty="0" err="1" smtClean="0"/>
              <a:t>Krup</a:t>
            </a:r>
            <a:r>
              <a:rPr lang="tr-TR" dirty="0" smtClean="0"/>
              <a:t>: Havlar gibi olan öksürüğe denir. Difteride görülür. Ya da </a:t>
            </a:r>
            <a:r>
              <a:rPr lang="tr-TR" dirty="0" err="1" smtClean="0"/>
              <a:t>larenks</a:t>
            </a:r>
            <a:r>
              <a:rPr lang="tr-TR" dirty="0" smtClean="0"/>
              <a:t> ve </a:t>
            </a:r>
            <a:r>
              <a:rPr lang="tr-TR" dirty="0" err="1" smtClean="0"/>
              <a:t>trakea</a:t>
            </a:r>
            <a:r>
              <a:rPr lang="tr-TR" dirty="0" smtClean="0"/>
              <a:t> iltihaplarında görülür. </a:t>
            </a:r>
            <a:r>
              <a:rPr lang="tr-TR" dirty="0" err="1" smtClean="0"/>
              <a:t>Krup</a:t>
            </a:r>
            <a:r>
              <a:rPr lang="tr-TR" dirty="0" smtClean="0"/>
              <a:t> mutlaka hekimin değerlendirmesi gereken bir durumdur. </a:t>
            </a:r>
          </a:p>
          <a:p>
            <a:r>
              <a:rPr lang="tr-TR" dirty="0" err="1" smtClean="0"/>
              <a:t>Wheezing</a:t>
            </a:r>
            <a:r>
              <a:rPr lang="tr-TR" dirty="0" smtClean="0"/>
              <a:t>: Kedi hırlamasını da andıran ıslıklı hırıltılı solunumdur. Bronşit, astım ve </a:t>
            </a:r>
            <a:r>
              <a:rPr lang="tr-TR" dirty="0" err="1" smtClean="0"/>
              <a:t>bronşiolitte</a:t>
            </a:r>
            <a:r>
              <a:rPr lang="tr-TR" dirty="0" smtClean="0"/>
              <a:t> görülür. </a:t>
            </a:r>
          </a:p>
          <a:p>
            <a:r>
              <a:rPr lang="tr-TR" dirty="0" err="1" smtClean="0"/>
              <a:t>Hemoptizi</a:t>
            </a:r>
            <a:r>
              <a:rPr lang="tr-TR" dirty="0" smtClean="0"/>
              <a:t>: Akciğerlerden kan veya kanlı balgam gelmesidir. Hekime haber verilmelidir. </a:t>
            </a:r>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2469265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685800" y="0"/>
            <a:ext cx="7772400" cy="1447800"/>
          </a:xfrm>
        </p:spPr>
        <p:txBody>
          <a:bodyPr/>
          <a:lstStyle/>
          <a:p>
            <a:r>
              <a:rPr lang="tr-TR"/>
              <a:t>Sağlığı Etkileyen Faktörler</a:t>
            </a:r>
          </a:p>
        </p:txBody>
      </p:sp>
      <p:sp>
        <p:nvSpPr>
          <p:cNvPr id="47107" name="Rectangle 3"/>
          <p:cNvSpPr>
            <a:spLocks noGrp="1" noChangeArrowheads="1"/>
          </p:cNvSpPr>
          <p:nvPr>
            <p:ph type="body" idx="1"/>
          </p:nvPr>
        </p:nvSpPr>
        <p:spPr>
          <a:xfrm>
            <a:off x="685800" y="2420888"/>
            <a:ext cx="7772400" cy="4437112"/>
          </a:xfrm>
        </p:spPr>
        <p:txBody>
          <a:bodyPr/>
          <a:lstStyle/>
          <a:p>
            <a:pPr algn="just"/>
            <a:r>
              <a:rPr lang="tr-TR" b="1" dirty="0"/>
              <a:t>Sağlığın korunması ve geliştirilmesinde insan sağlığını etkileyen faktörleri bilmek ve tanımlamak oldukça önem taşımaktadır.</a:t>
            </a:r>
          </a:p>
          <a:p>
            <a:pPr algn="just"/>
            <a:r>
              <a:rPr lang="tr-TR" b="1" dirty="0"/>
              <a:t>Hastalığa, sakatlığa ve ölüme neden olan faktörleri ortadan kaldırmak, kaldırılamayanlara karşı korunma önlemleri almak ve buna göre uygun davranışlarda bulunmak sağlıklı yaşamın gereğidir.</a:t>
            </a:r>
          </a:p>
        </p:txBody>
      </p:sp>
    </p:spTree>
    <p:extLst>
      <p:ext uri="{BB962C8B-B14F-4D97-AF65-F5344CB8AC3E}">
        <p14:creationId xmlns:p14="http://schemas.microsoft.com/office/powerpoint/2010/main" val="5041106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Ateş, nefes darlığı, hızlı soluk alıp verme, hırıltı varsa mutlaka hekime haber verelim.</a:t>
            </a:r>
          </a:p>
          <a:p>
            <a:r>
              <a:rPr lang="tr-TR" dirty="0" smtClean="0"/>
              <a:t>Ayrıca dudak çevresinde morarma olması tehlike işaretidir. Oksijenlenmenin az olduğunu gösterir.</a:t>
            </a:r>
            <a:endParaRPr lang="tr-TR" dirty="0"/>
          </a:p>
        </p:txBody>
      </p:sp>
      <p:sp>
        <p:nvSpPr>
          <p:cNvPr id="3" name="Başlık 2"/>
          <p:cNvSpPr>
            <a:spLocks noGrp="1"/>
          </p:cNvSpPr>
          <p:nvPr>
            <p:ph type="title"/>
          </p:nvPr>
        </p:nvSpPr>
        <p:spPr/>
        <p:txBody>
          <a:bodyPr/>
          <a:lstStyle/>
          <a:p>
            <a:r>
              <a:rPr lang="tr-TR" dirty="0" smtClean="0"/>
              <a:t>Ne yapmalıyız?</a:t>
            </a:r>
            <a:endParaRPr lang="tr-TR" dirty="0"/>
          </a:p>
        </p:txBody>
      </p:sp>
    </p:spTree>
    <p:extLst>
      <p:ext uri="{BB962C8B-B14F-4D97-AF65-F5344CB8AC3E}">
        <p14:creationId xmlns:p14="http://schemas.microsoft.com/office/powerpoint/2010/main" val="69340096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7545" y="2060848"/>
            <a:ext cx="7812856" cy="4065315"/>
          </a:xfrm>
        </p:spPr>
        <p:txBody>
          <a:bodyPr/>
          <a:lstStyle/>
          <a:p>
            <a:r>
              <a:rPr lang="tr-TR" dirty="0" err="1" smtClean="0"/>
              <a:t>Yenidoğanda</a:t>
            </a:r>
            <a:r>
              <a:rPr lang="tr-TR" dirty="0" smtClean="0"/>
              <a:t> terleme ilk günden olabilir. İlaç bağımlısı annelerin çocuklarında saatler veya günler süren terlemeler görülebilir. Çok terleyen çocuklarda;</a:t>
            </a:r>
          </a:p>
          <a:p>
            <a:r>
              <a:rPr lang="tr-TR" dirty="0" smtClean="0"/>
              <a:t>Raşitizm, </a:t>
            </a:r>
            <a:r>
              <a:rPr lang="tr-TR" dirty="0" err="1" smtClean="0"/>
              <a:t>adenoid</a:t>
            </a:r>
            <a:r>
              <a:rPr lang="tr-TR" dirty="0" smtClean="0"/>
              <a:t> vejetasyon (geniz eti), </a:t>
            </a:r>
            <a:r>
              <a:rPr lang="tr-TR" dirty="0" err="1" smtClean="0"/>
              <a:t>kistik</a:t>
            </a:r>
            <a:r>
              <a:rPr lang="tr-TR" dirty="0" smtClean="0"/>
              <a:t> </a:t>
            </a:r>
            <a:r>
              <a:rPr lang="tr-TR" dirty="0" err="1" smtClean="0"/>
              <a:t>fibroz</a:t>
            </a:r>
            <a:r>
              <a:rPr lang="tr-TR" dirty="0" smtClean="0"/>
              <a:t>, </a:t>
            </a:r>
            <a:r>
              <a:rPr lang="tr-TR" dirty="0" err="1" smtClean="0"/>
              <a:t>hipertiroidizm</a:t>
            </a:r>
            <a:r>
              <a:rPr lang="tr-TR" dirty="0" smtClean="0"/>
              <a:t>, </a:t>
            </a:r>
            <a:r>
              <a:rPr lang="tr-TR" dirty="0" err="1" smtClean="0"/>
              <a:t>ateli</a:t>
            </a:r>
            <a:r>
              <a:rPr lang="tr-TR" dirty="0" smtClean="0"/>
              <a:t> hastalık ( tüberküloz, sıtma vb.), hipoglisemi, kalp yetmezliği, mantar zehirlenmesi vb.</a:t>
            </a:r>
          </a:p>
          <a:p>
            <a:r>
              <a:rPr lang="tr-TR" dirty="0" err="1" smtClean="0"/>
              <a:t>Anksiyete</a:t>
            </a:r>
            <a:r>
              <a:rPr lang="tr-TR" dirty="0" smtClean="0"/>
              <a:t> durumunda el ve ayak terlemesi yanında tırnak yeme, gözlerde </a:t>
            </a:r>
            <a:r>
              <a:rPr lang="tr-TR" dirty="0" err="1" smtClean="0"/>
              <a:t>pupil</a:t>
            </a:r>
            <a:r>
              <a:rPr lang="tr-TR" dirty="0" smtClean="0"/>
              <a:t> </a:t>
            </a:r>
            <a:r>
              <a:rPr lang="tr-TR" dirty="0" err="1" smtClean="0"/>
              <a:t>dilatasyonu</a:t>
            </a:r>
            <a:r>
              <a:rPr lang="tr-TR" dirty="0" smtClean="0"/>
              <a:t> (genişleme) görülebilir.</a:t>
            </a:r>
          </a:p>
          <a:p>
            <a:r>
              <a:rPr lang="tr-TR" dirty="0" smtClean="0"/>
              <a:t>Aşırı terleme durumunda mutlaka hekime danışılmalıdır. </a:t>
            </a:r>
          </a:p>
        </p:txBody>
      </p:sp>
      <p:sp>
        <p:nvSpPr>
          <p:cNvPr id="3" name="Başlık 2"/>
          <p:cNvSpPr>
            <a:spLocks noGrp="1"/>
          </p:cNvSpPr>
          <p:nvPr>
            <p:ph type="title"/>
          </p:nvPr>
        </p:nvSpPr>
        <p:spPr/>
        <p:txBody>
          <a:bodyPr/>
          <a:lstStyle/>
          <a:p>
            <a:r>
              <a:rPr lang="tr-TR" dirty="0" smtClean="0"/>
              <a:t>Terleme </a:t>
            </a:r>
            <a:endParaRPr lang="tr-TR" dirty="0"/>
          </a:p>
        </p:txBody>
      </p:sp>
    </p:spTree>
    <p:extLst>
      <p:ext uri="{BB962C8B-B14F-4D97-AF65-F5344CB8AC3E}">
        <p14:creationId xmlns:p14="http://schemas.microsoft.com/office/powerpoint/2010/main" val="89229640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539552" y="1772816"/>
            <a:ext cx="8064895" cy="4353347"/>
          </a:xfrm>
        </p:spPr>
        <p:txBody>
          <a:bodyPr/>
          <a:lstStyle/>
          <a:p>
            <a:r>
              <a:rPr lang="tr-TR" dirty="0" smtClean="0"/>
              <a:t>Kanda hemoglobin düşüklüğü, deri damarlarının dağılımı, deride ödem varlığı ile ilişkilidir. Kısaca her soluk çocuk kansız değildir. </a:t>
            </a:r>
          </a:p>
          <a:p>
            <a:r>
              <a:rPr lang="tr-TR" dirty="0" smtClean="0"/>
              <a:t>Kansızlık basit bir kan sayımı ile ortaya konulur. Çocukluk yaşlarına göre sayısı değişir.</a:t>
            </a:r>
          </a:p>
          <a:p>
            <a:r>
              <a:rPr lang="tr-TR" dirty="0" smtClean="0"/>
              <a:t>Kansızlık ağır ise; halsizlik, çabuk yorulma, iştahsızlık, uykusuzluk, baş ağrısı ve kalp çarpıntısı (taşikardi) yapabilir. </a:t>
            </a:r>
          </a:p>
          <a:p>
            <a:r>
              <a:rPr lang="tr-TR" dirty="0" smtClean="0"/>
              <a:t>Kan değerleri düşükse hekime götürülmelidir.  </a:t>
            </a:r>
            <a:endParaRPr lang="tr-TR" dirty="0"/>
          </a:p>
        </p:txBody>
      </p:sp>
      <p:sp>
        <p:nvSpPr>
          <p:cNvPr id="3" name="Başlık 2"/>
          <p:cNvSpPr>
            <a:spLocks noGrp="1"/>
          </p:cNvSpPr>
          <p:nvPr>
            <p:ph type="title"/>
          </p:nvPr>
        </p:nvSpPr>
        <p:spPr/>
        <p:txBody>
          <a:bodyPr/>
          <a:lstStyle/>
          <a:p>
            <a:r>
              <a:rPr lang="tr-TR" dirty="0" smtClean="0"/>
              <a:t>Solukluk </a:t>
            </a:r>
            <a:endParaRPr lang="tr-TR" dirty="0"/>
          </a:p>
        </p:txBody>
      </p:sp>
    </p:spTree>
    <p:extLst>
      <p:ext uri="{BB962C8B-B14F-4D97-AF65-F5344CB8AC3E}">
        <p14:creationId xmlns:p14="http://schemas.microsoft.com/office/powerpoint/2010/main" val="12727893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7544" y="1844824"/>
            <a:ext cx="8208911" cy="4281339"/>
          </a:xfrm>
        </p:spPr>
        <p:txBody>
          <a:bodyPr/>
          <a:lstStyle/>
          <a:p>
            <a:r>
              <a:rPr lang="tr-TR" dirty="0" smtClean="0"/>
              <a:t>Çocuklarda değerlendirmesi zor bir durumdur. Kendilerini ifade edemedikleri ve daha sonrada şikayet ettiklerinde güvenilir olmadığından kaynaklanır.</a:t>
            </a:r>
          </a:p>
          <a:p>
            <a:endParaRPr lang="tr-TR" dirty="0" smtClean="0"/>
          </a:p>
          <a:p>
            <a:r>
              <a:rPr lang="tr-TR" dirty="0" smtClean="0"/>
              <a:t>Kafa içinde bir tümör ya da kafa içi basıncının artmış olabilir.</a:t>
            </a:r>
          </a:p>
          <a:p>
            <a:pPr lvl="1"/>
            <a:r>
              <a:rPr lang="tr-TR" dirty="0" smtClean="0"/>
              <a:t>Ağrı hep aynı bölgede</a:t>
            </a:r>
          </a:p>
          <a:p>
            <a:pPr lvl="1"/>
            <a:r>
              <a:rPr lang="tr-TR" dirty="0" smtClean="0"/>
              <a:t>Ağrı ani, ciddi, ilaca cevapsız ve yaşamı etkiliyorsa</a:t>
            </a:r>
          </a:p>
          <a:p>
            <a:pPr lvl="1"/>
            <a:r>
              <a:rPr lang="tr-TR" dirty="0" smtClean="0"/>
              <a:t>Kişilik değişiklikleri ve kusma ile birlikte olabilir..</a:t>
            </a:r>
          </a:p>
          <a:p>
            <a:pPr marL="301943" lvl="1" indent="0">
              <a:buNone/>
            </a:pPr>
            <a:endParaRPr lang="tr-TR" dirty="0"/>
          </a:p>
        </p:txBody>
      </p:sp>
      <p:sp>
        <p:nvSpPr>
          <p:cNvPr id="3" name="Başlık 2"/>
          <p:cNvSpPr>
            <a:spLocks noGrp="1"/>
          </p:cNvSpPr>
          <p:nvPr>
            <p:ph type="title"/>
          </p:nvPr>
        </p:nvSpPr>
        <p:spPr/>
        <p:txBody>
          <a:bodyPr/>
          <a:lstStyle/>
          <a:p>
            <a:r>
              <a:rPr lang="tr-TR" dirty="0" smtClean="0"/>
              <a:t>Baş ağrısı</a:t>
            </a:r>
            <a:endParaRPr lang="tr-TR" dirty="0"/>
          </a:p>
        </p:txBody>
      </p:sp>
    </p:spTree>
    <p:extLst>
      <p:ext uri="{BB962C8B-B14F-4D97-AF65-F5344CB8AC3E}">
        <p14:creationId xmlns:p14="http://schemas.microsoft.com/office/powerpoint/2010/main" val="120651645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2060848"/>
            <a:ext cx="7408333" cy="4065315"/>
          </a:xfrm>
        </p:spPr>
        <p:txBody>
          <a:bodyPr/>
          <a:lstStyle/>
          <a:p>
            <a:r>
              <a:rPr lang="tr-TR" dirty="0" smtClean="0"/>
              <a:t>Ani başlayan, kusma, bulantı, ateş, kişilik değişikliklerinin eşlik ettiği baş ağrıları ciddi bir durumun işaretidir. Zaman kaybedilmeden sağlık kuruluşuna götürülmelidir.</a:t>
            </a:r>
          </a:p>
          <a:p>
            <a:r>
              <a:rPr lang="tr-TR" dirty="0" smtClean="0"/>
              <a:t>Gerginlik, migren, kafa içi tümör, apse, menenjit, sinüzit, göz hastalıkları, hipertansiyon, sıcak çarpması, epilepsi, enfeksiyon hastalıkları, ilaçlar vb. nedenlere bağlı olabilir.</a:t>
            </a:r>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222727176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Ateş eşlik ediyorsa sağlık kuruluşuna götürülür.</a:t>
            </a:r>
          </a:p>
          <a:p>
            <a:r>
              <a:rPr lang="tr-TR" dirty="0" smtClean="0"/>
              <a:t>Ateş yoksa tansiyon ölçülür ve başka semptomlar olup olmadığı değerlendirilir.</a:t>
            </a:r>
          </a:p>
          <a:p>
            <a:r>
              <a:rPr lang="tr-TR" dirty="0" smtClean="0"/>
              <a:t>Gerginlik ve psikolojik nedenlere bağlı olabilir. Ancak menenjit ve kafa içi yaralanmaları dikkatle incelenmelidir.</a:t>
            </a:r>
            <a:endParaRPr lang="tr-TR" dirty="0"/>
          </a:p>
        </p:txBody>
      </p:sp>
      <p:sp>
        <p:nvSpPr>
          <p:cNvPr id="3" name="Başlık 2"/>
          <p:cNvSpPr>
            <a:spLocks noGrp="1"/>
          </p:cNvSpPr>
          <p:nvPr>
            <p:ph type="title"/>
          </p:nvPr>
        </p:nvSpPr>
        <p:spPr/>
        <p:txBody>
          <a:bodyPr/>
          <a:lstStyle/>
          <a:p>
            <a:r>
              <a:rPr lang="tr-TR" dirty="0" smtClean="0"/>
              <a:t>Ne yapmalıyız?</a:t>
            </a:r>
            <a:endParaRPr lang="tr-TR" dirty="0"/>
          </a:p>
        </p:txBody>
      </p:sp>
    </p:spTree>
    <p:extLst>
      <p:ext uri="{BB962C8B-B14F-4D97-AF65-F5344CB8AC3E}">
        <p14:creationId xmlns:p14="http://schemas.microsoft.com/office/powerpoint/2010/main" val="217805090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Fiziksel ya da psikolojik olabilir. Ancak karın ağrısının cerrahi bir müdahale gerektirip gerektirmediği önemlidir. Genellikle sindirim sistemi hastalıklarında görülür.</a:t>
            </a:r>
          </a:p>
          <a:p>
            <a:r>
              <a:rPr lang="tr-TR" dirty="0" smtClean="0"/>
              <a:t>3-4 saati geçen ağrı, </a:t>
            </a:r>
            <a:r>
              <a:rPr lang="tr-TR" dirty="0" err="1" smtClean="0"/>
              <a:t>safralı</a:t>
            </a:r>
            <a:r>
              <a:rPr lang="tr-TR" dirty="0" smtClean="0"/>
              <a:t> kusmanın eşlik ettiği karın ağrısı, karın duvarının sert olması, batın filminde su ve hava seviyelerinin olduğu ağrılar cerrahla değerlendirilmelidir.  </a:t>
            </a:r>
            <a:endParaRPr lang="tr-TR" dirty="0"/>
          </a:p>
        </p:txBody>
      </p:sp>
      <p:sp>
        <p:nvSpPr>
          <p:cNvPr id="3" name="Başlık 2"/>
          <p:cNvSpPr>
            <a:spLocks noGrp="1"/>
          </p:cNvSpPr>
          <p:nvPr>
            <p:ph type="title"/>
          </p:nvPr>
        </p:nvSpPr>
        <p:spPr/>
        <p:txBody>
          <a:bodyPr/>
          <a:lstStyle/>
          <a:p>
            <a:r>
              <a:rPr lang="tr-TR" dirty="0" smtClean="0"/>
              <a:t>Karın ağrısı</a:t>
            </a:r>
            <a:endParaRPr lang="tr-TR" dirty="0"/>
          </a:p>
        </p:txBody>
      </p:sp>
    </p:spTree>
    <p:extLst>
      <p:ext uri="{BB962C8B-B14F-4D97-AF65-F5344CB8AC3E}">
        <p14:creationId xmlns:p14="http://schemas.microsoft.com/office/powerpoint/2010/main" val="399865249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1052736"/>
            <a:ext cx="7408333" cy="5073427"/>
          </a:xfrm>
        </p:spPr>
        <p:txBody>
          <a:bodyPr/>
          <a:lstStyle/>
          <a:p>
            <a:r>
              <a:rPr lang="tr-TR" dirty="0" smtClean="0"/>
              <a:t>3 hafta ve 3 ay arası bebeklerde </a:t>
            </a:r>
            <a:r>
              <a:rPr lang="tr-TR" dirty="0" err="1" smtClean="0"/>
              <a:t>infantil</a:t>
            </a:r>
            <a:r>
              <a:rPr lang="tr-TR" dirty="0" smtClean="0"/>
              <a:t> kolik adı verilen gaz sancıları görülebilir. Genelde 18.88-22.00 saatleri arasındadır. Gelip geçici özelliktedir. Bebeğin yüzü kıpkırmızıdır. İştahı yerindedir. Batın gergin gaz çıkışı artmıştır. Nedeni bilinmemektedir. Fazla hava yutma, uygunsuz biberon başı, bebeğin gazının tam çıkarılmaması, gergin aile ortamı gibi nedenler olabilir. </a:t>
            </a:r>
          </a:p>
          <a:p>
            <a:r>
              <a:rPr lang="tr-TR" dirty="0" smtClean="0"/>
              <a:t>Karın ağrıları tekrarlayıcı olabilir. Psikolojik olabilir ancak idrar yolu hastalıkları, mide-barsak hastalıkları, kurşun zehirlenmesi, ailevi </a:t>
            </a:r>
            <a:r>
              <a:rPr lang="tr-TR" dirty="0" err="1" smtClean="0"/>
              <a:t>akdeniz</a:t>
            </a:r>
            <a:r>
              <a:rPr lang="tr-TR" dirty="0" smtClean="0"/>
              <a:t> ateşi, </a:t>
            </a:r>
            <a:r>
              <a:rPr lang="tr-TR" dirty="0" err="1" smtClean="0"/>
              <a:t>romatizmal</a:t>
            </a:r>
            <a:r>
              <a:rPr lang="tr-TR" dirty="0" smtClean="0"/>
              <a:t> ateş, safra kesesi taşı, apandisit gibi durumlarda görülebilir. </a:t>
            </a:r>
          </a:p>
          <a:p>
            <a:r>
              <a:rPr lang="tr-TR" dirty="0" smtClean="0"/>
              <a:t>Sağlık kuruluşuna götürülmelidir.</a:t>
            </a:r>
            <a:endParaRPr lang="tr-TR" dirty="0"/>
          </a:p>
        </p:txBody>
      </p:sp>
      <p:sp>
        <p:nvSpPr>
          <p:cNvPr id="3" name="Başlık 2"/>
          <p:cNvSpPr>
            <a:spLocks noGrp="1"/>
          </p:cNvSpPr>
          <p:nvPr>
            <p:ph type="title"/>
          </p:nvPr>
        </p:nvSpPr>
        <p:spPr/>
        <p:txBody>
          <a:bodyPr/>
          <a:lstStyle/>
          <a:p>
            <a:endParaRPr lang="tr-TR" dirty="0"/>
          </a:p>
        </p:txBody>
      </p:sp>
    </p:spTree>
    <p:extLst>
      <p:ext uri="{BB962C8B-B14F-4D97-AF65-F5344CB8AC3E}">
        <p14:creationId xmlns:p14="http://schemas.microsoft.com/office/powerpoint/2010/main" val="312742554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7544" y="1772816"/>
            <a:ext cx="8424936" cy="4608512"/>
          </a:xfrm>
        </p:spPr>
        <p:txBody>
          <a:bodyPr>
            <a:normAutofit/>
          </a:bodyPr>
          <a:lstStyle/>
          <a:p>
            <a:r>
              <a:rPr lang="tr-TR" dirty="0"/>
              <a:t>Çocuklarda iştah, </a:t>
            </a:r>
            <a:r>
              <a:rPr lang="tr-TR" dirty="0" smtClean="0"/>
              <a:t>vücudun enerji </a:t>
            </a:r>
            <a:r>
              <a:rPr lang="tr-TR" dirty="0"/>
              <a:t>gereksinimine bağlıdır. Çocuklar hareketli oldukları zamanda çok yerler; az enerji </a:t>
            </a:r>
            <a:r>
              <a:rPr lang="tr-TR" dirty="0" smtClean="0"/>
              <a:t>sarf ettikleri </a:t>
            </a:r>
            <a:r>
              <a:rPr lang="tr-TR" dirty="0"/>
              <a:t>zamanlarda ise iştahsız olurlar</a:t>
            </a:r>
            <a:r>
              <a:rPr lang="tr-TR" dirty="0" smtClean="0"/>
              <a:t>.</a:t>
            </a:r>
          </a:p>
          <a:p>
            <a:r>
              <a:rPr lang="tr-TR" dirty="0"/>
              <a:t>İştahsızlıkla birlikte çocukta sağlıksız bir görünüm gözleniyorsa ve </a:t>
            </a:r>
            <a:r>
              <a:rPr lang="tr-TR" dirty="0" smtClean="0"/>
              <a:t>yaşıtlarının gelişim </a:t>
            </a:r>
            <a:r>
              <a:rPr lang="tr-TR" dirty="0"/>
              <a:t>olarak gerisinde </a:t>
            </a:r>
            <a:r>
              <a:rPr lang="tr-TR" dirty="0" smtClean="0"/>
              <a:t>kalıyorsa nedeni araştırılmalıdır.</a:t>
            </a:r>
          </a:p>
          <a:p>
            <a:r>
              <a:rPr lang="tr-TR" dirty="0"/>
              <a:t>Ateşli hastalıklar, karaciğer enfeksiyonları, boğaz ağrısı, idrar yolu </a:t>
            </a:r>
            <a:r>
              <a:rPr lang="tr-TR" dirty="0" smtClean="0"/>
              <a:t>enfeksiyonları, fazla </a:t>
            </a:r>
            <a:r>
              <a:rPr lang="tr-TR" dirty="0"/>
              <a:t>şekerli gıdalar yeme, gereğinden fazla süt içme, ek besinlerine zamanında </a:t>
            </a:r>
            <a:r>
              <a:rPr lang="tr-TR" dirty="0" smtClean="0"/>
              <a:t>başlamama, düzensiz </a:t>
            </a:r>
            <a:r>
              <a:rPr lang="tr-TR" dirty="0"/>
              <a:t>yemek yedirme ve annenin fazla ısrarcı olması vb. durumlarda iştahsızlık gözlenir</a:t>
            </a:r>
            <a:r>
              <a:rPr lang="tr-TR" dirty="0" smtClean="0"/>
              <a:t>. </a:t>
            </a:r>
            <a:endParaRPr lang="tr-TR" dirty="0"/>
          </a:p>
        </p:txBody>
      </p:sp>
      <p:sp>
        <p:nvSpPr>
          <p:cNvPr id="3" name="Başlık 2"/>
          <p:cNvSpPr>
            <a:spLocks noGrp="1"/>
          </p:cNvSpPr>
          <p:nvPr>
            <p:ph type="title"/>
          </p:nvPr>
        </p:nvSpPr>
        <p:spPr/>
        <p:txBody>
          <a:bodyPr/>
          <a:lstStyle/>
          <a:p>
            <a:r>
              <a:rPr lang="tr-TR" dirty="0" smtClean="0"/>
              <a:t>İştahsızlık </a:t>
            </a:r>
            <a:endParaRPr lang="tr-TR" dirty="0"/>
          </a:p>
        </p:txBody>
      </p:sp>
    </p:spTree>
    <p:extLst>
      <p:ext uri="{BB962C8B-B14F-4D97-AF65-F5344CB8AC3E}">
        <p14:creationId xmlns:p14="http://schemas.microsoft.com/office/powerpoint/2010/main" val="11687774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2060848"/>
            <a:ext cx="7408333" cy="4392487"/>
          </a:xfrm>
        </p:spPr>
        <p:txBody>
          <a:bodyPr>
            <a:normAutofit/>
          </a:bodyPr>
          <a:lstStyle/>
          <a:p>
            <a:r>
              <a:rPr lang="tr-TR" dirty="0" smtClean="0"/>
              <a:t>Bilinç kaybı ile birlikte istem dışı kasılmalara denir. Son derece önemli hastalık durumlarına işaret eder. Derhal sağlık kuruluşuna götürülmelidir. Beyin hastalıkları, </a:t>
            </a:r>
            <a:r>
              <a:rPr lang="tr-TR" dirty="0" err="1" smtClean="0"/>
              <a:t>metabolik</a:t>
            </a:r>
            <a:r>
              <a:rPr lang="tr-TR" dirty="0" smtClean="0"/>
              <a:t> hastalıklar, hipertansiyon, zehirlenmelerde görülebilir. </a:t>
            </a:r>
          </a:p>
          <a:p>
            <a:r>
              <a:rPr lang="tr-TR" dirty="0" smtClean="0"/>
              <a:t>Ateşli havale: Küçük çocuklarda ateşle birlikte görülebilir. Havale sırasında çocuğun dilini ısırmaması önlenir, ateşi düşürülür ve en yakın sağlık kuruluşuna götürülür.  </a:t>
            </a:r>
            <a:endParaRPr lang="tr-TR" dirty="0"/>
          </a:p>
        </p:txBody>
      </p:sp>
      <p:sp>
        <p:nvSpPr>
          <p:cNvPr id="3" name="Başlık 2"/>
          <p:cNvSpPr>
            <a:spLocks noGrp="1"/>
          </p:cNvSpPr>
          <p:nvPr>
            <p:ph type="title"/>
          </p:nvPr>
        </p:nvSpPr>
        <p:spPr/>
        <p:txBody>
          <a:bodyPr/>
          <a:lstStyle/>
          <a:p>
            <a:r>
              <a:rPr lang="tr-TR" dirty="0" err="1" smtClean="0"/>
              <a:t>Konvülsiyon</a:t>
            </a:r>
            <a:r>
              <a:rPr lang="tr-TR" dirty="0" smtClean="0"/>
              <a:t> (havale geçirme)</a:t>
            </a:r>
            <a:endParaRPr lang="tr-TR" dirty="0"/>
          </a:p>
        </p:txBody>
      </p:sp>
    </p:spTree>
    <p:extLst>
      <p:ext uri="{BB962C8B-B14F-4D97-AF65-F5344CB8AC3E}">
        <p14:creationId xmlns:p14="http://schemas.microsoft.com/office/powerpoint/2010/main" val="23896714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685800" y="609600"/>
            <a:ext cx="7772400" cy="3886200"/>
          </a:xfrm>
        </p:spPr>
        <p:txBody>
          <a:bodyPr/>
          <a:lstStyle/>
          <a:p>
            <a:r>
              <a:rPr lang="tr-TR" dirty="0">
                <a:solidFill>
                  <a:srgbClr val="FF0000"/>
                </a:solidFill>
              </a:rPr>
              <a:t>Sağlığı etkileyen faktörler; İnsan Bünyesine ve Çevresine ait olan faktörler olarak iki ana grupta incelenmektedir:</a:t>
            </a:r>
          </a:p>
        </p:txBody>
      </p:sp>
      <p:sp>
        <p:nvSpPr>
          <p:cNvPr id="48131" name="Rectangle 3"/>
          <p:cNvSpPr>
            <a:spLocks noGrp="1" noChangeArrowheads="1"/>
          </p:cNvSpPr>
          <p:nvPr>
            <p:ph type="body" idx="1"/>
          </p:nvPr>
        </p:nvSpPr>
        <p:spPr>
          <a:xfrm>
            <a:off x="685800" y="4267200"/>
            <a:ext cx="7772400" cy="1828800"/>
          </a:xfrm>
        </p:spPr>
        <p:txBody>
          <a:bodyPr/>
          <a:lstStyle/>
          <a:p>
            <a:endParaRPr lang="tr-TR"/>
          </a:p>
        </p:txBody>
      </p:sp>
    </p:spTree>
    <p:extLst>
      <p:ext uri="{BB962C8B-B14F-4D97-AF65-F5344CB8AC3E}">
        <p14:creationId xmlns:p14="http://schemas.microsoft.com/office/powerpoint/2010/main" val="6663693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20000"/>
          </a:bodyPr>
          <a:lstStyle/>
          <a:p>
            <a:r>
              <a:rPr lang="tr-TR" dirty="0"/>
              <a:t>Çavuşoğlu, H. (2015). </a:t>
            </a:r>
            <a:r>
              <a:rPr lang="tr-TR" i="1" dirty="0"/>
              <a:t>Çocuk Sağlığı Hemşireliği Cilt I-II</a:t>
            </a:r>
            <a:r>
              <a:rPr lang="tr-TR" dirty="0"/>
              <a:t>. (12. Baskı). Ankara: Sistem Ofset Basımevi.  </a:t>
            </a:r>
          </a:p>
          <a:p>
            <a:r>
              <a:rPr lang="tr-TR" dirty="0"/>
              <a:t>Durualp, E. (2016). Anne Çocuk sağlığı ve İlk Yardım. İçinde </a:t>
            </a:r>
            <a:r>
              <a:rPr lang="tr-TR" i="1" dirty="0"/>
              <a:t>Öğretmenlik Alan Bilgisi Okul Öncesi Öğretmenliği</a:t>
            </a:r>
            <a:r>
              <a:rPr lang="tr-TR" dirty="0"/>
              <a:t>. (2. Baskı). (</a:t>
            </a:r>
            <a:r>
              <a:rPr lang="tr-TR" dirty="0" err="1"/>
              <a:t>Ed</a:t>
            </a:r>
            <a:r>
              <a:rPr lang="tr-TR" dirty="0"/>
              <a:t>: N. Aral, Ü. Deniz ve A. Kan), 107-158, Ankara: </a:t>
            </a:r>
            <a:r>
              <a:rPr lang="tr-TR" dirty="0" err="1"/>
              <a:t>Kısayol</a:t>
            </a:r>
            <a:r>
              <a:rPr lang="tr-TR" dirty="0"/>
              <a:t> Yayıncılık.</a:t>
            </a:r>
          </a:p>
          <a:p>
            <a:r>
              <a:rPr lang="tr-TR" dirty="0"/>
              <a:t>Törüner, E.K. ve </a:t>
            </a:r>
            <a:r>
              <a:rPr lang="tr-TR" dirty="0" err="1"/>
              <a:t>Büyükgönenç</a:t>
            </a:r>
            <a:r>
              <a:rPr lang="tr-TR" dirty="0"/>
              <a:t>, L. (2012). </a:t>
            </a:r>
            <a:r>
              <a:rPr lang="tr-TR" i="1" dirty="0"/>
              <a:t>Çocuk Sağlığı Temel Hemşirelik Yaklaşımları.</a:t>
            </a:r>
            <a:r>
              <a:rPr lang="tr-TR" dirty="0"/>
              <a:t> Ankara: Göktuğ Yayıncılık.</a:t>
            </a:r>
          </a:p>
          <a:p>
            <a:r>
              <a:rPr lang="tr-TR" dirty="0"/>
              <a:t>Erdem, Y. (2015). </a:t>
            </a:r>
            <a:r>
              <a:rPr lang="tr-TR" i="1" dirty="0"/>
              <a:t>Çocuk Hastalıkları</a:t>
            </a:r>
            <a:r>
              <a:rPr lang="tr-TR" dirty="0"/>
              <a:t>. Ankara: Vize Yayıncılık.</a:t>
            </a:r>
          </a:p>
          <a:p>
            <a:r>
              <a:rPr lang="tr-TR" dirty="0"/>
              <a:t>Deniz, Ü. ve Önder, Ö.R. (2015). </a:t>
            </a:r>
            <a:r>
              <a:rPr lang="tr-TR" i="1" dirty="0"/>
              <a:t>Anne Çocuk Sağlığı ve İlk Yardım</a:t>
            </a:r>
            <a:r>
              <a:rPr lang="tr-TR" dirty="0"/>
              <a:t>. Ankara: Nobel Akademik Yayıncılık. </a:t>
            </a:r>
          </a:p>
        </p:txBody>
      </p:sp>
      <p:sp>
        <p:nvSpPr>
          <p:cNvPr id="3" name="Başlık 2"/>
          <p:cNvSpPr>
            <a:spLocks noGrp="1"/>
          </p:cNvSpPr>
          <p:nvPr>
            <p:ph type="title"/>
          </p:nvPr>
        </p:nvSpPr>
        <p:spPr/>
        <p:txBody>
          <a:bodyPr/>
          <a:lstStyle/>
          <a:p>
            <a:r>
              <a:rPr lang="tr-TR" smtClean="0"/>
              <a:t>Kaynaklar </a:t>
            </a:r>
            <a:endParaRPr lang="tr-TR"/>
          </a:p>
        </p:txBody>
      </p:sp>
    </p:spTree>
    <p:extLst>
      <p:ext uri="{BB962C8B-B14F-4D97-AF65-F5344CB8AC3E}">
        <p14:creationId xmlns:p14="http://schemas.microsoft.com/office/powerpoint/2010/main" val="35319945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685800" y="404664"/>
            <a:ext cx="7772400" cy="1152128"/>
          </a:xfrm>
        </p:spPr>
        <p:txBody>
          <a:bodyPr>
            <a:normAutofit fontScale="90000"/>
          </a:bodyPr>
          <a:lstStyle/>
          <a:p>
            <a:r>
              <a:rPr lang="tr-TR" dirty="0"/>
              <a:t>Sağlığı etkileyen insan bünyesine ait faktörler:</a:t>
            </a:r>
          </a:p>
        </p:txBody>
      </p:sp>
      <p:sp>
        <p:nvSpPr>
          <p:cNvPr id="49155" name="Rectangle 3"/>
          <p:cNvSpPr>
            <a:spLocks noGrp="1" noChangeArrowheads="1"/>
          </p:cNvSpPr>
          <p:nvPr>
            <p:ph type="body" idx="1"/>
          </p:nvPr>
        </p:nvSpPr>
        <p:spPr>
          <a:xfrm>
            <a:off x="685800" y="2492896"/>
            <a:ext cx="7772400" cy="4060304"/>
          </a:xfrm>
        </p:spPr>
        <p:txBody>
          <a:bodyPr/>
          <a:lstStyle/>
          <a:p>
            <a:pPr algn="just">
              <a:lnSpc>
                <a:spcPct val="90000"/>
              </a:lnSpc>
            </a:pPr>
            <a:r>
              <a:rPr lang="tr-TR" b="1" dirty="0"/>
              <a:t>Kalıtsal nedenler, gen, hormon ve metabolizma bozuklukları, </a:t>
            </a:r>
            <a:r>
              <a:rPr lang="tr-TR" b="1" dirty="0" err="1" smtClean="0"/>
              <a:t>idiopatik</a:t>
            </a:r>
            <a:r>
              <a:rPr lang="tr-TR" b="1" dirty="0" smtClean="0"/>
              <a:t> (nedeni bilinmeyen) </a:t>
            </a:r>
            <a:r>
              <a:rPr lang="tr-TR" b="1" dirty="0"/>
              <a:t>hastalıklar</a:t>
            </a:r>
          </a:p>
          <a:p>
            <a:pPr algn="just">
              <a:lnSpc>
                <a:spcPct val="90000"/>
              </a:lnSpc>
            </a:pPr>
            <a:r>
              <a:rPr lang="tr-TR" b="1" dirty="0"/>
              <a:t>Yaş, cinsiyet, ırk, zeka ve motivasyon gibi kişisel özellikler</a:t>
            </a:r>
          </a:p>
          <a:p>
            <a:pPr algn="just">
              <a:lnSpc>
                <a:spcPct val="90000"/>
              </a:lnSpc>
            </a:pPr>
            <a:r>
              <a:rPr lang="tr-TR" b="1" dirty="0"/>
              <a:t>Fizyolojik süreçler</a:t>
            </a:r>
          </a:p>
          <a:p>
            <a:pPr algn="just">
              <a:lnSpc>
                <a:spcPct val="90000"/>
              </a:lnSpc>
            </a:pPr>
            <a:r>
              <a:rPr lang="tr-TR" b="1" dirty="0"/>
              <a:t>Fiziksel büyüme ve gelişme</a:t>
            </a:r>
          </a:p>
          <a:p>
            <a:pPr algn="just">
              <a:lnSpc>
                <a:spcPct val="90000"/>
              </a:lnSpc>
            </a:pPr>
            <a:r>
              <a:rPr lang="tr-TR" b="1" dirty="0"/>
              <a:t>Vücut onarım mekanizmaları</a:t>
            </a:r>
          </a:p>
          <a:p>
            <a:pPr algn="just">
              <a:lnSpc>
                <a:spcPct val="90000"/>
              </a:lnSpc>
            </a:pPr>
            <a:r>
              <a:rPr lang="tr-TR" b="1" dirty="0"/>
              <a:t>Alışkanlıklar, psikolojik yapı ve davranışları içerir.</a:t>
            </a:r>
          </a:p>
          <a:p>
            <a:pPr algn="just">
              <a:lnSpc>
                <a:spcPct val="90000"/>
              </a:lnSpc>
            </a:pPr>
            <a:endParaRPr lang="tr-TR" b="1" dirty="0"/>
          </a:p>
        </p:txBody>
      </p:sp>
    </p:spTree>
    <p:extLst>
      <p:ext uri="{BB962C8B-B14F-4D97-AF65-F5344CB8AC3E}">
        <p14:creationId xmlns:p14="http://schemas.microsoft.com/office/powerpoint/2010/main" val="5355234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normAutofit fontScale="90000"/>
          </a:bodyPr>
          <a:lstStyle/>
          <a:p>
            <a:r>
              <a:rPr lang="tr-TR"/>
              <a:t>Sağlığı etkileyen insan çevresine ait faktörler:</a:t>
            </a:r>
          </a:p>
        </p:txBody>
      </p:sp>
      <p:sp>
        <p:nvSpPr>
          <p:cNvPr id="50179" name="Rectangle 3"/>
          <p:cNvSpPr>
            <a:spLocks noGrp="1" noChangeArrowheads="1"/>
          </p:cNvSpPr>
          <p:nvPr>
            <p:ph type="body" idx="1"/>
          </p:nvPr>
        </p:nvSpPr>
        <p:spPr/>
        <p:txBody>
          <a:bodyPr/>
          <a:lstStyle/>
          <a:p>
            <a:pPr algn="just">
              <a:lnSpc>
                <a:spcPct val="90000"/>
              </a:lnSpc>
            </a:pPr>
            <a:r>
              <a:rPr lang="tr-TR" b="1" dirty="0"/>
              <a:t>Biyolojik çevre faktörleri (mikroorganizmalar, vektörler, bitkiler, hayvanlar, bitkisel ve hayvansal besinler)</a:t>
            </a:r>
          </a:p>
          <a:p>
            <a:pPr algn="just">
              <a:lnSpc>
                <a:spcPct val="90000"/>
              </a:lnSpc>
            </a:pPr>
            <a:r>
              <a:rPr lang="tr-TR" b="1" dirty="0"/>
              <a:t>Fiziksel çevre faktörleri (su kirliliği, hava kirliliği, atıklar, radyasyon)</a:t>
            </a:r>
          </a:p>
          <a:p>
            <a:pPr algn="just">
              <a:lnSpc>
                <a:spcPct val="90000"/>
              </a:lnSpc>
            </a:pPr>
            <a:r>
              <a:rPr lang="tr-TR" b="1" dirty="0"/>
              <a:t>Sosyal çevre faktörleri (kültürel ve ekonomik nedenler, aile yapısı, toplumsal koşullar, dil, din...)</a:t>
            </a:r>
          </a:p>
        </p:txBody>
      </p:sp>
    </p:spTree>
    <p:extLst>
      <p:ext uri="{BB962C8B-B14F-4D97-AF65-F5344CB8AC3E}">
        <p14:creationId xmlns:p14="http://schemas.microsoft.com/office/powerpoint/2010/main" val="21654894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1844824"/>
            <a:ext cx="7408333" cy="4608512"/>
          </a:xfrm>
        </p:spPr>
        <p:txBody>
          <a:bodyPr>
            <a:normAutofit fontScale="92500" lnSpcReduction="10000"/>
          </a:bodyPr>
          <a:lstStyle/>
          <a:p>
            <a:r>
              <a:rPr lang="tr-TR" dirty="0" smtClean="0"/>
              <a:t>Ateş</a:t>
            </a:r>
          </a:p>
          <a:p>
            <a:r>
              <a:rPr lang="tr-TR" dirty="0" smtClean="0"/>
              <a:t>Döküntü</a:t>
            </a:r>
          </a:p>
          <a:p>
            <a:r>
              <a:rPr lang="tr-TR" dirty="0" err="1" smtClean="0"/>
              <a:t>Diare</a:t>
            </a:r>
            <a:r>
              <a:rPr lang="tr-TR" dirty="0" smtClean="0"/>
              <a:t> (ishal)</a:t>
            </a:r>
          </a:p>
          <a:p>
            <a:r>
              <a:rPr lang="tr-TR" dirty="0" err="1" smtClean="0"/>
              <a:t>Konstipasyon</a:t>
            </a:r>
            <a:r>
              <a:rPr lang="tr-TR" dirty="0" smtClean="0"/>
              <a:t> (kabızlık)</a:t>
            </a:r>
          </a:p>
          <a:p>
            <a:r>
              <a:rPr lang="tr-TR" dirty="0" smtClean="0"/>
              <a:t>Kusma</a:t>
            </a:r>
          </a:p>
          <a:p>
            <a:r>
              <a:rPr lang="tr-TR" dirty="0" smtClean="0"/>
              <a:t>Öksürük</a:t>
            </a:r>
          </a:p>
          <a:p>
            <a:r>
              <a:rPr lang="tr-TR" dirty="0" smtClean="0"/>
              <a:t>Terleme</a:t>
            </a:r>
          </a:p>
          <a:p>
            <a:r>
              <a:rPr lang="tr-TR" dirty="0" smtClean="0"/>
              <a:t>Solukluk</a:t>
            </a:r>
          </a:p>
          <a:p>
            <a:r>
              <a:rPr lang="tr-TR" dirty="0" smtClean="0"/>
              <a:t>Baş ağrısı</a:t>
            </a:r>
          </a:p>
          <a:p>
            <a:r>
              <a:rPr lang="tr-TR" dirty="0" smtClean="0"/>
              <a:t>Karın ağrısı</a:t>
            </a:r>
          </a:p>
          <a:p>
            <a:r>
              <a:rPr lang="tr-TR" dirty="0" smtClean="0"/>
              <a:t>İştahsızlık </a:t>
            </a:r>
          </a:p>
          <a:p>
            <a:r>
              <a:rPr lang="tr-TR" dirty="0" err="1" smtClean="0"/>
              <a:t>Konvülsiyon</a:t>
            </a:r>
            <a:r>
              <a:rPr lang="tr-TR" dirty="0" smtClean="0"/>
              <a:t> (havale)</a:t>
            </a:r>
          </a:p>
          <a:p>
            <a:endParaRPr lang="tr-TR" dirty="0"/>
          </a:p>
        </p:txBody>
      </p:sp>
      <p:sp>
        <p:nvSpPr>
          <p:cNvPr id="3" name="Başlık 2"/>
          <p:cNvSpPr>
            <a:spLocks noGrp="1"/>
          </p:cNvSpPr>
          <p:nvPr>
            <p:ph type="title"/>
          </p:nvPr>
        </p:nvSpPr>
        <p:spPr/>
        <p:txBody>
          <a:bodyPr/>
          <a:lstStyle/>
          <a:p>
            <a:r>
              <a:rPr lang="tr-TR" dirty="0" smtClean="0"/>
              <a:t>Hasta Çocuk</a:t>
            </a:r>
            <a:endParaRPr lang="tr-TR" dirty="0"/>
          </a:p>
        </p:txBody>
      </p:sp>
    </p:spTree>
    <p:extLst>
      <p:ext uri="{BB962C8B-B14F-4D97-AF65-F5344CB8AC3E}">
        <p14:creationId xmlns:p14="http://schemas.microsoft.com/office/powerpoint/2010/main" val="24795508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1556792"/>
            <a:ext cx="8640959" cy="4569371"/>
          </a:xfrm>
        </p:spPr>
        <p:txBody>
          <a:bodyPr>
            <a:normAutofit/>
          </a:bodyPr>
          <a:lstStyle/>
          <a:p>
            <a:r>
              <a:rPr lang="tr-TR" dirty="0" smtClean="0"/>
              <a:t>En sık görülen şikayettir.  Önemli bir hastalık işareti olabilir. Üzerinde dikkatle durulmalı ve hekime başvurulmalıdır.</a:t>
            </a:r>
          </a:p>
          <a:p>
            <a:r>
              <a:rPr lang="tr-TR" dirty="0" smtClean="0"/>
              <a:t>Vücut sıcaklığı farklı yöntemlerle ölçülebilir. Termometreden yararlanılır.</a:t>
            </a:r>
          </a:p>
          <a:p>
            <a:pPr lvl="1"/>
            <a:r>
              <a:rPr lang="tr-TR" dirty="0" err="1" smtClean="0">
                <a:solidFill>
                  <a:srgbClr val="FF0000"/>
                </a:solidFill>
              </a:rPr>
              <a:t>Sublingual</a:t>
            </a:r>
            <a:r>
              <a:rPr lang="tr-TR" dirty="0" smtClean="0">
                <a:solidFill>
                  <a:srgbClr val="FF0000"/>
                </a:solidFill>
              </a:rPr>
              <a:t> (dil altı)</a:t>
            </a:r>
          </a:p>
          <a:p>
            <a:pPr lvl="1"/>
            <a:r>
              <a:rPr lang="tr-TR" dirty="0" err="1" smtClean="0">
                <a:solidFill>
                  <a:srgbClr val="FF0000"/>
                </a:solidFill>
              </a:rPr>
              <a:t>Rektal</a:t>
            </a:r>
            <a:r>
              <a:rPr lang="tr-TR" dirty="0" smtClean="0">
                <a:solidFill>
                  <a:srgbClr val="FF0000"/>
                </a:solidFill>
              </a:rPr>
              <a:t> (makat)</a:t>
            </a:r>
          </a:p>
          <a:p>
            <a:pPr lvl="1"/>
            <a:r>
              <a:rPr lang="tr-TR" dirty="0" err="1" smtClean="0">
                <a:solidFill>
                  <a:srgbClr val="FF0000"/>
                </a:solidFill>
              </a:rPr>
              <a:t>Aksillar</a:t>
            </a:r>
            <a:r>
              <a:rPr lang="tr-TR" dirty="0" smtClean="0">
                <a:solidFill>
                  <a:srgbClr val="FF0000"/>
                </a:solidFill>
              </a:rPr>
              <a:t> (koltuk altı)</a:t>
            </a:r>
          </a:p>
          <a:p>
            <a:pPr lvl="1"/>
            <a:r>
              <a:rPr lang="tr-TR" dirty="0" smtClean="0">
                <a:solidFill>
                  <a:srgbClr val="FF0000"/>
                </a:solidFill>
              </a:rPr>
              <a:t>Kulak </a:t>
            </a:r>
          </a:p>
          <a:p>
            <a:endParaRPr lang="tr-TR" dirty="0"/>
          </a:p>
        </p:txBody>
      </p:sp>
      <p:sp>
        <p:nvSpPr>
          <p:cNvPr id="3" name="Başlık 2"/>
          <p:cNvSpPr>
            <a:spLocks noGrp="1"/>
          </p:cNvSpPr>
          <p:nvPr>
            <p:ph type="title"/>
          </p:nvPr>
        </p:nvSpPr>
        <p:spPr/>
        <p:txBody>
          <a:bodyPr/>
          <a:lstStyle/>
          <a:p>
            <a:r>
              <a:rPr lang="tr-TR" dirty="0" smtClean="0"/>
              <a:t>ATEŞ</a:t>
            </a:r>
            <a:endParaRPr lang="tr-TR" dirty="0"/>
          </a:p>
        </p:txBody>
      </p:sp>
    </p:spTree>
    <p:extLst>
      <p:ext uri="{BB962C8B-B14F-4D97-AF65-F5344CB8AC3E}">
        <p14:creationId xmlns:p14="http://schemas.microsoft.com/office/powerpoint/2010/main" val="88602112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171</TotalTime>
  <Words>2534</Words>
  <Application>Microsoft Office PowerPoint</Application>
  <PresentationFormat>Ekran Gösterisi (4:3)</PresentationFormat>
  <Paragraphs>237</Paragraphs>
  <Slides>50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50</vt:i4>
      </vt:variant>
    </vt:vector>
  </HeadingPairs>
  <TitlesOfParts>
    <vt:vector size="56" baseType="lpstr">
      <vt:lpstr>Arial</vt:lpstr>
      <vt:lpstr>Candara</vt:lpstr>
      <vt:lpstr>Symbol</vt:lpstr>
      <vt:lpstr>Times New Roman</vt:lpstr>
      <vt:lpstr>Wingdings</vt:lpstr>
      <vt:lpstr>Dalga Biçimi</vt:lpstr>
      <vt:lpstr>ÇOCUKLARDA HASTALIK BELİRTİLERİ</vt:lpstr>
      <vt:lpstr>Dünya Sağlık Örgütü  (WHO)</vt:lpstr>
      <vt:lpstr>Dünya Sağlık Örgütü  (WHO)</vt:lpstr>
      <vt:lpstr>Sağlığı Etkileyen Faktörler</vt:lpstr>
      <vt:lpstr>Sağlığı etkileyen faktörler; İnsan Bünyesine ve Çevresine ait olan faktörler olarak iki ana grupta incelenmektedir:</vt:lpstr>
      <vt:lpstr>Sağlığı etkileyen insan bünyesine ait faktörler:</vt:lpstr>
      <vt:lpstr>Sağlığı etkileyen insan çevresine ait faktörler:</vt:lpstr>
      <vt:lpstr>Hasta Çocuk</vt:lpstr>
      <vt:lpstr>ATEŞ</vt:lpstr>
      <vt:lpstr>VÜCUT SICAKLIĞI ÖLÇÜMÜ</vt:lpstr>
      <vt:lpstr>PowerPoint Sunusu</vt:lpstr>
      <vt:lpstr>PowerPoint Sunusu</vt:lpstr>
      <vt:lpstr>PowerPoint Sunusu</vt:lpstr>
      <vt:lpstr>Vücut ısısının ölçülmesi:</vt:lpstr>
      <vt:lpstr>PowerPoint Sunusu</vt:lpstr>
      <vt:lpstr>PowerPoint Sunusu</vt:lpstr>
      <vt:lpstr>PowerPoint Sunusu</vt:lpstr>
      <vt:lpstr>PowerPoint Sunusu</vt:lpstr>
      <vt:lpstr>Ağızdan (oral yol) ölçüm : </vt:lpstr>
      <vt:lpstr>İşlem:</vt:lpstr>
      <vt:lpstr>Koltuk altından (aksillerden) ölçüm: </vt:lpstr>
      <vt:lpstr>İşlem:</vt:lpstr>
      <vt:lpstr>Makattan (rektal) ölçüm:</vt:lpstr>
      <vt:lpstr>PowerPoint Sunusu</vt:lpstr>
      <vt:lpstr>İşlem:</vt:lpstr>
      <vt:lpstr>Vücut ısısı ölçümü yapılırken dikkat edilecek noktalar:</vt:lpstr>
      <vt:lpstr>Ne yapmalıyız?</vt:lpstr>
      <vt:lpstr>Döküntüler </vt:lpstr>
      <vt:lpstr>İshal </vt:lpstr>
      <vt:lpstr>PowerPoint Sunusu</vt:lpstr>
      <vt:lpstr>PowerPoint Sunusu</vt:lpstr>
      <vt:lpstr>PowerPoint Sunusu</vt:lpstr>
      <vt:lpstr>Ne yapmalıyız?</vt:lpstr>
      <vt:lpstr>Konstipasyon (kabızlık)</vt:lpstr>
      <vt:lpstr>Ne yapmalıyız?</vt:lpstr>
      <vt:lpstr>Kusma </vt:lpstr>
      <vt:lpstr>Ne yapmalıyız?</vt:lpstr>
      <vt:lpstr>Öksürük </vt:lpstr>
      <vt:lpstr>PowerPoint Sunusu</vt:lpstr>
      <vt:lpstr>Ne yapmalıyız?</vt:lpstr>
      <vt:lpstr>Terleme </vt:lpstr>
      <vt:lpstr>Solukluk </vt:lpstr>
      <vt:lpstr>Baş ağrısı</vt:lpstr>
      <vt:lpstr>PowerPoint Sunusu</vt:lpstr>
      <vt:lpstr>Ne yapmalıyız?</vt:lpstr>
      <vt:lpstr>Karın ağrısı</vt:lpstr>
      <vt:lpstr>PowerPoint Sunusu</vt:lpstr>
      <vt:lpstr>İştahsızlık </vt:lpstr>
      <vt:lpstr>Konvülsiyon (havale geçirme)</vt:lpstr>
      <vt:lpstr>Kaynaklar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ÇOCUKLARDA HASTALIK BELİRTİLERİ</dc:title>
  <dc:creator>sony</dc:creator>
  <cp:lastModifiedBy>Ender Durualp</cp:lastModifiedBy>
  <cp:revision>21</cp:revision>
  <dcterms:created xsi:type="dcterms:W3CDTF">2012-11-04T16:42:33Z</dcterms:created>
  <dcterms:modified xsi:type="dcterms:W3CDTF">2021-04-19T12:43:58Z</dcterms:modified>
</cp:coreProperties>
</file>