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93" r:id="rId3"/>
    <p:sldId id="394" r:id="rId4"/>
    <p:sldId id="395" r:id="rId5"/>
    <p:sldId id="396" r:id="rId6"/>
    <p:sldId id="398" r:id="rId7"/>
    <p:sldId id="399" r:id="rId8"/>
    <p:sldId id="377" r:id="rId9"/>
    <p:sldId id="324" r:id="rId10"/>
    <p:sldId id="325" r:id="rId11"/>
    <p:sldId id="329" r:id="rId12"/>
    <p:sldId id="330" r:id="rId13"/>
    <p:sldId id="331" r:id="rId14"/>
    <p:sldId id="332" r:id="rId15"/>
    <p:sldId id="333" r:id="rId16"/>
    <p:sldId id="334" r:id="rId17"/>
    <p:sldId id="335" r:id="rId18"/>
    <p:sldId id="338" r:id="rId19"/>
    <p:sldId id="339" r:id="rId20"/>
    <p:sldId id="373" r:id="rId21"/>
    <p:sldId id="336" r:id="rId22"/>
    <p:sldId id="340" r:id="rId23"/>
    <p:sldId id="341" r:id="rId24"/>
    <p:sldId id="380" r:id="rId25"/>
    <p:sldId id="384" r:id="rId26"/>
    <p:sldId id="385" r:id="rId27"/>
    <p:sldId id="342" r:id="rId28"/>
    <p:sldId id="343" r:id="rId29"/>
    <p:sldId id="344" r:id="rId30"/>
    <p:sldId id="345" r:id="rId31"/>
    <p:sldId id="346" r:id="rId32"/>
    <p:sldId id="378" r:id="rId33"/>
    <p:sldId id="379" r:id="rId34"/>
    <p:sldId id="347" r:id="rId35"/>
    <p:sldId id="381" r:id="rId36"/>
    <p:sldId id="348" r:id="rId37"/>
    <p:sldId id="349" r:id="rId38"/>
    <p:sldId id="382" r:id="rId39"/>
    <p:sldId id="383" r:id="rId40"/>
    <p:sldId id="350" r:id="rId41"/>
    <p:sldId id="351" r:id="rId42"/>
    <p:sldId id="352" r:id="rId43"/>
    <p:sldId id="353" r:id="rId44"/>
    <p:sldId id="354" r:id="rId45"/>
    <p:sldId id="355" r:id="rId46"/>
    <p:sldId id="356" r:id="rId47"/>
    <p:sldId id="389" r:id="rId48"/>
    <p:sldId id="386" r:id="rId49"/>
    <p:sldId id="357" r:id="rId50"/>
    <p:sldId id="391" r:id="rId51"/>
    <p:sldId id="358" r:id="rId52"/>
    <p:sldId id="359" r:id="rId53"/>
    <p:sldId id="360" r:id="rId54"/>
    <p:sldId id="361" r:id="rId55"/>
    <p:sldId id="362" r:id="rId56"/>
    <p:sldId id="363" r:id="rId57"/>
    <p:sldId id="364" r:id="rId58"/>
    <p:sldId id="365" r:id="rId59"/>
    <p:sldId id="366" r:id="rId60"/>
    <p:sldId id="367" r:id="rId61"/>
    <p:sldId id="368" r:id="rId62"/>
    <p:sldId id="369" r:id="rId63"/>
    <p:sldId id="370" r:id="rId64"/>
    <p:sldId id="371" r:id="rId65"/>
    <p:sldId id="372" r:id="rId66"/>
    <p:sldId id="321" r:id="rId6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67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68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en-US"/>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F58BF588-6C4B-4A50-8282-AF9CB1A85A30}"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D16F8FD-639E-4EDD-9FFD-9DDBEF52501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en-US"/>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37B94A7-92F2-4EB6-9A2D-26C9E14D53D7}"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en-US"/>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İçerik Yer Tutucusu 3"/>
          <p:cNvSpPr>
            <a:spLocks noGrp="1"/>
          </p:cNvSpPr>
          <p:nvPr>
            <p:ph sz="quarter" idx="2"/>
          </p:nvPr>
        </p:nvSpPr>
        <p:spPr>
          <a:xfrm>
            <a:off x="4648200" y="1600200"/>
            <a:ext cx="4038600" cy="2185988"/>
          </a:xfrm>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5" name="İçerik Yer Tutucusu 4"/>
          <p:cNvSpPr>
            <a:spLocks noGrp="1"/>
          </p:cNvSpPr>
          <p:nvPr>
            <p:ph sz="quarter" idx="3"/>
          </p:nvPr>
        </p:nvSpPr>
        <p:spPr>
          <a:xfrm>
            <a:off x="4648200" y="3938588"/>
            <a:ext cx="4038600" cy="2187575"/>
          </a:xfrm>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p>
        </p:txBody>
      </p:sp>
      <p:sp>
        <p:nvSpPr>
          <p:cNvPr id="7" name="Rectangle 5"/>
          <p:cNvSpPr>
            <a:spLocks noGrp="1" noChangeArrowheads="1"/>
          </p:cNvSpPr>
          <p:nvPr>
            <p:ph type="ftr" sz="quarter" idx="11"/>
          </p:nvPr>
        </p:nvSpPr>
        <p:spPr>
          <a:ln/>
        </p:spPr>
        <p:txBody>
          <a:bodyPr/>
          <a:lstStyle>
            <a:lvl1pPr>
              <a:defRPr/>
            </a:lvl1pPr>
          </a:lstStyle>
          <a:p>
            <a:pPr>
              <a:defRPr/>
            </a:pPr>
            <a:endParaRPr lang="tr-TR"/>
          </a:p>
        </p:txBody>
      </p:sp>
      <p:sp>
        <p:nvSpPr>
          <p:cNvPr id="8" name="Rectangle 6"/>
          <p:cNvSpPr>
            <a:spLocks noGrp="1" noChangeArrowheads="1"/>
          </p:cNvSpPr>
          <p:nvPr>
            <p:ph type="sldNum" sz="quarter" idx="12"/>
          </p:nvPr>
        </p:nvSpPr>
        <p:spPr>
          <a:ln/>
        </p:spPr>
        <p:txBody>
          <a:bodyPr/>
          <a:lstStyle>
            <a:lvl1pPr>
              <a:defRPr/>
            </a:lvl1pPr>
          </a:lstStyle>
          <a:p>
            <a:pPr>
              <a:defRPr/>
            </a:pPr>
            <a:fld id="{67C7F94C-C4D2-43EE-AE92-95441CED23FE}"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en-US"/>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096BCCD-F318-42F8-84B4-9147D50384D7}"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a:t>Asıl başlık stili için tıklatın</a:t>
            </a:r>
            <a:endParaRPr lang="tr-TR"/>
          </a:p>
        </p:txBody>
      </p:sp>
      <p:sp>
        <p:nvSpPr>
          <p:cNvPr id="3" name="İçerik Yer Tutucusu 2"/>
          <p:cNvSpPr>
            <a:spLocks noGrp="1"/>
          </p:cNvSpPr>
          <p:nvPr>
            <p:ph idx="1"/>
          </p:nvPr>
        </p:nvSpPr>
        <p:spPr/>
        <p:txBody>
          <a:body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D617003-7964-4009-B340-A20D6C1DC818}"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en-US"/>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1C1067E-43B8-466D-AE6A-3E31A68B07B8}"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36B08BEC-A491-45CA-AFCD-A4100255BBE0}"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en-US"/>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C2BA8B8E-870D-4140-A8E2-15202DA7130C}"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C936D82B-0B26-45A9-806E-6533BF568CF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8FE76CBB-E81D-42D6-9D25-EF07674DA198}"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en-US"/>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Asıl metin stillerini düzenlemek için tıklatın</a:t>
            </a:r>
          </a:p>
          <a:p>
            <a:pPr lvl="1"/>
            <a:r>
              <a:rPr lang="en-US"/>
              <a:t>İkinci düzey</a:t>
            </a:r>
          </a:p>
          <a:p>
            <a:pPr lvl="2"/>
            <a:r>
              <a:rPr lang="en-US"/>
              <a:t>Üçüncü düzey</a:t>
            </a:r>
          </a:p>
          <a:p>
            <a:pPr lvl="3"/>
            <a:r>
              <a:rPr lang="en-US"/>
              <a:t>Dördüncü düzey</a:t>
            </a:r>
          </a:p>
          <a:p>
            <a:pPr lvl="4"/>
            <a:r>
              <a:rPr lang="en-US"/>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E0EA9D77-79B8-43BD-87C3-D003230776D6}"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en-US"/>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F47C7C5B-3A76-4CE6-8FCF-51AE3357FB77}"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2D177C0-DD94-40C5-850D-FD4CCA51F03C}"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395288" y="1125538"/>
            <a:ext cx="7772400" cy="2879725"/>
          </a:xfrm>
        </p:spPr>
        <p:txBody>
          <a:bodyPr/>
          <a:lstStyle/>
          <a:p>
            <a:pPr eaLnBrk="1" hangingPunct="1"/>
            <a:r>
              <a:rPr lang="tr-TR" sz="4800" b="1" smtClean="0"/>
              <a:t>ELEKTRON TAŞIMA ZİNCİRİ</a:t>
            </a:r>
            <a:br>
              <a:rPr lang="tr-TR" sz="4800" b="1" smtClean="0"/>
            </a:br>
            <a:r>
              <a:rPr lang="tr-TR" sz="4800" b="1" smtClean="0"/>
              <a:t>ve</a:t>
            </a:r>
            <a:br>
              <a:rPr lang="tr-TR" sz="4800" b="1" smtClean="0"/>
            </a:br>
            <a:r>
              <a:rPr lang="tr-TR" sz="4800" b="1" smtClean="0"/>
              <a:t>OKSİDATİF FOSFORİLASYON</a:t>
            </a:r>
          </a:p>
        </p:txBody>
      </p:sp>
      <p:sp>
        <p:nvSpPr>
          <p:cNvPr id="15362" name="Rectangle 3"/>
          <p:cNvSpPr>
            <a:spLocks noGrp="1" noChangeArrowheads="1"/>
          </p:cNvSpPr>
          <p:nvPr>
            <p:ph type="subTitle" idx="1"/>
          </p:nvPr>
        </p:nvSpPr>
        <p:spPr>
          <a:xfrm>
            <a:off x="1116013" y="4581525"/>
            <a:ext cx="6400800" cy="1752600"/>
          </a:xfrm>
        </p:spPr>
        <p:txBody>
          <a:bodyPr/>
          <a:lstStyle/>
          <a:p>
            <a:pPr eaLnBrk="1" hangingPunct="1"/>
            <a:endParaRPr lang="tr-TR"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2"/>
          <p:cNvSpPr txBox="1">
            <a:spLocks noChangeArrowheads="1"/>
          </p:cNvSpPr>
          <p:nvPr/>
        </p:nvSpPr>
        <p:spPr bwMode="auto">
          <a:xfrm>
            <a:off x="611188" y="333375"/>
            <a:ext cx="8137525" cy="3378200"/>
          </a:xfrm>
          <a:prstGeom prst="rect">
            <a:avLst/>
          </a:prstGeom>
          <a:noFill/>
          <a:ln w="9525">
            <a:noFill/>
            <a:miter lim="800000"/>
            <a:headEnd/>
            <a:tailEnd/>
          </a:ln>
        </p:spPr>
        <p:txBody>
          <a:bodyPr>
            <a:spAutoFit/>
          </a:bodyPr>
          <a:lstStyle/>
          <a:p>
            <a:r>
              <a:rPr lang="tr-TR" sz="2400"/>
              <a:t>Organik maddelerin oksitlenmesinde elektronla beraber H</a:t>
            </a:r>
            <a:r>
              <a:rPr lang="tr-TR" sz="2400" baseline="30000"/>
              <a:t>+</a:t>
            </a:r>
            <a:r>
              <a:rPr lang="tr-TR" sz="2400"/>
              <a:t> iyonunun da molekülden ayrıldığı görülür ki bu olay, </a:t>
            </a:r>
            <a:r>
              <a:rPr lang="tr-TR" sz="2400" b="1"/>
              <a:t>dehidrojenizasyon</a:t>
            </a:r>
            <a:r>
              <a:rPr lang="tr-TR" sz="2400"/>
              <a:t> olarak adlandırılır. Organik maddelerin indirgenmesinde ise elektron alınması, proton (H</a:t>
            </a:r>
            <a:r>
              <a:rPr lang="tr-TR" sz="2400" baseline="30000"/>
              <a:t>+</a:t>
            </a:r>
            <a:r>
              <a:rPr lang="tr-TR" sz="2400"/>
              <a:t>) alınmasıyla birlikte olur. Yani organik maddelerin oksidoredüksiyon reaksiyonlarında, bir organik molekül hidrojen donörü (vericisi) olarak rol alıp yükseltgenirken bir başka molekül ise hidrojen akseptörü (alıcısı) olarak rol alıp indirgenmektedir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
          <p:cNvSpPr txBox="1">
            <a:spLocks noChangeArrowheads="1"/>
          </p:cNvSpPr>
          <p:nvPr/>
        </p:nvSpPr>
        <p:spPr bwMode="auto">
          <a:xfrm>
            <a:off x="611188" y="333375"/>
            <a:ext cx="8137525" cy="1917700"/>
          </a:xfrm>
          <a:prstGeom prst="rect">
            <a:avLst/>
          </a:prstGeom>
          <a:noFill/>
          <a:ln w="9525">
            <a:noFill/>
            <a:miter lim="800000"/>
            <a:headEnd/>
            <a:tailEnd/>
          </a:ln>
        </p:spPr>
        <p:txBody>
          <a:bodyPr>
            <a:spAutoFit/>
          </a:bodyPr>
          <a:lstStyle/>
          <a:p>
            <a:r>
              <a:rPr lang="tr-TR" sz="2400"/>
              <a:t>Birinci bölümde ATP kazanılmasına </a:t>
            </a:r>
            <a:r>
              <a:rPr lang="tr-TR" sz="2400" b="1"/>
              <a:t>substrat basamağında fosforilasyon </a:t>
            </a:r>
            <a:r>
              <a:rPr lang="tr-TR" sz="2400"/>
              <a:t>denir, ikinci bölümde ATP kazanılmasına da </a:t>
            </a:r>
            <a:r>
              <a:rPr lang="tr-TR" sz="2400" b="1"/>
              <a:t>oksidatif fosforilasyon (elektron transport fosforilasyon, solunum zinciri fosforilasyon) </a:t>
            </a:r>
            <a:r>
              <a:rPr lang="tr-TR" sz="2400"/>
              <a:t>denir.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457200" y="274638"/>
            <a:ext cx="8229600" cy="850900"/>
          </a:xfrm>
        </p:spPr>
        <p:txBody>
          <a:bodyPr/>
          <a:lstStyle/>
          <a:p>
            <a:pPr eaLnBrk="1" hangingPunct="1"/>
            <a:r>
              <a:rPr lang="tr-TR" sz="3600" b="1" smtClean="0"/>
              <a:t>Substrat basamağında fosforilasyon </a:t>
            </a:r>
          </a:p>
        </p:txBody>
      </p:sp>
      <p:sp>
        <p:nvSpPr>
          <p:cNvPr id="30722" name="Text Box 3"/>
          <p:cNvSpPr txBox="1">
            <a:spLocks noChangeArrowheads="1"/>
          </p:cNvSpPr>
          <p:nvPr/>
        </p:nvSpPr>
        <p:spPr bwMode="auto">
          <a:xfrm>
            <a:off x="395288" y="1557338"/>
            <a:ext cx="8424862" cy="2647950"/>
          </a:xfrm>
          <a:prstGeom prst="rect">
            <a:avLst/>
          </a:prstGeom>
          <a:noFill/>
          <a:ln w="9525">
            <a:noFill/>
            <a:miter lim="800000"/>
            <a:headEnd/>
            <a:tailEnd/>
          </a:ln>
        </p:spPr>
        <p:txBody>
          <a:bodyPr>
            <a:spAutoFit/>
          </a:bodyPr>
          <a:lstStyle/>
          <a:p>
            <a:pPr>
              <a:spcBef>
                <a:spcPct val="50000"/>
              </a:spcBef>
            </a:pPr>
            <a:r>
              <a:rPr lang="tr-TR" sz="2400"/>
              <a:t>Substrat basamağında fosforilasyon, iki aşamadır. </a:t>
            </a:r>
          </a:p>
          <a:p>
            <a:pPr>
              <a:spcBef>
                <a:spcPct val="50000"/>
              </a:spcBef>
            </a:pPr>
            <a:r>
              <a:rPr lang="tr-TR" sz="2400"/>
              <a:t>Birinci aşamada dehidretasyonla </a:t>
            </a:r>
            <a:r>
              <a:rPr lang="tr-TR" sz="2400" i="1"/>
              <a:t>de novo </a:t>
            </a:r>
            <a:r>
              <a:rPr lang="tr-TR" sz="2400"/>
              <a:t>enerjice zengin ara ürünler oluşur. </a:t>
            </a:r>
          </a:p>
          <a:p>
            <a:pPr>
              <a:spcBef>
                <a:spcPct val="50000"/>
              </a:spcBef>
            </a:pPr>
            <a:r>
              <a:rPr lang="tr-TR" sz="2400"/>
              <a:t>İkinci aşamada da enerjice zengin ara ürünlerdeki enerji ADP’nin ATP’ye veya GDP’nin GTP’ye fosforilasyonu için kullanılır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2"/>
          <p:cNvSpPr txBox="1">
            <a:spLocks noChangeArrowheads="1"/>
          </p:cNvSpPr>
          <p:nvPr/>
        </p:nvSpPr>
        <p:spPr bwMode="auto">
          <a:xfrm>
            <a:off x="395288" y="620713"/>
            <a:ext cx="8424862" cy="822325"/>
          </a:xfrm>
          <a:prstGeom prst="rect">
            <a:avLst/>
          </a:prstGeom>
          <a:noFill/>
          <a:ln w="9525">
            <a:noFill/>
            <a:miter lim="800000"/>
            <a:headEnd/>
            <a:tailEnd/>
          </a:ln>
        </p:spPr>
        <p:txBody>
          <a:bodyPr>
            <a:spAutoFit/>
          </a:bodyPr>
          <a:lstStyle/>
          <a:p>
            <a:pPr>
              <a:spcBef>
                <a:spcPct val="50000"/>
              </a:spcBef>
            </a:pPr>
            <a:r>
              <a:rPr lang="tr-TR" sz="2400" b="1"/>
              <a:t>Sitozolde,</a:t>
            </a:r>
            <a:r>
              <a:rPr lang="tr-TR" sz="2400"/>
              <a:t> gliseraldehid-3-fosfat, </a:t>
            </a:r>
            <a:r>
              <a:rPr lang="tr-TR" sz="2400" b="1" i="1"/>
              <a:t>gliseraldehid-3-fosfat dehidrojenaz</a:t>
            </a:r>
            <a:r>
              <a:rPr lang="tr-TR" sz="2400"/>
              <a:t> vasıtasıyla 1,3-bisfosfogliserata dönüştürülür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2"/>
          <p:cNvSpPr txBox="1">
            <a:spLocks noChangeArrowheads="1"/>
          </p:cNvSpPr>
          <p:nvPr/>
        </p:nvSpPr>
        <p:spPr bwMode="auto">
          <a:xfrm>
            <a:off x="395288" y="620713"/>
            <a:ext cx="8424862" cy="1187450"/>
          </a:xfrm>
          <a:prstGeom prst="rect">
            <a:avLst/>
          </a:prstGeom>
          <a:noFill/>
          <a:ln w="9525">
            <a:noFill/>
            <a:miter lim="800000"/>
            <a:headEnd/>
            <a:tailEnd/>
          </a:ln>
        </p:spPr>
        <p:txBody>
          <a:bodyPr>
            <a:spAutoFit/>
          </a:bodyPr>
          <a:lstStyle/>
          <a:p>
            <a:pPr>
              <a:spcBef>
                <a:spcPct val="50000"/>
              </a:spcBef>
            </a:pPr>
            <a:r>
              <a:rPr lang="tr-TR" sz="2400"/>
              <a:t>Daha sonra 1,3-bisfosfogliserat </a:t>
            </a:r>
            <a:r>
              <a:rPr lang="tr-TR" sz="2400" b="1" i="1"/>
              <a:t>fosfogliserat kinaz</a:t>
            </a:r>
            <a:r>
              <a:rPr lang="tr-TR" sz="2400"/>
              <a:t> vasıtasıyla 3-fosfogliserata dönüştürülürken ATP oluşmaktadır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2"/>
          <p:cNvSpPr txBox="1">
            <a:spLocks noChangeArrowheads="1"/>
          </p:cNvSpPr>
          <p:nvPr/>
        </p:nvSpPr>
        <p:spPr bwMode="auto">
          <a:xfrm>
            <a:off x="395288" y="620713"/>
            <a:ext cx="8424862" cy="822325"/>
          </a:xfrm>
          <a:prstGeom prst="rect">
            <a:avLst/>
          </a:prstGeom>
          <a:noFill/>
          <a:ln w="9525">
            <a:noFill/>
            <a:miter lim="800000"/>
            <a:headEnd/>
            <a:tailEnd/>
          </a:ln>
        </p:spPr>
        <p:txBody>
          <a:bodyPr>
            <a:spAutoFit/>
          </a:bodyPr>
          <a:lstStyle/>
          <a:p>
            <a:pPr>
              <a:spcBef>
                <a:spcPct val="50000"/>
              </a:spcBef>
            </a:pPr>
            <a:r>
              <a:rPr lang="tr-TR" sz="2400" b="1"/>
              <a:t>Mitokondri matriksinde,</a:t>
            </a:r>
            <a:r>
              <a:rPr lang="tr-TR" sz="2400" b="1" i="1"/>
              <a:t> </a:t>
            </a:r>
            <a:r>
              <a:rPr lang="tr-TR" sz="2400">
                <a:sym typeface="Symbol" pitchFamily="18" charset="2"/>
              </a:rPr>
              <a:t></a:t>
            </a:r>
            <a:r>
              <a:rPr lang="tr-TR" sz="2400"/>
              <a:t>-ketoglutarat </a:t>
            </a:r>
            <a:r>
              <a:rPr lang="tr-TR" sz="2400" b="1" i="1">
                <a:sym typeface="Symbol" pitchFamily="18" charset="2"/>
              </a:rPr>
              <a:t></a:t>
            </a:r>
            <a:r>
              <a:rPr lang="tr-TR" sz="2400" b="1" i="1"/>
              <a:t>-ketoglutarat dehidrojenaz</a:t>
            </a:r>
            <a:r>
              <a:rPr lang="tr-TR" sz="2400" i="1"/>
              <a:t> </a:t>
            </a:r>
            <a:r>
              <a:rPr lang="tr-TR" sz="2400"/>
              <a:t>vasıtasıyla süksinil-KoA’ya dönüşür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2"/>
          <p:cNvSpPr txBox="1">
            <a:spLocks noChangeArrowheads="1"/>
          </p:cNvSpPr>
          <p:nvPr/>
        </p:nvSpPr>
        <p:spPr bwMode="auto">
          <a:xfrm>
            <a:off x="395288" y="620713"/>
            <a:ext cx="8424862" cy="1187450"/>
          </a:xfrm>
          <a:prstGeom prst="rect">
            <a:avLst/>
          </a:prstGeom>
          <a:noFill/>
          <a:ln w="9525">
            <a:noFill/>
            <a:miter lim="800000"/>
            <a:headEnd/>
            <a:tailEnd/>
          </a:ln>
        </p:spPr>
        <p:txBody>
          <a:bodyPr>
            <a:spAutoFit/>
          </a:bodyPr>
          <a:lstStyle/>
          <a:p>
            <a:pPr>
              <a:spcBef>
                <a:spcPct val="50000"/>
              </a:spcBef>
            </a:pPr>
            <a:r>
              <a:rPr lang="tr-TR" sz="2400"/>
              <a:t>Daha sonra</a:t>
            </a:r>
            <a:r>
              <a:rPr lang="tr-TR" sz="2400" b="1"/>
              <a:t> </a:t>
            </a:r>
            <a:r>
              <a:rPr lang="tr-TR" sz="2400"/>
              <a:t>süksinil-KoA, </a:t>
            </a:r>
            <a:r>
              <a:rPr lang="tr-TR" sz="2400" b="1" i="1"/>
              <a:t>süksinat tiyokinaz</a:t>
            </a:r>
            <a:r>
              <a:rPr lang="tr-TR" sz="2400"/>
              <a:t> süksinata dönüşürken GDP ve P</a:t>
            </a:r>
            <a:r>
              <a:rPr lang="tr-TR" sz="2400" baseline="-25000"/>
              <a:t>i</a:t>
            </a:r>
            <a:r>
              <a:rPr lang="tr-TR" sz="2400"/>
              <a:t>’dan GTP oluşmaktadır; GTP de organizmada ATP ile dengededir </a:t>
            </a:r>
          </a:p>
        </p:txBody>
      </p:sp>
      <p:pic>
        <p:nvPicPr>
          <p:cNvPr id="34818" name="Picture 3"/>
          <p:cNvPicPr>
            <a:picLocks noChangeAspect="1" noChangeArrowheads="1"/>
          </p:cNvPicPr>
          <p:nvPr/>
        </p:nvPicPr>
        <p:blipFill>
          <a:blip r:embed="rId2"/>
          <a:srcRect/>
          <a:stretch>
            <a:fillRect/>
          </a:stretch>
        </p:blipFill>
        <p:spPr bwMode="auto">
          <a:xfrm>
            <a:off x="1403350" y="5013325"/>
            <a:ext cx="6697663" cy="12954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2"/>
          <p:cNvSpPr txBox="1">
            <a:spLocks noChangeArrowheads="1"/>
          </p:cNvSpPr>
          <p:nvPr/>
        </p:nvSpPr>
        <p:spPr bwMode="auto">
          <a:xfrm>
            <a:off x="395288" y="620713"/>
            <a:ext cx="8424862" cy="1552575"/>
          </a:xfrm>
          <a:prstGeom prst="rect">
            <a:avLst/>
          </a:prstGeom>
          <a:noFill/>
          <a:ln w="9525">
            <a:noFill/>
            <a:miter lim="800000"/>
            <a:headEnd/>
            <a:tailEnd/>
          </a:ln>
        </p:spPr>
        <p:txBody>
          <a:bodyPr>
            <a:spAutoFit/>
          </a:bodyPr>
          <a:lstStyle/>
          <a:p>
            <a:pPr>
              <a:spcBef>
                <a:spcPct val="50000"/>
              </a:spcBef>
            </a:pPr>
            <a:r>
              <a:rPr lang="tr-TR" sz="2400" i="1"/>
              <a:t>Enerjice zengin fosfoenol pirüvat, kreatin fosfat, açil-KoA, açil-karnitin gibi bazı enerjice zengin bileşiklerin potansiyelleri, yeniden ATP yapımına hazır durumdadır; bu bileşikler enerji metabolizmasında kullanılırlar</a:t>
            </a:r>
            <a:r>
              <a:rPr lang="tr-TR" sz="2400"/>
              <a:t> </a:t>
            </a:r>
          </a:p>
        </p:txBody>
      </p:sp>
      <p:pic>
        <p:nvPicPr>
          <p:cNvPr id="35842" name="Picture 3"/>
          <p:cNvPicPr>
            <a:picLocks noChangeAspect="1" noChangeArrowheads="1"/>
          </p:cNvPicPr>
          <p:nvPr/>
        </p:nvPicPr>
        <p:blipFill>
          <a:blip r:embed="rId2"/>
          <a:srcRect/>
          <a:stretch>
            <a:fillRect/>
          </a:stretch>
        </p:blipFill>
        <p:spPr bwMode="auto">
          <a:xfrm>
            <a:off x="1116013" y="2565400"/>
            <a:ext cx="6497637" cy="33591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2"/>
          <p:cNvSpPr txBox="1">
            <a:spLocks noChangeArrowheads="1"/>
          </p:cNvSpPr>
          <p:nvPr/>
        </p:nvSpPr>
        <p:spPr bwMode="auto">
          <a:xfrm>
            <a:off x="250825" y="620713"/>
            <a:ext cx="4464050" cy="2647950"/>
          </a:xfrm>
          <a:prstGeom prst="rect">
            <a:avLst/>
          </a:prstGeom>
          <a:noFill/>
          <a:ln w="9525">
            <a:noFill/>
            <a:miter lim="800000"/>
            <a:headEnd/>
            <a:tailEnd/>
          </a:ln>
        </p:spPr>
        <p:txBody>
          <a:bodyPr>
            <a:spAutoFit/>
          </a:bodyPr>
          <a:lstStyle/>
          <a:p>
            <a:pPr>
              <a:spcBef>
                <a:spcPct val="50000"/>
              </a:spcBef>
            </a:pPr>
            <a:r>
              <a:rPr lang="tr-TR" sz="2400"/>
              <a:t>Mitokondriyal iç membranın deterjanlarla dikkatli bir şekilde işlenmesiyle dört elektron taşıyıcı kompleks elde edilir ki bunlar, elektron transport zincirinin (solunum zinciri) fraksiyonlarıdırlar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250825" y="620713"/>
            <a:ext cx="8569325" cy="1187450"/>
          </a:xfrm>
          <a:prstGeom prst="rect">
            <a:avLst/>
          </a:prstGeom>
          <a:noFill/>
          <a:ln w="9525">
            <a:noFill/>
            <a:miter lim="800000"/>
            <a:headEnd/>
            <a:tailEnd/>
          </a:ln>
        </p:spPr>
        <p:txBody>
          <a:bodyPr>
            <a:spAutoFit/>
          </a:bodyPr>
          <a:lstStyle/>
          <a:p>
            <a:pPr>
              <a:spcBef>
                <a:spcPct val="50000"/>
              </a:spcBef>
            </a:pPr>
            <a:r>
              <a:rPr lang="tr-TR" sz="2400"/>
              <a:t>Mitokondriyal solunum zincirinin protein komponentlerini oluşturan dört kompleks, kendilerine özel bileşime sahip multienzim kompleksleridirler </a:t>
            </a:r>
          </a:p>
        </p:txBody>
      </p:sp>
      <p:sp>
        <p:nvSpPr>
          <p:cNvPr id="38914" name="Text Box 3"/>
          <p:cNvSpPr txBox="1">
            <a:spLocks noChangeArrowheads="1"/>
          </p:cNvSpPr>
          <p:nvPr/>
        </p:nvSpPr>
        <p:spPr bwMode="auto">
          <a:xfrm>
            <a:off x="323850" y="4149725"/>
            <a:ext cx="8569325" cy="701675"/>
          </a:xfrm>
          <a:prstGeom prst="rect">
            <a:avLst/>
          </a:prstGeom>
          <a:noFill/>
          <a:ln w="9525">
            <a:noFill/>
            <a:miter lim="800000"/>
            <a:headEnd/>
            <a:tailEnd/>
          </a:ln>
        </p:spPr>
        <p:txBody>
          <a:bodyPr>
            <a:spAutoFit/>
          </a:bodyPr>
          <a:lstStyle/>
          <a:p>
            <a:pPr>
              <a:spcBef>
                <a:spcPct val="50000"/>
              </a:spcBef>
            </a:pPr>
            <a:r>
              <a:rPr lang="tr-TR" sz="2000" b="1" i="1"/>
              <a:t>Sitokrom c, enzim komplekslerinden birinin bir parçası değildir; kompleks III ve kompleks IV arasında hareketli solubl bir proteindir</a:t>
            </a:r>
            <a:r>
              <a:rPr lang="tr-TR" sz="2000" b="1"/>
              <a:t> </a:t>
            </a:r>
          </a:p>
        </p:txBody>
      </p:sp>
      <p:pic>
        <p:nvPicPr>
          <p:cNvPr id="38915" name="Picture 4"/>
          <p:cNvPicPr>
            <a:picLocks noChangeAspect="1" noChangeArrowheads="1"/>
          </p:cNvPicPr>
          <p:nvPr/>
        </p:nvPicPr>
        <p:blipFill>
          <a:blip r:embed="rId2"/>
          <a:srcRect/>
          <a:stretch>
            <a:fillRect/>
          </a:stretch>
        </p:blipFill>
        <p:spPr bwMode="auto">
          <a:xfrm>
            <a:off x="468313" y="2205038"/>
            <a:ext cx="7896225" cy="179546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endParaRPr lang="tr-TR" smtClean="0"/>
          </a:p>
        </p:txBody>
      </p:sp>
      <p:sp>
        <p:nvSpPr>
          <p:cNvPr id="17410" name="Rectangle 3"/>
          <p:cNvSpPr>
            <a:spLocks noGrp="1" noChangeArrowheads="1"/>
          </p:cNvSpPr>
          <p:nvPr>
            <p:ph type="body" idx="1"/>
          </p:nvPr>
        </p:nvSpPr>
        <p:spPr/>
        <p:txBody>
          <a:bodyPr/>
          <a:lstStyle/>
          <a:p>
            <a:pPr eaLnBrk="1" hangingPunct="1">
              <a:lnSpc>
                <a:spcPct val="90000"/>
              </a:lnSpc>
            </a:pPr>
            <a:r>
              <a:rPr lang="tr-TR" sz="2400" dirty="0" smtClean="0"/>
              <a:t>Aerobik organizmalarda karbonhidratların, yağların ve aminoasitlerin yıkılmaları sırasında NAD+ (</a:t>
            </a:r>
            <a:r>
              <a:rPr lang="tr-TR" sz="2400" dirty="0" err="1" smtClean="0"/>
              <a:t>Nikotinamid</a:t>
            </a:r>
            <a:r>
              <a:rPr lang="tr-TR" sz="2400" dirty="0" smtClean="0"/>
              <a:t> </a:t>
            </a:r>
            <a:r>
              <a:rPr lang="tr-TR" sz="2400" dirty="0" err="1" smtClean="0"/>
              <a:t>adenin</a:t>
            </a:r>
            <a:r>
              <a:rPr lang="tr-TR" sz="2400" dirty="0" smtClean="0"/>
              <a:t> </a:t>
            </a:r>
            <a:r>
              <a:rPr lang="tr-TR" sz="2400" dirty="0" err="1" smtClean="0"/>
              <a:t>dinükleotid</a:t>
            </a:r>
            <a:r>
              <a:rPr lang="tr-TR" sz="2400" dirty="0" smtClean="0"/>
              <a:t>) ve </a:t>
            </a:r>
            <a:r>
              <a:rPr lang="tr-TR" sz="2400" dirty="0" err="1" smtClean="0"/>
              <a:t>FAD’ın</a:t>
            </a:r>
            <a:r>
              <a:rPr lang="tr-TR" sz="2400" dirty="0" smtClean="0"/>
              <a:t> (</a:t>
            </a:r>
            <a:r>
              <a:rPr lang="tr-TR" sz="2400" dirty="0" err="1" smtClean="0"/>
              <a:t>Flavin</a:t>
            </a:r>
            <a:r>
              <a:rPr lang="tr-TR" sz="2400" dirty="0" smtClean="0"/>
              <a:t> </a:t>
            </a:r>
            <a:r>
              <a:rPr lang="tr-TR" sz="2400" dirty="0" err="1" smtClean="0"/>
              <a:t>adenin</a:t>
            </a:r>
            <a:r>
              <a:rPr lang="tr-TR" sz="2400" dirty="0" smtClean="0"/>
              <a:t> </a:t>
            </a:r>
            <a:r>
              <a:rPr lang="tr-TR" sz="2400" dirty="0" err="1" smtClean="0"/>
              <a:t>dinükleotid</a:t>
            </a:r>
            <a:r>
              <a:rPr lang="tr-TR" sz="2400" dirty="0" smtClean="0"/>
              <a:t>) üzerine elektron almak suretiyle indirgenmesi neticesinde oluşan NADH ve FADH2 gibi indirgenmiş </a:t>
            </a:r>
            <a:r>
              <a:rPr lang="tr-TR" sz="2400" dirty="0" err="1" smtClean="0"/>
              <a:t>kofaktörler</a:t>
            </a:r>
            <a:r>
              <a:rPr lang="tr-TR" sz="2400" dirty="0" smtClean="0"/>
              <a:t> mitokondri iç zarında yerleşmiş olan elektron transport zincirine (ETZ) elektronlarını aktararak ATP sentezlenmesine yol açarlar. Böylece yakıt moleküllerinden gelen enerji ATP yapısında bağ enerjisine dönüştürülür ve organizmanın ihtiyacı doğrultusunda kullanıma sunulur.</a:t>
            </a:r>
          </a:p>
          <a:p>
            <a:pPr eaLnBrk="1" hangingPunct="1">
              <a:lnSpc>
                <a:spcPct val="90000"/>
              </a:lnSpc>
              <a:buFontTx/>
              <a:buNone/>
            </a:pPr>
            <a:endParaRPr lang="tr-TR" sz="2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endParaRPr lang="tr-TR" smtClean="0"/>
          </a:p>
        </p:txBody>
      </p:sp>
      <p:sp>
        <p:nvSpPr>
          <p:cNvPr id="39938" name="Rectangle 3"/>
          <p:cNvSpPr>
            <a:spLocks noGrp="1" noChangeArrowheads="1"/>
          </p:cNvSpPr>
          <p:nvPr>
            <p:ph type="body" idx="1"/>
          </p:nvPr>
        </p:nvSpPr>
        <p:spPr/>
        <p:txBody>
          <a:bodyPr/>
          <a:lstStyle/>
          <a:p>
            <a:pPr eaLnBrk="1" hangingPunct="1">
              <a:lnSpc>
                <a:spcPct val="90000"/>
              </a:lnSpc>
            </a:pPr>
            <a:r>
              <a:rPr lang="tr-TR" smtClean="0"/>
              <a:t>TCA döngüsü ve diğer metabolik yollardan elde edilen enerjinin büyük kısmı indirgenmiş koenzimler olan NADH ve FADH</a:t>
            </a:r>
            <a:r>
              <a:rPr lang="tr-TR" baseline="-25000" smtClean="0"/>
              <a:t>2</a:t>
            </a:r>
            <a:r>
              <a:rPr lang="tr-TR" smtClean="0"/>
              <a:t> halinde saklanır.Mitokondride Elektron Taşıma Zinciri (ETZ) NADH ve FADH</a:t>
            </a:r>
            <a:r>
              <a:rPr lang="tr-TR" baseline="-25000" smtClean="0"/>
              <a:t>2</a:t>
            </a:r>
            <a:r>
              <a:rPr lang="tr-TR" smtClean="0"/>
              <a:t>’ı okside eder ve elektonları O</a:t>
            </a:r>
            <a:r>
              <a:rPr lang="tr-TR" baseline="-25000" smtClean="0"/>
              <a:t>2</a:t>
            </a:r>
            <a:r>
              <a:rPr lang="tr-TR" smtClean="0"/>
              <a:t>’e aktararak suya indirger. O</a:t>
            </a:r>
            <a:r>
              <a:rPr lang="tr-TR" baseline="-25000" smtClean="0"/>
              <a:t>2</a:t>
            </a:r>
            <a:r>
              <a:rPr lang="tr-TR" smtClean="0"/>
              <a:t>’nin indirgenmesinden gelen enerji ADP’nin ATP sentaz (F</a:t>
            </a:r>
            <a:r>
              <a:rPr lang="tr-TR" baseline="-25000" smtClean="0"/>
              <a:t>0</a:t>
            </a:r>
            <a:r>
              <a:rPr lang="tr-TR" smtClean="0"/>
              <a:t>F</a:t>
            </a:r>
            <a:r>
              <a:rPr lang="tr-TR" baseline="-25000" smtClean="0"/>
              <a:t>1</a:t>
            </a:r>
            <a:r>
              <a:rPr lang="tr-TR" smtClean="0"/>
              <a:t>ATPaz) tarafından ATP’ye çevrilmesinde kullanılır.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457200" y="274638"/>
            <a:ext cx="8229600" cy="706437"/>
          </a:xfrm>
        </p:spPr>
        <p:txBody>
          <a:bodyPr/>
          <a:lstStyle/>
          <a:p>
            <a:pPr eaLnBrk="1" hangingPunct="1"/>
            <a:r>
              <a:rPr lang="tr-TR" sz="3600" b="1" smtClean="0"/>
              <a:t>Oksidatif fosforilasyon </a:t>
            </a:r>
          </a:p>
        </p:txBody>
      </p:sp>
      <p:sp>
        <p:nvSpPr>
          <p:cNvPr id="41986" name="Text Box 3"/>
          <p:cNvSpPr txBox="1">
            <a:spLocks noChangeArrowheads="1"/>
          </p:cNvSpPr>
          <p:nvPr/>
        </p:nvSpPr>
        <p:spPr bwMode="auto">
          <a:xfrm>
            <a:off x="468313" y="1052513"/>
            <a:ext cx="8280400" cy="1768475"/>
          </a:xfrm>
          <a:prstGeom prst="rect">
            <a:avLst/>
          </a:prstGeom>
          <a:noFill/>
          <a:ln w="9525">
            <a:noFill/>
            <a:miter lim="800000"/>
            <a:headEnd/>
            <a:tailEnd/>
          </a:ln>
        </p:spPr>
        <p:txBody>
          <a:bodyPr>
            <a:spAutoFit/>
          </a:bodyPr>
          <a:lstStyle/>
          <a:p>
            <a:pPr>
              <a:spcBef>
                <a:spcPct val="50000"/>
              </a:spcBef>
            </a:pPr>
            <a:r>
              <a:rPr lang="tr-TR" sz="2000"/>
              <a:t>Oksidatif fosforilasyon, moleküler oksijene elektron transferi yolunda ATP sentezidir </a:t>
            </a:r>
          </a:p>
          <a:p>
            <a:pPr>
              <a:spcBef>
                <a:spcPct val="50000"/>
              </a:spcBef>
            </a:pPr>
            <a:r>
              <a:rPr lang="tr-TR" sz="2000"/>
              <a:t>Oksidatif fosforilasyon, aerobik organizmaların anaerobiklere kıyasla solunum substratlarından daha fazla bir oranda serbest kullanılabilir bir enerjiyi yakalamalarına olanak verir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2"/>
          <p:cNvSpPr txBox="1">
            <a:spLocks noChangeArrowheads="1"/>
          </p:cNvSpPr>
          <p:nvPr/>
        </p:nvSpPr>
        <p:spPr bwMode="auto">
          <a:xfrm>
            <a:off x="250825" y="1341438"/>
            <a:ext cx="8569325" cy="2100262"/>
          </a:xfrm>
          <a:prstGeom prst="rect">
            <a:avLst/>
          </a:prstGeom>
          <a:noFill/>
          <a:ln w="9525">
            <a:noFill/>
            <a:miter lim="800000"/>
            <a:headEnd/>
            <a:tailEnd/>
          </a:ln>
        </p:spPr>
        <p:txBody>
          <a:bodyPr>
            <a:spAutoFit/>
          </a:bodyPr>
          <a:lstStyle/>
          <a:p>
            <a:pPr>
              <a:spcBef>
                <a:spcPct val="50000"/>
              </a:spcBef>
            </a:pPr>
            <a:r>
              <a:rPr lang="tr-TR" sz="2400"/>
              <a:t>Kompleks I (NADH dehidrojenaz kompleksi),</a:t>
            </a:r>
            <a:r>
              <a:rPr lang="tr-TR" sz="2400" b="1"/>
              <a:t> </a:t>
            </a:r>
            <a:r>
              <a:rPr lang="tr-TR" sz="2400"/>
              <a:t>iç mitokondriyal membrana gömülmüştür; NADH bağlayan yeri matriks tarafındadır ki burası, matrikste oluşan NADH ile etkileşebilir</a:t>
            </a:r>
          </a:p>
          <a:p>
            <a:pPr>
              <a:spcBef>
                <a:spcPct val="50000"/>
              </a:spcBef>
            </a:pPr>
            <a:r>
              <a:rPr lang="tr-TR" sz="2400"/>
              <a:t>Kompleks I, elektronların NADH’den ubikinona (UQ, koenzim Q) transferini katalize eder </a:t>
            </a:r>
          </a:p>
        </p:txBody>
      </p:sp>
      <p:sp>
        <p:nvSpPr>
          <p:cNvPr id="43010" name="Rectangle 3"/>
          <p:cNvSpPr>
            <a:spLocks noGrp="1" noChangeArrowheads="1"/>
          </p:cNvSpPr>
          <p:nvPr>
            <p:ph type="title"/>
          </p:nvPr>
        </p:nvSpPr>
        <p:spPr>
          <a:xfrm>
            <a:off x="457200" y="274638"/>
            <a:ext cx="8229600" cy="922337"/>
          </a:xfrm>
        </p:spPr>
        <p:txBody>
          <a:bodyPr/>
          <a:lstStyle/>
          <a:p>
            <a:pPr eaLnBrk="1" hangingPunct="1"/>
            <a:r>
              <a:rPr lang="tr-TR" sz="2800" smtClean="0">
                <a:solidFill>
                  <a:schemeClr val="tx1"/>
                </a:solidFill>
              </a:rPr>
              <a:t>Kompleks I (NADH dehidrojenaz kompleksi)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2"/>
          <p:cNvSpPr txBox="1">
            <a:spLocks noChangeArrowheads="1"/>
          </p:cNvSpPr>
          <p:nvPr/>
        </p:nvSpPr>
        <p:spPr bwMode="auto">
          <a:xfrm>
            <a:off x="250825" y="620713"/>
            <a:ext cx="8569325" cy="2830512"/>
          </a:xfrm>
          <a:prstGeom prst="rect">
            <a:avLst/>
          </a:prstGeom>
          <a:noFill/>
          <a:ln w="9525">
            <a:noFill/>
            <a:miter lim="800000"/>
            <a:headEnd/>
            <a:tailEnd/>
          </a:ln>
        </p:spPr>
        <p:txBody>
          <a:bodyPr>
            <a:spAutoFit/>
          </a:bodyPr>
          <a:lstStyle/>
          <a:p>
            <a:pPr>
              <a:spcBef>
                <a:spcPct val="50000"/>
              </a:spcBef>
            </a:pPr>
            <a:r>
              <a:rPr lang="tr-TR" sz="2400" i="1"/>
              <a:t>Ubikinonun tamamen indirgenmiş formu olan UQH</a:t>
            </a:r>
            <a:r>
              <a:rPr lang="tr-TR" sz="2400" i="1" baseline="-25000"/>
              <a:t>2</a:t>
            </a:r>
            <a:r>
              <a:rPr lang="tr-TR" sz="2400" i="1"/>
              <a:t>, membranda kompleks I’den kompleks III’e diffüze olur.</a:t>
            </a:r>
          </a:p>
          <a:p>
            <a:pPr>
              <a:spcBef>
                <a:spcPct val="50000"/>
              </a:spcBef>
            </a:pPr>
            <a:r>
              <a:rPr lang="tr-TR" sz="2400" i="1"/>
              <a:t>Elektronların kompleks I yoluyla kompleks III’e akışı, protonların mitokondriyal matriksten membranlar arası boşluğa hareketiyle eşleşmiştir ki böylece bir proton gradienti oluşur; bu proton gradienti de mitokondriyal ATP sentezi için önemlidir</a:t>
            </a:r>
            <a:r>
              <a:rPr lang="tr-TR" sz="240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endParaRPr lang="tr-TR" smtClean="0"/>
          </a:p>
        </p:txBody>
      </p:sp>
      <p:pic>
        <p:nvPicPr>
          <p:cNvPr id="45058" name="Picture 3" descr="sp5282"/>
          <p:cNvPicPr>
            <a:picLocks noGrp="1" noChangeAspect="1" noChangeArrowheads="1"/>
          </p:cNvPicPr>
          <p:nvPr>
            <p:ph idx="1"/>
          </p:nvPr>
        </p:nvPicPr>
        <p:blipFill>
          <a:blip r:embed="rId2"/>
          <a:srcRect/>
          <a:stretch>
            <a:fillRect/>
          </a:stretch>
        </p:blipFill>
        <p:spPr>
          <a:xfrm>
            <a:off x="611188" y="2205038"/>
            <a:ext cx="5329237" cy="2089150"/>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tr-TR" smtClean="0">
                <a:solidFill>
                  <a:srgbClr val="FF0000"/>
                </a:solidFill>
              </a:rPr>
              <a:t>Demir-Kükürt (Fe-S) Proteinleri</a:t>
            </a:r>
            <a:endParaRPr lang="en-US" smtClean="0">
              <a:solidFill>
                <a:srgbClr val="FF0000"/>
              </a:solidFill>
            </a:endParaRPr>
          </a:p>
        </p:txBody>
      </p:sp>
      <p:sp>
        <p:nvSpPr>
          <p:cNvPr id="47106" name="Rectangle 3"/>
          <p:cNvSpPr>
            <a:spLocks noGrp="1" noChangeArrowheads="1"/>
          </p:cNvSpPr>
          <p:nvPr>
            <p:ph type="body" idx="1"/>
          </p:nvPr>
        </p:nvSpPr>
        <p:spPr/>
        <p:txBody>
          <a:bodyPr/>
          <a:lstStyle/>
          <a:p>
            <a:pPr eaLnBrk="1" hangingPunct="1">
              <a:lnSpc>
                <a:spcPct val="90000"/>
              </a:lnSpc>
            </a:pPr>
            <a:r>
              <a:rPr lang="tr-TR" sz="2800" smtClean="0"/>
              <a:t>Bu proteinlerdeki demir, sitokromlardaki gibi hem’in içinde değildir. Bunun yerine inorganik kükürt atomlarıyla ve/veya proteindeki sistein bakiyeleriyle bağ yapmış durumdadır.</a:t>
            </a:r>
          </a:p>
          <a:p>
            <a:pPr eaLnBrk="1" hangingPunct="1">
              <a:lnSpc>
                <a:spcPct val="90000"/>
              </a:lnSpc>
            </a:pPr>
            <a:r>
              <a:rPr lang="tr-TR" sz="2800" smtClean="0"/>
              <a:t>Yapıdaki bu demir-kükürt merkezlerinde tek bir demir atomu bulunabileceği gibi iki ya da dört demir atomu içeren daha kompleks merkezler de olabilir.</a:t>
            </a:r>
          </a:p>
          <a:p>
            <a:pPr eaLnBrk="1" hangingPunct="1">
              <a:lnSpc>
                <a:spcPct val="90000"/>
              </a:lnSpc>
            </a:pPr>
            <a:r>
              <a:rPr lang="tr-TR" sz="2800" smtClean="0"/>
              <a:t>Bu proteinlerin hepsi tek elektron transferi yapabilirler.</a:t>
            </a:r>
            <a:endParaRPr lang="en-US" sz="28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eaLnBrk="1" hangingPunct="1"/>
            <a:r>
              <a:rPr lang="tr-TR" smtClean="0">
                <a:solidFill>
                  <a:schemeClr val="tx1"/>
                </a:solidFill>
              </a:rPr>
              <a:t>Demir-Kükürt (Fe-S) Proteinleri</a:t>
            </a:r>
            <a:endParaRPr lang="en-US" smtClean="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2"/>
          <p:cNvSpPr txBox="1">
            <a:spLocks noChangeArrowheads="1"/>
          </p:cNvSpPr>
          <p:nvPr/>
        </p:nvSpPr>
        <p:spPr bwMode="auto">
          <a:xfrm>
            <a:off x="250825" y="620713"/>
            <a:ext cx="8569325" cy="1552575"/>
          </a:xfrm>
          <a:prstGeom prst="rect">
            <a:avLst/>
          </a:prstGeom>
          <a:noFill/>
          <a:ln w="9525">
            <a:noFill/>
            <a:miter lim="800000"/>
            <a:headEnd/>
            <a:tailEnd/>
          </a:ln>
        </p:spPr>
        <p:txBody>
          <a:bodyPr>
            <a:spAutoFit/>
          </a:bodyPr>
          <a:lstStyle/>
          <a:p>
            <a:pPr>
              <a:spcBef>
                <a:spcPct val="50000"/>
              </a:spcBef>
            </a:pPr>
            <a:r>
              <a:rPr lang="tr-TR" sz="2400" i="1"/>
              <a:t>Kompleks I, bir barbitürat olan </a:t>
            </a:r>
            <a:r>
              <a:rPr lang="tr-TR" sz="2400" b="1" i="1"/>
              <a:t>amytal (amobarbital)</a:t>
            </a:r>
            <a:r>
              <a:rPr lang="tr-TR" sz="2400" i="1"/>
              <a:t>, bir insektisit olan </a:t>
            </a:r>
            <a:r>
              <a:rPr lang="tr-TR" sz="2400" b="1" i="1"/>
              <a:t>rotenone</a:t>
            </a:r>
            <a:r>
              <a:rPr lang="tr-TR" sz="2400" i="1"/>
              <a:t> ve bir antibiyotik olan </a:t>
            </a:r>
            <a:r>
              <a:rPr lang="tr-TR" sz="2400" b="1" i="1"/>
              <a:t>piericidin A</a:t>
            </a:r>
            <a:r>
              <a:rPr lang="tr-TR" sz="2400" i="1"/>
              <a:t> tarafından, elektronların Fe-S’den ubikinona aktarılması aşamasında inhibe edilir</a:t>
            </a:r>
            <a:r>
              <a:rPr lang="tr-TR" sz="240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2"/>
          <p:cNvSpPr txBox="1">
            <a:spLocks noChangeArrowheads="1"/>
          </p:cNvSpPr>
          <p:nvPr/>
        </p:nvSpPr>
        <p:spPr bwMode="auto">
          <a:xfrm>
            <a:off x="250825" y="1412875"/>
            <a:ext cx="8569325" cy="1552575"/>
          </a:xfrm>
          <a:prstGeom prst="rect">
            <a:avLst/>
          </a:prstGeom>
          <a:noFill/>
          <a:ln w="9525">
            <a:noFill/>
            <a:miter lim="800000"/>
            <a:headEnd/>
            <a:tailEnd/>
          </a:ln>
        </p:spPr>
        <p:txBody>
          <a:bodyPr>
            <a:spAutoFit/>
          </a:bodyPr>
          <a:lstStyle/>
          <a:p>
            <a:pPr>
              <a:spcBef>
                <a:spcPct val="50000"/>
              </a:spcBef>
            </a:pPr>
            <a:r>
              <a:rPr lang="tr-TR" sz="2400" i="1"/>
              <a:t>Kompleks II (süksinat dehidrojenaz kompleksi),</a:t>
            </a:r>
            <a:r>
              <a:rPr lang="tr-TR" sz="2400" b="1" i="1"/>
              <a:t> </a:t>
            </a:r>
            <a:r>
              <a:rPr lang="tr-TR" sz="2400" i="1"/>
              <a:t>sitrik asit döngüsünde membrana bağlı enzimdir; elektronların süksinattan ubikinona (UQ, koenzim Q) transferini katalize eder</a:t>
            </a:r>
            <a:r>
              <a:rPr lang="tr-TR" sz="2400"/>
              <a:t> </a:t>
            </a:r>
          </a:p>
        </p:txBody>
      </p:sp>
      <p:sp>
        <p:nvSpPr>
          <p:cNvPr id="50178" name="Rectangle 3"/>
          <p:cNvSpPr>
            <a:spLocks noGrp="1" noChangeArrowheads="1"/>
          </p:cNvSpPr>
          <p:nvPr>
            <p:ph type="title"/>
          </p:nvPr>
        </p:nvSpPr>
        <p:spPr>
          <a:xfrm>
            <a:off x="457200" y="274638"/>
            <a:ext cx="8229600" cy="922337"/>
          </a:xfrm>
        </p:spPr>
        <p:txBody>
          <a:bodyPr/>
          <a:lstStyle/>
          <a:p>
            <a:pPr eaLnBrk="1" hangingPunct="1"/>
            <a:r>
              <a:rPr lang="tr-TR" sz="2800" smtClean="0"/>
              <a:t>Kompleks II (süksinat dehidrojenaz kompleksi)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2"/>
          <p:cNvSpPr txBox="1">
            <a:spLocks noChangeArrowheads="1"/>
          </p:cNvSpPr>
          <p:nvPr/>
        </p:nvSpPr>
        <p:spPr bwMode="auto">
          <a:xfrm>
            <a:off x="179388" y="750888"/>
            <a:ext cx="4824412" cy="5021262"/>
          </a:xfrm>
          <a:prstGeom prst="rect">
            <a:avLst/>
          </a:prstGeom>
          <a:noFill/>
          <a:ln w="9525">
            <a:noFill/>
            <a:miter lim="800000"/>
            <a:headEnd/>
            <a:tailEnd/>
          </a:ln>
        </p:spPr>
        <p:txBody>
          <a:bodyPr>
            <a:spAutoFit/>
          </a:bodyPr>
          <a:lstStyle/>
          <a:p>
            <a:pPr>
              <a:spcBef>
                <a:spcPct val="50000"/>
              </a:spcBef>
            </a:pPr>
            <a:r>
              <a:rPr lang="tr-TR" sz="2400" i="1"/>
              <a:t>FADH</a:t>
            </a:r>
            <a:r>
              <a:rPr lang="tr-TR" sz="2400" i="1" baseline="-25000"/>
              <a:t>2</a:t>
            </a:r>
            <a:r>
              <a:rPr lang="tr-TR" sz="2400" i="1"/>
              <a:t> yapısındaki elektronlar, kompleks II tarafından ubikinona (koenzim Q) aktarılır. </a:t>
            </a:r>
          </a:p>
          <a:p>
            <a:pPr>
              <a:spcBef>
                <a:spcPct val="50000"/>
              </a:spcBef>
            </a:pPr>
            <a:r>
              <a:rPr lang="tr-TR" sz="2400" i="1"/>
              <a:t>Ancak, yağ açil-CoA ve sitozolik gliserol-3-fosfattan elektronların ubikinona transferi kompleks II yoluyla olmaz. Yağ açil-CoA için </a:t>
            </a:r>
            <a:r>
              <a:rPr lang="tr-TR" sz="2400" b="1" i="1"/>
              <a:t>açil-CoA dehidrojenaz</a:t>
            </a:r>
            <a:r>
              <a:rPr lang="tr-TR" sz="2400" i="1"/>
              <a:t>, </a:t>
            </a:r>
            <a:r>
              <a:rPr lang="tr-TR" sz="2400" b="1" i="1"/>
              <a:t>elektron-transfer eden flavoprotein (ETFP)</a:t>
            </a:r>
            <a:r>
              <a:rPr lang="tr-TR" sz="2400" i="1"/>
              <a:t> ve </a:t>
            </a:r>
            <a:r>
              <a:rPr lang="tr-TR" sz="2400" b="1" i="1"/>
              <a:t>ETFP-UQ oksidoredüktaz</a:t>
            </a:r>
            <a:r>
              <a:rPr lang="tr-TR" sz="2400" i="1"/>
              <a:t> görev görür; gliserol-3-fosfat için </a:t>
            </a:r>
            <a:r>
              <a:rPr lang="tr-TR" sz="2400" b="1" i="1"/>
              <a:t>gliserol-3-fosfat dehidrojenaz</a:t>
            </a:r>
            <a:r>
              <a:rPr lang="tr-TR" sz="2400" i="1"/>
              <a:t> görev görür</a:t>
            </a:r>
            <a:r>
              <a:rPr lang="tr-TR" sz="240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endParaRPr lang="tr-TR" smtClean="0"/>
          </a:p>
        </p:txBody>
      </p:sp>
      <p:sp>
        <p:nvSpPr>
          <p:cNvPr id="18434" name="Rectangle 3"/>
          <p:cNvSpPr>
            <a:spLocks noGrp="1" noChangeArrowheads="1"/>
          </p:cNvSpPr>
          <p:nvPr>
            <p:ph type="body" idx="1"/>
          </p:nvPr>
        </p:nvSpPr>
        <p:spPr/>
        <p:txBody>
          <a:bodyPr/>
          <a:lstStyle/>
          <a:p>
            <a:pPr eaLnBrk="1" hangingPunct="1"/>
            <a:r>
              <a:rPr lang="tr-TR" smtClean="0"/>
              <a:t>Oksidasyon (yükseltgenme) biyolojik sistemlerde çoğunlukla dehidrojenesyon reaksiyonları ile gerçekleşir. Oksidasyon reaksiyonlarını katalizleyen enzimler dehidrojenazlardır.</a:t>
            </a:r>
          </a:p>
          <a:p>
            <a:pPr eaLnBrk="1" hangingPunct="1"/>
            <a:r>
              <a:rPr lang="tr-TR" smtClean="0"/>
              <a:t>Elektronlar elektron vericisi molekülden elektron alıcısı moleküle dört farklı şekilde taşınabilir: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2"/>
          <p:cNvSpPr txBox="1">
            <a:spLocks noChangeArrowheads="1"/>
          </p:cNvSpPr>
          <p:nvPr/>
        </p:nvSpPr>
        <p:spPr bwMode="auto">
          <a:xfrm>
            <a:off x="539750" y="750888"/>
            <a:ext cx="8064500" cy="2282825"/>
          </a:xfrm>
          <a:prstGeom prst="rect">
            <a:avLst/>
          </a:prstGeom>
          <a:noFill/>
          <a:ln w="9525">
            <a:noFill/>
            <a:miter lim="800000"/>
            <a:headEnd/>
            <a:tailEnd/>
          </a:ln>
        </p:spPr>
        <p:txBody>
          <a:bodyPr>
            <a:spAutoFit/>
          </a:bodyPr>
          <a:lstStyle/>
          <a:p>
            <a:pPr>
              <a:spcBef>
                <a:spcPct val="50000"/>
              </a:spcBef>
            </a:pPr>
            <a:r>
              <a:rPr lang="tr-TR" sz="2400" i="1"/>
              <a:t>Süksinattan kompleks II yapısına elektron aktarılması, </a:t>
            </a:r>
            <a:r>
              <a:rPr lang="tr-TR" sz="2400" b="1" i="1"/>
              <a:t>oksaloasetat </a:t>
            </a:r>
            <a:r>
              <a:rPr lang="tr-TR" sz="2400" i="1"/>
              <a:t>ve </a:t>
            </a:r>
            <a:r>
              <a:rPr lang="tr-TR" sz="2400" b="1" i="1"/>
              <a:t>malonat</a:t>
            </a:r>
            <a:r>
              <a:rPr lang="tr-TR" sz="2400" i="1"/>
              <a:t> (yapısal olarak süksinata benzer ve onunla yarışır) tarafından inhibe edilir; </a:t>
            </a:r>
            <a:r>
              <a:rPr lang="tr-TR" sz="2400" b="1" i="1"/>
              <a:t>karboksin </a:t>
            </a:r>
            <a:r>
              <a:rPr lang="tr-TR" sz="2400" i="1"/>
              <a:t>ve </a:t>
            </a:r>
            <a:r>
              <a:rPr lang="tr-TR" sz="2400" b="1" i="1"/>
              <a:t>thenoiltrifluoroaseton (TTFA) </a:t>
            </a:r>
            <a:r>
              <a:rPr lang="tr-TR" sz="2400" i="1"/>
              <a:t>ise elektronların kompleks II’den UQ’a (koenzim Q) aktarılmasını inhibe ederler</a:t>
            </a:r>
            <a:r>
              <a:rPr lang="tr-TR" sz="240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2"/>
          <p:cNvSpPr txBox="1">
            <a:spLocks noChangeArrowheads="1"/>
          </p:cNvSpPr>
          <p:nvPr/>
        </p:nvSpPr>
        <p:spPr bwMode="auto">
          <a:xfrm>
            <a:off x="611188" y="750888"/>
            <a:ext cx="8064500" cy="822325"/>
          </a:xfrm>
          <a:prstGeom prst="rect">
            <a:avLst/>
          </a:prstGeom>
          <a:noFill/>
          <a:ln w="9525">
            <a:noFill/>
            <a:miter lim="800000"/>
            <a:headEnd/>
            <a:tailEnd/>
          </a:ln>
        </p:spPr>
        <p:txBody>
          <a:bodyPr>
            <a:spAutoFit/>
          </a:bodyPr>
          <a:lstStyle/>
          <a:p>
            <a:pPr>
              <a:spcBef>
                <a:spcPct val="50000"/>
              </a:spcBef>
            </a:pPr>
            <a:r>
              <a:rPr lang="tr-TR" sz="2400"/>
              <a:t>Ubikinon (koenzim Q), elektronları kompleks III’e taşır; hareketli elektron taşıyıcılarından birisidir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tr-TR" smtClean="0">
                <a:solidFill>
                  <a:srgbClr val="FF0000"/>
                </a:solidFill>
              </a:rPr>
              <a:t>Ubikinon (Koenzim Q veya UQ)</a:t>
            </a:r>
            <a:endParaRPr lang="en-US" smtClean="0">
              <a:solidFill>
                <a:srgbClr val="FF0000"/>
              </a:solidFill>
            </a:endParaRPr>
          </a:p>
        </p:txBody>
      </p:sp>
      <p:sp>
        <p:nvSpPr>
          <p:cNvPr id="54274" name="Rectangle 3"/>
          <p:cNvSpPr>
            <a:spLocks noGrp="1" noChangeArrowheads="1"/>
          </p:cNvSpPr>
          <p:nvPr>
            <p:ph type="body" idx="1"/>
          </p:nvPr>
        </p:nvSpPr>
        <p:spPr/>
        <p:txBody>
          <a:bodyPr/>
          <a:lstStyle/>
          <a:p>
            <a:pPr eaLnBrk="1" hangingPunct="1">
              <a:lnSpc>
                <a:spcPct val="90000"/>
              </a:lnSpc>
            </a:pPr>
            <a:r>
              <a:rPr lang="tr-TR" sz="2800" smtClean="0"/>
              <a:t>Çok uzun bir yan zinciri bulunan yağda çözünen bir benzokinondur.</a:t>
            </a:r>
          </a:p>
          <a:p>
            <a:pPr eaLnBrk="1" hangingPunct="1">
              <a:lnSpc>
                <a:spcPct val="90000"/>
              </a:lnSpc>
            </a:pPr>
            <a:r>
              <a:rPr lang="tr-TR" sz="2800" smtClean="0"/>
              <a:t>Tek elektron alarak semikinon radikali (UQH</a:t>
            </a:r>
            <a:r>
              <a:rPr lang="tr-TR" sz="2800" baseline="30000" smtClean="0">
                <a:cs typeface="Arial" charset="0"/>
              </a:rPr>
              <a:t>•</a:t>
            </a:r>
            <a:r>
              <a:rPr lang="tr-TR" sz="2800" smtClean="0"/>
              <a:t>) veya iki elektron alarak ubikinol (UQH</a:t>
            </a:r>
            <a:r>
              <a:rPr lang="tr-TR" sz="2800" baseline="-25000" smtClean="0"/>
              <a:t>2</a:t>
            </a:r>
            <a:r>
              <a:rPr lang="tr-TR" sz="2800" smtClean="0"/>
              <a:t>) haline dönüşebilir.</a:t>
            </a:r>
          </a:p>
          <a:p>
            <a:pPr eaLnBrk="1" hangingPunct="1">
              <a:lnSpc>
                <a:spcPct val="90000"/>
              </a:lnSpc>
            </a:pPr>
            <a:r>
              <a:rPr lang="tr-TR" sz="2800" smtClean="0"/>
              <a:t>Ubikinon, hem küçük hem de hidrofobik olduğu için mitokondri iç membranının lipit çift katmanı arasında serbestçe diffüze olabilir. Dolayısıyla elektronları membrandaki diğer daha az hareketli elektron taşıyıcıları arasında rahatça taşır.</a:t>
            </a:r>
            <a:endParaRPr lang="en-US" sz="28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2"/>
          <p:cNvSpPr txBox="1">
            <a:spLocks noChangeArrowheads="1"/>
          </p:cNvSpPr>
          <p:nvPr/>
        </p:nvSpPr>
        <p:spPr bwMode="auto">
          <a:xfrm>
            <a:off x="468313" y="1484313"/>
            <a:ext cx="8064500" cy="1552575"/>
          </a:xfrm>
          <a:prstGeom prst="rect">
            <a:avLst/>
          </a:prstGeom>
          <a:noFill/>
          <a:ln w="9525">
            <a:noFill/>
            <a:miter lim="800000"/>
            <a:headEnd/>
            <a:tailEnd/>
          </a:ln>
        </p:spPr>
        <p:txBody>
          <a:bodyPr>
            <a:spAutoFit/>
          </a:bodyPr>
          <a:lstStyle/>
          <a:p>
            <a:pPr>
              <a:spcBef>
                <a:spcPct val="50000"/>
              </a:spcBef>
            </a:pPr>
            <a:r>
              <a:rPr lang="tr-TR" sz="2400"/>
              <a:t>Kompleks III (sitokrom bc</a:t>
            </a:r>
            <a:r>
              <a:rPr lang="tr-TR" sz="2400" baseline="-25000"/>
              <a:t>1</a:t>
            </a:r>
            <a:r>
              <a:rPr lang="tr-TR" sz="2400"/>
              <a:t> kompleksi, ubikinon-sitokrom c oksidoredüktaz),</a:t>
            </a:r>
            <a:r>
              <a:rPr lang="tr-TR" sz="2400" b="1"/>
              <a:t> </a:t>
            </a:r>
            <a:r>
              <a:rPr lang="tr-TR" sz="2400"/>
              <a:t>elektronları ubikinondan sitokrom c’ye transfer eder ki kompleks III içinden geçen elektronların yolu, “Q siklüsü” denilen bir döngü oluşturur </a:t>
            </a:r>
          </a:p>
        </p:txBody>
      </p:sp>
      <p:sp>
        <p:nvSpPr>
          <p:cNvPr id="56322" name="Rectangle 3"/>
          <p:cNvSpPr>
            <a:spLocks noGrp="1" noChangeArrowheads="1"/>
          </p:cNvSpPr>
          <p:nvPr>
            <p:ph type="title"/>
          </p:nvPr>
        </p:nvSpPr>
        <p:spPr>
          <a:xfrm>
            <a:off x="457200" y="274638"/>
            <a:ext cx="8229600" cy="922337"/>
          </a:xfrm>
        </p:spPr>
        <p:txBody>
          <a:bodyPr/>
          <a:lstStyle/>
          <a:p>
            <a:pPr eaLnBrk="1" hangingPunct="1"/>
            <a:r>
              <a:rPr lang="tr-TR" sz="2800" smtClean="0"/>
              <a:t>Kompleks III (sitokrom bc</a:t>
            </a:r>
            <a:r>
              <a:rPr lang="tr-TR" sz="2800" baseline="-25000" smtClean="0"/>
              <a:t>1</a:t>
            </a:r>
            <a:r>
              <a:rPr lang="tr-TR" sz="2800" smtClean="0"/>
              <a:t> kompleksi, ubikinon-sitokrom c oksidoredüktaz)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2"/>
          <p:cNvSpPr txBox="1">
            <a:spLocks noChangeArrowheads="1"/>
          </p:cNvSpPr>
          <p:nvPr/>
        </p:nvSpPr>
        <p:spPr bwMode="auto">
          <a:xfrm>
            <a:off x="468313" y="476250"/>
            <a:ext cx="8064500" cy="2282825"/>
          </a:xfrm>
          <a:prstGeom prst="rect">
            <a:avLst/>
          </a:prstGeom>
          <a:noFill/>
          <a:ln w="9525">
            <a:noFill/>
            <a:miter lim="800000"/>
            <a:headEnd/>
            <a:tailEnd/>
          </a:ln>
        </p:spPr>
        <p:txBody>
          <a:bodyPr>
            <a:spAutoFit/>
          </a:bodyPr>
          <a:lstStyle/>
          <a:p>
            <a:pPr>
              <a:spcBef>
                <a:spcPct val="50000"/>
              </a:spcBef>
            </a:pPr>
            <a:r>
              <a:rPr lang="tr-TR" sz="2400" i="1"/>
              <a:t>Kompleks III, bir proton pompası olarak fonksiyon görür; kompleksin asimetrik oryantasyonunun bir sonucu olarak, UQH</a:t>
            </a:r>
            <a:r>
              <a:rPr lang="tr-TR" sz="2400" i="1" baseline="-25000"/>
              <a:t>2</a:t>
            </a:r>
            <a:r>
              <a:rPr lang="tr-TR" sz="2400" i="1"/>
              <a:t>’nin UQ’a okside olmasıyla serbestleşen protonlar, membranlar arası boşluğa salınırlar ve böylece bir proton gradienti oluşur ki bu proton gradienti, mitokondriyal ATP sentezi için önemlidir</a:t>
            </a:r>
            <a:r>
              <a:rPr lang="tr-TR" sz="2400"/>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2"/>
          <p:cNvSpPr txBox="1">
            <a:spLocks noChangeArrowheads="1"/>
          </p:cNvSpPr>
          <p:nvPr/>
        </p:nvSpPr>
        <p:spPr bwMode="auto">
          <a:xfrm>
            <a:off x="468313" y="908050"/>
            <a:ext cx="8064500" cy="822325"/>
          </a:xfrm>
          <a:prstGeom prst="rect">
            <a:avLst/>
          </a:prstGeom>
          <a:noFill/>
          <a:ln w="9525">
            <a:noFill/>
            <a:miter lim="800000"/>
            <a:headEnd/>
            <a:tailEnd/>
          </a:ln>
        </p:spPr>
        <p:txBody>
          <a:bodyPr>
            <a:spAutoFit/>
          </a:bodyPr>
          <a:lstStyle/>
          <a:p>
            <a:pPr>
              <a:spcBef>
                <a:spcPct val="50000"/>
              </a:spcBef>
            </a:pPr>
            <a:r>
              <a:rPr lang="tr-TR" sz="2400"/>
              <a:t>Kompleks III yapısında bulunan sitokrom c</a:t>
            </a:r>
            <a:r>
              <a:rPr lang="tr-TR" sz="2400" baseline="-25000"/>
              <a:t>1</a:t>
            </a:r>
            <a:r>
              <a:rPr lang="tr-TR" sz="2400"/>
              <a:t>, elektronları sitokrom c yapısına aktarmaktadır.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tr-TR" smtClean="0">
                <a:solidFill>
                  <a:srgbClr val="FF0000"/>
                </a:solidFill>
              </a:rPr>
              <a:t>Sitokromlar</a:t>
            </a:r>
            <a:endParaRPr lang="en-US" smtClean="0">
              <a:solidFill>
                <a:srgbClr val="FF0000"/>
              </a:solidFill>
            </a:endParaRPr>
          </a:p>
        </p:txBody>
      </p:sp>
      <p:sp>
        <p:nvSpPr>
          <p:cNvPr id="60418" name="Rectangle 3"/>
          <p:cNvSpPr>
            <a:spLocks noGrp="1" noChangeArrowheads="1"/>
          </p:cNvSpPr>
          <p:nvPr>
            <p:ph type="body" idx="1"/>
          </p:nvPr>
        </p:nvSpPr>
        <p:spPr/>
        <p:txBody>
          <a:bodyPr/>
          <a:lstStyle/>
          <a:p>
            <a:pPr eaLnBrk="1" hangingPunct="1"/>
            <a:r>
              <a:rPr lang="tr-TR" smtClean="0"/>
              <a:t>Mitokondri iç zarının demir içeren elektron transfer proteinleridir.</a:t>
            </a:r>
          </a:p>
          <a:p>
            <a:pPr eaLnBrk="1" hangingPunct="1"/>
            <a:r>
              <a:rPr lang="tr-TR" smtClean="0"/>
              <a:t>Işık absorbsiyon özellikleriyle birbirinden ayrılan üç sitokrom tipi vardır.</a:t>
            </a:r>
          </a:p>
          <a:p>
            <a:pPr eaLnBrk="1" hangingPunct="1"/>
            <a:r>
              <a:rPr lang="tr-TR" smtClean="0"/>
              <a:t>Sitokrom a ve b’deki hem grupları sıkıca fakat kovalent olmayan, c’deki hem grubu ise kovalent bağla bağlıdır.</a:t>
            </a:r>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tr-TR" sz="4000" smtClean="0">
                <a:solidFill>
                  <a:schemeClr val="tx1"/>
                </a:solidFill>
              </a:rPr>
              <a:t>Sitokrom c’de Bulunan Hem Grubu</a:t>
            </a:r>
            <a:endParaRPr lang="en-US" sz="4000" smtClean="0">
              <a:solidFill>
                <a:schemeClr val="tx1"/>
              </a:solidFill>
            </a:endParaRPr>
          </a:p>
        </p:txBody>
      </p:sp>
      <p:sp>
        <p:nvSpPr>
          <p:cNvPr id="61442" name="Rectangle 3"/>
          <p:cNvSpPr>
            <a:spLocks noGrp="1" noChangeArrowheads="1"/>
          </p:cNvSpPr>
          <p:nvPr>
            <p:ph type="body" idx="1"/>
          </p:nvPr>
        </p:nvSpPr>
        <p:spPr>
          <a:xfrm>
            <a:off x="457200" y="1600200"/>
            <a:ext cx="8229600" cy="5029200"/>
          </a:xfrm>
        </p:spPr>
        <p:txBody>
          <a:bodyPr/>
          <a:lstStyle/>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a:p>
            <a:pPr eaLnBrk="1" hangingPunct="1">
              <a:lnSpc>
                <a:spcPct val="80000"/>
              </a:lnSpc>
            </a:pPr>
            <a:endParaRPr lang="tr-TR"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hangingPunct="1"/>
            <a:endParaRPr lang="tr-TR" smtClean="0"/>
          </a:p>
        </p:txBody>
      </p:sp>
      <p:sp>
        <p:nvSpPr>
          <p:cNvPr id="19458" name="Rectangle 3"/>
          <p:cNvSpPr>
            <a:spLocks noGrp="1" noChangeArrowheads="1"/>
          </p:cNvSpPr>
          <p:nvPr>
            <p:ph type="body" idx="1"/>
          </p:nvPr>
        </p:nvSpPr>
        <p:spPr/>
        <p:txBody>
          <a:bodyPr/>
          <a:lstStyle/>
          <a:p>
            <a:pPr eaLnBrk="1" hangingPunct="1">
              <a:lnSpc>
                <a:spcPct val="80000"/>
              </a:lnSpc>
            </a:pPr>
            <a:r>
              <a:rPr lang="tr-TR" sz="2000" smtClean="0"/>
              <a:t>Elektronların doğrudan transferi; Fe+3’ün Fe+2’ye redüklenmesinde olduğu gibi.</a:t>
            </a:r>
          </a:p>
          <a:p>
            <a:pPr eaLnBrk="1" hangingPunct="1">
              <a:lnSpc>
                <a:spcPct val="80000"/>
              </a:lnSpc>
            </a:pPr>
            <a:r>
              <a:rPr lang="tr-TR" sz="2000" smtClean="0"/>
              <a:t>      Fe+3 + e- ↔ Fe+2</a:t>
            </a:r>
          </a:p>
          <a:p>
            <a:pPr eaLnBrk="1" hangingPunct="1">
              <a:lnSpc>
                <a:spcPct val="80000"/>
              </a:lnSpc>
            </a:pPr>
            <a:r>
              <a:rPr lang="tr-TR" sz="2000" smtClean="0"/>
              <a:t>Hidrojen atomu şeklinde transfer; Hidrojen atomu bir proton (H+) ve bir elektron (e-) içermektedir. Reaksiyon şöyle gösterilebilir: AH2 + B ↔ A + BH2</a:t>
            </a:r>
            <a:endParaRPr lang="en-US" sz="2000" smtClean="0"/>
          </a:p>
          <a:p>
            <a:pPr eaLnBrk="1" hangingPunct="1">
              <a:lnSpc>
                <a:spcPct val="80000"/>
              </a:lnSpc>
            </a:pPr>
            <a:r>
              <a:rPr lang="tr-TR" sz="2000" smtClean="0"/>
              <a:t>Hidrit iyonu şeklinde transfer (: H-); burada hidrojen iki elektron bulundurur. NAD bağımlı dehidrojenazlarla meydana gelir</a:t>
            </a:r>
            <a:endParaRPr lang="en-US" sz="2000" smtClean="0"/>
          </a:p>
          <a:p>
            <a:pPr eaLnBrk="1" hangingPunct="1">
              <a:lnSpc>
                <a:spcPct val="80000"/>
              </a:lnSpc>
            </a:pPr>
            <a:r>
              <a:rPr lang="tr-TR" sz="2000" smtClean="0"/>
              <a:t>Organik bir redükleyicinin oksijenle birleşmesi şeklinde; bir hidrokarbonun alkole oksidasyonu örnek verilebilir. R-CH3 + ½ O2 → R-CH2-OH</a:t>
            </a:r>
          </a:p>
          <a:p>
            <a:pPr eaLnBrk="1" hangingPunct="1">
              <a:lnSpc>
                <a:spcPct val="80000"/>
              </a:lnSpc>
            </a:pPr>
            <a:r>
              <a:rPr lang="tr-TR" sz="2000" smtClean="0"/>
              <a:t>	Solunum zincirinde ilk üç taşınma şeklinin her biri kullanılabilir.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2"/>
          <p:cNvSpPr txBox="1">
            <a:spLocks noChangeArrowheads="1"/>
          </p:cNvSpPr>
          <p:nvPr/>
        </p:nvSpPr>
        <p:spPr bwMode="auto">
          <a:xfrm>
            <a:off x="468313" y="476250"/>
            <a:ext cx="8064500" cy="1552575"/>
          </a:xfrm>
          <a:prstGeom prst="rect">
            <a:avLst/>
          </a:prstGeom>
          <a:noFill/>
          <a:ln w="9525">
            <a:noFill/>
            <a:miter lim="800000"/>
            <a:headEnd/>
            <a:tailEnd/>
          </a:ln>
        </p:spPr>
        <p:txBody>
          <a:bodyPr>
            <a:spAutoFit/>
          </a:bodyPr>
          <a:lstStyle/>
          <a:p>
            <a:pPr>
              <a:spcBef>
                <a:spcPct val="50000"/>
              </a:spcBef>
            </a:pPr>
            <a:r>
              <a:rPr lang="tr-TR" sz="2400" i="1"/>
              <a:t>Kompleks III tarafından elektronların sitokrom c</a:t>
            </a:r>
            <a:r>
              <a:rPr lang="tr-TR" sz="2400" i="1" baseline="-25000"/>
              <a:t>1</a:t>
            </a:r>
            <a:r>
              <a:rPr lang="tr-TR" sz="2400" i="1"/>
              <a:t>’den </a:t>
            </a:r>
            <a:r>
              <a:rPr lang="tr-TR" sz="2400"/>
              <a:t>sitokrom c’ye </a:t>
            </a:r>
            <a:r>
              <a:rPr lang="tr-TR" sz="2400" i="1"/>
              <a:t>aktarılması </a:t>
            </a:r>
            <a:r>
              <a:rPr lang="tr-TR" sz="2400" b="1" i="1"/>
              <a:t>antimisin A, miksotiazol, stigmatellin</a:t>
            </a:r>
            <a:r>
              <a:rPr lang="tr-TR" sz="2400" i="1"/>
              <a:t> ve </a:t>
            </a:r>
            <a:r>
              <a:rPr lang="tr-TR" sz="2400" b="1" i="1"/>
              <a:t>dimerkaprol (BAL) </a:t>
            </a:r>
            <a:r>
              <a:rPr lang="tr-TR" sz="2400" i="1"/>
              <a:t>tarafından engellenmektedir</a:t>
            </a:r>
            <a:r>
              <a:rPr lang="tr-TR" sz="2400"/>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ext Box 2"/>
          <p:cNvSpPr txBox="1">
            <a:spLocks noChangeArrowheads="1"/>
          </p:cNvSpPr>
          <p:nvPr/>
        </p:nvSpPr>
        <p:spPr bwMode="auto">
          <a:xfrm>
            <a:off x="468313" y="908050"/>
            <a:ext cx="8064500" cy="822325"/>
          </a:xfrm>
          <a:prstGeom prst="rect">
            <a:avLst/>
          </a:prstGeom>
          <a:noFill/>
          <a:ln w="9525">
            <a:noFill/>
            <a:miter lim="800000"/>
            <a:headEnd/>
            <a:tailEnd/>
          </a:ln>
        </p:spPr>
        <p:txBody>
          <a:bodyPr>
            <a:spAutoFit/>
          </a:bodyPr>
          <a:lstStyle/>
          <a:p>
            <a:pPr>
              <a:spcBef>
                <a:spcPct val="50000"/>
              </a:spcBef>
            </a:pPr>
            <a:r>
              <a:rPr lang="tr-TR" sz="2400"/>
              <a:t>Sitokrom c, elektronları kompleks IV (sitokrom oksidaz) yapısına taşır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2"/>
          <p:cNvSpPr txBox="1">
            <a:spLocks noChangeArrowheads="1"/>
          </p:cNvSpPr>
          <p:nvPr/>
        </p:nvSpPr>
        <p:spPr bwMode="auto">
          <a:xfrm>
            <a:off x="250825" y="1628775"/>
            <a:ext cx="4681538" cy="5021263"/>
          </a:xfrm>
          <a:prstGeom prst="rect">
            <a:avLst/>
          </a:prstGeom>
          <a:noFill/>
          <a:ln w="9525">
            <a:noFill/>
            <a:miter lim="800000"/>
            <a:headEnd/>
            <a:tailEnd/>
          </a:ln>
        </p:spPr>
        <p:txBody>
          <a:bodyPr>
            <a:spAutoFit/>
          </a:bodyPr>
          <a:lstStyle/>
          <a:p>
            <a:pPr>
              <a:spcBef>
                <a:spcPct val="50000"/>
              </a:spcBef>
            </a:pPr>
            <a:r>
              <a:rPr lang="tr-TR" sz="2400" i="1"/>
              <a:t>Kompleks IV (sitokrom oksidaz),</a:t>
            </a:r>
            <a:r>
              <a:rPr lang="tr-TR" sz="2400" b="1" i="1"/>
              <a:t> </a:t>
            </a:r>
            <a:r>
              <a:rPr lang="tr-TR" sz="2400" i="1"/>
              <a:t>elektronların sitokrom c’den O</a:t>
            </a:r>
            <a:r>
              <a:rPr lang="tr-TR" sz="2400" i="1" baseline="-25000"/>
              <a:t>2</a:t>
            </a:r>
            <a:r>
              <a:rPr lang="tr-TR" sz="2400" i="1"/>
              <a:t>’ne transferini ve böylece O</a:t>
            </a:r>
            <a:r>
              <a:rPr lang="tr-TR" sz="2400" i="1" baseline="-25000"/>
              <a:t>2</a:t>
            </a:r>
            <a:r>
              <a:rPr lang="tr-TR" sz="2400" i="1"/>
              <a:t>’in suya indirgenmesini katalize eder</a:t>
            </a:r>
            <a:r>
              <a:rPr lang="tr-TR" sz="2400"/>
              <a:t>; yapısında sitokrom a ve sitokrom a3 bulunur</a:t>
            </a:r>
          </a:p>
          <a:p>
            <a:pPr>
              <a:spcBef>
                <a:spcPct val="50000"/>
              </a:spcBef>
            </a:pPr>
            <a:r>
              <a:rPr lang="tr-TR" sz="2400" i="1"/>
              <a:t>Kompleks IV vasıtasıyla sitokrom c’den O</a:t>
            </a:r>
            <a:r>
              <a:rPr lang="tr-TR" sz="2400" i="1" baseline="-25000"/>
              <a:t>2</a:t>
            </a:r>
            <a:r>
              <a:rPr lang="tr-TR" sz="2400" i="1"/>
              <a:t>’e elektronların akışı da matriksten membranlar arası boşluğa net proton hareketine neden olur; kompleks IV de bir proton pompası olarak fonksiyon görür</a:t>
            </a:r>
            <a:r>
              <a:rPr lang="tr-TR" sz="2400"/>
              <a:t> </a:t>
            </a:r>
          </a:p>
        </p:txBody>
      </p:sp>
      <p:sp>
        <p:nvSpPr>
          <p:cNvPr id="64514" name="Rectangle 3"/>
          <p:cNvSpPr>
            <a:spLocks noGrp="1" noChangeArrowheads="1"/>
          </p:cNvSpPr>
          <p:nvPr>
            <p:ph type="title"/>
          </p:nvPr>
        </p:nvSpPr>
        <p:spPr>
          <a:xfrm>
            <a:off x="457200" y="274638"/>
            <a:ext cx="8229600" cy="922337"/>
          </a:xfrm>
        </p:spPr>
        <p:txBody>
          <a:bodyPr/>
          <a:lstStyle/>
          <a:p>
            <a:pPr eaLnBrk="1" hangingPunct="1"/>
            <a:r>
              <a:rPr lang="tr-TR" sz="2800" smtClean="0"/>
              <a:t>Kompleks IV (sitokrom oksidaz)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2"/>
          <p:cNvSpPr txBox="1">
            <a:spLocks noChangeArrowheads="1"/>
          </p:cNvSpPr>
          <p:nvPr/>
        </p:nvSpPr>
        <p:spPr bwMode="auto">
          <a:xfrm>
            <a:off x="395288" y="549275"/>
            <a:ext cx="8353425" cy="822325"/>
          </a:xfrm>
          <a:prstGeom prst="rect">
            <a:avLst/>
          </a:prstGeom>
          <a:noFill/>
          <a:ln w="9525">
            <a:noFill/>
            <a:miter lim="800000"/>
            <a:headEnd/>
            <a:tailEnd/>
          </a:ln>
        </p:spPr>
        <p:txBody>
          <a:bodyPr>
            <a:spAutoFit/>
          </a:bodyPr>
          <a:lstStyle/>
          <a:p>
            <a:pPr>
              <a:spcBef>
                <a:spcPct val="50000"/>
              </a:spcBef>
            </a:pPr>
            <a:r>
              <a:rPr lang="tr-TR" sz="2400" i="1"/>
              <a:t>Kompleks IV, </a:t>
            </a:r>
            <a:r>
              <a:rPr lang="tr-TR" sz="2400" b="1"/>
              <a:t>H</a:t>
            </a:r>
            <a:r>
              <a:rPr lang="tr-TR" sz="2400" b="1" baseline="-25000"/>
              <a:t>2</a:t>
            </a:r>
            <a:r>
              <a:rPr lang="tr-TR" sz="2400" b="1"/>
              <a:t>S, CO, CN</a:t>
            </a:r>
            <a:r>
              <a:rPr lang="tr-TR" sz="2400" b="1" baseline="30000">
                <a:sym typeface="Symbol" pitchFamily="18" charset="2"/>
              </a:rPr>
              <a:t></a:t>
            </a:r>
            <a:r>
              <a:rPr lang="tr-TR" sz="2400" b="1"/>
              <a:t> ve azid (N</a:t>
            </a:r>
            <a:r>
              <a:rPr lang="tr-TR" sz="2400" b="1" baseline="-25000"/>
              <a:t>3</a:t>
            </a:r>
            <a:r>
              <a:rPr lang="tr-TR" sz="2400" b="1" baseline="30000">
                <a:sym typeface="Symbol" pitchFamily="18" charset="2"/>
              </a:rPr>
              <a:t></a:t>
            </a:r>
            <a:r>
              <a:rPr lang="tr-TR" sz="2400" b="1"/>
              <a:t>)</a:t>
            </a:r>
            <a:r>
              <a:rPr lang="tr-TR" sz="2400" i="1"/>
              <a:t> tarafından inhibe edilir</a:t>
            </a:r>
            <a:r>
              <a:rPr lang="tr-TR" sz="2400"/>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ext Box 2"/>
          <p:cNvSpPr txBox="1">
            <a:spLocks noChangeArrowheads="1"/>
          </p:cNvSpPr>
          <p:nvPr/>
        </p:nvSpPr>
        <p:spPr bwMode="auto">
          <a:xfrm>
            <a:off x="395288" y="115888"/>
            <a:ext cx="8353425" cy="3195637"/>
          </a:xfrm>
          <a:prstGeom prst="rect">
            <a:avLst/>
          </a:prstGeom>
          <a:noFill/>
          <a:ln w="9525">
            <a:noFill/>
            <a:miter lim="800000"/>
            <a:headEnd/>
            <a:tailEnd/>
          </a:ln>
        </p:spPr>
        <p:txBody>
          <a:bodyPr>
            <a:spAutoFit/>
          </a:bodyPr>
          <a:lstStyle/>
          <a:p>
            <a:pPr>
              <a:spcBef>
                <a:spcPct val="50000"/>
              </a:spcBef>
            </a:pPr>
            <a:r>
              <a:rPr lang="tr-TR" sz="2400" i="1"/>
              <a:t>Kompleks I, III ve IV içinden elektron akışı, matriksten membranlar arası boşluğa proton akışıyla eşleşmiştir</a:t>
            </a:r>
            <a:r>
              <a:rPr lang="tr-TR" sz="2400"/>
              <a:t> </a:t>
            </a:r>
          </a:p>
          <a:p>
            <a:pPr>
              <a:spcBef>
                <a:spcPct val="50000"/>
              </a:spcBef>
            </a:pPr>
            <a:r>
              <a:rPr lang="tr-TR" sz="2400" i="1"/>
              <a:t>Elektronlar, kompleks I ve II’den geçerek UQ’a ulaşırlar.  UQH</a:t>
            </a:r>
            <a:r>
              <a:rPr lang="tr-TR" sz="2400" i="1" baseline="-25000"/>
              <a:t>2</a:t>
            </a:r>
            <a:r>
              <a:rPr lang="tr-TR" sz="2400" i="1"/>
              <a:t>, elektronların ve protonların bir mobil taşıyıcısı olarak görev görür; elektronları kompleks III’e taşır. Kompleks III de elektronları bir başka bağlayıcı mobil zincir halkası olan sitokrom c’ye geçirir. Kompleks IV, elektronları indirgenmiş sitokrom c’den O</a:t>
            </a:r>
            <a:r>
              <a:rPr lang="tr-TR" sz="2400" i="1" baseline="-25000"/>
              <a:t>2</a:t>
            </a:r>
            <a:r>
              <a:rPr lang="tr-TR" sz="2400" i="1"/>
              <a:t>’e transfer eder</a:t>
            </a:r>
            <a:r>
              <a:rPr lang="tr-TR" sz="2400"/>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2"/>
          <p:cNvSpPr txBox="1">
            <a:spLocks noChangeArrowheads="1"/>
          </p:cNvSpPr>
          <p:nvPr/>
        </p:nvSpPr>
        <p:spPr bwMode="auto">
          <a:xfrm>
            <a:off x="250825" y="1220788"/>
            <a:ext cx="4537075" cy="4656137"/>
          </a:xfrm>
          <a:prstGeom prst="rect">
            <a:avLst/>
          </a:prstGeom>
          <a:noFill/>
          <a:ln w="9525">
            <a:noFill/>
            <a:miter lim="800000"/>
            <a:headEnd/>
            <a:tailEnd/>
          </a:ln>
        </p:spPr>
        <p:txBody>
          <a:bodyPr>
            <a:spAutoFit/>
          </a:bodyPr>
          <a:lstStyle/>
          <a:p>
            <a:pPr>
              <a:spcBef>
                <a:spcPct val="50000"/>
              </a:spcBef>
            </a:pPr>
            <a:r>
              <a:rPr lang="tr-TR" sz="2400"/>
              <a:t>Solunum zincirinde elektron akımı, ATP senteziyle eşleşmiştir; elektronların aktarılması sırasında elde edilen ve membran boyunca proton gradienti şeklinde depolanan enerji, ATP sentezinde kullanılır </a:t>
            </a:r>
          </a:p>
          <a:p>
            <a:pPr>
              <a:spcBef>
                <a:spcPct val="50000"/>
              </a:spcBef>
            </a:pPr>
            <a:r>
              <a:rPr lang="tr-TR" sz="2400" i="1"/>
              <a:t>Bir NADH molekülü 3 ATP oluşumunu sağlar; bir FADH</a:t>
            </a:r>
            <a:r>
              <a:rPr lang="tr-TR" sz="2400" i="1" baseline="-25000"/>
              <a:t>2</a:t>
            </a:r>
            <a:r>
              <a:rPr lang="tr-TR" sz="2400" i="1"/>
              <a:t> molekülü ise 2 ATP oluşumunu sağlar</a:t>
            </a:r>
            <a:r>
              <a:rPr lang="tr-TR" sz="2400"/>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ext Box 2"/>
          <p:cNvSpPr txBox="1">
            <a:spLocks noChangeArrowheads="1"/>
          </p:cNvSpPr>
          <p:nvPr/>
        </p:nvSpPr>
        <p:spPr bwMode="auto">
          <a:xfrm>
            <a:off x="323850" y="1052513"/>
            <a:ext cx="8569325" cy="1917700"/>
          </a:xfrm>
          <a:prstGeom prst="rect">
            <a:avLst/>
          </a:prstGeom>
          <a:noFill/>
          <a:ln w="9525">
            <a:noFill/>
            <a:miter lim="800000"/>
            <a:headEnd/>
            <a:tailEnd/>
          </a:ln>
        </p:spPr>
        <p:txBody>
          <a:bodyPr>
            <a:spAutoFit/>
          </a:bodyPr>
          <a:lstStyle/>
          <a:p>
            <a:r>
              <a:rPr lang="tr-TR" sz="2400" b="1" i="1"/>
              <a:t>ATP sentaz, </a:t>
            </a:r>
            <a:r>
              <a:rPr lang="tr-TR" sz="2400"/>
              <a:t>iç mitokondriyal membranın ATP sentezleyen enzim kompleksidir; elektron transportu ile ATP oluşumunu eşleyen </a:t>
            </a:r>
            <a:r>
              <a:rPr lang="tr-TR" sz="2400" b="1" i="1"/>
              <a:t>kompleks V</a:t>
            </a:r>
            <a:r>
              <a:rPr lang="tr-TR" sz="2400"/>
              <a:t> olarak da bilinir. </a:t>
            </a:r>
            <a:r>
              <a:rPr lang="tr-TR" sz="2400" b="1" i="1"/>
              <a:t>ATP sentaz, </a:t>
            </a:r>
            <a:r>
              <a:rPr lang="tr-TR" sz="2400"/>
              <a:t>F</a:t>
            </a:r>
            <a:r>
              <a:rPr lang="tr-TR" sz="2400" baseline="-25000"/>
              <a:t>o</a:t>
            </a:r>
            <a:r>
              <a:rPr lang="tr-TR" sz="2400"/>
              <a:t> (integral protein) ve F</a:t>
            </a:r>
            <a:r>
              <a:rPr lang="tr-TR" sz="2400" baseline="-25000"/>
              <a:t>1</a:t>
            </a:r>
            <a:r>
              <a:rPr lang="tr-TR" sz="2400"/>
              <a:t> (periferal protein) olmak üzere başlıca iki komponent veya faktöre sahiptir</a:t>
            </a:r>
            <a:endParaRPr lang="tr-TR" sz="2400" i="1"/>
          </a:p>
        </p:txBody>
      </p:sp>
      <p:sp>
        <p:nvSpPr>
          <p:cNvPr id="68610" name="Rectangle 3"/>
          <p:cNvSpPr>
            <a:spLocks noGrp="1" noChangeArrowheads="1"/>
          </p:cNvSpPr>
          <p:nvPr>
            <p:ph type="title"/>
          </p:nvPr>
        </p:nvSpPr>
        <p:spPr>
          <a:xfrm>
            <a:off x="457200" y="274638"/>
            <a:ext cx="8229600" cy="706437"/>
          </a:xfrm>
        </p:spPr>
        <p:txBody>
          <a:bodyPr/>
          <a:lstStyle/>
          <a:p>
            <a:pPr eaLnBrk="1" hangingPunct="1"/>
            <a:r>
              <a:rPr lang="tr-TR" sz="2800" smtClean="0"/>
              <a:t>ATP sentaz (F</a:t>
            </a:r>
            <a:r>
              <a:rPr lang="tr-TR" sz="2800" baseline="-25000" smtClean="0"/>
              <a:t>0</a:t>
            </a:r>
            <a:r>
              <a:rPr lang="tr-TR" sz="2800" smtClean="0"/>
              <a:t>F</a:t>
            </a:r>
            <a:r>
              <a:rPr lang="tr-TR" sz="2800" baseline="-25000" smtClean="0"/>
              <a:t>1</a:t>
            </a:r>
            <a:r>
              <a:rPr lang="tr-TR" sz="2800" smtClean="0"/>
              <a:t>ATPaz)</a:t>
            </a:r>
            <a:r>
              <a:rPr lang="tr-TR" sz="4000" smtClean="0"/>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body" sz="half" idx="1"/>
          </p:nvPr>
        </p:nvSpPr>
        <p:spPr>
          <a:xfrm>
            <a:off x="179388" y="404813"/>
            <a:ext cx="8785225" cy="2736850"/>
          </a:xfrm>
        </p:spPr>
        <p:txBody>
          <a:bodyPr/>
          <a:lstStyle/>
          <a:p>
            <a:pPr eaLnBrk="1" hangingPunct="1">
              <a:buFontTx/>
              <a:buNone/>
            </a:pPr>
            <a:endParaRPr lang="tr-TR" sz="2400" smtClean="0"/>
          </a:p>
          <a:p>
            <a:pPr eaLnBrk="1" hangingPunct="1"/>
            <a:r>
              <a:rPr lang="tr-TR" sz="2400" smtClean="0"/>
              <a:t>Fo iç membrana gömülüdür ve matriksteki F1 ile etkileşir. </a:t>
            </a:r>
          </a:p>
          <a:p>
            <a:pPr eaLnBrk="1" hangingPunct="1"/>
            <a:r>
              <a:rPr lang="tr-TR" sz="2400" smtClean="0"/>
              <a:t>Fo subünitinden proton akışı sırasında F1’de meydana gelen rotasyon hareketi,  ADP’ ye yüksek enerjili fosfat(Pi) gruplarının transferini katalizleyerek ATP sentezini sağlar (oksidatif fosforilasyon). </a:t>
            </a:r>
          </a:p>
          <a:p>
            <a:pPr eaLnBrk="1" hangingPunct="1"/>
            <a:endParaRPr lang="tr-TR" sz="2400" smtClean="0"/>
          </a:p>
        </p:txBody>
      </p:sp>
      <p:sp>
        <p:nvSpPr>
          <p:cNvPr id="69634" name="Rectangle 3"/>
          <p:cNvSpPr>
            <a:spLocks noChangeArrowheads="1"/>
          </p:cNvSpPr>
          <p:nvPr/>
        </p:nvSpPr>
        <p:spPr bwMode="auto">
          <a:xfrm>
            <a:off x="539750" y="3860800"/>
            <a:ext cx="4103688" cy="1223963"/>
          </a:xfrm>
          <a:prstGeom prst="rect">
            <a:avLst/>
          </a:prstGeom>
          <a:noFill/>
          <a:ln w="9525">
            <a:noFill/>
            <a:miter lim="800000"/>
            <a:headEnd/>
            <a:tailEnd/>
          </a:ln>
        </p:spPr>
        <p:txBody>
          <a:bodyPr/>
          <a:lstStyle/>
          <a:p>
            <a:pPr marL="342900" indent="-342900">
              <a:spcBef>
                <a:spcPct val="20000"/>
              </a:spcBef>
              <a:buFontTx/>
              <a:buChar char="•"/>
            </a:pPr>
            <a:r>
              <a:rPr lang="tr-TR" sz="2800"/>
              <a:t>Matrikse yollanan 4 proton başına 1 mol ATP sentezlenir.</a:t>
            </a:r>
          </a:p>
        </p:txBody>
      </p:sp>
      <p:sp>
        <p:nvSpPr>
          <p:cNvPr id="69635" name="Rectangle 4"/>
          <p:cNvSpPr>
            <a:spLocks noChangeArrowheads="1"/>
          </p:cNvSpPr>
          <p:nvPr/>
        </p:nvSpPr>
        <p:spPr bwMode="auto">
          <a:xfrm>
            <a:off x="250825" y="3141663"/>
            <a:ext cx="4967288" cy="1366837"/>
          </a:xfrm>
          <a:prstGeom prst="rect">
            <a:avLst/>
          </a:prstGeom>
          <a:noFill/>
          <a:ln w="9525">
            <a:noFill/>
            <a:miter lim="800000"/>
            <a:headEnd/>
            <a:tailEnd/>
          </a:ln>
        </p:spPr>
        <p:txBody>
          <a:bodyPr/>
          <a:lstStyle/>
          <a:p>
            <a:pPr marL="342900" indent="-342900">
              <a:spcBef>
                <a:spcPct val="20000"/>
              </a:spcBef>
            </a:pPr>
            <a:r>
              <a:rPr lang="tr-TR" sz="2500"/>
              <a:t>	</a:t>
            </a:r>
            <a:endParaRPr lang="tr-TR" sz="2800"/>
          </a:p>
        </p:txBody>
      </p:sp>
      <p:sp>
        <p:nvSpPr>
          <p:cNvPr id="6" name="5 İçerik Yer Tutucusu"/>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pPr eaLnBrk="1" hangingPunct="1"/>
            <a:endParaRPr lang="tr-TR" smtClean="0"/>
          </a:p>
        </p:txBody>
      </p:sp>
      <p:sp>
        <p:nvSpPr>
          <p:cNvPr id="70658" name="Rectangle 3"/>
          <p:cNvSpPr>
            <a:spLocks noGrp="1" noChangeArrowheads="1"/>
          </p:cNvSpPr>
          <p:nvPr>
            <p:ph type="body" idx="1"/>
          </p:nvPr>
        </p:nvSpPr>
        <p:spPr/>
        <p:txBody>
          <a:bodyPr/>
          <a:lstStyle/>
          <a:p>
            <a:pPr eaLnBrk="1" hangingPunct="1">
              <a:lnSpc>
                <a:spcPct val="90000"/>
              </a:lnSpc>
            </a:pPr>
            <a:r>
              <a:rPr lang="tr-TR" smtClean="0"/>
              <a:t>Her 4 H</a:t>
            </a:r>
            <a:r>
              <a:rPr lang="tr-TR" baseline="30000" smtClean="0"/>
              <a:t>+</a:t>
            </a:r>
            <a:r>
              <a:rPr lang="tr-TR" smtClean="0"/>
              <a:t> bir ATP’ye karşılık</a:t>
            </a:r>
          </a:p>
          <a:p>
            <a:pPr eaLnBrk="1" hangingPunct="1">
              <a:lnSpc>
                <a:spcPct val="90000"/>
              </a:lnSpc>
            </a:pPr>
            <a:r>
              <a:rPr lang="tr-TR" smtClean="0"/>
              <a:t>1 mol NADH-</a:t>
            </a:r>
            <a:r>
              <a:rPr lang="tr-TR" smtClean="0">
                <a:sym typeface="Wingdings" pitchFamily="2" charset="2"/>
              </a:rPr>
              <a:t> 2,5 (3)mol ATP</a:t>
            </a:r>
          </a:p>
          <a:p>
            <a:pPr eaLnBrk="1" hangingPunct="1">
              <a:lnSpc>
                <a:spcPct val="90000"/>
              </a:lnSpc>
            </a:pPr>
            <a:r>
              <a:rPr lang="tr-TR" smtClean="0"/>
              <a:t>1 mol FADH</a:t>
            </a:r>
            <a:r>
              <a:rPr lang="tr-TR" baseline="-25000" smtClean="0"/>
              <a:t>2</a:t>
            </a:r>
            <a:r>
              <a:rPr lang="tr-TR" smtClean="0"/>
              <a:t>-</a:t>
            </a:r>
            <a:r>
              <a:rPr lang="tr-TR" smtClean="0">
                <a:sym typeface="Wingdings" pitchFamily="2" charset="2"/>
              </a:rPr>
              <a:t>1,5 (2)mol ATP</a:t>
            </a:r>
          </a:p>
          <a:p>
            <a:pPr eaLnBrk="1" hangingPunct="1">
              <a:lnSpc>
                <a:spcPct val="90000"/>
              </a:lnSpc>
            </a:pPr>
            <a:r>
              <a:rPr lang="tr-TR" smtClean="0"/>
              <a:t>1 mol ATP sentezi için 7,3 kcal gerekli</a:t>
            </a:r>
          </a:p>
          <a:p>
            <a:pPr eaLnBrk="1" hangingPunct="1">
              <a:lnSpc>
                <a:spcPct val="90000"/>
              </a:lnSpc>
            </a:pPr>
            <a:r>
              <a:rPr lang="tr-TR" smtClean="0"/>
              <a:t>3 mol ATP sentezi için 18,5 kcal gerekli</a:t>
            </a:r>
          </a:p>
          <a:p>
            <a:pPr eaLnBrk="1" hangingPunct="1">
              <a:lnSpc>
                <a:spcPct val="90000"/>
              </a:lnSpc>
            </a:pPr>
            <a:r>
              <a:rPr lang="tr-TR" smtClean="0"/>
              <a:t>1mol NADH’ın oksidasyonuyla 52 kcal</a:t>
            </a:r>
          </a:p>
          <a:p>
            <a:pPr eaLnBrk="1" hangingPunct="1">
              <a:lnSpc>
                <a:spcPct val="90000"/>
              </a:lnSpc>
            </a:pPr>
            <a:r>
              <a:rPr lang="tr-TR" smtClean="0"/>
              <a:t>Geri kalan enerji membranda taşınım gibi hücresel olaylarda kullanılır.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xt Box 2"/>
          <p:cNvSpPr txBox="1">
            <a:spLocks noChangeArrowheads="1"/>
          </p:cNvSpPr>
          <p:nvPr/>
        </p:nvSpPr>
        <p:spPr bwMode="auto">
          <a:xfrm>
            <a:off x="323850" y="688975"/>
            <a:ext cx="8569325" cy="1552575"/>
          </a:xfrm>
          <a:prstGeom prst="rect">
            <a:avLst/>
          </a:prstGeom>
          <a:noFill/>
          <a:ln w="9525">
            <a:noFill/>
            <a:miter lim="800000"/>
            <a:headEnd/>
            <a:tailEnd/>
          </a:ln>
        </p:spPr>
        <p:txBody>
          <a:bodyPr>
            <a:spAutoFit/>
          </a:bodyPr>
          <a:lstStyle/>
          <a:p>
            <a:r>
              <a:rPr lang="tr-TR" sz="2400" i="1"/>
              <a:t>Solunum zincirinde elektronların kompleks I, III ve IV üzerinden aktarılması sırasında protonların matriksten membranlar arası boşluğa pompalanması sonucunda iç membranda bir </a:t>
            </a:r>
            <a:r>
              <a:rPr lang="tr-TR" sz="2400" b="1" i="1"/>
              <a:t>proton gradienti</a:t>
            </a:r>
            <a:r>
              <a:rPr lang="tr-TR" sz="2400" i="1"/>
              <a:t> oluşur</a:t>
            </a:r>
            <a:endParaRPr lang="tr-T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endParaRPr lang="tr-TR" smtClean="0"/>
          </a:p>
        </p:txBody>
      </p:sp>
      <p:sp>
        <p:nvSpPr>
          <p:cNvPr id="20482" name="Rectangle 3"/>
          <p:cNvSpPr>
            <a:spLocks noGrp="1" noChangeArrowheads="1"/>
          </p:cNvSpPr>
          <p:nvPr>
            <p:ph type="body" idx="1"/>
          </p:nvPr>
        </p:nvSpPr>
        <p:spPr/>
        <p:txBody>
          <a:bodyPr/>
          <a:lstStyle/>
          <a:p>
            <a:pPr eaLnBrk="1" hangingPunct="1">
              <a:lnSpc>
                <a:spcPct val="80000"/>
              </a:lnSpc>
            </a:pPr>
            <a:r>
              <a:rPr lang="tr-TR" sz="2400" smtClean="0"/>
              <a:t>NADH ve NADPH dehidrojenazlar ile işlev gören elektron taşıyıcısı koenzimlerdir. Bunlar iki nükleotidin fosfat gruplarının birleşmesiyle oluşmuşlardır ve Niasin vitamini bu yapıdaki nikotinamid kısmının kaynağını oluşturmaktadır. Okside durumları ise NAD+  ve NADP+ (Nikotinamid adenin dinükleotid fosfat) şeklindedir. Bu okside formlar hidrit iyonu (iki elektrona sahip hidrojen) alarak indirgenirler, dolayısıyla reaksiyonlar şöyledir;</a:t>
            </a:r>
          </a:p>
          <a:p>
            <a:pPr eaLnBrk="1" hangingPunct="1">
              <a:lnSpc>
                <a:spcPct val="80000"/>
              </a:lnSpc>
            </a:pPr>
            <a:r>
              <a:rPr lang="tr-TR" sz="2400" smtClean="0"/>
              <a:t>NAD+ + 2 e- + 2 H+(proton) → NADH + H+</a:t>
            </a:r>
          </a:p>
          <a:p>
            <a:pPr eaLnBrk="1" hangingPunct="1">
              <a:lnSpc>
                <a:spcPct val="80000"/>
              </a:lnSpc>
            </a:pPr>
            <a:r>
              <a:rPr lang="tr-TR" sz="2400" smtClean="0"/>
              <a:t>NADP+ + 2 e- + 2 H+(proton) → NADPH + H+</a:t>
            </a:r>
          </a:p>
          <a:p>
            <a:pPr eaLnBrk="1" hangingPunct="1">
              <a:lnSpc>
                <a:spcPct val="80000"/>
              </a:lnSpc>
            </a:pPr>
            <a:r>
              <a:rPr lang="tr-TR" sz="2400" smtClean="0"/>
              <a:t>NAD+ ve NADP+nın indirgenmesi yapıdaki nikotinamid kısmında bulunan pozitif yüklü azot ihtiva eden benzen halkasının yüksüz azot içeren kinon halkasına dönüşmesine neden olur.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68313" y="115888"/>
            <a:ext cx="8229600" cy="417512"/>
          </a:xfrm>
        </p:spPr>
        <p:txBody>
          <a:bodyPr/>
          <a:lstStyle/>
          <a:p>
            <a:pPr eaLnBrk="1" hangingPunct="1"/>
            <a:r>
              <a:rPr lang="tr-TR" sz="4000" smtClean="0"/>
              <a:t>MİTOKONDRİ</a:t>
            </a:r>
          </a:p>
        </p:txBody>
      </p:sp>
      <p:sp>
        <p:nvSpPr>
          <p:cNvPr id="73730" name="Rectangle 3"/>
          <p:cNvSpPr>
            <a:spLocks noGrp="1" noChangeArrowheads="1"/>
          </p:cNvSpPr>
          <p:nvPr>
            <p:ph type="body" sz="half" idx="1"/>
          </p:nvPr>
        </p:nvSpPr>
        <p:spPr>
          <a:xfrm>
            <a:off x="179388" y="765175"/>
            <a:ext cx="4752975" cy="2232025"/>
          </a:xfrm>
        </p:spPr>
        <p:txBody>
          <a:bodyPr/>
          <a:lstStyle/>
          <a:p>
            <a:pPr eaLnBrk="1" hangingPunct="1">
              <a:lnSpc>
                <a:spcPct val="80000"/>
              </a:lnSpc>
            </a:pPr>
            <a:r>
              <a:rPr lang="tr-TR" sz="2400" smtClean="0"/>
              <a:t>Membranlar arası boşlukta hem pH hem de voltaj gradiyenti oluşur (Elektrokimyasal gradiyent). </a:t>
            </a:r>
          </a:p>
          <a:p>
            <a:pPr eaLnBrk="1" hangingPunct="1">
              <a:lnSpc>
                <a:spcPct val="80000"/>
              </a:lnSpc>
            </a:pPr>
            <a:r>
              <a:rPr lang="tr-TR" sz="2400" smtClean="0"/>
              <a:t>Bu gradiyent ATP sentezinin dışında moleküllerin transferi için de kullanılır. </a:t>
            </a:r>
          </a:p>
        </p:txBody>
      </p:sp>
      <p:sp>
        <p:nvSpPr>
          <p:cNvPr id="73732" name="Rectangle 5"/>
          <p:cNvSpPr>
            <a:spLocks noChangeArrowheads="1"/>
          </p:cNvSpPr>
          <p:nvPr/>
        </p:nvSpPr>
        <p:spPr bwMode="auto">
          <a:xfrm>
            <a:off x="323850" y="3860800"/>
            <a:ext cx="4392613" cy="2160588"/>
          </a:xfrm>
          <a:prstGeom prst="rect">
            <a:avLst/>
          </a:prstGeom>
          <a:noFill/>
          <a:ln w="9525">
            <a:noFill/>
            <a:miter lim="800000"/>
            <a:headEnd/>
            <a:tailEnd/>
          </a:ln>
        </p:spPr>
        <p:txBody>
          <a:bodyPr/>
          <a:lstStyle/>
          <a:p>
            <a:pPr marL="342900" indent="-342900">
              <a:lnSpc>
                <a:spcPct val="80000"/>
              </a:lnSpc>
              <a:spcBef>
                <a:spcPct val="20000"/>
              </a:spcBef>
              <a:buFontTx/>
              <a:buChar char="•"/>
            </a:pPr>
            <a:r>
              <a:rPr lang="tr-TR" sz="2400"/>
              <a:t>Voltaj Gradiyenti (ADP/ATP antiportu): Matrikste toplanan ATP (-4), ADP (-3)’ye göre daha negatif olduğundan membranlar arası boşluğa ve dolayısıyla sitoplazmaya geçer. </a:t>
            </a:r>
          </a:p>
        </p:txBody>
      </p:sp>
      <p:sp>
        <p:nvSpPr>
          <p:cNvPr id="8" name="7 İçerik Yer Tutucusu"/>
          <p:cNvSpPr>
            <a:spLocks noGrp="1"/>
          </p:cNvSpPr>
          <p:nvPr>
            <p:ph sz="quarter" idx="2"/>
          </p:nvPr>
        </p:nvSpPr>
        <p:spPr/>
        <p:txBody>
          <a:bodyPr/>
          <a:lstStyle/>
          <a:p>
            <a:endParaRPr lang="tr-T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2"/>
          <p:cNvSpPr txBox="1">
            <a:spLocks noChangeArrowheads="1"/>
          </p:cNvSpPr>
          <p:nvPr/>
        </p:nvSpPr>
        <p:spPr bwMode="auto">
          <a:xfrm>
            <a:off x="323850" y="333375"/>
            <a:ext cx="8569325" cy="2647950"/>
          </a:xfrm>
          <a:prstGeom prst="rect">
            <a:avLst/>
          </a:prstGeom>
          <a:noFill/>
          <a:ln w="9525">
            <a:noFill/>
            <a:miter lim="800000"/>
            <a:headEnd/>
            <a:tailEnd/>
          </a:ln>
        </p:spPr>
        <p:txBody>
          <a:bodyPr>
            <a:spAutoFit/>
          </a:bodyPr>
          <a:lstStyle/>
          <a:p>
            <a:r>
              <a:rPr lang="tr-TR" sz="2400" i="1"/>
              <a:t>Protonlar yüklü partiküller oldukları için proton gradientinin elektriksel özellikleri bulunmaktadır; matriks negatif membranlar arası boşluk pozitif yüklü olduğu için voltaj farkı meydana gelir. Oluşan </a:t>
            </a:r>
            <a:r>
              <a:rPr lang="tr-TR" sz="2400" b="1" i="1"/>
              <a:t>elektrokimyasal gradient (pH gradienti</a:t>
            </a:r>
            <a:r>
              <a:rPr lang="tr-TR" sz="2400" i="1"/>
              <a:t> ve </a:t>
            </a:r>
            <a:r>
              <a:rPr lang="tr-TR" sz="2400" b="1" i="1"/>
              <a:t>elektriksel gradient),</a:t>
            </a:r>
            <a:r>
              <a:rPr lang="tr-TR" sz="2400" i="1"/>
              <a:t> protonların matrikse geri dönmeleri için proton hareket ettirici güç ortaya çıkarır. Bu güç etkisiyle protonlar matrikse geri dönerler</a:t>
            </a:r>
            <a:endParaRPr lang="tr-TR" sz="24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ext Box 2"/>
          <p:cNvSpPr txBox="1">
            <a:spLocks noChangeArrowheads="1"/>
          </p:cNvSpPr>
          <p:nvPr/>
        </p:nvSpPr>
        <p:spPr bwMode="auto">
          <a:xfrm>
            <a:off x="323850" y="404813"/>
            <a:ext cx="8569325" cy="1552575"/>
          </a:xfrm>
          <a:prstGeom prst="rect">
            <a:avLst/>
          </a:prstGeom>
          <a:noFill/>
          <a:ln w="9525">
            <a:noFill/>
            <a:miter lim="800000"/>
            <a:headEnd/>
            <a:tailEnd/>
          </a:ln>
        </p:spPr>
        <p:txBody>
          <a:bodyPr>
            <a:spAutoFit/>
          </a:bodyPr>
          <a:lstStyle/>
          <a:p>
            <a:r>
              <a:rPr lang="tr-TR" sz="2400" i="1"/>
              <a:t>Elektrokimyasal gradientteki enerji, protonların matrikse geri dönmeleri sırasında ATP oluşumunda kullanılır. Oksidatif fosforilasyon olarak bilinen bu olay, </a:t>
            </a:r>
            <a:r>
              <a:rPr lang="tr-TR" sz="2400" b="1" i="1"/>
              <a:t>ATP sentaz (kompleks V) </a:t>
            </a:r>
            <a:r>
              <a:rPr lang="tr-TR" sz="2400" i="1"/>
              <a:t>tarafından katalizlenir</a:t>
            </a:r>
            <a:r>
              <a:rPr lang="tr-TR" sz="240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ext Box 2"/>
          <p:cNvSpPr txBox="1">
            <a:spLocks noChangeArrowheads="1"/>
          </p:cNvSpPr>
          <p:nvPr/>
        </p:nvSpPr>
        <p:spPr bwMode="auto">
          <a:xfrm>
            <a:off x="323850" y="404813"/>
            <a:ext cx="8569325" cy="2282825"/>
          </a:xfrm>
          <a:prstGeom prst="rect">
            <a:avLst/>
          </a:prstGeom>
          <a:noFill/>
          <a:ln w="9525">
            <a:noFill/>
            <a:miter lim="800000"/>
            <a:headEnd/>
            <a:tailEnd/>
          </a:ln>
        </p:spPr>
        <p:txBody>
          <a:bodyPr>
            <a:spAutoFit/>
          </a:bodyPr>
          <a:lstStyle/>
          <a:p>
            <a:r>
              <a:rPr lang="tr-TR" sz="2400" i="1"/>
              <a:t>Elektron transport zinciri ve oksidatif fosforilasyon tepkimeleri, iç mitokondriyal membranda yer almaktadırlar</a:t>
            </a:r>
          </a:p>
          <a:p>
            <a:r>
              <a:rPr lang="tr-TR" sz="2400" i="1"/>
              <a:t>Protonların membranlar arası boşluktan matrikse dönüşünde ATP sentazın F</a:t>
            </a:r>
            <a:r>
              <a:rPr lang="tr-TR" sz="2400" i="1" baseline="-25000"/>
              <a:t>o</a:t>
            </a:r>
            <a:r>
              <a:rPr lang="tr-TR" sz="2400" i="1"/>
              <a:t> alt birimi görev alır; ATP sentazın F</a:t>
            </a:r>
            <a:r>
              <a:rPr lang="tr-TR" sz="2400" i="1" baseline="-25000"/>
              <a:t>1</a:t>
            </a:r>
            <a:r>
              <a:rPr lang="tr-TR" sz="2400" i="1"/>
              <a:t> alt birimi ise ADP ve P</a:t>
            </a:r>
            <a:r>
              <a:rPr lang="tr-TR" sz="2400" i="1" baseline="-25000"/>
              <a:t>i</a:t>
            </a:r>
            <a:r>
              <a:rPr lang="tr-TR" sz="2400" i="1"/>
              <a:t> kullanılarak ATP sentezini gerçekleştirmektedir</a:t>
            </a:r>
            <a:r>
              <a:rPr lang="tr-TR" sz="2400"/>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2"/>
          <p:cNvSpPr txBox="1">
            <a:spLocks noChangeArrowheads="1"/>
          </p:cNvSpPr>
          <p:nvPr/>
        </p:nvSpPr>
        <p:spPr bwMode="auto">
          <a:xfrm>
            <a:off x="323850" y="404813"/>
            <a:ext cx="8569325" cy="1917700"/>
          </a:xfrm>
          <a:prstGeom prst="rect">
            <a:avLst/>
          </a:prstGeom>
          <a:noFill/>
          <a:ln w="9525">
            <a:noFill/>
            <a:miter lim="800000"/>
            <a:headEnd/>
            <a:tailEnd/>
          </a:ln>
        </p:spPr>
        <p:txBody>
          <a:bodyPr>
            <a:spAutoFit/>
          </a:bodyPr>
          <a:lstStyle/>
          <a:p>
            <a:r>
              <a:rPr lang="tr-TR" sz="2400" i="1"/>
              <a:t>F</a:t>
            </a:r>
            <a:r>
              <a:rPr lang="tr-TR" sz="2400" i="1" baseline="-25000"/>
              <a:t>o</a:t>
            </a:r>
            <a:r>
              <a:rPr lang="tr-TR" sz="2400" i="1"/>
              <a:t>, ATP sentazın </a:t>
            </a:r>
            <a:r>
              <a:rPr lang="tr-TR" sz="2400" b="1" i="1"/>
              <a:t>oligomisin</a:t>
            </a:r>
            <a:r>
              <a:rPr lang="tr-TR" sz="2400" i="1"/>
              <a:t>e ve </a:t>
            </a:r>
            <a:r>
              <a:rPr lang="tr-TR" sz="2400" b="1" i="1"/>
              <a:t>disikloheksilkarbodiimide (DCCD)</a:t>
            </a:r>
            <a:r>
              <a:rPr lang="tr-TR" sz="2400" i="1"/>
              <a:t> duyarlı kısmıdır. ATP sentaza bağlanan </a:t>
            </a:r>
            <a:r>
              <a:rPr lang="tr-TR" sz="2400" b="1" i="1"/>
              <a:t>oligomisin</a:t>
            </a:r>
            <a:r>
              <a:rPr lang="tr-TR" sz="2400" i="1"/>
              <a:t>, proton kanallarını kapatarak protonların matrikse geri dönmesini engeller ve sonuçta ATP sentezini inhibe eder</a:t>
            </a:r>
            <a:r>
              <a:rPr lang="tr-TR" sz="2400"/>
              <a:t> </a:t>
            </a:r>
          </a:p>
          <a:p>
            <a:r>
              <a:rPr lang="tr-TR" sz="2400"/>
              <a:t>F</a:t>
            </a:r>
            <a:r>
              <a:rPr lang="tr-TR" sz="2400" baseline="-25000"/>
              <a:t>1</a:t>
            </a:r>
            <a:r>
              <a:rPr lang="tr-TR" sz="2400"/>
              <a:t> de </a:t>
            </a:r>
            <a:r>
              <a:rPr lang="tr-TR" sz="2400" b="1"/>
              <a:t>venturisidin</a:t>
            </a:r>
            <a:r>
              <a:rPr lang="tr-TR" sz="2400"/>
              <a:t> </a:t>
            </a:r>
            <a:r>
              <a:rPr lang="tr-TR" sz="2400" b="1"/>
              <a:t>(auroventin)</a:t>
            </a:r>
            <a:r>
              <a:rPr lang="tr-TR" sz="2400"/>
              <a:t> ile bloke olmaktadır</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2"/>
          <p:cNvSpPr txBox="1">
            <a:spLocks noChangeArrowheads="1"/>
          </p:cNvSpPr>
          <p:nvPr/>
        </p:nvSpPr>
        <p:spPr bwMode="auto">
          <a:xfrm>
            <a:off x="323850" y="404813"/>
            <a:ext cx="8569325" cy="4108450"/>
          </a:xfrm>
          <a:prstGeom prst="rect">
            <a:avLst/>
          </a:prstGeom>
          <a:noFill/>
          <a:ln w="9525">
            <a:noFill/>
            <a:miter lim="800000"/>
            <a:headEnd/>
            <a:tailEnd/>
          </a:ln>
        </p:spPr>
        <p:txBody>
          <a:bodyPr>
            <a:spAutoFit/>
          </a:bodyPr>
          <a:lstStyle/>
          <a:p>
            <a:r>
              <a:rPr lang="tr-TR" sz="2400" b="1" i="1"/>
              <a:t>Ayırıcılar,</a:t>
            </a:r>
            <a:r>
              <a:rPr lang="tr-TR" sz="2400" i="1"/>
              <a:t> protonları geri transport ederek proton gradiyentini bozarlar ve böylece ATP sentezini inhibe ederler. Bu olay solunumu uyarır ve sistem proton gradientini düzeltmek için daha fazla yakıtı okside eder ve daha fazla proton pompalanır. Bu durumda oksijen kullanımı hızlıdır ve serbestleşen enerji ısı şeklinde yayılır; vücut ısısı artar. Lipofilik bir proton taşıyıcısı olan</a:t>
            </a:r>
            <a:r>
              <a:rPr lang="tr-TR" sz="2400"/>
              <a:t> </a:t>
            </a:r>
            <a:r>
              <a:rPr lang="tr-TR" sz="2400" b="1"/>
              <a:t>2,4-dinitrofenol,</a:t>
            </a:r>
            <a:r>
              <a:rPr lang="tr-TR" sz="2400" i="1"/>
              <a:t>  membranlar arası boşlukta protonları kabul edip kolaylıkla matrikse geçer ve orada daha az asidik ortamda protonları salar; böylece eşlenmeyi bozarak ATP sentezini inhibe eder. </a:t>
            </a:r>
          </a:p>
          <a:p>
            <a:r>
              <a:rPr lang="tr-TR" sz="2400" b="1" i="1"/>
              <a:t>Arsenat </a:t>
            </a:r>
            <a:r>
              <a:rPr lang="tr-TR" sz="2400" i="1"/>
              <a:t>da fosfat analoğudur ve ayırıcı olarak rol oynar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2"/>
          <p:cNvSpPr txBox="1">
            <a:spLocks noChangeArrowheads="1"/>
          </p:cNvSpPr>
          <p:nvPr/>
        </p:nvSpPr>
        <p:spPr bwMode="auto">
          <a:xfrm>
            <a:off x="323850" y="188913"/>
            <a:ext cx="8569325" cy="4108450"/>
          </a:xfrm>
          <a:prstGeom prst="rect">
            <a:avLst/>
          </a:prstGeom>
          <a:noFill/>
          <a:ln w="9525">
            <a:noFill/>
            <a:miter lim="800000"/>
            <a:headEnd/>
            <a:tailEnd/>
          </a:ln>
        </p:spPr>
        <p:txBody>
          <a:bodyPr>
            <a:spAutoFit/>
          </a:bodyPr>
          <a:lstStyle/>
          <a:p>
            <a:r>
              <a:rPr lang="tr-TR" sz="2400" i="1"/>
              <a:t>Kahverengi yağ doku mitokondrilerinin iç membranında yer alan bir integral membran proteini olan </a:t>
            </a:r>
            <a:r>
              <a:rPr lang="tr-TR" sz="2400" b="1" i="1"/>
              <a:t>termogenin</a:t>
            </a:r>
            <a:r>
              <a:rPr lang="tr-TR" sz="2400" i="1"/>
              <a:t> (UCP, eşlenmemiş protein) doğal bir ayırıcıdır. Termogenin, protonların membranlar arası boşluktan matrikse ATP sentaz kompleksinden geçmeden  dönmesi için bir yol sağlar. Protonların bu  kısa turunun sonucu olarak oksidasyon enerjisi ATP oluşması suretiyle tutulmaz; ısı olarak dağılır ve bu ısı da vücut sıcaklığını sürdürür</a:t>
            </a:r>
            <a:r>
              <a:rPr lang="tr-TR" sz="2400"/>
              <a:t> </a:t>
            </a:r>
          </a:p>
          <a:p>
            <a:r>
              <a:rPr lang="tr-TR" sz="2400" i="1"/>
              <a:t>Eşlenmenin bozulduğu fizyolojik durumlar, kış uykusundan uyanan hayvanlar, soğuk havaya uyum sağlamış memeliler ve kahverengi yağ dokunun mitokondrilerinde görülür</a:t>
            </a:r>
            <a:endParaRPr lang="tr-TR" sz="240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ext Box 2"/>
          <p:cNvSpPr txBox="1">
            <a:spLocks noChangeArrowheads="1"/>
          </p:cNvSpPr>
          <p:nvPr/>
        </p:nvSpPr>
        <p:spPr bwMode="auto">
          <a:xfrm>
            <a:off x="323850" y="404813"/>
            <a:ext cx="8569325" cy="4108450"/>
          </a:xfrm>
          <a:prstGeom prst="rect">
            <a:avLst/>
          </a:prstGeom>
          <a:noFill/>
          <a:ln w="9525">
            <a:noFill/>
            <a:miter lim="800000"/>
            <a:headEnd/>
            <a:tailEnd/>
          </a:ln>
        </p:spPr>
        <p:txBody>
          <a:bodyPr>
            <a:spAutoFit/>
          </a:bodyPr>
          <a:lstStyle/>
          <a:p>
            <a:r>
              <a:rPr lang="tr-TR" sz="2400" b="1" i="1"/>
              <a:t>İyonoforlar,</a:t>
            </a:r>
            <a:r>
              <a:rPr lang="tr-TR" sz="2400" i="1"/>
              <a:t> spesifik katyonlarla  kompleks oluşturabilen ve bu yolla biyolojik membranlardan transportunu kolaylaştıran, lipofilik karakterde moleküllerdir. İyonoforlar, eşlenmeyi bozarak ATP sentezini inhibe ederler. </a:t>
            </a:r>
            <a:r>
              <a:rPr lang="tr-TR" sz="2400"/>
              <a:t> </a:t>
            </a:r>
            <a:r>
              <a:rPr lang="tr-TR" sz="2400" i="1"/>
              <a:t>Bir iyonofor olan  </a:t>
            </a:r>
            <a:r>
              <a:rPr lang="tr-TR" sz="2400" b="1"/>
              <a:t>valinomisin</a:t>
            </a:r>
            <a:r>
              <a:rPr lang="tr-TR" sz="2400" i="1"/>
              <a:t>, mitokondriyal membrandan K</a:t>
            </a:r>
            <a:r>
              <a:rPr lang="tr-TR" sz="2400" i="1" baseline="30000"/>
              <a:t>+</a:t>
            </a:r>
            <a:r>
              <a:rPr lang="tr-TR" sz="2400" i="1"/>
              <a:t> geçişini kolaylaştırarak mitokondri iç ve dıştaki membran potansiyelini değiştirir. </a:t>
            </a:r>
            <a:r>
              <a:rPr lang="tr-TR" sz="2400" b="1" i="1"/>
              <a:t>G</a:t>
            </a:r>
            <a:r>
              <a:rPr lang="tr-TR" sz="2400" b="1"/>
              <a:t>ramisidin A</a:t>
            </a:r>
            <a:r>
              <a:rPr lang="tr-TR" sz="2400" i="1"/>
              <a:t> ve </a:t>
            </a:r>
            <a:r>
              <a:rPr lang="tr-TR" sz="2400" b="1"/>
              <a:t>nigerisin</a:t>
            </a:r>
            <a:r>
              <a:rPr lang="tr-TR" sz="2400" i="1"/>
              <a:t> gibi bir grup antibiyotik de K</a:t>
            </a:r>
            <a:r>
              <a:rPr lang="tr-TR" sz="2400" i="1" baseline="30000"/>
              <a:t>+</a:t>
            </a:r>
            <a:r>
              <a:rPr lang="tr-TR" sz="2400" i="1"/>
              <a:t> iyonları için iyonofordurlar, ancak beraberinde H</a:t>
            </a:r>
            <a:r>
              <a:rPr lang="tr-TR" sz="2400" i="1" baseline="30000"/>
              <a:t>+</a:t>
            </a:r>
            <a:r>
              <a:rPr lang="tr-TR" sz="2400" i="1"/>
              <a:t> iyonlarını da etkilerler. Hem valinomisin hem de nigerisin beraber bulunduğunda hem membran potansiyeli hem de pH gradienti bozulduğundan ATP sentezi tamamen inhibe olur</a:t>
            </a:r>
            <a:endParaRPr lang="tr-TR" sz="240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3"/>
          <p:cNvSpPr txBox="1">
            <a:spLocks noChangeArrowheads="1"/>
          </p:cNvSpPr>
          <p:nvPr/>
        </p:nvSpPr>
        <p:spPr bwMode="auto">
          <a:xfrm>
            <a:off x="323850" y="814388"/>
            <a:ext cx="3455988" cy="4054475"/>
          </a:xfrm>
          <a:prstGeom prst="rect">
            <a:avLst/>
          </a:prstGeom>
          <a:noFill/>
          <a:ln w="9525">
            <a:noFill/>
            <a:miter lim="800000"/>
            <a:headEnd/>
            <a:tailEnd/>
          </a:ln>
        </p:spPr>
        <p:txBody>
          <a:bodyPr>
            <a:spAutoFit/>
          </a:bodyPr>
          <a:lstStyle/>
          <a:p>
            <a:r>
              <a:rPr lang="tr-TR" sz="2000" b="1"/>
              <a:t>Atraktilozid, bangkroik asit</a:t>
            </a:r>
            <a:r>
              <a:rPr lang="tr-TR" sz="2000" i="1"/>
              <a:t> ve </a:t>
            </a:r>
            <a:r>
              <a:rPr lang="tr-TR" sz="2000" b="1" i="1"/>
              <a:t>karbonilsiyanid-p-trifluorometoksifenilhidrazon (FCCP)</a:t>
            </a:r>
            <a:r>
              <a:rPr lang="tr-TR" sz="2000" i="1"/>
              <a:t> ADP’nin mitokondri içine geçişini ATP’nin mitokondri dışına çıkışını sağlayan taşıyıcıyı (adenin nükleotid translokaz) inhibe ederler ve böylece ATP oluşumunu önlerler</a:t>
            </a:r>
            <a:r>
              <a:rPr lang="tr-TR" sz="2000"/>
              <a:t>. Bu durumda mitokondri içi ATP artar ve sentez için gerekli olan ADP azalır</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ext Box 2"/>
          <p:cNvSpPr txBox="1">
            <a:spLocks noChangeArrowheads="1"/>
          </p:cNvSpPr>
          <p:nvPr/>
        </p:nvSpPr>
        <p:spPr bwMode="auto">
          <a:xfrm>
            <a:off x="323850" y="1557338"/>
            <a:ext cx="8569325" cy="1187450"/>
          </a:xfrm>
          <a:prstGeom prst="rect">
            <a:avLst/>
          </a:prstGeom>
          <a:noFill/>
          <a:ln w="9525">
            <a:noFill/>
            <a:miter lim="800000"/>
            <a:headEnd/>
            <a:tailEnd/>
          </a:ln>
        </p:spPr>
        <p:txBody>
          <a:bodyPr>
            <a:spAutoFit/>
          </a:bodyPr>
          <a:lstStyle/>
          <a:p>
            <a:r>
              <a:rPr lang="tr-TR" sz="2400" i="1"/>
              <a:t>Sitoplazmik NADH’nin solunum zincirinde değerlendirilmek üzere mitokondriye alınışı, </a:t>
            </a:r>
            <a:r>
              <a:rPr lang="tr-TR" sz="2400" b="1" i="1"/>
              <a:t>malat-aspartat mekiği</a:t>
            </a:r>
            <a:r>
              <a:rPr lang="tr-TR" sz="2400" i="1"/>
              <a:t> ile veya </a:t>
            </a:r>
            <a:r>
              <a:rPr lang="tr-TR" sz="2400" b="1" i="1"/>
              <a:t>gliserol-3-fosfat mekiği</a:t>
            </a:r>
            <a:r>
              <a:rPr lang="tr-TR" sz="2400" i="1"/>
              <a:t> ile olur</a:t>
            </a:r>
            <a:r>
              <a:rPr lang="tr-TR" sz="2400"/>
              <a:t> </a:t>
            </a:r>
          </a:p>
        </p:txBody>
      </p:sp>
      <p:sp>
        <p:nvSpPr>
          <p:cNvPr id="82946" name="Rectangle 3"/>
          <p:cNvSpPr>
            <a:spLocks noGrp="1" noChangeArrowheads="1"/>
          </p:cNvSpPr>
          <p:nvPr>
            <p:ph type="title"/>
          </p:nvPr>
        </p:nvSpPr>
        <p:spPr>
          <a:xfrm>
            <a:off x="457200" y="274638"/>
            <a:ext cx="8229600" cy="1066800"/>
          </a:xfrm>
        </p:spPr>
        <p:txBody>
          <a:bodyPr/>
          <a:lstStyle/>
          <a:p>
            <a:pPr eaLnBrk="1" hangingPunct="1"/>
            <a:r>
              <a:rPr lang="tr-TR" sz="3200" smtClean="0"/>
              <a:t>Oksidatif fosforilasyon için sitozolik NADH’nin mitokondriye alınışı </a:t>
            </a:r>
          </a:p>
        </p:txBody>
      </p:sp>
      <p:sp>
        <p:nvSpPr>
          <p:cNvPr id="82947" name="AutoShape 4" descr="shuttle"/>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endParaRPr lang="tr-TR" smtClean="0"/>
          </a:p>
        </p:txBody>
      </p:sp>
      <p:sp>
        <p:nvSpPr>
          <p:cNvPr id="22530" name="Rectangle 3"/>
          <p:cNvSpPr>
            <a:spLocks noGrp="1" noChangeArrowheads="1"/>
          </p:cNvSpPr>
          <p:nvPr>
            <p:ph type="body" idx="1"/>
          </p:nvPr>
        </p:nvSpPr>
        <p:spPr/>
        <p:txBody>
          <a:bodyPr/>
          <a:lstStyle/>
          <a:p>
            <a:pPr eaLnBrk="1" hangingPunct="1"/>
            <a:r>
              <a:rPr lang="tr-TR" smtClean="0"/>
              <a:t>NAD+  ve NADP+ üzerindeki pozitif simge molekülün artı yüklü olduğunu değil, yapıdaki azotun yükünü temsil eder.</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2"/>
          <p:cNvSpPr txBox="1">
            <a:spLocks noChangeArrowheads="1"/>
          </p:cNvSpPr>
          <p:nvPr/>
        </p:nvSpPr>
        <p:spPr bwMode="auto">
          <a:xfrm>
            <a:off x="323850" y="333375"/>
            <a:ext cx="8569325" cy="822325"/>
          </a:xfrm>
          <a:prstGeom prst="rect">
            <a:avLst/>
          </a:prstGeom>
          <a:noFill/>
          <a:ln w="9525">
            <a:noFill/>
            <a:miter lim="800000"/>
            <a:headEnd/>
            <a:tailEnd/>
          </a:ln>
        </p:spPr>
        <p:txBody>
          <a:bodyPr>
            <a:spAutoFit/>
          </a:bodyPr>
          <a:lstStyle/>
          <a:p>
            <a:r>
              <a:rPr lang="tr-TR" sz="2400" b="1"/>
              <a:t>Malat-aspartat mekiği,</a:t>
            </a:r>
            <a:r>
              <a:rPr lang="tr-TR" sz="2400"/>
              <a:t> karaciğer, böbrek ve kalp mitokondrilerinde fonksiyon görür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ext Box 2"/>
          <p:cNvSpPr txBox="1">
            <a:spLocks noChangeArrowheads="1"/>
          </p:cNvSpPr>
          <p:nvPr/>
        </p:nvSpPr>
        <p:spPr bwMode="auto">
          <a:xfrm>
            <a:off x="323850" y="333375"/>
            <a:ext cx="8569325" cy="1917700"/>
          </a:xfrm>
          <a:prstGeom prst="rect">
            <a:avLst/>
          </a:prstGeom>
          <a:noFill/>
          <a:ln w="9525">
            <a:noFill/>
            <a:miter lim="800000"/>
            <a:headEnd/>
            <a:tailEnd/>
          </a:ln>
        </p:spPr>
        <p:txBody>
          <a:bodyPr>
            <a:spAutoFit/>
          </a:bodyPr>
          <a:lstStyle/>
          <a:p>
            <a:r>
              <a:rPr lang="tr-TR" sz="2400" b="1"/>
              <a:t>Gliserol-3-fosfat mekiği,</a:t>
            </a:r>
            <a:r>
              <a:rPr lang="tr-TR" sz="2400"/>
              <a:t> iskelet kasları ve beyinde fonksiyon görür; özellikle böceklerin uçmalarını sağlayan kaslarında aktifdir. Bu mekik, elektronların NADH’den kompleks I yerine kompleks III’e aktarılmasını ve dolayısıyla bir elektron çifti için 2 ATP oluşmasını sağlar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2"/>
          <p:cNvSpPr txBox="1">
            <a:spLocks noChangeArrowheads="1"/>
          </p:cNvSpPr>
          <p:nvPr/>
        </p:nvSpPr>
        <p:spPr bwMode="auto">
          <a:xfrm>
            <a:off x="323850" y="1268413"/>
            <a:ext cx="8569325" cy="1552575"/>
          </a:xfrm>
          <a:prstGeom prst="rect">
            <a:avLst/>
          </a:prstGeom>
          <a:noFill/>
          <a:ln w="9525">
            <a:noFill/>
            <a:miter lim="800000"/>
            <a:headEnd/>
            <a:tailEnd/>
          </a:ln>
        </p:spPr>
        <p:txBody>
          <a:bodyPr>
            <a:spAutoFit/>
          </a:bodyPr>
          <a:lstStyle/>
          <a:p>
            <a:r>
              <a:rPr lang="tr-TR" sz="2400"/>
              <a:t>Oksidatif fosforilasyon, hücrenin enerji gereksinimi vasıtasıyla düzenlenir. Mitokondride solunumun hızı yani oksijen tüketimi, genel olarak, fosforilasyon için bir substrat olan ADP’nin elde edilebilirliği tarafından kontrol edilir </a:t>
            </a:r>
          </a:p>
        </p:txBody>
      </p:sp>
      <p:sp>
        <p:nvSpPr>
          <p:cNvPr id="86018" name="Rectangle 3"/>
          <p:cNvSpPr>
            <a:spLocks noGrp="1" noChangeArrowheads="1"/>
          </p:cNvSpPr>
          <p:nvPr>
            <p:ph type="title"/>
          </p:nvPr>
        </p:nvSpPr>
        <p:spPr>
          <a:xfrm>
            <a:off x="468313" y="260350"/>
            <a:ext cx="8229600" cy="865188"/>
          </a:xfrm>
        </p:spPr>
        <p:txBody>
          <a:bodyPr/>
          <a:lstStyle/>
          <a:p>
            <a:pPr eaLnBrk="1" hangingPunct="1"/>
            <a:r>
              <a:rPr lang="tr-TR" sz="3200" smtClean="0"/>
              <a:t>Oksidatif fosforilasyonun düzenlenmesi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2"/>
          <p:cNvSpPr txBox="1">
            <a:spLocks noChangeArrowheads="1"/>
          </p:cNvSpPr>
          <p:nvPr/>
        </p:nvSpPr>
        <p:spPr bwMode="auto">
          <a:xfrm>
            <a:off x="323850" y="260350"/>
            <a:ext cx="8569325" cy="2282825"/>
          </a:xfrm>
          <a:prstGeom prst="rect">
            <a:avLst/>
          </a:prstGeom>
          <a:noFill/>
          <a:ln w="9525">
            <a:noFill/>
            <a:miter lim="800000"/>
            <a:headEnd/>
            <a:tailEnd/>
          </a:ln>
        </p:spPr>
        <p:txBody>
          <a:bodyPr>
            <a:spAutoFit/>
          </a:bodyPr>
          <a:lstStyle/>
          <a:p>
            <a:r>
              <a:rPr lang="tr-TR" sz="2400"/>
              <a:t>Ortamda ADP bulunmadığı zaman elektron akışı devam etmez; ATP oluşumu ve oksijen harcanması düşüktür. </a:t>
            </a:r>
          </a:p>
          <a:p>
            <a:r>
              <a:rPr lang="tr-TR" sz="2400"/>
              <a:t>Bir iş yapıldığında ATP, ADP’ye çevrilir; bu, daha fazla solunumun meydana gelmesini sağlar ve bu da ATP depolarını yeniden doldurur. Ortamda ADP artışı ile hücre solunumu da 5-10 kat artar</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2"/>
          <p:cNvSpPr txBox="1">
            <a:spLocks noChangeArrowheads="1"/>
          </p:cNvSpPr>
          <p:nvPr/>
        </p:nvSpPr>
        <p:spPr bwMode="auto">
          <a:xfrm>
            <a:off x="250825" y="1557338"/>
            <a:ext cx="4895850" cy="3743325"/>
          </a:xfrm>
          <a:prstGeom prst="rect">
            <a:avLst/>
          </a:prstGeom>
          <a:noFill/>
          <a:ln w="9525">
            <a:noFill/>
            <a:miter lim="800000"/>
            <a:headEnd/>
            <a:tailEnd/>
          </a:ln>
        </p:spPr>
        <p:txBody>
          <a:bodyPr>
            <a:spAutoFit/>
          </a:bodyPr>
          <a:lstStyle/>
          <a:p>
            <a:r>
              <a:rPr lang="tr-TR" sz="2400" i="1"/>
              <a:t>ATP olarak tutulmayan serbest enerjinin geri kalan kısmı, ısı şeklinde salıverilir. Bu, bütün olarak solunum sisteminin denge halinden yeterli ekzergonik halde olmasını sağlayarak devamlı tek yönlü bir akışa ve sabit bir ATP eldesine olanak verir; sıcak kanlı hayvanlarda vücut ısısının sürdürülmesine katkıda bulunur</a:t>
            </a:r>
            <a:r>
              <a:rPr lang="tr-TR" sz="2400"/>
              <a:t> </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2"/>
          <p:cNvSpPr txBox="1">
            <a:spLocks noChangeArrowheads="1"/>
          </p:cNvSpPr>
          <p:nvPr/>
        </p:nvSpPr>
        <p:spPr bwMode="auto">
          <a:xfrm>
            <a:off x="395288" y="1268413"/>
            <a:ext cx="8424862" cy="2647950"/>
          </a:xfrm>
          <a:prstGeom prst="rect">
            <a:avLst/>
          </a:prstGeom>
          <a:noFill/>
          <a:ln w="9525">
            <a:noFill/>
            <a:miter lim="800000"/>
            <a:headEnd/>
            <a:tailEnd/>
          </a:ln>
        </p:spPr>
        <p:txBody>
          <a:bodyPr>
            <a:spAutoFit/>
          </a:bodyPr>
          <a:lstStyle/>
          <a:p>
            <a:r>
              <a:rPr lang="tr-TR" sz="2400" b="1" i="1"/>
              <a:t>Leber’in herediter optik nöropatisi (LHON):</a:t>
            </a:r>
            <a:r>
              <a:rPr lang="tr-TR" sz="2400" i="1"/>
              <a:t> Genç erişkin dönemde optik sinir ölümüne bağlı ani görme kaybı şeklinde ortaya çıkar</a:t>
            </a:r>
          </a:p>
          <a:p>
            <a:r>
              <a:rPr lang="tr-TR" sz="2400" b="1"/>
              <a:t>Myoklonik epilepsi ve düzensiz kırmızı fiberler (MERRF) sendromu:</a:t>
            </a:r>
            <a:r>
              <a:rPr lang="tr-TR" sz="2400"/>
              <a:t> Myoklonus, ataksi, jeneralize güçsüzlük ve myopati şeklinde ortaya çıkar</a:t>
            </a:r>
          </a:p>
          <a:p>
            <a:r>
              <a:rPr lang="tr-TR" sz="2400" b="1"/>
              <a:t>MELAS:</a:t>
            </a:r>
            <a:r>
              <a:rPr lang="tr-TR" sz="2400"/>
              <a:t> Mitokondriyal ensefalopati laktik asidozis</a:t>
            </a:r>
          </a:p>
        </p:txBody>
      </p:sp>
      <p:sp>
        <p:nvSpPr>
          <p:cNvPr id="89090" name="Rectangle 3"/>
          <p:cNvSpPr>
            <a:spLocks noGrp="1" noChangeArrowheads="1"/>
          </p:cNvSpPr>
          <p:nvPr>
            <p:ph type="title"/>
          </p:nvPr>
        </p:nvSpPr>
        <p:spPr>
          <a:xfrm>
            <a:off x="468313" y="260350"/>
            <a:ext cx="8229600" cy="865188"/>
          </a:xfrm>
        </p:spPr>
        <p:txBody>
          <a:bodyPr/>
          <a:lstStyle/>
          <a:p>
            <a:pPr eaLnBrk="1" hangingPunct="1"/>
            <a:r>
              <a:rPr lang="tr-TR" sz="3200" smtClean="0"/>
              <a:t>Mitokondriyal hastalıklar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p:nvPr>
        </p:nvSpPr>
        <p:spPr/>
        <p:txBody>
          <a:bodyPr/>
          <a:lstStyle/>
          <a:p>
            <a:pPr eaLnBrk="1" hangingPunct="1"/>
            <a:r>
              <a:rPr lang="tr-TR" sz="2800" smtClean="0"/>
              <a:t>Mitokondri iç membranındaki transport sistemleri</a:t>
            </a:r>
          </a:p>
        </p:txBody>
      </p:sp>
      <p:sp>
        <p:nvSpPr>
          <p:cNvPr id="90114" name="Rectangle 3"/>
          <p:cNvSpPr>
            <a:spLocks noGrp="1" noChangeArrowheads="1"/>
          </p:cNvSpPr>
          <p:nvPr>
            <p:ph type="body" idx="1"/>
          </p:nvPr>
        </p:nvSpPr>
        <p:spPr/>
        <p:txBody>
          <a:bodyPr/>
          <a:lstStyle/>
          <a:p>
            <a:pPr eaLnBrk="1" hangingPunct="1"/>
            <a:r>
              <a:rPr lang="tr-TR" smtClean="0"/>
              <a:t>ATP sentaz</a:t>
            </a:r>
          </a:p>
          <a:p>
            <a:pPr eaLnBrk="1" hangingPunct="1"/>
            <a:r>
              <a:rPr lang="tr-TR" smtClean="0"/>
              <a:t>Adenozin nükleotid translokaz</a:t>
            </a:r>
          </a:p>
          <a:p>
            <a:pPr eaLnBrk="1" hangingPunct="1"/>
            <a:r>
              <a:rPr lang="tr-TR" smtClean="0"/>
              <a:t>Fosfat translokaz</a:t>
            </a:r>
          </a:p>
          <a:p>
            <a:pPr eaLnBrk="1" hangingPunct="1"/>
            <a:endParaRPr lang="tr-T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endParaRPr lang="tr-TR" smtClean="0"/>
          </a:p>
        </p:txBody>
      </p:sp>
      <p:sp>
        <p:nvSpPr>
          <p:cNvPr id="23554" name="Rectangle 3"/>
          <p:cNvSpPr>
            <a:spLocks noGrp="1" noChangeArrowheads="1"/>
          </p:cNvSpPr>
          <p:nvPr>
            <p:ph type="body" idx="1"/>
          </p:nvPr>
        </p:nvSpPr>
        <p:spPr/>
        <p:txBody>
          <a:bodyPr/>
          <a:lstStyle/>
          <a:p>
            <a:pPr eaLnBrk="1" hangingPunct="1">
              <a:lnSpc>
                <a:spcPct val="90000"/>
              </a:lnSpc>
            </a:pPr>
            <a:r>
              <a:rPr lang="tr-TR" sz="2800" smtClean="0"/>
              <a:t>FMN (Flavin mononükleotid) ve FAD (Flavin adenin dinükleotid) riboflavin vitamininden kaynaklanmış kofaktörlerdir. Bunlar yapılarına bir veya iki hidrojen atomu (proton) ve elektron alabilmektedirler ve tam indirgendiklerinde FMNH2 ve FADH2 şekline dönüşmektedirler.</a:t>
            </a:r>
          </a:p>
          <a:p>
            <a:pPr eaLnBrk="1" hangingPunct="1">
              <a:lnSpc>
                <a:spcPct val="90000"/>
              </a:lnSpc>
            </a:pPr>
            <a:r>
              <a:rPr lang="tr-TR" sz="2800" smtClean="0"/>
              <a:t>FMN +  e- +  H+(proton) → FMNH+ </a:t>
            </a:r>
          </a:p>
          <a:p>
            <a:pPr eaLnBrk="1" hangingPunct="1">
              <a:lnSpc>
                <a:spcPct val="90000"/>
              </a:lnSpc>
            </a:pPr>
            <a:r>
              <a:rPr lang="tr-TR" sz="2800" smtClean="0"/>
              <a:t>FMNH+ + e- +  H+(proton) → FMNH2</a:t>
            </a:r>
          </a:p>
          <a:p>
            <a:pPr eaLnBrk="1" hangingPunct="1">
              <a:lnSpc>
                <a:spcPct val="90000"/>
              </a:lnSpc>
            </a:pPr>
            <a:r>
              <a:rPr lang="tr-TR" sz="2800" smtClean="0"/>
              <a:t>FAD +  e- +  H+(proton) → FADH+ </a:t>
            </a:r>
          </a:p>
          <a:p>
            <a:pPr eaLnBrk="1" hangingPunct="1">
              <a:lnSpc>
                <a:spcPct val="90000"/>
              </a:lnSpc>
            </a:pPr>
            <a:r>
              <a:rPr lang="tr-TR" sz="2800" smtClean="0"/>
              <a:t>FADH+ + e- +  H+(proton) → FADH2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endParaRPr lang="tr-TR" smtClean="0"/>
          </a:p>
        </p:txBody>
      </p:sp>
      <p:sp>
        <p:nvSpPr>
          <p:cNvPr id="24578" name="Rectangle 3"/>
          <p:cNvSpPr>
            <a:spLocks noGrp="1" noChangeArrowheads="1"/>
          </p:cNvSpPr>
          <p:nvPr>
            <p:ph type="body" idx="1"/>
          </p:nvPr>
        </p:nvSpPr>
        <p:spPr/>
        <p:txBody>
          <a:bodyPr/>
          <a:lstStyle/>
          <a:p>
            <a:pPr eaLnBrk="1" hangingPunct="1">
              <a:lnSpc>
                <a:spcPct val="90000"/>
              </a:lnSpc>
            </a:pPr>
            <a:r>
              <a:rPr lang="tr-TR" b="1" smtClean="0"/>
              <a:t>Çok yüksek enerjili fosfat bileşikleri şöyle sıralanabilir:</a:t>
            </a:r>
          </a:p>
          <a:p>
            <a:pPr eaLnBrk="1" hangingPunct="1">
              <a:lnSpc>
                <a:spcPct val="90000"/>
              </a:lnSpc>
              <a:buFontTx/>
              <a:buNone/>
            </a:pPr>
            <a:r>
              <a:rPr lang="tr-TR" smtClean="0"/>
              <a:t>   PEP &gt; karbamoil-P &gt;1,3 BPG &gt; fosfokreatin &gt; asetilfosfat &gt; asetil koA &gt; SAM &gt; ATP</a:t>
            </a:r>
          </a:p>
          <a:p>
            <a:pPr eaLnBrk="1" hangingPunct="1">
              <a:lnSpc>
                <a:spcPct val="90000"/>
              </a:lnSpc>
            </a:pPr>
            <a:r>
              <a:rPr lang="tr-TR" b="1" smtClean="0"/>
              <a:t>Düşük enerjili fosfat bileşikleri ise:</a:t>
            </a:r>
          </a:p>
          <a:p>
            <a:pPr eaLnBrk="1" hangingPunct="1">
              <a:lnSpc>
                <a:spcPct val="90000"/>
              </a:lnSpc>
              <a:buFontTx/>
              <a:buNone/>
            </a:pPr>
            <a:r>
              <a:rPr lang="tr-TR" smtClean="0"/>
              <a:t>   ADP&gt; Glu-1-P &gt; fruktoz-6-P &gt; AMP &gt; glukoz 6-P &gt; gliserol-3-P &gt; triaçilgliserol &gt; glutatyon</a:t>
            </a:r>
          </a:p>
          <a:p>
            <a:pPr eaLnBrk="1" hangingPunct="1">
              <a:lnSpc>
                <a:spcPct val="90000"/>
              </a:lnSpc>
            </a:pPr>
            <a:endParaRPr lang="tr-T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2"/>
          <p:cNvSpPr txBox="1">
            <a:spLocks noChangeArrowheads="1"/>
          </p:cNvSpPr>
          <p:nvPr/>
        </p:nvSpPr>
        <p:spPr bwMode="auto">
          <a:xfrm>
            <a:off x="611188" y="260350"/>
            <a:ext cx="8137525" cy="3743325"/>
          </a:xfrm>
          <a:prstGeom prst="rect">
            <a:avLst/>
          </a:prstGeom>
          <a:noFill/>
          <a:ln w="9525">
            <a:noFill/>
            <a:miter lim="800000"/>
            <a:headEnd/>
            <a:tailEnd/>
          </a:ln>
        </p:spPr>
        <p:txBody>
          <a:bodyPr>
            <a:spAutoFit/>
          </a:bodyPr>
          <a:lstStyle/>
          <a:p>
            <a:r>
              <a:rPr lang="tr-TR" sz="2400"/>
              <a:t>Hücre enerji metabolizmasında ATP oluşumu, esasen bir redoks sürecidir. </a:t>
            </a:r>
          </a:p>
          <a:p>
            <a:r>
              <a:rPr lang="tr-TR" sz="2400"/>
              <a:t>Redoks tepkimeleri, eşlenmiş indirgenme (redüksiyon) ve yükseltgenme (oksidasyon) tepkimeleridir. Redoks tepkimelerinde, elektron kaybeden madde oksitlenmiş (yükseltgenmiş), elektron kazanan madde ise indirgenmiştir ki reaksiyonun tümü oksidoredüksiyon reaksiyonu olarak adlandırılır; canlı organizmada gerçekleşen oksidoredüksiyon reaksiyonları da </a:t>
            </a:r>
            <a:r>
              <a:rPr lang="tr-TR" sz="2400" b="1"/>
              <a:t>biyolojik oksidasyon</a:t>
            </a:r>
            <a:r>
              <a:rPr lang="tr-TR" sz="2400"/>
              <a:t> olarak bilinir </a:t>
            </a:r>
          </a:p>
        </p:txBody>
      </p:sp>
    </p:spTree>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1329</TotalTime>
  <Words>2614</Words>
  <Application>Microsoft Office PowerPoint</Application>
  <PresentationFormat>Ekran Gösterisi (4:3)</PresentationFormat>
  <Paragraphs>140</Paragraphs>
  <Slides>66</Slides>
  <Notes>0</Notes>
  <HiddenSlides>0</HiddenSlides>
  <MMClips>0</MMClips>
  <ScaleCrop>false</ScaleCrop>
  <HeadingPairs>
    <vt:vector size="4" baseType="variant">
      <vt:variant>
        <vt:lpstr>Tema</vt:lpstr>
      </vt:variant>
      <vt:variant>
        <vt:i4>1</vt:i4>
      </vt:variant>
      <vt:variant>
        <vt:lpstr>Slayt Başlıkları</vt:lpstr>
      </vt:variant>
      <vt:variant>
        <vt:i4>66</vt:i4>
      </vt:variant>
    </vt:vector>
  </HeadingPairs>
  <TitlesOfParts>
    <vt:vector size="67" baseType="lpstr">
      <vt:lpstr>Varsayılan Tasarım</vt:lpstr>
      <vt:lpstr>ELEKTRON TAŞIMA ZİNCİRİ ve OKSİDATİF FOSFORİLASYON</vt:lpstr>
      <vt:lpstr>Slayt 2</vt:lpstr>
      <vt:lpstr>Slayt 3</vt:lpstr>
      <vt:lpstr>Slayt 4</vt:lpstr>
      <vt:lpstr>Slayt 5</vt:lpstr>
      <vt:lpstr>Slayt 6</vt:lpstr>
      <vt:lpstr>Slayt 7</vt:lpstr>
      <vt:lpstr>Slayt 8</vt:lpstr>
      <vt:lpstr>Slayt 9</vt:lpstr>
      <vt:lpstr>Slayt 10</vt:lpstr>
      <vt:lpstr>Slayt 11</vt:lpstr>
      <vt:lpstr>Substrat basamağında fosforilasyon </vt:lpstr>
      <vt:lpstr>Slayt 13</vt:lpstr>
      <vt:lpstr>Slayt 14</vt:lpstr>
      <vt:lpstr>Slayt 15</vt:lpstr>
      <vt:lpstr>Slayt 16</vt:lpstr>
      <vt:lpstr>Slayt 17</vt:lpstr>
      <vt:lpstr>Slayt 18</vt:lpstr>
      <vt:lpstr>Slayt 19</vt:lpstr>
      <vt:lpstr>Slayt 20</vt:lpstr>
      <vt:lpstr>Oksidatif fosforilasyon </vt:lpstr>
      <vt:lpstr>Kompleks I (NADH dehidrojenaz kompleksi)</vt:lpstr>
      <vt:lpstr>Slayt 23</vt:lpstr>
      <vt:lpstr>Slayt 24</vt:lpstr>
      <vt:lpstr>Demir-Kükürt (Fe-S) Proteinleri</vt:lpstr>
      <vt:lpstr>Demir-Kükürt (Fe-S) Proteinleri</vt:lpstr>
      <vt:lpstr>Slayt 27</vt:lpstr>
      <vt:lpstr>Kompleks II (süksinat dehidrojenaz kompleksi) </vt:lpstr>
      <vt:lpstr>Slayt 29</vt:lpstr>
      <vt:lpstr>Slayt 30</vt:lpstr>
      <vt:lpstr>Slayt 31</vt:lpstr>
      <vt:lpstr>Ubikinon (Koenzim Q veya UQ)</vt:lpstr>
      <vt:lpstr>Slayt 33</vt:lpstr>
      <vt:lpstr>Kompleks III (sitokrom bc1 kompleksi, ubikinon-sitokrom c oksidoredüktaz) </vt:lpstr>
      <vt:lpstr>Slayt 35</vt:lpstr>
      <vt:lpstr>Slayt 36</vt:lpstr>
      <vt:lpstr>Slayt 37</vt:lpstr>
      <vt:lpstr>Sitokromlar</vt:lpstr>
      <vt:lpstr>Sitokrom c’de Bulunan Hem Grubu</vt:lpstr>
      <vt:lpstr>Slayt 40</vt:lpstr>
      <vt:lpstr>Slayt 41</vt:lpstr>
      <vt:lpstr>Kompleks IV (sitokrom oksidaz) </vt:lpstr>
      <vt:lpstr>Slayt 43</vt:lpstr>
      <vt:lpstr>Slayt 44</vt:lpstr>
      <vt:lpstr>Slayt 45</vt:lpstr>
      <vt:lpstr>ATP sentaz (F0F1ATPaz) </vt:lpstr>
      <vt:lpstr>Slayt 47</vt:lpstr>
      <vt:lpstr>Slayt 48</vt:lpstr>
      <vt:lpstr>Slayt 49</vt:lpstr>
      <vt:lpstr>MİTOKONDRİ</vt:lpstr>
      <vt:lpstr>Slayt 51</vt:lpstr>
      <vt:lpstr>Slayt 52</vt:lpstr>
      <vt:lpstr>Slayt 53</vt:lpstr>
      <vt:lpstr>Slayt 54</vt:lpstr>
      <vt:lpstr>Slayt 55</vt:lpstr>
      <vt:lpstr>Slayt 56</vt:lpstr>
      <vt:lpstr>Slayt 57</vt:lpstr>
      <vt:lpstr>Slayt 58</vt:lpstr>
      <vt:lpstr>Oksidatif fosforilasyon için sitozolik NADH’nin mitokondriye alınışı </vt:lpstr>
      <vt:lpstr>Slayt 60</vt:lpstr>
      <vt:lpstr>Slayt 61</vt:lpstr>
      <vt:lpstr>Oksidatif fosforilasyonun düzenlenmesi </vt:lpstr>
      <vt:lpstr>Slayt 63</vt:lpstr>
      <vt:lpstr>Slayt 64</vt:lpstr>
      <vt:lpstr>Mitokondriyal hastalıklar </vt:lpstr>
      <vt:lpstr>Mitokondri iç membranındaki transport sistemleri</vt:lpstr>
    </vt:vector>
  </TitlesOfParts>
  <Company>Ankara Üniversitesi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user</cp:lastModifiedBy>
  <cp:revision>95</cp:revision>
  <dcterms:created xsi:type="dcterms:W3CDTF">2008-11-14T12:32:55Z</dcterms:created>
  <dcterms:modified xsi:type="dcterms:W3CDTF">2017-11-24T13:12:28Z</dcterms:modified>
</cp:coreProperties>
</file>