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7" r:id="rId1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4"/>
  </p:normalViewPr>
  <p:slideViewPr>
    <p:cSldViewPr>
      <p:cViewPr varScale="1">
        <p:scale>
          <a:sx n="106" d="100"/>
          <a:sy n="106" d="100"/>
        </p:scale>
        <p:origin x="1800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4.05.2020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494" l="20563" r="79975">
                        <a14:foregroundMark x1="33306" y1="10918" x2="33306" y2="10918"/>
                        <a14:foregroundMark x1="33306" y1="10918" x2="33306" y2="10918"/>
                        <a14:foregroundMark x1="38726" y1="13666" x2="38726" y2="13666"/>
                        <a14:foregroundMark x1="38726" y1="13666" x2="38726" y2="13666"/>
                        <a14:foregroundMark x1="38726" y1="13666" x2="38726" y2="13666"/>
                        <a14:foregroundMark x1="38726" y1="5423" x2="38726" y2="5423"/>
                        <a14:foregroundMark x1="67646" y1="9544" x2="67646" y2="9544"/>
                        <a14:foregroundMark x1="66570" y1="13160" x2="66570" y2="13160"/>
                        <a14:foregroundMark x1="73066" y1="28633" x2="73066" y2="28633"/>
                        <a14:foregroundMark x1="74514" y1="45481" x2="74514" y2="45481"/>
                        <a14:foregroundMark x1="69466" y1="73174" x2="69466" y2="73174"/>
                        <a14:foregroundMark x1="68018" y1="80477" x2="68018" y2="80477"/>
                        <a14:foregroundMark x1="51014" y1="90022" x2="51014" y2="90022"/>
                        <a14:foregroundMark x1="30037" y1="74548" x2="30037" y2="74548"/>
                        <a14:foregroundMark x1="32189" y1="23210" x2="32189" y2="23210"/>
                        <a14:foregroundMark x1="29293" y1="33189" x2="29293" y2="33189"/>
                        <a14:foregroundMark x1="27141" y1="42733" x2="27141" y2="42733"/>
                        <a14:foregroundMark x1="26769" y1="44541" x2="26769" y2="44541"/>
                        <a14:foregroundMark x1="25693" y1="39118" x2="25693" y2="39118"/>
                        <a14:foregroundMark x1="26769" y1="50036" x2="26769" y2="50036"/>
                        <a14:foregroundMark x1="24948" y1="50036" x2="24948" y2="50036"/>
                        <a14:foregroundMark x1="27844" y1="53651" x2="27844" y2="53651"/>
                        <a14:foregroundMark x1="27844" y1="60014" x2="27844" y2="60014"/>
                        <a14:foregroundMark x1="29293" y1="64064" x2="29293" y2="64064"/>
                        <a14:foregroundMark x1="29665" y1="66811" x2="29665" y2="66811"/>
                        <a14:foregroundMark x1="32189" y1="77296" x2="32189" y2="77296"/>
                        <a14:foregroundMark x1="39801" y1="83225" x2="39801" y2="83225"/>
                        <a14:foregroundMark x1="42325" y1="89588" x2="42325" y2="89588"/>
                        <a14:foregroundMark x1="42325" y1="89588" x2="42325" y2="89588"/>
                        <a14:foregroundMark x1="48118" y1="90022" x2="48118" y2="90022"/>
                        <a14:foregroundMark x1="54986" y1="90889" x2="54986" y2="90889"/>
                        <a14:foregroundMark x1="61523" y1="87274" x2="61523" y2="87274"/>
                        <a14:foregroundMark x1="72362" y1="60882" x2="72362" y2="60882"/>
                        <a14:foregroundMark x1="75631" y1="61822" x2="75631" y2="61822"/>
                        <a14:foregroundMark x1="74514" y1="53218" x2="74514" y2="53218"/>
                        <a14:foregroundMark x1="72735" y1="36804" x2="72735" y2="36804"/>
                        <a14:foregroundMark x1="71618" y1="29573" x2="71618" y2="29573"/>
                        <a14:foregroundMark x1="55358" y1="9978" x2="55358" y2="9978"/>
                        <a14:foregroundMark x1="52462" y1="6797" x2="52462" y2="6797"/>
                        <a14:foregroundMark x1="48118" y1="8171" x2="48118" y2="8171"/>
                        <a14:foregroundMark x1="43070" y1="10484" x2="43070" y2="10484"/>
                        <a14:foregroundMark x1="37609" y1="17715" x2="37609" y2="17715"/>
                        <a14:foregroundMark x1="36161" y1="18655" x2="36161" y2="18655"/>
                        <a14:foregroundMark x1="60778" y1="13160" x2="60778" y2="13160"/>
                        <a14:foregroundMark x1="64750" y1="19089" x2="64750" y2="19089"/>
                        <a14:foregroundMark x1="68763" y1="24078" x2="68763" y2="24078"/>
                        <a14:foregroundMark x1="41249" y1="13160" x2="41249" y2="13160"/>
                        <a14:foregroundMark x1="41249" y1="5929" x2="41249" y2="5929"/>
                        <a14:foregroundMark x1="73438" y1="66377" x2="73438" y2="66377"/>
                        <a14:foregroundMark x1="69839" y1="70427" x2="69839" y2="70427"/>
                        <a14:foregroundMark x1="36533" y1="82285" x2="36533" y2="82285"/>
                        <a14:foregroundMark x1="31485" y1="18655" x2="31485" y2="18655"/>
                        <a14:foregroundMark x1="47042" y1="3181" x2="47042" y2="3181"/>
                        <a14:foregroundMark x1="47042" y1="3615" x2="47042" y2="3615"/>
                        <a14:foregroundMark x1="47042" y1="3615" x2="47042" y2="3615"/>
                        <a14:foregroundMark x1="55358" y1="7737" x2="55358" y2="7737"/>
                        <a14:foregroundMark x1="70542" y1="64570" x2="70542" y2="64570"/>
                        <a14:foregroundMark x1="65867" y1="78670" x2="65867" y2="78670"/>
                        <a14:foregroundMark x1="65867" y1="78670" x2="65867" y2="78670"/>
                        <a14:foregroundMark x1="64750" y1="80911" x2="64750" y2="80911"/>
                        <a14:foregroundMark x1="64046" y1="84093" x2="64046" y2="84093"/>
                        <a14:foregroundMark x1="62598" y1="92263" x2="62598" y2="92263"/>
                        <a14:foregroundMark x1="61150" y1="94577" x2="61150" y2="94577"/>
                        <a14:foregroundMark x1="52089" y1="96819" x2="52089" y2="96819"/>
                        <a14:foregroundMark x1="43070" y1="92769" x2="43070" y2="92769"/>
                        <a14:foregroundMark x1="58254" y1="13160" x2="58254" y2="13160"/>
                        <a14:foregroundMark x1="56434" y1="23210" x2="56434" y2="23210"/>
                        <a14:foregroundMark x1="49566" y1="40926" x2="49566" y2="40926"/>
                        <a14:foregroundMark x1="42325" y1="80477" x2="42325" y2="80477"/>
                        <a14:foregroundMark x1="32933" y1="74114" x2="32933" y2="74114"/>
                        <a14:foregroundMark x1="73811" y1="38178" x2="73811" y2="38178"/>
                        <a14:foregroundMark x1="73811" y1="44107" x2="73811" y2="44107"/>
                        <a14:foregroundMark x1="73811" y1="39118" x2="73811" y2="39118"/>
                        <a14:foregroundMark x1="69839" y1="19089" x2="69839" y2="19089"/>
                        <a14:foregroundMark x1="60074" y1="7303" x2="60074" y2="7303"/>
                        <a14:foregroundMark x1="26396" y1="27260" x2="26396" y2="27260"/>
                        <a14:foregroundMark x1="44849" y1="14100" x2="44849" y2="14100"/>
                        <a14:foregroundMark x1="48862" y1="11352" x2="48862" y2="11352"/>
                        <a14:foregroundMark x1="46669" y1="11786" x2="46669" y2="11786"/>
                        <a14:foregroundMark x1="46669" y1="11786" x2="46669" y2="11786"/>
                        <a14:foregroundMark x1="64750" y1="87274" x2="64750" y2="87274"/>
                        <a14:foregroundMark x1="66570" y1="82285" x2="66570" y2="82285"/>
                        <a14:foregroundMark x1="71990" y1="72307" x2="71990" y2="72307"/>
                        <a14:foregroundMark x1="59702" y1="84093" x2="59702" y2="84093"/>
                        <a14:foregroundMark x1="59702" y1="84093" x2="59702" y2="84093"/>
                        <a14:foregroundMark x1="35085" y1="79103" x2="35085" y2="79103"/>
                        <a14:foregroundMark x1="32933" y1="82719" x2="32933" y2="82719"/>
                        <a14:foregroundMark x1="26769" y1="66377" x2="26769" y2="66377"/>
                        <a14:foregroundMark x1="24948" y1="57701" x2="24948" y2="57701"/>
                        <a14:foregroundMark x1="26065" y1="39552" x2="26065" y2="39552"/>
                        <a14:foregroundMark x1="30037" y1="29573" x2="30037" y2="29573"/>
                        <a14:foregroundMark x1="36533" y1="13666" x2="36533" y2="13666"/>
                        <a14:foregroundMark x1="29293" y1="73608" x2="29293" y2="73608"/>
                        <a14:foregroundMark x1="26769" y1="69125" x2="26769" y2="69125"/>
                        <a14:foregroundMark x1="27513" y1="74982" x2="27513" y2="74982"/>
                        <a14:foregroundMark x1="36905" y1="87274" x2="36905" y2="87274"/>
                        <a14:foregroundMark x1="45594" y1="86406" x2="45594" y2="86406"/>
                        <a14:foregroundMark x1="49938" y1="94071" x2="49938" y2="94071"/>
                        <a14:foregroundMark x1="59330" y1="87274" x2="59330" y2="87274"/>
                        <a14:foregroundMark x1="54613" y1="4989" x2="54613" y2="4989"/>
                        <a14:foregroundMark x1="53537" y1="13160" x2="53537" y2="13160"/>
                        <a14:foregroundMark x1="30741" y1="22704" x2="30741" y2="22704"/>
                        <a14:foregroundMark x1="27141" y1="33189" x2="27141" y2="33189"/>
                        <a14:foregroundMark x1="27844" y1="37744" x2="27844" y2="37744"/>
                        <a14:foregroundMark x1="23873" y1="48662" x2="23873" y2="48662"/>
                        <a14:foregroundMark x1="24948" y1="58641" x2="24948" y2="58641"/>
                        <a14:foregroundMark x1="24948" y1="58641" x2="24948" y2="58641"/>
                        <a14:foregroundMark x1="27513" y1="47289" x2="27513" y2="47289"/>
                        <a14:foregroundMark x1="27513" y1="47289" x2="27513" y2="47289"/>
                        <a14:foregroundMark x1="28217" y1="24512" x2="28217" y2="24512"/>
                        <a14:foregroundMark x1="63674" y1="14100" x2="63674" y2="14100"/>
                        <a14:foregroundMark x1="68391" y1="21837" x2="68391" y2="21837"/>
                        <a14:foregroundMark x1="70914" y1="25018" x2="70914" y2="25018"/>
                        <a14:foregroundMark x1="73811" y1="32249" x2="73811" y2="32249"/>
                        <a14:foregroundMark x1="73811" y1="51844" x2="73811" y2="51844"/>
                        <a14:foregroundMark x1="76334" y1="59074" x2="76334" y2="59074"/>
                        <a14:foregroundMark x1="75962" y1="50470" x2="75962" y2="50470"/>
                        <a14:foregroundMark x1="67646" y1="30947" x2="67646" y2="30947"/>
                        <a14:foregroundMark x1="71287" y1="35430" x2="71287" y2="35430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6552" y="188640"/>
            <a:ext cx="2952328" cy="144016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3352" b="94972" l="1897" r="94851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2170" y="1"/>
            <a:ext cx="1911830" cy="1700808"/>
          </a:xfrm>
          <a:prstGeom prst="rect">
            <a:avLst/>
          </a:prstGeom>
        </p:spPr>
      </p:pic>
      <p:sp>
        <p:nvSpPr>
          <p:cNvPr id="6" name="Dikdörtgen 16"/>
          <p:cNvSpPr/>
          <p:nvPr/>
        </p:nvSpPr>
        <p:spPr>
          <a:xfrm>
            <a:off x="613162" y="3573016"/>
            <a:ext cx="837987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r-TR" sz="3600" b="1" dirty="0">
                <a:latin typeface="Arial Rounded MT Bold" pitchFamily="34" charset="0"/>
              </a:rPr>
              <a:t>Sağlık Bilimleri Fakültesi </a:t>
            </a:r>
          </a:p>
          <a:p>
            <a:pPr algn="ctr"/>
            <a:r>
              <a:rPr lang="tr-TR" sz="3600" b="1" dirty="0">
                <a:latin typeface="Arial Rounded MT Bold" pitchFamily="34" charset="0"/>
              </a:rPr>
              <a:t>Çocuk Gelişimi Bölümü</a:t>
            </a:r>
          </a:p>
        </p:txBody>
      </p:sp>
      <p:sp>
        <p:nvSpPr>
          <p:cNvPr id="7" name="Akış Çizelgesi: Delikli Teyp 5"/>
          <p:cNvSpPr/>
          <p:nvPr/>
        </p:nvSpPr>
        <p:spPr>
          <a:xfrm>
            <a:off x="1950254" y="1268760"/>
            <a:ext cx="5502066" cy="2016224"/>
          </a:xfrm>
          <a:prstGeom prst="flowChartPunchedTap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000" b="1" dirty="0">
                <a:solidFill>
                  <a:schemeClr val="tx1"/>
                </a:solidFill>
                <a:latin typeface="Arial Rounded MT Bold" pitchFamily="34" charset="0"/>
              </a:rPr>
              <a:t>TOPLUMA HİZMET UYGULAMALARI</a:t>
            </a:r>
          </a:p>
        </p:txBody>
      </p:sp>
    </p:spTree>
    <p:extLst>
      <p:ext uri="{BB962C8B-B14F-4D97-AF65-F5344CB8AC3E}">
        <p14:creationId xmlns:p14="http://schemas.microsoft.com/office/powerpoint/2010/main" val="10715479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Küçük bir grubun dinleyiciler önünde bir konuyu resmilikten uzak bir hava içinde münakaşa etmeleridir.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Tartışmayı idare eden bir başkan ve üyelerden meydana gelir.</a:t>
            </a:r>
          </a:p>
          <a:p>
            <a:pPr marL="0" indent="0" algn="just">
              <a:buNone/>
            </a:pPr>
            <a:r>
              <a:rPr lang="tr-TR" sz="2400" b="1" dirty="0">
                <a:latin typeface="Arial Rounded MT Bold" pitchFamily="34" charset="0"/>
              </a:rPr>
              <a:t>Panelin amaçları: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Üyeler arasında ortak düşünüş ve çalışmayı özendirmek,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Gerçeği bulmaktan çok bir konunun çeşitli yönlerini aydınlatmak ya da konuyla ilgili çeşitli eğilim ve görüşleri ortaya koymaktır.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2699792" y="620688"/>
            <a:ext cx="4032448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PANEL </a:t>
            </a:r>
          </a:p>
        </p:txBody>
      </p:sp>
    </p:spTree>
    <p:extLst>
      <p:ext uri="{BB962C8B-B14F-4D97-AF65-F5344CB8AC3E}">
        <p14:creationId xmlns:p14="http://schemas.microsoft.com/office/powerpoint/2010/main" val="28951348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Beş veya dokuz kişiden oluşur.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 ilgi çekicidir, derinlemesine işlenir.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Küçük grup konuyu büyük grup önünde tartışır.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Lider tartışmayı açar, zaman zaman tartışmaya katılır, özetler, akıcılığı ve etkin katılımı sağlar.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İzleyiciler soru sorarak tartışmaya katılıp görüşlerini açıklarlar.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Tartışmalar herkesin konuyu farklı açıdan ele almaları için samimi bir havada gerçekleşir.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Panel grubu tek masada oturur.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Panel üyelerine dinleyiciler panel sonunda soru sorabilir.</a:t>
            </a:r>
          </a:p>
          <a:p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2195736" y="620688"/>
            <a:ext cx="4536504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PANELİN ÖZELLİKLERİ </a:t>
            </a:r>
          </a:p>
        </p:txBody>
      </p:sp>
    </p:spTree>
    <p:extLst>
      <p:ext uri="{BB962C8B-B14F-4D97-AF65-F5344CB8AC3E}">
        <p14:creationId xmlns:p14="http://schemas.microsoft.com/office/powerpoint/2010/main" val="30712623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760640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Topluma hizmet uygulamaları kapsamında yapılacak panel etkinliği ders dışında herkese açık olarak yapılabileceği gibi okullarda derslerde de uygulanabilir.</a:t>
            </a:r>
          </a:p>
          <a:p>
            <a:pPr marL="0" indent="0" algn="just">
              <a:buNone/>
            </a:pPr>
            <a:r>
              <a:rPr lang="tr-TR" sz="2400" b="1" dirty="0">
                <a:latin typeface="Arial Rounded MT Bold" pitchFamily="34" charset="0"/>
              </a:rPr>
              <a:t>Örnek:</a:t>
            </a:r>
          </a:p>
          <a:p>
            <a:pPr marL="0" indent="0" algn="just">
              <a:buNone/>
            </a:pPr>
            <a:r>
              <a:rPr lang="tr-TR" sz="2400" b="1" dirty="0">
                <a:latin typeface="Arial Rounded MT Bold" pitchFamily="34" charset="0"/>
              </a:rPr>
              <a:t>Ders: Fen Bilgisi</a:t>
            </a:r>
          </a:p>
          <a:p>
            <a:pPr marL="0" indent="0" algn="just">
              <a:buNone/>
            </a:pPr>
            <a:r>
              <a:rPr lang="tr-TR" sz="2400" b="1" dirty="0">
                <a:latin typeface="Arial Rounded MT Bold" pitchFamily="34" charset="0"/>
              </a:rPr>
              <a:t>Konu: Çevreyi Koruma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İlgili hedef davranışlar kazandırılırken bir grup öğrenciye bu konuyla ilgili ödev verilebilir.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Ödevler yapıldıktan sonra sınıfta belirtilen zamanlarda toplanıp başkan seçilir, Çevreyi Koruma ile ilgili ödevi öğrenciler arkadaşlarına sunarlar.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Sorular sorulup yanıtlar istenebilir.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Çevrede uzmanlar varsa sınıfa davet edilebilir.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4451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556792"/>
            <a:ext cx="8568952" cy="4525963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Aynı oturumda bir konunun çeşitli yönleri üzerinde değişik kimseler tarafından yapılan seri halinde konuşmalardır.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Konuşmacı sayısı her oturumda en az üç an çok altı ile sınırlandırılmalıdır.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Her konuşmaya beş ile yirmi dakika arasında bir süre ayrılır.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Başkan konuyu bölümlere ayırır, her bölüm için değişik mesleklerden belli sayıda konuşmacı bulunur. Başkan konuyu belirler, açıklamaları yapar, konuşmacıları tanıtır, görüşleri kısaca özetler.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2699792" y="620688"/>
            <a:ext cx="4032448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SEMPOZYUM  </a:t>
            </a:r>
          </a:p>
        </p:txBody>
      </p:sp>
    </p:spTree>
    <p:extLst>
      <p:ext uri="{BB962C8B-B14F-4D97-AF65-F5344CB8AC3E}">
        <p14:creationId xmlns:p14="http://schemas.microsoft.com/office/powerpoint/2010/main" val="36302010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Konu bilimsel nitelikli olmak zorundadır.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Ciddi bir ön hazırlık gerektirir.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Ulusal ve uluslar arası düzeyde katılımcılarla gerçekleştirilir.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Grup üyeleri uzmanlardan oluşur ,konuşmalarına tebliğ ya da bildiri denir.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Her üye belli konuda konuşma yapar.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Soru cevap yapılır ve eleştiri kullanılır.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Konuşmalar konferans havasında geçer.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Dinleyici kitlesi büyüktür.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 önceden belirlenerek katılımcılara duyurulur.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1835696" y="620688"/>
            <a:ext cx="5544616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SEMPOZYUMUN ÖZELLİKLERİ </a:t>
            </a:r>
          </a:p>
        </p:txBody>
      </p:sp>
    </p:spTree>
    <p:extLst>
      <p:ext uri="{BB962C8B-B14F-4D97-AF65-F5344CB8AC3E}">
        <p14:creationId xmlns:p14="http://schemas.microsoft.com/office/powerpoint/2010/main" val="30871954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4525963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İki anlamda kullanılmaktadır. </a:t>
            </a:r>
            <a:r>
              <a:rPr lang="tr-TR" sz="2400" b="1" dirty="0">
                <a:latin typeface="Arial Rounded MT Bold" pitchFamily="34" charset="0"/>
              </a:rPr>
              <a:t>Birincisi </a:t>
            </a:r>
            <a:r>
              <a:rPr lang="tr-TR" sz="2400" dirty="0">
                <a:latin typeface="Arial Rounded MT Bold" pitchFamily="34" charset="0"/>
              </a:rPr>
              <a:t>‘uluslar arası bazı sorunlara çözüm yolları arayan birçok devlet temsilcisinin bir araya geldiği toplantı’ </a:t>
            </a:r>
            <a:r>
              <a:rPr lang="tr-TR" sz="2400" b="1" dirty="0">
                <a:latin typeface="Arial Rounded MT Bold" pitchFamily="34" charset="0"/>
              </a:rPr>
              <a:t>diğeri </a:t>
            </a:r>
            <a:r>
              <a:rPr lang="tr-TR" sz="2400" dirty="0">
                <a:latin typeface="Arial Rounded MT Bold" pitchFamily="34" charset="0"/>
              </a:rPr>
              <a:t>‘bazı kişilerin belli bir konudaki görüş, düşünüş ya da inceleme ve araştırmalarını karşılıklı açıklama olanağı buldukları toplantıdır.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Bilimsel nitelikli ve kapsamı en geniş olan etkinliktir.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Alanın tüm yönlerini ele alır.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Sempozyumun daha kapsamlı uygulanmasıdır.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2-3 gün sürer.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5" name="Yuvarlatılmış Dikdörtgen 4"/>
          <p:cNvSpPr/>
          <p:nvPr/>
        </p:nvSpPr>
        <p:spPr>
          <a:xfrm>
            <a:off x="2555776" y="620688"/>
            <a:ext cx="4032448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KONGRE  </a:t>
            </a:r>
          </a:p>
        </p:txBody>
      </p:sp>
    </p:spTree>
    <p:extLst>
      <p:ext uri="{BB962C8B-B14F-4D97-AF65-F5344CB8AC3E}">
        <p14:creationId xmlns:p14="http://schemas.microsoft.com/office/powerpoint/2010/main" val="42429188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ulut Belirtme Çizgisi 3"/>
          <p:cNvSpPr/>
          <p:nvPr/>
        </p:nvSpPr>
        <p:spPr>
          <a:xfrm>
            <a:off x="1187624" y="1484784"/>
            <a:ext cx="7056784" cy="3168352"/>
          </a:xfrm>
          <a:prstGeom prst="cloudCallout">
            <a:avLst/>
          </a:prstGeom>
          <a:solidFill>
            <a:schemeClr val="bg1">
              <a:lumMod val="9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Tartışma yöntemleri, sosyal sorumluluk duygusu gelişmesine ve kalıcı izli öğrenmenin  sağlanmasına yardımcı olur !</a:t>
            </a:r>
          </a:p>
        </p:txBody>
      </p:sp>
    </p:spTree>
    <p:extLst>
      <p:ext uri="{BB962C8B-B14F-4D97-AF65-F5344CB8AC3E}">
        <p14:creationId xmlns:p14="http://schemas.microsoft.com/office/powerpoint/2010/main" val="230794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BBD057-9BAE-2E4C-965D-AEC0EDEE3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</a:t>
            </a:r>
          </a:p>
        </p:txBody>
      </p:sp>
      <p:graphicFrame>
        <p:nvGraphicFramePr>
          <p:cNvPr id="3" name="Tablo 2">
            <a:extLst>
              <a:ext uri="{FF2B5EF4-FFF2-40B4-BE49-F238E27FC236}">
                <a16:creationId xmlns:a16="http://schemas.microsoft.com/office/drawing/2014/main" id="{0A53C112-B0C3-DA49-A41A-44E2E4EC9873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3314541"/>
          <a:ext cx="8229600" cy="1097280"/>
        </p:xfrm>
        <a:graphic>
          <a:graphicData uri="http://schemas.openxmlformats.org/drawingml/2006/table">
            <a:tbl>
              <a:tblPr/>
              <a:tblGrid>
                <a:gridCol w="8229600">
                  <a:extLst>
                    <a:ext uri="{9D8B030D-6E8A-4147-A177-3AD203B41FA5}">
                      <a16:colId xmlns:a16="http://schemas.microsoft.com/office/drawing/2014/main" val="177193933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tr-TR">
                          <a:effectLst/>
                        </a:rPr>
                        <a:t>Aksoy, B., Sönmez, Ö. F., ve Çetin, T. 2009. Topluma Hizmet Uygulamaları. Pegem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82159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tr-TR" dirty="0">
                          <a:effectLst/>
                        </a:rPr>
                        <a:t>Dilek, D., Alabaş, R., Kamer, S. T., Çitil, M. ve Polat, Ü. 2009. Topluma Hizmet Uygulamaları. (</a:t>
                      </a:r>
                      <a:r>
                        <a:rPr lang="tr-TR" dirty="0" err="1">
                          <a:effectLst/>
                        </a:rPr>
                        <a:t>Edit</a:t>
                      </a:r>
                      <a:r>
                        <a:rPr lang="tr-TR" dirty="0">
                          <a:effectLst/>
                        </a:rPr>
                        <a:t>.: S.T. Kamer ve </a:t>
                      </a:r>
                      <a:r>
                        <a:rPr lang="tr-TR" dirty="0" err="1">
                          <a:effectLst/>
                        </a:rPr>
                        <a:t>K.Kuzucu</a:t>
                      </a:r>
                      <a:r>
                        <a:rPr lang="tr-TR" dirty="0">
                          <a:effectLst/>
                        </a:rPr>
                        <a:t>) </a:t>
                      </a:r>
                      <a:r>
                        <a:rPr lang="tr-TR" dirty="0" err="1">
                          <a:effectLst/>
                        </a:rPr>
                        <a:t>Pegem</a:t>
                      </a:r>
                      <a:r>
                        <a:rPr lang="tr-TR" dirty="0">
                          <a:effectLst/>
                        </a:rPr>
                        <a:t> Yayıncılık, Ankara. 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79462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074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atay Kaydırma 3"/>
          <p:cNvSpPr/>
          <p:nvPr/>
        </p:nvSpPr>
        <p:spPr>
          <a:xfrm>
            <a:off x="899592" y="1340768"/>
            <a:ext cx="7560840" cy="3168352"/>
          </a:xfrm>
          <a:prstGeom prst="horizontalScroll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3600" b="1" dirty="0">
                <a:solidFill>
                  <a:schemeClr val="tx1"/>
                </a:solidFill>
                <a:latin typeface="Arial Rounded MT Bold" pitchFamily="34" charset="0"/>
              </a:rPr>
              <a:t>TOPLUMUN SORUNLARINI VE İHTYAÇLARINI BELİRLEMEYE YÖNELİK TEKNİKLER</a:t>
            </a:r>
          </a:p>
        </p:txBody>
      </p:sp>
    </p:spTree>
    <p:extLst>
      <p:ext uri="{BB962C8B-B14F-4D97-AF65-F5344CB8AC3E}">
        <p14:creationId xmlns:p14="http://schemas.microsoft.com/office/powerpoint/2010/main" val="24192279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Yuvarlatılmış Dikdörtgen 3"/>
          <p:cNvSpPr/>
          <p:nvPr/>
        </p:nvSpPr>
        <p:spPr>
          <a:xfrm>
            <a:off x="1835696" y="764704"/>
            <a:ext cx="5832648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TARTIŞMA TEKNİKLERİ</a:t>
            </a:r>
          </a:p>
        </p:txBody>
      </p:sp>
      <p:sp>
        <p:nvSpPr>
          <p:cNvPr id="5" name="Aşağı Ok 4"/>
          <p:cNvSpPr/>
          <p:nvPr/>
        </p:nvSpPr>
        <p:spPr>
          <a:xfrm>
            <a:off x="4478987" y="1722303"/>
            <a:ext cx="756084" cy="8640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6" name="Bulut Belirtme Çizgisi 5"/>
          <p:cNvSpPr/>
          <p:nvPr/>
        </p:nvSpPr>
        <p:spPr>
          <a:xfrm>
            <a:off x="2300745" y="2805367"/>
            <a:ext cx="5112568" cy="2520280"/>
          </a:xfrm>
          <a:prstGeom prst="cloudCallou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 pitchFamily="2" charset="2"/>
              <a:buChar char="v"/>
            </a:pPr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KONFERANS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PANEL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SEMPOZYUM</a:t>
            </a:r>
          </a:p>
          <a:p>
            <a:pPr marL="342900" indent="-342900" algn="just">
              <a:buFont typeface="Wingdings" pitchFamily="2" charset="2"/>
              <a:buChar char="v"/>
            </a:pPr>
            <a:r>
              <a:rPr lang="tr-TR" sz="2400" dirty="0">
                <a:solidFill>
                  <a:schemeClr val="tx1"/>
                </a:solidFill>
                <a:latin typeface="Arial Rounded MT Bold" pitchFamily="34" charset="0"/>
              </a:rPr>
              <a:t>KONGRE</a:t>
            </a:r>
          </a:p>
        </p:txBody>
      </p:sp>
    </p:spTree>
    <p:extLst>
      <p:ext uri="{BB962C8B-B14F-4D97-AF65-F5344CB8AC3E}">
        <p14:creationId xmlns:p14="http://schemas.microsoft.com/office/powerpoint/2010/main" val="106005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93204" y="1340768"/>
            <a:ext cx="8229600" cy="5256584"/>
          </a:xfrm>
        </p:spPr>
        <p:txBody>
          <a:bodyPr>
            <a:normAutofit lnSpcReduction="10000"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Tartışma, iki veya çok kimsenin herhangi bir konuyu karşılıklı konuşarak, birbirini dinleyerek, eleştirerek, gerektiğinde sorular sorarak incelemesine dayanan bir öğretim yöntemidir.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Özellikle bir soruna birlikte çözüm aramanın gerekli olduğu durumlar ile bir tutum oluşturmanın hedeflendiği durumlarda kullanılır.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b="1" dirty="0">
                <a:latin typeface="Arial Rounded MT Bold" pitchFamily="34" charset="0"/>
              </a:rPr>
              <a:t>Tartışmanın yararlı olabilmesi için: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Tartışma konusu önceden belirlenmeli,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Konuyla ilgili hazırlık yapılmalı,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 belli sorular çerçevesinde tek tek ele alınmalı,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Herkese eşit söz hakkı ve süre sağlanmalı,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Karşı görüşler hoşgörü ile karşılanmalı.</a:t>
            </a:r>
          </a:p>
          <a:p>
            <a:pPr algn="just"/>
            <a:endParaRPr lang="tr-TR" sz="2400" dirty="0">
              <a:latin typeface="Arial Rounded MT Bold" pitchFamily="34" charset="0"/>
            </a:endParaRPr>
          </a:p>
          <a:p>
            <a:pPr algn="just"/>
            <a:endParaRPr lang="tr-TR" sz="2400" dirty="0">
              <a:latin typeface="Arial Rounded MT Bold" pitchFamily="34" charset="0"/>
            </a:endParaRPr>
          </a:p>
        </p:txBody>
      </p:sp>
      <p:sp>
        <p:nvSpPr>
          <p:cNvPr id="4" name="Yuvarlatılmış Dikdörtgen 3"/>
          <p:cNvSpPr/>
          <p:nvPr/>
        </p:nvSpPr>
        <p:spPr>
          <a:xfrm>
            <a:off x="2136512" y="518204"/>
            <a:ext cx="4968553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TARTIŞMA NEDİR?</a:t>
            </a:r>
          </a:p>
        </p:txBody>
      </p:sp>
    </p:spTree>
    <p:extLst>
      <p:ext uri="{BB962C8B-B14F-4D97-AF65-F5344CB8AC3E}">
        <p14:creationId xmlns:p14="http://schemas.microsoft.com/office/powerpoint/2010/main" val="2869813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2132856"/>
            <a:ext cx="8784976" cy="3629000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Bireylerin, yakın çevresinin, çalıştıkları kurumların, toplumların sorunlarını çözmeye özendirilmesi,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Ortak bir sorunu fark etmek, çözüm önerileri geliştirmek ve eyleme geçirmek istenildiğinde,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Tutum değişikliği gerektiren durumlarda,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Gruptaki herkesin görüş ve düşüncelerini açıklama fırsatı vermek istenildiğinde.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1549685" y="620688"/>
            <a:ext cx="6694721" cy="1023580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TARTIŞMA TEKNİĞİNİN KULLANILDIĞI DURUMLAR</a:t>
            </a:r>
          </a:p>
        </p:txBody>
      </p:sp>
    </p:spTree>
    <p:extLst>
      <p:ext uri="{BB962C8B-B14F-4D97-AF65-F5344CB8AC3E}">
        <p14:creationId xmlns:p14="http://schemas.microsoft.com/office/powerpoint/2010/main" val="7007301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İnsanların toplumsal hayatını geliştirir, yardımlaşma ve arkadaşlık duygularının iletilmesini sağlar.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Çocukları demokratik toplumun tartışmalarına hazırlar, tartışma sanatını öğretir.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Eleştiri yapma ve eleştirileri hoşgörü ile karşılamayı öğretir.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Duygu, düşünce ve deneyimlerin etkili ve doğru şekilde kullanılmasını öğretir.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Konuyu çözümleme, kavrama, yorumlama, problem çözme gibi noktalarda yardımcı olur.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Geleneksel derse canlılık getirir.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1527626" y="476672"/>
            <a:ext cx="6552728" cy="905628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TARTIŞMA YÖNTEMİ NİÇİN KULLANILIR?</a:t>
            </a:r>
          </a:p>
        </p:txBody>
      </p:sp>
    </p:spTree>
    <p:extLst>
      <p:ext uri="{BB962C8B-B14F-4D97-AF65-F5344CB8AC3E}">
        <p14:creationId xmlns:p14="http://schemas.microsoft.com/office/powerpoint/2010/main" val="36337343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556792"/>
            <a:ext cx="8712968" cy="4525963"/>
          </a:xfrm>
        </p:spPr>
        <p:txBody>
          <a:bodyPr>
            <a:normAutofit/>
          </a:bodyPr>
          <a:lstStyle/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Konferans, bir grup tarafından seçilmiş bir başkanın liderliğinde herhangi bir problemin o grupta tartışılmasıdır. </a:t>
            </a:r>
          </a:p>
          <a:p>
            <a:pPr algn="just">
              <a:buFont typeface="Wingdings" pitchFamily="2" charset="2"/>
              <a:buChar char="Ø"/>
            </a:pPr>
            <a:r>
              <a:rPr lang="tr-TR" sz="2400" dirty="0">
                <a:latin typeface="Arial Rounded MT Bold" pitchFamily="34" charset="0"/>
              </a:rPr>
              <a:t>Başkan konuyu ortaya koyar, görüşmeyi açar, yönetir, özetler ve kapatır.</a:t>
            </a:r>
          </a:p>
          <a:p>
            <a:pPr marL="0" indent="0" algn="just">
              <a:buNone/>
            </a:pPr>
            <a:r>
              <a:rPr lang="tr-TR" sz="2400" b="1" dirty="0">
                <a:latin typeface="Arial Rounded MT Bold" pitchFamily="34" charset="0"/>
              </a:rPr>
              <a:t>Konferansın Özellikleri: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Konferansçı istediği konuyu anlatabilir.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Bilimsel konularda verilmekle birlikte güncel konularda da verilmektedir.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Dinleyicileri bilgilendirmek amaçlanır</a:t>
            </a:r>
            <a:r>
              <a:rPr lang="tr-TR" sz="2400" b="1" dirty="0">
                <a:latin typeface="Arial Rounded MT Bold" pitchFamily="34" charset="0"/>
              </a:rPr>
              <a:t>.</a:t>
            </a:r>
          </a:p>
        </p:txBody>
      </p:sp>
      <p:sp>
        <p:nvSpPr>
          <p:cNvPr id="5" name="Yuvarlatılmış Dikdörtgen 4"/>
          <p:cNvSpPr/>
          <p:nvPr/>
        </p:nvSpPr>
        <p:spPr>
          <a:xfrm>
            <a:off x="2411760" y="620688"/>
            <a:ext cx="4536504" cy="576064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b="1" dirty="0">
                <a:solidFill>
                  <a:schemeClr val="tx1"/>
                </a:solidFill>
                <a:latin typeface="Arial Rounded MT Bold" pitchFamily="34" charset="0"/>
              </a:rPr>
              <a:t>KONFERANS</a:t>
            </a:r>
          </a:p>
        </p:txBody>
      </p:sp>
    </p:spTree>
    <p:extLst>
      <p:ext uri="{BB962C8B-B14F-4D97-AF65-F5344CB8AC3E}">
        <p14:creationId xmlns:p14="http://schemas.microsoft.com/office/powerpoint/2010/main" val="4236463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05397" y="2060848"/>
            <a:ext cx="8373616" cy="4525963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Grup üyelerinin konferans konusunu belirlemesi,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Varsa işbirliği yapılacak kurumların belirlenmesi,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Grup üyeleri arasında iş bölümünün yapılması,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 dağılımı ile ilgili öğretim elemanının görüşünün alınması,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İşbirliği yapılacak kurumlarla yazışmaların başlaması,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Konu ile ilgili kaynak, materyal temini,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Konferans yeri ve zamanının belirlenmesi,</a:t>
            </a:r>
          </a:p>
        </p:txBody>
      </p:sp>
      <p:sp>
        <p:nvSpPr>
          <p:cNvPr id="4" name="Yuvarlatılmış Dikdörtgen 3"/>
          <p:cNvSpPr/>
          <p:nvPr/>
        </p:nvSpPr>
        <p:spPr>
          <a:xfrm>
            <a:off x="611560" y="548680"/>
            <a:ext cx="8064896" cy="1224136"/>
          </a:xfrm>
          <a:prstGeom prst="round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>
                <a:solidFill>
                  <a:schemeClr val="tx1"/>
                </a:solidFill>
                <a:latin typeface="Arial Rounded MT Bold" pitchFamily="34" charset="0"/>
              </a:rPr>
              <a:t>TOPLUMA HİZMET UYGULAMALARI KAPSAMINDA HAZIRLANABİLECEK KONFERANS İŞLEM AŞAMALARI</a:t>
            </a:r>
          </a:p>
        </p:txBody>
      </p:sp>
    </p:spTree>
    <p:extLst>
      <p:ext uri="{BB962C8B-B14F-4D97-AF65-F5344CB8AC3E}">
        <p14:creationId xmlns:p14="http://schemas.microsoft.com/office/powerpoint/2010/main" val="1756191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95536" y="980728"/>
            <a:ext cx="8496944" cy="4525963"/>
          </a:xfrm>
        </p:spPr>
        <p:txBody>
          <a:bodyPr>
            <a:normAutofit/>
          </a:bodyPr>
          <a:lstStyle/>
          <a:p>
            <a:pPr algn="just"/>
            <a:r>
              <a:rPr lang="tr-TR" sz="2400" dirty="0">
                <a:latin typeface="Arial Rounded MT Bold" pitchFamily="34" charset="0"/>
              </a:rPr>
              <a:t>Konferansın duyurulması için gerekli davetlerin yapılması,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Konferans yerinin görülüp eksikliklerin giderilmesi,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Konferans konuşmacılarının isimlerinin yazılması,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Konferansın sunumu,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Konferans sonuçlarının raporlaştırılması,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Raporların teslimi,</a:t>
            </a:r>
          </a:p>
          <a:p>
            <a:pPr algn="just"/>
            <a:r>
              <a:rPr lang="tr-TR" sz="2400" dirty="0">
                <a:latin typeface="Arial Rounded MT Bold" pitchFamily="34" charset="0"/>
              </a:rPr>
              <a:t>Raporların bölüm ve fakülte koordinatörü ile paylaşılması,</a:t>
            </a:r>
          </a:p>
        </p:txBody>
      </p:sp>
    </p:spTree>
    <p:extLst>
      <p:ext uri="{BB962C8B-B14F-4D97-AF65-F5344CB8AC3E}">
        <p14:creationId xmlns:p14="http://schemas.microsoft.com/office/powerpoint/2010/main" val="35255295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855</Words>
  <Application>Microsoft Macintosh PowerPoint</Application>
  <PresentationFormat>Ekran Gösterisi (4:3)</PresentationFormat>
  <Paragraphs>100</Paragraphs>
  <Slides>17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17</vt:i4>
      </vt:variant>
    </vt:vector>
  </HeadingPairs>
  <TitlesOfParts>
    <vt:vector size="22" baseType="lpstr">
      <vt:lpstr>Arial</vt:lpstr>
      <vt:lpstr>Arial Rounded MT Bold</vt:lpstr>
      <vt:lpstr>Calibri</vt:lpstr>
      <vt:lpstr>Wingdings</vt:lpstr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asus</dc:creator>
  <cp:lastModifiedBy>Taşkın TAŞTEPE</cp:lastModifiedBy>
  <cp:revision>12</cp:revision>
  <dcterms:created xsi:type="dcterms:W3CDTF">2018-02-20T19:30:37Z</dcterms:created>
  <dcterms:modified xsi:type="dcterms:W3CDTF">2020-05-04T19:59:42Z</dcterms:modified>
</cp:coreProperties>
</file>