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ms-office.legacyDiagramText"/>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1" r:id="rId1"/>
  </p:sldMasterIdLst>
  <p:notesMasterIdLst>
    <p:notesMasterId r:id="rId22"/>
  </p:notesMasterIdLst>
  <p:handoutMasterIdLst>
    <p:handoutMasterId r:id="rId23"/>
  </p:handoutMasterIdLst>
  <p:sldIdLst>
    <p:sldId id="429" r:id="rId2"/>
    <p:sldId id="350" r:id="rId3"/>
    <p:sldId id="351" r:id="rId4"/>
    <p:sldId id="353" r:id="rId5"/>
    <p:sldId id="355" r:id="rId6"/>
    <p:sldId id="475" r:id="rId7"/>
    <p:sldId id="417" r:id="rId8"/>
    <p:sldId id="420" r:id="rId9"/>
    <p:sldId id="419" r:id="rId10"/>
    <p:sldId id="424" r:id="rId11"/>
    <p:sldId id="436" r:id="rId12"/>
    <p:sldId id="437" r:id="rId13"/>
    <p:sldId id="438" r:id="rId14"/>
    <p:sldId id="439" r:id="rId15"/>
    <p:sldId id="440" r:id="rId16"/>
    <p:sldId id="444" r:id="rId17"/>
    <p:sldId id="445" r:id="rId18"/>
    <p:sldId id="446" r:id="rId19"/>
    <p:sldId id="458" r:id="rId20"/>
    <p:sldId id="451" r:id="rId21"/>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FF"/>
    <a:srgbClr val="FF0000"/>
    <a:srgbClr val="FFFF99"/>
    <a:srgbClr val="FF3300"/>
    <a:srgbClr val="FFFF00"/>
    <a:srgbClr val="FFCC66"/>
    <a:srgbClr val="9966FF"/>
    <a:srgbClr val="00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3772" autoAdjust="0"/>
    <p:restoredTop sz="94660"/>
  </p:normalViewPr>
  <p:slideViewPr>
    <p:cSldViewPr>
      <p:cViewPr>
        <p:scale>
          <a:sx n="60" d="100"/>
          <a:sy n="60" d="100"/>
        </p:scale>
        <p:origin x="-2124" y="-6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06/relationships/legacyDocTextInfo" Target="legacyDocTextInfo.bin"/><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s>
</file>

<file path=ppt/drawings/_rels/vmlDrawing2.vml.rels><?xml version="1.0" encoding="UTF-8" standalone="yes"?>
<Relationships xmlns="http://schemas.openxmlformats.org/package/2006/relationships"><Relationship Id="rId8" Type="http://schemas.microsoft.com/office/2006/relationships/legacyDiagramText" Target="legacyDiagramText11.bin"/><Relationship Id="rId3" Type="http://schemas.microsoft.com/office/2006/relationships/legacyDiagramText" Target="legacyDiagramText6.bin"/><Relationship Id="rId7" Type="http://schemas.microsoft.com/office/2006/relationships/legacyDiagramText" Target="legacyDiagramText10.bin"/><Relationship Id="rId2" Type="http://schemas.microsoft.com/office/2006/relationships/legacyDiagramText" Target="legacyDiagramText5.bin"/><Relationship Id="rId1" Type="http://schemas.microsoft.com/office/2006/relationships/legacyDiagramText" Target="legacyDiagramText4.bin"/><Relationship Id="rId6" Type="http://schemas.microsoft.com/office/2006/relationships/legacyDiagramText" Target="legacyDiagramText9.bin"/><Relationship Id="rId5" Type="http://schemas.microsoft.com/office/2006/relationships/legacyDiagramText" Target="legacyDiagramText8.bin"/><Relationship Id="rId10" Type="http://schemas.microsoft.com/office/2006/relationships/legacyDiagramText" Target="legacyDiagramText13.bin"/><Relationship Id="rId4" Type="http://schemas.microsoft.com/office/2006/relationships/legacyDiagramText" Target="legacyDiagramText7.bin"/><Relationship Id="rId9" Type="http://schemas.microsoft.com/office/2006/relationships/legacyDiagramText" Target="legacyDiagramText12.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C3CC1206-EEA5-48AB-8884-7F32A7A7E7E7}" type="datetimeFigureOut">
              <a:rPr lang="tr-TR"/>
              <a:pPr>
                <a:defRPr/>
              </a:pPr>
              <a:t>31.01.2018</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DC06130B-1A6C-46EB-B357-27317AB7BF92}" type="slidenum">
              <a:rPr lang="tr-TR"/>
              <a:pPr>
                <a:defRPr/>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8F4B9B-610A-4462-9BF2-D60F9D7541C2}" type="datetimeFigureOut">
              <a:rPr lang="tr-TR"/>
              <a:pPr>
                <a:defRPr/>
              </a:pPr>
              <a:t>31.01.2018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D6BB5347-B736-4226-A420-C59690968425}"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b="1" dirty="0" smtClean="0">
                <a:solidFill>
                  <a:srgbClr val="0070C0"/>
                </a:solidFill>
              </a:rPr>
              <a:t>Birlikte oyna…</a:t>
            </a:r>
          </a:p>
          <a:p>
            <a:r>
              <a:rPr lang="tr-TR" b="1" dirty="0" smtClean="0">
                <a:solidFill>
                  <a:srgbClr val="0070C0"/>
                </a:solidFill>
              </a:rPr>
              <a:t>Birlikte öğren…</a:t>
            </a:r>
          </a:p>
          <a:p>
            <a:r>
              <a:rPr lang="tr-TR" b="1" dirty="0" smtClean="0">
                <a:solidFill>
                  <a:srgbClr val="0070C0"/>
                </a:solidFill>
              </a:rPr>
              <a:t>Çocuk müzeleri </a:t>
            </a:r>
            <a:endParaRPr lang="tr-TR" b="1" dirty="0">
              <a:solidFill>
                <a:srgbClr val="0070C0"/>
              </a:solidFill>
            </a:endParaRPr>
          </a:p>
        </p:txBody>
      </p:sp>
      <p:sp>
        <p:nvSpPr>
          <p:cNvPr id="4" name="3 Slayt Numarası Yer Tutucusu"/>
          <p:cNvSpPr>
            <a:spLocks noGrp="1"/>
          </p:cNvSpPr>
          <p:nvPr>
            <p:ph type="sldNum" sz="quarter" idx="10"/>
          </p:nvPr>
        </p:nvSpPr>
        <p:spPr/>
        <p:txBody>
          <a:bodyPr/>
          <a:lstStyle/>
          <a:p>
            <a:pPr>
              <a:defRPr/>
            </a:pPr>
            <a:fld id="{D6BB5347-B736-4226-A420-C59690968425}" type="slidenum">
              <a:rPr lang="tr-TR" smtClean="0"/>
              <a:pPr>
                <a:defRPr/>
              </a:pPr>
              <a:t>1</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a:noFill/>
          <a:ln/>
        </p:spPr>
        <p:txBody>
          <a:bodyPr/>
          <a:lstStyle/>
          <a:p>
            <a:r>
              <a:rPr lang="tr-TR" smtClean="0"/>
              <a:t>Paykoç, 2009</a:t>
            </a: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1 Slayt Görüntüsü Yer Tutucusu"/>
          <p:cNvSpPr>
            <a:spLocks noGrp="1" noRot="1" noChangeAspect="1" noTextEdit="1"/>
          </p:cNvSpPr>
          <p:nvPr>
            <p:ph type="sldImg"/>
          </p:nvPr>
        </p:nvSpPr>
        <p:spPr>
          <a:xfrm>
            <a:off x="1143000" y="685800"/>
            <a:ext cx="4572000" cy="3429000"/>
          </a:xfrm>
          <a:ln/>
        </p:spPr>
      </p:sp>
      <p:sp>
        <p:nvSpPr>
          <p:cNvPr id="120835" name="2 Not Yer Tutucusu"/>
          <p:cNvSpPr>
            <a:spLocks noGrp="1"/>
          </p:cNvSpPr>
          <p:nvPr>
            <p:ph type="body" idx="1"/>
          </p:nvPr>
        </p:nvSpPr>
        <p:spPr>
          <a:noFill/>
          <a:ln/>
        </p:spPr>
        <p:txBody>
          <a:bodyPr/>
          <a:lstStyle/>
          <a:p>
            <a:r>
              <a:rPr lang="tr-TR" smtClean="0"/>
              <a:t>Çocuk Müzesi</a:t>
            </a:r>
          </a:p>
        </p:txBody>
      </p:sp>
      <p:sp>
        <p:nvSpPr>
          <p:cNvPr id="120836" name="3 Slayt Numarası Yer Tutucusu"/>
          <p:cNvSpPr>
            <a:spLocks noGrp="1"/>
          </p:cNvSpPr>
          <p:nvPr>
            <p:ph type="sldNum" sz="quarter" idx="5"/>
          </p:nvPr>
        </p:nvSpPr>
        <p:spPr>
          <a:noFill/>
        </p:spPr>
        <p:txBody>
          <a:bodyPr/>
          <a:lstStyle/>
          <a:p>
            <a:fld id="{BA6B040B-C65C-48E4-AF24-C8DAB963D935}" type="slidenum">
              <a:rPr lang="en-US" smtClean="0"/>
              <a:pPr/>
              <a:t>11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3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5" name="4 Oval"/>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14" name="13 Başlık"/>
          <p:cNvSpPr>
            <a:spLocks noGrp="1"/>
          </p:cNvSpPr>
          <p:nvPr>
            <p:ph type="ctrTitle"/>
          </p:nvPr>
        </p:nvSpPr>
        <p:spPr>
          <a:xfrm>
            <a:off x="1432560" y="359898"/>
            <a:ext cx="7406640" cy="1472184"/>
          </a:xfrm>
        </p:spPr>
        <p:txBody>
          <a:bodyPr anchor="b"/>
          <a:lstStyle>
            <a:lvl1pPr algn="l">
              <a:defRPr/>
            </a:lvl1pPr>
            <a:extLst/>
          </a:lstStyle>
          <a:p>
            <a:r>
              <a:rPr lang="tr-TR" smtClean="0"/>
              <a:t>Asıl başlık stili için tıklatın</a:t>
            </a:r>
            <a:endParaRPr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tr-TR" smtClean="0"/>
              <a:t>Asıl alt başlık stilini düzenlemek için tıklatın</a:t>
            </a:r>
            <a:endParaRPr lang="en-US"/>
          </a:p>
        </p:txBody>
      </p:sp>
      <p:sp>
        <p:nvSpPr>
          <p:cNvPr id="6" name="6 Veri Yer Tutucusu"/>
          <p:cNvSpPr>
            <a:spLocks noGrp="1"/>
          </p:cNvSpPr>
          <p:nvPr>
            <p:ph type="dt" sz="half" idx="10"/>
          </p:nvPr>
        </p:nvSpPr>
        <p:spPr/>
        <p:txBody>
          <a:bodyPr/>
          <a:lstStyle>
            <a:lvl1pPr>
              <a:defRPr/>
            </a:lvl1pPr>
            <a:extLst/>
          </a:lstStyle>
          <a:p>
            <a:pPr>
              <a:defRPr/>
            </a:pPr>
            <a:endParaRPr lang="tr-TR"/>
          </a:p>
        </p:txBody>
      </p:sp>
      <p:sp>
        <p:nvSpPr>
          <p:cNvPr id="7" name="19 Altbilgi Yer Tutucusu"/>
          <p:cNvSpPr>
            <a:spLocks noGrp="1"/>
          </p:cNvSpPr>
          <p:nvPr>
            <p:ph type="ftr" sz="quarter" idx="11"/>
          </p:nvPr>
        </p:nvSpPr>
        <p:spPr/>
        <p:txBody>
          <a:bodyPr/>
          <a:lstStyle>
            <a:lvl1pPr>
              <a:defRPr/>
            </a:lvl1pPr>
            <a:extLst/>
          </a:lstStyle>
          <a:p>
            <a:pPr>
              <a:defRPr/>
            </a:pPr>
            <a:endParaRPr lang="tr-TR"/>
          </a:p>
        </p:txBody>
      </p:sp>
      <p:sp>
        <p:nvSpPr>
          <p:cNvPr id="8" name="9 Slayt Numarası Yer Tutucusu"/>
          <p:cNvSpPr>
            <a:spLocks noGrp="1"/>
          </p:cNvSpPr>
          <p:nvPr>
            <p:ph type="sldNum" sz="quarter" idx="12"/>
          </p:nvPr>
        </p:nvSpPr>
        <p:spPr/>
        <p:txBody>
          <a:bodyPr/>
          <a:lstStyle>
            <a:lvl1pPr>
              <a:defRPr/>
            </a:lvl1pPr>
            <a:extLst/>
          </a:lstStyle>
          <a:p>
            <a:pPr>
              <a:defRPr/>
            </a:pPr>
            <a:fld id="{921A5CB9-9705-4954-B08F-7EC1C318D417}"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3 Veri Yer Tutucusu"/>
          <p:cNvSpPr>
            <a:spLocks noGrp="1"/>
          </p:cNvSpPr>
          <p:nvPr>
            <p:ph type="dt" sz="half" idx="10"/>
          </p:nvPr>
        </p:nvSpPr>
        <p:spPr/>
        <p:txBody>
          <a:bodyPr/>
          <a:lstStyle>
            <a:lvl1pPr>
              <a:defRPr/>
            </a:lvl1pPr>
          </a:lstStyle>
          <a:p>
            <a:pPr>
              <a:defRPr/>
            </a:pPr>
            <a:endParaRPr lang="tr-TR"/>
          </a:p>
        </p:txBody>
      </p:sp>
      <p:sp>
        <p:nvSpPr>
          <p:cNvPr id="5" name="9 Altbilgi Yer Tutucusu"/>
          <p:cNvSpPr>
            <a:spLocks noGrp="1"/>
          </p:cNvSpPr>
          <p:nvPr>
            <p:ph type="ftr" sz="quarter" idx="11"/>
          </p:nvPr>
        </p:nvSpPr>
        <p:spPr/>
        <p:txBody>
          <a:bodyPr/>
          <a:lstStyle>
            <a:lvl1pPr>
              <a:defRPr/>
            </a:lvl1pPr>
          </a:lstStyle>
          <a:p>
            <a:pPr>
              <a:defRPr/>
            </a:pPr>
            <a:endParaRPr lang="tr-TR"/>
          </a:p>
        </p:txBody>
      </p:sp>
      <p:sp>
        <p:nvSpPr>
          <p:cNvPr id="6" name="21 Slayt Numarası Yer Tutucusu"/>
          <p:cNvSpPr>
            <a:spLocks noGrp="1"/>
          </p:cNvSpPr>
          <p:nvPr>
            <p:ph type="sldNum" sz="quarter" idx="12"/>
          </p:nvPr>
        </p:nvSpPr>
        <p:spPr/>
        <p:txBody>
          <a:bodyPr/>
          <a:lstStyle>
            <a:lvl1pPr>
              <a:defRPr/>
            </a:lvl1pPr>
          </a:lstStyle>
          <a:p>
            <a:pPr>
              <a:defRPr/>
            </a:pPr>
            <a:fld id="{E9753615-707D-4871-B3F7-A32D001FC0D6}"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lang="tr-TR" smtClean="0"/>
              <a:t>Asıl başlık stili için tıklatın</a:t>
            </a:r>
            <a:endParaRPr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3 Veri Yer Tutucusu"/>
          <p:cNvSpPr>
            <a:spLocks noGrp="1"/>
          </p:cNvSpPr>
          <p:nvPr>
            <p:ph type="dt" sz="half" idx="10"/>
          </p:nvPr>
        </p:nvSpPr>
        <p:spPr/>
        <p:txBody>
          <a:bodyPr/>
          <a:lstStyle>
            <a:lvl1pPr>
              <a:defRPr/>
            </a:lvl1pPr>
          </a:lstStyle>
          <a:p>
            <a:pPr>
              <a:defRPr/>
            </a:pPr>
            <a:endParaRPr lang="tr-TR"/>
          </a:p>
        </p:txBody>
      </p:sp>
      <p:sp>
        <p:nvSpPr>
          <p:cNvPr id="5" name="9 Altbilgi Yer Tutucusu"/>
          <p:cNvSpPr>
            <a:spLocks noGrp="1"/>
          </p:cNvSpPr>
          <p:nvPr>
            <p:ph type="ftr" sz="quarter" idx="11"/>
          </p:nvPr>
        </p:nvSpPr>
        <p:spPr/>
        <p:txBody>
          <a:bodyPr/>
          <a:lstStyle>
            <a:lvl1pPr>
              <a:defRPr/>
            </a:lvl1pPr>
          </a:lstStyle>
          <a:p>
            <a:pPr>
              <a:defRPr/>
            </a:pPr>
            <a:endParaRPr lang="tr-TR"/>
          </a:p>
        </p:txBody>
      </p:sp>
      <p:sp>
        <p:nvSpPr>
          <p:cNvPr id="6" name="21 Slayt Numarası Yer Tutucusu"/>
          <p:cNvSpPr>
            <a:spLocks noGrp="1"/>
          </p:cNvSpPr>
          <p:nvPr>
            <p:ph type="sldNum" sz="quarter" idx="12"/>
          </p:nvPr>
        </p:nvSpPr>
        <p:spPr/>
        <p:txBody>
          <a:bodyPr/>
          <a:lstStyle>
            <a:lvl1pPr>
              <a:defRPr/>
            </a:lvl1pPr>
          </a:lstStyle>
          <a:p>
            <a:pPr>
              <a:defRPr/>
            </a:pPr>
            <a:fld id="{E18E19AA-D962-4E4B-A442-56D79F78F425}" type="slidenum">
              <a:rPr lang="tr-TR"/>
              <a:pPr>
                <a:defRP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152400"/>
            <a:ext cx="6870700" cy="16002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85800" y="1828800"/>
            <a:ext cx="37719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10100" y="1828800"/>
            <a:ext cx="37719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771EB072-C450-412B-A5EF-DE12F799375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lang="tr-TR" smtClean="0"/>
              <a:t>Asıl başlık stili için tıklatın</a:t>
            </a:r>
            <a:endParaRPr lang="en-US"/>
          </a:p>
        </p:txBody>
      </p:sp>
      <p:sp>
        <p:nvSpPr>
          <p:cNvPr id="3" name="2 İçerik Yer Tutucusu"/>
          <p:cNvSpPr>
            <a:spLocks noGrp="1"/>
          </p:cNvSpPr>
          <p:nvPr>
            <p:ph idx="1"/>
          </p:nvPr>
        </p:nvSpPr>
        <p:spPr/>
        <p:txBody>
          <a:bodyPr/>
          <a:lstStyle>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3 Veri Yer Tutucusu"/>
          <p:cNvSpPr>
            <a:spLocks noGrp="1"/>
          </p:cNvSpPr>
          <p:nvPr>
            <p:ph type="dt" sz="half" idx="10"/>
          </p:nvPr>
        </p:nvSpPr>
        <p:spPr/>
        <p:txBody>
          <a:bodyPr/>
          <a:lstStyle>
            <a:lvl1pPr>
              <a:defRPr/>
            </a:lvl1pPr>
          </a:lstStyle>
          <a:p>
            <a:pPr>
              <a:defRPr/>
            </a:pPr>
            <a:endParaRPr lang="tr-TR"/>
          </a:p>
        </p:txBody>
      </p:sp>
      <p:sp>
        <p:nvSpPr>
          <p:cNvPr id="5" name="9 Altbilgi Yer Tutucusu"/>
          <p:cNvSpPr>
            <a:spLocks noGrp="1"/>
          </p:cNvSpPr>
          <p:nvPr>
            <p:ph type="ftr" sz="quarter" idx="11"/>
          </p:nvPr>
        </p:nvSpPr>
        <p:spPr/>
        <p:txBody>
          <a:bodyPr/>
          <a:lstStyle>
            <a:lvl1pPr>
              <a:defRPr/>
            </a:lvl1pPr>
          </a:lstStyle>
          <a:p>
            <a:pPr>
              <a:defRPr/>
            </a:pPr>
            <a:endParaRPr lang="tr-TR"/>
          </a:p>
        </p:txBody>
      </p:sp>
      <p:sp>
        <p:nvSpPr>
          <p:cNvPr id="6" name="21 Slayt Numarası Yer Tutucusu"/>
          <p:cNvSpPr>
            <a:spLocks noGrp="1"/>
          </p:cNvSpPr>
          <p:nvPr>
            <p:ph type="sldNum" sz="quarter" idx="12"/>
          </p:nvPr>
        </p:nvSpPr>
        <p:spPr/>
        <p:txBody>
          <a:bodyPr/>
          <a:lstStyle>
            <a:lvl1pPr>
              <a:defRPr/>
            </a:lvl1pPr>
          </a:lstStyle>
          <a:p>
            <a:pPr>
              <a:defRPr/>
            </a:pPr>
            <a:fld id="{447D868D-7585-451F-8387-80A3EC5428DF}"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3 Dikdörtgen"/>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4 Dikdörtgen"/>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5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7" name="6 Oval"/>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tr-TR" smtClean="0"/>
              <a:t>Asıl başlık stili için tıklatın</a:t>
            </a:r>
            <a:endParaRPr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tr-TR" smtClean="0"/>
              <a:t>Asıl metin stillerini düzenlemek için tıklatın</a:t>
            </a:r>
          </a:p>
        </p:txBody>
      </p:sp>
      <p:sp>
        <p:nvSpPr>
          <p:cNvPr id="8" name="3 Veri Yer Tutucusu"/>
          <p:cNvSpPr>
            <a:spLocks noGrp="1"/>
          </p:cNvSpPr>
          <p:nvPr>
            <p:ph type="dt" sz="half" idx="10"/>
          </p:nvPr>
        </p:nvSpPr>
        <p:spPr/>
        <p:txBody>
          <a:bodyPr/>
          <a:lstStyle>
            <a:lvl1pPr>
              <a:defRPr/>
            </a:lvl1pPr>
            <a:extLst/>
          </a:lstStyle>
          <a:p>
            <a:pPr>
              <a:defRPr/>
            </a:pPr>
            <a:endParaRPr lang="tr-TR"/>
          </a:p>
        </p:txBody>
      </p:sp>
      <p:sp>
        <p:nvSpPr>
          <p:cNvPr id="9" name="4 Altbilgi Yer Tutucusu"/>
          <p:cNvSpPr>
            <a:spLocks noGrp="1"/>
          </p:cNvSpPr>
          <p:nvPr>
            <p:ph type="ftr" sz="quarter" idx="11"/>
          </p:nvPr>
        </p:nvSpPr>
        <p:spPr/>
        <p:txBody>
          <a:bodyPr/>
          <a:lstStyle>
            <a:lvl1pPr>
              <a:defRPr/>
            </a:lvl1pPr>
            <a:extLst/>
          </a:lstStyle>
          <a:p>
            <a:pPr>
              <a:defRPr/>
            </a:pPr>
            <a:endParaRPr lang="tr-TR"/>
          </a:p>
        </p:txBody>
      </p:sp>
      <p:sp>
        <p:nvSpPr>
          <p:cNvPr id="10" name="5 Slayt Numarası Yer Tutucusu"/>
          <p:cNvSpPr>
            <a:spLocks noGrp="1"/>
          </p:cNvSpPr>
          <p:nvPr>
            <p:ph type="sldNum" sz="quarter" idx="12"/>
          </p:nvPr>
        </p:nvSpPr>
        <p:spPr/>
        <p:txBody>
          <a:bodyPr/>
          <a:lstStyle>
            <a:lvl1pPr>
              <a:defRPr/>
            </a:lvl1pPr>
            <a:extLst/>
          </a:lstStyle>
          <a:p>
            <a:pPr>
              <a:defRPr/>
            </a:pPr>
            <a:fld id="{5CCE6F15-12F6-4750-A4D6-819543D7F980}"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lang="tr-TR" smtClean="0"/>
              <a:t>Asıl başlık stili için tıklatın</a:t>
            </a:r>
            <a:endParaRPr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3 Veri Yer Tutucusu"/>
          <p:cNvSpPr>
            <a:spLocks noGrp="1"/>
          </p:cNvSpPr>
          <p:nvPr>
            <p:ph type="dt" sz="half" idx="10"/>
          </p:nvPr>
        </p:nvSpPr>
        <p:spPr/>
        <p:txBody>
          <a:bodyPr/>
          <a:lstStyle>
            <a:lvl1pPr>
              <a:defRPr/>
            </a:lvl1pPr>
          </a:lstStyle>
          <a:p>
            <a:pPr>
              <a:defRPr/>
            </a:pPr>
            <a:endParaRPr lang="tr-TR"/>
          </a:p>
        </p:txBody>
      </p:sp>
      <p:sp>
        <p:nvSpPr>
          <p:cNvPr id="6" name="9 Altbilgi Yer Tutucusu"/>
          <p:cNvSpPr>
            <a:spLocks noGrp="1"/>
          </p:cNvSpPr>
          <p:nvPr>
            <p:ph type="ftr" sz="quarter" idx="11"/>
          </p:nvPr>
        </p:nvSpPr>
        <p:spPr/>
        <p:txBody>
          <a:bodyPr/>
          <a:lstStyle>
            <a:lvl1pPr>
              <a:defRPr/>
            </a:lvl1pPr>
          </a:lstStyle>
          <a:p>
            <a:pPr>
              <a:defRPr/>
            </a:pPr>
            <a:endParaRPr lang="tr-TR"/>
          </a:p>
        </p:txBody>
      </p:sp>
      <p:sp>
        <p:nvSpPr>
          <p:cNvPr id="7" name="21 Slayt Numarası Yer Tutucusu"/>
          <p:cNvSpPr>
            <a:spLocks noGrp="1"/>
          </p:cNvSpPr>
          <p:nvPr>
            <p:ph type="sldNum" sz="quarter" idx="12"/>
          </p:nvPr>
        </p:nvSpPr>
        <p:spPr/>
        <p:txBody>
          <a:bodyPr/>
          <a:lstStyle>
            <a:lvl1pPr>
              <a:defRPr/>
            </a:lvl1pPr>
          </a:lstStyle>
          <a:p>
            <a:pPr>
              <a:defRPr/>
            </a:pPr>
            <a:fld id="{45F55A66-1E31-4AC5-A8FD-147B285B6DD9}"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lstStyle>
            <a:lvl1pPr algn="ctr">
              <a:defRPr sz="4500" b="1" cap="none" baseline="0"/>
            </a:lvl1pPr>
            <a:extLst/>
          </a:lstStyle>
          <a:p>
            <a:r>
              <a:rPr lang="tr-TR" smtClean="0"/>
              <a:t>Asıl başlık stili için tıklatın</a:t>
            </a:r>
            <a:endParaRPr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lvl1pPr>
              <a:defRPr/>
            </a:lvl1pPr>
            <a:extLst/>
          </a:lstStyle>
          <a:p>
            <a:pPr>
              <a:defRPr/>
            </a:pPr>
            <a:endParaRPr lang="tr-TR"/>
          </a:p>
        </p:txBody>
      </p:sp>
      <p:sp>
        <p:nvSpPr>
          <p:cNvPr id="8" name="7 Altbilgi Yer Tutucusu"/>
          <p:cNvSpPr>
            <a:spLocks noGrp="1"/>
          </p:cNvSpPr>
          <p:nvPr>
            <p:ph type="ftr" sz="quarter" idx="11"/>
          </p:nvPr>
        </p:nvSpPr>
        <p:spPr/>
        <p:txBody>
          <a:bodyPr/>
          <a:lstStyle>
            <a:lvl1pPr>
              <a:defRPr/>
            </a:lvl1pPr>
            <a:extLst/>
          </a:lstStyle>
          <a:p>
            <a:pPr>
              <a:defRPr/>
            </a:pPr>
            <a:endParaRPr lang="tr-TR"/>
          </a:p>
        </p:txBody>
      </p:sp>
      <p:sp>
        <p:nvSpPr>
          <p:cNvPr id="9" name="8 Slayt Numarası Yer Tutucusu"/>
          <p:cNvSpPr>
            <a:spLocks noGrp="1"/>
          </p:cNvSpPr>
          <p:nvPr>
            <p:ph type="sldNum" sz="quarter" idx="12"/>
          </p:nvPr>
        </p:nvSpPr>
        <p:spPr/>
        <p:txBody>
          <a:bodyPr/>
          <a:lstStyle>
            <a:lvl1pPr>
              <a:defRPr/>
            </a:lvl1pPr>
            <a:extLst/>
          </a:lstStyle>
          <a:p>
            <a:pPr>
              <a:defRPr/>
            </a:pPr>
            <a:fld id="{752BD2BA-64B4-410B-B444-B6B63F8B0D4D}"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lang="tr-TR" smtClean="0"/>
              <a:t>Asıl başlık stili için tıklatın</a:t>
            </a:r>
            <a:endParaRPr lang="en-US"/>
          </a:p>
        </p:txBody>
      </p:sp>
      <p:sp>
        <p:nvSpPr>
          <p:cNvPr id="3" name="23 Veri Yer Tutucusu"/>
          <p:cNvSpPr>
            <a:spLocks noGrp="1"/>
          </p:cNvSpPr>
          <p:nvPr>
            <p:ph type="dt" sz="half" idx="10"/>
          </p:nvPr>
        </p:nvSpPr>
        <p:spPr/>
        <p:txBody>
          <a:bodyPr/>
          <a:lstStyle>
            <a:lvl1pPr>
              <a:defRPr/>
            </a:lvl1pPr>
          </a:lstStyle>
          <a:p>
            <a:pPr>
              <a:defRPr/>
            </a:pPr>
            <a:endParaRPr lang="tr-TR"/>
          </a:p>
        </p:txBody>
      </p:sp>
      <p:sp>
        <p:nvSpPr>
          <p:cNvPr id="4" name="9 Altbilgi Yer Tutucusu"/>
          <p:cNvSpPr>
            <a:spLocks noGrp="1"/>
          </p:cNvSpPr>
          <p:nvPr>
            <p:ph type="ftr" sz="quarter" idx="11"/>
          </p:nvPr>
        </p:nvSpPr>
        <p:spPr/>
        <p:txBody>
          <a:bodyPr/>
          <a:lstStyle>
            <a:lvl1pPr>
              <a:defRPr/>
            </a:lvl1pPr>
          </a:lstStyle>
          <a:p>
            <a:pPr>
              <a:defRPr/>
            </a:pPr>
            <a:endParaRPr lang="tr-TR"/>
          </a:p>
        </p:txBody>
      </p:sp>
      <p:sp>
        <p:nvSpPr>
          <p:cNvPr id="5" name="21 Slayt Numarası Yer Tutucusu"/>
          <p:cNvSpPr>
            <a:spLocks noGrp="1"/>
          </p:cNvSpPr>
          <p:nvPr>
            <p:ph type="sldNum" sz="quarter" idx="12"/>
          </p:nvPr>
        </p:nvSpPr>
        <p:spPr/>
        <p:txBody>
          <a:bodyPr/>
          <a:lstStyle>
            <a:lvl1pPr>
              <a:defRPr/>
            </a:lvl1pPr>
          </a:lstStyle>
          <a:p>
            <a:pPr>
              <a:defRPr/>
            </a:pPr>
            <a:fld id="{F584C518-CF41-4CDC-AAB1-7D29E0F3FA48}"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Dikdörtgen"/>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2 Dikdörtgen"/>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4" name="1 Veri Yer Tutucusu"/>
          <p:cNvSpPr>
            <a:spLocks noGrp="1"/>
          </p:cNvSpPr>
          <p:nvPr>
            <p:ph type="dt" sz="half" idx="10"/>
          </p:nvPr>
        </p:nvSpPr>
        <p:spPr/>
        <p:txBody>
          <a:bodyPr/>
          <a:lstStyle>
            <a:lvl1pPr>
              <a:defRPr/>
            </a:lvl1pPr>
            <a:extLst/>
          </a:lstStyle>
          <a:p>
            <a:pPr>
              <a:defRPr/>
            </a:pPr>
            <a:endParaRPr lang="tr-TR"/>
          </a:p>
        </p:txBody>
      </p:sp>
      <p:sp>
        <p:nvSpPr>
          <p:cNvPr id="5" name="2 Altbilgi Yer Tutucusu"/>
          <p:cNvSpPr>
            <a:spLocks noGrp="1"/>
          </p:cNvSpPr>
          <p:nvPr>
            <p:ph type="ftr" sz="quarter" idx="11"/>
          </p:nvPr>
        </p:nvSpPr>
        <p:spPr/>
        <p:txBody>
          <a:bodyPr/>
          <a:lstStyle>
            <a:lvl1pPr>
              <a:defRPr/>
            </a:lvl1pPr>
            <a:extLst/>
          </a:lstStyle>
          <a:p>
            <a:pPr>
              <a:defRPr/>
            </a:pPr>
            <a:endParaRPr lang="tr-TR"/>
          </a:p>
        </p:txBody>
      </p:sp>
      <p:sp>
        <p:nvSpPr>
          <p:cNvPr id="6" name="3 Slayt Numarası Yer Tutucusu"/>
          <p:cNvSpPr>
            <a:spLocks noGrp="1"/>
          </p:cNvSpPr>
          <p:nvPr>
            <p:ph type="sldNum" sz="quarter" idx="12"/>
          </p:nvPr>
        </p:nvSpPr>
        <p:spPr/>
        <p:txBody>
          <a:bodyPr/>
          <a:lstStyle>
            <a:lvl1pPr>
              <a:defRPr/>
            </a:lvl1pPr>
            <a:extLst/>
          </a:lstStyle>
          <a:p>
            <a:pPr>
              <a:defRPr/>
            </a:pPr>
            <a:fld id="{2B421733-9991-44D1-965F-03EA2B880230}"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tr-TR" smtClean="0"/>
              <a:t>Asıl başlık stili için tıklatın</a:t>
            </a:r>
            <a:endParaRPr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lvl1pPr>
              <a:defRPr/>
            </a:lvl1pPr>
            <a:extLst/>
          </a:lstStyle>
          <a:p>
            <a:pPr>
              <a:defRPr/>
            </a:pPr>
            <a:endParaRPr lang="tr-TR"/>
          </a:p>
        </p:txBody>
      </p:sp>
      <p:sp>
        <p:nvSpPr>
          <p:cNvPr id="6" name="5 Altbilgi Yer Tutucusu"/>
          <p:cNvSpPr>
            <a:spLocks noGrp="1"/>
          </p:cNvSpPr>
          <p:nvPr>
            <p:ph type="ftr" sz="quarter" idx="11"/>
          </p:nvPr>
        </p:nvSpPr>
        <p:spPr/>
        <p:txBody>
          <a:bodyPr/>
          <a:lstStyle>
            <a:lvl1pPr>
              <a:defRPr/>
            </a:lvl1pPr>
            <a:extLst/>
          </a:lstStyle>
          <a:p>
            <a:pPr>
              <a:defRPr/>
            </a:pPr>
            <a:endParaRPr lang="tr-TR"/>
          </a:p>
        </p:txBody>
      </p:sp>
      <p:sp>
        <p:nvSpPr>
          <p:cNvPr id="7" name="6 Slayt Numarası Yer Tutucusu"/>
          <p:cNvSpPr>
            <a:spLocks noGrp="1"/>
          </p:cNvSpPr>
          <p:nvPr>
            <p:ph type="sldNum" sz="quarter" idx="12"/>
          </p:nvPr>
        </p:nvSpPr>
        <p:spPr/>
        <p:txBody>
          <a:bodyPr/>
          <a:lstStyle>
            <a:lvl1pPr>
              <a:defRPr/>
            </a:lvl1pPr>
            <a:extLst/>
          </a:lstStyle>
          <a:p>
            <a:pPr>
              <a:defRPr/>
            </a:pPr>
            <a:fld id="{1FD236A9-6286-440F-92B3-A09C7DC8305B}"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4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a:lnSpc>
                <a:spcPts val="3000"/>
              </a:lnSpc>
              <a:spcBef>
                <a:spcPts val="600"/>
              </a:spcBef>
              <a:buClr>
                <a:schemeClr val="accent1"/>
              </a:buClr>
              <a:buSzPct val="80000"/>
              <a:buFont typeface="Wingdings 2"/>
              <a:buNone/>
              <a:defRPr/>
            </a:pPr>
            <a:endParaRPr lang="en-US" sz="3200">
              <a:latin typeface="+mn-lt"/>
            </a:endParaRPr>
          </a:p>
        </p:txBody>
      </p:sp>
      <p:sp>
        <p:nvSpPr>
          <p:cNvPr id="6" name="5 Akış Çizelgesi: İşlem"/>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7" name="6 Akış Çizelgesi: İşlem"/>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tr-TR" smtClean="0"/>
              <a:t>Asıl başlık stili için tıklatın</a:t>
            </a:r>
            <a:endParaRPr lang="en-US"/>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tr-TR" noProof="0" smtClean="0"/>
              <a:t>Resim eklemek için simgeyi tıklatın</a:t>
            </a:r>
            <a:endParaRPr lang="en-US" noProof="0"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tr-TR" smtClean="0"/>
              <a:t>Asıl metin stillerini düzenlemek için tıklatın</a:t>
            </a:r>
          </a:p>
        </p:txBody>
      </p:sp>
      <p:sp>
        <p:nvSpPr>
          <p:cNvPr id="8" name="4 Veri Yer Tutucusu"/>
          <p:cNvSpPr>
            <a:spLocks noGrp="1"/>
          </p:cNvSpPr>
          <p:nvPr>
            <p:ph type="dt" sz="half" idx="10"/>
          </p:nvPr>
        </p:nvSpPr>
        <p:spPr/>
        <p:txBody>
          <a:bodyPr/>
          <a:lstStyle>
            <a:lvl1pPr>
              <a:defRPr/>
            </a:lvl1pPr>
            <a:extLst/>
          </a:lstStyle>
          <a:p>
            <a:pPr>
              <a:defRPr/>
            </a:pPr>
            <a:endParaRPr lang="tr-TR"/>
          </a:p>
        </p:txBody>
      </p:sp>
      <p:sp>
        <p:nvSpPr>
          <p:cNvPr id="9" name="5 Altbilgi Yer Tutucusu"/>
          <p:cNvSpPr>
            <a:spLocks noGrp="1"/>
          </p:cNvSpPr>
          <p:nvPr>
            <p:ph type="ftr" sz="quarter" idx="11"/>
          </p:nvPr>
        </p:nvSpPr>
        <p:spPr/>
        <p:txBody>
          <a:bodyPr/>
          <a:lstStyle>
            <a:lvl1pPr>
              <a:defRPr/>
            </a:lvl1pPr>
            <a:extLst/>
          </a:lstStyle>
          <a:p>
            <a:pPr>
              <a:defRPr/>
            </a:pPr>
            <a:endParaRPr lang="tr-TR"/>
          </a:p>
        </p:txBody>
      </p:sp>
      <p:sp>
        <p:nvSpPr>
          <p:cNvPr id="10" name="6 Slayt Numarası Yer Tutucusu"/>
          <p:cNvSpPr>
            <a:spLocks noGrp="1"/>
          </p:cNvSpPr>
          <p:nvPr>
            <p:ph type="sldNum" sz="quarter" idx="12"/>
          </p:nvPr>
        </p:nvSpPr>
        <p:spPr/>
        <p:txBody>
          <a:bodyPr/>
          <a:lstStyle>
            <a:lvl1pPr>
              <a:defRPr/>
            </a:lvl1pPr>
            <a:extLst/>
          </a:lstStyle>
          <a:p>
            <a:pPr>
              <a:defRPr/>
            </a:pPr>
            <a:fld id="{DD6AC8B6-6C27-4E74-AC94-2EFD8F63881F}"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7 Oval"/>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11 Dikdörtgen"/>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4 Başlık Yer Tutucusu"/>
          <p:cNvSpPr>
            <a:spLocks noGrp="1"/>
          </p:cNvSpPr>
          <p:nvPr>
            <p:ph type="title"/>
          </p:nvPr>
        </p:nvSpPr>
        <p:spPr>
          <a:xfrm>
            <a:off x="1435100" y="274638"/>
            <a:ext cx="7499350" cy="1143000"/>
          </a:xfrm>
          <a:prstGeom prst="rect">
            <a:avLst/>
          </a:prstGeom>
        </p:spPr>
        <p:txBody>
          <a:bodyPr anchor="ctr">
            <a:normAutofit/>
          </a:bodyPr>
          <a:lstStyle>
            <a:extLst/>
          </a:lstStyle>
          <a:p>
            <a:r>
              <a:rPr lang="tr-TR" smtClean="0"/>
              <a:t>Asıl başlık stili için tıklatın</a:t>
            </a:r>
            <a:endParaRPr lang="en-US"/>
          </a:p>
        </p:txBody>
      </p:sp>
      <p:sp>
        <p:nvSpPr>
          <p:cNvPr id="1033" name="8 Metin Yer Tutucusu"/>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tr-TR"/>
          </a:p>
        </p:txBody>
      </p:sp>
      <p:sp>
        <p:nvSpPr>
          <p:cNvPr id="22" name="21 Slayt Numarası Yer Tutucusu"/>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smtClean="0">
                <a:solidFill>
                  <a:schemeClr val="bg2">
                    <a:shade val="50000"/>
                    <a:satMod val="200000"/>
                  </a:schemeClr>
                </a:solidFill>
                <a:effectLst/>
              </a:defRPr>
            </a:lvl1pPr>
            <a:extLst/>
          </a:lstStyle>
          <a:p>
            <a:pPr>
              <a:defRPr/>
            </a:pPr>
            <a:fld id="{20A6939E-1F56-4B34-BBAF-DDCC4D610444}" type="slidenum">
              <a:rPr lang="tr-TR"/>
              <a:pPr>
                <a:defRPr/>
              </a:pPr>
              <a:t>‹#›</a:t>
            </a:fld>
            <a:endParaRPr lang="tr-TR"/>
          </a:p>
        </p:txBody>
      </p:sp>
      <p:sp>
        <p:nvSpPr>
          <p:cNvPr id="15" name="14 Dikdörtgen"/>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816" r:id="rId1"/>
    <p:sldLayoutId id="2147483811" r:id="rId2"/>
    <p:sldLayoutId id="2147483817" r:id="rId3"/>
    <p:sldLayoutId id="2147483812" r:id="rId4"/>
    <p:sldLayoutId id="2147483818" r:id="rId5"/>
    <p:sldLayoutId id="2147483813" r:id="rId6"/>
    <p:sldLayoutId id="2147483819" r:id="rId7"/>
    <p:sldLayoutId id="2147483820" r:id="rId8"/>
    <p:sldLayoutId id="2147483821" r:id="rId9"/>
    <p:sldLayoutId id="2147483814" r:id="rId10"/>
    <p:sldLayoutId id="2147483815" r:id="rId11"/>
    <p:sldLayoutId id="2147483823" r:id="rId12"/>
  </p:sldLayoutIdLst>
  <p:txStyles>
    <p:titleStyle>
      <a:lvl1pPr algn="l" rtl="0" fontAlgn="base">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fontAlgn="base">
        <a:spcBef>
          <a:spcPct val="0"/>
        </a:spcBef>
        <a:spcAft>
          <a:spcPct val="0"/>
        </a:spcAft>
        <a:defRPr sz="4300">
          <a:solidFill>
            <a:srgbClr val="572314"/>
          </a:solidFill>
          <a:latin typeface="Gill Sans MT" pitchFamily="34" charset="0"/>
        </a:defRPr>
      </a:lvl2pPr>
      <a:lvl3pPr algn="l" rtl="0" fontAlgn="base">
        <a:spcBef>
          <a:spcPct val="0"/>
        </a:spcBef>
        <a:spcAft>
          <a:spcPct val="0"/>
        </a:spcAft>
        <a:defRPr sz="4300">
          <a:solidFill>
            <a:srgbClr val="572314"/>
          </a:solidFill>
          <a:latin typeface="Gill Sans MT" pitchFamily="34" charset="0"/>
        </a:defRPr>
      </a:lvl3pPr>
      <a:lvl4pPr algn="l" rtl="0" fontAlgn="base">
        <a:spcBef>
          <a:spcPct val="0"/>
        </a:spcBef>
        <a:spcAft>
          <a:spcPct val="0"/>
        </a:spcAft>
        <a:defRPr sz="4300">
          <a:solidFill>
            <a:srgbClr val="572314"/>
          </a:solidFill>
          <a:latin typeface="Gill Sans MT" pitchFamily="34" charset="0"/>
        </a:defRPr>
      </a:lvl4pPr>
      <a:lvl5pPr algn="l" rtl="0" fontAlgn="base">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fontAlgn="base">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fontAlgn="base">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www.psychologytoday.com/experts/richard-rende-phd"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4" name="Picture 7" descr="Childrens Museum"/>
          <p:cNvPicPr>
            <a:picLocks noChangeAspect="1" noChangeArrowheads="1"/>
          </p:cNvPicPr>
          <p:nvPr/>
        </p:nvPicPr>
        <p:blipFill>
          <a:blip r:embed="rId3" cstate="print"/>
          <a:srcRect/>
          <a:stretch>
            <a:fillRect/>
          </a:stretch>
        </p:blipFill>
        <p:spPr bwMode="auto">
          <a:xfrm>
            <a:off x="-1" y="0"/>
            <a:ext cx="9143999" cy="6858000"/>
          </a:xfrm>
          <a:prstGeom prst="rect">
            <a:avLst/>
          </a:prstGeom>
          <a:noFill/>
          <a:ln w="9525">
            <a:noFill/>
            <a:miter lim="800000"/>
            <a:headEnd/>
            <a:tailEnd/>
          </a:ln>
        </p:spPr>
      </p:pic>
      <p:sp>
        <p:nvSpPr>
          <p:cNvPr id="5" name="4 Dikdörtgen"/>
          <p:cNvSpPr/>
          <p:nvPr/>
        </p:nvSpPr>
        <p:spPr>
          <a:xfrm>
            <a:off x="6372200" y="5661248"/>
            <a:ext cx="2771800" cy="923330"/>
          </a:xfrm>
          <a:prstGeom prst="rect">
            <a:avLst/>
          </a:prstGeom>
        </p:spPr>
        <p:txBody>
          <a:bodyPr wrap="square">
            <a:spAutoFit/>
          </a:bodyPr>
          <a:lstStyle/>
          <a:p>
            <a:pPr algn="r"/>
            <a:r>
              <a:rPr lang="tr-TR" sz="2700" b="1" dirty="0" smtClean="0">
                <a:solidFill>
                  <a:srgbClr val="0070C0"/>
                </a:solidFill>
              </a:rPr>
              <a:t>Birlikte oyna…</a:t>
            </a:r>
          </a:p>
          <a:p>
            <a:pPr algn="r"/>
            <a:r>
              <a:rPr lang="tr-TR" sz="2600" b="1" dirty="0" smtClean="0">
                <a:solidFill>
                  <a:srgbClr val="0070C0"/>
                </a:solidFill>
              </a:rPr>
              <a:t>Birlikte öğren…</a:t>
            </a:r>
            <a:endParaRPr lang="tr-TR" sz="2600" b="1" dirty="0">
              <a:solidFill>
                <a:srgbClr val="0070C0"/>
              </a:solidFill>
            </a:endParaRPr>
          </a:p>
        </p:txBody>
      </p:sp>
      <p:sp>
        <p:nvSpPr>
          <p:cNvPr id="6" name="5 Dikdörtgen"/>
          <p:cNvSpPr/>
          <p:nvPr/>
        </p:nvSpPr>
        <p:spPr>
          <a:xfrm>
            <a:off x="179512" y="404664"/>
            <a:ext cx="4248472" cy="754053"/>
          </a:xfrm>
          <a:prstGeom prst="rect">
            <a:avLst/>
          </a:prstGeom>
        </p:spPr>
        <p:txBody>
          <a:bodyPr wrap="square">
            <a:spAutoFit/>
          </a:bodyPr>
          <a:lstStyle/>
          <a:p>
            <a:r>
              <a:rPr lang="tr-TR" sz="43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0000"/>
                </a:solidFill>
                <a:effectLst>
                  <a:outerShdw blurRad="50800" dist="40000" dir="5400000" algn="tl" rotWithShape="0">
                    <a:srgbClr val="000000">
                      <a:shade val="5000"/>
                      <a:satMod val="120000"/>
                      <a:alpha val="33000"/>
                    </a:srgbClr>
                  </a:outerShdw>
                </a:effectLst>
              </a:rPr>
              <a:t>Çocuk müzeleri </a:t>
            </a:r>
            <a:endParaRPr lang="tr-TR" sz="43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0000"/>
              </a:solidFill>
              <a:effectLst>
                <a:outerShdw blurRad="50800" dist="40000" dir="5400000" algn="tl" rotWithShape="0">
                  <a:srgbClr val="000000">
                    <a:shade val="5000"/>
                    <a:satMod val="120000"/>
                    <a:alpha val="33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3" name="Text Box 4"/>
          <p:cNvSpPr txBox="1">
            <a:spLocks noChangeArrowheads="1"/>
          </p:cNvSpPr>
          <p:nvPr/>
        </p:nvSpPr>
        <p:spPr bwMode="auto">
          <a:xfrm>
            <a:off x="0" y="0"/>
            <a:ext cx="9144000" cy="477838"/>
          </a:xfrm>
          <a:prstGeom prst="rect">
            <a:avLst/>
          </a:prstGeom>
          <a:solidFill>
            <a:schemeClr val="bg1"/>
          </a:solidFill>
          <a:ln w="9525">
            <a:noFill/>
            <a:miter lim="800000"/>
            <a:headEnd/>
            <a:tailEnd/>
          </a:ln>
        </p:spPr>
        <p:txBody>
          <a:bodyPr wrap="square">
            <a:spAutoFit/>
          </a:bodyPr>
          <a:lstStyle/>
          <a:p>
            <a:pPr algn="ctr"/>
            <a:r>
              <a:rPr lang="tr-TR" sz="2400" b="1" dirty="0">
                <a:solidFill>
                  <a:srgbClr val="FF0000"/>
                </a:solidFill>
              </a:rPr>
              <a:t>Müzede belli bir kavram ile ilgili çok yönlü inceleme olanağı</a:t>
            </a:r>
            <a:endParaRPr lang="en-US" sz="2400" b="1" dirty="0">
              <a:solidFill>
                <a:srgbClr val="FF0000"/>
              </a:solidFill>
            </a:endParaRPr>
          </a:p>
        </p:txBody>
      </p:sp>
      <p:graphicFrame>
        <p:nvGraphicFramePr>
          <p:cNvPr id="5122" name="Diagram 2"/>
          <p:cNvGraphicFramePr>
            <a:graphicFrameLocks/>
          </p:cNvGraphicFramePr>
          <p:nvPr/>
        </p:nvGraphicFramePr>
        <p:xfrm>
          <a:off x="2514600" y="685800"/>
          <a:ext cx="6019800" cy="6172200"/>
        </p:xfrm>
        <a:graphic>
          <a:graphicData uri="http://schemas.openxmlformats.org/drawingml/2006/compatibility">
            <com:legacyDrawing xmlns:com="http://schemas.openxmlformats.org/drawingml/2006/compatibility" spid="_x0000_s2050"/>
          </a:graphicData>
        </a:graphic>
      </p:graphicFrame>
      <p:sp>
        <p:nvSpPr>
          <p:cNvPr id="45091" name="Text Box 35"/>
          <p:cNvSpPr txBox="1">
            <a:spLocks noChangeArrowheads="1"/>
          </p:cNvSpPr>
          <p:nvPr/>
        </p:nvSpPr>
        <p:spPr bwMode="auto">
          <a:xfrm>
            <a:off x="228600" y="1447800"/>
            <a:ext cx="2082800" cy="3446463"/>
          </a:xfrm>
          <a:prstGeom prst="rect">
            <a:avLst/>
          </a:prstGeom>
          <a:solidFill>
            <a:schemeClr val="accent5">
              <a:lumMod val="60000"/>
              <a:lumOff val="40000"/>
            </a:schemeClr>
          </a:solidFill>
          <a:ln w="9525">
            <a:noFill/>
            <a:miter lim="800000"/>
            <a:headEnd/>
            <a:tailEnd/>
          </a:ln>
          <a:effectLst/>
        </p:spPr>
        <p:txBody>
          <a:bodyPr>
            <a:spAutoFit/>
          </a:bodyPr>
          <a:lstStyle/>
          <a:p>
            <a:pPr>
              <a:defRPr/>
            </a:pPr>
            <a:r>
              <a:rPr lang="tr-TR" sz="2500" b="1" u="sng" dirty="0"/>
              <a:t>Beceriler</a:t>
            </a:r>
          </a:p>
          <a:p>
            <a:pPr>
              <a:defRPr/>
            </a:pPr>
            <a:r>
              <a:rPr lang="tr-TR" sz="2500" b="1" dirty="0"/>
              <a:t>Gözlem</a:t>
            </a:r>
          </a:p>
          <a:p>
            <a:pPr>
              <a:defRPr/>
            </a:pPr>
            <a:r>
              <a:rPr lang="tr-TR" sz="2500" b="1" dirty="0" err="1"/>
              <a:t>Hayalgücü</a:t>
            </a:r>
            <a:endParaRPr lang="tr-TR" sz="2500" b="1" dirty="0"/>
          </a:p>
          <a:p>
            <a:pPr>
              <a:defRPr/>
            </a:pPr>
            <a:r>
              <a:rPr lang="tr-TR" sz="2500" b="1" dirty="0"/>
              <a:t>Ölçme</a:t>
            </a:r>
          </a:p>
          <a:p>
            <a:pPr>
              <a:defRPr/>
            </a:pPr>
            <a:r>
              <a:rPr lang="tr-TR" sz="2500" b="1" dirty="0"/>
              <a:t>Tasarım</a:t>
            </a:r>
          </a:p>
          <a:p>
            <a:pPr>
              <a:defRPr/>
            </a:pPr>
            <a:r>
              <a:rPr lang="tr-TR" sz="2500" b="1" dirty="0"/>
              <a:t>Dinleme</a:t>
            </a:r>
          </a:p>
          <a:p>
            <a:pPr>
              <a:defRPr/>
            </a:pPr>
            <a:r>
              <a:rPr lang="tr-TR" sz="2500" b="1" dirty="0"/>
              <a:t>İletişim</a:t>
            </a:r>
          </a:p>
          <a:p>
            <a:pPr>
              <a:defRPr/>
            </a:pPr>
            <a:r>
              <a:rPr lang="tr-TR" sz="2500" b="1" dirty="0"/>
              <a:t>El becerileri</a:t>
            </a:r>
          </a:p>
          <a:p>
            <a:pPr>
              <a:defRPr/>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type="body" idx="1"/>
          </p:nvPr>
        </p:nvSpPr>
        <p:spPr>
          <a:xfrm>
            <a:off x="762000" y="1676400"/>
            <a:ext cx="7315200" cy="4343400"/>
          </a:xfrm>
        </p:spPr>
        <p:txBody>
          <a:bodyPr/>
          <a:lstStyle/>
          <a:p>
            <a:pPr algn="ctr" eaLnBrk="1" hangingPunct="1">
              <a:lnSpc>
                <a:spcPct val="90000"/>
              </a:lnSpc>
              <a:buFontTx/>
              <a:buNone/>
            </a:pPr>
            <a:r>
              <a:rPr lang="tr-TR" sz="3000" b="1" dirty="0" smtClean="0">
                <a:solidFill>
                  <a:srgbClr val="0070C0"/>
                </a:solidFill>
              </a:rPr>
              <a:t>Çocukların gelişimini temel alan, öğrenmeye öncelik tanıyan, çocukların çevreye ve dünyada olup bitene tanıklık etmelerini sağlayacak bilgi ve materyalleri araştıran, inceleyen, depolayan ve bunları yalnız çocukların değil genç ve yetişkinlerin de eğitimi amacıyla sergileyen eğlence, bilim ve keşif merkezidir (ACM, 2009). </a:t>
            </a:r>
            <a:endParaRPr lang="en-US" sz="3000" b="1" dirty="0" smtClean="0">
              <a:solidFill>
                <a:srgbClr val="0070C0"/>
              </a:solidFill>
            </a:endParaRPr>
          </a:p>
        </p:txBody>
      </p:sp>
      <p:sp>
        <p:nvSpPr>
          <p:cNvPr id="46083" name="2 Dikdörtgen"/>
          <p:cNvSpPr>
            <a:spLocks noChangeArrowheads="1"/>
          </p:cNvSpPr>
          <p:nvPr/>
        </p:nvSpPr>
        <p:spPr bwMode="auto">
          <a:xfrm>
            <a:off x="0" y="609600"/>
            <a:ext cx="2992438" cy="630238"/>
          </a:xfrm>
          <a:prstGeom prst="rect">
            <a:avLst/>
          </a:prstGeom>
          <a:solidFill>
            <a:srgbClr val="00B050"/>
          </a:solidFill>
          <a:ln w="9525">
            <a:noFill/>
            <a:miter lim="800000"/>
            <a:headEnd/>
            <a:tailEnd/>
          </a:ln>
        </p:spPr>
        <p:txBody>
          <a:bodyPr wrap="none">
            <a:spAutoFit/>
          </a:bodyPr>
          <a:lstStyle/>
          <a:p>
            <a:r>
              <a:rPr lang="tr-TR" sz="3500">
                <a:solidFill>
                  <a:srgbClr val="002060"/>
                </a:solidFill>
              </a:rPr>
              <a:t>Çocuk Müzesi</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1115616" y="980728"/>
            <a:ext cx="7408565" cy="4832092"/>
          </a:xfrm>
          <a:prstGeom prst="rect">
            <a:avLst/>
          </a:prstGeom>
          <a:solidFill>
            <a:schemeClr val="bg1">
              <a:alpha val="89803"/>
            </a:schemeClr>
          </a:solidFill>
          <a:ln w="9525">
            <a:noFill/>
            <a:miter lim="800000"/>
            <a:headEnd/>
            <a:tailEnd/>
          </a:ln>
        </p:spPr>
        <p:txBody>
          <a:bodyPr wrap="square" anchor="ctr">
            <a:spAutoFit/>
          </a:bodyPr>
          <a:lstStyle/>
          <a:p>
            <a:pPr algn="ctr" eaLnBrk="1" hangingPunct="1"/>
            <a:r>
              <a:rPr lang="tr-TR" sz="2800" b="1" dirty="0">
                <a:solidFill>
                  <a:srgbClr val="0070C0"/>
                </a:solidFill>
              </a:rPr>
              <a:t>Çocuk müzesini bir fikir olarak ortaya atan </a:t>
            </a:r>
            <a:endParaRPr lang="tr-TR" sz="2800" b="1" dirty="0">
              <a:solidFill>
                <a:srgbClr val="0070C0"/>
              </a:solidFill>
              <a:latin typeface="Arial" charset="0"/>
            </a:endParaRPr>
          </a:p>
          <a:p>
            <a:pPr algn="ctr" eaLnBrk="1" hangingPunct="1"/>
            <a:r>
              <a:rPr lang="tr-TR" sz="2800" b="1" dirty="0">
                <a:solidFill>
                  <a:srgbClr val="0070C0"/>
                </a:solidFill>
              </a:rPr>
              <a:t>ve ilk çocuk müzesini kuran ABD</a:t>
            </a:r>
            <a:r>
              <a:rPr lang="tr-TR" sz="2800" b="1" dirty="0">
                <a:solidFill>
                  <a:srgbClr val="0070C0"/>
                </a:solidFill>
                <a:latin typeface="Arial" charset="0"/>
              </a:rPr>
              <a:t>’de </a:t>
            </a:r>
            <a:r>
              <a:rPr lang="tr-TR" sz="2800" b="1" dirty="0">
                <a:solidFill>
                  <a:srgbClr val="0070C0"/>
                </a:solidFill>
              </a:rPr>
              <a:t>bağımsız ve kendi kaynaklarını kendi yaratabilen çocuk müzelerinin sayısı </a:t>
            </a:r>
            <a:r>
              <a:rPr lang="tr-TR" sz="2800" b="1" dirty="0" smtClean="0">
                <a:solidFill>
                  <a:srgbClr val="0070C0"/>
                </a:solidFill>
              </a:rPr>
              <a:t>300’ün üzerindedir. </a:t>
            </a:r>
            <a:endParaRPr lang="tr-TR" sz="2800" b="1" dirty="0">
              <a:solidFill>
                <a:srgbClr val="0070C0"/>
              </a:solidFill>
            </a:endParaRPr>
          </a:p>
          <a:p>
            <a:pPr algn="ctr" eaLnBrk="1" hangingPunct="1"/>
            <a:r>
              <a:rPr lang="tr-TR" sz="2800" b="1" dirty="0">
                <a:solidFill>
                  <a:srgbClr val="0070C0"/>
                </a:solidFill>
              </a:rPr>
              <a:t>ABD ile Avrupa’yı karşılaştıracak olursak Avrupa’da da bu müzelerin sayısının fazla olduğu görülmekte ancak çoğu çocuk müzesinin başka bir müzenin parçası olduğu da izlenmektedir. </a:t>
            </a:r>
          </a:p>
          <a:p>
            <a:pPr algn="ctr" eaLnBrk="1" hangingPunct="1"/>
            <a:r>
              <a:rPr lang="tr-TR" sz="2800" b="1" dirty="0">
                <a:solidFill>
                  <a:srgbClr val="0070C0"/>
                </a:solidFill>
              </a:rPr>
              <a:t>(</a:t>
            </a:r>
            <a:r>
              <a:rPr lang="tr-TR" sz="2800" b="1" dirty="0" err="1">
                <a:solidFill>
                  <a:srgbClr val="0070C0"/>
                </a:solidFill>
              </a:rPr>
              <a:t>Children’s</a:t>
            </a:r>
            <a:r>
              <a:rPr lang="tr-TR" sz="2800" b="1" dirty="0">
                <a:solidFill>
                  <a:srgbClr val="0070C0"/>
                </a:solidFill>
              </a:rPr>
              <a:t> </a:t>
            </a:r>
            <a:r>
              <a:rPr lang="tr-TR" sz="2800" b="1" dirty="0" err="1">
                <a:solidFill>
                  <a:srgbClr val="0070C0"/>
                </a:solidFill>
              </a:rPr>
              <a:t>Museum</a:t>
            </a:r>
            <a:r>
              <a:rPr lang="tr-TR" sz="2800" b="1" dirty="0">
                <a:solidFill>
                  <a:srgbClr val="0070C0"/>
                </a:solidFill>
              </a:rPr>
              <a:t> of </a:t>
            </a:r>
            <a:r>
              <a:rPr lang="tr-TR" sz="2800" b="1" dirty="0" err="1">
                <a:solidFill>
                  <a:srgbClr val="0070C0"/>
                </a:solidFill>
              </a:rPr>
              <a:t>Indianapolis</a:t>
            </a:r>
            <a:r>
              <a:rPr lang="tr-TR" sz="2800" b="1" dirty="0">
                <a:solidFill>
                  <a:srgbClr val="0070C0"/>
                </a:solidFill>
              </a:rPr>
              <a:t>, 1997).</a:t>
            </a:r>
            <a:r>
              <a:rPr lang="tr-TR" sz="2800" dirty="0">
                <a:solidFill>
                  <a:srgbClr val="0070C0"/>
                </a:solidFill>
                <a:latin typeface="Arial" charset="0"/>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228600" y="528593"/>
            <a:ext cx="8686800" cy="5524589"/>
          </a:xfrm>
          <a:prstGeom prst="rect">
            <a:avLst/>
          </a:prstGeom>
          <a:solidFill>
            <a:schemeClr val="bg1">
              <a:alpha val="89803"/>
            </a:schemeClr>
          </a:solidFill>
          <a:ln w="9525">
            <a:noFill/>
            <a:miter lim="800000"/>
            <a:headEnd/>
            <a:tailEnd/>
          </a:ln>
        </p:spPr>
        <p:txBody>
          <a:bodyPr anchor="ctr">
            <a:spAutoFit/>
          </a:bodyPr>
          <a:lstStyle/>
          <a:p>
            <a:pPr algn="ctr" eaLnBrk="1" hangingPunct="1"/>
            <a:r>
              <a:rPr lang="tr-TR" sz="2400" b="1" u="sng" dirty="0">
                <a:solidFill>
                  <a:srgbClr val="0070C0"/>
                </a:solidFill>
              </a:rPr>
              <a:t>Çocuk müzesi ile bilim, teknoloji ve keşif merkezlerinin </a:t>
            </a:r>
          </a:p>
          <a:p>
            <a:pPr algn="ctr" eaLnBrk="1" hangingPunct="1"/>
            <a:r>
              <a:rPr lang="tr-TR" sz="2400" b="1" u="sng" dirty="0">
                <a:solidFill>
                  <a:srgbClr val="0070C0"/>
                </a:solidFill>
              </a:rPr>
              <a:t>önemli  örneklerini içeren ülkeler:</a:t>
            </a:r>
            <a:r>
              <a:rPr lang="tr-TR" sz="2200" b="1" dirty="0">
                <a:solidFill>
                  <a:srgbClr val="0070C0"/>
                </a:solidFill>
              </a:rPr>
              <a:t> </a:t>
            </a:r>
          </a:p>
          <a:p>
            <a:pPr algn="just" eaLnBrk="1" hangingPunct="1"/>
            <a:endParaRPr lang="tr-TR" sz="500" b="1" dirty="0">
              <a:solidFill>
                <a:schemeClr val="folHlink"/>
              </a:solidFill>
            </a:endParaRPr>
          </a:p>
          <a:p>
            <a:pPr algn="just" eaLnBrk="1" hangingPunct="1"/>
            <a:r>
              <a:rPr lang="tr-TR" sz="2000" b="1" dirty="0">
                <a:solidFill>
                  <a:schemeClr val="folHlink"/>
                </a:solidFill>
              </a:rPr>
              <a:t>1. Kuzey Amerika:</a:t>
            </a:r>
            <a:r>
              <a:rPr lang="tr-TR" sz="2000" b="1" dirty="0"/>
              <a:t> Amerika Birleşik Devletleri ve Kanada</a:t>
            </a:r>
          </a:p>
          <a:p>
            <a:pPr algn="just" eaLnBrk="1" hangingPunct="1"/>
            <a:r>
              <a:rPr lang="tr-TR" sz="2000" b="1" dirty="0">
                <a:solidFill>
                  <a:schemeClr val="folHlink"/>
                </a:solidFill>
              </a:rPr>
              <a:t>2. Güney Amerika:</a:t>
            </a:r>
            <a:r>
              <a:rPr lang="tr-TR" sz="2000" b="1" dirty="0"/>
              <a:t> Meksika, </a:t>
            </a:r>
            <a:r>
              <a:rPr lang="tr-TR" sz="2000" b="1" dirty="0" err="1"/>
              <a:t>Venezuella</a:t>
            </a:r>
            <a:r>
              <a:rPr lang="tr-TR" sz="2000" b="1" dirty="0"/>
              <a:t>, Kolombiya, Kosta </a:t>
            </a:r>
            <a:r>
              <a:rPr lang="tr-TR" sz="2000" b="1" dirty="0" err="1"/>
              <a:t>Rika</a:t>
            </a:r>
            <a:r>
              <a:rPr lang="tr-TR" sz="2000" b="1" dirty="0"/>
              <a:t>, Şili ve Panama </a:t>
            </a:r>
          </a:p>
          <a:p>
            <a:pPr algn="just" eaLnBrk="1" hangingPunct="1"/>
            <a:r>
              <a:rPr lang="tr-TR" sz="2000" b="1" dirty="0">
                <a:solidFill>
                  <a:schemeClr val="folHlink"/>
                </a:solidFill>
              </a:rPr>
              <a:t>3. Kıta Avrupa:</a:t>
            </a:r>
            <a:r>
              <a:rPr lang="tr-TR" sz="2000" b="1" dirty="0"/>
              <a:t> Almanya, Avusturya, İngiltere, İskoçya, İrlanda, Hollanda, İtalya, İspanya, Belçika ve Fransa</a:t>
            </a:r>
          </a:p>
          <a:p>
            <a:pPr algn="just" eaLnBrk="1" hangingPunct="1"/>
            <a:r>
              <a:rPr lang="tr-TR" sz="2000" b="1" dirty="0">
                <a:solidFill>
                  <a:schemeClr val="folHlink"/>
                </a:solidFill>
              </a:rPr>
              <a:t>4. İskandinavya:</a:t>
            </a:r>
            <a:r>
              <a:rPr lang="tr-TR" sz="2000" b="1" dirty="0"/>
              <a:t> Norveç, İsviçre, İsveç, Danimarka ve Finlandiya</a:t>
            </a:r>
          </a:p>
          <a:p>
            <a:pPr algn="just" eaLnBrk="1" hangingPunct="1"/>
            <a:r>
              <a:rPr lang="tr-TR" sz="2000" b="1" dirty="0">
                <a:solidFill>
                  <a:schemeClr val="folHlink"/>
                </a:solidFill>
              </a:rPr>
              <a:t>5.</a:t>
            </a:r>
            <a:r>
              <a:rPr lang="tr-TR" sz="200" b="1" dirty="0">
                <a:solidFill>
                  <a:schemeClr val="folHlink"/>
                </a:solidFill>
              </a:rPr>
              <a:t> </a:t>
            </a:r>
            <a:r>
              <a:rPr lang="tr-TR" sz="2000" b="1" dirty="0">
                <a:solidFill>
                  <a:schemeClr val="folHlink"/>
                </a:solidFill>
              </a:rPr>
              <a:t>Doğu Avrupa ve Balkanlar:</a:t>
            </a:r>
            <a:r>
              <a:rPr lang="tr-TR" sz="2000" b="1" dirty="0"/>
              <a:t> Rusya, Yunanistan, Bulgaristan, Hırvatistan, Çek Cumhuriyeti, Slovakya, Slovenya, Macaristan, Sırbistan, Polonya ve Kosova</a:t>
            </a:r>
          </a:p>
          <a:p>
            <a:pPr algn="just" eaLnBrk="1" hangingPunct="1"/>
            <a:r>
              <a:rPr lang="tr-TR" sz="2000" b="1" dirty="0">
                <a:solidFill>
                  <a:schemeClr val="folHlink"/>
                </a:solidFill>
              </a:rPr>
              <a:t>6. Uzak Doğu, Asya ve Pasifik:</a:t>
            </a:r>
            <a:r>
              <a:rPr lang="tr-TR" sz="2000" b="1" dirty="0"/>
              <a:t> Japonya, Çin Halk Cumhuriyeti, Güney Kore, Filipinler, Endonezya,Tayland, Singapur ve Malezya </a:t>
            </a:r>
          </a:p>
          <a:p>
            <a:pPr algn="just" eaLnBrk="1" hangingPunct="1"/>
            <a:r>
              <a:rPr lang="tr-TR" sz="2000" b="1" dirty="0">
                <a:solidFill>
                  <a:schemeClr val="folHlink"/>
                </a:solidFill>
              </a:rPr>
              <a:t>7. Orta Doğu ve Arap Yarımadası:</a:t>
            </a:r>
            <a:r>
              <a:rPr lang="tr-TR" sz="2000" b="1" dirty="0"/>
              <a:t> Ürdün, Birleşik Arap Emirlikleri, Kuveyt, Mısır ve İsrail </a:t>
            </a:r>
          </a:p>
          <a:p>
            <a:pPr algn="just" eaLnBrk="1" hangingPunct="1"/>
            <a:r>
              <a:rPr lang="tr-TR" sz="2000" b="1" dirty="0">
                <a:solidFill>
                  <a:schemeClr val="folHlink"/>
                </a:solidFill>
              </a:rPr>
              <a:t>8. Okyanusya:</a:t>
            </a:r>
            <a:r>
              <a:rPr lang="tr-TR" sz="2000" b="1" dirty="0"/>
              <a:t> Avustralya ve Yeni Zelanda</a:t>
            </a:r>
          </a:p>
          <a:p>
            <a:pPr algn="just" eaLnBrk="1" hangingPunct="1"/>
            <a:r>
              <a:rPr lang="tr-TR" sz="2000" b="1" dirty="0">
                <a:solidFill>
                  <a:schemeClr val="folHlink"/>
                </a:solidFill>
              </a:rPr>
              <a:t>9. Afrika Kıtası:</a:t>
            </a:r>
            <a:r>
              <a:rPr lang="tr-TR" sz="2000" b="1" dirty="0"/>
              <a:t> Güney Afrika Cumhuriyeti, </a:t>
            </a:r>
            <a:r>
              <a:rPr lang="tr-TR" sz="2000" b="1" dirty="0" err="1"/>
              <a:t>Bostwana</a:t>
            </a:r>
            <a:r>
              <a:rPr lang="tr-TR" sz="2000" b="1" dirty="0"/>
              <a:t> ve </a:t>
            </a:r>
            <a:r>
              <a:rPr lang="tr-TR" sz="2000" b="1" dirty="0" err="1"/>
              <a:t>Mauritus</a:t>
            </a:r>
            <a:r>
              <a:rPr lang="tr-TR" sz="2000" b="1" dirty="0"/>
              <a:t>.</a:t>
            </a:r>
            <a:r>
              <a:rPr lang="tr-TR" sz="2000" dirty="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1475656" y="2060848"/>
            <a:ext cx="7046168" cy="3462486"/>
          </a:xfrm>
          <a:prstGeom prst="rect">
            <a:avLst/>
          </a:prstGeom>
          <a:noFill/>
          <a:ln w="9525">
            <a:noFill/>
            <a:miter lim="800000"/>
            <a:headEnd/>
            <a:tailEnd/>
          </a:ln>
        </p:spPr>
        <p:txBody>
          <a:bodyPr wrap="square" anchor="ctr">
            <a:spAutoFit/>
          </a:bodyPr>
          <a:lstStyle/>
          <a:p>
            <a:pPr algn="ctr" eaLnBrk="1" hangingPunct="1"/>
            <a:endParaRPr lang="tr-TR" sz="3000" b="1" dirty="0">
              <a:solidFill>
                <a:schemeClr val="hlink"/>
              </a:solidFill>
            </a:endParaRPr>
          </a:p>
          <a:p>
            <a:pPr algn="ctr" eaLnBrk="1" hangingPunct="1"/>
            <a:r>
              <a:rPr lang="tr-TR" sz="2700" b="1" dirty="0">
                <a:solidFill>
                  <a:srgbClr val="C00000"/>
                </a:solidFill>
              </a:rPr>
              <a:t>Çocuk müzelerinin ortaya çıkışı 19. yüzyılın son çeyreği ile 20. yüzyılın başlarına rastlamaktadır. Günümüz ana babalarına yabancı olmayan </a:t>
            </a:r>
            <a:r>
              <a:rPr lang="tr-TR" sz="2700" b="1" u="sng" dirty="0">
                <a:solidFill>
                  <a:srgbClr val="C00000"/>
                </a:solidFill>
              </a:rPr>
              <a:t>“çocukların dokunarak ve yaparak öğrenmesi” </a:t>
            </a:r>
            <a:r>
              <a:rPr lang="tr-TR" sz="2700" b="1" dirty="0">
                <a:solidFill>
                  <a:srgbClr val="C00000"/>
                </a:solidFill>
              </a:rPr>
              <a:t>anlayışı ancak 1900’lerin başında benimsenmeye başlanmıştır. </a:t>
            </a:r>
            <a:endParaRPr lang="en-US" sz="2700" b="1" dirty="0">
              <a:solidFill>
                <a:srgbClr val="C00000"/>
              </a:solidFill>
            </a:endParaRPr>
          </a:p>
        </p:txBody>
      </p:sp>
      <p:sp>
        <p:nvSpPr>
          <p:cNvPr id="49155" name="2 Dikdörtgen"/>
          <p:cNvSpPr>
            <a:spLocks noChangeArrowheads="1"/>
          </p:cNvSpPr>
          <p:nvPr/>
        </p:nvSpPr>
        <p:spPr bwMode="auto">
          <a:xfrm>
            <a:off x="0" y="1447800"/>
            <a:ext cx="6411913" cy="630238"/>
          </a:xfrm>
          <a:prstGeom prst="rect">
            <a:avLst/>
          </a:prstGeom>
          <a:solidFill>
            <a:srgbClr val="92D050"/>
          </a:solidFill>
          <a:ln w="9525">
            <a:noFill/>
            <a:miter lim="800000"/>
            <a:headEnd/>
            <a:tailEnd/>
          </a:ln>
        </p:spPr>
        <p:txBody>
          <a:bodyPr wrap="none">
            <a:spAutoFit/>
          </a:bodyPr>
          <a:lstStyle/>
          <a:p>
            <a:pPr algn="ctr" eaLnBrk="1" hangingPunct="1"/>
            <a:r>
              <a:rPr lang="tr-TR" sz="3500" b="1">
                <a:solidFill>
                  <a:srgbClr val="002060"/>
                </a:solidFill>
              </a:rPr>
              <a:t>Çocuk Müzelerinin Tarihçesi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1043608" y="601455"/>
            <a:ext cx="7414592" cy="5262979"/>
          </a:xfrm>
          <a:prstGeom prst="rect">
            <a:avLst/>
          </a:prstGeom>
          <a:solidFill>
            <a:schemeClr val="bg1">
              <a:alpha val="85881"/>
            </a:schemeClr>
          </a:solidFill>
          <a:ln w="9525">
            <a:noFill/>
            <a:miter lim="800000"/>
            <a:headEnd/>
            <a:tailEnd/>
          </a:ln>
        </p:spPr>
        <p:txBody>
          <a:bodyPr wrap="square" anchor="ctr">
            <a:spAutoFit/>
          </a:bodyPr>
          <a:lstStyle/>
          <a:p>
            <a:pPr algn="ctr" eaLnBrk="1" hangingPunct="1"/>
            <a:r>
              <a:rPr lang="tr-TR" sz="2800" b="1" dirty="0">
                <a:solidFill>
                  <a:srgbClr val="0070C0"/>
                </a:solidFill>
              </a:rPr>
              <a:t>Dünyanın ilk çocuk müzesi olan </a:t>
            </a:r>
            <a:r>
              <a:rPr lang="tr-TR" sz="2800" b="1" i="1" dirty="0" err="1">
                <a:solidFill>
                  <a:srgbClr val="0070C0"/>
                </a:solidFill>
              </a:rPr>
              <a:t>Brooklyn</a:t>
            </a:r>
            <a:r>
              <a:rPr lang="tr-TR" sz="2800" b="1" i="1" dirty="0">
                <a:solidFill>
                  <a:srgbClr val="0070C0"/>
                </a:solidFill>
              </a:rPr>
              <a:t> Çocuk Müzesi</a:t>
            </a:r>
            <a:r>
              <a:rPr lang="tr-TR" sz="2800" b="1" dirty="0">
                <a:solidFill>
                  <a:srgbClr val="0070C0"/>
                </a:solidFill>
              </a:rPr>
              <a:t>, 1899’da New </a:t>
            </a:r>
            <a:r>
              <a:rPr lang="tr-TR" sz="2800" b="1" dirty="0" err="1">
                <a:solidFill>
                  <a:srgbClr val="0070C0"/>
                </a:solidFill>
              </a:rPr>
              <a:t>York’da</a:t>
            </a:r>
            <a:r>
              <a:rPr lang="tr-TR" sz="2800" b="1" dirty="0">
                <a:solidFill>
                  <a:srgbClr val="0070C0"/>
                </a:solidFill>
              </a:rPr>
              <a:t> açılmıştır. Müzenin amacı, </a:t>
            </a:r>
            <a:r>
              <a:rPr lang="tr-TR" sz="2800" b="1" u="sng" dirty="0">
                <a:solidFill>
                  <a:srgbClr val="0070C0"/>
                </a:solidFill>
              </a:rPr>
              <a:t>çocukların zevklerini inceleştirecek, yaşama ilişkin konulara ilgilerini artıracak ve özellikle okul öncesi ile ilköğretim çağındaki çocuklarla öğretmenlerine eğitim alanında fırsatlar ve yaratıcı programlar sunacak, okul dışı serbest zamanlarını etkin biçimde değerlendirebilecekleri bir mekân yaratmaktır</a:t>
            </a:r>
            <a:r>
              <a:rPr lang="tr-TR" sz="2800" b="1" dirty="0">
                <a:solidFill>
                  <a:srgbClr val="0070C0"/>
                </a:solidFill>
              </a:rPr>
              <a:t> (</a:t>
            </a:r>
            <a:r>
              <a:rPr lang="tr-TR" sz="2800" b="1" dirty="0" err="1">
                <a:solidFill>
                  <a:srgbClr val="0070C0"/>
                </a:solidFill>
              </a:rPr>
              <a:t>Brooklyn</a:t>
            </a:r>
            <a:r>
              <a:rPr lang="tr-TR" sz="2800" b="1" dirty="0">
                <a:solidFill>
                  <a:srgbClr val="0070C0"/>
                </a:solidFill>
              </a:rPr>
              <a:t> </a:t>
            </a:r>
            <a:r>
              <a:rPr lang="tr-TR" sz="2800" b="1" dirty="0" err="1">
                <a:solidFill>
                  <a:srgbClr val="0070C0"/>
                </a:solidFill>
              </a:rPr>
              <a:t>Children’s</a:t>
            </a:r>
            <a:r>
              <a:rPr lang="tr-TR" sz="2800" b="1" dirty="0">
                <a:solidFill>
                  <a:srgbClr val="0070C0"/>
                </a:solidFill>
              </a:rPr>
              <a:t> </a:t>
            </a:r>
            <a:r>
              <a:rPr lang="tr-TR" sz="2800" b="1" dirty="0" err="1">
                <a:solidFill>
                  <a:srgbClr val="0070C0"/>
                </a:solidFill>
              </a:rPr>
              <a:t>Museum</a:t>
            </a:r>
            <a:r>
              <a:rPr lang="tr-TR" sz="2800" b="1" dirty="0">
                <a:solidFill>
                  <a:srgbClr val="0070C0"/>
                </a:solidFill>
              </a:rPr>
              <a:t>, 2008).</a:t>
            </a:r>
            <a:r>
              <a:rPr lang="en-US" sz="2800" b="1" dirty="0">
                <a:solidFill>
                  <a:srgbClr val="0070C0"/>
                </a:solidFill>
                <a:latin typeface="Arial" charset="0"/>
              </a:rPr>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685800" y="1524000"/>
            <a:ext cx="7696200" cy="3124200"/>
          </a:xfrm>
        </p:spPr>
        <p:txBody>
          <a:bodyPr/>
          <a:lstStyle/>
          <a:p>
            <a:pPr>
              <a:buFontTx/>
              <a:buNone/>
            </a:pPr>
            <a:r>
              <a:rPr lang="tr-TR" dirty="0" smtClean="0">
                <a:latin typeface="Arial" charset="0"/>
              </a:rPr>
              <a:t>	</a:t>
            </a:r>
            <a:r>
              <a:rPr lang="tr-TR" sz="3000" b="1" dirty="0" smtClean="0">
                <a:solidFill>
                  <a:schemeClr val="tx2">
                    <a:lumMod val="60000"/>
                    <a:lumOff val="40000"/>
                  </a:schemeClr>
                </a:solidFill>
              </a:rPr>
              <a:t>Gökmen’e göre (2004), dünyada </a:t>
            </a:r>
            <a:r>
              <a:rPr lang="tr-TR" sz="3000" b="1" u="sng" dirty="0" smtClean="0">
                <a:solidFill>
                  <a:schemeClr val="tx2">
                    <a:lumMod val="60000"/>
                    <a:lumOff val="40000"/>
                  </a:schemeClr>
                </a:solidFill>
              </a:rPr>
              <a:t>çocuk-</a:t>
            </a:r>
            <a:r>
              <a:rPr lang="tr-TR" sz="3000" b="1" u="sng" dirty="0" err="1" smtClean="0">
                <a:solidFill>
                  <a:schemeClr val="tx2">
                    <a:lumMod val="60000"/>
                    <a:lumOff val="40000"/>
                  </a:schemeClr>
                </a:solidFill>
              </a:rPr>
              <a:t>erkil</a:t>
            </a:r>
            <a:r>
              <a:rPr lang="tr-TR" sz="3000" b="1" dirty="0" smtClean="0">
                <a:solidFill>
                  <a:schemeClr val="tx2">
                    <a:lumMod val="60000"/>
                    <a:lumOff val="40000"/>
                  </a:schemeClr>
                </a:solidFill>
              </a:rPr>
              <a:t> diyebileceğimiz, çocuğun isteklerine göre işleyen bir aile türünün ortaya çıkmış olması çocuk müzelerinin sayısının hızla artmasına neden olmaktadır.</a:t>
            </a:r>
            <a:r>
              <a:rPr lang="tr-TR" dirty="0" smtClean="0">
                <a:solidFill>
                  <a:schemeClr val="tx2">
                    <a:lumMod val="60000"/>
                    <a:lumOff val="40000"/>
                  </a:schemeClr>
                </a:solidFill>
                <a:latin typeface="Arial" charset="0"/>
              </a:rPr>
              <a:t> </a:t>
            </a:r>
            <a:endParaRPr lang="en-US" dirty="0" smtClean="0">
              <a:solidFill>
                <a:schemeClr val="tx2">
                  <a:lumMod val="60000"/>
                  <a:lumOff val="40000"/>
                </a:schemeClr>
              </a:solidFill>
              <a:latin typeface="Arial" charset="0"/>
            </a:endParaRPr>
          </a:p>
        </p:txBody>
      </p:sp>
      <p:sp>
        <p:nvSpPr>
          <p:cNvPr id="9220" name="2 Dikdörtgen"/>
          <p:cNvSpPr>
            <a:spLocks noChangeArrowheads="1"/>
          </p:cNvSpPr>
          <p:nvPr/>
        </p:nvSpPr>
        <p:spPr bwMode="auto">
          <a:xfrm>
            <a:off x="1043608" y="0"/>
            <a:ext cx="5486400" cy="923330"/>
          </a:xfrm>
          <a:prstGeom prst="rect">
            <a:avLst/>
          </a:prstGeom>
          <a:noFill/>
          <a:ln w="9525">
            <a:noFill/>
            <a:miter lim="800000"/>
            <a:headEnd/>
            <a:tailEnd/>
          </a:ln>
        </p:spPr>
        <p:txBody>
          <a:bodyPr>
            <a:spAutoFit/>
          </a:bodyPr>
          <a:lstStyle/>
          <a:p>
            <a:pPr marL="342900" indent="-342900" eaLnBrk="1" hangingPunct="1"/>
            <a:r>
              <a:rPr lang="tr-TR" b="1" i="1" dirty="0" smtClean="0">
                <a:solidFill>
                  <a:schemeClr val="hlink"/>
                </a:solidFill>
              </a:rPr>
              <a:t>	</a:t>
            </a:r>
            <a:r>
              <a:rPr lang="tr-TR" b="1" i="1" dirty="0" smtClean="0">
                <a:solidFill>
                  <a:srgbClr val="0070C0"/>
                </a:solidFill>
              </a:rPr>
              <a:t>Çocuğa </a:t>
            </a:r>
            <a:r>
              <a:rPr lang="tr-TR" b="1" i="1" dirty="0">
                <a:solidFill>
                  <a:srgbClr val="0070C0"/>
                </a:solidFill>
              </a:rPr>
              <a:t>verilen önem artıyor (Çocuk eğitimine ve çocuk ruh sağlığına verilen önem artıyor).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body" idx="1"/>
          </p:nvPr>
        </p:nvSpPr>
        <p:spPr>
          <a:xfrm>
            <a:off x="755576" y="1524000"/>
            <a:ext cx="7702624" cy="4038600"/>
          </a:xfrm>
        </p:spPr>
        <p:txBody>
          <a:bodyPr/>
          <a:lstStyle/>
          <a:p>
            <a:pPr>
              <a:buFontTx/>
              <a:buNone/>
            </a:pPr>
            <a:r>
              <a:rPr lang="tr-TR" sz="4000" b="1" dirty="0" smtClean="0">
                <a:latin typeface="Arial" charset="0"/>
              </a:rPr>
              <a:t>  </a:t>
            </a:r>
            <a:r>
              <a:rPr lang="tr-TR" sz="3400" b="1" dirty="0" smtClean="0">
                <a:solidFill>
                  <a:schemeClr val="tx2">
                    <a:lumMod val="60000"/>
                    <a:lumOff val="40000"/>
                  </a:schemeClr>
                </a:solidFill>
                <a:cs typeface="Times New Roman" pitchFamily="18" charset="0"/>
              </a:rPr>
              <a:t>Sergilenen nesneler, eğitim aracı olarak hizmet verir. Bu nesneler öğrenmeyi isteklendiren özellik</a:t>
            </a:r>
            <a:r>
              <a:rPr lang="tr-TR" sz="3400" b="1" dirty="0" smtClean="0">
                <a:solidFill>
                  <a:schemeClr val="tx2">
                    <a:lumMod val="60000"/>
                    <a:lumOff val="40000"/>
                  </a:schemeClr>
                </a:solidFill>
                <a:latin typeface="Arial" charset="0"/>
                <a:cs typeface="Times New Roman" pitchFamily="18" charset="0"/>
              </a:rPr>
              <a:t>tedir. </a:t>
            </a:r>
            <a:r>
              <a:rPr lang="tr-TR" sz="3400" b="1" dirty="0" smtClean="0">
                <a:solidFill>
                  <a:schemeClr val="tx2">
                    <a:lumMod val="60000"/>
                    <a:lumOff val="40000"/>
                  </a:schemeClr>
                </a:solidFill>
                <a:cs typeface="Times New Roman" pitchFamily="18" charset="0"/>
              </a:rPr>
              <a:t> Sergilerde ziyaretçilerin istekleri ön plandadır ve ziyaretçiye doğrudan nesnelerle ilişki kurma fırsatı tanınır.</a:t>
            </a:r>
            <a:endParaRPr lang="tr-TR" sz="3600" b="1" dirty="0" smtClean="0">
              <a:solidFill>
                <a:schemeClr val="tx2">
                  <a:lumMod val="60000"/>
                  <a:lumOff val="40000"/>
                </a:schemeClr>
              </a:solidFill>
              <a:latin typeface="Arial" charset="0"/>
            </a:endParaRPr>
          </a:p>
        </p:txBody>
      </p:sp>
      <p:sp>
        <p:nvSpPr>
          <p:cNvPr id="62468" name="3 Dikdörtgen"/>
          <p:cNvSpPr>
            <a:spLocks noChangeArrowheads="1"/>
          </p:cNvSpPr>
          <p:nvPr/>
        </p:nvSpPr>
        <p:spPr bwMode="auto">
          <a:xfrm>
            <a:off x="0" y="838200"/>
            <a:ext cx="6137275" cy="600075"/>
          </a:xfrm>
          <a:prstGeom prst="rect">
            <a:avLst/>
          </a:prstGeom>
          <a:solidFill>
            <a:srgbClr val="92D050"/>
          </a:solidFill>
          <a:ln w="9525">
            <a:noFill/>
            <a:miter lim="800000"/>
            <a:headEnd/>
            <a:tailEnd/>
          </a:ln>
        </p:spPr>
        <p:txBody>
          <a:bodyPr wrap="none">
            <a:spAutoFit/>
          </a:bodyPr>
          <a:lstStyle/>
          <a:p>
            <a:r>
              <a:rPr lang="tr-TR" sz="3300" b="1">
                <a:solidFill>
                  <a:srgbClr val="002060"/>
                </a:solidFill>
              </a:rPr>
              <a:t>Çocuk Müzelerinde Sergileme</a:t>
            </a:r>
            <a:endParaRPr lang="tr-TR" sz="3300">
              <a:solidFill>
                <a:srgbClr val="00206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a:spLocks noGrp="1" noChangeArrowheads="1"/>
          </p:cNvSpPr>
          <p:nvPr>
            <p:ph type="body" sz="half" idx="1"/>
          </p:nvPr>
        </p:nvSpPr>
        <p:spPr>
          <a:xfrm>
            <a:off x="971600" y="1124744"/>
            <a:ext cx="7272808" cy="5256584"/>
          </a:xfrm>
        </p:spPr>
        <p:txBody>
          <a:bodyPr/>
          <a:lstStyle/>
          <a:p>
            <a:pPr>
              <a:lnSpc>
                <a:spcPct val="90000"/>
              </a:lnSpc>
              <a:buFontTx/>
              <a:buNone/>
            </a:pPr>
            <a:r>
              <a:rPr lang="tr-TR" sz="2600" b="1" u="sng" dirty="0" smtClean="0">
                <a:solidFill>
                  <a:srgbClr val="6600FF"/>
                </a:solidFill>
              </a:rPr>
              <a:t>Çocuk Müzelerindeki Sergiler:</a:t>
            </a:r>
          </a:p>
          <a:p>
            <a:pPr>
              <a:lnSpc>
                <a:spcPct val="90000"/>
              </a:lnSpc>
            </a:pPr>
            <a:r>
              <a:rPr lang="tr-TR" sz="2600" b="1" dirty="0" smtClean="0">
                <a:solidFill>
                  <a:schemeClr val="tx2">
                    <a:lumMod val="60000"/>
                    <a:lumOff val="40000"/>
                  </a:schemeClr>
                </a:solidFill>
              </a:rPr>
              <a:t>Doğrudan deneyim olanakları</a:t>
            </a:r>
          </a:p>
          <a:p>
            <a:pPr>
              <a:lnSpc>
                <a:spcPct val="90000"/>
              </a:lnSpc>
              <a:buFontTx/>
              <a:buNone/>
            </a:pPr>
            <a:r>
              <a:rPr lang="tr-TR" sz="2600" b="1" dirty="0" smtClean="0">
                <a:solidFill>
                  <a:schemeClr val="tx2">
                    <a:lumMod val="60000"/>
                    <a:lumOff val="40000"/>
                  </a:schemeClr>
                </a:solidFill>
              </a:rPr>
              <a:t>	sunan</a:t>
            </a:r>
          </a:p>
          <a:p>
            <a:pPr>
              <a:lnSpc>
                <a:spcPct val="90000"/>
              </a:lnSpc>
            </a:pPr>
            <a:r>
              <a:rPr lang="tr-TR" sz="2600" b="1" dirty="0" smtClean="0">
                <a:solidFill>
                  <a:schemeClr val="tx2">
                    <a:lumMod val="60000"/>
                    <a:lumOff val="40000"/>
                  </a:schemeClr>
                </a:solidFill>
              </a:rPr>
              <a:t>Heyecan verici mekansal kurgular</a:t>
            </a:r>
          </a:p>
          <a:p>
            <a:pPr>
              <a:lnSpc>
                <a:spcPct val="90000"/>
              </a:lnSpc>
              <a:buFontTx/>
              <a:buNone/>
            </a:pPr>
            <a:r>
              <a:rPr lang="tr-TR" sz="2600" b="1" dirty="0" smtClean="0">
                <a:solidFill>
                  <a:schemeClr val="tx2">
                    <a:lumMod val="60000"/>
                    <a:lumOff val="40000"/>
                  </a:schemeClr>
                </a:solidFill>
              </a:rPr>
              <a:t>	barındıran</a:t>
            </a:r>
          </a:p>
          <a:p>
            <a:pPr>
              <a:lnSpc>
                <a:spcPct val="90000"/>
              </a:lnSpc>
            </a:pPr>
            <a:r>
              <a:rPr lang="tr-TR" sz="2600" b="1" dirty="0" smtClean="0">
                <a:solidFill>
                  <a:schemeClr val="tx2">
                    <a:lumMod val="60000"/>
                    <a:lumOff val="40000"/>
                  </a:schemeClr>
                </a:solidFill>
              </a:rPr>
              <a:t>Gerçekçi bir öğrenme ortamı </a:t>
            </a:r>
          </a:p>
          <a:p>
            <a:pPr>
              <a:lnSpc>
                <a:spcPct val="90000"/>
              </a:lnSpc>
              <a:buFontTx/>
              <a:buNone/>
            </a:pPr>
            <a:r>
              <a:rPr lang="tr-TR" sz="2600" b="1" dirty="0" smtClean="0">
                <a:solidFill>
                  <a:schemeClr val="tx2">
                    <a:lumMod val="60000"/>
                    <a:lumOff val="40000"/>
                  </a:schemeClr>
                </a:solidFill>
              </a:rPr>
              <a:t>	sunan (öğrenmeyi deneyime bağlar)</a:t>
            </a:r>
          </a:p>
          <a:p>
            <a:pPr>
              <a:lnSpc>
                <a:spcPct val="90000"/>
              </a:lnSpc>
            </a:pPr>
            <a:r>
              <a:rPr lang="tr-TR" sz="2600" b="1" dirty="0" smtClean="0">
                <a:solidFill>
                  <a:schemeClr val="tx2">
                    <a:lumMod val="60000"/>
                    <a:lumOff val="40000"/>
                  </a:schemeClr>
                </a:solidFill>
              </a:rPr>
              <a:t>Duyguları uyaran</a:t>
            </a:r>
          </a:p>
          <a:p>
            <a:pPr>
              <a:lnSpc>
                <a:spcPct val="90000"/>
              </a:lnSpc>
              <a:buFontTx/>
              <a:buNone/>
            </a:pPr>
            <a:r>
              <a:rPr lang="tr-TR" sz="2600" b="1" dirty="0" smtClean="0">
                <a:solidFill>
                  <a:schemeClr val="tx2">
                    <a:lumMod val="60000"/>
                    <a:lumOff val="40000"/>
                  </a:schemeClr>
                </a:solidFill>
              </a:rPr>
              <a:t>özellikleri ile öne çıkmaktadır...</a:t>
            </a:r>
            <a:endParaRPr lang="en-US" sz="2600" b="1" dirty="0" smtClean="0">
              <a:solidFill>
                <a:schemeClr val="tx2">
                  <a:lumMod val="60000"/>
                  <a:lumOff val="40000"/>
                </a:schemeClr>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2 İçerik Yer Tutucusu"/>
          <p:cNvSpPr>
            <a:spLocks noGrp="1"/>
          </p:cNvSpPr>
          <p:nvPr>
            <p:ph idx="1"/>
          </p:nvPr>
        </p:nvSpPr>
        <p:spPr>
          <a:xfrm>
            <a:off x="1259632" y="457200"/>
            <a:ext cx="7122368" cy="5791200"/>
          </a:xfrm>
          <a:solidFill>
            <a:schemeClr val="bg1"/>
          </a:solidFill>
        </p:spPr>
        <p:txBody>
          <a:bodyPr/>
          <a:lstStyle/>
          <a:p>
            <a:pPr>
              <a:buFontTx/>
              <a:buNone/>
            </a:pPr>
            <a:r>
              <a:rPr lang="tr-TR" b="1" dirty="0" smtClean="0"/>
              <a:t>	</a:t>
            </a:r>
            <a:r>
              <a:rPr lang="tr-TR" b="1" dirty="0" smtClean="0">
                <a:solidFill>
                  <a:srgbClr val="FF0000"/>
                </a:solidFill>
              </a:rPr>
              <a:t>Keşif Odası (</a:t>
            </a:r>
            <a:r>
              <a:rPr lang="tr-TR" b="1" dirty="0" err="1" smtClean="0">
                <a:solidFill>
                  <a:srgbClr val="FF0000"/>
                </a:solidFill>
              </a:rPr>
              <a:t>Discovery</a:t>
            </a:r>
            <a:r>
              <a:rPr lang="tr-TR" b="1" dirty="0" smtClean="0">
                <a:solidFill>
                  <a:srgbClr val="FF0000"/>
                </a:solidFill>
              </a:rPr>
              <a:t> </a:t>
            </a:r>
            <a:r>
              <a:rPr lang="tr-TR" b="1" dirty="0" err="1" smtClean="0">
                <a:solidFill>
                  <a:srgbClr val="FF0000"/>
                </a:solidFill>
              </a:rPr>
              <a:t>Room</a:t>
            </a:r>
            <a:r>
              <a:rPr lang="tr-TR" b="1" dirty="0" smtClean="0">
                <a:solidFill>
                  <a:srgbClr val="FF0000"/>
                </a:solidFill>
              </a:rPr>
              <a:t>)</a:t>
            </a:r>
            <a:endParaRPr lang="tr-TR" dirty="0" smtClean="0">
              <a:solidFill>
                <a:srgbClr val="FF0000"/>
              </a:solidFill>
            </a:endParaRPr>
          </a:p>
          <a:p>
            <a:r>
              <a:rPr lang="tr-TR" sz="3000" dirty="0" smtClean="0"/>
              <a:t>Bir müze içinde ya da farklı bir kompleks içinde ayrı bir bölüm olarak kurulan, bünyesinde dokunulabilen, </a:t>
            </a:r>
            <a:r>
              <a:rPr lang="tr-TR" sz="3000" dirty="0" err="1" smtClean="0"/>
              <a:t>deneyimlenebilen</a:t>
            </a:r>
            <a:r>
              <a:rPr lang="tr-TR" sz="3000" dirty="0" smtClean="0"/>
              <a:t> ve incelenebilen nesneler bulunduran odalardır. Keşif odası, ziyaretçilerine kendi başlarına öğrenme süreçlerini biçimlendirebildikleri ve ziyaretçilerin müzenin tamamına ilişkin bilgi alabildikleri ve fikir edinebildikleri bölümdür. </a:t>
            </a:r>
          </a:p>
          <a:p>
            <a:endParaRPr lang="tr-T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ctrTitle"/>
          </p:nvPr>
        </p:nvSpPr>
        <p:spPr>
          <a:xfrm>
            <a:off x="1187450" y="188913"/>
            <a:ext cx="7705725" cy="6480175"/>
          </a:xfrm>
        </p:spPr>
        <p:txBody>
          <a:bodyPr/>
          <a:lstStyle/>
          <a:p>
            <a:pPr fontAlgn="auto">
              <a:spcAft>
                <a:spcPts val="0"/>
              </a:spcAft>
              <a:defRPr/>
            </a:pPr>
            <a:r>
              <a:rPr lang="tr-TR" sz="4000" dirty="0" smtClean="0">
                <a:solidFill>
                  <a:schemeClr val="tx2">
                    <a:satMod val="130000"/>
                  </a:schemeClr>
                </a:solidFill>
              </a:rPr>
              <a:t> </a:t>
            </a:r>
            <a:r>
              <a:rPr lang="tr-TR" sz="4000" u="sng" dirty="0" smtClean="0">
                <a:solidFill>
                  <a:srgbClr val="FF0000"/>
                </a:solidFill>
              </a:rPr>
              <a:t>Ç</a:t>
            </a:r>
            <a:r>
              <a:rPr lang="tr-TR" sz="4000" i="1" u="sng" dirty="0" smtClean="0">
                <a:solidFill>
                  <a:srgbClr val="FF0000"/>
                </a:solidFill>
              </a:rPr>
              <a:t>ocuk Müzeleri:</a:t>
            </a:r>
            <a:r>
              <a:rPr lang="tr-TR" sz="3600" dirty="0" smtClean="0">
                <a:solidFill>
                  <a:schemeClr val="tx2">
                    <a:satMod val="130000"/>
                  </a:schemeClr>
                </a:solidFill>
              </a:rPr>
              <a:t/>
            </a:r>
            <a:br>
              <a:rPr lang="tr-TR" sz="3600" dirty="0" smtClean="0">
                <a:solidFill>
                  <a:schemeClr val="tx2">
                    <a:satMod val="130000"/>
                  </a:schemeClr>
                </a:solidFill>
              </a:rPr>
            </a:br>
            <a:r>
              <a:rPr lang="tr-TR" sz="1200" dirty="0" smtClean="0">
                <a:solidFill>
                  <a:schemeClr val="tx2">
                    <a:satMod val="130000"/>
                  </a:schemeClr>
                </a:solidFill>
              </a:rPr>
              <a:t/>
            </a:r>
            <a:br>
              <a:rPr lang="tr-TR" sz="1200" dirty="0" smtClean="0">
                <a:solidFill>
                  <a:schemeClr val="tx2">
                    <a:satMod val="130000"/>
                  </a:schemeClr>
                </a:solidFill>
              </a:rPr>
            </a:br>
            <a:r>
              <a:rPr lang="tr-TR" sz="4000" dirty="0" smtClean="0">
                <a:solidFill>
                  <a:schemeClr val="tx2">
                    <a:satMod val="130000"/>
                  </a:schemeClr>
                </a:solidFill>
              </a:rPr>
              <a:t>- </a:t>
            </a:r>
            <a:r>
              <a:rPr lang="tr-TR" sz="3600" dirty="0" smtClean="0">
                <a:solidFill>
                  <a:schemeClr val="tx2">
                    <a:satMod val="130000"/>
                  </a:schemeClr>
                </a:solidFill>
              </a:rPr>
              <a:t>Geniş bir gruba hitap eder, aile katılımını sağlar.</a:t>
            </a:r>
            <a:br>
              <a:rPr lang="tr-TR" sz="3600" dirty="0" smtClean="0">
                <a:solidFill>
                  <a:schemeClr val="tx2">
                    <a:satMod val="130000"/>
                  </a:schemeClr>
                </a:solidFill>
              </a:rPr>
            </a:br>
            <a:r>
              <a:rPr lang="tr-TR" sz="1200" dirty="0" smtClean="0">
                <a:solidFill>
                  <a:schemeClr val="tx2">
                    <a:satMod val="130000"/>
                  </a:schemeClr>
                </a:solidFill>
              </a:rPr>
              <a:t/>
            </a:r>
            <a:br>
              <a:rPr lang="tr-TR" sz="1200" dirty="0" smtClean="0">
                <a:solidFill>
                  <a:schemeClr val="tx2">
                    <a:satMod val="130000"/>
                  </a:schemeClr>
                </a:solidFill>
              </a:rPr>
            </a:br>
            <a:r>
              <a:rPr lang="tr-TR" sz="4000" dirty="0" smtClean="0">
                <a:solidFill>
                  <a:schemeClr val="tx2">
                    <a:satMod val="130000"/>
                  </a:schemeClr>
                </a:solidFill>
              </a:rPr>
              <a:t>- </a:t>
            </a:r>
            <a:r>
              <a:rPr lang="tr-TR" sz="3600" dirty="0" smtClean="0">
                <a:solidFill>
                  <a:schemeClr val="tx2">
                    <a:satMod val="130000"/>
                  </a:schemeClr>
                </a:solidFill>
              </a:rPr>
              <a:t>Ziyaretçilere haz verir.</a:t>
            </a:r>
            <a:br>
              <a:rPr lang="tr-TR" sz="3600" dirty="0" smtClean="0">
                <a:solidFill>
                  <a:schemeClr val="tx2">
                    <a:satMod val="130000"/>
                  </a:schemeClr>
                </a:solidFill>
              </a:rPr>
            </a:br>
            <a:r>
              <a:rPr lang="tr-TR" sz="1200" dirty="0" smtClean="0">
                <a:solidFill>
                  <a:schemeClr val="tx2">
                    <a:satMod val="130000"/>
                  </a:schemeClr>
                </a:solidFill>
              </a:rPr>
              <a:t/>
            </a:r>
            <a:br>
              <a:rPr lang="tr-TR" sz="1200" dirty="0" smtClean="0">
                <a:solidFill>
                  <a:schemeClr val="tx2">
                    <a:satMod val="130000"/>
                  </a:schemeClr>
                </a:solidFill>
              </a:rPr>
            </a:br>
            <a:r>
              <a:rPr lang="tr-TR" sz="4000" dirty="0" smtClean="0">
                <a:solidFill>
                  <a:schemeClr val="tx2">
                    <a:satMod val="130000"/>
                  </a:schemeClr>
                </a:solidFill>
              </a:rPr>
              <a:t>-</a:t>
            </a:r>
            <a:r>
              <a:rPr lang="tr-TR" sz="1200" dirty="0" smtClean="0">
                <a:solidFill>
                  <a:schemeClr val="tx2">
                    <a:satMod val="130000"/>
                  </a:schemeClr>
                </a:solidFill>
              </a:rPr>
              <a:t> </a:t>
            </a:r>
            <a:r>
              <a:rPr lang="tr-TR" sz="3600" dirty="0" smtClean="0">
                <a:solidFill>
                  <a:schemeClr val="tx2">
                    <a:satMod val="130000"/>
                  </a:schemeClr>
                </a:solidFill>
              </a:rPr>
              <a:t>Ana babalara bilgi ve destek sağlar.</a:t>
            </a:r>
            <a:br>
              <a:rPr lang="tr-TR" sz="3600" dirty="0" smtClean="0">
                <a:solidFill>
                  <a:schemeClr val="tx2">
                    <a:satMod val="130000"/>
                  </a:schemeClr>
                </a:solidFill>
              </a:rPr>
            </a:br>
            <a:r>
              <a:rPr lang="tr-TR" sz="1200" dirty="0" smtClean="0">
                <a:solidFill>
                  <a:schemeClr val="tx2">
                    <a:satMod val="130000"/>
                  </a:schemeClr>
                </a:solidFill>
              </a:rPr>
              <a:t/>
            </a:r>
            <a:br>
              <a:rPr lang="tr-TR" sz="1200" dirty="0" smtClean="0">
                <a:solidFill>
                  <a:schemeClr val="tx2">
                    <a:satMod val="130000"/>
                  </a:schemeClr>
                </a:solidFill>
              </a:rPr>
            </a:br>
            <a:r>
              <a:rPr lang="tr-TR" sz="4000" dirty="0" smtClean="0">
                <a:solidFill>
                  <a:schemeClr val="tx2">
                    <a:satMod val="130000"/>
                  </a:schemeClr>
                </a:solidFill>
              </a:rPr>
              <a:t>-</a:t>
            </a:r>
            <a:r>
              <a:rPr lang="tr-TR" sz="1200" dirty="0" smtClean="0">
                <a:solidFill>
                  <a:schemeClr val="tx2">
                    <a:satMod val="130000"/>
                  </a:schemeClr>
                </a:solidFill>
              </a:rPr>
              <a:t> </a:t>
            </a:r>
            <a:r>
              <a:rPr lang="tr-TR" sz="3600" dirty="0" smtClean="0">
                <a:solidFill>
                  <a:schemeClr val="tx2">
                    <a:satMod val="130000"/>
                  </a:schemeClr>
                </a:solidFill>
              </a:rPr>
              <a:t>Çocuk hakları konusunda </a:t>
            </a:r>
            <a:r>
              <a:rPr lang="tr-TR" sz="3600" dirty="0" err="1" smtClean="0">
                <a:solidFill>
                  <a:schemeClr val="tx2">
                    <a:satMod val="130000"/>
                  </a:schemeClr>
                </a:solidFill>
              </a:rPr>
              <a:t>farkındalık</a:t>
            </a:r>
            <a:r>
              <a:rPr lang="tr-TR" sz="3600" dirty="0" smtClean="0">
                <a:solidFill>
                  <a:schemeClr val="tx2">
                    <a:satMod val="130000"/>
                  </a:schemeClr>
                </a:solidFill>
              </a:rPr>
              <a:t> yaratır.</a:t>
            </a:r>
            <a:br>
              <a:rPr lang="tr-TR" sz="3600" dirty="0" smtClean="0">
                <a:solidFill>
                  <a:schemeClr val="tx2">
                    <a:satMod val="130000"/>
                  </a:schemeClr>
                </a:solidFill>
              </a:rPr>
            </a:br>
            <a:r>
              <a:rPr lang="tr-TR" sz="1200" dirty="0" smtClean="0">
                <a:solidFill>
                  <a:schemeClr val="tx2">
                    <a:satMod val="130000"/>
                  </a:schemeClr>
                </a:solidFill>
              </a:rPr>
              <a:t/>
            </a:r>
            <a:br>
              <a:rPr lang="tr-TR" sz="1200" dirty="0" smtClean="0">
                <a:solidFill>
                  <a:schemeClr val="tx2">
                    <a:satMod val="130000"/>
                  </a:schemeClr>
                </a:solidFill>
              </a:rPr>
            </a:br>
            <a:r>
              <a:rPr lang="tr-TR" sz="4000" dirty="0" smtClean="0">
                <a:solidFill>
                  <a:schemeClr val="tx2">
                    <a:satMod val="130000"/>
                  </a:schemeClr>
                </a:solidFill>
              </a:rPr>
              <a:t>-</a:t>
            </a:r>
            <a:r>
              <a:rPr lang="tr-TR" sz="1200" dirty="0" smtClean="0">
                <a:solidFill>
                  <a:schemeClr val="tx2">
                    <a:satMod val="130000"/>
                  </a:schemeClr>
                </a:solidFill>
              </a:rPr>
              <a:t> </a:t>
            </a:r>
            <a:r>
              <a:rPr lang="tr-TR" sz="3600" dirty="0" smtClean="0">
                <a:solidFill>
                  <a:schemeClr val="tx2">
                    <a:satMod val="130000"/>
                  </a:schemeClr>
                </a:solidFill>
              </a:rPr>
              <a:t>Yüksek gelir getirir.</a:t>
            </a:r>
            <a:br>
              <a:rPr lang="tr-TR" sz="3600" dirty="0" smtClean="0">
                <a:solidFill>
                  <a:schemeClr val="tx2">
                    <a:satMod val="130000"/>
                  </a:schemeClr>
                </a:solidFill>
              </a:rPr>
            </a:br>
            <a:endParaRPr lang="tr-TR" sz="3600" dirty="0" smtClean="0">
              <a:solidFill>
                <a:schemeClr val="tx2">
                  <a:satMod val="130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47664" y="404664"/>
            <a:ext cx="5648796" cy="1143000"/>
          </a:xfrm>
        </p:spPr>
        <p:txBody>
          <a:bodyPr>
            <a:normAutofit/>
          </a:bodyPr>
          <a:lstStyle/>
          <a:p>
            <a:pPr>
              <a:defRPr/>
            </a:pPr>
            <a:r>
              <a:rPr lang="tr-TR" sz="3500" b="1" dirty="0" smtClean="0">
                <a:solidFill>
                  <a:schemeClr val="tx2">
                    <a:lumMod val="60000"/>
                    <a:lumOff val="40000"/>
                  </a:schemeClr>
                </a:solidFill>
              </a:rPr>
              <a:t>Çocuk Müzesi Türevleri</a:t>
            </a:r>
            <a:endParaRPr lang="tr-TR" sz="3500" b="1" dirty="0">
              <a:solidFill>
                <a:schemeClr val="tx2">
                  <a:lumMod val="60000"/>
                  <a:lumOff val="40000"/>
                </a:schemeClr>
              </a:solidFill>
            </a:endParaRPr>
          </a:p>
        </p:txBody>
      </p:sp>
      <p:sp>
        <p:nvSpPr>
          <p:cNvPr id="65539" name="2 İçerik Yer Tutucusu"/>
          <p:cNvSpPr>
            <a:spLocks noGrp="1"/>
          </p:cNvSpPr>
          <p:nvPr>
            <p:ph idx="1"/>
          </p:nvPr>
        </p:nvSpPr>
        <p:spPr>
          <a:xfrm>
            <a:off x="2514600" y="1524000"/>
            <a:ext cx="5181600" cy="4876800"/>
          </a:xfrm>
        </p:spPr>
        <p:txBody>
          <a:bodyPr/>
          <a:lstStyle/>
          <a:p>
            <a:r>
              <a:rPr lang="tr-TR" sz="3000" dirty="0" smtClean="0"/>
              <a:t>Keşif Merkezi</a:t>
            </a:r>
          </a:p>
          <a:p>
            <a:r>
              <a:rPr lang="tr-TR" sz="3000" dirty="0" smtClean="0"/>
              <a:t>Bilim Merkezi</a:t>
            </a:r>
          </a:p>
          <a:p>
            <a:r>
              <a:rPr lang="tr-TR" sz="3000" dirty="0" smtClean="0"/>
              <a:t>Keşif Odası</a:t>
            </a:r>
          </a:p>
          <a:p>
            <a:r>
              <a:rPr lang="tr-TR" sz="3000" dirty="0" smtClean="0"/>
              <a:t>Keşif Galerisi</a:t>
            </a:r>
          </a:p>
          <a:p>
            <a:r>
              <a:rPr lang="tr-TR" sz="3000" dirty="0" smtClean="0"/>
              <a:t>Mikro Galeri</a:t>
            </a:r>
          </a:p>
          <a:p>
            <a:r>
              <a:rPr lang="tr-TR" sz="3000" dirty="0" smtClean="0"/>
              <a:t>Çocukluk Müzesi</a:t>
            </a:r>
          </a:p>
          <a:p>
            <a:r>
              <a:rPr lang="tr-TR" sz="3000" dirty="0" smtClean="0"/>
              <a:t>Çocuk Sanatları Müzesi</a:t>
            </a:r>
          </a:p>
          <a:p>
            <a:r>
              <a:rPr lang="tr-TR" sz="3000" dirty="0" smtClean="0"/>
              <a:t>Planetaryum</a:t>
            </a:r>
          </a:p>
          <a:p>
            <a:r>
              <a:rPr lang="tr-TR" sz="3000" dirty="0" err="1" smtClean="0"/>
              <a:t>Vivarium</a:t>
            </a:r>
            <a:endParaRPr lang="tr-TR" sz="30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ctrTitle"/>
          </p:nvPr>
        </p:nvSpPr>
        <p:spPr>
          <a:xfrm>
            <a:off x="1475656" y="2204864"/>
            <a:ext cx="7668344" cy="2205038"/>
          </a:xfrm>
        </p:spPr>
        <p:txBody>
          <a:bodyPr>
            <a:normAutofit fontScale="90000"/>
          </a:bodyPr>
          <a:lstStyle/>
          <a:p>
            <a:pPr fontAlgn="auto">
              <a:spcAft>
                <a:spcPts val="0"/>
              </a:spcAft>
              <a:defRPr/>
            </a:pPr>
            <a:r>
              <a:rPr lang="tr-TR" dirty="0" err="1" smtClean="0">
                <a:solidFill>
                  <a:schemeClr val="tx2">
                    <a:satMod val="130000"/>
                  </a:schemeClr>
                </a:solidFill>
              </a:rPr>
              <a:t>Brooklyn</a:t>
            </a:r>
            <a:r>
              <a:rPr lang="tr-TR" dirty="0" smtClean="0">
                <a:solidFill>
                  <a:schemeClr val="tx2">
                    <a:satMod val="130000"/>
                  </a:schemeClr>
                </a:solidFill>
              </a:rPr>
              <a:t> Çocuk Müzesi’nin (1899) temel felsefesi: </a:t>
            </a:r>
            <a:r>
              <a:rPr lang="tr-TR" b="1" dirty="0" smtClean="0">
                <a:solidFill>
                  <a:schemeClr val="tx2">
                    <a:satMod val="130000"/>
                  </a:schemeClr>
                </a:solidFill>
              </a:rPr>
              <a:t>“Bir şeyler hakkında değil, </a:t>
            </a:r>
            <a:r>
              <a:rPr lang="tr-TR" b="1" dirty="0" smtClean="0">
                <a:solidFill>
                  <a:srgbClr val="FF0000"/>
                </a:solidFill>
              </a:rPr>
              <a:t>birileri</a:t>
            </a:r>
            <a:r>
              <a:rPr lang="tr-TR" b="1" dirty="0" smtClean="0">
                <a:solidFill>
                  <a:schemeClr val="tx2">
                    <a:satMod val="130000"/>
                  </a:schemeClr>
                </a:solidFill>
              </a:rPr>
              <a:t> için”</a:t>
            </a:r>
            <a:r>
              <a:rPr lang="tr-TR" dirty="0" smtClean="0">
                <a:solidFill>
                  <a:schemeClr val="tx2">
                    <a:satMod val="130000"/>
                  </a:schemeClr>
                </a:solidFill>
              </a:rPr>
              <a:t> olmaktır…,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ctrTitle"/>
          </p:nvPr>
        </p:nvSpPr>
        <p:spPr>
          <a:xfrm>
            <a:off x="1116013" y="188913"/>
            <a:ext cx="7777162" cy="6480175"/>
          </a:xfrm>
        </p:spPr>
        <p:txBody>
          <a:bodyPr/>
          <a:lstStyle/>
          <a:p>
            <a:pPr fontAlgn="auto">
              <a:spcAft>
                <a:spcPts val="0"/>
              </a:spcAft>
              <a:defRPr/>
            </a:pPr>
            <a:r>
              <a:rPr lang="tr-TR" b="1" dirty="0" smtClean="0">
                <a:solidFill>
                  <a:schemeClr val="tx2">
                    <a:satMod val="130000"/>
                  </a:schemeClr>
                </a:solidFill>
              </a:rPr>
              <a:t>Çocuk müzeleri</a:t>
            </a:r>
            <a:r>
              <a:rPr lang="tr-TR" dirty="0" smtClean="0">
                <a:solidFill>
                  <a:schemeClr val="tx2">
                    <a:satMod val="130000"/>
                  </a:schemeClr>
                </a:solidFill>
              </a:rPr>
              <a:t> koleksiyon yapsalar da yapmasalar da bu onların temel işlevi değildir. Sadece koleksiyon bir yeri müze haline getirmez. Önemli olan </a:t>
            </a:r>
            <a:r>
              <a:rPr lang="tr-TR" b="1" dirty="0" smtClean="0">
                <a:solidFill>
                  <a:srgbClr val="00B050"/>
                </a:solidFill>
              </a:rPr>
              <a:t>ziyaretçinin eğitimi </a:t>
            </a:r>
            <a:r>
              <a:rPr lang="tr-TR" dirty="0" smtClean="0">
                <a:solidFill>
                  <a:schemeClr val="tx2">
                    <a:satMod val="130000"/>
                  </a:schemeClr>
                </a:solidFill>
              </a:rPr>
              <a:t>ve </a:t>
            </a:r>
            <a:r>
              <a:rPr lang="tr-TR" b="1" dirty="0" smtClean="0">
                <a:solidFill>
                  <a:schemeClr val="tx2">
                    <a:satMod val="130000"/>
                  </a:schemeClr>
                </a:solidFill>
              </a:rPr>
              <a:t>yaşantılar</a:t>
            </a:r>
            <a:r>
              <a:rPr lang="tr-TR" dirty="0" smtClean="0">
                <a:solidFill>
                  <a:schemeClr val="tx2">
                    <a:satMod val="130000"/>
                  </a:schemeClr>
                </a:solidFill>
              </a:rPr>
              <a:t>ıdır.  </a:t>
            </a:r>
            <a:br>
              <a:rPr lang="tr-TR" dirty="0" smtClean="0">
                <a:solidFill>
                  <a:schemeClr val="tx2">
                    <a:satMod val="130000"/>
                  </a:schemeClr>
                </a:solidFill>
              </a:rPr>
            </a:br>
            <a:endParaRPr lang="tr-TR" dirty="0" smtClean="0">
              <a:solidFill>
                <a:schemeClr val="tx2">
                  <a:satMod val="130000"/>
                </a:schemeClr>
              </a:solidFill>
            </a:endParaRPr>
          </a:p>
        </p:txBody>
      </p:sp>
      <p:sp>
        <p:nvSpPr>
          <p:cNvPr id="3" name="2 Dikdörtgen"/>
          <p:cNvSpPr/>
          <p:nvPr/>
        </p:nvSpPr>
        <p:spPr>
          <a:xfrm>
            <a:off x="5702032" y="260648"/>
            <a:ext cx="3441968" cy="369332"/>
          </a:xfrm>
          <a:prstGeom prst="rect">
            <a:avLst/>
          </a:prstGeom>
        </p:spPr>
        <p:txBody>
          <a:bodyPr wrap="none">
            <a:spAutoFit/>
          </a:bodyPr>
          <a:lstStyle/>
          <a:p>
            <a:r>
              <a:rPr lang="tr-TR" b="1" dirty="0" smtClean="0">
                <a:solidFill>
                  <a:srgbClr val="FF0000"/>
                </a:solidFill>
              </a:rPr>
              <a:t>ziyaretçi-merkezli</a:t>
            </a:r>
            <a:r>
              <a:rPr lang="tr-TR" dirty="0" smtClean="0">
                <a:solidFill>
                  <a:srgbClr val="FF0000"/>
                </a:solidFill>
              </a:rPr>
              <a:t> </a:t>
            </a:r>
            <a:r>
              <a:rPr lang="tr-TR" b="1" dirty="0" smtClean="0">
                <a:solidFill>
                  <a:srgbClr val="FF0000"/>
                </a:solidFill>
              </a:rPr>
              <a:t>/</a:t>
            </a:r>
            <a:r>
              <a:rPr lang="tr-TR" dirty="0" smtClean="0">
                <a:solidFill>
                  <a:srgbClr val="FF0000"/>
                </a:solidFill>
              </a:rPr>
              <a:t> </a:t>
            </a:r>
            <a:r>
              <a:rPr lang="tr-TR" b="1" dirty="0" smtClean="0">
                <a:solidFill>
                  <a:srgbClr val="FF0000"/>
                </a:solidFill>
              </a:rPr>
              <a:t>aile dostu </a:t>
            </a:r>
            <a:endParaRPr lang="tr-TR"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a:xfrm>
            <a:off x="1331640" y="548680"/>
            <a:ext cx="7561262" cy="5760368"/>
          </a:xfrm>
        </p:spPr>
        <p:txBody>
          <a:bodyPr/>
          <a:lstStyle/>
          <a:p>
            <a:pPr fontAlgn="auto">
              <a:spcAft>
                <a:spcPts val="0"/>
              </a:spcAft>
              <a:defRPr/>
            </a:pPr>
            <a:r>
              <a:rPr lang="tr-TR" b="1" dirty="0" smtClean="0">
                <a:solidFill>
                  <a:schemeClr val="tx2">
                    <a:satMod val="130000"/>
                  </a:schemeClr>
                </a:solidFill>
              </a:rPr>
              <a:t>Çocuk müzelerinin ortak amacı</a:t>
            </a:r>
            <a:r>
              <a:rPr lang="tr-TR" dirty="0" smtClean="0">
                <a:solidFill>
                  <a:schemeClr val="tx2">
                    <a:satMod val="130000"/>
                  </a:schemeClr>
                </a:solidFill>
              </a:rPr>
              <a:t>, çocuklara; görebileceği, dokunabileceği, yapabileceği, keşfedebileceği, yaratabileceği, düşleyebileceği, etkileşime girebileceği </a:t>
            </a:r>
            <a:r>
              <a:rPr lang="tr-TR" dirty="0" smtClean="0">
                <a:solidFill>
                  <a:srgbClr val="0070C0"/>
                </a:solidFill>
              </a:rPr>
              <a:t>güvenli</a:t>
            </a:r>
            <a:r>
              <a:rPr lang="tr-TR" dirty="0" smtClean="0">
                <a:solidFill>
                  <a:schemeClr val="tx2">
                    <a:satMod val="130000"/>
                  </a:schemeClr>
                </a:solidFill>
              </a:rPr>
              <a:t> ve </a:t>
            </a:r>
            <a:r>
              <a:rPr lang="tr-TR" dirty="0" smtClean="0">
                <a:solidFill>
                  <a:srgbClr val="0070C0"/>
                </a:solidFill>
              </a:rPr>
              <a:t>özgür</a:t>
            </a:r>
            <a:r>
              <a:rPr lang="tr-TR" dirty="0" smtClean="0">
                <a:solidFill>
                  <a:schemeClr val="tx2">
                    <a:satMod val="130000"/>
                  </a:schemeClr>
                </a:solidFill>
              </a:rPr>
              <a:t> bir ortam sunmaktır.</a:t>
            </a:r>
            <a:br>
              <a:rPr lang="tr-TR" dirty="0" smtClean="0">
                <a:solidFill>
                  <a:schemeClr val="tx2">
                    <a:satMod val="130000"/>
                  </a:schemeClr>
                </a:solidFill>
              </a:rPr>
            </a:br>
            <a:endParaRPr lang="tr-TR" dirty="0" smtClean="0">
              <a:solidFill>
                <a:schemeClr val="tx2">
                  <a:satMod val="130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43608" y="0"/>
            <a:ext cx="7499350" cy="706090"/>
          </a:xfrm>
        </p:spPr>
        <p:txBody>
          <a:bodyPr>
            <a:normAutofit/>
          </a:bodyPr>
          <a:lstStyle/>
          <a:p>
            <a:r>
              <a:rPr lang="tr-TR" sz="3000" b="1" dirty="0" smtClean="0">
                <a:hlinkClick r:id="rId2"/>
              </a:rPr>
              <a:t>Richard Rende </a:t>
            </a:r>
            <a:r>
              <a:rPr lang="tr-TR" sz="3000" b="1" dirty="0" err="1" smtClean="0">
                <a:hlinkClick r:id="rId2"/>
              </a:rPr>
              <a:t>Ph</a:t>
            </a:r>
            <a:r>
              <a:rPr lang="tr-TR" sz="3000" b="1" dirty="0" smtClean="0">
                <a:hlinkClick r:id="rId2"/>
              </a:rPr>
              <a:t>.D.</a:t>
            </a:r>
            <a:r>
              <a:rPr lang="tr-TR" sz="3000" b="1" dirty="0" smtClean="0"/>
              <a:t>’ye göre: </a:t>
            </a:r>
            <a:endParaRPr lang="tr-TR" sz="3000" dirty="0"/>
          </a:p>
        </p:txBody>
      </p:sp>
      <p:sp>
        <p:nvSpPr>
          <p:cNvPr id="3" name="2 İçerik Yer Tutucusu"/>
          <p:cNvSpPr>
            <a:spLocks noGrp="1"/>
          </p:cNvSpPr>
          <p:nvPr>
            <p:ph idx="1"/>
          </p:nvPr>
        </p:nvSpPr>
        <p:spPr>
          <a:xfrm>
            <a:off x="1115616" y="692696"/>
            <a:ext cx="7776864" cy="5195664"/>
          </a:xfrm>
        </p:spPr>
        <p:txBody>
          <a:bodyPr/>
          <a:lstStyle/>
          <a:p>
            <a:r>
              <a:rPr lang="tr-TR" sz="3000" dirty="0" smtClean="0"/>
              <a:t>Çocukların yeterli “dokun – yap” etkinliğine katılma şans yok…</a:t>
            </a:r>
          </a:p>
          <a:p>
            <a:r>
              <a:rPr lang="tr-TR" sz="3000" dirty="0" smtClean="0"/>
              <a:t>Bir danışman ya da kolaylaştırıcı olmaksızın kendi başlarına keşif şansları çok düşük. </a:t>
            </a:r>
          </a:p>
          <a:p>
            <a:r>
              <a:rPr lang="tr-TR" sz="3000" dirty="0" smtClean="0"/>
              <a:t>Teknolojik gelişmeler çocukluğu ve çocukluk algısını değiştirebiliyor.  Çocukları daha az hareket eden, doğada daha az vakit geçiren hale getirebiliyor. </a:t>
            </a:r>
          </a:p>
          <a:p>
            <a:r>
              <a:rPr lang="tr-TR" sz="3000" dirty="0" smtClean="0"/>
              <a:t>Çevreyi keşfetme ihtiyaçları artıyor. </a:t>
            </a:r>
          </a:p>
          <a:p>
            <a:r>
              <a:rPr lang="tr-TR" sz="3000" dirty="0" smtClean="0"/>
              <a:t>“Yaratıcılık krizi” farklı bir sorun!</a:t>
            </a:r>
          </a:p>
          <a:p>
            <a:r>
              <a:rPr lang="tr-TR" sz="3000" dirty="0" smtClean="0"/>
              <a:t>Çocukların güvenli bir ortamda etkinliklere katılmazı aile açısından önemli. </a:t>
            </a:r>
          </a:p>
          <a:p>
            <a:endParaRPr lang="tr-T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Box 2"/>
          <p:cNvSpPr txBox="1">
            <a:spLocks noChangeArrowheads="1"/>
          </p:cNvSpPr>
          <p:nvPr/>
        </p:nvSpPr>
        <p:spPr bwMode="auto">
          <a:xfrm>
            <a:off x="1187450" y="333375"/>
            <a:ext cx="6969125" cy="671513"/>
          </a:xfrm>
          <a:prstGeom prst="rect">
            <a:avLst/>
          </a:prstGeom>
          <a:noFill/>
          <a:ln w="9525">
            <a:noFill/>
            <a:miter lim="800000"/>
            <a:headEnd/>
            <a:tailEnd/>
          </a:ln>
        </p:spPr>
        <p:txBody>
          <a:bodyPr wrap="none">
            <a:spAutoFit/>
          </a:bodyPr>
          <a:lstStyle/>
          <a:p>
            <a:pPr eaLnBrk="1" hangingPunct="1"/>
            <a:r>
              <a:rPr lang="tr-TR" sz="2000" b="1"/>
              <a:t>MÜZE		Etkileşimsel müze yaşantısı            BİREY</a:t>
            </a:r>
          </a:p>
          <a:p>
            <a:pPr eaLnBrk="1" hangingPunct="1"/>
            <a:r>
              <a:rPr lang="tr-TR" i="1"/>
              <a:t>Mesaj		      Bireysel, sosyal, fiziksel	         Anlam</a:t>
            </a:r>
            <a:endParaRPr lang="en-US" i="1"/>
          </a:p>
        </p:txBody>
      </p:sp>
      <p:sp>
        <p:nvSpPr>
          <p:cNvPr id="67587" name="Text Box 3"/>
          <p:cNvSpPr txBox="1">
            <a:spLocks noChangeArrowheads="1"/>
          </p:cNvSpPr>
          <p:nvPr/>
        </p:nvSpPr>
        <p:spPr bwMode="auto">
          <a:xfrm>
            <a:off x="2051050" y="2205038"/>
            <a:ext cx="4011613" cy="3937000"/>
          </a:xfrm>
          <a:prstGeom prst="rect">
            <a:avLst/>
          </a:prstGeom>
          <a:solidFill>
            <a:schemeClr val="accent1"/>
          </a:solidFill>
          <a:ln w="9525">
            <a:noFill/>
            <a:miter lim="800000"/>
            <a:headEnd/>
            <a:tailEnd/>
          </a:ln>
        </p:spPr>
        <p:txBody>
          <a:bodyPr>
            <a:spAutoFit/>
          </a:bodyPr>
          <a:lstStyle/>
          <a:p>
            <a:pPr eaLnBrk="1" hangingPunct="1">
              <a:buFontTx/>
              <a:buChar char="•"/>
            </a:pPr>
            <a:r>
              <a:rPr lang="tr-TR"/>
              <a:t> Objelerle etkileşim(algılar, ilgiler)</a:t>
            </a:r>
          </a:p>
          <a:p>
            <a:pPr eaLnBrk="1" hangingPunct="1">
              <a:buFontTx/>
              <a:buChar char="•"/>
            </a:pPr>
            <a:r>
              <a:rPr lang="tr-TR"/>
              <a:t> Gözlem: Duyguları ifade etme    </a:t>
            </a:r>
          </a:p>
          <a:p>
            <a:pPr eaLnBrk="1" hangingPunct="1"/>
            <a:r>
              <a:rPr lang="tr-TR"/>
              <a:t>   Anlamlılık, hayal gücü, yorumlama</a:t>
            </a:r>
          </a:p>
          <a:p>
            <a:pPr eaLnBrk="1" hangingPunct="1">
              <a:buFontTx/>
              <a:buChar char="•"/>
            </a:pPr>
            <a:r>
              <a:rPr lang="tr-TR"/>
              <a:t> Kendi yaşamına bağlama</a:t>
            </a:r>
          </a:p>
          <a:p>
            <a:pPr eaLnBrk="1" hangingPunct="1">
              <a:buFontTx/>
              <a:buChar char="•"/>
            </a:pPr>
            <a:r>
              <a:rPr lang="tr-TR"/>
              <a:t> Ön hazırlık/bilgilenme</a:t>
            </a:r>
          </a:p>
          <a:p>
            <a:pPr eaLnBrk="1" hangingPunct="1">
              <a:buFontTx/>
              <a:buChar char="•"/>
            </a:pPr>
            <a:r>
              <a:rPr lang="tr-TR"/>
              <a:t> Müzenin anlamı/bakış açısı/yapısı</a:t>
            </a:r>
          </a:p>
          <a:p>
            <a:pPr eaLnBrk="1" hangingPunct="1">
              <a:buFontTx/>
              <a:buChar char="•"/>
            </a:pPr>
            <a:r>
              <a:rPr lang="tr-TR"/>
              <a:t> Objelerin anlamı/objeleri okuma</a:t>
            </a:r>
          </a:p>
          <a:p>
            <a:pPr eaLnBrk="1" hangingPunct="1">
              <a:buFontTx/>
              <a:buChar char="•"/>
            </a:pPr>
            <a:r>
              <a:rPr lang="tr-TR"/>
              <a:t> Kültürel değerler/yaşam</a:t>
            </a:r>
          </a:p>
          <a:p>
            <a:pPr eaLnBrk="1" hangingPunct="1">
              <a:buFontTx/>
              <a:buChar char="•"/>
            </a:pPr>
            <a:r>
              <a:rPr lang="tr-TR"/>
              <a:t> Gerçeği arama</a:t>
            </a:r>
          </a:p>
          <a:p>
            <a:pPr eaLnBrk="1" hangingPunct="1">
              <a:buFontTx/>
              <a:buChar char="•"/>
            </a:pPr>
            <a:r>
              <a:rPr lang="tr-TR"/>
              <a:t> Mesaj analizi</a:t>
            </a:r>
          </a:p>
          <a:p>
            <a:pPr eaLnBrk="1" hangingPunct="1">
              <a:buFontTx/>
              <a:buChar char="•"/>
            </a:pPr>
            <a:r>
              <a:rPr lang="tr-TR"/>
              <a:t> Uygulama, deney yapma</a:t>
            </a:r>
          </a:p>
          <a:p>
            <a:pPr eaLnBrk="1" hangingPunct="1">
              <a:buFontTx/>
              <a:buChar char="•"/>
            </a:pPr>
            <a:r>
              <a:rPr lang="tr-TR"/>
              <a:t> Değerlendirme </a:t>
            </a:r>
          </a:p>
          <a:p>
            <a:pPr eaLnBrk="1" hangingPunct="1">
              <a:buFontTx/>
              <a:buChar char="•"/>
            </a:pPr>
            <a:r>
              <a:rPr lang="tr-TR"/>
              <a:t> Ekip çalışması/İşbirliği </a:t>
            </a:r>
          </a:p>
          <a:p>
            <a:pPr eaLnBrk="1" hangingPunct="1">
              <a:buFontTx/>
              <a:buChar char="•"/>
            </a:pPr>
            <a:r>
              <a:rPr lang="tr-TR"/>
              <a:t>Tahminde bulunma, sonuç çıkarma  </a:t>
            </a:r>
            <a:endParaRPr lang="en-US"/>
          </a:p>
        </p:txBody>
      </p:sp>
      <p:sp>
        <p:nvSpPr>
          <p:cNvPr id="67588" name="Line 4"/>
          <p:cNvSpPr>
            <a:spLocks noChangeShapeType="1"/>
          </p:cNvSpPr>
          <p:nvPr/>
        </p:nvSpPr>
        <p:spPr bwMode="auto">
          <a:xfrm>
            <a:off x="2051050" y="549275"/>
            <a:ext cx="1008063" cy="0"/>
          </a:xfrm>
          <a:prstGeom prst="line">
            <a:avLst/>
          </a:prstGeom>
          <a:noFill/>
          <a:ln w="9525">
            <a:solidFill>
              <a:schemeClr val="tx1"/>
            </a:solidFill>
            <a:round/>
            <a:headEnd type="triangle" w="med" len="med"/>
            <a:tailEnd type="triangle" w="med" len="med"/>
          </a:ln>
        </p:spPr>
        <p:txBody>
          <a:bodyPr/>
          <a:lstStyle/>
          <a:p>
            <a:endParaRPr lang="tr-TR"/>
          </a:p>
        </p:txBody>
      </p:sp>
      <p:sp>
        <p:nvSpPr>
          <p:cNvPr id="67589" name="Line 5"/>
          <p:cNvSpPr>
            <a:spLocks noChangeShapeType="1"/>
          </p:cNvSpPr>
          <p:nvPr/>
        </p:nvSpPr>
        <p:spPr bwMode="auto">
          <a:xfrm>
            <a:off x="6516688" y="549275"/>
            <a:ext cx="720725" cy="0"/>
          </a:xfrm>
          <a:prstGeom prst="line">
            <a:avLst/>
          </a:prstGeom>
          <a:noFill/>
          <a:ln w="9525">
            <a:solidFill>
              <a:schemeClr val="tx1"/>
            </a:solidFill>
            <a:round/>
            <a:headEnd type="triangle" w="med" len="med"/>
            <a:tailEnd type="triangle" w="med" len="med"/>
          </a:ln>
        </p:spPr>
        <p:txBody>
          <a:bodyPr/>
          <a:lstStyle/>
          <a:p>
            <a:endParaRPr lang="tr-TR"/>
          </a:p>
        </p:txBody>
      </p:sp>
      <p:sp>
        <p:nvSpPr>
          <p:cNvPr id="67590" name="Line 6"/>
          <p:cNvSpPr>
            <a:spLocks noChangeShapeType="1"/>
          </p:cNvSpPr>
          <p:nvPr/>
        </p:nvSpPr>
        <p:spPr bwMode="auto">
          <a:xfrm>
            <a:off x="1619250" y="1052513"/>
            <a:ext cx="1081088" cy="1081087"/>
          </a:xfrm>
          <a:prstGeom prst="line">
            <a:avLst/>
          </a:prstGeom>
          <a:noFill/>
          <a:ln w="9525">
            <a:solidFill>
              <a:schemeClr val="tx1"/>
            </a:solidFill>
            <a:round/>
            <a:headEnd/>
            <a:tailEnd/>
          </a:ln>
        </p:spPr>
        <p:txBody>
          <a:bodyPr/>
          <a:lstStyle/>
          <a:p>
            <a:endParaRPr lang="tr-TR"/>
          </a:p>
        </p:txBody>
      </p:sp>
      <p:sp>
        <p:nvSpPr>
          <p:cNvPr id="67591" name="Line 7"/>
          <p:cNvSpPr>
            <a:spLocks noChangeShapeType="1"/>
          </p:cNvSpPr>
          <p:nvPr/>
        </p:nvSpPr>
        <p:spPr bwMode="auto">
          <a:xfrm flipH="1">
            <a:off x="5292725" y="1052513"/>
            <a:ext cx="1871663" cy="1081087"/>
          </a:xfrm>
          <a:prstGeom prst="line">
            <a:avLst/>
          </a:prstGeom>
          <a:noFill/>
          <a:ln w="9525">
            <a:solidFill>
              <a:schemeClr val="tx1"/>
            </a:solidFill>
            <a:round/>
            <a:headEnd/>
            <a:tailEnd/>
          </a:ln>
        </p:spPr>
        <p:txBody>
          <a:bodyPr/>
          <a:lstStyle/>
          <a:p>
            <a:endParaRPr lang="tr-TR"/>
          </a:p>
        </p:txBody>
      </p:sp>
      <p:sp>
        <p:nvSpPr>
          <p:cNvPr id="67592" name="Text Box 8"/>
          <p:cNvSpPr txBox="1">
            <a:spLocks noChangeArrowheads="1"/>
          </p:cNvSpPr>
          <p:nvPr/>
        </p:nvSpPr>
        <p:spPr bwMode="auto">
          <a:xfrm>
            <a:off x="6084888" y="3141663"/>
            <a:ext cx="2771775" cy="2862322"/>
          </a:xfrm>
          <a:prstGeom prst="rect">
            <a:avLst/>
          </a:prstGeom>
          <a:solidFill>
            <a:srgbClr val="FFCC99">
              <a:alpha val="94901"/>
            </a:srgbClr>
          </a:solidFill>
          <a:ln w="9525">
            <a:noFill/>
            <a:miter lim="800000"/>
            <a:headEnd/>
            <a:tailEnd/>
          </a:ln>
        </p:spPr>
        <p:txBody>
          <a:bodyPr>
            <a:spAutoFit/>
          </a:bodyPr>
          <a:lstStyle/>
          <a:p>
            <a:pPr eaLnBrk="1" hangingPunct="1"/>
            <a:r>
              <a:rPr lang="tr-TR" i="1" dirty="0"/>
              <a:t>Merak/Şaşırtma</a:t>
            </a:r>
          </a:p>
          <a:p>
            <a:pPr eaLnBrk="1" hangingPunct="1"/>
            <a:r>
              <a:rPr lang="tr-TR" i="1" dirty="0"/>
              <a:t>Güven sağlama</a:t>
            </a:r>
          </a:p>
          <a:p>
            <a:pPr eaLnBrk="1" hangingPunct="1"/>
            <a:r>
              <a:rPr lang="tr-TR" i="1" dirty="0"/>
              <a:t>Uyarıcı </a:t>
            </a:r>
            <a:r>
              <a:rPr lang="tr-TR" i="1" dirty="0" smtClean="0"/>
              <a:t>olma/harekete</a:t>
            </a:r>
          </a:p>
          <a:p>
            <a:pPr eaLnBrk="1" hangingPunct="1"/>
            <a:r>
              <a:rPr lang="tr-TR" i="1" dirty="0" smtClean="0"/>
              <a:t>geçirme</a:t>
            </a:r>
            <a:endParaRPr lang="tr-TR" i="1" dirty="0"/>
          </a:p>
          <a:p>
            <a:pPr eaLnBrk="1" hangingPunct="1"/>
            <a:r>
              <a:rPr lang="tr-TR" i="1" dirty="0"/>
              <a:t>Kontrol olanağı verme</a:t>
            </a:r>
          </a:p>
          <a:p>
            <a:pPr eaLnBrk="1" hangingPunct="1"/>
            <a:r>
              <a:rPr lang="tr-TR" i="1" dirty="0"/>
              <a:t>Oyun       </a:t>
            </a:r>
          </a:p>
          <a:p>
            <a:pPr eaLnBrk="1" hangingPunct="1"/>
            <a:r>
              <a:rPr lang="tr-TR" i="1" dirty="0"/>
              <a:t>İletişim</a:t>
            </a:r>
          </a:p>
          <a:p>
            <a:pPr eaLnBrk="1" hangingPunct="1"/>
            <a:r>
              <a:rPr lang="tr-TR" i="1" dirty="0"/>
              <a:t>Ön bilgileri ile </a:t>
            </a:r>
            <a:r>
              <a:rPr lang="tr-TR" i="1" dirty="0" smtClean="0"/>
              <a:t>bağlantı</a:t>
            </a:r>
          </a:p>
          <a:p>
            <a:pPr eaLnBrk="1" hangingPunct="1"/>
            <a:r>
              <a:rPr lang="tr-TR" i="1" dirty="0" smtClean="0"/>
              <a:t>kurma</a:t>
            </a:r>
            <a:endParaRPr lang="tr-TR" i="1" dirty="0"/>
          </a:p>
          <a:p>
            <a:pPr eaLnBrk="1" hangingPunct="1"/>
            <a:endParaRPr lang="en-US" i="1" dirty="0"/>
          </a:p>
        </p:txBody>
      </p:sp>
      <p:sp>
        <p:nvSpPr>
          <p:cNvPr id="67594" name="Rectangle 10"/>
          <p:cNvSpPr>
            <a:spLocks noChangeArrowheads="1"/>
          </p:cNvSpPr>
          <p:nvPr/>
        </p:nvSpPr>
        <p:spPr bwMode="auto">
          <a:xfrm>
            <a:off x="0" y="6491288"/>
            <a:ext cx="1568450" cy="366712"/>
          </a:xfrm>
          <a:prstGeom prst="rect">
            <a:avLst/>
          </a:prstGeom>
          <a:noFill/>
          <a:ln w="9525">
            <a:noFill/>
            <a:miter lim="800000"/>
            <a:headEnd/>
            <a:tailEnd/>
          </a:ln>
        </p:spPr>
        <p:txBody>
          <a:bodyPr wrap="none">
            <a:spAutoFit/>
          </a:bodyPr>
          <a:lstStyle/>
          <a:p>
            <a:pPr>
              <a:spcBef>
                <a:spcPct val="30000"/>
              </a:spcBef>
            </a:pPr>
            <a:r>
              <a:rPr lang="tr-TR"/>
              <a:t>Paykoç, 2009</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1187624" y="548680"/>
            <a:ext cx="7704856" cy="1600200"/>
          </a:xfrm>
        </p:spPr>
        <p:txBody>
          <a:bodyPr>
            <a:normAutofit/>
          </a:bodyPr>
          <a:lstStyle/>
          <a:p>
            <a:r>
              <a:rPr lang="tr-TR" sz="4000" b="1" dirty="0" smtClean="0">
                <a:solidFill>
                  <a:srgbClr val="0000CC"/>
                </a:solidFill>
              </a:rPr>
              <a:t>Müzede eğitim hangi becerileri geliştirebilir? </a:t>
            </a:r>
            <a:endParaRPr lang="en-US" sz="4000" b="1" dirty="0" smtClean="0">
              <a:solidFill>
                <a:srgbClr val="0000CC"/>
              </a:solidFill>
            </a:endParaRPr>
          </a:p>
        </p:txBody>
      </p:sp>
      <p:sp>
        <p:nvSpPr>
          <p:cNvPr id="35843" name="Oval 4"/>
          <p:cNvSpPr>
            <a:spLocks noChangeArrowheads="1"/>
          </p:cNvSpPr>
          <p:nvPr/>
        </p:nvSpPr>
        <p:spPr bwMode="auto">
          <a:xfrm>
            <a:off x="1676400" y="2590800"/>
            <a:ext cx="1905000" cy="838200"/>
          </a:xfrm>
          <a:prstGeom prst="ellipse">
            <a:avLst/>
          </a:prstGeom>
          <a:solidFill>
            <a:schemeClr val="accent1"/>
          </a:solidFill>
          <a:ln w="9525">
            <a:solidFill>
              <a:schemeClr val="tx1"/>
            </a:solidFill>
            <a:round/>
            <a:headEnd/>
            <a:tailEnd/>
          </a:ln>
        </p:spPr>
        <p:txBody>
          <a:bodyPr wrap="none" anchor="ctr"/>
          <a:lstStyle/>
          <a:p>
            <a:r>
              <a:rPr lang="tr-TR" b="1"/>
              <a:t>Bilişsel</a:t>
            </a:r>
          </a:p>
          <a:p>
            <a:r>
              <a:rPr lang="tr-TR" i="1"/>
              <a:t>Düşünme</a:t>
            </a:r>
            <a:endParaRPr lang="en-US" i="1"/>
          </a:p>
        </p:txBody>
      </p:sp>
      <p:sp>
        <p:nvSpPr>
          <p:cNvPr id="35844" name="Oval 5"/>
          <p:cNvSpPr>
            <a:spLocks noChangeArrowheads="1"/>
          </p:cNvSpPr>
          <p:nvPr/>
        </p:nvSpPr>
        <p:spPr bwMode="auto">
          <a:xfrm>
            <a:off x="5638800" y="2514600"/>
            <a:ext cx="1676400" cy="914400"/>
          </a:xfrm>
          <a:prstGeom prst="ellipse">
            <a:avLst/>
          </a:prstGeom>
          <a:solidFill>
            <a:schemeClr val="accent1"/>
          </a:solidFill>
          <a:ln w="9525">
            <a:solidFill>
              <a:schemeClr val="tx1"/>
            </a:solidFill>
            <a:round/>
            <a:headEnd/>
            <a:tailEnd/>
          </a:ln>
        </p:spPr>
        <p:txBody>
          <a:bodyPr wrap="none" anchor="ctr"/>
          <a:lstStyle/>
          <a:p>
            <a:r>
              <a:rPr lang="tr-TR" b="1" dirty="0"/>
              <a:t>Duyuşsal</a:t>
            </a:r>
          </a:p>
          <a:p>
            <a:r>
              <a:rPr lang="tr-TR" i="1" dirty="0"/>
              <a:t>Hissetme</a:t>
            </a:r>
            <a:endParaRPr lang="en-US" i="1" dirty="0"/>
          </a:p>
        </p:txBody>
      </p:sp>
      <p:sp>
        <p:nvSpPr>
          <p:cNvPr id="35845" name="Oval 6"/>
          <p:cNvSpPr>
            <a:spLocks noChangeArrowheads="1"/>
          </p:cNvSpPr>
          <p:nvPr/>
        </p:nvSpPr>
        <p:spPr bwMode="auto">
          <a:xfrm>
            <a:off x="3810000" y="5029200"/>
            <a:ext cx="1752600" cy="1066800"/>
          </a:xfrm>
          <a:prstGeom prst="ellipse">
            <a:avLst/>
          </a:prstGeom>
          <a:solidFill>
            <a:schemeClr val="accent1"/>
          </a:solidFill>
          <a:ln w="9525">
            <a:solidFill>
              <a:schemeClr val="tx1"/>
            </a:solidFill>
            <a:round/>
            <a:headEnd/>
            <a:tailEnd/>
          </a:ln>
        </p:spPr>
        <p:txBody>
          <a:bodyPr wrap="none" anchor="ctr"/>
          <a:lstStyle/>
          <a:p>
            <a:r>
              <a:rPr lang="tr-TR" b="1"/>
              <a:t>Psikomotor</a:t>
            </a:r>
          </a:p>
          <a:p>
            <a:r>
              <a:rPr lang="tr-TR" i="1"/>
              <a:t>  Yapma, </a:t>
            </a:r>
          </a:p>
          <a:p>
            <a:r>
              <a:rPr lang="tr-TR" i="1"/>
              <a:t>dokunma</a:t>
            </a:r>
            <a:endParaRPr lang="en-US" i="1"/>
          </a:p>
        </p:txBody>
      </p:sp>
      <p:sp>
        <p:nvSpPr>
          <p:cNvPr id="35846" name="Line 7"/>
          <p:cNvSpPr>
            <a:spLocks noChangeShapeType="1"/>
          </p:cNvSpPr>
          <p:nvPr/>
        </p:nvSpPr>
        <p:spPr bwMode="auto">
          <a:xfrm>
            <a:off x="2743200" y="3505200"/>
            <a:ext cx="1600200" cy="1524000"/>
          </a:xfrm>
          <a:prstGeom prst="line">
            <a:avLst/>
          </a:prstGeom>
          <a:noFill/>
          <a:ln w="9525">
            <a:solidFill>
              <a:schemeClr val="tx1"/>
            </a:solidFill>
            <a:round/>
            <a:headEnd/>
            <a:tailEnd/>
          </a:ln>
        </p:spPr>
        <p:txBody>
          <a:bodyPr/>
          <a:lstStyle/>
          <a:p>
            <a:endParaRPr lang="tr-TR"/>
          </a:p>
        </p:txBody>
      </p:sp>
      <p:sp>
        <p:nvSpPr>
          <p:cNvPr id="35847" name="Line 8"/>
          <p:cNvSpPr>
            <a:spLocks noChangeShapeType="1"/>
          </p:cNvSpPr>
          <p:nvPr/>
        </p:nvSpPr>
        <p:spPr bwMode="auto">
          <a:xfrm>
            <a:off x="3581400" y="3048000"/>
            <a:ext cx="2057400" cy="0"/>
          </a:xfrm>
          <a:prstGeom prst="line">
            <a:avLst/>
          </a:prstGeom>
          <a:noFill/>
          <a:ln w="9525">
            <a:solidFill>
              <a:schemeClr val="tx1"/>
            </a:solidFill>
            <a:round/>
            <a:headEnd/>
            <a:tailEnd/>
          </a:ln>
        </p:spPr>
        <p:txBody>
          <a:bodyPr/>
          <a:lstStyle/>
          <a:p>
            <a:endParaRPr lang="tr-TR"/>
          </a:p>
        </p:txBody>
      </p:sp>
      <p:sp>
        <p:nvSpPr>
          <p:cNvPr id="35848" name="Line 9"/>
          <p:cNvSpPr>
            <a:spLocks noChangeShapeType="1"/>
          </p:cNvSpPr>
          <p:nvPr/>
        </p:nvSpPr>
        <p:spPr bwMode="auto">
          <a:xfrm flipH="1">
            <a:off x="4648200" y="3429000"/>
            <a:ext cx="1600200" cy="1600200"/>
          </a:xfrm>
          <a:prstGeom prst="line">
            <a:avLst/>
          </a:prstGeom>
          <a:noFill/>
          <a:ln w="9525">
            <a:solidFill>
              <a:schemeClr val="tx1"/>
            </a:solidFill>
            <a:round/>
            <a:headEnd/>
            <a:tailEnd/>
          </a:ln>
        </p:spPr>
        <p:txBody>
          <a:bodyPr/>
          <a:lstStyle/>
          <a:p>
            <a:endParaRPr lang="tr-TR"/>
          </a:p>
        </p:txBody>
      </p:sp>
      <p:sp>
        <p:nvSpPr>
          <p:cNvPr id="35849" name="Text Box 10"/>
          <p:cNvSpPr txBox="1">
            <a:spLocks noChangeArrowheads="1"/>
          </p:cNvSpPr>
          <p:nvPr/>
        </p:nvSpPr>
        <p:spPr bwMode="auto">
          <a:xfrm>
            <a:off x="3962400" y="3276600"/>
            <a:ext cx="1200150" cy="1190625"/>
          </a:xfrm>
          <a:prstGeom prst="rect">
            <a:avLst/>
          </a:prstGeom>
          <a:noFill/>
          <a:ln w="9525">
            <a:noFill/>
            <a:miter lim="800000"/>
            <a:headEnd/>
            <a:tailEnd/>
          </a:ln>
        </p:spPr>
        <p:txBody>
          <a:bodyPr>
            <a:spAutoFit/>
          </a:bodyPr>
          <a:lstStyle/>
          <a:p>
            <a:pPr algn="ctr"/>
            <a:r>
              <a:rPr lang="tr-TR" b="1"/>
              <a:t>İNSAN ÇOCUK</a:t>
            </a:r>
          </a:p>
          <a:p>
            <a:pPr algn="ctr"/>
            <a:r>
              <a:rPr lang="tr-TR" b="1"/>
              <a:t>Öğrenci</a:t>
            </a:r>
          </a:p>
          <a:p>
            <a:pPr algn="ctr"/>
            <a:r>
              <a:rPr lang="tr-TR" b="1"/>
              <a:t>Eğitici</a:t>
            </a:r>
            <a:endParaRPr lang="en-US" b="1"/>
          </a:p>
        </p:txBody>
      </p:sp>
      <p:sp>
        <p:nvSpPr>
          <p:cNvPr id="35850" name="Text Box 11"/>
          <p:cNvSpPr txBox="1">
            <a:spLocks noChangeArrowheads="1"/>
          </p:cNvSpPr>
          <p:nvPr/>
        </p:nvSpPr>
        <p:spPr bwMode="auto">
          <a:xfrm>
            <a:off x="0" y="2743200"/>
            <a:ext cx="1651000" cy="1570038"/>
          </a:xfrm>
          <a:prstGeom prst="rect">
            <a:avLst/>
          </a:prstGeom>
          <a:solidFill>
            <a:schemeClr val="accent3">
              <a:lumMod val="40000"/>
              <a:lumOff val="60000"/>
            </a:schemeClr>
          </a:solidFill>
          <a:ln w="9525">
            <a:noFill/>
            <a:miter lim="800000"/>
            <a:headEnd/>
            <a:tailEnd/>
          </a:ln>
        </p:spPr>
        <p:txBody>
          <a:bodyPr>
            <a:spAutoFit/>
          </a:bodyPr>
          <a:lstStyle/>
          <a:p>
            <a:r>
              <a:rPr lang="tr-TR" sz="1600" dirty="0"/>
              <a:t>Bilgi kazanma</a:t>
            </a:r>
          </a:p>
          <a:p>
            <a:r>
              <a:rPr lang="tr-TR" sz="1600" dirty="0"/>
              <a:t>Kavrama</a:t>
            </a:r>
          </a:p>
          <a:p>
            <a:r>
              <a:rPr lang="tr-TR" sz="1600" dirty="0"/>
              <a:t>Uygulama</a:t>
            </a:r>
          </a:p>
          <a:p>
            <a:r>
              <a:rPr lang="tr-TR" sz="1600" dirty="0"/>
              <a:t>Analiz</a:t>
            </a:r>
          </a:p>
          <a:p>
            <a:r>
              <a:rPr lang="tr-TR" sz="1600" dirty="0"/>
              <a:t>Sentez</a:t>
            </a:r>
          </a:p>
          <a:p>
            <a:r>
              <a:rPr lang="tr-TR" sz="1600" dirty="0"/>
              <a:t>Değerlendirme</a:t>
            </a:r>
            <a:endParaRPr lang="en-US" sz="1600" dirty="0"/>
          </a:p>
        </p:txBody>
      </p:sp>
      <p:sp>
        <p:nvSpPr>
          <p:cNvPr id="35851" name="Text Box 12"/>
          <p:cNvSpPr txBox="1">
            <a:spLocks noChangeArrowheads="1"/>
          </p:cNvSpPr>
          <p:nvPr/>
        </p:nvSpPr>
        <p:spPr bwMode="auto">
          <a:xfrm>
            <a:off x="0" y="5041900"/>
            <a:ext cx="3633788" cy="1816100"/>
          </a:xfrm>
          <a:prstGeom prst="rect">
            <a:avLst/>
          </a:prstGeom>
          <a:solidFill>
            <a:schemeClr val="hlink"/>
          </a:solidFill>
          <a:ln w="9525">
            <a:noFill/>
            <a:miter lim="800000"/>
            <a:headEnd/>
            <a:tailEnd/>
          </a:ln>
        </p:spPr>
        <p:txBody>
          <a:bodyPr>
            <a:spAutoFit/>
          </a:bodyPr>
          <a:lstStyle/>
          <a:p>
            <a:pPr algn="ctr"/>
            <a:r>
              <a:rPr lang="tr-TR" sz="1600">
                <a:solidFill>
                  <a:srgbClr val="000000"/>
                </a:solidFill>
              </a:rPr>
              <a:t>Algılama/hazır olma</a:t>
            </a:r>
          </a:p>
          <a:p>
            <a:pPr algn="ctr"/>
            <a:r>
              <a:rPr lang="tr-TR" sz="1600">
                <a:solidFill>
                  <a:srgbClr val="000000"/>
                </a:solidFill>
              </a:rPr>
              <a:t>Kurulma</a:t>
            </a:r>
          </a:p>
          <a:p>
            <a:pPr algn="ctr"/>
            <a:r>
              <a:rPr lang="tr-TR" sz="1600">
                <a:solidFill>
                  <a:srgbClr val="000000"/>
                </a:solidFill>
              </a:rPr>
              <a:t>Öğretmen denetiminde yapma</a:t>
            </a:r>
          </a:p>
          <a:p>
            <a:pPr algn="ctr"/>
            <a:r>
              <a:rPr lang="tr-TR" sz="1600">
                <a:solidFill>
                  <a:srgbClr val="000000"/>
                </a:solidFill>
              </a:rPr>
              <a:t>Mekanikleşme</a:t>
            </a:r>
          </a:p>
          <a:p>
            <a:pPr algn="ctr"/>
            <a:r>
              <a:rPr lang="tr-TR" sz="1600">
                <a:solidFill>
                  <a:srgbClr val="000000"/>
                </a:solidFill>
              </a:rPr>
              <a:t>Beceri haline getirme </a:t>
            </a:r>
          </a:p>
          <a:p>
            <a:pPr algn="ctr"/>
            <a:r>
              <a:rPr lang="tr-TR" sz="1600">
                <a:solidFill>
                  <a:srgbClr val="000000"/>
                </a:solidFill>
              </a:rPr>
              <a:t>Yeni durumlara uyum </a:t>
            </a:r>
          </a:p>
          <a:p>
            <a:pPr algn="ctr"/>
            <a:r>
              <a:rPr lang="tr-TR" sz="1600">
                <a:solidFill>
                  <a:srgbClr val="000000"/>
                </a:solidFill>
              </a:rPr>
              <a:t>Yaratma</a:t>
            </a:r>
            <a:endParaRPr lang="en-US" sz="1600">
              <a:solidFill>
                <a:srgbClr val="000000"/>
              </a:solidFill>
            </a:endParaRPr>
          </a:p>
        </p:txBody>
      </p:sp>
      <p:sp>
        <p:nvSpPr>
          <p:cNvPr id="35852" name="Text Box 13"/>
          <p:cNvSpPr txBox="1">
            <a:spLocks noChangeArrowheads="1"/>
          </p:cNvSpPr>
          <p:nvPr/>
        </p:nvSpPr>
        <p:spPr bwMode="auto">
          <a:xfrm>
            <a:off x="6553200" y="3581400"/>
            <a:ext cx="2133600" cy="2338388"/>
          </a:xfrm>
          <a:prstGeom prst="rect">
            <a:avLst/>
          </a:prstGeom>
          <a:solidFill>
            <a:srgbClr val="CC0000"/>
          </a:solidFill>
          <a:ln w="9525">
            <a:noFill/>
            <a:miter lim="800000"/>
            <a:headEnd/>
            <a:tailEnd/>
          </a:ln>
        </p:spPr>
        <p:txBody>
          <a:bodyPr>
            <a:spAutoFit/>
          </a:bodyPr>
          <a:lstStyle/>
          <a:p>
            <a:pPr algn="ctr"/>
            <a:r>
              <a:rPr lang="tr-TR" sz="1600"/>
              <a:t>İlgi duyma/dikkat</a:t>
            </a:r>
          </a:p>
          <a:p>
            <a:pPr algn="ctr"/>
            <a:r>
              <a:rPr lang="tr-TR" sz="1600"/>
              <a:t>Tepkide bulunma/katılma</a:t>
            </a:r>
          </a:p>
          <a:p>
            <a:pPr algn="ctr"/>
            <a:r>
              <a:rPr lang="tr-TR" sz="1600"/>
              <a:t>Değer verme</a:t>
            </a:r>
          </a:p>
          <a:p>
            <a:pPr algn="ctr"/>
            <a:r>
              <a:rPr lang="tr-TR" sz="1600"/>
              <a:t>Değerleri düzenleme</a:t>
            </a:r>
          </a:p>
          <a:p>
            <a:pPr algn="ctr"/>
            <a:r>
              <a:rPr lang="tr-TR" sz="1600"/>
              <a:t>Değer sistemi  /dünya görüşü geliştirme</a:t>
            </a:r>
          </a:p>
          <a:p>
            <a:endParaRPr lang="en-US"/>
          </a:p>
        </p:txBody>
      </p:sp>
      <p:sp>
        <p:nvSpPr>
          <p:cNvPr id="35853" name="Text Box 14"/>
          <p:cNvSpPr txBox="1">
            <a:spLocks noChangeArrowheads="1"/>
          </p:cNvSpPr>
          <p:nvPr/>
        </p:nvSpPr>
        <p:spPr bwMode="auto">
          <a:xfrm>
            <a:off x="5715000" y="4114800"/>
            <a:ext cx="642938" cy="307975"/>
          </a:xfrm>
          <a:prstGeom prst="rect">
            <a:avLst/>
          </a:prstGeom>
          <a:noFill/>
          <a:ln w="9525">
            <a:noFill/>
            <a:miter lim="800000"/>
            <a:headEnd/>
            <a:tailEnd/>
          </a:ln>
        </p:spPr>
        <p:txBody>
          <a:bodyPr>
            <a:spAutoFit/>
          </a:bodyPr>
          <a:lstStyle/>
          <a:p>
            <a:r>
              <a:rPr lang="tr-TR" sz="1400" b="1"/>
              <a:t>İLGİ</a:t>
            </a:r>
            <a:endParaRPr lang="en-US" sz="1400" b="1"/>
          </a:p>
        </p:txBody>
      </p:sp>
      <p:sp>
        <p:nvSpPr>
          <p:cNvPr id="35854" name="Text Box 15"/>
          <p:cNvSpPr txBox="1">
            <a:spLocks noChangeArrowheads="1"/>
          </p:cNvSpPr>
          <p:nvPr/>
        </p:nvSpPr>
        <p:spPr bwMode="auto">
          <a:xfrm>
            <a:off x="5486400" y="4419600"/>
            <a:ext cx="858838" cy="307975"/>
          </a:xfrm>
          <a:prstGeom prst="rect">
            <a:avLst/>
          </a:prstGeom>
          <a:noFill/>
          <a:ln w="9525">
            <a:noFill/>
            <a:miter lim="800000"/>
            <a:headEnd/>
            <a:tailEnd/>
          </a:ln>
        </p:spPr>
        <p:txBody>
          <a:bodyPr wrap="none">
            <a:spAutoFit/>
          </a:bodyPr>
          <a:lstStyle/>
          <a:p>
            <a:r>
              <a:rPr lang="tr-TR" sz="1400" b="1"/>
              <a:t>TUTUM</a:t>
            </a:r>
            <a:endParaRPr lang="en-US" sz="1400" b="1"/>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Diagram 2"/>
          <p:cNvGraphicFramePr>
            <a:graphicFrameLocks/>
          </p:cNvGraphicFramePr>
          <p:nvPr/>
        </p:nvGraphicFramePr>
        <p:xfrm>
          <a:off x="0" y="0"/>
          <a:ext cx="9144000" cy="6858000"/>
        </p:xfrm>
        <a:graphic>
          <a:graphicData uri="http://schemas.openxmlformats.org/drawingml/2006/compatibility">
            <com:legacyDrawing xmlns:com="http://schemas.openxmlformats.org/drawingml/2006/compatibility" spid="_x0000_s1026"/>
          </a:graphicData>
        </a:graphic>
      </p:graphicFrame>
      <p:sp>
        <p:nvSpPr>
          <p:cNvPr id="1034" name="Text Box 12"/>
          <p:cNvSpPr txBox="1">
            <a:spLocks noChangeArrowheads="1"/>
          </p:cNvSpPr>
          <p:nvPr/>
        </p:nvSpPr>
        <p:spPr bwMode="auto">
          <a:xfrm rot="3045882">
            <a:off x="626499" y="4482321"/>
            <a:ext cx="2133600" cy="915988"/>
          </a:xfrm>
          <a:prstGeom prst="rect">
            <a:avLst/>
          </a:prstGeom>
          <a:noFill/>
          <a:ln w="9525">
            <a:noFill/>
            <a:miter lim="800000"/>
            <a:headEnd/>
            <a:tailEnd/>
          </a:ln>
        </p:spPr>
        <p:txBody>
          <a:bodyPr>
            <a:spAutoFit/>
          </a:bodyPr>
          <a:lstStyle/>
          <a:p>
            <a:r>
              <a:rPr lang="tr-TR" b="1" dirty="0"/>
              <a:t>Bilgilere Erişim</a:t>
            </a:r>
            <a:r>
              <a:rPr lang="tr-TR" dirty="0"/>
              <a:t>:  </a:t>
            </a:r>
          </a:p>
          <a:p>
            <a:r>
              <a:rPr lang="tr-TR" dirty="0"/>
              <a:t>Eleştirel düşünme, </a:t>
            </a:r>
          </a:p>
          <a:p>
            <a:r>
              <a:rPr lang="tr-TR" dirty="0"/>
              <a:t>problem çözme</a:t>
            </a:r>
            <a:endParaRPr lang="en-US" dirty="0"/>
          </a:p>
        </p:txBody>
      </p:sp>
      <p:sp>
        <p:nvSpPr>
          <p:cNvPr id="1035" name="Text Box 13"/>
          <p:cNvSpPr txBox="1">
            <a:spLocks noChangeArrowheads="1"/>
          </p:cNvSpPr>
          <p:nvPr/>
        </p:nvSpPr>
        <p:spPr bwMode="auto">
          <a:xfrm>
            <a:off x="3429000" y="609600"/>
            <a:ext cx="2438400" cy="915988"/>
          </a:xfrm>
          <a:prstGeom prst="rect">
            <a:avLst/>
          </a:prstGeom>
          <a:noFill/>
          <a:ln w="9525">
            <a:noFill/>
            <a:miter lim="800000"/>
            <a:headEnd/>
            <a:tailEnd/>
          </a:ln>
        </p:spPr>
        <p:txBody>
          <a:bodyPr>
            <a:spAutoFit/>
          </a:bodyPr>
          <a:lstStyle/>
          <a:p>
            <a:r>
              <a:rPr lang="tr-TR" b="1" dirty="0"/>
              <a:t>Bilgileri Paylaşma</a:t>
            </a:r>
            <a:r>
              <a:rPr lang="tr-TR" dirty="0"/>
              <a:t>:  </a:t>
            </a:r>
          </a:p>
          <a:p>
            <a:r>
              <a:rPr lang="tr-TR" dirty="0"/>
              <a:t>Sosyal beceriler</a:t>
            </a:r>
            <a:endParaRPr lang="en-US" dirty="0"/>
          </a:p>
          <a:p>
            <a:endParaRPr lang="en-US" dirty="0"/>
          </a:p>
        </p:txBody>
      </p:sp>
      <p:sp>
        <p:nvSpPr>
          <p:cNvPr id="1036" name="Text Box 14"/>
          <p:cNvSpPr txBox="1">
            <a:spLocks noChangeArrowheads="1"/>
          </p:cNvSpPr>
          <p:nvPr/>
        </p:nvSpPr>
        <p:spPr bwMode="auto">
          <a:xfrm rot="17472003">
            <a:off x="6400800" y="4419600"/>
            <a:ext cx="2259013" cy="923925"/>
          </a:xfrm>
          <a:prstGeom prst="rect">
            <a:avLst/>
          </a:prstGeom>
          <a:noFill/>
          <a:ln w="9525">
            <a:noFill/>
            <a:miter lim="800000"/>
            <a:headEnd/>
            <a:tailEnd/>
          </a:ln>
        </p:spPr>
        <p:txBody>
          <a:bodyPr wrap="none">
            <a:spAutoFit/>
          </a:bodyPr>
          <a:lstStyle/>
          <a:p>
            <a:pPr algn="ctr"/>
            <a:r>
              <a:rPr lang="tr-TR" b="1" dirty="0"/>
              <a:t>Bilgileri Kullanma</a:t>
            </a:r>
            <a:r>
              <a:rPr lang="tr-TR" dirty="0"/>
              <a:t>:  </a:t>
            </a:r>
          </a:p>
          <a:p>
            <a:pPr algn="ctr"/>
            <a:r>
              <a:rPr lang="tr-TR" dirty="0"/>
              <a:t>Yaratıcı </a:t>
            </a:r>
          </a:p>
          <a:p>
            <a:pPr algn="ctr"/>
            <a:r>
              <a:rPr lang="tr-TR" dirty="0"/>
              <a:t>düşünme</a:t>
            </a:r>
            <a:endParaRPr lang="en-US" dirty="0"/>
          </a:p>
        </p:txBody>
      </p:sp>
      <p:sp>
        <p:nvSpPr>
          <p:cNvPr id="1037" name="Text Box 15"/>
          <p:cNvSpPr txBox="1">
            <a:spLocks noChangeArrowheads="1"/>
          </p:cNvSpPr>
          <p:nvPr/>
        </p:nvSpPr>
        <p:spPr bwMode="auto">
          <a:xfrm>
            <a:off x="3131840" y="2943225"/>
            <a:ext cx="2880320" cy="1384995"/>
          </a:xfrm>
          <a:prstGeom prst="rect">
            <a:avLst/>
          </a:prstGeom>
          <a:noFill/>
          <a:ln w="9525">
            <a:noFill/>
            <a:miter lim="800000"/>
            <a:headEnd/>
            <a:tailEnd/>
          </a:ln>
        </p:spPr>
        <p:txBody>
          <a:bodyPr wrap="square">
            <a:spAutoFit/>
          </a:bodyPr>
          <a:lstStyle/>
          <a:p>
            <a:pPr algn="ctr"/>
            <a:r>
              <a:rPr lang="tr-TR" sz="2800" b="1" dirty="0">
                <a:solidFill>
                  <a:srgbClr val="FF0000"/>
                </a:solidFill>
              </a:rPr>
              <a:t>MÜZEDE </a:t>
            </a:r>
            <a:endParaRPr lang="tr-TR" sz="2800" b="1" dirty="0" smtClean="0">
              <a:solidFill>
                <a:srgbClr val="FF0000"/>
              </a:solidFill>
            </a:endParaRPr>
          </a:p>
          <a:p>
            <a:pPr algn="ctr"/>
            <a:r>
              <a:rPr lang="tr-TR" sz="2800" b="1" dirty="0" smtClean="0">
                <a:solidFill>
                  <a:srgbClr val="FF0000"/>
                </a:solidFill>
              </a:rPr>
              <a:t>YER </a:t>
            </a:r>
            <a:r>
              <a:rPr lang="tr-TR" sz="2800" b="1" dirty="0">
                <a:solidFill>
                  <a:srgbClr val="FF0000"/>
                </a:solidFill>
              </a:rPr>
              <a:t>ALAN BİLGİLER</a:t>
            </a:r>
            <a:endParaRPr lang="en-US" sz="2800" b="1" dirty="0">
              <a:solidFill>
                <a:srgbClr val="FF0000"/>
              </a:solidFill>
            </a:endParaRPr>
          </a:p>
        </p:txBody>
      </p:sp>
      <p:sp>
        <p:nvSpPr>
          <p:cNvPr id="1038" name="Text Box 16"/>
          <p:cNvSpPr txBox="1">
            <a:spLocks noChangeArrowheads="1"/>
          </p:cNvSpPr>
          <p:nvPr/>
        </p:nvSpPr>
        <p:spPr bwMode="auto">
          <a:xfrm>
            <a:off x="1524000" y="6396038"/>
            <a:ext cx="6324600" cy="461962"/>
          </a:xfrm>
          <a:prstGeom prst="rect">
            <a:avLst/>
          </a:prstGeom>
          <a:noFill/>
          <a:ln w="9525">
            <a:noFill/>
            <a:miter lim="800000"/>
            <a:headEnd/>
            <a:tailEnd/>
          </a:ln>
        </p:spPr>
        <p:txBody>
          <a:bodyPr>
            <a:spAutoFit/>
          </a:bodyPr>
          <a:lstStyle/>
          <a:p>
            <a:pPr algn="ctr"/>
            <a:r>
              <a:rPr lang="tr-TR" sz="2400" b="1" dirty="0">
                <a:solidFill>
                  <a:srgbClr val="FF0000"/>
                </a:solidFill>
              </a:rPr>
              <a:t>Müzede öğrenmenin temel boyutları</a:t>
            </a:r>
            <a:endParaRPr lang="en-US" sz="2400" b="1" dirty="0">
              <a:solidFill>
                <a:srgbClr val="FF000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996</TotalTime>
  <Words>825</Words>
  <Application>Microsoft Office PowerPoint</Application>
  <PresentationFormat>Ekran Gösterisi (4:3)</PresentationFormat>
  <Paragraphs>168</Paragraphs>
  <Slides>20</Slides>
  <Notes>3</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Gündönümü</vt:lpstr>
      <vt:lpstr>Slayt 1</vt:lpstr>
      <vt:lpstr> Çocuk Müzeleri:  - Geniş bir gruba hitap eder, aile katılımını sağlar.  - Ziyaretçilere haz verir.  - Ana babalara bilgi ve destek sağlar.  - Çocuk hakları konusunda farkındalık yaratır.  - Yüksek gelir getirir. </vt:lpstr>
      <vt:lpstr>Brooklyn Çocuk Müzesi’nin (1899) temel felsefesi: “Bir şeyler hakkında değil, birileri için” olmaktır…,</vt:lpstr>
      <vt:lpstr>Çocuk müzeleri koleksiyon yapsalar da yapmasalar da bu onların temel işlevi değildir. Sadece koleksiyon bir yeri müze haline getirmez. Önemli olan ziyaretçinin eğitimi ve yaşantılarıdır.   </vt:lpstr>
      <vt:lpstr>Çocuk müzelerinin ortak amacı, çocuklara; görebileceği, dokunabileceği, yapabileceği, keşfedebileceği, yaratabileceği, düşleyebileceği, etkileşime girebileceği güvenli ve özgür bir ortam sunmaktır. </vt:lpstr>
      <vt:lpstr>Richard Rende Ph.D.’ye göre: </vt:lpstr>
      <vt:lpstr>Slayt 7</vt:lpstr>
      <vt:lpstr>Müzede eğitim hangi becerileri geliştirebilir? </vt:lpstr>
      <vt:lpstr>Slayt 9</vt:lpstr>
      <vt:lpstr>Slayt 10</vt:lpstr>
      <vt:lpstr>Slayt 11</vt:lpstr>
      <vt:lpstr>Slayt 12</vt:lpstr>
      <vt:lpstr>Slayt 13</vt:lpstr>
      <vt:lpstr>Slayt 14</vt:lpstr>
      <vt:lpstr>Slayt 15</vt:lpstr>
      <vt:lpstr>Slayt 16</vt:lpstr>
      <vt:lpstr>Slayt 17</vt:lpstr>
      <vt:lpstr>Slayt 18</vt:lpstr>
      <vt:lpstr>Slayt 19</vt:lpstr>
      <vt:lpstr>Çocuk Müzesi Türevleri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asimov</dc:creator>
  <cp:lastModifiedBy>Kullanıcı</cp:lastModifiedBy>
  <cp:revision>116</cp:revision>
  <dcterms:created xsi:type="dcterms:W3CDTF">2012-05-15T21:38:00Z</dcterms:created>
  <dcterms:modified xsi:type="dcterms:W3CDTF">2018-01-31T10:03:14Z</dcterms:modified>
</cp:coreProperties>
</file>