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25"/>
  </p:handoutMasterIdLst>
  <p:sldIdLst>
    <p:sldId id="351" r:id="rId2"/>
    <p:sldId id="283" r:id="rId3"/>
    <p:sldId id="375" r:id="rId4"/>
    <p:sldId id="400" r:id="rId5"/>
    <p:sldId id="376" r:id="rId6"/>
    <p:sldId id="354" r:id="rId7"/>
    <p:sldId id="352" r:id="rId8"/>
    <p:sldId id="284" r:id="rId9"/>
    <p:sldId id="356" r:id="rId10"/>
    <p:sldId id="401" r:id="rId11"/>
    <p:sldId id="355" r:id="rId12"/>
    <p:sldId id="285" r:id="rId13"/>
    <p:sldId id="281" r:id="rId14"/>
    <p:sldId id="286" r:id="rId15"/>
    <p:sldId id="403" r:id="rId16"/>
    <p:sldId id="402" r:id="rId17"/>
    <p:sldId id="357" r:id="rId18"/>
    <p:sldId id="378" r:id="rId19"/>
    <p:sldId id="404" r:id="rId20"/>
    <p:sldId id="405" r:id="rId21"/>
    <p:sldId id="287" r:id="rId22"/>
    <p:sldId id="380" r:id="rId23"/>
    <p:sldId id="379" r:id="rId24"/>
    <p:sldId id="312" r:id="rId25"/>
    <p:sldId id="359" r:id="rId26"/>
    <p:sldId id="406" r:id="rId27"/>
    <p:sldId id="313" r:id="rId28"/>
    <p:sldId id="381" r:id="rId29"/>
    <p:sldId id="369" r:id="rId30"/>
    <p:sldId id="382" r:id="rId31"/>
    <p:sldId id="407" r:id="rId32"/>
    <p:sldId id="314" r:id="rId33"/>
    <p:sldId id="408" r:id="rId34"/>
    <p:sldId id="383" r:id="rId35"/>
    <p:sldId id="362" r:id="rId36"/>
    <p:sldId id="409" r:id="rId37"/>
    <p:sldId id="315" r:id="rId38"/>
    <p:sldId id="384" r:id="rId39"/>
    <p:sldId id="363" r:id="rId40"/>
    <p:sldId id="370" r:id="rId41"/>
    <p:sldId id="410" r:id="rId42"/>
    <p:sldId id="364" r:id="rId43"/>
    <p:sldId id="317" r:id="rId44"/>
    <p:sldId id="365" r:id="rId45"/>
    <p:sldId id="411" r:id="rId46"/>
    <p:sldId id="295" r:id="rId47"/>
    <p:sldId id="385" r:id="rId48"/>
    <p:sldId id="412" r:id="rId49"/>
    <p:sldId id="318" r:id="rId50"/>
    <p:sldId id="319" r:id="rId51"/>
    <p:sldId id="413" r:id="rId52"/>
    <p:sldId id="320" r:id="rId53"/>
    <p:sldId id="415" r:id="rId54"/>
    <p:sldId id="366" r:id="rId55"/>
    <p:sldId id="414" r:id="rId56"/>
    <p:sldId id="321" r:id="rId57"/>
    <p:sldId id="371" r:id="rId58"/>
    <p:sldId id="417" r:id="rId59"/>
    <p:sldId id="416" r:id="rId60"/>
    <p:sldId id="322" r:id="rId61"/>
    <p:sldId id="289" r:id="rId62"/>
    <p:sldId id="373" r:id="rId63"/>
    <p:sldId id="386" r:id="rId64"/>
    <p:sldId id="324" r:id="rId65"/>
    <p:sldId id="325" r:id="rId66"/>
    <p:sldId id="418" r:id="rId67"/>
    <p:sldId id="326" r:id="rId68"/>
    <p:sldId id="419" r:id="rId69"/>
    <p:sldId id="327" r:id="rId70"/>
    <p:sldId id="420" r:id="rId71"/>
    <p:sldId id="387" r:id="rId72"/>
    <p:sldId id="328" r:id="rId73"/>
    <p:sldId id="421" r:id="rId74"/>
    <p:sldId id="329" r:id="rId75"/>
    <p:sldId id="422" r:id="rId76"/>
    <p:sldId id="367" r:id="rId77"/>
    <p:sldId id="330" r:id="rId78"/>
    <p:sldId id="423" r:id="rId79"/>
    <p:sldId id="368" r:id="rId80"/>
    <p:sldId id="388" r:id="rId81"/>
    <p:sldId id="424" r:id="rId82"/>
    <p:sldId id="331" r:id="rId83"/>
    <p:sldId id="425" r:id="rId84"/>
    <p:sldId id="332" r:id="rId85"/>
    <p:sldId id="389" r:id="rId86"/>
    <p:sldId id="333" r:id="rId87"/>
    <p:sldId id="390" r:id="rId88"/>
    <p:sldId id="297" r:id="rId89"/>
    <p:sldId id="391" r:id="rId90"/>
    <p:sldId id="392" r:id="rId91"/>
    <p:sldId id="374" r:id="rId92"/>
    <p:sldId id="300" r:id="rId93"/>
    <p:sldId id="335" r:id="rId94"/>
    <p:sldId id="336" r:id="rId95"/>
    <p:sldId id="426" r:id="rId96"/>
    <p:sldId id="337" r:id="rId97"/>
    <p:sldId id="301" r:id="rId98"/>
    <p:sldId id="393" r:id="rId99"/>
    <p:sldId id="427" r:id="rId100"/>
    <p:sldId id="338" r:id="rId101"/>
    <p:sldId id="340" r:id="rId102"/>
    <p:sldId id="428" r:id="rId103"/>
    <p:sldId id="341" r:id="rId104"/>
    <p:sldId id="394" r:id="rId105"/>
    <p:sldId id="299" r:id="rId106"/>
    <p:sldId id="429" r:id="rId107"/>
    <p:sldId id="395" r:id="rId108"/>
    <p:sldId id="342" r:id="rId109"/>
    <p:sldId id="396" r:id="rId110"/>
    <p:sldId id="343" r:id="rId111"/>
    <p:sldId id="430" r:id="rId112"/>
    <p:sldId id="344" r:id="rId113"/>
    <p:sldId id="431" r:id="rId114"/>
    <p:sldId id="345" r:id="rId115"/>
    <p:sldId id="432" r:id="rId116"/>
    <p:sldId id="346" r:id="rId117"/>
    <p:sldId id="397" r:id="rId118"/>
    <p:sldId id="347" r:id="rId119"/>
    <p:sldId id="398" r:id="rId120"/>
    <p:sldId id="433" r:id="rId121"/>
    <p:sldId id="348" r:id="rId122"/>
    <p:sldId id="349" r:id="rId123"/>
    <p:sldId id="399" r:id="rId124"/>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showGuides="1">
      <p:cViewPr varScale="1">
        <p:scale>
          <a:sx n="69" d="100"/>
          <a:sy n="69" d="100"/>
        </p:scale>
        <p:origin x="61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E2C108-3F55-4072-8C0B-035051225A3A}"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tr-TR"/>
        </a:p>
      </dgm:t>
    </dgm:pt>
    <dgm:pt modelId="{1802F9A9-7151-4348-BA2E-104731B2E90F}">
      <dgm:prSet phldrT="[Metin]"/>
      <dgm:spPr/>
      <dgm:t>
        <a:bodyPr/>
        <a:lstStyle/>
        <a:p>
          <a:r>
            <a:rPr lang="tr-TR" dirty="0">
              <a:latin typeface="Times New Roman" pitchFamily="18" charset="0"/>
              <a:cs typeface="Times New Roman" pitchFamily="18" charset="0"/>
            </a:rPr>
            <a:t>Bütünleyici parça</a:t>
          </a:r>
        </a:p>
      </dgm:t>
    </dgm:pt>
    <dgm:pt modelId="{33BCF97B-2706-4329-B797-D7C673AA0E27}" type="parTrans" cxnId="{B346B1A2-ECF2-4725-8743-90044962011D}">
      <dgm:prSet/>
      <dgm:spPr/>
      <dgm:t>
        <a:bodyPr/>
        <a:lstStyle/>
        <a:p>
          <a:endParaRPr lang="tr-TR"/>
        </a:p>
      </dgm:t>
    </dgm:pt>
    <dgm:pt modelId="{7D4E2E21-E4A4-4FD2-AC88-54AD818CEC95}" type="sibTrans" cxnId="{B346B1A2-ECF2-4725-8743-90044962011D}">
      <dgm:prSet/>
      <dgm:spPr/>
      <dgm:t>
        <a:bodyPr/>
        <a:lstStyle/>
        <a:p>
          <a:endParaRPr lang="tr-TR"/>
        </a:p>
      </dgm:t>
    </dgm:pt>
    <dgm:pt modelId="{E0523451-A9D7-42E4-93ED-4E3CE5207FF3}">
      <dgm:prSet phldrT="[Metin]"/>
      <dgm:spPr/>
      <dgm:t>
        <a:bodyPr/>
        <a:lstStyle/>
        <a:p>
          <a:r>
            <a:rPr lang="tr-TR" dirty="0">
              <a:latin typeface="Times New Roman" pitchFamily="18" charset="0"/>
              <a:cs typeface="Times New Roman" pitchFamily="18" charset="0"/>
            </a:rPr>
            <a:t>Eklenti</a:t>
          </a:r>
          <a:r>
            <a:rPr lang="tr-TR" dirty="0"/>
            <a:t> </a:t>
          </a:r>
        </a:p>
      </dgm:t>
    </dgm:pt>
    <dgm:pt modelId="{1D7BF1B3-50C3-411C-9D13-E2A603E07508}" type="parTrans" cxnId="{0D578671-0616-49CC-B2C9-31292E3B3967}">
      <dgm:prSet/>
      <dgm:spPr/>
      <dgm:t>
        <a:bodyPr/>
        <a:lstStyle/>
        <a:p>
          <a:endParaRPr lang="tr-TR"/>
        </a:p>
      </dgm:t>
    </dgm:pt>
    <dgm:pt modelId="{75F12F44-3128-40A4-956C-55E02C134056}" type="sibTrans" cxnId="{0D578671-0616-49CC-B2C9-31292E3B3967}">
      <dgm:prSet/>
      <dgm:spPr/>
      <dgm:t>
        <a:bodyPr/>
        <a:lstStyle/>
        <a:p>
          <a:endParaRPr lang="tr-TR"/>
        </a:p>
      </dgm:t>
    </dgm:pt>
    <dgm:pt modelId="{FEB8AFFD-C905-4C97-91ED-A933449B2E2C}" type="pres">
      <dgm:prSet presAssocID="{8AE2C108-3F55-4072-8C0B-035051225A3A}" presName="Name0" presStyleCnt="0">
        <dgm:presLayoutVars>
          <dgm:dir/>
          <dgm:resizeHandles val="exact"/>
        </dgm:presLayoutVars>
      </dgm:prSet>
      <dgm:spPr/>
    </dgm:pt>
    <dgm:pt modelId="{2848CCAD-4802-4AA5-AE39-8F9D0AECA260}" type="pres">
      <dgm:prSet presAssocID="{1802F9A9-7151-4348-BA2E-104731B2E90F}" presName="node" presStyleLbl="node1" presStyleIdx="0" presStyleCnt="2">
        <dgm:presLayoutVars>
          <dgm:bulletEnabled val="1"/>
        </dgm:presLayoutVars>
      </dgm:prSet>
      <dgm:spPr/>
    </dgm:pt>
    <dgm:pt modelId="{EE5ACB92-62F5-4572-BAD2-F0208B4AB984}" type="pres">
      <dgm:prSet presAssocID="{7D4E2E21-E4A4-4FD2-AC88-54AD818CEC95}" presName="sibTrans" presStyleCnt="0"/>
      <dgm:spPr/>
    </dgm:pt>
    <dgm:pt modelId="{C9850354-EACB-4ED7-8544-9DB70C4DCB67}" type="pres">
      <dgm:prSet presAssocID="{E0523451-A9D7-42E4-93ED-4E3CE5207FF3}" presName="node" presStyleLbl="node1" presStyleIdx="1" presStyleCnt="2" custLinFactNeighborX="71161" custLinFactNeighborY="745">
        <dgm:presLayoutVars>
          <dgm:bulletEnabled val="1"/>
        </dgm:presLayoutVars>
      </dgm:prSet>
      <dgm:spPr/>
    </dgm:pt>
  </dgm:ptLst>
  <dgm:cxnLst>
    <dgm:cxn modelId="{BE621840-56CD-43C2-8251-A8E1C0E9F71F}" type="presOf" srcId="{1802F9A9-7151-4348-BA2E-104731B2E90F}" destId="{2848CCAD-4802-4AA5-AE39-8F9D0AECA260}" srcOrd="0" destOrd="0" presId="urn:microsoft.com/office/officeart/2005/8/layout/hList6"/>
    <dgm:cxn modelId="{0D578671-0616-49CC-B2C9-31292E3B3967}" srcId="{8AE2C108-3F55-4072-8C0B-035051225A3A}" destId="{E0523451-A9D7-42E4-93ED-4E3CE5207FF3}" srcOrd="1" destOrd="0" parTransId="{1D7BF1B3-50C3-411C-9D13-E2A603E07508}" sibTransId="{75F12F44-3128-40A4-956C-55E02C134056}"/>
    <dgm:cxn modelId="{53A45274-9334-4FC0-9363-F378CBB60101}" type="presOf" srcId="{E0523451-A9D7-42E4-93ED-4E3CE5207FF3}" destId="{C9850354-EACB-4ED7-8544-9DB70C4DCB67}" srcOrd="0" destOrd="0" presId="urn:microsoft.com/office/officeart/2005/8/layout/hList6"/>
    <dgm:cxn modelId="{B22D5784-915E-41E5-BE45-398DB996A017}" type="presOf" srcId="{8AE2C108-3F55-4072-8C0B-035051225A3A}" destId="{FEB8AFFD-C905-4C97-91ED-A933449B2E2C}" srcOrd="0" destOrd="0" presId="urn:microsoft.com/office/officeart/2005/8/layout/hList6"/>
    <dgm:cxn modelId="{B346B1A2-ECF2-4725-8743-90044962011D}" srcId="{8AE2C108-3F55-4072-8C0B-035051225A3A}" destId="{1802F9A9-7151-4348-BA2E-104731B2E90F}" srcOrd="0" destOrd="0" parTransId="{33BCF97B-2706-4329-B797-D7C673AA0E27}" sibTransId="{7D4E2E21-E4A4-4FD2-AC88-54AD818CEC95}"/>
    <dgm:cxn modelId="{E3C08099-5754-4553-9D41-D53DC89D8B47}" type="presParOf" srcId="{FEB8AFFD-C905-4C97-91ED-A933449B2E2C}" destId="{2848CCAD-4802-4AA5-AE39-8F9D0AECA260}" srcOrd="0" destOrd="0" presId="urn:microsoft.com/office/officeart/2005/8/layout/hList6"/>
    <dgm:cxn modelId="{7C1CA32E-5A63-4C18-8899-A64022824315}" type="presParOf" srcId="{FEB8AFFD-C905-4C97-91ED-A933449B2E2C}" destId="{EE5ACB92-62F5-4572-BAD2-F0208B4AB984}" srcOrd="1" destOrd="0" presId="urn:microsoft.com/office/officeart/2005/8/layout/hList6"/>
    <dgm:cxn modelId="{8AC67514-4725-424C-B72F-D3ED0BC88BEB}" type="presParOf" srcId="{FEB8AFFD-C905-4C97-91ED-A933449B2E2C}" destId="{C9850354-EACB-4ED7-8544-9DB70C4DCB67}"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FDB0851-D7F0-4D5E-86BC-CF7E88A6A7B8}"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40E0BDF2-7B58-4C17-A671-7F9F2B7D45D3}">
      <dgm:prSet phldrT="[Metin]"/>
      <dgm:spPr/>
      <dgm:t>
        <a:bodyPr/>
        <a:lstStyle/>
        <a:p>
          <a:r>
            <a:rPr lang="tr-TR" dirty="0">
              <a:solidFill>
                <a:schemeClr val="tx1"/>
              </a:solidFill>
            </a:rPr>
            <a:t>Bütünleyici Parçanın Unsurları </a:t>
          </a:r>
        </a:p>
      </dgm:t>
    </dgm:pt>
    <dgm:pt modelId="{B7A1B692-D818-4B08-A329-5C9C083029B6}" type="parTrans" cxnId="{9F4D6B47-2E58-41EB-BE61-F446745F5131}">
      <dgm:prSet/>
      <dgm:spPr/>
      <dgm:t>
        <a:bodyPr/>
        <a:lstStyle/>
        <a:p>
          <a:endParaRPr lang="tr-TR"/>
        </a:p>
      </dgm:t>
    </dgm:pt>
    <dgm:pt modelId="{BE94ABCF-51E0-497D-8EC5-8C7720CF9948}" type="sibTrans" cxnId="{9F4D6B47-2E58-41EB-BE61-F446745F5131}">
      <dgm:prSet/>
      <dgm:spPr/>
      <dgm:t>
        <a:bodyPr/>
        <a:lstStyle/>
        <a:p>
          <a:endParaRPr lang="tr-TR"/>
        </a:p>
      </dgm:t>
    </dgm:pt>
    <dgm:pt modelId="{1F5D331B-587D-4584-AB02-1CFDEC8A6E5C}">
      <dgm:prSet phldrT="[Metin]"/>
      <dgm:spPr/>
      <dgm:t>
        <a:bodyPr/>
        <a:lstStyle/>
        <a:p>
          <a:r>
            <a:rPr lang="tr-TR" dirty="0">
              <a:solidFill>
                <a:schemeClr val="tx1"/>
              </a:solidFill>
            </a:rPr>
            <a:t>Dış Bağlılık </a:t>
          </a:r>
        </a:p>
      </dgm:t>
    </dgm:pt>
    <dgm:pt modelId="{D8B744BE-662C-42DD-9BC5-A81AD0F682E4}" type="parTrans" cxnId="{2069F227-0595-4956-8638-63304FDCA062}">
      <dgm:prSet/>
      <dgm:spPr/>
      <dgm:t>
        <a:bodyPr/>
        <a:lstStyle/>
        <a:p>
          <a:endParaRPr lang="tr-TR"/>
        </a:p>
      </dgm:t>
    </dgm:pt>
    <dgm:pt modelId="{0C461E92-7239-47A5-9DC8-07E95C2A68CD}" type="sibTrans" cxnId="{2069F227-0595-4956-8638-63304FDCA062}">
      <dgm:prSet/>
      <dgm:spPr/>
      <dgm:t>
        <a:bodyPr/>
        <a:lstStyle/>
        <a:p>
          <a:endParaRPr lang="tr-TR"/>
        </a:p>
      </dgm:t>
    </dgm:pt>
    <dgm:pt modelId="{96FCA0AE-C84A-42DA-ABC3-86799B22A4F3}">
      <dgm:prSet phldrT="[Metin]"/>
      <dgm:spPr/>
      <dgm:t>
        <a:bodyPr/>
        <a:lstStyle/>
        <a:p>
          <a:r>
            <a:rPr lang="tr-TR" dirty="0">
              <a:solidFill>
                <a:schemeClr val="tx1"/>
              </a:solidFill>
            </a:rPr>
            <a:t>İç Bağlılık </a:t>
          </a:r>
        </a:p>
      </dgm:t>
    </dgm:pt>
    <dgm:pt modelId="{3ECF012F-8BB9-4F3A-93E3-BC67816F11FD}" type="parTrans" cxnId="{95ED2813-0937-4ECE-8494-6579BEC64000}">
      <dgm:prSet/>
      <dgm:spPr/>
      <dgm:t>
        <a:bodyPr/>
        <a:lstStyle/>
        <a:p>
          <a:endParaRPr lang="tr-TR"/>
        </a:p>
      </dgm:t>
    </dgm:pt>
    <dgm:pt modelId="{5F2CE274-5D11-4507-89B3-14218EC8A332}" type="sibTrans" cxnId="{95ED2813-0937-4ECE-8494-6579BEC64000}">
      <dgm:prSet/>
      <dgm:spPr/>
      <dgm:t>
        <a:bodyPr/>
        <a:lstStyle/>
        <a:p>
          <a:endParaRPr lang="tr-TR"/>
        </a:p>
      </dgm:t>
    </dgm:pt>
    <dgm:pt modelId="{D4973EF8-FC62-42D6-B81B-E3869B4ABB6B}">
      <dgm:prSet phldrT="[Metin]"/>
      <dgm:spPr/>
      <dgm:t>
        <a:bodyPr/>
        <a:lstStyle/>
        <a:p>
          <a:r>
            <a:rPr lang="tr-TR" dirty="0">
              <a:solidFill>
                <a:schemeClr val="tx1"/>
              </a:solidFill>
            </a:rPr>
            <a:t>Yerel Adetlere Uygunluk </a:t>
          </a:r>
        </a:p>
      </dgm:t>
    </dgm:pt>
    <dgm:pt modelId="{7A1C97FD-BEFB-4A4E-AF4A-C2EF04A3461B}" type="parTrans" cxnId="{C7FAC4CB-1173-403C-8C05-A2A5C0A14CED}">
      <dgm:prSet/>
      <dgm:spPr/>
      <dgm:t>
        <a:bodyPr/>
        <a:lstStyle/>
        <a:p>
          <a:endParaRPr lang="tr-TR"/>
        </a:p>
      </dgm:t>
    </dgm:pt>
    <dgm:pt modelId="{553D878D-082E-44BB-9CCC-A044FDA70EC5}" type="sibTrans" cxnId="{C7FAC4CB-1173-403C-8C05-A2A5C0A14CED}">
      <dgm:prSet/>
      <dgm:spPr/>
      <dgm:t>
        <a:bodyPr/>
        <a:lstStyle/>
        <a:p>
          <a:endParaRPr lang="tr-TR"/>
        </a:p>
      </dgm:t>
    </dgm:pt>
    <dgm:pt modelId="{82763F86-21DB-4805-BED1-2B51D0340D01}" type="pres">
      <dgm:prSet presAssocID="{4FDB0851-D7F0-4D5E-86BC-CF7E88A6A7B8}" presName="Name0" presStyleCnt="0">
        <dgm:presLayoutVars>
          <dgm:chPref val="1"/>
          <dgm:dir/>
          <dgm:animOne val="branch"/>
          <dgm:animLvl val="lvl"/>
          <dgm:resizeHandles val="exact"/>
        </dgm:presLayoutVars>
      </dgm:prSet>
      <dgm:spPr/>
    </dgm:pt>
    <dgm:pt modelId="{E3E7AB1E-74F5-4A14-82E6-ED60175A4BA4}" type="pres">
      <dgm:prSet presAssocID="{40E0BDF2-7B58-4C17-A671-7F9F2B7D45D3}" presName="root1" presStyleCnt="0"/>
      <dgm:spPr/>
    </dgm:pt>
    <dgm:pt modelId="{A9AAC6FC-4252-4231-9B99-B3619279A0C4}" type="pres">
      <dgm:prSet presAssocID="{40E0BDF2-7B58-4C17-A671-7F9F2B7D45D3}" presName="LevelOneTextNode" presStyleLbl="node0" presStyleIdx="0" presStyleCnt="1">
        <dgm:presLayoutVars>
          <dgm:chPref val="3"/>
        </dgm:presLayoutVars>
      </dgm:prSet>
      <dgm:spPr/>
    </dgm:pt>
    <dgm:pt modelId="{8A8FE549-F2A1-4F23-8512-7626B77E502F}" type="pres">
      <dgm:prSet presAssocID="{40E0BDF2-7B58-4C17-A671-7F9F2B7D45D3}" presName="level2hierChild" presStyleCnt="0"/>
      <dgm:spPr/>
    </dgm:pt>
    <dgm:pt modelId="{BAD53508-8AD3-4DB1-8226-BAAEEC62E18A}" type="pres">
      <dgm:prSet presAssocID="{D8B744BE-662C-42DD-9BC5-A81AD0F682E4}" presName="conn2-1" presStyleLbl="parChTrans1D2" presStyleIdx="0" presStyleCnt="3"/>
      <dgm:spPr/>
    </dgm:pt>
    <dgm:pt modelId="{9F48B8A7-8E29-404E-B47D-46ED46B20D14}" type="pres">
      <dgm:prSet presAssocID="{D8B744BE-662C-42DD-9BC5-A81AD0F682E4}" presName="connTx" presStyleLbl="parChTrans1D2" presStyleIdx="0" presStyleCnt="3"/>
      <dgm:spPr/>
    </dgm:pt>
    <dgm:pt modelId="{19CD1A55-8089-4C21-B2CF-FCC9D3580E73}" type="pres">
      <dgm:prSet presAssocID="{1F5D331B-587D-4584-AB02-1CFDEC8A6E5C}" presName="root2" presStyleCnt="0"/>
      <dgm:spPr/>
    </dgm:pt>
    <dgm:pt modelId="{718EFAE1-8D10-4F09-AE17-CF816D4C49DF}" type="pres">
      <dgm:prSet presAssocID="{1F5D331B-587D-4584-AB02-1CFDEC8A6E5C}" presName="LevelTwoTextNode" presStyleLbl="node2" presStyleIdx="0" presStyleCnt="3">
        <dgm:presLayoutVars>
          <dgm:chPref val="3"/>
        </dgm:presLayoutVars>
      </dgm:prSet>
      <dgm:spPr/>
    </dgm:pt>
    <dgm:pt modelId="{C45B1F0F-AF8E-46BE-934E-EAEE9C983298}" type="pres">
      <dgm:prSet presAssocID="{1F5D331B-587D-4584-AB02-1CFDEC8A6E5C}" presName="level3hierChild" presStyleCnt="0"/>
      <dgm:spPr/>
    </dgm:pt>
    <dgm:pt modelId="{8C21987D-C245-47DD-BD41-515284917DA7}" type="pres">
      <dgm:prSet presAssocID="{3ECF012F-8BB9-4F3A-93E3-BC67816F11FD}" presName="conn2-1" presStyleLbl="parChTrans1D2" presStyleIdx="1" presStyleCnt="3"/>
      <dgm:spPr/>
    </dgm:pt>
    <dgm:pt modelId="{DF6309CC-DEE2-463E-B0B4-34D3D9D2B256}" type="pres">
      <dgm:prSet presAssocID="{3ECF012F-8BB9-4F3A-93E3-BC67816F11FD}" presName="connTx" presStyleLbl="parChTrans1D2" presStyleIdx="1" presStyleCnt="3"/>
      <dgm:spPr/>
    </dgm:pt>
    <dgm:pt modelId="{C48C02C3-9322-4CEB-A1C3-DCF86ACBB761}" type="pres">
      <dgm:prSet presAssocID="{96FCA0AE-C84A-42DA-ABC3-86799B22A4F3}" presName="root2" presStyleCnt="0"/>
      <dgm:spPr/>
    </dgm:pt>
    <dgm:pt modelId="{08767288-8C01-44F2-9097-52EA3A7F36BC}" type="pres">
      <dgm:prSet presAssocID="{96FCA0AE-C84A-42DA-ABC3-86799B22A4F3}" presName="LevelTwoTextNode" presStyleLbl="node2" presStyleIdx="1" presStyleCnt="3">
        <dgm:presLayoutVars>
          <dgm:chPref val="3"/>
        </dgm:presLayoutVars>
      </dgm:prSet>
      <dgm:spPr/>
    </dgm:pt>
    <dgm:pt modelId="{1427F71A-2634-4DFB-8ED7-5CAD40E6AB47}" type="pres">
      <dgm:prSet presAssocID="{96FCA0AE-C84A-42DA-ABC3-86799B22A4F3}" presName="level3hierChild" presStyleCnt="0"/>
      <dgm:spPr/>
    </dgm:pt>
    <dgm:pt modelId="{5612992F-54CF-4919-8A6E-C29073FC7B00}" type="pres">
      <dgm:prSet presAssocID="{7A1C97FD-BEFB-4A4E-AF4A-C2EF04A3461B}" presName="conn2-1" presStyleLbl="parChTrans1D2" presStyleIdx="2" presStyleCnt="3"/>
      <dgm:spPr/>
    </dgm:pt>
    <dgm:pt modelId="{82DA7B33-1925-44D8-9789-0C98F1D76381}" type="pres">
      <dgm:prSet presAssocID="{7A1C97FD-BEFB-4A4E-AF4A-C2EF04A3461B}" presName="connTx" presStyleLbl="parChTrans1D2" presStyleIdx="2" presStyleCnt="3"/>
      <dgm:spPr/>
    </dgm:pt>
    <dgm:pt modelId="{4F3BCD5A-30EF-4012-A414-9EAB764605BF}" type="pres">
      <dgm:prSet presAssocID="{D4973EF8-FC62-42D6-B81B-E3869B4ABB6B}" presName="root2" presStyleCnt="0"/>
      <dgm:spPr/>
    </dgm:pt>
    <dgm:pt modelId="{D4CE9863-4D4A-46B9-916D-002A1558DAC3}" type="pres">
      <dgm:prSet presAssocID="{D4973EF8-FC62-42D6-B81B-E3869B4ABB6B}" presName="LevelTwoTextNode" presStyleLbl="node2" presStyleIdx="2" presStyleCnt="3">
        <dgm:presLayoutVars>
          <dgm:chPref val="3"/>
        </dgm:presLayoutVars>
      </dgm:prSet>
      <dgm:spPr/>
    </dgm:pt>
    <dgm:pt modelId="{DA407BF5-A636-41BB-A2AE-0FBC42A36362}" type="pres">
      <dgm:prSet presAssocID="{D4973EF8-FC62-42D6-B81B-E3869B4ABB6B}" presName="level3hierChild" presStyleCnt="0"/>
      <dgm:spPr/>
    </dgm:pt>
  </dgm:ptLst>
  <dgm:cxnLst>
    <dgm:cxn modelId="{67264308-647E-4C5E-8EF3-09E80A06072E}" type="presOf" srcId="{D8B744BE-662C-42DD-9BC5-A81AD0F682E4}" destId="{BAD53508-8AD3-4DB1-8226-BAAEEC62E18A}" srcOrd="0" destOrd="0" presId="urn:microsoft.com/office/officeart/2008/layout/HorizontalMultiLevelHierarchy"/>
    <dgm:cxn modelId="{95ED2813-0937-4ECE-8494-6579BEC64000}" srcId="{40E0BDF2-7B58-4C17-A671-7F9F2B7D45D3}" destId="{96FCA0AE-C84A-42DA-ABC3-86799B22A4F3}" srcOrd="1" destOrd="0" parTransId="{3ECF012F-8BB9-4F3A-93E3-BC67816F11FD}" sibTransId="{5F2CE274-5D11-4507-89B3-14218EC8A332}"/>
    <dgm:cxn modelId="{7E7B001C-FAA0-45B6-B654-F31A8A2C21CE}" type="presOf" srcId="{40E0BDF2-7B58-4C17-A671-7F9F2B7D45D3}" destId="{A9AAC6FC-4252-4231-9B99-B3619279A0C4}" srcOrd="0" destOrd="0" presId="urn:microsoft.com/office/officeart/2008/layout/HorizontalMultiLevelHierarchy"/>
    <dgm:cxn modelId="{2069F227-0595-4956-8638-63304FDCA062}" srcId="{40E0BDF2-7B58-4C17-A671-7F9F2B7D45D3}" destId="{1F5D331B-587D-4584-AB02-1CFDEC8A6E5C}" srcOrd="0" destOrd="0" parTransId="{D8B744BE-662C-42DD-9BC5-A81AD0F682E4}" sibTransId="{0C461E92-7239-47A5-9DC8-07E95C2A68CD}"/>
    <dgm:cxn modelId="{0104BD62-766B-4AF4-8EC5-C107D6C0FF6E}" type="presOf" srcId="{4FDB0851-D7F0-4D5E-86BC-CF7E88A6A7B8}" destId="{82763F86-21DB-4805-BED1-2B51D0340D01}" srcOrd="0" destOrd="0" presId="urn:microsoft.com/office/officeart/2008/layout/HorizontalMultiLevelHierarchy"/>
    <dgm:cxn modelId="{9F4D6B47-2E58-41EB-BE61-F446745F5131}" srcId="{4FDB0851-D7F0-4D5E-86BC-CF7E88A6A7B8}" destId="{40E0BDF2-7B58-4C17-A671-7F9F2B7D45D3}" srcOrd="0" destOrd="0" parTransId="{B7A1B692-D818-4B08-A329-5C9C083029B6}" sibTransId="{BE94ABCF-51E0-497D-8EC5-8C7720CF9948}"/>
    <dgm:cxn modelId="{7E6F324B-0118-4878-BCCE-F041236130C7}" type="presOf" srcId="{D4973EF8-FC62-42D6-B81B-E3869B4ABB6B}" destId="{D4CE9863-4D4A-46B9-916D-002A1558DAC3}" srcOrd="0" destOrd="0" presId="urn:microsoft.com/office/officeart/2008/layout/HorizontalMultiLevelHierarchy"/>
    <dgm:cxn modelId="{C68ECC4C-95ED-478E-B576-BCF542C1B307}" type="presOf" srcId="{7A1C97FD-BEFB-4A4E-AF4A-C2EF04A3461B}" destId="{5612992F-54CF-4919-8A6E-C29073FC7B00}" srcOrd="0" destOrd="0" presId="urn:microsoft.com/office/officeart/2008/layout/HorizontalMultiLevelHierarchy"/>
    <dgm:cxn modelId="{FC98C271-F9DC-40AB-B830-18E0CB2660D3}" type="presOf" srcId="{1F5D331B-587D-4584-AB02-1CFDEC8A6E5C}" destId="{718EFAE1-8D10-4F09-AE17-CF816D4C49DF}" srcOrd="0" destOrd="0" presId="urn:microsoft.com/office/officeart/2008/layout/HorizontalMultiLevelHierarchy"/>
    <dgm:cxn modelId="{6DF73D80-6603-401E-886F-FAF701CA07FE}" type="presOf" srcId="{3ECF012F-8BB9-4F3A-93E3-BC67816F11FD}" destId="{DF6309CC-DEE2-463E-B0B4-34D3D9D2B256}" srcOrd="1" destOrd="0" presId="urn:microsoft.com/office/officeart/2008/layout/HorizontalMultiLevelHierarchy"/>
    <dgm:cxn modelId="{658CA9C5-A0D4-4437-8850-E6F89530CD68}" type="presOf" srcId="{D8B744BE-662C-42DD-9BC5-A81AD0F682E4}" destId="{9F48B8A7-8E29-404E-B47D-46ED46B20D14}" srcOrd="1" destOrd="0" presId="urn:microsoft.com/office/officeart/2008/layout/HorizontalMultiLevelHierarchy"/>
    <dgm:cxn modelId="{C7FAC4CB-1173-403C-8C05-A2A5C0A14CED}" srcId="{40E0BDF2-7B58-4C17-A671-7F9F2B7D45D3}" destId="{D4973EF8-FC62-42D6-B81B-E3869B4ABB6B}" srcOrd="2" destOrd="0" parTransId="{7A1C97FD-BEFB-4A4E-AF4A-C2EF04A3461B}" sibTransId="{553D878D-082E-44BB-9CCC-A044FDA70EC5}"/>
    <dgm:cxn modelId="{7F9A1DD6-487D-40D3-81F0-A7E661890826}" type="presOf" srcId="{7A1C97FD-BEFB-4A4E-AF4A-C2EF04A3461B}" destId="{82DA7B33-1925-44D8-9789-0C98F1D76381}" srcOrd="1" destOrd="0" presId="urn:microsoft.com/office/officeart/2008/layout/HorizontalMultiLevelHierarchy"/>
    <dgm:cxn modelId="{53079AE7-9799-4429-B63D-815D4C86EBC4}" type="presOf" srcId="{96FCA0AE-C84A-42DA-ABC3-86799B22A4F3}" destId="{08767288-8C01-44F2-9097-52EA3A7F36BC}" srcOrd="0" destOrd="0" presId="urn:microsoft.com/office/officeart/2008/layout/HorizontalMultiLevelHierarchy"/>
    <dgm:cxn modelId="{A7B04CF1-A974-4FD1-BCE0-F68774D0EB17}" type="presOf" srcId="{3ECF012F-8BB9-4F3A-93E3-BC67816F11FD}" destId="{8C21987D-C245-47DD-BD41-515284917DA7}" srcOrd="0" destOrd="0" presId="urn:microsoft.com/office/officeart/2008/layout/HorizontalMultiLevelHierarchy"/>
    <dgm:cxn modelId="{05564F59-238F-4B24-BE68-0EC87928B4A6}" type="presParOf" srcId="{82763F86-21DB-4805-BED1-2B51D0340D01}" destId="{E3E7AB1E-74F5-4A14-82E6-ED60175A4BA4}" srcOrd="0" destOrd="0" presId="urn:microsoft.com/office/officeart/2008/layout/HorizontalMultiLevelHierarchy"/>
    <dgm:cxn modelId="{B9E73E70-331A-42FE-9BBF-B5CD5C94E4D0}" type="presParOf" srcId="{E3E7AB1E-74F5-4A14-82E6-ED60175A4BA4}" destId="{A9AAC6FC-4252-4231-9B99-B3619279A0C4}" srcOrd="0" destOrd="0" presId="urn:microsoft.com/office/officeart/2008/layout/HorizontalMultiLevelHierarchy"/>
    <dgm:cxn modelId="{02879978-2F37-480D-B748-475923E229F9}" type="presParOf" srcId="{E3E7AB1E-74F5-4A14-82E6-ED60175A4BA4}" destId="{8A8FE549-F2A1-4F23-8512-7626B77E502F}" srcOrd="1" destOrd="0" presId="urn:microsoft.com/office/officeart/2008/layout/HorizontalMultiLevelHierarchy"/>
    <dgm:cxn modelId="{DDD33B25-30D4-47C5-9B12-02467509C236}" type="presParOf" srcId="{8A8FE549-F2A1-4F23-8512-7626B77E502F}" destId="{BAD53508-8AD3-4DB1-8226-BAAEEC62E18A}" srcOrd="0" destOrd="0" presId="urn:microsoft.com/office/officeart/2008/layout/HorizontalMultiLevelHierarchy"/>
    <dgm:cxn modelId="{107120A9-D239-43D4-99E0-7365BE67324C}" type="presParOf" srcId="{BAD53508-8AD3-4DB1-8226-BAAEEC62E18A}" destId="{9F48B8A7-8E29-404E-B47D-46ED46B20D14}" srcOrd="0" destOrd="0" presId="urn:microsoft.com/office/officeart/2008/layout/HorizontalMultiLevelHierarchy"/>
    <dgm:cxn modelId="{4467485E-585B-43D5-B16D-6AE55A802AA3}" type="presParOf" srcId="{8A8FE549-F2A1-4F23-8512-7626B77E502F}" destId="{19CD1A55-8089-4C21-B2CF-FCC9D3580E73}" srcOrd="1" destOrd="0" presId="urn:microsoft.com/office/officeart/2008/layout/HorizontalMultiLevelHierarchy"/>
    <dgm:cxn modelId="{C7F9DF07-0D5F-4B3B-9E45-CD9447628E44}" type="presParOf" srcId="{19CD1A55-8089-4C21-B2CF-FCC9D3580E73}" destId="{718EFAE1-8D10-4F09-AE17-CF816D4C49DF}" srcOrd="0" destOrd="0" presId="urn:microsoft.com/office/officeart/2008/layout/HorizontalMultiLevelHierarchy"/>
    <dgm:cxn modelId="{C65840C7-19F0-40B4-8C53-DA7F681F68A1}" type="presParOf" srcId="{19CD1A55-8089-4C21-B2CF-FCC9D3580E73}" destId="{C45B1F0F-AF8E-46BE-934E-EAEE9C983298}" srcOrd="1" destOrd="0" presId="urn:microsoft.com/office/officeart/2008/layout/HorizontalMultiLevelHierarchy"/>
    <dgm:cxn modelId="{9784CEE1-096E-45FF-A414-B1750ADE5866}" type="presParOf" srcId="{8A8FE549-F2A1-4F23-8512-7626B77E502F}" destId="{8C21987D-C245-47DD-BD41-515284917DA7}" srcOrd="2" destOrd="0" presId="urn:microsoft.com/office/officeart/2008/layout/HorizontalMultiLevelHierarchy"/>
    <dgm:cxn modelId="{5215103D-44CF-4DC6-BA79-217338E86550}" type="presParOf" srcId="{8C21987D-C245-47DD-BD41-515284917DA7}" destId="{DF6309CC-DEE2-463E-B0B4-34D3D9D2B256}" srcOrd="0" destOrd="0" presId="urn:microsoft.com/office/officeart/2008/layout/HorizontalMultiLevelHierarchy"/>
    <dgm:cxn modelId="{3DE26459-5B21-4FD8-B011-0F5954D29A03}" type="presParOf" srcId="{8A8FE549-F2A1-4F23-8512-7626B77E502F}" destId="{C48C02C3-9322-4CEB-A1C3-DCF86ACBB761}" srcOrd="3" destOrd="0" presId="urn:microsoft.com/office/officeart/2008/layout/HorizontalMultiLevelHierarchy"/>
    <dgm:cxn modelId="{A7CD78B8-875B-4E4D-8C6B-F86A2C94785C}" type="presParOf" srcId="{C48C02C3-9322-4CEB-A1C3-DCF86ACBB761}" destId="{08767288-8C01-44F2-9097-52EA3A7F36BC}" srcOrd="0" destOrd="0" presId="urn:microsoft.com/office/officeart/2008/layout/HorizontalMultiLevelHierarchy"/>
    <dgm:cxn modelId="{09A442C4-F3BF-4FA2-85DD-DD1C9FBF457C}" type="presParOf" srcId="{C48C02C3-9322-4CEB-A1C3-DCF86ACBB761}" destId="{1427F71A-2634-4DFB-8ED7-5CAD40E6AB47}" srcOrd="1" destOrd="0" presId="urn:microsoft.com/office/officeart/2008/layout/HorizontalMultiLevelHierarchy"/>
    <dgm:cxn modelId="{B274CF9C-5215-4B49-8583-84B1321ADD64}" type="presParOf" srcId="{8A8FE549-F2A1-4F23-8512-7626B77E502F}" destId="{5612992F-54CF-4919-8A6E-C29073FC7B00}" srcOrd="4" destOrd="0" presId="urn:microsoft.com/office/officeart/2008/layout/HorizontalMultiLevelHierarchy"/>
    <dgm:cxn modelId="{DDA6530F-D5A4-488F-89F5-FA86C81374A0}" type="presParOf" srcId="{5612992F-54CF-4919-8A6E-C29073FC7B00}" destId="{82DA7B33-1925-44D8-9789-0C98F1D76381}" srcOrd="0" destOrd="0" presId="urn:microsoft.com/office/officeart/2008/layout/HorizontalMultiLevelHierarchy"/>
    <dgm:cxn modelId="{5FF83DDF-3D38-4014-B782-CF2FE1B61142}" type="presParOf" srcId="{8A8FE549-F2A1-4F23-8512-7626B77E502F}" destId="{4F3BCD5A-30EF-4012-A414-9EAB764605BF}" srcOrd="5" destOrd="0" presId="urn:microsoft.com/office/officeart/2008/layout/HorizontalMultiLevelHierarchy"/>
    <dgm:cxn modelId="{3378E53C-9B92-45DC-AA2F-A28D13D9483B}" type="presParOf" srcId="{4F3BCD5A-30EF-4012-A414-9EAB764605BF}" destId="{D4CE9863-4D4A-46B9-916D-002A1558DAC3}" srcOrd="0" destOrd="0" presId="urn:microsoft.com/office/officeart/2008/layout/HorizontalMultiLevelHierarchy"/>
    <dgm:cxn modelId="{4ECF13EC-0185-4C25-887B-DBC12B5586AD}" type="presParOf" srcId="{4F3BCD5A-30EF-4012-A414-9EAB764605BF}" destId="{DA407BF5-A636-41BB-A2AE-0FBC42A36362}"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39ABC68-9705-43B8-86A9-2BF013789329}"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CB392747-CF45-4D71-BB96-FDFC2AB83B07}">
      <dgm:prSet phldrT="[Metin]"/>
      <dgm:spPr/>
      <dgm:t>
        <a:bodyPr/>
        <a:lstStyle/>
        <a:p>
          <a:r>
            <a:rPr lang="tr-TR" dirty="0">
              <a:solidFill>
                <a:schemeClr val="tx1"/>
              </a:solidFill>
            </a:rPr>
            <a:t>Bütünleyici Parça Olmanın Hukuki Sonuçları</a:t>
          </a:r>
        </a:p>
      </dgm:t>
    </dgm:pt>
    <dgm:pt modelId="{64701FCF-DE30-444A-9F09-ADB447694AEE}" type="parTrans" cxnId="{0730497D-6370-4099-9BF9-DFA126ABBC42}">
      <dgm:prSet/>
      <dgm:spPr/>
      <dgm:t>
        <a:bodyPr/>
        <a:lstStyle/>
        <a:p>
          <a:endParaRPr lang="tr-TR"/>
        </a:p>
      </dgm:t>
    </dgm:pt>
    <dgm:pt modelId="{D1225EBF-AC7A-42D5-A33F-9DA7AD55F03E}" type="sibTrans" cxnId="{0730497D-6370-4099-9BF9-DFA126ABBC42}">
      <dgm:prSet/>
      <dgm:spPr/>
      <dgm:t>
        <a:bodyPr/>
        <a:lstStyle/>
        <a:p>
          <a:endParaRPr lang="tr-TR"/>
        </a:p>
      </dgm:t>
    </dgm:pt>
    <dgm:pt modelId="{05271ECE-3EEB-4DC9-BFED-A4770E1398D8}">
      <dgm:prSet phldrT="[Metin]" custT="1"/>
      <dgm:spPr/>
      <dgm:t>
        <a:bodyPr/>
        <a:lstStyle/>
        <a:p>
          <a:r>
            <a:rPr lang="tr-TR" sz="2400" dirty="0">
              <a:solidFill>
                <a:schemeClr val="tx1"/>
              </a:solidFill>
            </a:rPr>
            <a:t>Ayni Hakkın Şeyin Bütününü Kapsaması</a:t>
          </a:r>
        </a:p>
      </dgm:t>
    </dgm:pt>
    <dgm:pt modelId="{8CB47ED1-FCE7-43B0-8046-B25669F5C6B1}" type="parTrans" cxnId="{ABFA46E9-0893-4F92-8CF4-99DF78C95035}">
      <dgm:prSet/>
      <dgm:spPr/>
      <dgm:t>
        <a:bodyPr/>
        <a:lstStyle/>
        <a:p>
          <a:endParaRPr lang="tr-TR"/>
        </a:p>
      </dgm:t>
    </dgm:pt>
    <dgm:pt modelId="{B69237A5-68BD-48F9-AB68-9C598E4A2296}" type="sibTrans" cxnId="{ABFA46E9-0893-4F92-8CF4-99DF78C95035}">
      <dgm:prSet/>
      <dgm:spPr/>
      <dgm:t>
        <a:bodyPr/>
        <a:lstStyle/>
        <a:p>
          <a:endParaRPr lang="tr-TR"/>
        </a:p>
      </dgm:t>
    </dgm:pt>
    <dgm:pt modelId="{FC6AF1D2-60F8-4812-A01A-984E98913A44}">
      <dgm:prSet phldrT="[Metin]" custT="1"/>
      <dgm:spPr/>
      <dgm:t>
        <a:bodyPr/>
        <a:lstStyle/>
        <a:p>
          <a:r>
            <a:rPr lang="tr-TR" sz="2000" dirty="0">
              <a:solidFill>
                <a:schemeClr val="tx1"/>
              </a:solidFill>
            </a:rPr>
            <a:t>Bütünleyici Parça </a:t>
          </a:r>
          <a:r>
            <a:rPr lang="tr-TR" sz="1800" dirty="0">
              <a:solidFill>
                <a:schemeClr val="tx1"/>
              </a:solidFill>
            </a:rPr>
            <a:t>Üzerinde</a:t>
          </a:r>
          <a:r>
            <a:rPr lang="tr-TR" sz="2000" dirty="0">
              <a:solidFill>
                <a:schemeClr val="tx1"/>
              </a:solidFill>
            </a:rPr>
            <a:t> Önceden Kurulmuş Olan Ayni Hakkın Sona Ermesi </a:t>
          </a:r>
        </a:p>
      </dgm:t>
    </dgm:pt>
    <dgm:pt modelId="{BBAC9B9A-A1B6-4D19-88CB-D63B6A6A3506}" type="parTrans" cxnId="{C011CC8B-474C-4926-8F1F-31A921E38BF4}">
      <dgm:prSet/>
      <dgm:spPr/>
      <dgm:t>
        <a:bodyPr/>
        <a:lstStyle/>
        <a:p>
          <a:endParaRPr lang="tr-TR"/>
        </a:p>
      </dgm:t>
    </dgm:pt>
    <dgm:pt modelId="{DCEBCCBE-4305-4E0E-B6FB-C6C69BB6CB7A}" type="sibTrans" cxnId="{C011CC8B-474C-4926-8F1F-31A921E38BF4}">
      <dgm:prSet/>
      <dgm:spPr/>
      <dgm:t>
        <a:bodyPr/>
        <a:lstStyle/>
        <a:p>
          <a:endParaRPr lang="tr-TR"/>
        </a:p>
      </dgm:t>
    </dgm:pt>
    <dgm:pt modelId="{14812428-03CF-48EF-AAC1-6D5566DF0245}" type="pres">
      <dgm:prSet presAssocID="{739ABC68-9705-43B8-86A9-2BF013789329}" presName="Name0" presStyleCnt="0">
        <dgm:presLayoutVars>
          <dgm:chPref val="1"/>
          <dgm:dir/>
          <dgm:animOne val="branch"/>
          <dgm:animLvl val="lvl"/>
          <dgm:resizeHandles val="exact"/>
        </dgm:presLayoutVars>
      </dgm:prSet>
      <dgm:spPr/>
    </dgm:pt>
    <dgm:pt modelId="{D70E7325-5AD2-41B6-91B0-FE6E4C0E9F2D}" type="pres">
      <dgm:prSet presAssocID="{CB392747-CF45-4D71-BB96-FDFC2AB83B07}" presName="root1" presStyleCnt="0"/>
      <dgm:spPr/>
    </dgm:pt>
    <dgm:pt modelId="{7FA9F2EE-A16A-48F1-9D5B-4B7CAF135E20}" type="pres">
      <dgm:prSet presAssocID="{CB392747-CF45-4D71-BB96-FDFC2AB83B07}" presName="LevelOneTextNode" presStyleLbl="node0" presStyleIdx="0" presStyleCnt="1">
        <dgm:presLayoutVars>
          <dgm:chPref val="3"/>
        </dgm:presLayoutVars>
      </dgm:prSet>
      <dgm:spPr/>
    </dgm:pt>
    <dgm:pt modelId="{034FF5C0-814B-47D9-87FB-A14F14DCFA4F}" type="pres">
      <dgm:prSet presAssocID="{CB392747-CF45-4D71-BB96-FDFC2AB83B07}" presName="level2hierChild" presStyleCnt="0"/>
      <dgm:spPr/>
    </dgm:pt>
    <dgm:pt modelId="{538C1858-A247-4192-8909-1D7988801BFB}" type="pres">
      <dgm:prSet presAssocID="{8CB47ED1-FCE7-43B0-8046-B25669F5C6B1}" presName="conn2-1" presStyleLbl="parChTrans1D2" presStyleIdx="0" presStyleCnt="2"/>
      <dgm:spPr/>
    </dgm:pt>
    <dgm:pt modelId="{8AA9C857-8892-480F-92D2-423588A84C56}" type="pres">
      <dgm:prSet presAssocID="{8CB47ED1-FCE7-43B0-8046-B25669F5C6B1}" presName="connTx" presStyleLbl="parChTrans1D2" presStyleIdx="0" presStyleCnt="2"/>
      <dgm:spPr/>
    </dgm:pt>
    <dgm:pt modelId="{1D43C639-06CF-47D9-B204-23A11B26D101}" type="pres">
      <dgm:prSet presAssocID="{05271ECE-3EEB-4DC9-BFED-A4770E1398D8}" presName="root2" presStyleCnt="0"/>
      <dgm:spPr/>
    </dgm:pt>
    <dgm:pt modelId="{D561A13B-56BF-4A84-B6D5-71EF0BE642A8}" type="pres">
      <dgm:prSet presAssocID="{05271ECE-3EEB-4DC9-BFED-A4770E1398D8}" presName="LevelTwoTextNode" presStyleLbl="node2" presStyleIdx="0" presStyleCnt="2">
        <dgm:presLayoutVars>
          <dgm:chPref val="3"/>
        </dgm:presLayoutVars>
      </dgm:prSet>
      <dgm:spPr/>
    </dgm:pt>
    <dgm:pt modelId="{1A10DB7E-7B3D-45BE-99E1-661353DF00BC}" type="pres">
      <dgm:prSet presAssocID="{05271ECE-3EEB-4DC9-BFED-A4770E1398D8}" presName="level3hierChild" presStyleCnt="0"/>
      <dgm:spPr/>
    </dgm:pt>
    <dgm:pt modelId="{83DFABBA-3AFE-468A-9B34-D52DDBA5F2CA}" type="pres">
      <dgm:prSet presAssocID="{BBAC9B9A-A1B6-4D19-88CB-D63B6A6A3506}" presName="conn2-1" presStyleLbl="parChTrans1D2" presStyleIdx="1" presStyleCnt="2"/>
      <dgm:spPr/>
    </dgm:pt>
    <dgm:pt modelId="{BA438099-474E-4A22-8A53-F25B2DA417C1}" type="pres">
      <dgm:prSet presAssocID="{BBAC9B9A-A1B6-4D19-88CB-D63B6A6A3506}" presName="connTx" presStyleLbl="parChTrans1D2" presStyleIdx="1" presStyleCnt="2"/>
      <dgm:spPr/>
    </dgm:pt>
    <dgm:pt modelId="{4F609EC1-AA80-4C6E-8F06-8E5200A10095}" type="pres">
      <dgm:prSet presAssocID="{FC6AF1D2-60F8-4812-A01A-984E98913A44}" presName="root2" presStyleCnt="0"/>
      <dgm:spPr/>
    </dgm:pt>
    <dgm:pt modelId="{37AEBDCF-5ECE-40A1-9864-258FEF6C4099}" type="pres">
      <dgm:prSet presAssocID="{FC6AF1D2-60F8-4812-A01A-984E98913A44}" presName="LevelTwoTextNode" presStyleLbl="node2" presStyleIdx="1" presStyleCnt="2">
        <dgm:presLayoutVars>
          <dgm:chPref val="3"/>
        </dgm:presLayoutVars>
      </dgm:prSet>
      <dgm:spPr/>
    </dgm:pt>
    <dgm:pt modelId="{AF50314E-B96E-4C8A-BBEF-E2C3351D1930}" type="pres">
      <dgm:prSet presAssocID="{FC6AF1D2-60F8-4812-A01A-984E98913A44}" presName="level3hierChild" presStyleCnt="0"/>
      <dgm:spPr/>
    </dgm:pt>
  </dgm:ptLst>
  <dgm:cxnLst>
    <dgm:cxn modelId="{3D2BD800-8240-4312-8D4D-BE774B7CDE5C}" type="presOf" srcId="{8CB47ED1-FCE7-43B0-8046-B25669F5C6B1}" destId="{8AA9C857-8892-480F-92D2-423588A84C56}" srcOrd="1" destOrd="0" presId="urn:microsoft.com/office/officeart/2008/layout/HorizontalMultiLevelHierarchy"/>
    <dgm:cxn modelId="{83A46D09-1FF9-48FC-AAB2-7B10CDE7705D}" type="presOf" srcId="{739ABC68-9705-43B8-86A9-2BF013789329}" destId="{14812428-03CF-48EF-AAC1-6D5566DF0245}" srcOrd="0" destOrd="0" presId="urn:microsoft.com/office/officeart/2008/layout/HorizontalMultiLevelHierarchy"/>
    <dgm:cxn modelId="{34C7E513-B7BF-4466-8E59-20B7DB680749}" type="presOf" srcId="{BBAC9B9A-A1B6-4D19-88CB-D63B6A6A3506}" destId="{BA438099-474E-4A22-8A53-F25B2DA417C1}" srcOrd="1" destOrd="0" presId="urn:microsoft.com/office/officeart/2008/layout/HorizontalMultiLevelHierarchy"/>
    <dgm:cxn modelId="{CE9B3C2F-813F-4595-9145-5C0859498503}" type="presOf" srcId="{05271ECE-3EEB-4DC9-BFED-A4770E1398D8}" destId="{D561A13B-56BF-4A84-B6D5-71EF0BE642A8}" srcOrd="0" destOrd="0" presId="urn:microsoft.com/office/officeart/2008/layout/HorizontalMultiLevelHierarchy"/>
    <dgm:cxn modelId="{A1F3D868-EA23-4DE9-913E-CA87204C4031}" type="presOf" srcId="{8CB47ED1-FCE7-43B0-8046-B25669F5C6B1}" destId="{538C1858-A247-4192-8909-1D7988801BFB}" srcOrd="0" destOrd="0" presId="urn:microsoft.com/office/officeart/2008/layout/HorizontalMultiLevelHierarchy"/>
    <dgm:cxn modelId="{0730497D-6370-4099-9BF9-DFA126ABBC42}" srcId="{739ABC68-9705-43B8-86A9-2BF013789329}" destId="{CB392747-CF45-4D71-BB96-FDFC2AB83B07}" srcOrd="0" destOrd="0" parTransId="{64701FCF-DE30-444A-9F09-ADB447694AEE}" sibTransId="{D1225EBF-AC7A-42D5-A33F-9DA7AD55F03E}"/>
    <dgm:cxn modelId="{C011CC8B-474C-4926-8F1F-31A921E38BF4}" srcId="{CB392747-CF45-4D71-BB96-FDFC2AB83B07}" destId="{FC6AF1D2-60F8-4812-A01A-984E98913A44}" srcOrd="1" destOrd="0" parTransId="{BBAC9B9A-A1B6-4D19-88CB-D63B6A6A3506}" sibTransId="{DCEBCCBE-4305-4E0E-B6FB-C6C69BB6CB7A}"/>
    <dgm:cxn modelId="{FC6627E6-10E3-4AE7-B674-AC5F1D78FADF}" type="presOf" srcId="{CB392747-CF45-4D71-BB96-FDFC2AB83B07}" destId="{7FA9F2EE-A16A-48F1-9D5B-4B7CAF135E20}" srcOrd="0" destOrd="0" presId="urn:microsoft.com/office/officeart/2008/layout/HorizontalMultiLevelHierarchy"/>
    <dgm:cxn modelId="{ABFA46E9-0893-4F92-8CF4-99DF78C95035}" srcId="{CB392747-CF45-4D71-BB96-FDFC2AB83B07}" destId="{05271ECE-3EEB-4DC9-BFED-A4770E1398D8}" srcOrd="0" destOrd="0" parTransId="{8CB47ED1-FCE7-43B0-8046-B25669F5C6B1}" sibTransId="{B69237A5-68BD-48F9-AB68-9C598E4A2296}"/>
    <dgm:cxn modelId="{D6A902F2-220F-4ECC-A77A-6321C2760EA8}" type="presOf" srcId="{FC6AF1D2-60F8-4812-A01A-984E98913A44}" destId="{37AEBDCF-5ECE-40A1-9864-258FEF6C4099}" srcOrd="0" destOrd="0" presId="urn:microsoft.com/office/officeart/2008/layout/HorizontalMultiLevelHierarchy"/>
    <dgm:cxn modelId="{6B9B97F3-9AA1-4447-8365-A542BDFB0D89}" type="presOf" srcId="{BBAC9B9A-A1B6-4D19-88CB-D63B6A6A3506}" destId="{83DFABBA-3AFE-468A-9B34-D52DDBA5F2CA}" srcOrd="0" destOrd="0" presId="urn:microsoft.com/office/officeart/2008/layout/HorizontalMultiLevelHierarchy"/>
    <dgm:cxn modelId="{F7A9126C-BC94-450D-8C5A-9DD89246BC5C}" type="presParOf" srcId="{14812428-03CF-48EF-AAC1-6D5566DF0245}" destId="{D70E7325-5AD2-41B6-91B0-FE6E4C0E9F2D}" srcOrd="0" destOrd="0" presId="urn:microsoft.com/office/officeart/2008/layout/HorizontalMultiLevelHierarchy"/>
    <dgm:cxn modelId="{5AF60652-F2F9-467C-9E47-7F778579DD50}" type="presParOf" srcId="{D70E7325-5AD2-41B6-91B0-FE6E4C0E9F2D}" destId="{7FA9F2EE-A16A-48F1-9D5B-4B7CAF135E20}" srcOrd="0" destOrd="0" presId="urn:microsoft.com/office/officeart/2008/layout/HorizontalMultiLevelHierarchy"/>
    <dgm:cxn modelId="{51EA32D8-3E4B-4EEF-A965-BECC4B2C5CAC}" type="presParOf" srcId="{D70E7325-5AD2-41B6-91B0-FE6E4C0E9F2D}" destId="{034FF5C0-814B-47D9-87FB-A14F14DCFA4F}" srcOrd="1" destOrd="0" presId="urn:microsoft.com/office/officeart/2008/layout/HorizontalMultiLevelHierarchy"/>
    <dgm:cxn modelId="{39F131CA-FFD0-433B-8F7E-45CA58543963}" type="presParOf" srcId="{034FF5C0-814B-47D9-87FB-A14F14DCFA4F}" destId="{538C1858-A247-4192-8909-1D7988801BFB}" srcOrd="0" destOrd="0" presId="urn:microsoft.com/office/officeart/2008/layout/HorizontalMultiLevelHierarchy"/>
    <dgm:cxn modelId="{41154C4B-22F0-43CC-9D19-E9DF1169CAA2}" type="presParOf" srcId="{538C1858-A247-4192-8909-1D7988801BFB}" destId="{8AA9C857-8892-480F-92D2-423588A84C56}" srcOrd="0" destOrd="0" presId="urn:microsoft.com/office/officeart/2008/layout/HorizontalMultiLevelHierarchy"/>
    <dgm:cxn modelId="{27730628-9E39-4E57-B4B8-F13E7E016C63}" type="presParOf" srcId="{034FF5C0-814B-47D9-87FB-A14F14DCFA4F}" destId="{1D43C639-06CF-47D9-B204-23A11B26D101}" srcOrd="1" destOrd="0" presId="urn:microsoft.com/office/officeart/2008/layout/HorizontalMultiLevelHierarchy"/>
    <dgm:cxn modelId="{92FE5EC1-78D4-4113-B9F2-04C9E400A26D}" type="presParOf" srcId="{1D43C639-06CF-47D9-B204-23A11B26D101}" destId="{D561A13B-56BF-4A84-B6D5-71EF0BE642A8}" srcOrd="0" destOrd="0" presId="urn:microsoft.com/office/officeart/2008/layout/HorizontalMultiLevelHierarchy"/>
    <dgm:cxn modelId="{7D239E33-DD45-497A-A84D-D1F2A1B0DCDF}" type="presParOf" srcId="{1D43C639-06CF-47D9-B204-23A11B26D101}" destId="{1A10DB7E-7B3D-45BE-99E1-661353DF00BC}" srcOrd="1" destOrd="0" presId="urn:microsoft.com/office/officeart/2008/layout/HorizontalMultiLevelHierarchy"/>
    <dgm:cxn modelId="{8B55E650-64F2-4C39-B214-FBC998F5DD63}" type="presParOf" srcId="{034FF5C0-814B-47D9-87FB-A14F14DCFA4F}" destId="{83DFABBA-3AFE-468A-9B34-D52DDBA5F2CA}" srcOrd="2" destOrd="0" presId="urn:microsoft.com/office/officeart/2008/layout/HorizontalMultiLevelHierarchy"/>
    <dgm:cxn modelId="{484F63F6-6474-4B3C-A196-8E9F1F59AAE1}" type="presParOf" srcId="{83DFABBA-3AFE-468A-9B34-D52DDBA5F2CA}" destId="{BA438099-474E-4A22-8A53-F25B2DA417C1}" srcOrd="0" destOrd="0" presId="urn:microsoft.com/office/officeart/2008/layout/HorizontalMultiLevelHierarchy"/>
    <dgm:cxn modelId="{A47681C7-6D77-473E-82F7-922C35254197}" type="presParOf" srcId="{034FF5C0-814B-47D9-87FB-A14F14DCFA4F}" destId="{4F609EC1-AA80-4C6E-8F06-8E5200A10095}" srcOrd="3" destOrd="0" presId="urn:microsoft.com/office/officeart/2008/layout/HorizontalMultiLevelHierarchy"/>
    <dgm:cxn modelId="{333534A2-B5A1-4E6B-AA96-46D3DF7E8E15}" type="presParOf" srcId="{4F609EC1-AA80-4C6E-8F06-8E5200A10095}" destId="{37AEBDCF-5ECE-40A1-9864-258FEF6C4099}" srcOrd="0" destOrd="0" presId="urn:microsoft.com/office/officeart/2008/layout/HorizontalMultiLevelHierarchy"/>
    <dgm:cxn modelId="{BDFE7EFD-9279-49FB-BF1A-EF36E993601C}" type="presParOf" srcId="{4F609EC1-AA80-4C6E-8F06-8E5200A10095}" destId="{AF50314E-B96E-4C8A-BBEF-E2C3351D1930}"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2B5038F-01B0-40EA-ABF0-788AC30B7C5E}"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75AF9BD3-E61C-43EC-A934-CC1472CFAA69}">
      <dgm:prSet phldrT="[Metin]"/>
      <dgm:spPr/>
      <dgm:t>
        <a:bodyPr/>
        <a:lstStyle/>
        <a:p>
          <a:r>
            <a:rPr lang="tr-TR" dirty="0">
              <a:solidFill>
                <a:schemeClr val="tx1"/>
              </a:solidFill>
            </a:rPr>
            <a:t>Kanun Gereği Bütünleyici Parça Sayılan Şeyler</a:t>
          </a:r>
        </a:p>
      </dgm:t>
    </dgm:pt>
    <dgm:pt modelId="{69A117CA-7048-4228-8B0D-3681EC72C1C8}" type="parTrans" cxnId="{BCCA6736-2AFF-46C7-A091-B12E942DED58}">
      <dgm:prSet/>
      <dgm:spPr/>
      <dgm:t>
        <a:bodyPr/>
        <a:lstStyle/>
        <a:p>
          <a:endParaRPr lang="tr-TR"/>
        </a:p>
      </dgm:t>
    </dgm:pt>
    <dgm:pt modelId="{F655BFBD-604D-4722-94C8-0E28FA66FA98}" type="sibTrans" cxnId="{BCCA6736-2AFF-46C7-A091-B12E942DED58}">
      <dgm:prSet/>
      <dgm:spPr/>
      <dgm:t>
        <a:bodyPr/>
        <a:lstStyle/>
        <a:p>
          <a:endParaRPr lang="tr-TR"/>
        </a:p>
      </dgm:t>
    </dgm:pt>
    <dgm:pt modelId="{3C0B681F-B841-44BD-9589-4C1181128528}">
      <dgm:prSet phldrT="[Metin]"/>
      <dgm:spPr/>
      <dgm:t>
        <a:bodyPr/>
        <a:lstStyle/>
        <a:p>
          <a:r>
            <a:rPr lang="tr-TR" dirty="0">
              <a:solidFill>
                <a:schemeClr val="tx1"/>
              </a:solidFill>
            </a:rPr>
            <a:t>Yapılar, Dikili Bitkiler ve Kaynaklar</a:t>
          </a:r>
        </a:p>
      </dgm:t>
    </dgm:pt>
    <dgm:pt modelId="{4C78EB41-26CF-4EFD-AC27-17C20FEBF173}" type="parTrans" cxnId="{48C52A6F-1F90-4B38-A18B-6B7D9F468DC5}">
      <dgm:prSet/>
      <dgm:spPr/>
      <dgm:t>
        <a:bodyPr/>
        <a:lstStyle/>
        <a:p>
          <a:endParaRPr lang="tr-TR"/>
        </a:p>
      </dgm:t>
    </dgm:pt>
    <dgm:pt modelId="{1D8828BB-039F-4678-9D65-EA8412B98264}" type="sibTrans" cxnId="{48C52A6F-1F90-4B38-A18B-6B7D9F468DC5}">
      <dgm:prSet/>
      <dgm:spPr/>
      <dgm:t>
        <a:bodyPr/>
        <a:lstStyle/>
        <a:p>
          <a:endParaRPr lang="tr-TR"/>
        </a:p>
      </dgm:t>
    </dgm:pt>
    <dgm:pt modelId="{93D58F07-5B76-4C9A-8694-2064184F6068}">
      <dgm:prSet phldrT="[Metin]"/>
      <dgm:spPr/>
      <dgm:t>
        <a:bodyPr/>
        <a:lstStyle/>
        <a:p>
          <a:r>
            <a:rPr lang="tr-TR" dirty="0">
              <a:solidFill>
                <a:schemeClr val="tx1"/>
              </a:solidFill>
            </a:rPr>
            <a:t>Doğal Ürünler (</a:t>
          </a:r>
          <a:r>
            <a:rPr lang="tr-TR" i="1" dirty="0">
              <a:solidFill>
                <a:schemeClr val="tx1"/>
              </a:solidFill>
            </a:rPr>
            <a:t>Tabii Semereler) </a:t>
          </a:r>
        </a:p>
      </dgm:t>
    </dgm:pt>
    <dgm:pt modelId="{19C2003D-DCEA-4ED7-8697-E265864478E6}" type="parTrans" cxnId="{A3BA6AEC-368A-460B-AA40-70185F6CBA81}">
      <dgm:prSet/>
      <dgm:spPr/>
      <dgm:t>
        <a:bodyPr/>
        <a:lstStyle/>
        <a:p>
          <a:endParaRPr lang="tr-TR"/>
        </a:p>
      </dgm:t>
    </dgm:pt>
    <dgm:pt modelId="{6841E830-0E24-4FFD-9E98-0FC5E1BD7E83}" type="sibTrans" cxnId="{A3BA6AEC-368A-460B-AA40-70185F6CBA81}">
      <dgm:prSet/>
      <dgm:spPr/>
      <dgm:t>
        <a:bodyPr/>
        <a:lstStyle/>
        <a:p>
          <a:endParaRPr lang="tr-TR"/>
        </a:p>
      </dgm:t>
    </dgm:pt>
    <dgm:pt modelId="{FC190677-CBDE-4EAD-A4CA-41338D7836A4}" type="pres">
      <dgm:prSet presAssocID="{E2B5038F-01B0-40EA-ABF0-788AC30B7C5E}" presName="Name0" presStyleCnt="0">
        <dgm:presLayoutVars>
          <dgm:chPref val="1"/>
          <dgm:dir/>
          <dgm:animOne val="branch"/>
          <dgm:animLvl val="lvl"/>
          <dgm:resizeHandles val="exact"/>
        </dgm:presLayoutVars>
      </dgm:prSet>
      <dgm:spPr/>
    </dgm:pt>
    <dgm:pt modelId="{E5CD072B-A2CF-4C9A-8B44-FAAE404DC9FC}" type="pres">
      <dgm:prSet presAssocID="{75AF9BD3-E61C-43EC-A934-CC1472CFAA69}" presName="root1" presStyleCnt="0"/>
      <dgm:spPr/>
    </dgm:pt>
    <dgm:pt modelId="{05ADCA09-F0AA-4BD4-A395-4FB6D52CDE6E}" type="pres">
      <dgm:prSet presAssocID="{75AF9BD3-E61C-43EC-A934-CC1472CFAA69}" presName="LevelOneTextNode" presStyleLbl="node0" presStyleIdx="0" presStyleCnt="1">
        <dgm:presLayoutVars>
          <dgm:chPref val="3"/>
        </dgm:presLayoutVars>
      </dgm:prSet>
      <dgm:spPr/>
    </dgm:pt>
    <dgm:pt modelId="{412A388D-8334-46A6-BAB3-E03CF8C0EDA3}" type="pres">
      <dgm:prSet presAssocID="{75AF9BD3-E61C-43EC-A934-CC1472CFAA69}" presName="level2hierChild" presStyleCnt="0"/>
      <dgm:spPr/>
    </dgm:pt>
    <dgm:pt modelId="{21CF7080-43F9-47F4-8FB3-385E1E40236F}" type="pres">
      <dgm:prSet presAssocID="{4C78EB41-26CF-4EFD-AC27-17C20FEBF173}" presName="conn2-1" presStyleLbl="parChTrans1D2" presStyleIdx="0" presStyleCnt="2"/>
      <dgm:spPr/>
    </dgm:pt>
    <dgm:pt modelId="{B2C6AD12-93E3-4A97-AB92-66CFAD4AD4AC}" type="pres">
      <dgm:prSet presAssocID="{4C78EB41-26CF-4EFD-AC27-17C20FEBF173}" presName="connTx" presStyleLbl="parChTrans1D2" presStyleIdx="0" presStyleCnt="2"/>
      <dgm:spPr/>
    </dgm:pt>
    <dgm:pt modelId="{0D153F2A-1068-4770-A1E1-0822141626C0}" type="pres">
      <dgm:prSet presAssocID="{3C0B681F-B841-44BD-9589-4C1181128528}" presName="root2" presStyleCnt="0"/>
      <dgm:spPr/>
    </dgm:pt>
    <dgm:pt modelId="{F12F74A1-B902-4D28-BB21-42E10BED2EA3}" type="pres">
      <dgm:prSet presAssocID="{3C0B681F-B841-44BD-9589-4C1181128528}" presName="LevelTwoTextNode" presStyleLbl="node2" presStyleIdx="0" presStyleCnt="2">
        <dgm:presLayoutVars>
          <dgm:chPref val="3"/>
        </dgm:presLayoutVars>
      </dgm:prSet>
      <dgm:spPr/>
    </dgm:pt>
    <dgm:pt modelId="{19D8A35C-53BF-438A-B8A0-A91838364F73}" type="pres">
      <dgm:prSet presAssocID="{3C0B681F-B841-44BD-9589-4C1181128528}" presName="level3hierChild" presStyleCnt="0"/>
      <dgm:spPr/>
    </dgm:pt>
    <dgm:pt modelId="{BD7B8FDF-A8F0-4EBF-BBD6-73CF321401AB}" type="pres">
      <dgm:prSet presAssocID="{19C2003D-DCEA-4ED7-8697-E265864478E6}" presName="conn2-1" presStyleLbl="parChTrans1D2" presStyleIdx="1" presStyleCnt="2"/>
      <dgm:spPr/>
    </dgm:pt>
    <dgm:pt modelId="{A45C2281-7A3F-40F5-9CA9-B214E783C9C6}" type="pres">
      <dgm:prSet presAssocID="{19C2003D-DCEA-4ED7-8697-E265864478E6}" presName="connTx" presStyleLbl="parChTrans1D2" presStyleIdx="1" presStyleCnt="2"/>
      <dgm:spPr/>
    </dgm:pt>
    <dgm:pt modelId="{5B20F4DB-EE91-43BB-9721-6204E84B6430}" type="pres">
      <dgm:prSet presAssocID="{93D58F07-5B76-4C9A-8694-2064184F6068}" presName="root2" presStyleCnt="0"/>
      <dgm:spPr/>
    </dgm:pt>
    <dgm:pt modelId="{C64C6CED-03E6-4547-8A1C-47DA222ED196}" type="pres">
      <dgm:prSet presAssocID="{93D58F07-5B76-4C9A-8694-2064184F6068}" presName="LevelTwoTextNode" presStyleLbl="node2" presStyleIdx="1" presStyleCnt="2">
        <dgm:presLayoutVars>
          <dgm:chPref val="3"/>
        </dgm:presLayoutVars>
      </dgm:prSet>
      <dgm:spPr/>
    </dgm:pt>
    <dgm:pt modelId="{425FFEBC-5D37-4B9A-BA79-768A3C7C842F}" type="pres">
      <dgm:prSet presAssocID="{93D58F07-5B76-4C9A-8694-2064184F6068}" presName="level3hierChild" presStyleCnt="0"/>
      <dgm:spPr/>
    </dgm:pt>
  </dgm:ptLst>
  <dgm:cxnLst>
    <dgm:cxn modelId="{DEFA2102-7026-4CE2-89E6-D492226DDF95}" type="presOf" srcId="{4C78EB41-26CF-4EFD-AC27-17C20FEBF173}" destId="{B2C6AD12-93E3-4A97-AB92-66CFAD4AD4AC}" srcOrd="1" destOrd="0" presId="urn:microsoft.com/office/officeart/2008/layout/HorizontalMultiLevelHierarchy"/>
    <dgm:cxn modelId="{1D02AA17-FEB8-4686-8670-60D1F5CCB279}" type="presOf" srcId="{75AF9BD3-E61C-43EC-A934-CC1472CFAA69}" destId="{05ADCA09-F0AA-4BD4-A395-4FB6D52CDE6E}" srcOrd="0" destOrd="0" presId="urn:microsoft.com/office/officeart/2008/layout/HorizontalMultiLevelHierarchy"/>
    <dgm:cxn modelId="{BCCA6736-2AFF-46C7-A091-B12E942DED58}" srcId="{E2B5038F-01B0-40EA-ABF0-788AC30B7C5E}" destId="{75AF9BD3-E61C-43EC-A934-CC1472CFAA69}" srcOrd="0" destOrd="0" parTransId="{69A117CA-7048-4228-8B0D-3681EC72C1C8}" sibTransId="{F655BFBD-604D-4722-94C8-0E28FA66FA98}"/>
    <dgm:cxn modelId="{3514EC5B-183F-4A80-B420-387B4D62F293}" type="presOf" srcId="{4C78EB41-26CF-4EFD-AC27-17C20FEBF173}" destId="{21CF7080-43F9-47F4-8FB3-385E1E40236F}" srcOrd="0" destOrd="0" presId="urn:microsoft.com/office/officeart/2008/layout/HorizontalMultiLevelHierarchy"/>
    <dgm:cxn modelId="{48C52A6F-1F90-4B38-A18B-6B7D9F468DC5}" srcId="{75AF9BD3-E61C-43EC-A934-CC1472CFAA69}" destId="{3C0B681F-B841-44BD-9589-4C1181128528}" srcOrd="0" destOrd="0" parTransId="{4C78EB41-26CF-4EFD-AC27-17C20FEBF173}" sibTransId="{1D8828BB-039F-4678-9D65-EA8412B98264}"/>
    <dgm:cxn modelId="{C12B5E7C-F465-4DA5-8C26-B8E9C96CFF10}" type="presOf" srcId="{E2B5038F-01B0-40EA-ABF0-788AC30B7C5E}" destId="{FC190677-CBDE-4EAD-A4CA-41338D7836A4}" srcOrd="0" destOrd="0" presId="urn:microsoft.com/office/officeart/2008/layout/HorizontalMultiLevelHierarchy"/>
    <dgm:cxn modelId="{324685AF-CFC3-4387-9A0F-EF633C0AC3E3}" type="presOf" srcId="{19C2003D-DCEA-4ED7-8697-E265864478E6}" destId="{A45C2281-7A3F-40F5-9CA9-B214E783C9C6}" srcOrd="1" destOrd="0" presId="urn:microsoft.com/office/officeart/2008/layout/HorizontalMultiLevelHierarchy"/>
    <dgm:cxn modelId="{B7260AB9-1CA9-45C7-A204-21F5ECD80771}" type="presOf" srcId="{3C0B681F-B841-44BD-9589-4C1181128528}" destId="{F12F74A1-B902-4D28-BB21-42E10BED2EA3}" srcOrd="0" destOrd="0" presId="urn:microsoft.com/office/officeart/2008/layout/HorizontalMultiLevelHierarchy"/>
    <dgm:cxn modelId="{951452C9-2C17-46AF-9BFE-85B4B8AC5731}" type="presOf" srcId="{19C2003D-DCEA-4ED7-8697-E265864478E6}" destId="{BD7B8FDF-A8F0-4EBF-BBD6-73CF321401AB}" srcOrd="0" destOrd="0" presId="urn:microsoft.com/office/officeart/2008/layout/HorizontalMultiLevelHierarchy"/>
    <dgm:cxn modelId="{A3BA6AEC-368A-460B-AA40-70185F6CBA81}" srcId="{75AF9BD3-E61C-43EC-A934-CC1472CFAA69}" destId="{93D58F07-5B76-4C9A-8694-2064184F6068}" srcOrd="1" destOrd="0" parTransId="{19C2003D-DCEA-4ED7-8697-E265864478E6}" sibTransId="{6841E830-0E24-4FFD-9E98-0FC5E1BD7E83}"/>
    <dgm:cxn modelId="{BD9D3EF6-53D7-40E4-89A8-4EC357C2009F}" type="presOf" srcId="{93D58F07-5B76-4C9A-8694-2064184F6068}" destId="{C64C6CED-03E6-4547-8A1C-47DA222ED196}" srcOrd="0" destOrd="0" presId="urn:microsoft.com/office/officeart/2008/layout/HorizontalMultiLevelHierarchy"/>
    <dgm:cxn modelId="{A917F401-7EEC-4D4A-9CAD-1F6A9ADE9640}" type="presParOf" srcId="{FC190677-CBDE-4EAD-A4CA-41338D7836A4}" destId="{E5CD072B-A2CF-4C9A-8B44-FAAE404DC9FC}" srcOrd="0" destOrd="0" presId="urn:microsoft.com/office/officeart/2008/layout/HorizontalMultiLevelHierarchy"/>
    <dgm:cxn modelId="{D7B3B051-A780-44C9-A0D0-2D000B36E46C}" type="presParOf" srcId="{E5CD072B-A2CF-4C9A-8B44-FAAE404DC9FC}" destId="{05ADCA09-F0AA-4BD4-A395-4FB6D52CDE6E}" srcOrd="0" destOrd="0" presId="urn:microsoft.com/office/officeart/2008/layout/HorizontalMultiLevelHierarchy"/>
    <dgm:cxn modelId="{BC105A44-E453-42B2-A528-55F7B1223884}" type="presParOf" srcId="{E5CD072B-A2CF-4C9A-8B44-FAAE404DC9FC}" destId="{412A388D-8334-46A6-BAB3-E03CF8C0EDA3}" srcOrd="1" destOrd="0" presId="urn:microsoft.com/office/officeart/2008/layout/HorizontalMultiLevelHierarchy"/>
    <dgm:cxn modelId="{96C4F5EF-69E7-4F02-A04C-AF84E111CABF}" type="presParOf" srcId="{412A388D-8334-46A6-BAB3-E03CF8C0EDA3}" destId="{21CF7080-43F9-47F4-8FB3-385E1E40236F}" srcOrd="0" destOrd="0" presId="urn:microsoft.com/office/officeart/2008/layout/HorizontalMultiLevelHierarchy"/>
    <dgm:cxn modelId="{BB6AD56D-9DC9-476A-8B6B-10D2CACD6FD1}" type="presParOf" srcId="{21CF7080-43F9-47F4-8FB3-385E1E40236F}" destId="{B2C6AD12-93E3-4A97-AB92-66CFAD4AD4AC}" srcOrd="0" destOrd="0" presId="urn:microsoft.com/office/officeart/2008/layout/HorizontalMultiLevelHierarchy"/>
    <dgm:cxn modelId="{462479A8-89AF-4D1D-A5F7-E0FDDCD15CC3}" type="presParOf" srcId="{412A388D-8334-46A6-BAB3-E03CF8C0EDA3}" destId="{0D153F2A-1068-4770-A1E1-0822141626C0}" srcOrd="1" destOrd="0" presId="urn:microsoft.com/office/officeart/2008/layout/HorizontalMultiLevelHierarchy"/>
    <dgm:cxn modelId="{14830121-CF1F-4EC2-B9CC-6AF44BA9EF9A}" type="presParOf" srcId="{0D153F2A-1068-4770-A1E1-0822141626C0}" destId="{F12F74A1-B902-4D28-BB21-42E10BED2EA3}" srcOrd="0" destOrd="0" presId="urn:microsoft.com/office/officeart/2008/layout/HorizontalMultiLevelHierarchy"/>
    <dgm:cxn modelId="{D4A73941-4BA4-4A4C-97B9-9E39C54EF1AE}" type="presParOf" srcId="{0D153F2A-1068-4770-A1E1-0822141626C0}" destId="{19D8A35C-53BF-438A-B8A0-A91838364F73}" srcOrd="1" destOrd="0" presId="urn:microsoft.com/office/officeart/2008/layout/HorizontalMultiLevelHierarchy"/>
    <dgm:cxn modelId="{71832FCB-155B-47CA-AA0D-B25CF24D935B}" type="presParOf" srcId="{412A388D-8334-46A6-BAB3-E03CF8C0EDA3}" destId="{BD7B8FDF-A8F0-4EBF-BBD6-73CF321401AB}" srcOrd="2" destOrd="0" presId="urn:microsoft.com/office/officeart/2008/layout/HorizontalMultiLevelHierarchy"/>
    <dgm:cxn modelId="{A92575C8-3C80-4B78-99C1-814CA2964F81}" type="presParOf" srcId="{BD7B8FDF-A8F0-4EBF-BBD6-73CF321401AB}" destId="{A45C2281-7A3F-40F5-9CA9-B214E783C9C6}" srcOrd="0" destOrd="0" presId="urn:microsoft.com/office/officeart/2008/layout/HorizontalMultiLevelHierarchy"/>
    <dgm:cxn modelId="{DAC0D86B-1C04-437B-9CDF-44C7288419F1}" type="presParOf" srcId="{412A388D-8334-46A6-BAB3-E03CF8C0EDA3}" destId="{5B20F4DB-EE91-43BB-9721-6204E84B6430}" srcOrd="3" destOrd="0" presId="urn:microsoft.com/office/officeart/2008/layout/HorizontalMultiLevelHierarchy"/>
    <dgm:cxn modelId="{B1EAA17F-3EDC-413A-8A81-7970B635EA09}" type="presParOf" srcId="{5B20F4DB-EE91-43BB-9721-6204E84B6430}" destId="{C64C6CED-03E6-4547-8A1C-47DA222ED196}" srcOrd="0" destOrd="0" presId="urn:microsoft.com/office/officeart/2008/layout/HorizontalMultiLevelHierarchy"/>
    <dgm:cxn modelId="{346724F9-D559-41D2-9611-A88450D92D1C}" type="presParOf" srcId="{5B20F4DB-EE91-43BB-9721-6204E84B6430}" destId="{425FFEBC-5D37-4B9A-BA79-768A3C7C842F}"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BC7BD36-EED2-4A21-B58B-87902482300D}"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tr-TR"/>
        </a:p>
      </dgm:t>
    </dgm:pt>
    <dgm:pt modelId="{06BA997E-6C9F-478D-998C-2906FDA9BE3F}">
      <dgm:prSet phldrT="[Metin]" custT="1"/>
      <dgm:spPr/>
      <dgm:t>
        <a:bodyPr/>
        <a:lstStyle/>
        <a:p>
          <a:r>
            <a:rPr lang="tr-TR" sz="3200" b="1" u="sng" dirty="0">
              <a:solidFill>
                <a:schemeClr val="tx1"/>
              </a:solidFill>
              <a:latin typeface="Times New Roman" pitchFamily="18" charset="0"/>
              <a:cs typeface="Times New Roman" pitchFamily="18" charset="0"/>
            </a:rPr>
            <a:t>Kanun Gereği Bütünleyici Parça Sayılan Şeyler</a:t>
          </a:r>
          <a:r>
            <a:rPr lang="tr-TR" sz="3200" u="sng" dirty="0">
              <a:latin typeface="Times New Roman" pitchFamily="18" charset="0"/>
              <a:cs typeface="Times New Roman" pitchFamily="18" charset="0"/>
            </a:rPr>
            <a:t>:</a:t>
          </a:r>
          <a:r>
            <a:rPr lang="tr-TR" sz="3200" dirty="0">
              <a:latin typeface="Times New Roman" pitchFamily="18" charset="0"/>
              <a:cs typeface="Times New Roman" pitchFamily="18" charset="0"/>
            </a:rPr>
            <a:t> </a:t>
          </a:r>
        </a:p>
        <a:p>
          <a:r>
            <a:rPr lang="tr-TR" sz="2100" dirty="0">
              <a:latin typeface="Times New Roman" pitchFamily="18" charset="0"/>
              <a:cs typeface="Times New Roman" pitchFamily="18" charset="0"/>
            </a:rPr>
            <a:t>MK. m. 684 hükmündeki şartların varlığı aranmaksızın söz konusu şeyler için Bütünleyici Parça Vasfı kabul edilir.</a:t>
          </a:r>
        </a:p>
      </dgm:t>
    </dgm:pt>
    <dgm:pt modelId="{954AC45E-587A-4291-9026-D52B85C8B829}" type="parTrans" cxnId="{0FF39070-B1C6-4393-AF50-16BC6CA98DCB}">
      <dgm:prSet/>
      <dgm:spPr/>
      <dgm:t>
        <a:bodyPr/>
        <a:lstStyle/>
        <a:p>
          <a:endParaRPr lang="tr-TR"/>
        </a:p>
      </dgm:t>
    </dgm:pt>
    <dgm:pt modelId="{6047E4A9-8F62-4808-AB77-87B19A40F88A}" type="sibTrans" cxnId="{0FF39070-B1C6-4393-AF50-16BC6CA98DCB}">
      <dgm:prSet/>
      <dgm:spPr/>
      <dgm:t>
        <a:bodyPr/>
        <a:lstStyle/>
        <a:p>
          <a:endParaRPr lang="tr-TR"/>
        </a:p>
      </dgm:t>
    </dgm:pt>
    <dgm:pt modelId="{933C553C-F31C-4158-A4EE-3477AE7AB93E}">
      <dgm:prSet phldrT="[Metin]"/>
      <dgm:spPr/>
      <dgm:t>
        <a:bodyPr/>
        <a:lstStyle/>
        <a:p>
          <a:pPr algn="just"/>
          <a:r>
            <a:rPr lang="tr-TR" b="1" u="sng" dirty="0">
              <a:solidFill>
                <a:schemeClr val="tx1"/>
              </a:solidFill>
              <a:latin typeface="Times New Roman" pitchFamily="18" charset="0"/>
              <a:cs typeface="Times New Roman" pitchFamily="18" charset="0"/>
            </a:rPr>
            <a:t>Doğal Ürünler</a:t>
          </a:r>
          <a:r>
            <a:rPr lang="tr-TR" u="sng" dirty="0">
              <a:latin typeface="Times New Roman" pitchFamily="18" charset="0"/>
              <a:cs typeface="Times New Roman" pitchFamily="18" charset="0"/>
            </a:rPr>
            <a:t>:</a:t>
          </a:r>
          <a:r>
            <a:rPr lang="tr-TR" u="none" dirty="0">
              <a:latin typeface="Times New Roman" pitchFamily="18" charset="0"/>
              <a:cs typeface="Times New Roman" pitchFamily="18" charset="0"/>
            </a:rPr>
            <a:t> MK. m. 685/f. 3’e göre Doğal Ürünler, asıl şeyden ayrılıncaya kadar onun Bütünleyici Parçası sayılır. </a:t>
          </a:r>
          <a:endParaRPr lang="tr-TR" u="sng" dirty="0">
            <a:latin typeface="Times New Roman" pitchFamily="18" charset="0"/>
            <a:cs typeface="Times New Roman" pitchFamily="18" charset="0"/>
          </a:endParaRPr>
        </a:p>
      </dgm:t>
    </dgm:pt>
    <dgm:pt modelId="{935028A8-57BA-49EE-94EB-1DC11CB5CBB5}" type="parTrans" cxnId="{79E68125-5900-4300-8EEC-26545F9C5AD2}">
      <dgm:prSet/>
      <dgm:spPr/>
      <dgm:t>
        <a:bodyPr/>
        <a:lstStyle/>
        <a:p>
          <a:endParaRPr lang="tr-TR"/>
        </a:p>
      </dgm:t>
    </dgm:pt>
    <dgm:pt modelId="{969E3356-379A-475C-92A9-979FEC7D2061}" type="sibTrans" cxnId="{79E68125-5900-4300-8EEC-26545F9C5AD2}">
      <dgm:prSet/>
      <dgm:spPr/>
      <dgm:t>
        <a:bodyPr/>
        <a:lstStyle/>
        <a:p>
          <a:endParaRPr lang="tr-TR"/>
        </a:p>
      </dgm:t>
    </dgm:pt>
    <dgm:pt modelId="{4D2C5488-B96C-41AB-AD79-7A2D1D1A8FEC}">
      <dgm:prSet phldrT="[Metin]"/>
      <dgm:spPr/>
      <dgm:t>
        <a:bodyPr/>
        <a:lstStyle/>
        <a:p>
          <a:pPr algn="ctr"/>
          <a:r>
            <a:rPr lang="tr-TR" b="1" u="sng" dirty="0">
              <a:solidFill>
                <a:schemeClr val="tx1"/>
              </a:solidFill>
              <a:latin typeface="Times New Roman" pitchFamily="18" charset="0"/>
              <a:cs typeface="Times New Roman" pitchFamily="18" charset="0"/>
            </a:rPr>
            <a:t>Yerel Adetlerin asıl  şeyden elde edilmesini uygun gördüğü verimler</a:t>
          </a:r>
          <a:r>
            <a:rPr lang="tr-TR" b="1" dirty="0">
              <a:solidFill>
                <a:schemeClr val="tx1"/>
              </a:solidFill>
              <a:latin typeface="Times New Roman" pitchFamily="18" charset="0"/>
              <a:cs typeface="Times New Roman" pitchFamily="18" charset="0"/>
            </a:rPr>
            <a:t>:</a:t>
          </a:r>
        </a:p>
        <a:p>
          <a:pPr algn="just"/>
          <a:r>
            <a:rPr lang="tr-TR" dirty="0">
              <a:latin typeface="Times New Roman" pitchFamily="18" charset="0"/>
              <a:cs typeface="Times New Roman" pitchFamily="18" charset="0"/>
            </a:rPr>
            <a:t>Bunların zaman zaman tekrar etmesi aranmaz. Yerel Adetin asıl şeyden elde edilmesini uygun görmesi yeterlidir. </a:t>
          </a:r>
        </a:p>
      </dgm:t>
    </dgm:pt>
    <dgm:pt modelId="{3C620627-B27B-4899-A8A3-0B512B36EE82}" type="parTrans" cxnId="{6D1831F7-3014-42D7-9776-5180176EBC6F}">
      <dgm:prSet/>
      <dgm:spPr/>
      <dgm:t>
        <a:bodyPr/>
        <a:lstStyle/>
        <a:p>
          <a:endParaRPr lang="tr-TR"/>
        </a:p>
      </dgm:t>
    </dgm:pt>
    <dgm:pt modelId="{10302BE1-3FC9-4F16-AD23-5C325CB45C0F}" type="sibTrans" cxnId="{6D1831F7-3014-42D7-9776-5180176EBC6F}">
      <dgm:prSet/>
      <dgm:spPr/>
      <dgm:t>
        <a:bodyPr/>
        <a:lstStyle/>
        <a:p>
          <a:endParaRPr lang="tr-TR"/>
        </a:p>
      </dgm:t>
    </dgm:pt>
    <dgm:pt modelId="{D812E999-2A20-4C72-98FF-0D31F9AD84C5}">
      <dgm:prSet phldrT="[Metin]" custT="1"/>
      <dgm:spPr/>
      <dgm:t>
        <a:bodyPr/>
        <a:lstStyle/>
        <a:p>
          <a:pPr algn="ctr"/>
          <a:endParaRPr lang="tr-TR" sz="1900" u="sng" dirty="0">
            <a:latin typeface="Times New Roman" pitchFamily="18" charset="0"/>
            <a:cs typeface="Times New Roman" pitchFamily="18" charset="0"/>
          </a:endParaRPr>
        </a:p>
        <a:p>
          <a:pPr algn="ctr"/>
          <a:r>
            <a:rPr lang="tr-TR" sz="2400" b="1" u="sng" dirty="0">
              <a:solidFill>
                <a:schemeClr val="tx1"/>
              </a:solidFill>
              <a:latin typeface="Times New Roman" pitchFamily="18" charset="0"/>
              <a:cs typeface="Times New Roman" pitchFamily="18" charset="0"/>
            </a:rPr>
            <a:t>Dönemsel olarak elde edilen Doğal Ürünler</a:t>
          </a:r>
          <a:r>
            <a:rPr lang="tr-TR" sz="2400" b="1" dirty="0">
              <a:solidFill>
                <a:schemeClr val="tx1"/>
              </a:solidFill>
              <a:latin typeface="Times New Roman" pitchFamily="18" charset="0"/>
              <a:cs typeface="Times New Roman" pitchFamily="18" charset="0"/>
            </a:rPr>
            <a:t>: </a:t>
          </a:r>
        </a:p>
        <a:p>
          <a:pPr algn="just"/>
          <a:r>
            <a:rPr lang="tr-TR" sz="1900" dirty="0">
              <a:latin typeface="Times New Roman" pitchFamily="18" charset="0"/>
              <a:cs typeface="Times New Roman" pitchFamily="18" charset="0"/>
            </a:rPr>
            <a:t>Her mevsim, veya her yıl, ya da pek uzun olmayan aralıklarla meydana gelen ve ayrılması aslın verim kabiliyetini etkilemeyen ürünlerdir. Doğal Ürünler, asıl şeyden ayrılıncaya kadar onun Bütünleyici Parçasıdır. </a:t>
          </a:r>
        </a:p>
        <a:p>
          <a:pPr algn="just"/>
          <a:r>
            <a:rPr lang="tr-TR" sz="1900" dirty="0">
              <a:latin typeface="Times New Roman" pitchFamily="18" charset="0"/>
              <a:cs typeface="Times New Roman" pitchFamily="18" charset="0"/>
            </a:rPr>
            <a:t>(MK. m. 685/son) </a:t>
          </a:r>
        </a:p>
        <a:p>
          <a:pPr algn="just"/>
          <a:r>
            <a:rPr lang="tr-TR" sz="1900" dirty="0">
              <a:latin typeface="Times New Roman" pitchFamily="18" charset="0"/>
              <a:cs typeface="Times New Roman" pitchFamily="18" charset="0"/>
            </a:rPr>
            <a:t>Bir şeyden veya bir Alacaktan bir Hukuki İşlem dolayısıyla elde edilen Dönemsel Edimlerdir. Hukuki Ürünler, Bütünleyici Parça kapsamına dahil değildir.</a:t>
          </a:r>
        </a:p>
        <a:p>
          <a:pPr algn="ctr"/>
          <a:endParaRPr lang="tr-TR" sz="1700" dirty="0">
            <a:latin typeface="Times New Roman" pitchFamily="18" charset="0"/>
            <a:cs typeface="Times New Roman" pitchFamily="18" charset="0"/>
          </a:endParaRPr>
        </a:p>
      </dgm:t>
    </dgm:pt>
    <dgm:pt modelId="{9583A5E6-D049-4285-B655-8E2FFE607229}" type="parTrans" cxnId="{B1916316-B663-4F1A-86EE-8A180F798080}">
      <dgm:prSet/>
      <dgm:spPr/>
      <dgm:t>
        <a:bodyPr/>
        <a:lstStyle/>
        <a:p>
          <a:endParaRPr lang="tr-TR"/>
        </a:p>
      </dgm:t>
    </dgm:pt>
    <dgm:pt modelId="{99B3CB0C-398C-4B6C-876E-7A82849833C3}" type="sibTrans" cxnId="{B1916316-B663-4F1A-86EE-8A180F798080}">
      <dgm:prSet/>
      <dgm:spPr/>
      <dgm:t>
        <a:bodyPr/>
        <a:lstStyle/>
        <a:p>
          <a:endParaRPr lang="tr-TR"/>
        </a:p>
      </dgm:t>
    </dgm:pt>
    <dgm:pt modelId="{EB3D9B30-6307-4D60-90D1-1C0836DE13EE}">
      <dgm:prSet phldrT="[Metin]" custT="1"/>
      <dgm:spPr/>
      <dgm:t>
        <a:bodyPr/>
        <a:lstStyle/>
        <a:p>
          <a:pPr algn="just"/>
          <a:endParaRPr lang="tr-TR" sz="2400" dirty="0">
            <a:latin typeface="Times New Roman" pitchFamily="18" charset="0"/>
            <a:cs typeface="Times New Roman" pitchFamily="18" charset="0"/>
          </a:endParaRPr>
        </a:p>
        <a:p>
          <a:pPr algn="just"/>
          <a:endParaRPr lang="tr-TR" sz="2400" dirty="0">
            <a:latin typeface="Times New Roman" pitchFamily="18" charset="0"/>
            <a:cs typeface="Times New Roman" pitchFamily="18" charset="0"/>
          </a:endParaRPr>
        </a:p>
        <a:p>
          <a:pPr algn="just"/>
          <a:endParaRPr lang="tr-TR" sz="2400" dirty="0">
            <a:latin typeface="Times New Roman" pitchFamily="18" charset="0"/>
            <a:cs typeface="Times New Roman" pitchFamily="18" charset="0"/>
          </a:endParaRPr>
        </a:p>
        <a:p>
          <a:pPr algn="just"/>
          <a:r>
            <a:rPr lang="tr-TR" sz="2400" b="1" u="sng" dirty="0">
              <a:solidFill>
                <a:schemeClr val="tx1"/>
              </a:solidFill>
              <a:latin typeface="Times New Roman" pitchFamily="18" charset="0"/>
              <a:cs typeface="Times New Roman" pitchFamily="18" charset="0"/>
            </a:rPr>
            <a:t>Yapılar ve Dikili Bitkiler </a:t>
          </a:r>
        </a:p>
        <a:p>
          <a:pPr algn="just"/>
          <a:r>
            <a:rPr lang="tr-TR" sz="2400" dirty="0">
              <a:latin typeface="Times New Roman" pitchFamily="18" charset="0"/>
              <a:cs typeface="Times New Roman" pitchFamily="18" charset="0"/>
            </a:rPr>
            <a:t>(</a:t>
          </a:r>
          <a:r>
            <a:rPr lang="tr-TR" sz="2400" i="1" dirty="0">
              <a:solidFill>
                <a:schemeClr val="tx1"/>
              </a:solidFill>
              <a:latin typeface="Times New Roman" pitchFamily="18" charset="0"/>
              <a:cs typeface="Times New Roman" pitchFamily="18" charset="0"/>
            </a:rPr>
            <a:t>MK. m. 718/f. 2)</a:t>
          </a:r>
        </a:p>
        <a:p>
          <a:pPr algn="just"/>
          <a:r>
            <a:rPr lang="tr-TR" sz="2400" dirty="0">
              <a:latin typeface="Times New Roman" pitchFamily="18" charset="0"/>
              <a:cs typeface="Times New Roman" pitchFamily="18" charset="0"/>
            </a:rPr>
            <a:t>“Bu mülkiyetin kapsamına yasal sınırlamalar saklı kalmak üzere yapılar, bitkiler ve kaynaklar da girer.”</a:t>
          </a:r>
        </a:p>
        <a:p>
          <a:pPr algn="ctr"/>
          <a:endParaRPr lang="tr-TR" sz="3600" dirty="0">
            <a:latin typeface="Times New Roman" pitchFamily="18" charset="0"/>
            <a:cs typeface="Times New Roman" pitchFamily="18" charset="0"/>
          </a:endParaRPr>
        </a:p>
        <a:p>
          <a:pPr algn="ctr"/>
          <a:endParaRPr lang="tr-TR" sz="3600" dirty="0">
            <a:latin typeface="Times New Roman" pitchFamily="18" charset="0"/>
            <a:cs typeface="Times New Roman" pitchFamily="18" charset="0"/>
          </a:endParaRPr>
        </a:p>
      </dgm:t>
    </dgm:pt>
    <dgm:pt modelId="{702FE7BC-AEA1-4243-B62E-CB95C3D8ABCB}" type="parTrans" cxnId="{0EB213C0-62BC-43DE-99C2-D18D1FFC93D2}">
      <dgm:prSet/>
      <dgm:spPr/>
      <dgm:t>
        <a:bodyPr/>
        <a:lstStyle/>
        <a:p>
          <a:endParaRPr lang="tr-TR"/>
        </a:p>
      </dgm:t>
    </dgm:pt>
    <dgm:pt modelId="{336F412A-E749-43ED-BFD7-F68E35C23186}" type="sibTrans" cxnId="{0EB213C0-62BC-43DE-99C2-D18D1FFC93D2}">
      <dgm:prSet/>
      <dgm:spPr/>
      <dgm:t>
        <a:bodyPr/>
        <a:lstStyle/>
        <a:p>
          <a:endParaRPr lang="tr-TR"/>
        </a:p>
      </dgm:t>
    </dgm:pt>
    <dgm:pt modelId="{156C4CCD-C5A9-44C0-9BED-68303BFF8D3C}" type="pres">
      <dgm:prSet presAssocID="{FBC7BD36-EED2-4A21-B58B-87902482300D}" presName="Name0" presStyleCnt="0">
        <dgm:presLayoutVars>
          <dgm:chPref val="1"/>
          <dgm:dir val="rev"/>
          <dgm:animOne val="branch"/>
          <dgm:animLvl val="lvl"/>
          <dgm:resizeHandles/>
        </dgm:presLayoutVars>
      </dgm:prSet>
      <dgm:spPr/>
    </dgm:pt>
    <dgm:pt modelId="{F42AB3E5-6556-49C0-8521-1BE5BF86B44B}" type="pres">
      <dgm:prSet presAssocID="{06BA997E-6C9F-478D-998C-2906FDA9BE3F}" presName="vertOne" presStyleCnt="0"/>
      <dgm:spPr/>
    </dgm:pt>
    <dgm:pt modelId="{AC85CD3D-873F-410C-805F-2AF41FB73654}" type="pres">
      <dgm:prSet presAssocID="{06BA997E-6C9F-478D-998C-2906FDA9BE3F}" presName="txOne" presStyleLbl="node0" presStyleIdx="0" presStyleCnt="1" custScaleY="79206" custLinFactNeighborX="113" custLinFactNeighborY="-1510">
        <dgm:presLayoutVars>
          <dgm:chPref val="3"/>
        </dgm:presLayoutVars>
      </dgm:prSet>
      <dgm:spPr/>
    </dgm:pt>
    <dgm:pt modelId="{2BDFF2C1-A825-468A-97B9-69E85E540AFD}" type="pres">
      <dgm:prSet presAssocID="{06BA997E-6C9F-478D-998C-2906FDA9BE3F}" presName="parTransOne" presStyleCnt="0"/>
      <dgm:spPr/>
    </dgm:pt>
    <dgm:pt modelId="{21FB9B5C-D9BD-4287-8B7E-19A811954A75}" type="pres">
      <dgm:prSet presAssocID="{06BA997E-6C9F-478D-998C-2906FDA9BE3F}" presName="horzOne" presStyleCnt="0"/>
      <dgm:spPr/>
    </dgm:pt>
    <dgm:pt modelId="{EE7F2F8A-D214-4A05-92F4-8E752E6C5FDF}" type="pres">
      <dgm:prSet presAssocID="{933C553C-F31C-4158-A4EE-3477AE7AB93E}" presName="vertTwo" presStyleCnt="0"/>
      <dgm:spPr/>
    </dgm:pt>
    <dgm:pt modelId="{4B166250-28A3-4F78-BC4A-64E219BE062D}" type="pres">
      <dgm:prSet presAssocID="{933C553C-F31C-4158-A4EE-3477AE7AB93E}" presName="txTwo" presStyleLbl="node2" presStyleIdx="0" presStyleCnt="2" custScaleX="106276" custScaleY="75079" custLinFactNeighborX="-585" custLinFactNeighborY="126">
        <dgm:presLayoutVars>
          <dgm:chPref val="3"/>
        </dgm:presLayoutVars>
      </dgm:prSet>
      <dgm:spPr/>
    </dgm:pt>
    <dgm:pt modelId="{B40934B9-A737-46A7-9A50-EAE4636C0EAD}" type="pres">
      <dgm:prSet presAssocID="{933C553C-F31C-4158-A4EE-3477AE7AB93E}" presName="parTransTwo" presStyleCnt="0"/>
      <dgm:spPr/>
    </dgm:pt>
    <dgm:pt modelId="{14ADF315-3C22-4299-9290-1D7857E0A8EE}" type="pres">
      <dgm:prSet presAssocID="{933C553C-F31C-4158-A4EE-3477AE7AB93E}" presName="horzTwo" presStyleCnt="0"/>
      <dgm:spPr/>
    </dgm:pt>
    <dgm:pt modelId="{DDFA9988-F50F-4071-994C-E142386626E5}" type="pres">
      <dgm:prSet presAssocID="{4D2C5488-B96C-41AB-AD79-7A2D1D1A8FEC}" presName="vertThree" presStyleCnt="0"/>
      <dgm:spPr/>
    </dgm:pt>
    <dgm:pt modelId="{B91F938F-77C9-4719-95C2-89125195A8A7}" type="pres">
      <dgm:prSet presAssocID="{4D2C5488-B96C-41AB-AD79-7A2D1D1A8FEC}" presName="txThree" presStyleLbl="node3" presStyleIdx="0" presStyleCnt="2" custScaleX="94393" custScaleY="288104" custLinFactNeighborX="7984" custLinFactNeighborY="-1544">
        <dgm:presLayoutVars>
          <dgm:chPref val="3"/>
        </dgm:presLayoutVars>
      </dgm:prSet>
      <dgm:spPr/>
    </dgm:pt>
    <dgm:pt modelId="{59AFB074-C715-43AC-AABC-7535BDDFA3BE}" type="pres">
      <dgm:prSet presAssocID="{4D2C5488-B96C-41AB-AD79-7A2D1D1A8FEC}" presName="horzThree" presStyleCnt="0"/>
      <dgm:spPr/>
    </dgm:pt>
    <dgm:pt modelId="{C1EB0A21-7D38-40BD-859C-3C322FC8A9C4}" type="pres">
      <dgm:prSet presAssocID="{10302BE1-3FC9-4F16-AD23-5C325CB45C0F}" presName="sibSpaceThree" presStyleCnt="0"/>
      <dgm:spPr/>
    </dgm:pt>
    <dgm:pt modelId="{1E5372CA-91FD-4D7C-9061-1C34BC429E7A}" type="pres">
      <dgm:prSet presAssocID="{D812E999-2A20-4C72-98FF-0D31F9AD84C5}" presName="vertThree" presStyleCnt="0"/>
      <dgm:spPr/>
    </dgm:pt>
    <dgm:pt modelId="{AD9CDBEF-783D-4118-A504-C17C3145DAD8}" type="pres">
      <dgm:prSet presAssocID="{D812E999-2A20-4C72-98FF-0D31F9AD84C5}" presName="txThree" presStyleLbl="node3" presStyleIdx="1" presStyleCnt="2" custScaleX="173818" custScaleY="288612" custLinFactNeighborX="-4434" custLinFactNeighborY="49522">
        <dgm:presLayoutVars>
          <dgm:chPref val="3"/>
        </dgm:presLayoutVars>
      </dgm:prSet>
      <dgm:spPr/>
    </dgm:pt>
    <dgm:pt modelId="{EE2950C5-E922-434E-9521-316CA026E6EE}" type="pres">
      <dgm:prSet presAssocID="{D812E999-2A20-4C72-98FF-0D31F9AD84C5}" presName="horzThree" presStyleCnt="0"/>
      <dgm:spPr/>
    </dgm:pt>
    <dgm:pt modelId="{43A25798-80C8-497E-AB3B-5C5A97BBD53D}" type="pres">
      <dgm:prSet presAssocID="{969E3356-379A-475C-92A9-979FEC7D2061}" presName="sibSpaceTwo" presStyleCnt="0"/>
      <dgm:spPr/>
    </dgm:pt>
    <dgm:pt modelId="{661760D9-6E39-4453-875B-A075DDF740FD}" type="pres">
      <dgm:prSet presAssocID="{EB3D9B30-6307-4D60-90D1-1C0836DE13EE}" presName="vertTwo" presStyleCnt="0"/>
      <dgm:spPr/>
    </dgm:pt>
    <dgm:pt modelId="{CAABE67B-7294-4F06-AF29-2B56F7924D7B}" type="pres">
      <dgm:prSet presAssocID="{EB3D9B30-6307-4D60-90D1-1C0836DE13EE}" presName="txTwo" presStyleLbl="node2" presStyleIdx="1" presStyleCnt="2" custScaleX="85971" custScaleY="366167" custLinFactNeighborX="-5434" custLinFactNeighborY="8260">
        <dgm:presLayoutVars>
          <dgm:chPref val="3"/>
        </dgm:presLayoutVars>
      </dgm:prSet>
      <dgm:spPr/>
    </dgm:pt>
    <dgm:pt modelId="{3BAC10D8-A3B3-40AB-970B-A22A02A1A41D}" type="pres">
      <dgm:prSet presAssocID="{EB3D9B30-6307-4D60-90D1-1C0836DE13EE}" presName="horzTwo" presStyleCnt="0"/>
      <dgm:spPr/>
    </dgm:pt>
  </dgm:ptLst>
  <dgm:cxnLst>
    <dgm:cxn modelId="{B1916316-B663-4F1A-86EE-8A180F798080}" srcId="{933C553C-F31C-4158-A4EE-3477AE7AB93E}" destId="{D812E999-2A20-4C72-98FF-0D31F9AD84C5}" srcOrd="1" destOrd="0" parTransId="{9583A5E6-D049-4285-B655-8E2FFE607229}" sibTransId="{99B3CB0C-398C-4B6C-876E-7A82849833C3}"/>
    <dgm:cxn modelId="{79E68125-5900-4300-8EEC-26545F9C5AD2}" srcId="{06BA997E-6C9F-478D-998C-2906FDA9BE3F}" destId="{933C553C-F31C-4158-A4EE-3477AE7AB93E}" srcOrd="0" destOrd="0" parTransId="{935028A8-57BA-49EE-94EB-1DC11CB5CBB5}" sibTransId="{969E3356-379A-475C-92A9-979FEC7D2061}"/>
    <dgm:cxn modelId="{B22AE226-3BDE-470A-B4CB-2D7185E75E34}" type="presOf" srcId="{EB3D9B30-6307-4D60-90D1-1C0836DE13EE}" destId="{CAABE67B-7294-4F06-AF29-2B56F7924D7B}" srcOrd="0" destOrd="0" presId="urn:microsoft.com/office/officeart/2005/8/layout/hierarchy4"/>
    <dgm:cxn modelId="{93A8BD5C-67BC-4666-AFE3-0C864F66FB69}" type="presOf" srcId="{933C553C-F31C-4158-A4EE-3477AE7AB93E}" destId="{4B166250-28A3-4F78-BC4A-64E219BE062D}" srcOrd="0" destOrd="0" presId="urn:microsoft.com/office/officeart/2005/8/layout/hierarchy4"/>
    <dgm:cxn modelId="{B97BFA6D-5C6B-4063-8E7F-47C009D41C60}" type="presOf" srcId="{06BA997E-6C9F-478D-998C-2906FDA9BE3F}" destId="{AC85CD3D-873F-410C-805F-2AF41FB73654}" srcOrd="0" destOrd="0" presId="urn:microsoft.com/office/officeart/2005/8/layout/hierarchy4"/>
    <dgm:cxn modelId="{0FF39070-B1C6-4393-AF50-16BC6CA98DCB}" srcId="{FBC7BD36-EED2-4A21-B58B-87902482300D}" destId="{06BA997E-6C9F-478D-998C-2906FDA9BE3F}" srcOrd="0" destOrd="0" parTransId="{954AC45E-587A-4291-9026-D52B85C8B829}" sibTransId="{6047E4A9-8F62-4808-AB77-87B19A40F88A}"/>
    <dgm:cxn modelId="{0EB213C0-62BC-43DE-99C2-D18D1FFC93D2}" srcId="{06BA997E-6C9F-478D-998C-2906FDA9BE3F}" destId="{EB3D9B30-6307-4D60-90D1-1C0836DE13EE}" srcOrd="1" destOrd="0" parTransId="{702FE7BC-AEA1-4243-B62E-CB95C3D8ABCB}" sibTransId="{336F412A-E749-43ED-BFD7-F68E35C23186}"/>
    <dgm:cxn modelId="{8766B4E6-7E72-49AF-B3FB-6768F0658A33}" type="presOf" srcId="{FBC7BD36-EED2-4A21-B58B-87902482300D}" destId="{156C4CCD-C5A9-44C0-9BED-68303BFF8D3C}" srcOrd="0" destOrd="0" presId="urn:microsoft.com/office/officeart/2005/8/layout/hierarchy4"/>
    <dgm:cxn modelId="{A78B28F5-9370-4D27-8C40-22BAC7299C21}" type="presOf" srcId="{D812E999-2A20-4C72-98FF-0D31F9AD84C5}" destId="{AD9CDBEF-783D-4118-A504-C17C3145DAD8}" srcOrd="0" destOrd="0" presId="urn:microsoft.com/office/officeart/2005/8/layout/hierarchy4"/>
    <dgm:cxn modelId="{6D1831F7-3014-42D7-9776-5180176EBC6F}" srcId="{933C553C-F31C-4158-A4EE-3477AE7AB93E}" destId="{4D2C5488-B96C-41AB-AD79-7A2D1D1A8FEC}" srcOrd="0" destOrd="0" parTransId="{3C620627-B27B-4899-A8A3-0B512B36EE82}" sibTransId="{10302BE1-3FC9-4F16-AD23-5C325CB45C0F}"/>
    <dgm:cxn modelId="{2F5282FB-8AD7-469C-90B5-3BE69D4B733F}" type="presOf" srcId="{4D2C5488-B96C-41AB-AD79-7A2D1D1A8FEC}" destId="{B91F938F-77C9-4719-95C2-89125195A8A7}" srcOrd="0" destOrd="0" presId="urn:microsoft.com/office/officeart/2005/8/layout/hierarchy4"/>
    <dgm:cxn modelId="{E2368F4E-637B-4057-902E-0C8C3DDDC6E9}" type="presParOf" srcId="{156C4CCD-C5A9-44C0-9BED-68303BFF8D3C}" destId="{F42AB3E5-6556-49C0-8521-1BE5BF86B44B}" srcOrd="0" destOrd="0" presId="urn:microsoft.com/office/officeart/2005/8/layout/hierarchy4"/>
    <dgm:cxn modelId="{1977F9E9-04FC-4CDF-9FF9-E641FAC32850}" type="presParOf" srcId="{F42AB3E5-6556-49C0-8521-1BE5BF86B44B}" destId="{AC85CD3D-873F-410C-805F-2AF41FB73654}" srcOrd="0" destOrd="0" presId="urn:microsoft.com/office/officeart/2005/8/layout/hierarchy4"/>
    <dgm:cxn modelId="{23004A8A-C6C9-464C-8B59-E85FDC9A65E0}" type="presParOf" srcId="{F42AB3E5-6556-49C0-8521-1BE5BF86B44B}" destId="{2BDFF2C1-A825-468A-97B9-69E85E540AFD}" srcOrd="1" destOrd="0" presId="urn:microsoft.com/office/officeart/2005/8/layout/hierarchy4"/>
    <dgm:cxn modelId="{07EA44AC-AFCD-482C-8DA1-5C765949C8B1}" type="presParOf" srcId="{F42AB3E5-6556-49C0-8521-1BE5BF86B44B}" destId="{21FB9B5C-D9BD-4287-8B7E-19A811954A75}" srcOrd="2" destOrd="0" presId="urn:microsoft.com/office/officeart/2005/8/layout/hierarchy4"/>
    <dgm:cxn modelId="{A12E0A23-6E2C-4B6E-A773-BAC43BE351F3}" type="presParOf" srcId="{21FB9B5C-D9BD-4287-8B7E-19A811954A75}" destId="{EE7F2F8A-D214-4A05-92F4-8E752E6C5FDF}" srcOrd="0" destOrd="0" presId="urn:microsoft.com/office/officeart/2005/8/layout/hierarchy4"/>
    <dgm:cxn modelId="{F04885A6-A515-4EE6-A379-2894B13A0263}" type="presParOf" srcId="{EE7F2F8A-D214-4A05-92F4-8E752E6C5FDF}" destId="{4B166250-28A3-4F78-BC4A-64E219BE062D}" srcOrd="0" destOrd="0" presId="urn:microsoft.com/office/officeart/2005/8/layout/hierarchy4"/>
    <dgm:cxn modelId="{C1687A2D-33A8-4241-8E24-AF7F08D08F7F}" type="presParOf" srcId="{EE7F2F8A-D214-4A05-92F4-8E752E6C5FDF}" destId="{B40934B9-A737-46A7-9A50-EAE4636C0EAD}" srcOrd="1" destOrd="0" presId="urn:microsoft.com/office/officeart/2005/8/layout/hierarchy4"/>
    <dgm:cxn modelId="{2CC9BAD0-4002-43B5-839F-3134538F1C2E}" type="presParOf" srcId="{EE7F2F8A-D214-4A05-92F4-8E752E6C5FDF}" destId="{14ADF315-3C22-4299-9290-1D7857E0A8EE}" srcOrd="2" destOrd="0" presId="urn:microsoft.com/office/officeart/2005/8/layout/hierarchy4"/>
    <dgm:cxn modelId="{E4A2BF9B-CBEF-4EEE-8F19-2C7869A606D3}" type="presParOf" srcId="{14ADF315-3C22-4299-9290-1D7857E0A8EE}" destId="{DDFA9988-F50F-4071-994C-E142386626E5}" srcOrd="0" destOrd="0" presId="urn:microsoft.com/office/officeart/2005/8/layout/hierarchy4"/>
    <dgm:cxn modelId="{6C9CA8C0-29C8-4599-9766-AB3306A8B9F2}" type="presParOf" srcId="{DDFA9988-F50F-4071-994C-E142386626E5}" destId="{B91F938F-77C9-4719-95C2-89125195A8A7}" srcOrd="0" destOrd="0" presId="urn:microsoft.com/office/officeart/2005/8/layout/hierarchy4"/>
    <dgm:cxn modelId="{5F864263-22B6-49C1-BBBA-E13EEF4EEE4B}" type="presParOf" srcId="{DDFA9988-F50F-4071-994C-E142386626E5}" destId="{59AFB074-C715-43AC-AABC-7535BDDFA3BE}" srcOrd="1" destOrd="0" presId="urn:microsoft.com/office/officeart/2005/8/layout/hierarchy4"/>
    <dgm:cxn modelId="{2815AC57-9C28-4752-B2B5-DF86840EA172}" type="presParOf" srcId="{14ADF315-3C22-4299-9290-1D7857E0A8EE}" destId="{C1EB0A21-7D38-40BD-859C-3C322FC8A9C4}" srcOrd="1" destOrd="0" presId="urn:microsoft.com/office/officeart/2005/8/layout/hierarchy4"/>
    <dgm:cxn modelId="{B64D09A0-6603-4D9B-994C-CEB9DE5F834D}" type="presParOf" srcId="{14ADF315-3C22-4299-9290-1D7857E0A8EE}" destId="{1E5372CA-91FD-4D7C-9061-1C34BC429E7A}" srcOrd="2" destOrd="0" presId="urn:microsoft.com/office/officeart/2005/8/layout/hierarchy4"/>
    <dgm:cxn modelId="{DF1668BC-15F8-4B59-A4AA-B812831124AE}" type="presParOf" srcId="{1E5372CA-91FD-4D7C-9061-1C34BC429E7A}" destId="{AD9CDBEF-783D-4118-A504-C17C3145DAD8}" srcOrd="0" destOrd="0" presId="urn:microsoft.com/office/officeart/2005/8/layout/hierarchy4"/>
    <dgm:cxn modelId="{3E35232E-300D-443B-9283-33F62A5C2E06}" type="presParOf" srcId="{1E5372CA-91FD-4D7C-9061-1C34BC429E7A}" destId="{EE2950C5-E922-434E-9521-316CA026E6EE}" srcOrd="1" destOrd="0" presId="urn:microsoft.com/office/officeart/2005/8/layout/hierarchy4"/>
    <dgm:cxn modelId="{261D4F42-0FC7-46CF-A52F-687B97798833}" type="presParOf" srcId="{21FB9B5C-D9BD-4287-8B7E-19A811954A75}" destId="{43A25798-80C8-497E-AB3B-5C5A97BBD53D}" srcOrd="1" destOrd="0" presId="urn:microsoft.com/office/officeart/2005/8/layout/hierarchy4"/>
    <dgm:cxn modelId="{66B605B3-37D1-4786-830A-020BD3CB8DEA}" type="presParOf" srcId="{21FB9B5C-D9BD-4287-8B7E-19A811954A75}" destId="{661760D9-6E39-4453-875B-A075DDF740FD}" srcOrd="2" destOrd="0" presId="urn:microsoft.com/office/officeart/2005/8/layout/hierarchy4"/>
    <dgm:cxn modelId="{E12C3038-3515-47E6-9869-49CF3F718334}" type="presParOf" srcId="{661760D9-6E39-4453-875B-A075DDF740FD}" destId="{CAABE67B-7294-4F06-AF29-2B56F7924D7B}" srcOrd="0" destOrd="0" presId="urn:microsoft.com/office/officeart/2005/8/layout/hierarchy4"/>
    <dgm:cxn modelId="{CB414B72-67B7-42BB-BC47-F8D944C0A9EA}" type="presParOf" srcId="{661760D9-6E39-4453-875B-A075DDF740FD}" destId="{3BAC10D8-A3B3-40AB-970B-A22A02A1A41D}"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11AFC28-E3A4-4C32-917A-9A416EFF9F76}"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3C86F7C3-D01A-49F9-B8A9-11774E0D04F4}">
      <dgm:prSet phldrT="[Metin]"/>
      <dgm:spPr/>
      <dgm:t>
        <a:bodyPr/>
        <a:lstStyle/>
        <a:p>
          <a:r>
            <a:rPr lang="tr-TR" dirty="0">
              <a:solidFill>
                <a:schemeClr val="tx1"/>
              </a:solidFill>
            </a:rPr>
            <a:t>Eklenti Niteliğinin Kazanılması İçin Gerekli Olan Şartlar </a:t>
          </a:r>
        </a:p>
      </dgm:t>
    </dgm:pt>
    <dgm:pt modelId="{100BA1D5-444B-4610-938E-B76A177BE309}" type="parTrans" cxnId="{2152A83D-FD34-4E73-900A-CFF475046450}">
      <dgm:prSet/>
      <dgm:spPr/>
      <dgm:t>
        <a:bodyPr/>
        <a:lstStyle/>
        <a:p>
          <a:endParaRPr lang="tr-TR"/>
        </a:p>
      </dgm:t>
    </dgm:pt>
    <dgm:pt modelId="{42F30659-13D9-4CFC-8CEC-A9EF59FE6FF9}" type="sibTrans" cxnId="{2152A83D-FD34-4E73-900A-CFF475046450}">
      <dgm:prSet/>
      <dgm:spPr/>
      <dgm:t>
        <a:bodyPr/>
        <a:lstStyle/>
        <a:p>
          <a:endParaRPr lang="tr-TR"/>
        </a:p>
      </dgm:t>
    </dgm:pt>
    <dgm:pt modelId="{B2BE1CBD-A6B8-4673-AF47-BA60E510989F}">
      <dgm:prSet phldrT="[Metin]"/>
      <dgm:spPr/>
      <dgm:t>
        <a:bodyPr/>
        <a:lstStyle/>
        <a:p>
          <a:r>
            <a:rPr lang="tr-TR" dirty="0">
              <a:solidFill>
                <a:schemeClr val="tx1"/>
              </a:solidFill>
            </a:rPr>
            <a:t>Taşınır Mal</a:t>
          </a:r>
        </a:p>
      </dgm:t>
    </dgm:pt>
    <dgm:pt modelId="{1E990B5B-0293-400E-A8F0-82211D4D314F}" type="parTrans" cxnId="{60CD3A7E-EDA4-48B0-90AF-4D892AC4D429}">
      <dgm:prSet/>
      <dgm:spPr/>
      <dgm:t>
        <a:bodyPr/>
        <a:lstStyle/>
        <a:p>
          <a:endParaRPr lang="tr-TR"/>
        </a:p>
      </dgm:t>
    </dgm:pt>
    <dgm:pt modelId="{C377746F-BB52-4230-A2C6-16AB0AAF9A51}" type="sibTrans" cxnId="{60CD3A7E-EDA4-48B0-90AF-4D892AC4D429}">
      <dgm:prSet/>
      <dgm:spPr/>
      <dgm:t>
        <a:bodyPr/>
        <a:lstStyle/>
        <a:p>
          <a:endParaRPr lang="tr-TR"/>
        </a:p>
      </dgm:t>
    </dgm:pt>
    <dgm:pt modelId="{5A749E2F-EA40-4C46-B22B-D7267AF9D6DA}">
      <dgm:prSet phldrT="[Metin]"/>
      <dgm:spPr/>
      <dgm:t>
        <a:bodyPr/>
        <a:lstStyle/>
        <a:p>
          <a:r>
            <a:rPr lang="tr-TR" dirty="0">
              <a:solidFill>
                <a:schemeClr val="tx1"/>
              </a:solidFill>
            </a:rPr>
            <a:t>Dış Bağlılık </a:t>
          </a:r>
        </a:p>
      </dgm:t>
    </dgm:pt>
    <dgm:pt modelId="{1A466EEF-56CC-4EC1-A624-AC7A4AC08B87}" type="parTrans" cxnId="{E4B206AF-D195-4BDD-8C8A-D44CB52A933A}">
      <dgm:prSet/>
      <dgm:spPr/>
      <dgm:t>
        <a:bodyPr/>
        <a:lstStyle/>
        <a:p>
          <a:endParaRPr lang="tr-TR"/>
        </a:p>
      </dgm:t>
    </dgm:pt>
    <dgm:pt modelId="{501D2396-578C-4FE9-83FA-8F8F829F25A1}" type="sibTrans" cxnId="{E4B206AF-D195-4BDD-8C8A-D44CB52A933A}">
      <dgm:prSet/>
      <dgm:spPr/>
      <dgm:t>
        <a:bodyPr/>
        <a:lstStyle/>
        <a:p>
          <a:endParaRPr lang="tr-TR"/>
        </a:p>
      </dgm:t>
    </dgm:pt>
    <dgm:pt modelId="{64970B34-3EE4-4833-972A-20104E56D386}">
      <dgm:prSet phldrT="[Metin]"/>
      <dgm:spPr/>
      <dgm:t>
        <a:bodyPr/>
        <a:lstStyle/>
        <a:p>
          <a:r>
            <a:rPr lang="tr-TR" dirty="0">
              <a:solidFill>
                <a:schemeClr val="tx1"/>
              </a:solidFill>
            </a:rPr>
            <a:t>Özgüleme</a:t>
          </a:r>
        </a:p>
      </dgm:t>
    </dgm:pt>
    <dgm:pt modelId="{CF0AEED9-5F22-49BE-B2F6-E4F65D908513}" type="parTrans" cxnId="{3DCE3DDB-5C3B-46CF-AAEA-EA9082568F23}">
      <dgm:prSet/>
      <dgm:spPr/>
      <dgm:t>
        <a:bodyPr/>
        <a:lstStyle/>
        <a:p>
          <a:endParaRPr lang="tr-TR"/>
        </a:p>
      </dgm:t>
    </dgm:pt>
    <dgm:pt modelId="{BA167A43-3B28-45DD-AE12-C83251034014}" type="sibTrans" cxnId="{3DCE3DDB-5C3B-46CF-AAEA-EA9082568F23}">
      <dgm:prSet/>
      <dgm:spPr/>
      <dgm:t>
        <a:bodyPr/>
        <a:lstStyle/>
        <a:p>
          <a:endParaRPr lang="tr-TR"/>
        </a:p>
      </dgm:t>
    </dgm:pt>
    <dgm:pt modelId="{DFBA0176-749B-4CB1-BE6E-4FA1339A4927}" type="pres">
      <dgm:prSet presAssocID="{611AFC28-E3A4-4C32-917A-9A416EFF9F76}" presName="Name0" presStyleCnt="0">
        <dgm:presLayoutVars>
          <dgm:chPref val="1"/>
          <dgm:dir/>
          <dgm:animOne val="branch"/>
          <dgm:animLvl val="lvl"/>
          <dgm:resizeHandles val="exact"/>
        </dgm:presLayoutVars>
      </dgm:prSet>
      <dgm:spPr/>
    </dgm:pt>
    <dgm:pt modelId="{54364452-29D5-4C7B-BE10-651264A65EA5}" type="pres">
      <dgm:prSet presAssocID="{3C86F7C3-D01A-49F9-B8A9-11774E0D04F4}" presName="root1" presStyleCnt="0"/>
      <dgm:spPr/>
    </dgm:pt>
    <dgm:pt modelId="{A8AE0A7B-1B96-4608-AD49-4DBBFE565ACC}" type="pres">
      <dgm:prSet presAssocID="{3C86F7C3-D01A-49F9-B8A9-11774E0D04F4}" presName="LevelOneTextNode" presStyleLbl="node0" presStyleIdx="0" presStyleCnt="1">
        <dgm:presLayoutVars>
          <dgm:chPref val="3"/>
        </dgm:presLayoutVars>
      </dgm:prSet>
      <dgm:spPr/>
    </dgm:pt>
    <dgm:pt modelId="{4EA53169-43F1-4165-B890-E7A4E88942A8}" type="pres">
      <dgm:prSet presAssocID="{3C86F7C3-D01A-49F9-B8A9-11774E0D04F4}" presName="level2hierChild" presStyleCnt="0"/>
      <dgm:spPr/>
    </dgm:pt>
    <dgm:pt modelId="{A711D152-7A8A-4EF8-BA44-E2B70F96E374}" type="pres">
      <dgm:prSet presAssocID="{1E990B5B-0293-400E-A8F0-82211D4D314F}" presName="conn2-1" presStyleLbl="parChTrans1D2" presStyleIdx="0" presStyleCnt="3"/>
      <dgm:spPr/>
    </dgm:pt>
    <dgm:pt modelId="{8DFE118A-3B35-4A32-A7D5-D86059CB789F}" type="pres">
      <dgm:prSet presAssocID="{1E990B5B-0293-400E-A8F0-82211D4D314F}" presName="connTx" presStyleLbl="parChTrans1D2" presStyleIdx="0" presStyleCnt="3"/>
      <dgm:spPr/>
    </dgm:pt>
    <dgm:pt modelId="{977C7417-A4A7-4270-99F1-BCD09A069F25}" type="pres">
      <dgm:prSet presAssocID="{B2BE1CBD-A6B8-4673-AF47-BA60E510989F}" presName="root2" presStyleCnt="0"/>
      <dgm:spPr/>
    </dgm:pt>
    <dgm:pt modelId="{AB6CBB23-25DB-4821-8DE6-3F6A26511274}" type="pres">
      <dgm:prSet presAssocID="{B2BE1CBD-A6B8-4673-AF47-BA60E510989F}" presName="LevelTwoTextNode" presStyleLbl="node2" presStyleIdx="0" presStyleCnt="3" custLinFactNeighborX="-475" custLinFactNeighborY="-4673">
        <dgm:presLayoutVars>
          <dgm:chPref val="3"/>
        </dgm:presLayoutVars>
      </dgm:prSet>
      <dgm:spPr/>
    </dgm:pt>
    <dgm:pt modelId="{FF632258-7A2B-4C67-A857-B25485578E83}" type="pres">
      <dgm:prSet presAssocID="{B2BE1CBD-A6B8-4673-AF47-BA60E510989F}" presName="level3hierChild" presStyleCnt="0"/>
      <dgm:spPr/>
    </dgm:pt>
    <dgm:pt modelId="{42D5B96E-87B9-4A0F-BED2-8E35F27C056A}" type="pres">
      <dgm:prSet presAssocID="{1A466EEF-56CC-4EC1-A624-AC7A4AC08B87}" presName="conn2-1" presStyleLbl="parChTrans1D2" presStyleIdx="1" presStyleCnt="3"/>
      <dgm:spPr/>
    </dgm:pt>
    <dgm:pt modelId="{5D15981F-7CCE-4D4E-8199-D2BC5B4CA285}" type="pres">
      <dgm:prSet presAssocID="{1A466EEF-56CC-4EC1-A624-AC7A4AC08B87}" presName="connTx" presStyleLbl="parChTrans1D2" presStyleIdx="1" presStyleCnt="3"/>
      <dgm:spPr/>
    </dgm:pt>
    <dgm:pt modelId="{A7E946F8-16E9-4482-9756-2D316024E881}" type="pres">
      <dgm:prSet presAssocID="{5A749E2F-EA40-4C46-B22B-D7267AF9D6DA}" presName="root2" presStyleCnt="0"/>
      <dgm:spPr/>
    </dgm:pt>
    <dgm:pt modelId="{FC13D927-3069-4733-8AA5-0F89AC922760}" type="pres">
      <dgm:prSet presAssocID="{5A749E2F-EA40-4C46-B22B-D7267AF9D6DA}" presName="LevelTwoTextNode" presStyleLbl="node2" presStyleIdx="1" presStyleCnt="3">
        <dgm:presLayoutVars>
          <dgm:chPref val="3"/>
        </dgm:presLayoutVars>
      </dgm:prSet>
      <dgm:spPr/>
    </dgm:pt>
    <dgm:pt modelId="{80D71EB1-0FA4-41FC-9854-677FB6AD488F}" type="pres">
      <dgm:prSet presAssocID="{5A749E2F-EA40-4C46-B22B-D7267AF9D6DA}" presName="level3hierChild" presStyleCnt="0"/>
      <dgm:spPr/>
    </dgm:pt>
    <dgm:pt modelId="{F774A62E-DC7F-43CD-A1CE-E3E5904C57F4}" type="pres">
      <dgm:prSet presAssocID="{CF0AEED9-5F22-49BE-B2F6-E4F65D908513}" presName="conn2-1" presStyleLbl="parChTrans1D2" presStyleIdx="2" presStyleCnt="3"/>
      <dgm:spPr/>
    </dgm:pt>
    <dgm:pt modelId="{D887BF3C-B835-4560-BA41-2A1047382E2A}" type="pres">
      <dgm:prSet presAssocID="{CF0AEED9-5F22-49BE-B2F6-E4F65D908513}" presName="connTx" presStyleLbl="parChTrans1D2" presStyleIdx="2" presStyleCnt="3"/>
      <dgm:spPr/>
    </dgm:pt>
    <dgm:pt modelId="{A8565DD7-CFEB-4C1E-A5CE-512EE9DDC123}" type="pres">
      <dgm:prSet presAssocID="{64970B34-3EE4-4833-972A-20104E56D386}" presName="root2" presStyleCnt="0"/>
      <dgm:spPr/>
    </dgm:pt>
    <dgm:pt modelId="{23F16785-69BE-4484-A9C4-AEFC9F9E606D}" type="pres">
      <dgm:prSet presAssocID="{64970B34-3EE4-4833-972A-20104E56D386}" presName="LevelTwoTextNode" presStyleLbl="node2" presStyleIdx="2" presStyleCnt="3">
        <dgm:presLayoutVars>
          <dgm:chPref val="3"/>
        </dgm:presLayoutVars>
      </dgm:prSet>
      <dgm:spPr/>
    </dgm:pt>
    <dgm:pt modelId="{A6EDA99E-8D08-47AB-9BD7-C41A97155F48}" type="pres">
      <dgm:prSet presAssocID="{64970B34-3EE4-4833-972A-20104E56D386}" presName="level3hierChild" presStyleCnt="0"/>
      <dgm:spPr/>
    </dgm:pt>
  </dgm:ptLst>
  <dgm:cxnLst>
    <dgm:cxn modelId="{4DFF3216-6910-4992-A511-D6F6786D1016}" type="presOf" srcId="{3C86F7C3-D01A-49F9-B8A9-11774E0D04F4}" destId="{A8AE0A7B-1B96-4608-AD49-4DBBFE565ACC}" srcOrd="0" destOrd="0" presId="urn:microsoft.com/office/officeart/2008/layout/HorizontalMultiLevelHierarchy"/>
    <dgm:cxn modelId="{2152A83D-FD34-4E73-900A-CFF475046450}" srcId="{611AFC28-E3A4-4C32-917A-9A416EFF9F76}" destId="{3C86F7C3-D01A-49F9-B8A9-11774E0D04F4}" srcOrd="0" destOrd="0" parTransId="{100BA1D5-444B-4610-938E-B76A177BE309}" sibTransId="{42F30659-13D9-4CFC-8CEC-A9EF59FE6FF9}"/>
    <dgm:cxn modelId="{D4C2635D-4068-4849-B1B4-68991E49DC87}" type="presOf" srcId="{1E990B5B-0293-400E-A8F0-82211D4D314F}" destId="{8DFE118A-3B35-4A32-A7D5-D86059CB789F}" srcOrd="1" destOrd="0" presId="urn:microsoft.com/office/officeart/2008/layout/HorizontalMultiLevelHierarchy"/>
    <dgm:cxn modelId="{6A0E2D42-1E64-4FD9-A30E-BD074B7261E0}" type="presOf" srcId="{5A749E2F-EA40-4C46-B22B-D7267AF9D6DA}" destId="{FC13D927-3069-4733-8AA5-0F89AC922760}" srcOrd="0" destOrd="0" presId="urn:microsoft.com/office/officeart/2008/layout/HorizontalMultiLevelHierarchy"/>
    <dgm:cxn modelId="{54EE0568-9096-48F1-BCCF-2A484AA250A9}" type="presOf" srcId="{1E990B5B-0293-400E-A8F0-82211D4D314F}" destId="{A711D152-7A8A-4EF8-BA44-E2B70F96E374}" srcOrd="0" destOrd="0" presId="urn:microsoft.com/office/officeart/2008/layout/HorizontalMultiLevelHierarchy"/>
    <dgm:cxn modelId="{1297B248-3CEC-4729-B0F2-217965CC262D}" type="presOf" srcId="{CF0AEED9-5F22-49BE-B2F6-E4F65D908513}" destId="{D887BF3C-B835-4560-BA41-2A1047382E2A}" srcOrd="1" destOrd="0" presId="urn:microsoft.com/office/officeart/2008/layout/HorizontalMultiLevelHierarchy"/>
    <dgm:cxn modelId="{9301374E-F10F-45ED-B0EE-77E232D473AB}" type="presOf" srcId="{CF0AEED9-5F22-49BE-B2F6-E4F65D908513}" destId="{F774A62E-DC7F-43CD-A1CE-E3E5904C57F4}" srcOrd="0" destOrd="0" presId="urn:microsoft.com/office/officeart/2008/layout/HorizontalMultiLevelHierarchy"/>
    <dgm:cxn modelId="{60CD3A7E-EDA4-48B0-90AF-4D892AC4D429}" srcId="{3C86F7C3-D01A-49F9-B8A9-11774E0D04F4}" destId="{B2BE1CBD-A6B8-4673-AF47-BA60E510989F}" srcOrd="0" destOrd="0" parTransId="{1E990B5B-0293-400E-A8F0-82211D4D314F}" sibTransId="{C377746F-BB52-4230-A2C6-16AB0AAF9A51}"/>
    <dgm:cxn modelId="{AB875183-B295-41C5-A617-7F65E28509BA}" type="presOf" srcId="{611AFC28-E3A4-4C32-917A-9A416EFF9F76}" destId="{DFBA0176-749B-4CB1-BE6E-4FA1339A4927}" srcOrd="0" destOrd="0" presId="urn:microsoft.com/office/officeart/2008/layout/HorizontalMultiLevelHierarchy"/>
    <dgm:cxn modelId="{E4B206AF-D195-4BDD-8C8A-D44CB52A933A}" srcId="{3C86F7C3-D01A-49F9-B8A9-11774E0D04F4}" destId="{5A749E2F-EA40-4C46-B22B-D7267AF9D6DA}" srcOrd="1" destOrd="0" parTransId="{1A466EEF-56CC-4EC1-A624-AC7A4AC08B87}" sibTransId="{501D2396-578C-4FE9-83FA-8F8F829F25A1}"/>
    <dgm:cxn modelId="{CAD0A6B0-6B07-417E-A8B1-D8C7D2A19AF4}" type="presOf" srcId="{64970B34-3EE4-4833-972A-20104E56D386}" destId="{23F16785-69BE-4484-A9C4-AEFC9F9E606D}" srcOrd="0" destOrd="0" presId="urn:microsoft.com/office/officeart/2008/layout/HorizontalMultiLevelHierarchy"/>
    <dgm:cxn modelId="{EBDC15C0-1117-4D1F-8DBB-91473FA77D69}" type="presOf" srcId="{1A466EEF-56CC-4EC1-A624-AC7A4AC08B87}" destId="{42D5B96E-87B9-4A0F-BED2-8E35F27C056A}" srcOrd="0" destOrd="0" presId="urn:microsoft.com/office/officeart/2008/layout/HorizontalMultiLevelHierarchy"/>
    <dgm:cxn modelId="{6988F7CF-4E06-48EF-8F95-5DBCCFA7CFBA}" type="presOf" srcId="{1A466EEF-56CC-4EC1-A624-AC7A4AC08B87}" destId="{5D15981F-7CCE-4D4E-8199-D2BC5B4CA285}" srcOrd="1" destOrd="0" presId="urn:microsoft.com/office/officeart/2008/layout/HorizontalMultiLevelHierarchy"/>
    <dgm:cxn modelId="{3DCE3DDB-5C3B-46CF-AAEA-EA9082568F23}" srcId="{3C86F7C3-D01A-49F9-B8A9-11774E0D04F4}" destId="{64970B34-3EE4-4833-972A-20104E56D386}" srcOrd="2" destOrd="0" parTransId="{CF0AEED9-5F22-49BE-B2F6-E4F65D908513}" sibTransId="{BA167A43-3B28-45DD-AE12-C83251034014}"/>
    <dgm:cxn modelId="{E93AE5EA-3B8F-4634-883D-4D7E35CECD7D}" type="presOf" srcId="{B2BE1CBD-A6B8-4673-AF47-BA60E510989F}" destId="{AB6CBB23-25DB-4821-8DE6-3F6A26511274}" srcOrd="0" destOrd="0" presId="urn:microsoft.com/office/officeart/2008/layout/HorizontalMultiLevelHierarchy"/>
    <dgm:cxn modelId="{19604653-6284-48E0-BE3B-8EE5D2D25C04}" type="presParOf" srcId="{DFBA0176-749B-4CB1-BE6E-4FA1339A4927}" destId="{54364452-29D5-4C7B-BE10-651264A65EA5}" srcOrd="0" destOrd="0" presId="urn:microsoft.com/office/officeart/2008/layout/HorizontalMultiLevelHierarchy"/>
    <dgm:cxn modelId="{67E59F40-F3E8-43C4-9CE0-7A319712A231}" type="presParOf" srcId="{54364452-29D5-4C7B-BE10-651264A65EA5}" destId="{A8AE0A7B-1B96-4608-AD49-4DBBFE565ACC}" srcOrd="0" destOrd="0" presId="urn:microsoft.com/office/officeart/2008/layout/HorizontalMultiLevelHierarchy"/>
    <dgm:cxn modelId="{54DD79A4-4F2E-42C3-8E2E-9649E10B743A}" type="presParOf" srcId="{54364452-29D5-4C7B-BE10-651264A65EA5}" destId="{4EA53169-43F1-4165-B890-E7A4E88942A8}" srcOrd="1" destOrd="0" presId="urn:microsoft.com/office/officeart/2008/layout/HorizontalMultiLevelHierarchy"/>
    <dgm:cxn modelId="{B16D08CB-08C4-49DC-AAE2-1FA87816D622}" type="presParOf" srcId="{4EA53169-43F1-4165-B890-E7A4E88942A8}" destId="{A711D152-7A8A-4EF8-BA44-E2B70F96E374}" srcOrd="0" destOrd="0" presId="urn:microsoft.com/office/officeart/2008/layout/HorizontalMultiLevelHierarchy"/>
    <dgm:cxn modelId="{60B7D5C8-B711-4F3B-AD9F-AD69C172802E}" type="presParOf" srcId="{A711D152-7A8A-4EF8-BA44-E2B70F96E374}" destId="{8DFE118A-3B35-4A32-A7D5-D86059CB789F}" srcOrd="0" destOrd="0" presId="urn:microsoft.com/office/officeart/2008/layout/HorizontalMultiLevelHierarchy"/>
    <dgm:cxn modelId="{35F98375-9C32-4025-84F0-5A53C689BB43}" type="presParOf" srcId="{4EA53169-43F1-4165-B890-E7A4E88942A8}" destId="{977C7417-A4A7-4270-99F1-BCD09A069F25}" srcOrd="1" destOrd="0" presId="urn:microsoft.com/office/officeart/2008/layout/HorizontalMultiLevelHierarchy"/>
    <dgm:cxn modelId="{CB195180-76AC-4C8A-9033-FC933EC241F5}" type="presParOf" srcId="{977C7417-A4A7-4270-99F1-BCD09A069F25}" destId="{AB6CBB23-25DB-4821-8DE6-3F6A26511274}" srcOrd="0" destOrd="0" presId="urn:microsoft.com/office/officeart/2008/layout/HorizontalMultiLevelHierarchy"/>
    <dgm:cxn modelId="{4D111C40-C87D-4D68-805E-756A80D57080}" type="presParOf" srcId="{977C7417-A4A7-4270-99F1-BCD09A069F25}" destId="{FF632258-7A2B-4C67-A857-B25485578E83}" srcOrd="1" destOrd="0" presId="urn:microsoft.com/office/officeart/2008/layout/HorizontalMultiLevelHierarchy"/>
    <dgm:cxn modelId="{3E5DE6E5-2C2A-4DA8-BD1F-9F8518AF180E}" type="presParOf" srcId="{4EA53169-43F1-4165-B890-E7A4E88942A8}" destId="{42D5B96E-87B9-4A0F-BED2-8E35F27C056A}" srcOrd="2" destOrd="0" presId="urn:microsoft.com/office/officeart/2008/layout/HorizontalMultiLevelHierarchy"/>
    <dgm:cxn modelId="{62CAC5C9-4B36-4936-BCF7-F162D3E992F4}" type="presParOf" srcId="{42D5B96E-87B9-4A0F-BED2-8E35F27C056A}" destId="{5D15981F-7CCE-4D4E-8199-D2BC5B4CA285}" srcOrd="0" destOrd="0" presId="urn:microsoft.com/office/officeart/2008/layout/HorizontalMultiLevelHierarchy"/>
    <dgm:cxn modelId="{69D1838E-4D08-4874-9447-29FEDE19006E}" type="presParOf" srcId="{4EA53169-43F1-4165-B890-E7A4E88942A8}" destId="{A7E946F8-16E9-4482-9756-2D316024E881}" srcOrd="3" destOrd="0" presId="urn:microsoft.com/office/officeart/2008/layout/HorizontalMultiLevelHierarchy"/>
    <dgm:cxn modelId="{2964F9AF-3727-46EF-BA02-0FF4944C9613}" type="presParOf" srcId="{A7E946F8-16E9-4482-9756-2D316024E881}" destId="{FC13D927-3069-4733-8AA5-0F89AC922760}" srcOrd="0" destOrd="0" presId="urn:microsoft.com/office/officeart/2008/layout/HorizontalMultiLevelHierarchy"/>
    <dgm:cxn modelId="{70D48DD5-3578-4E14-82AD-871E9060E6B6}" type="presParOf" srcId="{A7E946F8-16E9-4482-9756-2D316024E881}" destId="{80D71EB1-0FA4-41FC-9854-677FB6AD488F}" srcOrd="1" destOrd="0" presId="urn:microsoft.com/office/officeart/2008/layout/HorizontalMultiLevelHierarchy"/>
    <dgm:cxn modelId="{90A11DED-2711-48FE-9EBD-4B34B0F4644B}" type="presParOf" srcId="{4EA53169-43F1-4165-B890-E7A4E88942A8}" destId="{F774A62E-DC7F-43CD-A1CE-E3E5904C57F4}" srcOrd="4" destOrd="0" presId="urn:microsoft.com/office/officeart/2008/layout/HorizontalMultiLevelHierarchy"/>
    <dgm:cxn modelId="{2F399458-3C83-48EC-8DAA-943365210BAE}" type="presParOf" srcId="{F774A62E-DC7F-43CD-A1CE-E3E5904C57F4}" destId="{D887BF3C-B835-4560-BA41-2A1047382E2A}" srcOrd="0" destOrd="0" presId="urn:microsoft.com/office/officeart/2008/layout/HorizontalMultiLevelHierarchy"/>
    <dgm:cxn modelId="{11F9D69C-8A95-4BDD-8D10-DCDFCE9EAB47}" type="presParOf" srcId="{4EA53169-43F1-4165-B890-E7A4E88942A8}" destId="{A8565DD7-CFEB-4C1E-A5CE-512EE9DDC123}" srcOrd="5" destOrd="0" presId="urn:microsoft.com/office/officeart/2008/layout/HorizontalMultiLevelHierarchy"/>
    <dgm:cxn modelId="{F412CB2A-0D7A-417D-A43F-3A6AAAE4DDBD}" type="presParOf" srcId="{A8565DD7-CFEB-4C1E-A5CE-512EE9DDC123}" destId="{23F16785-69BE-4484-A9C4-AEFC9F9E606D}" srcOrd="0" destOrd="0" presId="urn:microsoft.com/office/officeart/2008/layout/HorizontalMultiLevelHierarchy"/>
    <dgm:cxn modelId="{82411EA1-A268-473B-B38C-0B07E3DAEBD2}" type="presParOf" srcId="{A8565DD7-CFEB-4C1E-A5CE-512EE9DDC123}" destId="{A6EDA99E-8D08-47AB-9BD7-C41A97155F48}"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48CCAD-4802-4AA5-AE39-8F9D0AECA260}">
      <dsp:nvSpPr>
        <dsp:cNvPr id="0" name=""/>
        <dsp:cNvSpPr/>
      </dsp:nvSpPr>
      <dsp:spPr>
        <a:xfrm rot="16200000">
          <a:off x="-300830" y="304948"/>
          <a:ext cx="4572000" cy="39621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9250" tIns="0" rIns="347266" bIns="0" numCol="1" spcCol="1270" anchor="ctr" anchorCtr="0">
          <a:noAutofit/>
        </a:bodyPr>
        <a:lstStyle/>
        <a:p>
          <a:pPr marL="0" lvl="0" indent="0" algn="ctr" defTabSz="2444750">
            <a:lnSpc>
              <a:spcPct val="90000"/>
            </a:lnSpc>
            <a:spcBef>
              <a:spcPct val="0"/>
            </a:spcBef>
            <a:spcAft>
              <a:spcPct val="35000"/>
            </a:spcAft>
            <a:buNone/>
          </a:pPr>
          <a:r>
            <a:rPr lang="tr-TR" sz="5500" kern="1200" dirty="0">
              <a:latin typeface="Times New Roman" pitchFamily="18" charset="0"/>
              <a:cs typeface="Times New Roman" pitchFamily="18" charset="0"/>
            </a:rPr>
            <a:t>Bütünleyici parça</a:t>
          </a:r>
        </a:p>
      </dsp:txBody>
      <dsp:txXfrm rot="5400000">
        <a:off x="4119" y="914399"/>
        <a:ext cx="3962102" cy="2743200"/>
      </dsp:txXfrm>
    </dsp:sp>
    <dsp:sp modelId="{C9850354-EACB-4ED7-8544-9DB70C4DCB67}">
      <dsp:nvSpPr>
        <dsp:cNvPr id="0" name=""/>
        <dsp:cNvSpPr/>
      </dsp:nvSpPr>
      <dsp:spPr>
        <a:xfrm rot="16200000">
          <a:off x="3962548" y="304948"/>
          <a:ext cx="4572000" cy="39621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9250" tIns="0" rIns="347266" bIns="0" numCol="1" spcCol="1270" anchor="ctr" anchorCtr="0">
          <a:noAutofit/>
        </a:bodyPr>
        <a:lstStyle/>
        <a:p>
          <a:pPr marL="0" lvl="0" indent="0" algn="ctr" defTabSz="2444750">
            <a:lnSpc>
              <a:spcPct val="90000"/>
            </a:lnSpc>
            <a:spcBef>
              <a:spcPct val="0"/>
            </a:spcBef>
            <a:spcAft>
              <a:spcPct val="35000"/>
            </a:spcAft>
            <a:buNone/>
          </a:pPr>
          <a:r>
            <a:rPr lang="tr-TR" sz="5500" kern="1200" dirty="0">
              <a:latin typeface="Times New Roman" pitchFamily="18" charset="0"/>
              <a:cs typeface="Times New Roman" pitchFamily="18" charset="0"/>
            </a:rPr>
            <a:t>Eklenti</a:t>
          </a:r>
          <a:r>
            <a:rPr lang="tr-TR" sz="5500" kern="1200" dirty="0"/>
            <a:t> </a:t>
          </a:r>
        </a:p>
      </dsp:txBody>
      <dsp:txXfrm rot="5400000">
        <a:off x="4267497" y="914399"/>
        <a:ext cx="3962102" cy="27432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12992F-54CF-4919-8A6E-C29073FC7B00}">
      <dsp:nvSpPr>
        <dsp:cNvPr id="0" name=""/>
        <dsp:cNvSpPr/>
      </dsp:nvSpPr>
      <dsp:spPr>
        <a:xfrm>
          <a:off x="4044124" y="2175669"/>
          <a:ext cx="542350" cy="1033442"/>
        </a:xfrm>
        <a:custGeom>
          <a:avLst/>
          <a:gdLst/>
          <a:ahLst/>
          <a:cxnLst/>
          <a:rect l="0" t="0" r="0" b="0"/>
          <a:pathLst>
            <a:path>
              <a:moveTo>
                <a:pt x="0" y="0"/>
              </a:moveTo>
              <a:lnTo>
                <a:pt x="271175" y="0"/>
              </a:lnTo>
              <a:lnTo>
                <a:pt x="271175" y="1033442"/>
              </a:lnTo>
              <a:lnTo>
                <a:pt x="542350" y="103344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86122" y="2663212"/>
        <a:ext cx="58355" cy="58355"/>
      </dsp:txXfrm>
    </dsp:sp>
    <dsp:sp modelId="{8C21987D-C245-47DD-BD41-515284917DA7}">
      <dsp:nvSpPr>
        <dsp:cNvPr id="0" name=""/>
        <dsp:cNvSpPr/>
      </dsp:nvSpPr>
      <dsp:spPr>
        <a:xfrm>
          <a:off x="4044124" y="2129948"/>
          <a:ext cx="542350" cy="91440"/>
        </a:xfrm>
        <a:custGeom>
          <a:avLst/>
          <a:gdLst/>
          <a:ahLst/>
          <a:cxnLst/>
          <a:rect l="0" t="0" r="0" b="0"/>
          <a:pathLst>
            <a:path>
              <a:moveTo>
                <a:pt x="0" y="45720"/>
              </a:moveTo>
              <a:lnTo>
                <a:pt x="542350" y="457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301741" y="2162110"/>
        <a:ext cx="27117" cy="27117"/>
      </dsp:txXfrm>
    </dsp:sp>
    <dsp:sp modelId="{BAD53508-8AD3-4DB1-8226-BAAEEC62E18A}">
      <dsp:nvSpPr>
        <dsp:cNvPr id="0" name=""/>
        <dsp:cNvSpPr/>
      </dsp:nvSpPr>
      <dsp:spPr>
        <a:xfrm>
          <a:off x="4044124" y="1142226"/>
          <a:ext cx="542350" cy="1033442"/>
        </a:xfrm>
        <a:custGeom>
          <a:avLst/>
          <a:gdLst/>
          <a:ahLst/>
          <a:cxnLst/>
          <a:rect l="0" t="0" r="0" b="0"/>
          <a:pathLst>
            <a:path>
              <a:moveTo>
                <a:pt x="0" y="1033442"/>
              </a:moveTo>
              <a:lnTo>
                <a:pt x="271175" y="1033442"/>
              </a:lnTo>
              <a:lnTo>
                <a:pt x="271175" y="0"/>
              </a:lnTo>
              <a:lnTo>
                <a:pt x="54235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86122" y="1629769"/>
        <a:ext cx="58355" cy="58355"/>
      </dsp:txXfrm>
    </dsp:sp>
    <dsp:sp modelId="{A9AAC6FC-4252-4231-9B99-B3619279A0C4}">
      <dsp:nvSpPr>
        <dsp:cNvPr id="0" name=""/>
        <dsp:cNvSpPr/>
      </dsp:nvSpPr>
      <dsp:spPr>
        <a:xfrm rot="16200000">
          <a:off x="1455078" y="1762291"/>
          <a:ext cx="4351338"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rPr>
            <a:t>Bütünleyici Parçanın Unsurları </a:t>
          </a:r>
        </a:p>
      </dsp:txBody>
      <dsp:txXfrm>
        <a:off x="1455078" y="1762291"/>
        <a:ext cx="4351338" cy="826754"/>
      </dsp:txXfrm>
    </dsp:sp>
    <dsp:sp modelId="{718EFAE1-8D10-4F09-AE17-CF816D4C49DF}">
      <dsp:nvSpPr>
        <dsp:cNvPr id="0" name=""/>
        <dsp:cNvSpPr/>
      </dsp:nvSpPr>
      <dsp:spPr>
        <a:xfrm>
          <a:off x="4586475" y="728849"/>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rPr>
            <a:t>Dış Bağlılık </a:t>
          </a:r>
        </a:p>
      </dsp:txBody>
      <dsp:txXfrm>
        <a:off x="4586475" y="728849"/>
        <a:ext cx="2711753" cy="826754"/>
      </dsp:txXfrm>
    </dsp:sp>
    <dsp:sp modelId="{08767288-8C01-44F2-9097-52EA3A7F36BC}">
      <dsp:nvSpPr>
        <dsp:cNvPr id="0" name=""/>
        <dsp:cNvSpPr/>
      </dsp:nvSpPr>
      <dsp:spPr>
        <a:xfrm>
          <a:off x="4586475" y="1762291"/>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rPr>
            <a:t>İç Bağlılık </a:t>
          </a:r>
        </a:p>
      </dsp:txBody>
      <dsp:txXfrm>
        <a:off x="4586475" y="1762291"/>
        <a:ext cx="2711753" cy="826754"/>
      </dsp:txXfrm>
    </dsp:sp>
    <dsp:sp modelId="{D4CE9863-4D4A-46B9-916D-002A1558DAC3}">
      <dsp:nvSpPr>
        <dsp:cNvPr id="0" name=""/>
        <dsp:cNvSpPr/>
      </dsp:nvSpPr>
      <dsp:spPr>
        <a:xfrm>
          <a:off x="4586475" y="2795734"/>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rPr>
            <a:t>Yerel Adetlere Uygunluk </a:t>
          </a:r>
        </a:p>
      </dsp:txBody>
      <dsp:txXfrm>
        <a:off x="4586475" y="2795734"/>
        <a:ext cx="2711753" cy="8267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DFABBA-3AFE-468A-9B34-D52DDBA5F2CA}">
      <dsp:nvSpPr>
        <dsp:cNvPr id="0" name=""/>
        <dsp:cNvSpPr/>
      </dsp:nvSpPr>
      <dsp:spPr>
        <a:xfrm>
          <a:off x="4046494" y="2175669"/>
          <a:ext cx="541292" cy="515712"/>
        </a:xfrm>
        <a:custGeom>
          <a:avLst/>
          <a:gdLst/>
          <a:ahLst/>
          <a:cxnLst/>
          <a:rect l="0" t="0" r="0" b="0"/>
          <a:pathLst>
            <a:path>
              <a:moveTo>
                <a:pt x="0" y="0"/>
              </a:moveTo>
              <a:lnTo>
                <a:pt x="270646" y="0"/>
              </a:lnTo>
              <a:lnTo>
                <a:pt x="270646" y="515712"/>
              </a:lnTo>
              <a:lnTo>
                <a:pt x="541292" y="5157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98449" y="2414834"/>
        <a:ext cx="37381" cy="37381"/>
      </dsp:txXfrm>
    </dsp:sp>
    <dsp:sp modelId="{538C1858-A247-4192-8909-1D7988801BFB}">
      <dsp:nvSpPr>
        <dsp:cNvPr id="0" name=""/>
        <dsp:cNvSpPr/>
      </dsp:nvSpPr>
      <dsp:spPr>
        <a:xfrm>
          <a:off x="4046494" y="1659956"/>
          <a:ext cx="541292" cy="515712"/>
        </a:xfrm>
        <a:custGeom>
          <a:avLst/>
          <a:gdLst/>
          <a:ahLst/>
          <a:cxnLst/>
          <a:rect l="0" t="0" r="0" b="0"/>
          <a:pathLst>
            <a:path>
              <a:moveTo>
                <a:pt x="0" y="515712"/>
              </a:moveTo>
              <a:lnTo>
                <a:pt x="270646" y="515712"/>
              </a:lnTo>
              <a:lnTo>
                <a:pt x="270646" y="0"/>
              </a:lnTo>
              <a:lnTo>
                <a:pt x="541292"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98449" y="1899121"/>
        <a:ext cx="37381" cy="37381"/>
      </dsp:txXfrm>
    </dsp:sp>
    <dsp:sp modelId="{7FA9F2EE-A16A-48F1-9D5B-4B7CAF135E20}">
      <dsp:nvSpPr>
        <dsp:cNvPr id="0" name=""/>
        <dsp:cNvSpPr/>
      </dsp:nvSpPr>
      <dsp:spPr>
        <a:xfrm rot="16200000">
          <a:off x="1462502" y="1763098"/>
          <a:ext cx="4342843" cy="82514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rPr>
            <a:t>Bütünleyici Parça Olmanın Hukuki Sonuçları</a:t>
          </a:r>
        </a:p>
      </dsp:txBody>
      <dsp:txXfrm>
        <a:off x="1462502" y="1763098"/>
        <a:ext cx="4342843" cy="825140"/>
      </dsp:txXfrm>
    </dsp:sp>
    <dsp:sp modelId="{D561A13B-56BF-4A84-B6D5-71EF0BE642A8}">
      <dsp:nvSpPr>
        <dsp:cNvPr id="0" name=""/>
        <dsp:cNvSpPr/>
      </dsp:nvSpPr>
      <dsp:spPr>
        <a:xfrm>
          <a:off x="4587786" y="1247386"/>
          <a:ext cx="2706460" cy="82514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r-TR" sz="2400" kern="1200" dirty="0">
              <a:solidFill>
                <a:schemeClr val="tx1"/>
              </a:solidFill>
            </a:rPr>
            <a:t>Ayni Hakkın Şeyin Bütününü Kapsaması</a:t>
          </a:r>
        </a:p>
      </dsp:txBody>
      <dsp:txXfrm>
        <a:off x="4587786" y="1247386"/>
        <a:ext cx="2706460" cy="825140"/>
      </dsp:txXfrm>
    </dsp:sp>
    <dsp:sp modelId="{37AEBDCF-5ECE-40A1-9864-258FEF6C4099}">
      <dsp:nvSpPr>
        <dsp:cNvPr id="0" name=""/>
        <dsp:cNvSpPr/>
      </dsp:nvSpPr>
      <dsp:spPr>
        <a:xfrm>
          <a:off x="4587786" y="2278811"/>
          <a:ext cx="2706460" cy="82514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solidFill>
                <a:schemeClr val="tx1"/>
              </a:solidFill>
            </a:rPr>
            <a:t>Bütünleyici Parça </a:t>
          </a:r>
          <a:r>
            <a:rPr lang="tr-TR" sz="1800" kern="1200" dirty="0">
              <a:solidFill>
                <a:schemeClr val="tx1"/>
              </a:solidFill>
            </a:rPr>
            <a:t>Üzerinde</a:t>
          </a:r>
          <a:r>
            <a:rPr lang="tr-TR" sz="2000" kern="1200" dirty="0">
              <a:solidFill>
                <a:schemeClr val="tx1"/>
              </a:solidFill>
            </a:rPr>
            <a:t> Önceden Kurulmuş Olan Ayni Hakkın Sona Ermesi </a:t>
          </a:r>
        </a:p>
      </dsp:txBody>
      <dsp:txXfrm>
        <a:off x="4587786" y="2278811"/>
        <a:ext cx="2706460" cy="8251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7B8FDF-A8F0-4EBF-BBD6-73CF321401AB}">
      <dsp:nvSpPr>
        <dsp:cNvPr id="0" name=""/>
        <dsp:cNvSpPr/>
      </dsp:nvSpPr>
      <dsp:spPr>
        <a:xfrm>
          <a:off x="4044124" y="2175669"/>
          <a:ext cx="542350" cy="516721"/>
        </a:xfrm>
        <a:custGeom>
          <a:avLst/>
          <a:gdLst/>
          <a:ahLst/>
          <a:cxnLst/>
          <a:rect l="0" t="0" r="0" b="0"/>
          <a:pathLst>
            <a:path>
              <a:moveTo>
                <a:pt x="0" y="0"/>
              </a:moveTo>
              <a:lnTo>
                <a:pt x="271175" y="0"/>
              </a:lnTo>
              <a:lnTo>
                <a:pt x="271175" y="516721"/>
              </a:lnTo>
              <a:lnTo>
                <a:pt x="542350" y="51672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96572" y="2415302"/>
        <a:ext cx="37454" cy="37454"/>
      </dsp:txXfrm>
    </dsp:sp>
    <dsp:sp modelId="{21CF7080-43F9-47F4-8FB3-385E1E40236F}">
      <dsp:nvSpPr>
        <dsp:cNvPr id="0" name=""/>
        <dsp:cNvSpPr/>
      </dsp:nvSpPr>
      <dsp:spPr>
        <a:xfrm>
          <a:off x="4044124" y="1658947"/>
          <a:ext cx="542350" cy="516721"/>
        </a:xfrm>
        <a:custGeom>
          <a:avLst/>
          <a:gdLst/>
          <a:ahLst/>
          <a:cxnLst/>
          <a:rect l="0" t="0" r="0" b="0"/>
          <a:pathLst>
            <a:path>
              <a:moveTo>
                <a:pt x="0" y="516721"/>
              </a:moveTo>
              <a:lnTo>
                <a:pt x="271175" y="516721"/>
              </a:lnTo>
              <a:lnTo>
                <a:pt x="271175" y="0"/>
              </a:lnTo>
              <a:lnTo>
                <a:pt x="54235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96572" y="1898580"/>
        <a:ext cx="37454" cy="37454"/>
      </dsp:txXfrm>
    </dsp:sp>
    <dsp:sp modelId="{05ADCA09-F0AA-4BD4-A395-4FB6D52CDE6E}">
      <dsp:nvSpPr>
        <dsp:cNvPr id="0" name=""/>
        <dsp:cNvSpPr/>
      </dsp:nvSpPr>
      <dsp:spPr>
        <a:xfrm rot="16200000">
          <a:off x="1455078" y="1762291"/>
          <a:ext cx="4351338"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rPr>
            <a:t>Kanun Gereği Bütünleyici Parça Sayılan Şeyler</a:t>
          </a:r>
        </a:p>
      </dsp:txBody>
      <dsp:txXfrm>
        <a:off x="1455078" y="1762291"/>
        <a:ext cx="4351338" cy="826754"/>
      </dsp:txXfrm>
    </dsp:sp>
    <dsp:sp modelId="{F12F74A1-B902-4D28-BB21-42E10BED2EA3}">
      <dsp:nvSpPr>
        <dsp:cNvPr id="0" name=""/>
        <dsp:cNvSpPr/>
      </dsp:nvSpPr>
      <dsp:spPr>
        <a:xfrm>
          <a:off x="4586475" y="1245570"/>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r-TR" sz="2500" kern="1200" dirty="0">
              <a:solidFill>
                <a:schemeClr val="tx1"/>
              </a:solidFill>
            </a:rPr>
            <a:t>Yapılar, Dikili Bitkiler ve Kaynaklar</a:t>
          </a:r>
        </a:p>
      </dsp:txBody>
      <dsp:txXfrm>
        <a:off x="4586475" y="1245570"/>
        <a:ext cx="2711753" cy="826754"/>
      </dsp:txXfrm>
    </dsp:sp>
    <dsp:sp modelId="{C64C6CED-03E6-4547-8A1C-47DA222ED196}">
      <dsp:nvSpPr>
        <dsp:cNvPr id="0" name=""/>
        <dsp:cNvSpPr/>
      </dsp:nvSpPr>
      <dsp:spPr>
        <a:xfrm>
          <a:off x="4586475" y="2279013"/>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r-TR" sz="2500" kern="1200" dirty="0">
              <a:solidFill>
                <a:schemeClr val="tx1"/>
              </a:solidFill>
            </a:rPr>
            <a:t>Doğal Ürünler (</a:t>
          </a:r>
          <a:r>
            <a:rPr lang="tr-TR" sz="2500" i="1" kern="1200" dirty="0">
              <a:solidFill>
                <a:schemeClr val="tx1"/>
              </a:solidFill>
            </a:rPr>
            <a:t>Tabii Semereler) </a:t>
          </a:r>
        </a:p>
      </dsp:txBody>
      <dsp:txXfrm>
        <a:off x="4586475" y="2279013"/>
        <a:ext cx="2711753" cy="8267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85CD3D-873F-410C-805F-2AF41FB73654}">
      <dsp:nvSpPr>
        <dsp:cNvPr id="0" name=""/>
        <dsp:cNvSpPr/>
      </dsp:nvSpPr>
      <dsp:spPr>
        <a:xfrm>
          <a:off x="8801" y="821"/>
          <a:ext cx="9135198" cy="118558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tr-TR" sz="3200" b="1" u="sng" kern="1200" dirty="0">
              <a:solidFill>
                <a:schemeClr val="tx1"/>
              </a:solidFill>
              <a:latin typeface="Times New Roman" pitchFamily="18" charset="0"/>
              <a:cs typeface="Times New Roman" pitchFamily="18" charset="0"/>
            </a:rPr>
            <a:t>Kanun Gereği Bütünleyici Parça Sayılan Şeyler</a:t>
          </a:r>
          <a:r>
            <a:rPr lang="tr-TR" sz="3200" u="sng" kern="1200" dirty="0">
              <a:latin typeface="Times New Roman" pitchFamily="18" charset="0"/>
              <a:cs typeface="Times New Roman" pitchFamily="18" charset="0"/>
            </a:rPr>
            <a:t>:</a:t>
          </a:r>
          <a:r>
            <a:rPr lang="tr-TR" sz="3200" kern="1200" dirty="0">
              <a:latin typeface="Times New Roman" pitchFamily="18" charset="0"/>
              <a:cs typeface="Times New Roman" pitchFamily="18" charset="0"/>
            </a:rPr>
            <a:t> </a:t>
          </a:r>
        </a:p>
        <a:p>
          <a:pPr marL="0" lvl="0" indent="0" algn="ctr" defTabSz="1422400">
            <a:lnSpc>
              <a:spcPct val="90000"/>
            </a:lnSpc>
            <a:spcBef>
              <a:spcPct val="0"/>
            </a:spcBef>
            <a:spcAft>
              <a:spcPct val="35000"/>
            </a:spcAft>
            <a:buNone/>
          </a:pPr>
          <a:r>
            <a:rPr lang="tr-TR" sz="2100" kern="1200" dirty="0">
              <a:latin typeface="Times New Roman" pitchFamily="18" charset="0"/>
              <a:cs typeface="Times New Roman" pitchFamily="18" charset="0"/>
            </a:rPr>
            <a:t>MK. m. 684 hükmündeki şartların varlığı aranmaksızın söz konusu şeyler için Bütünleyici Parça Vasfı kabul edilir.</a:t>
          </a:r>
        </a:p>
      </dsp:txBody>
      <dsp:txXfrm>
        <a:off x="43526" y="35546"/>
        <a:ext cx="9065748" cy="1116136"/>
      </dsp:txXfrm>
    </dsp:sp>
    <dsp:sp modelId="{4B166250-28A3-4F78-BC4A-64E219BE062D}">
      <dsp:nvSpPr>
        <dsp:cNvPr id="0" name=""/>
        <dsp:cNvSpPr/>
      </dsp:nvSpPr>
      <dsp:spPr>
        <a:xfrm>
          <a:off x="2216693" y="1299999"/>
          <a:ext cx="6876139" cy="11238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a:lnSpc>
              <a:spcPct val="90000"/>
            </a:lnSpc>
            <a:spcBef>
              <a:spcPct val="0"/>
            </a:spcBef>
            <a:spcAft>
              <a:spcPct val="35000"/>
            </a:spcAft>
            <a:buNone/>
          </a:pPr>
          <a:r>
            <a:rPr lang="tr-TR" sz="2200" b="1" u="sng" kern="1200" dirty="0">
              <a:solidFill>
                <a:schemeClr val="tx1"/>
              </a:solidFill>
              <a:latin typeface="Times New Roman" pitchFamily="18" charset="0"/>
              <a:cs typeface="Times New Roman" pitchFamily="18" charset="0"/>
            </a:rPr>
            <a:t>Doğal Ürünler</a:t>
          </a:r>
          <a:r>
            <a:rPr lang="tr-TR" sz="2200" u="sng" kern="1200" dirty="0">
              <a:latin typeface="Times New Roman" pitchFamily="18" charset="0"/>
              <a:cs typeface="Times New Roman" pitchFamily="18" charset="0"/>
            </a:rPr>
            <a:t>:</a:t>
          </a:r>
          <a:r>
            <a:rPr lang="tr-TR" sz="2200" u="none" kern="1200" dirty="0">
              <a:latin typeface="Times New Roman" pitchFamily="18" charset="0"/>
              <a:cs typeface="Times New Roman" pitchFamily="18" charset="0"/>
            </a:rPr>
            <a:t> MK. m. 685/f. 3’e göre Doğal Ürünler, asıl şeyden ayrılıncaya kadar onun Bütünleyici Parçası sayılır. </a:t>
          </a:r>
          <a:endParaRPr lang="tr-TR" sz="2200" u="sng" kern="1200" dirty="0">
            <a:latin typeface="Times New Roman" pitchFamily="18" charset="0"/>
            <a:cs typeface="Times New Roman" pitchFamily="18" charset="0"/>
          </a:endParaRPr>
        </a:p>
      </dsp:txBody>
      <dsp:txXfrm>
        <a:off x="2249608" y="1332914"/>
        <a:ext cx="6810309" cy="1057981"/>
      </dsp:txXfrm>
    </dsp:sp>
    <dsp:sp modelId="{B91F938F-77C9-4719-95C2-89125195A8A7}">
      <dsp:nvSpPr>
        <dsp:cNvPr id="0" name=""/>
        <dsp:cNvSpPr/>
      </dsp:nvSpPr>
      <dsp:spPr>
        <a:xfrm>
          <a:off x="6870724" y="2512323"/>
          <a:ext cx="2233198" cy="43124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tr-TR" sz="2200" b="1" u="sng" kern="1200" dirty="0">
              <a:solidFill>
                <a:schemeClr val="tx1"/>
              </a:solidFill>
              <a:latin typeface="Times New Roman" pitchFamily="18" charset="0"/>
              <a:cs typeface="Times New Roman" pitchFamily="18" charset="0"/>
            </a:rPr>
            <a:t>Yerel Adetlerin asıl  şeyden elde edilmesini uygun gördüğü verimler</a:t>
          </a:r>
          <a:r>
            <a:rPr lang="tr-TR" sz="2200" b="1" kern="1200" dirty="0">
              <a:solidFill>
                <a:schemeClr val="tx1"/>
              </a:solidFill>
              <a:latin typeface="Times New Roman" pitchFamily="18" charset="0"/>
              <a:cs typeface="Times New Roman" pitchFamily="18" charset="0"/>
            </a:rPr>
            <a:t>:</a:t>
          </a:r>
        </a:p>
        <a:p>
          <a:pPr marL="0" lvl="0" indent="0" algn="just" defTabSz="977900">
            <a:lnSpc>
              <a:spcPct val="90000"/>
            </a:lnSpc>
            <a:spcBef>
              <a:spcPct val="0"/>
            </a:spcBef>
            <a:spcAft>
              <a:spcPct val="35000"/>
            </a:spcAft>
            <a:buNone/>
          </a:pPr>
          <a:r>
            <a:rPr lang="tr-TR" sz="2200" kern="1200" dirty="0">
              <a:latin typeface="Times New Roman" pitchFamily="18" charset="0"/>
              <a:cs typeface="Times New Roman" pitchFamily="18" charset="0"/>
            </a:rPr>
            <a:t>Bunların zaman zaman tekrar etmesi aranmaz. Yerel Adetin asıl şeyden elde edilmesini uygun görmesi yeterlidir. </a:t>
          </a:r>
        </a:p>
      </dsp:txBody>
      <dsp:txXfrm>
        <a:off x="6936132" y="2577731"/>
        <a:ext cx="2102382" cy="4181636"/>
      </dsp:txXfrm>
    </dsp:sp>
    <dsp:sp modelId="{AD9CDBEF-783D-4118-A504-C17C3145DAD8}">
      <dsp:nvSpPr>
        <dsp:cNvPr id="0" name=""/>
        <dsp:cNvSpPr/>
      </dsp:nvSpPr>
      <dsp:spPr>
        <a:xfrm>
          <a:off x="2365290" y="2537943"/>
          <a:ext cx="4112276" cy="432005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endParaRPr lang="tr-TR" sz="1900" u="sng" kern="1200" dirty="0">
            <a:latin typeface="Times New Roman" pitchFamily="18" charset="0"/>
            <a:cs typeface="Times New Roman" pitchFamily="18" charset="0"/>
          </a:endParaRPr>
        </a:p>
        <a:p>
          <a:pPr marL="0" lvl="0" indent="0" algn="ctr" defTabSz="844550">
            <a:lnSpc>
              <a:spcPct val="90000"/>
            </a:lnSpc>
            <a:spcBef>
              <a:spcPct val="0"/>
            </a:spcBef>
            <a:spcAft>
              <a:spcPct val="35000"/>
            </a:spcAft>
            <a:buNone/>
          </a:pPr>
          <a:r>
            <a:rPr lang="tr-TR" sz="2400" b="1" u="sng" kern="1200" dirty="0">
              <a:solidFill>
                <a:schemeClr val="tx1"/>
              </a:solidFill>
              <a:latin typeface="Times New Roman" pitchFamily="18" charset="0"/>
              <a:cs typeface="Times New Roman" pitchFamily="18" charset="0"/>
            </a:rPr>
            <a:t>Dönemsel olarak elde edilen Doğal Ürünler</a:t>
          </a:r>
          <a:r>
            <a:rPr lang="tr-TR" sz="2400" b="1" kern="1200" dirty="0">
              <a:solidFill>
                <a:schemeClr val="tx1"/>
              </a:solidFill>
              <a:latin typeface="Times New Roman" pitchFamily="18" charset="0"/>
              <a:cs typeface="Times New Roman" pitchFamily="18" charset="0"/>
            </a:rPr>
            <a:t>: </a:t>
          </a:r>
        </a:p>
        <a:p>
          <a:pPr marL="0" lvl="0" indent="0" algn="just" defTabSz="844550">
            <a:lnSpc>
              <a:spcPct val="90000"/>
            </a:lnSpc>
            <a:spcBef>
              <a:spcPct val="0"/>
            </a:spcBef>
            <a:spcAft>
              <a:spcPct val="35000"/>
            </a:spcAft>
            <a:buNone/>
          </a:pPr>
          <a:r>
            <a:rPr lang="tr-TR" sz="1900" kern="1200" dirty="0">
              <a:latin typeface="Times New Roman" pitchFamily="18" charset="0"/>
              <a:cs typeface="Times New Roman" pitchFamily="18" charset="0"/>
            </a:rPr>
            <a:t>Her mevsim, veya her yıl, ya da pek uzun olmayan aralıklarla meydana gelen ve ayrılması aslın verim kabiliyetini etkilemeyen ürünlerdir. Doğal Ürünler, asıl şeyden ayrılıncaya kadar onun Bütünleyici Parçasıdır. </a:t>
          </a:r>
        </a:p>
        <a:p>
          <a:pPr marL="0" lvl="0" indent="0" algn="just" defTabSz="844550">
            <a:lnSpc>
              <a:spcPct val="90000"/>
            </a:lnSpc>
            <a:spcBef>
              <a:spcPct val="0"/>
            </a:spcBef>
            <a:spcAft>
              <a:spcPct val="35000"/>
            </a:spcAft>
            <a:buNone/>
          </a:pPr>
          <a:r>
            <a:rPr lang="tr-TR" sz="1900" kern="1200" dirty="0">
              <a:latin typeface="Times New Roman" pitchFamily="18" charset="0"/>
              <a:cs typeface="Times New Roman" pitchFamily="18" charset="0"/>
            </a:rPr>
            <a:t>(MK. m. 685/son) </a:t>
          </a:r>
        </a:p>
        <a:p>
          <a:pPr marL="0" lvl="0" indent="0" algn="just" defTabSz="844550">
            <a:lnSpc>
              <a:spcPct val="90000"/>
            </a:lnSpc>
            <a:spcBef>
              <a:spcPct val="0"/>
            </a:spcBef>
            <a:spcAft>
              <a:spcPct val="35000"/>
            </a:spcAft>
            <a:buNone/>
          </a:pPr>
          <a:r>
            <a:rPr lang="tr-TR" sz="1900" kern="1200" dirty="0">
              <a:latin typeface="Times New Roman" pitchFamily="18" charset="0"/>
              <a:cs typeface="Times New Roman" pitchFamily="18" charset="0"/>
            </a:rPr>
            <a:t>Bir şeyden veya bir Alacaktan bir Hukuki İşlem dolayısıyla elde edilen Dönemsel Edimlerdir. Hukuki Ürünler, Bütünleyici Parça kapsamına dahil değildir.</a:t>
          </a:r>
        </a:p>
        <a:p>
          <a:pPr marL="0" lvl="0" indent="0" algn="ctr" defTabSz="844550">
            <a:lnSpc>
              <a:spcPct val="90000"/>
            </a:lnSpc>
            <a:spcBef>
              <a:spcPct val="0"/>
            </a:spcBef>
            <a:spcAft>
              <a:spcPct val="35000"/>
            </a:spcAft>
            <a:buNone/>
          </a:pPr>
          <a:endParaRPr lang="tr-TR" sz="1700" kern="1200" dirty="0">
            <a:latin typeface="Times New Roman" pitchFamily="18" charset="0"/>
            <a:cs typeface="Times New Roman" pitchFamily="18" charset="0"/>
          </a:endParaRPr>
        </a:p>
      </dsp:txBody>
      <dsp:txXfrm>
        <a:off x="2485734" y="2658387"/>
        <a:ext cx="3871388" cy="4079168"/>
      </dsp:txXfrm>
    </dsp:sp>
    <dsp:sp modelId="{CAABE67B-7294-4F06-AF29-2B56F7924D7B}">
      <dsp:nvSpPr>
        <dsp:cNvPr id="0" name=""/>
        <dsp:cNvSpPr/>
      </dsp:nvSpPr>
      <dsp:spPr>
        <a:xfrm>
          <a:off x="0" y="1377070"/>
          <a:ext cx="2041910" cy="548092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endParaRPr lang="tr-TR" sz="2400" kern="1200" dirty="0">
            <a:latin typeface="Times New Roman" pitchFamily="18" charset="0"/>
            <a:cs typeface="Times New Roman" pitchFamily="18" charset="0"/>
          </a:endParaRPr>
        </a:p>
        <a:p>
          <a:pPr marL="0" lvl="0" indent="0" algn="just" defTabSz="1066800">
            <a:lnSpc>
              <a:spcPct val="90000"/>
            </a:lnSpc>
            <a:spcBef>
              <a:spcPct val="0"/>
            </a:spcBef>
            <a:spcAft>
              <a:spcPct val="35000"/>
            </a:spcAft>
            <a:buNone/>
          </a:pPr>
          <a:endParaRPr lang="tr-TR" sz="2400" kern="1200" dirty="0">
            <a:latin typeface="Times New Roman" pitchFamily="18" charset="0"/>
            <a:cs typeface="Times New Roman" pitchFamily="18" charset="0"/>
          </a:endParaRPr>
        </a:p>
        <a:p>
          <a:pPr marL="0" lvl="0" indent="0" algn="just" defTabSz="1066800">
            <a:lnSpc>
              <a:spcPct val="90000"/>
            </a:lnSpc>
            <a:spcBef>
              <a:spcPct val="0"/>
            </a:spcBef>
            <a:spcAft>
              <a:spcPct val="35000"/>
            </a:spcAft>
            <a:buNone/>
          </a:pPr>
          <a:endParaRPr lang="tr-TR" sz="2400" kern="1200" dirty="0">
            <a:latin typeface="Times New Roman" pitchFamily="18" charset="0"/>
            <a:cs typeface="Times New Roman" pitchFamily="18" charset="0"/>
          </a:endParaRPr>
        </a:p>
        <a:p>
          <a:pPr marL="0" lvl="0" indent="0" algn="just" defTabSz="1066800">
            <a:lnSpc>
              <a:spcPct val="90000"/>
            </a:lnSpc>
            <a:spcBef>
              <a:spcPct val="0"/>
            </a:spcBef>
            <a:spcAft>
              <a:spcPct val="35000"/>
            </a:spcAft>
            <a:buNone/>
          </a:pPr>
          <a:r>
            <a:rPr lang="tr-TR" sz="2400" b="1" u="sng" kern="1200" dirty="0">
              <a:solidFill>
                <a:schemeClr val="tx1"/>
              </a:solidFill>
              <a:latin typeface="Times New Roman" pitchFamily="18" charset="0"/>
              <a:cs typeface="Times New Roman" pitchFamily="18" charset="0"/>
            </a:rPr>
            <a:t>Yapılar ve Dikili Bitkiler </a:t>
          </a:r>
        </a:p>
        <a:p>
          <a:pPr marL="0" lvl="0" indent="0" algn="just" defTabSz="1066800">
            <a:lnSpc>
              <a:spcPct val="90000"/>
            </a:lnSpc>
            <a:spcBef>
              <a:spcPct val="0"/>
            </a:spcBef>
            <a:spcAft>
              <a:spcPct val="35000"/>
            </a:spcAft>
            <a:buNone/>
          </a:pPr>
          <a:r>
            <a:rPr lang="tr-TR" sz="2400" kern="1200" dirty="0">
              <a:latin typeface="Times New Roman" pitchFamily="18" charset="0"/>
              <a:cs typeface="Times New Roman" pitchFamily="18" charset="0"/>
            </a:rPr>
            <a:t>(</a:t>
          </a:r>
          <a:r>
            <a:rPr lang="tr-TR" sz="2400" i="1" kern="1200" dirty="0">
              <a:solidFill>
                <a:schemeClr val="tx1"/>
              </a:solidFill>
              <a:latin typeface="Times New Roman" pitchFamily="18" charset="0"/>
              <a:cs typeface="Times New Roman" pitchFamily="18" charset="0"/>
            </a:rPr>
            <a:t>MK. m. 718/f. 2)</a:t>
          </a:r>
        </a:p>
        <a:p>
          <a:pPr marL="0" lvl="0" indent="0" algn="just" defTabSz="1066800">
            <a:lnSpc>
              <a:spcPct val="90000"/>
            </a:lnSpc>
            <a:spcBef>
              <a:spcPct val="0"/>
            </a:spcBef>
            <a:spcAft>
              <a:spcPct val="35000"/>
            </a:spcAft>
            <a:buNone/>
          </a:pPr>
          <a:r>
            <a:rPr lang="tr-TR" sz="2400" kern="1200" dirty="0">
              <a:latin typeface="Times New Roman" pitchFamily="18" charset="0"/>
              <a:cs typeface="Times New Roman" pitchFamily="18" charset="0"/>
            </a:rPr>
            <a:t>“Bu mülkiyetin kapsamına yasal sınırlamalar saklı kalmak üzere yapılar, bitkiler ve kaynaklar da girer.”</a:t>
          </a:r>
        </a:p>
        <a:p>
          <a:pPr marL="0" lvl="0" indent="0" algn="ctr" defTabSz="1066800">
            <a:lnSpc>
              <a:spcPct val="90000"/>
            </a:lnSpc>
            <a:spcBef>
              <a:spcPct val="0"/>
            </a:spcBef>
            <a:spcAft>
              <a:spcPct val="35000"/>
            </a:spcAft>
            <a:buNone/>
          </a:pPr>
          <a:endParaRPr lang="tr-TR" sz="3600" kern="1200" dirty="0">
            <a:latin typeface="Times New Roman" pitchFamily="18" charset="0"/>
            <a:cs typeface="Times New Roman" pitchFamily="18" charset="0"/>
          </a:endParaRPr>
        </a:p>
        <a:p>
          <a:pPr marL="0" lvl="0" indent="0" algn="ctr" defTabSz="1066800">
            <a:lnSpc>
              <a:spcPct val="90000"/>
            </a:lnSpc>
            <a:spcBef>
              <a:spcPct val="0"/>
            </a:spcBef>
            <a:spcAft>
              <a:spcPct val="35000"/>
            </a:spcAft>
            <a:buNone/>
          </a:pPr>
          <a:endParaRPr lang="tr-TR" sz="3600" kern="1200" dirty="0">
            <a:latin typeface="Times New Roman" pitchFamily="18" charset="0"/>
            <a:cs typeface="Times New Roman" pitchFamily="18" charset="0"/>
          </a:endParaRPr>
        </a:p>
      </dsp:txBody>
      <dsp:txXfrm>
        <a:off x="59806" y="1436876"/>
        <a:ext cx="1922298" cy="536131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74A62E-DC7F-43CD-A1CE-E3E5904C57F4}">
      <dsp:nvSpPr>
        <dsp:cNvPr id="0" name=""/>
        <dsp:cNvSpPr/>
      </dsp:nvSpPr>
      <dsp:spPr>
        <a:xfrm>
          <a:off x="4044124" y="2175669"/>
          <a:ext cx="542350" cy="1033442"/>
        </a:xfrm>
        <a:custGeom>
          <a:avLst/>
          <a:gdLst/>
          <a:ahLst/>
          <a:cxnLst/>
          <a:rect l="0" t="0" r="0" b="0"/>
          <a:pathLst>
            <a:path>
              <a:moveTo>
                <a:pt x="0" y="0"/>
              </a:moveTo>
              <a:lnTo>
                <a:pt x="271175" y="0"/>
              </a:lnTo>
              <a:lnTo>
                <a:pt x="271175" y="1033442"/>
              </a:lnTo>
              <a:lnTo>
                <a:pt x="542350" y="103344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86122" y="2663212"/>
        <a:ext cx="58355" cy="58355"/>
      </dsp:txXfrm>
    </dsp:sp>
    <dsp:sp modelId="{42D5B96E-87B9-4A0F-BED2-8E35F27C056A}">
      <dsp:nvSpPr>
        <dsp:cNvPr id="0" name=""/>
        <dsp:cNvSpPr/>
      </dsp:nvSpPr>
      <dsp:spPr>
        <a:xfrm>
          <a:off x="4044124" y="2129948"/>
          <a:ext cx="542350" cy="91440"/>
        </a:xfrm>
        <a:custGeom>
          <a:avLst/>
          <a:gdLst/>
          <a:ahLst/>
          <a:cxnLst/>
          <a:rect l="0" t="0" r="0" b="0"/>
          <a:pathLst>
            <a:path>
              <a:moveTo>
                <a:pt x="0" y="45720"/>
              </a:moveTo>
              <a:lnTo>
                <a:pt x="542350" y="457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301741" y="2162110"/>
        <a:ext cx="27117" cy="27117"/>
      </dsp:txXfrm>
    </dsp:sp>
    <dsp:sp modelId="{A711D152-7A8A-4EF8-BA44-E2B70F96E374}">
      <dsp:nvSpPr>
        <dsp:cNvPr id="0" name=""/>
        <dsp:cNvSpPr/>
      </dsp:nvSpPr>
      <dsp:spPr>
        <a:xfrm>
          <a:off x="4044124" y="1103592"/>
          <a:ext cx="529469" cy="1072076"/>
        </a:xfrm>
        <a:custGeom>
          <a:avLst/>
          <a:gdLst/>
          <a:ahLst/>
          <a:cxnLst/>
          <a:rect l="0" t="0" r="0" b="0"/>
          <a:pathLst>
            <a:path>
              <a:moveTo>
                <a:pt x="0" y="1072076"/>
              </a:moveTo>
              <a:lnTo>
                <a:pt x="264734" y="1072076"/>
              </a:lnTo>
              <a:lnTo>
                <a:pt x="264734" y="0"/>
              </a:lnTo>
              <a:lnTo>
                <a:pt x="529469"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78967" y="1609738"/>
        <a:ext cx="59784" cy="59784"/>
      </dsp:txXfrm>
    </dsp:sp>
    <dsp:sp modelId="{A8AE0A7B-1B96-4608-AD49-4DBBFE565ACC}">
      <dsp:nvSpPr>
        <dsp:cNvPr id="0" name=""/>
        <dsp:cNvSpPr/>
      </dsp:nvSpPr>
      <dsp:spPr>
        <a:xfrm rot="16200000">
          <a:off x="1455078" y="1762291"/>
          <a:ext cx="4351338"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rPr>
            <a:t>Eklenti Niteliğinin Kazanılması İçin Gerekli Olan Şartlar </a:t>
          </a:r>
        </a:p>
      </dsp:txBody>
      <dsp:txXfrm>
        <a:off x="1455078" y="1762291"/>
        <a:ext cx="4351338" cy="826754"/>
      </dsp:txXfrm>
    </dsp:sp>
    <dsp:sp modelId="{AB6CBB23-25DB-4821-8DE6-3F6A26511274}">
      <dsp:nvSpPr>
        <dsp:cNvPr id="0" name=""/>
        <dsp:cNvSpPr/>
      </dsp:nvSpPr>
      <dsp:spPr>
        <a:xfrm>
          <a:off x="4573594" y="690214"/>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rPr>
            <a:t>Taşınır Mal</a:t>
          </a:r>
        </a:p>
      </dsp:txBody>
      <dsp:txXfrm>
        <a:off x="4573594" y="690214"/>
        <a:ext cx="2711753" cy="826754"/>
      </dsp:txXfrm>
    </dsp:sp>
    <dsp:sp modelId="{FC13D927-3069-4733-8AA5-0F89AC922760}">
      <dsp:nvSpPr>
        <dsp:cNvPr id="0" name=""/>
        <dsp:cNvSpPr/>
      </dsp:nvSpPr>
      <dsp:spPr>
        <a:xfrm>
          <a:off x="4586475" y="1762291"/>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rPr>
            <a:t>Dış Bağlılık </a:t>
          </a:r>
        </a:p>
      </dsp:txBody>
      <dsp:txXfrm>
        <a:off x="4586475" y="1762291"/>
        <a:ext cx="2711753" cy="826754"/>
      </dsp:txXfrm>
    </dsp:sp>
    <dsp:sp modelId="{23F16785-69BE-4484-A9C4-AEFC9F9E606D}">
      <dsp:nvSpPr>
        <dsp:cNvPr id="0" name=""/>
        <dsp:cNvSpPr/>
      </dsp:nvSpPr>
      <dsp:spPr>
        <a:xfrm>
          <a:off x="4586475" y="2795734"/>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rPr>
            <a:t>Özgüleme</a:t>
          </a:r>
        </a:p>
      </dsp:txBody>
      <dsp:txXfrm>
        <a:off x="4586475" y="2795734"/>
        <a:ext cx="2711753" cy="826754"/>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4A562B9F-F598-4039-9E82-DA4C6995240B}" type="datetimeFigureOut">
              <a:rPr lang="tr-TR" smtClean="0"/>
              <a:t>1.04.2020</a:t>
            </a:fld>
            <a:endParaRPr lang="tr-TR"/>
          </a:p>
        </p:txBody>
      </p:sp>
      <p:sp>
        <p:nvSpPr>
          <p:cNvPr id="4" name="Altbilgi Yer Tutucusu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D67976C6-B884-48AE-AFC3-ED2BB21F027B}" type="slidenum">
              <a:rPr lang="tr-TR" smtClean="0"/>
              <a:t>‹#›</a:t>
            </a:fld>
            <a:endParaRPr lang="tr-TR"/>
          </a:p>
        </p:txBody>
      </p:sp>
    </p:spTree>
    <p:extLst>
      <p:ext uri="{BB962C8B-B14F-4D97-AF65-F5344CB8AC3E}">
        <p14:creationId xmlns:p14="http://schemas.microsoft.com/office/powerpoint/2010/main" val="315521396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FE6DF18D-26E4-49BD-A96A-E68E132A6E6C}" type="datetimeFigureOut">
              <a:rPr lang="tr-TR" smtClean="0"/>
              <a:t>1.04.2020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6D3BD56-00BA-491A-8F70-54115F241D16}" type="slidenum">
              <a:rPr lang="tr-TR" smtClean="0"/>
              <a:t>‹#›</a:t>
            </a:fld>
            <a:endParaRPr lang="tr-TR"/>
          </a:p>
        </p:txBody>
      </p:sp>
    </p:spTree>
    <p:extLst>
      <p:ext uri="{BB962C8B-B14F-4D97-AF65-F5344CB8AC3E}">
        <p14:creationId xmlns:p14="http://schemas.microsoft.com/office/powerpoint/2010/main" val="3968260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FE6DF18D-26E4-49BD-A96A-E68E132A6E6C}" type="datetimeFigureOut">
              <a:rPr lang="tr-TR" smtClean="0"/>
              <a:t>1.04.2020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6D3BD56-00BA-491A-8F70-54115F241D16}" type="slidenum">
              <a:rPr lang="tr-TR" smtClean="0"/>
              <a:t>‹#›</a:t>
            </a:fld>
            <a:endParaRPr lang="tr-TR"/>
          </a:p>
        </p:txBody>
      </p:sp>
    </p:spTree>
    <p:extLst>
      <p:ext uri="{BB962C8B-B14F-4D97-AF65-F5344CB8AC3E}">
        <p14:creationId xmlns:p14="http://schemas.microsoft.com/office/powerpoint/2010/main" val="1886501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FE6DF18D-26E4-49BD-A96A-E68E132A6E6C}" type="datetimeFigureOut">
              <a:rPr lang="tr-TR" smtClean="0"/>
              <a:t>1.04.2020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6D3BD56-00BA-491A-8F70-54115F241D16}" type="slidenum">
              <a:rPr lang="tr-TR" smtClean="0"/>
              <a:t>‹#›</a:t>
            </a:fld>
            <a:endParaRPr lang="tr-TR"/>
          </a:p>
        </p:txBody>
      </p:sp>
    </p:spTree>
    <p:extLst>
      <p:ext uri="{BB962C8B-B14F-4D97-AF65-F5344CB8AC3E}">
        <p14:creationId xmlns:p14="http://schemas.microsoft.com/office/powerpoint/2010/main" val="50925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FE6DF18D-26E4-49BD-A96A-E68E132A6E6C}" type="datetimeFigureOut">
              <a:rPr lang="tr-TR" smtClean="0"/>
              <a:t>1.04.2020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6D3BD56-00BA-491A-8F70-54115F241D16}" type="slidenum">
              <a:rPr lang="tr-TR" smtClean="0"/>
              <a:t>‹#›</a:t>
            </a:fld>
            <a:endParaRPr lang="tr-TR"/>
          </a:p>
        </p:txBody>
      </p:sp>
    </p:spTree>
    <p:extLst>
      <p:ext uri="{BB962C8B-B14F-4D97-AF65-F5344CB8AC3E}">
        <p14:creationId xmlns:p14="http://schemas.microsoft.com/office/powerpoint/2010/main" val="5713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FE6DF18D-26E4-49BD-A96A-E68E132A6E6C}" type="datetimeFigureOut">
              <a:rPr lang="tr-TR" smtClean="0"/>
              <a:t>1.04.2020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6D3BD56-00BA-491A-8F70-54115F241D16}" type="slidenum">
              <a:rPr lang="tr-TR" smtClean="0"/>
              <a:t>‹#›</a:t>
            </a:fld>
            <a:endParaRPr lang="tr-TR"/>
          </a:p>
        </p:txBody>
      </p:sp>
    </p:spTree>
    <p:extLst>
      <p:ext uri="{BB962C8B-B14F-4D97-AF65-F5344CB8AC3E}">
        <p14:creationId xmlns:p14="http://schemas.microsoft.com/office/powerpoint/2010/main" val="1092862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FE6DF18D-26E4-49BD-A96A-E68E132A6E6C}" type="datetimeFigureOut">
              <a:rPr lang="tr-TR" smtClean="0"/>
              <a:t>1.04.2020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6D3BD56-00BA-491A-8F70-54115F241D16}" type="slidenum">
              <a:rPr lang="tr-TR" smtClean="0"/>
              <a:t>‹#›</a:t>
            </a:fld>
            <a:endParaRPr lang="tr-TR"/>
          </a:p>
        </p:txBody>
      </p:sp>
    </p:spTree>
    <p:extLst>
      <p:ext uri="{BB962C8B-B14F-4D97-AF65-F5344CB8AC3E}">
        <p14:creationId xmlns:p14="http://schemas.microsoft.com/office/powerpoint/2010/main" val="3435189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FE6DF18D-26E4-49BD-A96A-E68E132A6E6C}" type="datetimeFigureOut">
              <a:rPr lang="tr-TR" smtClean="0"/>
              <a:t>1.04.2020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6D3BD56-00BA-491A-8F70-54115F241D16}" type="slidenum">
              <a:rPr lang="tr-TR" smtClean="0"/>
              <a:t>‹#›</a:t>
            </a:fld>
            <a:endParaRPr lang="tr-TR"/>
          </a:p>
        </p:txBody>
      </p:sp>
    </p:spTree>
    <p:extLst>
      <p:ext uri="{BB962C8B-B14F-4D97-AF65-F5344CB8AC3E}">
        <p14:creationId xmlns:p14="http://schemas.microsoft.com/office/powerpoint/2010/main" val="2007148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FE6DF18D-26E4-49BD-A96A-E68E132A6E6C}" type="datetimeFigureOut">
              <a:rPr lang="tr-TR" smtClean="0"/>
              <a:t>1.04.2020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6D3BD56-00BA-491A-8F70-54115F241D16}" type="slidenum">
              <a:rPr lang="tr-TR" smtClean="0"/>
              <a:t>‹#›</a:t>
            </a:fld>
            <a:endParaRPr lang="tr-TR"/>
          </a:p>
        </p:txBody>
      </p:sp>
    </p:spTree>
    <p:extLst>
      <p:ext uri="{BB962C8B-B14F-4D97-AF65-F5344CB8AC3E}">
        <p14:creationId xmlns:p14="http://schemas.microsoft.com/office/powerpoint/2010/main" val="2274118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E6DF18D-26E4-49BD-A96A-E68E132A6E6C}" type="datetimeFigureOut">
              <a:rPr lang="tr-TR" smtClean="0"/>
              <a:t>1.04.2020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6D3BD56-00BA-491A-8F70-54115F241D16}" type="slidenum">
              <a:rPr lang="tr-TR" smtClean="0"/>
              <a:t>‹#›</a:t>
            </a:fld>
            <a:endParaRPr lang="tr-TR"/>
          </a:p>
        </p:txBody>
      </p:sp>
    </p:spTree>
    <p:extLst>
      <p:ext uri="{BB962C8B-B14F-4D97-AF65-F5344CB8AC3E}">
        <p14:creationId xmlns:p14="http://schemas.microsoft.com/office/powerpoint/2010/main" val="1773026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FE6DF18D-26E4-49BD-A96A-E68E132A6E6C}" type="datetimeFigureOut">
              <a:rPr lang="tr-TR" smtClean="0"/>
              <a:t>1.04.2020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6D3BD56-00BA-491A-8F70-54115F241D16}" type="slidenum">
              <a:rPr lang="tr-TR" smtClean="0"/>
              <a:t>‹#›</a:t>
            </a:fld>
            <a:endParaRPr lang="tr-TR"/>
          </a:p>
        </p:txBody>
      </p:sp>
    </p:spTree>
    <p:extLst>
      <p:ext uri="{BB962C8B-B14F-4D97-AF65-F5344CB8AC3E}">
        <p14:creationId xmlns:p14="http://schemas.microsoft.com/office/powerpoint/2010/main" val="3674197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FE6DF18D-26E4-49BD-A96A-E68E132A6E6C}" type="datetimeFigureOut">
              <a:rPr lang="tr-TR" smtClean="0"/>
              <a:t>1.04.2020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6D3BD56-00BA-491A-8F70-54115F241D16}" type="slidenum">
              <a:rPr lang="tr-TR" smtClean="0"/>
              <a:t>‹#›</a:t>
            </a:fld>
            <a:endParaRPr lang="tr-TR"/>
          </a:p>
        </p:txBody>
      </p:sp>
    </p:spTree>
    <p:extLst>
      <p:ext uri="{BB962C8B-B14F-4D97-AF65-F5344CB8AC3E}">
        <p14:creationId xmlns:p14="http://schemas.microsoft.com/office/powerpoint/2010/main" val="2825867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6DF18D-26E4-49BD-A96A-E68E132A6E6C}" type="datetimeFigureOut">
              <a:rPr lang="tr-TR" smtClean="0"/>
              <a:t>1.04.2020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D3BD56-00BA-491A-8F70-54115F241D16}" type="slidenum">
              <a:rPr lang="tr-TR" smtClean="0"/>
              <a:t>‹#›</a:t>
            </a:fld>
            <a:endParaRPr lang="tr-TR"/>
          </a:p>
        </p:txBody>
      </p:sp>
    </p:spTree>
    <p:extLst>
      <p:ext uri="{BB962C8B-B14F-4D97-AF65-F5344CB8AC3E}">
        <p14:creationId xmlns:p14="http://schemas.microsoft.com/office/powerpoint/2010/main" val="2891755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br>
              <a:rPr lang="tr-TR" sz="5400" dirty="0"/>
            </a:br>
            <a:br>
              <a:rPr lang="tr-TR" sz="5400" dirty="0"/>
            </a:br>
            <a:r>
              <a:rPr lang="tr-TR" sz="3600" dirty="0"/>
              <a:t>A.Ü.H.F. </a:t>
            </a:r>
            <a:br>
              <a:rPr lang="tr-TR" sz="5400" dirty="0"/>
            </a:br>
            <a:r>
              <a:rPr lang="tr-TR" sz="5400" dirty="0"/>
              <a:t>3/A EŞYA HUKUKU DERS NOTLARI</a:t>
            </a:r>
            <a:br>
              <a:rPr lang="tr-TR" sz="4900" dirty="0"/>
            </a:br>
            <a:r>
              <a:rPr lang="tr-TR" sz="3600" dirty="0"/>
              <a:t>(</a:t>
            </a:r>
            <a:r>
              <a:rPr lang="tr-TR" sz="4400" b="1" dirty="0">
                <a:latin typeface="+mn-lt"/>
              </a:rPr>
              <a:t>2.Dönem- 7. Hafta</a:t>
            </a:r>
            <a:br>
              <a:rPr lang="tr-TR" sz="4400" b="1">
                <a:latin typeface="+mn-lt"/>
              </a:rPr>
            </a:br>
            <a:r>
              <a:rPr lang="tr-TR" sz="4400" b="1" i="1">
                <a:latin typeface="+mn-lt"/>
              </a:rPr>
              <a:t>0</a:t>
            </a:r>
            <a:r>
              <a:rPr lang="tr-TR" sz="4400" b="1" i="1" dirty="0">
                <a:latin typeface="+mn-lt"/>
              </a:rPr>
              <a:t>1</a:t>
            </a:r>
            <a:r>
              <a:rPr lang="tr-TR" sz="4400" b="1" i="1">
                <a:latin typeface="+mn-lt"/>
              </a:rPr>
              <a:t>.4.2020</a:t>
            </a:r>
            <a:r>
              <a:rPr lang="tr-TR" sz="4400" b="1" dirty="0">
                <a:latin typeface="+mn-lt"/>
              </a:rPr>
              <a:t>)</a:t>
            </a:r>
            <a:br>
              <a:rPr lang="tr-TR" sz="4400" b="1" dirty="0">
                <a:latin typeface="+mn-lt"/>
              </a:rPr>
            </a:br>
            <a:endParaRPr lang="tr-TR" sz="4400" b="1" dirty="0">
              <a:latin typeface="+mn-lt"/>
            </a:endParaRPr>
          </a:p>
        </p:txBody>
      </p:sp>
      <p:sp>
        <p:nvSpPr>
          <p:cNvPr id="3" name="Alt Başlık 2"/>
          <p:cNvSpPr>
            <a:spLocks noGrp="1"/>
          </p:cNvSpPr>
          <p:nvPr>
            <p:ph type="subTitle" idx="1"/>
          </p:nvPr>
        </p:nvSpPr>
        <p:spPr/>
        <p:txBody>
          <a:bodyPr>
            <a:normAutofit lnSpcReduction="10000"/>
          </a:bodyPr>
          <a:lstStyle/>
          <a:p>
            <a:r>
              <a:rPr lang="tr-TR" sz="3600" i="1" dirty="0"/>
              <a:t>DOÇ. DR. YILDIZ ABİK</a:t>
            </a:r>
          </a:p>
          <a:p>
            <a:r>
              <a:rPr lang="tr-TR" sz="3200" b="1" i="1" dirty="0">
                <a:latin typeface="Times New Roman" panose="02020603050405020304" pitchFamily="18" charset="0"/>
                <a:cs typeface="Times New Roman" panose="02020603050405020304" pitchFamily="18" charset="0"/>
              </a:rPr>
              <a:t>Mülkiyetin Konusu ve Kapsamı- </a:t>
            </a:r>
          </a:p>
          <a:p>
            <a:r>
              <a:rPr lang="tr-TR" sz="3200" b="1" i="1" dirty="0">
                <a:latin typeface="Times New Roman" panose="02020603050405020304" pitchFamily="18" charset="0"/>
                <a:cs typeface="Times New Roman" panose="02020603050405020304" pitchFamily="18" charset="0"/>
              </a:rPr>
              <a:t>Bütünleyici Parça-  Eklenti</a:t>
            </a:r>
          </a:p>
          <a:p>
            <a:endParaRPr lang="tr-TR" sz="3600" b="1" i="1" dirty="0"/>
          </a:p>
        </p:txBody>
      </p:sp>
    </p:spTree>
    <p:extLst>
      <p:ext uri="{BB962C8B-B14F-4D97-AF65-F5344CB8AC3E}">
        <p14:creationId xmlns:p14="http://schemas.microsoft.com/office/powerpoint/2010/main" val="15206201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Birleşik bir Eşyanın Parçasını teşkil eden «Bütünleyici Parça» </a:t>
            </a:r>
            <a:r>
              <a:rPr lang="tr-TR" dirty="0">
                <a:latin typeface="Times New Roman" panose="02020603050405020304" pitchFamily="18" charset="0"/>
                <a:cs typeface="Times New Roman" panose="02020603050405020304" pitchFamily="18" charset="0"/>
              </a:rPr>
              <a:t>kavramı ile bir «</a:t>
            </a:r>
            <a:r>
              <a:rPr lang="tr-TR" b="1" dirty="0">
                <a:latin typeface="Times New Roman" panose="02020603050405020304" pitchFamily="18" charset="0"/>
                <a:cs typeface="Times New Roman" panose="02020603050405020304" pitchFamily="18" charset="0"/>
              </a:rPr>
              <a:t>Eşyanın Eklentisi» </a:t>
            </a:r>
            <a:r>
              <a:rPr lang="tr-TR" dirty="0">
                <a:latin typeface="Times New Roman" panose="02020603050405020304" pitchFamily="18" charset="0"/>
                <a:cs typeface="Times New Roman" panose="02020603050405020304" pitchFamily="18" charset="0"/>
              </a:rPr>
              <a:t>kavramı üzerinde durulması gerekmektedir. </a:t>
            </a:r>
          </a:p>
          <a:p>
            <a:pPr algn="just"/>
            <a:r>
              <a:rPr lang="tr-TR" b="1" dirty="0">
                <a:latin typeface="Times New Roman" panose="02020603050405020304" pitchFamily="18" charset="0"/>
                <a:cs typeface="Times New Roman" panose="02020603050405020304" pitchFamily="18" charset="0"/>
              </a:rPr>
              <a:t>Medeni Kanunumuz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684. maddesinde </a:t>
            </a:r>
            <a:r>
              <a:rPr lang="tr-TR" dirty="0">
                <a:latin typeface="Times New Roman" panose="02020603050405020304" pitchFamily="18" charset="0"/>
                <a:cs typeface="Times New Roman" panose="02020603050405020304" pitchFamily="18" charset="0"/>
              </a:rPr>
              <a:t>«</a:t>
            </a:r>
            <a:r>
              <a:rPr lang="tr-TR" b="1" u="sng" dirty="0">
                <a:latin typeface="Times New Roman" panose="02020603050405020304" pitchFamily="18" charset="0"/>
                <a:cs typeface="Times New Roman" panose="02020603050405020304" pitchFamily="18" charset="0"/>
              </a:rPr>
              <a:t>Bütünleyici Parça</a:t>
            </a:r>
            <a:r>
              <a:rPr lang="tr-TR" dirty="0">
                <a:latin typeface="Times New Roman" panose="02020603050405020304" pitchFamily="18" charset="0"/>
                <a:cs typeface="Times New Roman" panose="02020603050405020304" pitchFamily="18" charset="0"/>
              </a:rPr>
              <a:t>» Kavramı ile ilgili bir hüküm öngörülmüştür. </a:t>
            </a:r>
          </a:p>
          <a:p>
            <a:pPr algn="just"/>
            <a:r>
              <a:rPr lang="tr-TR" b="1" dirty="0">
                <a:latin typeface="Times New Roman" panose="02020603050405020304" pitchFamily="18" charset="0"/>
                <a:cs typeface="Times New Roman" panose="02020603050405020304" pitchFamily="18" charset="0"/>
              </a:rPr>
              <a:t>Medeni Kanunumuzun 686.maddesinde</a:t>
            </a:r>
            <a:r>
              <a:rPr lang="tr-TR" dirty="0">
                <a:latin typeface="Times New Roman" panose="02020603050405020304" pitchFamily="18" charset="0"/>
                <a:cs typeface="Times New Roman" panose="02020603050405020304" pitchFamily="18" charset="0"/>
              </a:rPr>
              <a:t> ise, </a:t>
            </a:r>
            <a:r>
              <a:rPr lang="tr-TR" u="sng" dirty="0">
                <a:latin typeface="Times New Roman" panose="02020603050405020304" pitchFamily="18" charset="0"/>
                <a:cs typeface="Times New Roman" panose="02020603050405020304" pitchFamily="18" charset="0"/>
              </a:rPr>
              <a:t>«</a:t>
            </a:r>
            <a:r>
              <a:rPr lang="tr-TR" b="1" u="sng" dirty="0">
                <a:latin typeface="Times New Roman" panose="02020603050405020304" pitchFamily="18" charset="0"/>
                <a:cs typeface="Times New Roman" panose="02020603050405020304" pitchFamily="18" charset="0"/>
              </a:rPr>
              <a:t>Eklenti»</a:t>
            </a:r>
            <a:r>
              <a:rPr lang="tr-TR" u="sng"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kavramı üzerinde durmak zorunluluğu duyulmuştur. </a:t>
            </a:r>
          </a:p>
          <a:p>
            <a:pPr marL="0" indent="0" algn="just">
              <a:buNone/>
            </a:pPr>
            <a:r>
              <a:rPr lang="tr-TR"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Özdemir, </a:t>
            </a:r>
            <a:r>
              <a:rPr lang="tr-TR" sz="2400" i="1" dirty="0">
                <a:latin typeface="Times New Roman" panose="02020603050405020304" pitchFamily="18" charset="0"/>
                <a:cs typeface="Times New Roman" panose="02020603050405020304" pitchFamily="18" charset="0"/>
              </a:rPr>
              <a:t>Eşya H., Ders Kitabı, s. 160- 161)</a:t>
            </a:r>
          </a:p>
          <a:p>
            <a:pPr marL="0" indent="0">
              <a:buNone/>
            </a:pPr>
            <a:endParaRPr lang="tr-TR" dirty="0"/>
          </a:p>
        </p:txBody>
      </p:sp>
    </p:spTree>
    <p:extLst>
      <p:ext uri="{BB962C8B-B14F-4D97-AF65-F5344CB8AC3E}">
        <p14:creationId xmlns:p14="http://schemas.microsoft.com/office/powerpoint/2010/main" val="6111195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Bir Malın diğer bir şeyin Ekonomik Amacına özgülendiği hususu, </a:t>
            </a:r>
            <a:r>
              <a:rPr lang="tr-TR" dirty="0">
                <a:latin typeface="Times New Roman" panose="02020603050405020304" pitchFamily="18" charset="0"/>
                <a:cs typeface="Times New Roman" panose="02020603050405020304" pitchFamily="18" charset="0"/>
              </a:rPr>
              <a:t>ya </a:t>
            </a:r>
            <a:r>
              <a:rPr lang="tr-TR" b="1" i="1" dirty="0">
                <a:latin typeface="Times New Roman" panose="02020603050405020304" pitchFamily="18" charset="0"/>
                <a:cs typeface="Times New Roman" panose="02020603050405020304" pitchFamily="18" charset="0"/>
              </a:rPr>
              <a:t>Malikin</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Asıl Şeyin Malikinin)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Açık Arzusundan </a:t>
            </a:r>
            <a:r>
              <a:rPr lang="tr-TR" dirty="0">
                <a:latin typeface="Times New Roman" panose="02020603050405020304" pitchFamily="18" charset="0"/>
                <a:cs typeface="Times New Roman" panose="02020603050405020304" pitchFamily="18" charset="0"/>
              </a:rPr>
              <a:t>ya da </a:t>
            </a:r>
            <a:r>
              <a:rPr lang="tr-TR" b="1" i="1" dirty="0">
                <a:latin typeface="Times New Roman" panose="02020603050405020304" pitchFamily="18" charset="0"/>
                <a:cs typeface="Times New Roman" panose="02020603050405020304" pitchFamily="18" charset="0"/>
              </a:rPr>
              <a:t>Yerel Âdetlerden </a:t>
            </a:r>
            <a:r>
              <a:rPr lang="tr-TR" b="1" dirty="0">
                <a:latin typeface="Times New Roman" panose="02020603050405020304" pitchFamily="18" charset="0"/>
                <a:cs typeface="Times New Roman" panose="02020603050405020304" pitchFamily="18" charset="0"/>
              </a:rPr>
              <a:t>anlaşılmalıdır. </a:t>
            </a:r>
          </a:p>
          <a:p>
            <a:pPr algn="just"/>
            <a:r>
              <a:rPr lang="tr-TR" b="1" dirty="0">
                <a:latin typeface="Times New Roman" panose="02020603050405020304" pitchFamily="18" charset="0"/>
                <a:cs typeface="Times New Roman" panose="02020603050405020304" pitchFamily="18" charset="0"/>
              </a:rPr>
              <a:t>Bir Malın diğerinin Ekonomik Amacına Özgülenmesi konusunda</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Taşınmazlarda</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Tapu Kütüğünün Beyanlar Sütununa yapılan Kayıt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862/ II, TST m.53)», </a:t>
            </a:r>
            <a:r>
              <a:rPr lang="tr-TR" b="1" dirty="0">
                <a:latin typeface="Times New Roman" panose="02020603050405020304" pitchFamily="18" charset="0"/>
                <a:cs typeface="Times New Roman" panose="02020603050405020304" pitchFamily="18" charset="0"/>
              </a:rPr>
              <a:t>Malikin Özgüleme Arzusunu </a:t>
            </a:r>
            <a:r>
              <a:rPr lang="tr-TR" dirty="0">
                <a:latin typeface="Times New Roman" panose="02020603050405020304" pitchFamily="18" charset="0"/>
                <a:cs typeface="Times New Roman" panose="02020603050405020304" pitchFamily="18" charset="0"/>
              </a:rPr>
              <a:t>gösterir.</a:t>
            </a:r>
          </a:p>
          <a:p>
            <a:pPr algn="just"/>
            <a:r>
              <a:rPr lang="tr-TR" dirty="0">
                <a:latin typeface="Times New Roman" panose="02020603050405020304" pitchFamily="18" charset="0"/>
                <a:cs typeface="Times New Roman" panose="02020603050405020304" pitchFamily="18" charset="0"/>
              </a:rPr>
              <a:t>Böyle bir </a:t>
            </a:r>
            <a:r>
              <a:rPr lang="tr-TR" b="1" dirty="0">
                <a:latin typeface="Times New Roman" panose="02020603050405020304" pitchFamily="18" charset="0"/>
                <a:cs typeface="Times New Roman" panose="02020603050405020304" pitchFamily="18" charset="0"/>
              </a:rPr>
              <a:t>Kayıt, </a:t>
            </a:r>
            <a:r>
              <a:rPr lang="tr-TR" b="1" i="1" dirty="0">
                <a:latin typeface="Times New Roman" panose="02020603050405020304" pitchFamily="18" charset="0"/>
                <a:cs typeface="Times New Roman" panose="02020603050405020304" pitchFamily="18" charset="0"/>
              </a:rPr>
              <a:t>Beyanlar Sütununda Eklenti </a:t>
            </a:r>
            <a:r>
              <a:rPr lang="tr-TR" dirty="0">
                <a:latin typeface="Times New Roman" panose="02020603050405020304" pitchFamily="18" charset="0"/>
                <a:cs typeface="Times New Roman" panose="02020603050405020304" pitchFamily="18" charset="0"/>
              </a:rPr>
              <a:t>olarak gösterilen şeylerin, </a:t>
            </a:r>
            <a:r>
              <a:rPr lang="tr-TR" b="1" dirty="0">
                <a:latin typeface="Times New Roman" panose="02020603050405020304" pitchFamily="18" charset="0"/>
                <a:cs typeface="Times New Roman" panose="02020603050405020304" pitchFamily="18" charset="0"/>
              </a:rPr>
              <a:t>Eklenti sayılmasına ilişkin bir Karine </a:t>
            </a:r>
            <a:r>
              <a:rPr lang="tr-TR" dirty="0">
                <a:latin typeface="Times New Roman" panose="02020603050405020304" pitchFamily="18" charset="0"/>
                <a:cs typeface="Times New Roman" panose="02020603050405020304" pitchFamily="18" charset="0"/>
              </a:rPr>
              <a:t>teşkil eder. </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05421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Beyanlar Sütununa yapılan Kayıt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Malikin Özgüleme Arzusunun başka şekilde açıklanmış olması, </a:t>
            </a:r>
            <a:r>
              <a:rPr lang="tr-TR" sz="3200" b="1" i="1" dirty="0">
                <a:latin typeface="Times New Roman" panose="02020603050405020304" pitchFamily="18" charset="0"/>
                <a:cs typeface="Times New Roman" panose="02020603050405020304" pitchFamily="18" charset="0"/>
              </a:rPr>
              <a:t>Eklenti için aranan diğer bütün </a:t>
            </a:r>
            <a:r>
              <a:rPr lang="tr-TR" sz="3200" b="1" dirty="0">
                <a:latin typeface="Times New Roman" panose="02020603050405020304" pitchFamily="18" charset="0"/>
                <a:cs typeface="Times New Roman" panose="02020603050405020304" pitchFamily="18" charset="0"/>
              </a:rPr>
              <a:t>Şartlar </a:t>
            </a:r>
            <a:r>
              <a:rPr lang="tr-TR" sz="3200" b="1" i="1" dirty="0">
                <a:latin typeface="Times New Roman" panose="02020603050405020304" pitchFamily="18" charset="0"/>
                <a:cs typeface="Times New Roman" panose="02020603050405020304" pitchFamily="18" charset="0"/>
              </a:rPr>
              <a:t>bulunmadıkça</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Malın </a:t>
            </a:r>
            <a:r>
              <a:rPr lang="tr-TR" sz="3200" b="1" i="1" dirty="0">
                <a:latin typeface="Times New Roman" panose="02020603050405020304" pitchFamily="18" charset="0"/>
                <a:cs typeface="Times New Roman" panose="02020603050405020304" pitchFamily="18" charset="0"/>
              </a:rPr>
              <a:t>Eklenti niteliği taşımasını </a:t>
            </a:r>
            <a:r>
              <a:rPr lang="tr-TR" sz="3200" b="1" dirty="0">
                <a:latin typeface="Times New Roman" panose="02020603050405020304" pitchFamily="18" charset="0"/>
                <a:cs typeface="Times New Roman" panose="02020603050405020304" pitchFamily="18" charset="0"/>
              </a:rPr>
              <a:t>sağlamaz</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Diğer taraftan, </a:t>
            </a:r>
            <a:r>
              <a:rPr lang="tr-TR" sz="3200" b="1" dirty="0">
                <a:latin typeface="Times New Roman" panose="02020603050405020304" pitchFamily="18" charset="0"/>
                <a:cs typeface="Times New Roman" panose="02020603050405020304" pitchFamily="18" charset="0"/>
              </a:rPr>
              <a:t>Tapu Kütüğünde bir Beyan bulunmasa </a:t>
            </a:r>
            <a:r>
              <a:rPr lang="tr-TR" sz="3200" dirty="0">
                <a:latin typeface="Times New Roman" panose="02020603050405020304" pitchFamily="18" charset="0"/>
                <a:cs typeface="Times New Roman" panose="02020603050405020304" pitchFamily="18" charset="0"/>
              </a:rPr>
              <a:t>ve</a:t>
            </a:r>
            <a:r>
              <a:rPr lang="tr-TR" sz="3200" b="1" dirty="0">
                <a:latin typeface="Times New Roman" panose="02020603050405020304" pitchFamily="18" charset="0"/>
                <a:cs typeface="Times New Roman" panose="02020603050405020304" pitchFamily="18" charset="0"/>
              </a:rPr>
              <a:t> Malikin Özgüleme Arzusu tespit edilmese dahi, </a:t>
            </a:r>
            <a:r>
              <a:rPr lang="tr-TR" sz="3200" b="1" i="1" dirty="0">
                <a:latin typeface="Times New Roman" panose="02020603050405020304" pitchFamily="18" charset="0"/>
                <a:cs typeface="Times New Roman" panose="02020603050405020304" pitchFamily="18" charset="0"/>
              </a:rPr>
              <a:t>Yerel Âdetlere göre </a:t>
            </a:r>
            <a:r>
              <a:rPr lang="tr-TR" sz="3200" b="1" dirty="0">
                <a:latin typeface="Times New Roman" panose="02020603050405020304" pitchFamily="18" charset="0"/>
                <a:cs typeface="Times New Roman" panose="02020603050405020304" pitchFamily="18" charset="0"/>
              </a:rPr>
              <a:t>Özgüleme Unsurunun bulunduğu anlaşılan hallerde, </a:t>
            </a:r>
            <a:r>
              <a:rPr lang="tr-TR" sz="3200" dirty="0">
                <a:latin typeface="Times New Roman" panose="02020603050405020304" pitchFamily="18" charset="0"/>
                <a:cs typeface="Times New Roman" panose="02020603050405020304" pitchFamily="18" charset="0"/>
              </a:rPr>
              <a:t>diğer şartlar da varsa, </a:t>
            </a:r>
            <a:r>
              <a:rPr lang="tr-TR" sz="3200" b="1" dirty="0">
                <a:latin typeface="Times New Roman" panose="02020603050405020304" pitchFamily="18" charset="0"/>
                <a:cs typeface="Times New Roman" panose="02020603050405020304" pitchFamily="18" charset="0"/>
              </a:rPr>
              <a:t>Mal, </a:t>
            </a:r>
            <a:r>
              <a:rPr lang="tr-TR" sz="3200" b="1" i="1" dirty="0">
                <a:latin typeface="Times New Roman" panose="02020603050405020304" pitchFamily="18" charset="0"/>
                <a:cs typeface="Times New Roman" panose="02020603050405020304" pitchFamily="18" charset="0"/>
              </a:rPr>
              <a:t>Eklenti</a:t>
            </a:r>
            <a:r>
              <a:rPr lang="tr-TR" sz="3200" b="1" dirty="0">
                <a:latin typeface="Times New Roman" panose="02020603050405020304" pitchFamily="18" charset="0"/>
                <a:cs typeface="Times New Roman" panose="02020603050405020304" pitchFamily="18" charset="0"/>
              </a:rPr>
              <a:t> niteliğindedir. </a:t>
            </a:r>
          </a:p>
        </p:txBody>
      </p:sp>
    </p:spTree>
    <p:extLst>
      <p:ext uri="{BB962C8B-B14F-4D97-AF65-F5344CB8AC3E}">
        <p14:creationId xmlns:p14="http://schemas.microsoft.com/office/powerpoint/2010/main" val="279591538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Bir Malın diğerinin Ekonomik Amacına Özgülenmesinin</a:t>
            </a:r>
            <a:r>
              <a:rPr lang="tr-TR" sz="4000" dirty="0">
                <a:latin typeface="Times New Roman" panose="02020603050405020304" pitchFamily="18" charset="0"/>
                <a:cs typeface="Times New Roman" panose="02020603050405020304" pitchFamily="18" charset="0"/>
              </a:rPr>
              <a:t>, o şeye </a:t>
            </a:r>
            <a:r>
              <a:rPr lang="tr-TR" sz="4000" b="1" i="1" dirty="0">
                <a:latin typeface="Times New Roman" panose="02020603050405020304" pitchFamily="18" charset="0"/>
                <a:cs typeface="Times New Roman" panose="02020603050405020304" pitchFamily="18" charset="0"/>
              </a:rPr>
              <a:t>Eklenti</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niteliğini kazandırabilmesi </a:t>
            </a:r>
            <a:r>
              <a:rPr lang="tr-TR" sz="4000" dirty="0">
                <a:latin typeface="Times New Roman" panose="02020603050405020304" pitchFamily="18" charset="0"/>
                <a:cs typeface="Times New Roman" panose="02020603050405020304" pitchFamily="18" charset="0"/>
              </a:rPr>
              <a:t>için, </a:t>
            </a:r>
            <a:r>
              <a:rPr lang="tr-TR" sz="4000" b="1" i="1" dirty="0">
                <a:latin typeface="Times New Roman" panose="02020603050405020304" pitchFamily="18" charset="0"/>
                <a:cs typeface="Times New Roman" panose="02020603050405020304" pitchFamily="18" charset="0"/>
              </a:rPr>
              <a:t>Özgülemenin sürekli bir biçimde olması </a:t>
            </a:r>
            <a:r>
              <a:rPr lang="tr-TR" sz="4000" dirty="0">
                <a:latin typeface="Times New Roman" panose="02020603050405020304" pitchFamily="18" charset="0"/>
                <a:cs typeface="Times New Roman" panose="02020603050405020304" pitchFamily="18" charset="0"/>
              </a:rPr>
              <a:t>gerekir. </a:t>
            </a:r>
          </a:p>
          <a:p>
            <a:pPr algn="just"/>
            <a:r>
              <a:rPr lang="tr-TR" sz="4000" b="1" dirty="0">
                <a:latin typeface="Times New Roman" panose="02020603050405020304" pitchFamily="18" charset="0"/>
                <a:cs typeface="Times New Roman" panose="02020603050405020304" pitchFamily="18" charset="0"/>
              </a:rPr>
              <a:t>Geçici bir Özgüleme </a:t>
            </a:r>
            <a:r>
              <a:rPr lang="tr-TR" sz="4000" dirty="0">
                <a:latin typeface="Times New Roman" panose="02020603050405020304" pitchFamily="18" charset="0"/>
                <a:cs typeface="Times New Roman" panose="02020603050405020304" pitchFamily="18" charset="0"/>
              </a:rPr>
              <a:t>ise, şeye </a:t>
            </a:r>
            <a:r>
              <a:rPr lang="tr-TR" sz="4000" b="1" i="1" dirty="0">
                <a:latin typeface="Times New Roman" panose="02020603050405020304" pitchFamily="18" charset="0"/>
                <a:cs typeface="Times New Roman" panose="02020603050405020304" pitchFamily="18" charset="0"/>
              </a:rPr>
              <a:t>Eklenti niteliği </a:t>
            </a:r>
            <a:r>
              <a:rPr lang="tr-TR" sz="4000" b="1" dirty="0">
                <a:latin typeface="Times New Roman" panose="02020603050405020304" pitchFamily="18" charset="0"/>
                <a:cs typeface="Times New Roman" panose="02020603050405020304" pitchFamily="18" charset="0"/>
              </a:rPr>
              <a:t>kazandırmaz. </a:t>
            </a:r>
          </a:p>
          <a:p>
            <a:pPr marL="0" indent="0" algn="just">
              <a:buNone/>
            </a:pPr>
            <a:endParaRPr lang="tr-TR" sz="4000" dirty="0"/>
          </a:p>
          <a:p>
            <a:pPr marL="0" indent="0">
              <a:buNone/>
            </a:pPr>
            <a:endParaRPr lang="tr-TR" sz="4000" dirty="0"/>
          </a:p>
        </p:txBody>
      </p:sp>
    </p:spTree>
    <p:extLst>
      <p:ext uri="{BB962C8B-B14F-4D97-AF65-F5344CB8AC3E}">
        <p14:creationId xmlns:p14="http://schemas.microsoft.com/office/powerpoint/2010/main" val="83315767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MK m. 687 hükmünde</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şu durumlarda</a:t>
            </a:r>
            <a:r>
              <a:rPr lang="tr-TR" sz="3200" b="1" dirty="0">
                <a:latin typeface="Times New Roman" panose="02020603050405020304" pitchFamily="18" charset="0"/>
                <a:cs typeface="Times New Roman" panose="02020603050405020304" pitchFamily="18" charset="0"/>
              </a:rPr>
              <a:t>, Özgülenme Unsuru bulunmayacağı </a:t>
            </a:r>
            <a:r>
              <a:rPr lang="tr-TR" sz="3200" dirty="0">
                <a:latin typeface="Times New Roman" panose="02020603050405020304" pitchFamily="18" charset="0"/>
                <a:cs typeface="Times New Roman" panose="02020603050405020304" pitchFamily="18" charset="0"/>
              </a:rPr>
              <a:t>için,</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Eklenti Niteliğinin </a:t>
            </a:r>
            <a:r>
              <a:rPr lang="tr-TR" sz="3200" b="1" dirty="0">
                <a:latin typeface="Times New Roman" panose="02020603050405020304" pitchFamily="18" charset="0"/>
                <a:cs typeface="Times New Roman" panose="02020603050405020304" pitchFamily="18" charset="0"/>
              </a:rPr>
              <a:t>söz konusu olmayacağı </a:t>
            </a:r>
            <a:r>
              <a:rPr lang="tr-TR" sz="3200" dirty="0">
                <a:latin typeface="Times New Roman" panose="02020603050405020304" pitchFamily="18" charset="0"/>
                <a:cs typeface="Times New Roman" panose="02020603050405020304" pitchFamily="18" charset="0"/>
              </a:rPr>
              <a:t>hususu, </a:t>
            </a:r>
            <a:r>
              <a:rPr lang="tr-TR" sz="3200" b="1" dirty="0">
                <a:latin typeface="Times New Roman" panose="02020603050405020304" pitchFamily="18" charset="0"/>
                <a:cs typeface="Times New Roman" panose="02020603050405020304" pitchFamily="18" charset="0"/>
              </a:rPr>
              <a:t>açıkça belirtilmiştir:  </a:t>
            </a:r>
          </a:p>
          <a:p>
            <a:pPr algn="just"/>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Asıl şeye zilyet olan kimsenin sadece geçici olarak kullanması veya tüketmesi için özgülenen ya da asıl şeyin özel niteliği ile herhangi bir ilişkisi bulunmadan sadece korunmak, satılmak veya kiraya verilmek üzere onunla birleştirilen şeyler eklenti sayılmaz.»</a:t>
            </a:r>
          </a:p>
          <a:p>
            <a:pPr marL="0" indent="0">
              <a:buNone/>
            </a:pPr>
            <a:endParaRPr lang="tr-TR" sz="3200" dirty="0"/>
          </a:p>
        </p:txBody>
      </p:sp>
    </p:spTree>
    <p:extLst>
      <p:ext uri="{BB962C8B-B14F-4D97-AF65-F5344CB8AC3E}">
        <p14:creationId xmlns:p14="http://schemas.microsoft.com/office/powerpoint/2010/main" val="189142223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Eklenti Sayılmayan Örnekler</a:t>
            </a:r>
          </a:p>
        </p:txBody>
      </p:sp>
      <p:sp>
        <p:nvSpPr>
          <p:cNvPr id="3" name="İçerik Yer Tutucusu 2"/>
          <p:cNvSpPr>
            <a:spLocks noGrp="1"/>
          </p:cNvSpPr>
          <p:nvPr>
            <p:ph idx="1"/>
          </p:nvPr>
        </p:nvSpPr>
        <p:spPr/>
        <p:txBody>
          <a:bodyPr>
            <a:normAutofit fontScale="92500" lnSpcReduction="10000"/>
          </a:bodyPr>
          <a:lstStyle/>
          <a:p>
            <a:pPr algn="just"/>
            <a:r>
              <a:rPr lang="tr-TR" sz="3600" dirty="0">
                <a:latin typeface="Times New Roman" panose="02020603050405020304" pitchFamily="18" charset="0"/>
                <a:cs typeface="Times New Roman" panose="02020603050405020304" pitchFamily="18" charset="0"/>
              </a:rPr>
              <a:t>Bu durumda</a:t>
            </a:r>
            <a:r>
              <a:rPr lang="tr-TR" sz="3600" b="1" dirty="0">
                <a:latin typeface="Times New Roman" panose="02020603050405020304" pitchFamily="18" charset="0"/>
                <a:cs typeface="Times New Roman" panose="02020603050405020304" pitchFamily="18" charset="0"/>
              </a:rPr>
              <a:t>, şu örneklerde, </a:t>
            </a:r>
            <a:r>
              <a:rPr lang="tr-TR" sz="3600" b="1" u="sng" dirty="0">
                <a:latin typeface="Times New Roman" panose="02020603050405020304" pitchFamily="18" charset="0"/>
                <a:cs typeface="Times New Roman" panose="02020603050405020304" pitchFamily="18" charset="0"/>
              </a:rPr>
              <a:t>Eklenti söz konusu değildir</a:t>
            </a:r>
            <a:r>
              <a:rPr lang="tr-TR" sz="3200" b="1" u="sng" dirty="0">
                <a:latin typeface="Times New Roman" panose="02020603050405020304" pitchFamily="18" charset="0"/>
                <a:cs typeface="Times New Roman" panose="02020603050405020304" pitchFamily="18" charset="0"/>
              </a:rPr>
              <a:t>: </a:t>
            </a:r>
          </a:p>
          <a:p>
            <a:pPr algn="just"/>
            <a:r>
              <a:rPr lang="tr-TR" sz="3200" b="1" dirty="0">
                <a:latin typeface="Times New Roman" panose="02020603050405020304" pitchFamily="18" charset="0"/>
                <a:cs typeface="Times New Roman" panose="02020603050405020304" pitchFamily="18" charset="0"/>
              </a:rPr>
              <a:t>Satılmak üzere bir Vitrine konulan Mallar</a:t>
            </a:r>
            <a:r>
              <a:rPr lang="tr-TR" sz="3200" dirty="0">
                <a:latin typeface="Times New Roman" panose="02020603050405020304" pitchFamily="18" charset="0"/>
                <a:cs typeface="Times New Roman" panose="02020603050405020304" pitchFamily="18" charset="0"/>
              </a:rPr>
              <a:t>, Vitrinin Eklentisi değildir. </a:t>
            </a:r>
          </a:p>
          <a:p>
            <a:pPr algn="just"/>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Fıçı içinde saklanan Bira</a:t>
            </a:r>
            <a:r>
              <a:rPr lang="tr-TR" sz="3200" dirty="0">
                <a:latin typeface="Times New Roman" panose="02020603050405020304" pitchFamily="18" charset="0"/>
                <a:cs typeface="Times New Roman" panose="02020603050405020304" pitchFamily="18" charset="0"/>
              </a:rPr>
              <a:t>, Fıçının Eklentisi değildir. </a:t>
            </a:r>
          </a:p>
          <a:p>
            <a:pPr algn="just"/>
            <a:r>
              <a:rPr lang="tr-TR" sz="3200" b="1" dirty="0">
                <a:latin typeface="Times New Roman" panose="02020603050405020304" pitchFamily="18" charset="0"/>
                <a:cs typeface="Times New Roman" panose="02020603050405020304" pitchFamily="18" charset="0"/>
              </a:rPr>
              <a:t>Bir Kamyonla taşınan Eşya</a:t>
            </a:r>
            <a:r>
              <a:rPr lang="tr-TR" sz="3200" dirty="0">
                <a:latin typeface="Times New Roman" panose="02020603050405020304" pitchFamily="18" charset="0"/>
                <a:cs typeface="Times New Roman" panose="02020603050405020304" pitchFamily="18" charset="0"/>
              </a:rPr>
              <a:t>, Kamyonun Eklentisi değildir.  </a:t>
            </a:r>
          </a:p>
          <a:p>
            <a:pPr algn="just"/>
            <a:r>
              <a:rPr lang="tr-TR" sz="3200" b="1" dirty="0">
                <a:latin typeface="Times New Roman" panose="02020603050405020304" pitchFamily="18" charset="0"/>
                <a:cs typeface="Times New Roman" panose="02020603050405020304" pitchFamily="18" charset="0"/>
              </a:rPr>
              <a:t>Bir Kasaya yerleştirilen Mücevherler</a:t>
            </a:r>
            <a:r>
              <a:rPr lang="tr-TR" sz="3200" dirty="0">
                <a:latin typeface="Times New Roman" panose="02020603050405020304" pitchFamily="18" charset="0"/>
                <a:cs typeface="Times New Roman" panose="02020603050405020304" pitchFamily="18" charset="0"/>
              </a:rPr>
              <a:t>, Kasanın Eklentisi değildir.</a:t>
            </a:r>
          </a:p>
          <a:p>
            <a:pPr algn="just"/>
            <a:r>
              <a:rPr lang="tr-TR" sz="3200" b="1" dirty="0">
                <a:latin typeface="Times New Roman" panose="02020603050405020304" pitchFamily="18" charset="0"/>
                <a:cs typeface="Times New Roman" panose="02020603050405020304" pitchFamily="18" charset="0"/>
              </a:rPr>
              <a:t>Evde yakılmak için Depoya konulan Kömür</a:t>
            </a:r>
            <a:r>
              <a:rPr lang="tr-TR" sz="3200" dirty="0">
                <a:latin typeface="Times New Roman" panose="02020603050405020304" pitchFamily="18" charset="0"/>
                <a:cs typeface="Times New Roman" panose="02020603050405020304" pitchFamily="18" charset="0"/>
              </a:rPr>
              <a:t>, Evin Eklentisi sayılmaz. </a:t>
            </a:r>
          </a:p>
          <a:p>
            <a:endParaRPr lang="tr-TR" sz="3200" dirty="0"/>
          </a:p>
        </p:txBody>
      </p:sp>
    </p:spTree>
    <p:extLst>
      <p:ext uri="{BB962C8B-B14F-4D97-AF65-F5344CB8AC3E}">
        <p14:creationId xmlns:p14="http://schemas.microsoft.com/office/powerpoint/2010/main" val="74067578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410280"/>
            <a:ext cx="10515600" cy="1325563"/>
          </a:xfrm>
        </p:spPr>
        <p:txBody>
          <a:bodyPr/>
          <a:lstStyle/>
          <a:p>
            <a:r>
              <a:rPr lang="tr-TR" b="1" dirty="0">
                <a:solidFill>
                  <a:schemeClr val="tx1"/>
                </a:solidFill>
                <a:latin typeface="+mn-lt"/>
                <a:cs typeface="Times New Roman" pitchFamily="18" charset="0"/>
              </a:rPr>
              <a:t>Eklenti Sayılmanın Hukuki Sonuçları</a:t>
            </a:r>
          </a:p>
        </p:txBody>
      </p:sp>
      <p:sp>
        <p:nvSpPr>
          <p:cNvPr id="3" name="2 İçerik Yer Tutucusu"/>
          <p:cNvSpPr>
            <a:spLocks noGrp="1"/>
          </p:cNvSpPr>
          <p:nvPr>
            <p:ph idx="1"/>
          </p:nvPr>
        </p:nvSpPr>
        <p:spPr>
          <a:xfrm>
            <a:off x="948266" y="1825624"/>
            <a:ext cx="10405533" cy="5032375"/>
          </a:xfrm>
        </p:spPr>
        <p:txBody>
          <a:bodyPr>
            <a:noAutofit/>
          </a:bodyPr>
          <a:lstStyle/>
          <a:p>
            <a:pPr algn="just"/>
            <a:r>
              <a:rPr lang="tr-TR" sz="4400" b="1" dirty="0">
                <a:latin typeface="Times New Roman" pitchFamily="18" charset="0"/>
                <a:cs typeface="Times New Roman" pitchFamily="18" charset="0"/>
              </a:rPr>
              <a:t>Bütünleyici Parça, </a:t>
            </a:r>
            <a:r>
              <a:rPr lang="tr-TR" sz="4400" b="1" i="1" dirty="0">
                <a:latin typeface="Times New Roman" pitchFamily="18" charset="0"/>
                <a:cs typeface="Times New Roman" pitchFamily="18" charset="0"/>
              </a:rPr>
              <a:t>bağımsız Eşya olmadığı için</a:t>
            </a:r>
            <a:r>
              <a:rPr lang="tr-TR" sz="4400" b="1" dirty="0">
                <a:latin typeface="Times New Roman" pitchFamily="18" charset="0"/>
                <a:cs typeface="Times New Roman" pitchFamily="18" charset="0"/>
              </a:rPr>
              <a:t>, ayrı </a:t>
            </a:r>
            <a:r>
              <a:rPr lang="tr-TR" sz="4400" b="1" i="1" dirty="0">
                <a:latin typeface="Times New Roman" pitchFamily="18" charset="0"/>
                <a:cs typeface="Times New Roman" pitchFamily="18" charset="0"/>
              </a:rPr>
              <a:t>Ayni Hak konusu </a:t>
            </a:r>
            <a:r>
              <a:rPr lang="tr-TR" sz="4400" b="1" dirty="0">
                <a:latin typeface="Times New Roman" pitchFamily="18" charset="0"/>
                <a:cs typeface="Times New Roman" pitchFamily="18" charset="0"/>
              </a:rPr>
              <a:t>yapılamaz</a:t>
            </a:r>
            <a:r>
              <a:rPr lang="tr-TR" sz="4400" dirty="0">
                <a:latin typeface="Times New Roman" pitchFamily="18" charset="0"/>
                <a:cs typeface="Times New Roman" pitchFamily="18" charset="0"/>
              </a:rPr>
              <a:t>. </a:t>
            </a:r>
          </a:p>
          <a:p>
            <a:pPr algn="just"/>
            <a:r>
              <a:rPr lang="tr-TR" sz="4400" dirty="0">
                <a:latin typeface="Times New Roman" pitchFamily="18" charset="0"/>
                <a:cs typeface="Times New Roman" pitchFamily="18" charset="0"/>
              </a:rPr>
              <a:t>Oysa </a:t>
            </a:r>
            <a:r>
              <a:rPr lang="tr-TR" sz="4400" b="1" dirty="0">
                <a:latin typeface="Times New Roman" pitchFamily="18" charset="0"/>
                <a:cs typeface="Times New Roman" pitchFamily="18" charset="0"/>
              </a:rPr>
              <a:t>Eklenti, </a:t>
            </a:r>
            <a:r>
              <a:rPr lang="tr-TR" sz="4400" dirty="0">
                <a:latin typeface="Times New Roman" pitchFamily="18" charset="0"/>
                <a:cs typeface="Times New Roman" pitchFamily="18" charset="0"/>
              </a:rPr>
              <a:t>Bütünleyici Parçadan farklı olarak</a:t>
            </a:r>
            <a:r>
              <a:rPr lang="tr-TR" sz="4400" b="1" dirty="0">
                <a:latin typeface="Times New Roman" pitchFamily="18" charset="0"/>
                <a:cs typeface="Times New Roman" pitchFamily="18" charset="0"/>
              </a:rPr>
              <a:t>, Asıl Şeyden bağımsız bir Hukuki Varlık sayılır </a:t>
            </a:r>
            <a:r>
              <a:rPr lang="tr-TR" sz="4400" dirty="0">
                <a:latin typeface="Times New Roman" pitchFamily="18" charset="0"/>
                <a:cs typeface="Times New Roman" pitchFamily="18" charset="0"/>
              </a:rPr>
              <a:t>ve</a:t>
            </a:r>
            <a:r>
              <a:rPr lang="tr-TR" sz="4400" b="1" dirty="0">
                <a:latin typeface="Times New Roman" pitchFamily="18" charset="0"/>
                <a:cs typeface="Times New Roman" pitchFamily="18" charset="0"/>
              </a:rPr>
              <a:t> ayrı Ayni Hak konusu yapılabilir. </a:t>
            </a:r>
          </a:p>
          <a:p>
            <a:pPr marL="0" indent="0" algn="just">
              <a:buNone/>
            </a:pPr>
            <a:endParaRPr lang="tr-TR" sz="3200" dirty="0">
              <a:latin typeface="Times New Roman" pitchFamily="18" charset="0"/>
              <a:cs typeface="Times New Roman" pitchFamily="18" charset="0"/>
            </a:endParaRPr>
          </a:p>
          <a:p>
            <a:pPr algn="just"/>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344174498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400" b="1" i="1" dirty="0">
                <a:latin typeface="Times New Roman" pitchFamily="18" charset="0"/>
                <a:cs typeface="Times New Roman" pitchFamily="18" charset="0"/>
              </a:rPr>
              <a:t>Asıl şey üzerinde </a:t>
            </a:r>
            <a:r>
              <a:rPr lang="tr-TR" sz="4400" b="1" dirty="0">
                <a:latin typeface="Times New Roman" pitchFamily="18" charset="0"/>
                <a:cs typeface="Times New Roman" pitchFamily="18" charset="0"/>
              </a:rPr>
              <a:t>ayrı bir Mülkiyet, </a:t>
            </a:r>
            <a:r>
              <a:rPr lang="tr-TR" sz="4400" b="1" i="1" dirty="0">
                <a:latin typeface="Times New Roman" pitchFamily="18" charset="0"/>
                <a:cs typeface="Times New Roman" pitchFamily="18" charset="0"/>
              </a:rPr>
              <a:t>Eklenti üzerinde </a:t>
            </a:r>
            <a:r>
              <a:rPr lang="tr-TR" sz="4400" dirty="0">
                <a:latin typeface="Times New Roman" pitchFamily="18" charset="0"/>
                <a:cs typeface="Times New Roman" pitchFamily="18" charset="0"/>
              </a:rPr>
              <a:t>ise</a:t>
            </a:r>
            <a:r>
              <a:rPr lang="tr-TR" sz="4400" b="1" dirty="0">
                <a:latin typeface="Times New Roman" pitchFamily="18" charset="0"/>
                <a:cs typeface="Times New Roman" pitchFamily="18" charset="0"/>
              </a:rPr>
              <a:t>, ayrı bir Mülkiyet vardır. </a:t>
            </a:r>
          </a:p>
          <a:p>
            <a:pPr algn="just"/>
            <a:r>
              <a:rPr lang="tr-TR" sz="4400" dirty="0">
                <a:latin typeface="Times New Roman" pitchFamily="18" charset="0"/>
                <a:cs typeface="Times New Roman" pitchFamily="18" charset="0"/>
              </a:rPr>
              <a:t>Bu bağlamda</a:t>
            </a:r>
            <a:r>
              <a:rPr lang="tr-TR" sz="4400" i="1" dirty="0">
                <a:latin typeface="Times New Roman" pitchFamily="18" charset="0"/>
                <a:cs typeface="Times New Roman" pitchFamily="18" charset="0"/>
              </a:rPr>
              <a:t>, </a:t>
            </a:r>
            <a:r>
              <a:rPr lang="tr-TR" sz="4400" b="1" i="1" dirty="0">
                <a:latin typeface="Times New Roman" pitchFamily="18" charset="0"/>
                <a:cs typeface="Times New Roman" pitchFamily="18" charset="0"/>
              </a:rPr>
              <a:t>Asıl Şey </a:t>
            </a:r>
            <a:r>
              <a:rPr lang="tr-TR" sz="4400" dirty="0">
                <a:latin typeface="Times New Roman" pitchFamily="18" charset="0"/>
                <a:cs typeface="Times New Roman" pitchFamily="18" charset="0"/>
              </a:rPr>
              <a:t>ile </a:t>
            </a:r>
            <a:r>
              <a:rPr lang="tr-TR" sz="4400" b="1" i="1" dirty="0">
                <a:latin typeface="Times New Roman" pitchFamily="18" charset="0"/>
                <a:cs typeface="Times New Roman" pitchFamily="18" charset="0"/>
              </a:rPr>
              <a:t>Eklentinin </a:t>
            </a:r>
            <a:r>
              <a:rPr lang="tr-TR" sz="4400" b="1" dirty="0">
                <a:latin typeface="Times New Roman" pitchFamily="18" charset="0"/>
                <a:cs typeface="Times New Roman" pitchFamily="18" charset="0"/>
              </a:rPr>
              <a:t>farklı kimselere ait olması mümkündür. </a:t>
            </a:r>
          </a:p>
          <a:p>
            <a:endParaRPr lang="tr-TR" dirty="0"/>
          </a:p>
        </p:txBody>
      </p:sp>
    </p:spTree>
    <p:extLst>
      <p:ext uri="{BB962C8B-B14F-4D97-AF65-F5344CB8AC3E}">
        <p14:creationId xmlns:p14="http://schemas.microsoft.com/office/powerpoint/2010/main" val="282839719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a:latin typeface="Times New Roman" pitchFamily="18" charset="0"/>
                <a:cs typeface="Times New Roman" pitchFamily="18" charset="0"/>
              </a:rPr>
              <a:t>Asıl şey </a:t>
            </a:r>
            <a:r>
              <a:rPr lang="tr-TR" sz="3200" dirty="0">
                <a:latin typeface="Times New Roman" pitchFamily="18" charset="0"/>
                <a:cs typeface="Times New Roman" pitchFamily="18" charset="0"/>
              </a:rPr>
              <a:t>ile</a:t>
            </a:r>
            <a:r>
              <a:rPr lang="tr-TR" sz="3200" b="1" dirty="0">
                <a:latin typeface="Times New Roman" pitchFamily="18" charset="0"/>
                <a:cs typeface="Times New Roman" pitchFamily="18" charset="0"/>
              </a:rPr>
              <a:t> </a:t>
            </a:r>
            <a:r>
              <a:rPr lang="tr-TR" sz="3200" b="1" i="1" dirty="0">
                <a:latin typeface="Times New Roman" pitchFamily="18" charset="0"/>
                <a:cs typeface="Times New Roman" pitchFamily="18" charset="0"/>
              </a:rPr>
              <a:t>Eklentinin</a:t>
            </a:r>
            <a:r>
              <a:rPr lang="tr-TR" sz="3200" b="1" dirty="0">
                <a:latin typeface="Times New Roman" pitchFamily="18" charset="0"/>
                <a:cs typeface="Times New Roman" pitchFamily="18" charset="0"/>
              </a:rPr>
              <a:t> farklı kimselere ait olmasına, </a:t>
            </a:r>
            <a:r>
              <a:rPr lang="tr-TR" sz="3200" dirty="0">
                <a:latin typeface="Times New Roman" pitchFamily="18" charset="0"/>
                <a:cs typeface="Times New Roman" pitchFamily="18" charset="0"/>
              </a:rPr>
              <a:t>çeşitli </a:t>
            </a:r>
            <a:r>
              <a:rPr lang="tr-TR" sz="3200" b="1" dirty="0">
                <a:latin typeface="Times New Roman" pitchFamily="18" charset="0"/>
                <a:cs typeface="Times New Roman" pitchFamily="18" charset="0"/>
              </a:rPr>
              <a:t>örnekler </a:t>
            </a:r>
            <a:r>
              <a:rPr lang="tr-TR" sz="3200" dirty="0">
                <a:latin typeface="Times New Roman" pitchFamily="18" charset="0"/>
                <a:cs typeface="Times New Roman" pitchFamily="18" charset="0"/>
              </a:rPr>
              <a:t>verilebilir.  </a:t>
            </a:r>
          </a:p>
          <a:p>
            <a:pPr algn="just"/>
            <a:r>
              <a:rPr lang="tr-TR" sz="3200" b="1" i="1" dirty="0">
                <a:latin typeface="Times New Roman" pitchFamily="18" charset="0"/>
                <a:cs typeface="Times New Roman" pitchFamily="18" charset="0"/>
              </a:rPr>
              <a:t>Örneğin, </a:t>
            </a:r>
            <a:r>
              <a:rPr lang="tr-TR" sz="3200" b="1" u="sng" dirty="0">
                <a:latin typeface="Times New Roman" pitchFamily="18" charset="0"/>
                <a:cs typeface="Times New Roman" pitchFamily="18" charset="0"/>
              </a:rPr>
              <a:t>Mülkiyeti Saklı Tutma Kaydıyla satılıp bir Fabrika Binasına yerleştirilen Makineler</a:t>
            </a:r>
            <a:r>
              <a:rPr lang="tr-TR" sz="3200" dirty="0">
                <a:latin typeface="Times New Roman" pitchFamily="18" charset="0"/>
                <a:cs typeface="Times New Roman" pitchFamily="18" charset="0"/>
              </a:rPr>
              <a:t>, </a:t>
            </a:r>
            <a:r>
              <a:rPr lang="tr-TR" sz="3200" b="1" i="1" dirty="0">
                <a:latin typeface="Times New Roman" pitchFamily="18" charset="0"/>
                <a:cs typeface="Times New Roman" pitchFamily="18" charset="0"/>
              </a:rPr>
              <a:t>Fabrikanın</a:t>
            </a:r>
            <a:r>
              <a:rPr lang="tr-TR" sz="3200" b="1" dirty="0">
                <a:latin typeface="Times New Roman" pitchFamily="18" charset="0"/>
                <a:cs typeface="Times New Roman" pitchFamily="18" charset="0"/>
              </a:rPr>
              <a:t> </a:t>
            </a:r>
            <a:r>
              <a:rPr lang="tr-TR" sz="3200" b="1" i="1" dirty="0">
                <a:latin typeface="Times New Roman" pitchFamily="18" charset="0"/>
                <a:cs typeface="Times New Roman" pitchFamily="18" charset="0"/>
              </a:rPr>
              <a:t>Eklentisi olur, </a:t>
            </a:r>
            <a:r>
              <a:rPr lang="tr-TR" sz="3200" dirty="0">
                <a:latin typeface="Times New Roman" pitchFamily="18" charset="0"/>
                <a:cs typeface="Times New Roman" pitchFamily="18" charset="0"/>
              </a:rPr>
              <a:t>fakat </a:t>
            </a:r>
            <a:r>
              <a:rPr lang="tr-TR" sz="3200" b="1" dirty="0">
                <a:latin typeface="Times New Roman" pitchFamily="18" charset="0"/>
                <a:cs typeface="Times New Roman" pitchFamily="18" charset="0"/>
              </a:rPr>
              <a:t>Makinelerin Mülkiyeti halen Satıcıya aittir.  </a:t>
            </a:r>
          </a:p>
          <a:p>
            <a:pPr algn="just"/>
            <a:r>
              <a:rPr lang="tr-TR" sz="3200" dirty="0">
                <a:latin typeface="Times New Roman" pitchFamily="18" charset="0"/>
                <a:cs typeface="Times New Roman" pitchFamily="18" charset="0"/>
              </a:rPr>
              <a:t>Oysa </a:t>
            </a:r>
            <a:r>
              <a:rPr lang="tr-TR" sz="3200" b="1" dirty="0">
                <a:latin typeface="Times New Roman" pitchFamily="18" charset="0"/>
                <a:cs typeface="Times New Roman" pitchFamily="18" charset="0"/>
              </a:rPr>
              <a:t>bu Makineler</a:t>
            </a:r>
            <a:r>
              <a:rPr lang="tr-TR" sz="3200" b="1" i="1" dirty="0">
                <a:latin typeface="Times New Roman" pitchFamily="18" charset="0"/>
                <a:cs typeface="Times New Roman" pitchFamily="18" charset="0"/>
              </a:rPr>
              <a:t>, bir Taşınmaza Bütünleyici Parça teşkil edecek şekilde yerleştirilmiş olsa</a:t>
            </a:r>
            <a:r>
              <a:rPr lang="tr-TR" sz="3200" i="1" dirty="0">
                <a:latin typeface="Times New Roman" pitchFamily="18" charset="0"/>
                <a:cs typeface="Times New Roman" pitchFamily="18" charset="0"/>
              </a:rPr>
              <a:t>, </a:t>
            </a:r>
            <a:r>
              <a:rPr lang="tr-TR" sz="3200" dirty="0">
                <a:latin typeface="Times New Roman" pitchFamily="18" charset="0"/>
                <a:cs typeface="Times New Roman" pitchFamily="18" charset="0"/>
              </a:rPr>
              <a:t>bunlar, ayrı bir Mülkiyet Konusu olmaktan çıkıp, </a:t>
            </a:r>
            <a:r>
              <a:rPr lang="tr-TR" sz="3200" b="1" dirty="0">
                <a:latin typeface="Times New Roman" pitchFamily="18" charset="0"/>
                <a:cs typeface="Times New Roman" pitchFamily="18" charset="0"/>
              </a:rPr>
              <a:t>Taşınmazın Mülkiyetine tabi olur. </a:t>
            </a:r>
          </a:p>
          <a:p>
            <a:pPr marL="0" indent="0">
              <a:buNone/>
            </a:pPr>
            <a:endParaRPr lang="tr-TR" dirty="0"/>
          </a:p>
        </p:txBody>
      </p:sp>
    </p:spTree>
    <p:extLst>
      <p:ext uri="{BB962C8B-B14F-4D97-AF65-F5344CB8AC3E}">
        <p14:creationId xmlns:p14="http://schemas.microsoft.com/office/powerpoint/2010/main" val="312195743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mn-lt"/>
              </a:rPr>
              <a:t>Eklentinin Bağımsız Eşya Olmasının Diğer Sonuçları </a:t>
            </a:r>
          </a:p>
        </p:txBody>
      </p:sp>
      <p:sp>
        <p:nvSpPr>
          <p:cNvPr id="3" name="İçerik Yer Tutucusu 2"/>
          <p:cNvSpPr>
            <a:spLocks noGrp="1"/>
          </p:cNvSpPr>
          <p:nvPr>
            <p:ph idx="1"/>
          </p:nvPr>
        </p:nvSpPr>
        <p:spPr/>
        <p:txBody>
          <a:bodyPr>
            <a:normAutofit/>
          </a:bodyPr>
          <a:lstStyle/>
          <a:p>
            <a:pPr algn="just"/>
            <a:r>
              <a:rPr lang="tr-TR" sz="3200" b="1" i="1" dirty="0">
                <a:latin typeface="Times New Roman" pitchFamily="18" charset="0"/>
                <a:cs typeface="Times New Roman" pitchFamily="18" charset="0"/>
              </a:rPr>
              <a:t>Eklentinin Bağımsız Eşya olmasının, </a:t>
            </a:r>
            <a:r>
              <a:rPr lang="tr-TR" sz="3200" b="1" dirty="0">
                <a:latin typeface="Times New Roman" pitchFamily="18" charset="0"/>
                <a:cs typeface="Times New Roman" pitchFamily="18" charset="0"/>
              </a:rPr>
              <a:t>diğer bir sonucu </a:t>
            </a:r>
            <a:r>
              <a:rPr lang="tr-TR" sz="3200" dirty="0">
                <a:latin typeface="Times New Roman" pitchFamily="18" charset="0"/>
                <a:cs typeface="Times New Roman" pitchFamily="18" charset="0"/>
              </a:rPr>
              <a:t>ise, </a:t>
            </a:r>
            <a:r>
              <a:rPr lang="tr-TR" sz="3200" b="1" dirty="0">
                <a:latin typeface="Times New Roman" pitchFamily="18" charset="0"/>
                <a:cs typeface="Times New Roman" pitchFamily="18" charset="0"/>
              </a:rPr>
              <a:t>şudur</a:t>
            </a:r>
            <a:r>
              <a:rPr lang="tr-TR" b="1" dirty="0">
                <a:latin typeface="Times New Roman" pitchFamily="18" charset="0"/>
                <a:cs typeface="Times New Roman" pitchFamily="18" charset="0"/>
              </a:rPr>
              <a:t>: </a:t>
            </a:r>
          </a:p>
          <a:p>
            <a:pPr algn="just"/>
            <a:r>
              <a:rPr lang="tr-TR" b="1" dirty="0">
                <a:latin typeface="Times New Roman" pitchFamily="18" charset="0"/>
                <a:cs typeface="Times New Roman" pitchFamily="18" charset="0"/>
              </a:rPr>
              <a:t>Malik, isterse </a:t>
            </a:r>
            <a:r>
              <a:rPr lang="tr-TR" b="1" i="1" dirty="0">
                <a:latin typeface="Times New Roman" pitchFamily="18" charset="0"/>
                <a:cs typeface="Times New Roman" pitchFamily="18" charset="0"/>
              </a:rPr>
              <a:t>Asıl Şey üzerinde hiçbir Tasarrufta bulunmaksızın</a:t>
            </a:r>
            <a:r>
              <a:rPr lang="tr-TR" b="1" dirty="0">
                <a:latin typeface="Times New Roman" pitchFamily="18" charset="0"/>
                <a:cs typeface="Times New Roman" pitchFamily="18" charset="0"/>
              </a:rPr>
              <a:t>, yalnız </a:t>
            </a:r>
            <a:r>
              <a:rPr lang="tr-TR" b="1" i="1" dirty="0">
                <a:latin typeface="Times New Roman" pitchFamily="18" charset="0"/>
                <a:cs typeface="Times New Roman" pitchFamily="18" charset="0"/>
              </a:rPr>
              <a:t>Eklentiyi </a:t>
            </a:r>
            <a:r>
              <a:rPr lang="tr-TR" b="1" dirty="0">
                <a:latin typeface="Times New Roman" pitchFamily="18" charset="0"/>
                <a:cs typeface="Times New Roman" pitchFamily="18" charset="0"/>
              </a:rPr>
              <a:t>bir başkasına temlik edebilir, rehin verebilir. </a:t>
            </a:r>
          </a:p>
          <a:p>
            <a:pPr algn="just"/>
            <a:r>
              <a:rPr lang="tr-TR" dirty="0">
                <a:latin typeface="Times New Roman" pitchFamily="18" charset="0"/>
                <a:cs typeface="Times New Roman" pitchFamily="18" charset="0"/>
              </a:rPr>
              <a:t>Eklentinin hukuken Asıl Şeyden ayrı bir varlığı bulunmakla beraber, </a:t>
            </a:r>
            <a:r>
              <a:rPr lang="tr-TR" b="1" dirty="0">
                <a:latin typeface="Times New Roman" pitchFamily="18" charset="0"/>
                <a:cs typeface="Times New Roman" pitchFamily="18" charset="0"/>
              </a:rPr>
              <a:t>Eklenti</a:t>
            </a:r>
            <a:r>
              <a:rPr lang="tr-TR" b="1" i="1" dirty="0">
                <a:latin typeface="Times New Roman" pitchFamily="18" charset="0"/>
                <a:cs typeface="Times New Roman" pitchFamily="18" charset="0"/>
              </a:rPr>
              <a:t>, Asıl Şeyin Ekonomik Amacına hizmet ettiği </a:t>
            </a:r>
            <a:r>
              <a:rPr lang="tr-TR" dirty="0">
                <a:latin typeface="Times New Roman" pitchFamily="18" charset="0"/>
                <a:cs typeface="Times New Roman" pitchFamily="18" charset="0"/>
              </a:rPr>
              <a:t>için </a:t>
            </a:r>
            <a:r>
              <a:rPr lang="tr-TR" b="1" dirty="0">
                <a:latin typeface="Times New Roman" pitchFamily="18" charset="0"/>
                <a:cs typeface="Times New Roman" pitchFamily="18" charset="0"/>
              </a:rPr>
              <a:t>Medeni Kanun m. 686, </a:t>
            </a:r>
            <a:r>
              <a:rPr lang="tr-TR" dirty="0">
                <a:latin typeface="Times New Roman" pitchFamily="18" charset="0"/>
                <a:cs typeface="Times New Roman" pitchFamily="18" charset="0"/>
              </a:rPr>
              <a:t>“</a:t>
            </a:r>
            <a:r>
              <a:rPr lang="tr-TR" b="1" i="1" dirty="0">
                <a:latin typeface="Times New Roman" pitchFamily="18" charset="0"/>
                <a:cs typeface="Times New Roman" pitchFamily="18" charset="0"/>
              </a:rPr>
              <a:t>bir şeye ilişkin tasarruflar aksi belirtilmedikçe onun eklentisini de kapsar</a:t>
            </a:r>
            <a:r>
              <a:rPr lang="tr-TR" dirty="0">
                <a:latin typeface="Times New Roman" pitchFamily="18" charset="0"/>
                <a:cs typeface="Times New Roman" pitchFamily="18" charset="0"/>
              </a:rPr>
              <a:t>” hükmünü kabul etmiştir.</a:t>
            </a:r>
          </a:p>
          <a:p>
            <a:pPr marL="0" indent="0" algn="just">
              <a:buNone/>
            </a:pPr>
            <a:endParaRPr lang="tr-TR" sz="2400" dirty="0">
              <a:latin typeface="Times New Roman" pitchFamily="18" charset="0"/>
              <a:cs typeface="Times New Roman" pitchFamily="18" charset="0"/>
            </a:endParaRPr>
          </a:p>
          <a:p>
            <a:endParaRPr lang="tr-TR" sz="3200" dirty="0"/>
          </a:p>
        </p:txBody>
      </p:sp>
    </p:spTree>
    <p:extLst>
      <p:ext uri="{BB962C8B-B14F-4D97-AF65-F5344CB8AC3E}">
        <p14:creationId xmlns:p14="http://schemas.microsoft.com/office/powerpoint/2010/main" val="186050678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a:latin typeface="Times New Roman" pitchFamily="18" charset="0"/>
                <a:cs typeface="Times New Roman" pitchFamily="18" charset="0"/>
              </a:rPr>
              <a:t>MK m. 686/ 1 hükmünde </a:t>
            </a:r>
            <a:r>
              <a:rPr lang="tr-TR" sz="3200" dirty="0">
                <a:latin typeface="Times New Roman" pitchFamily="18" charset="0"/>
                <a:cs typeface="Times New Roman" pitchFamily="18" charset="0"/>
              </a:rPr>
              <a:t>yer alan «</a:t>
            </a:r>
            <a:r>
              <a:rPr lang="tr-TR" sz="3200" b="1" u="sng" dirty="0">
                <a:latin typeface="Times New Roman" pitchFamily="18" charset="0"/>
                <a:cs typeface="Times New Roman" pitchFamily="18" charset="0"/>
              </a:rPr>
              <a:t>Tasarruflar</a:t>
            </a:r>
            <a:r>
              <a:rPr lang="tr-TR" sz="3200" u="sng" dirty="0">
                <a:latin typeface="Times New Roman" pitchFamily="18" charset="0"/>
                <a:cs typeface="Times New Roman" pitchFamily="18" charset="0"/>
              </a:rPr>
              <a:t>» </a:t>
            </a:r>
            <a:r>
              <a:rPr lang="tr-TR" sz="3200" dirty="0">
                <a:latin typeface="Times New Roman" pitchFamily="18" charset="0"/>
                <a:cs typeface="Times New Roman" pitchFamily="18" charset="0"/>
              </a:rPr>
              <a:t>deyimi, </a:t>
            </a:r>
            <a:r>
              <a:rPr lang="tr-TR" sz="3200" b="1" i="1" dirty="0">
                <a:latin typeface="Times New Roman" pitchFamily="18" charset="0"/>
                <a:cs typeface="Times New Roman" pitchFamily="18" charset="0"/>
              </a:rPr>
              <a:t>Asıl Şey üzerinde Ayni Hak değişikliğine yol açabilecek Tasarruf İşlemlerini </a:t>
            </a:r>
            <a:r>
              <a:rPr lang="tr-TR" sz="3200" dirty="0">
                <a:latin typeface="Times New Roman" pitchFamily="18" charset="0"/>
                <a:cs typeface="Times New Roman" pitchFamily="18" charset="0"/>
              </a:rPr>
              <a:t>ifade eder.</a:t>
            </a:r>
          </a:p>
          <a:p>
            <a:pPr algn="just"/>
            <a:r>
              <a:rPr lang="tr-TR" sz="3200" dirty="0">
                <a:latin typeface="Times New Roman" pitchFamily="18" charset="0"/>
                <a:cs typeface="Times New Roman" pitchFamily="18" charset="0"/>
              </a:rPr>
              <a:t>Böylece, </a:t>
            </a:r>
            <a:r>
              <a:rPr lang="tr-TR" sz="3200" b="1" dirty="0">
                <a:latin typeface="Times New Roman" pitchFamily="18" charset="0"/>
                <a:cs typeface="Times New Roman" pitchFamily="18" charset="0"/>
              </a:rPr>
              <a:t>Asıl şey başkasına temlik edildiği, rehin verildiği </a:t>
            </a:r>
            <a:r>
              <a:rPr lang="tr-TR" sz="3200" dirty="0">
                <a:latin typeface="Times New Roman" pitchFamily="18" charset="0"/>
                <a:cs typeface="Times New Roman" pitchFamily="18" charset="0"/>
              </a:rPr>
              <a:t>veya</a:t>
            </a:r>
            <a:r>
              <a:rPr lang="tr-TR" sz="3200" b="1" dirty="0">
                <a:latin typeface="Times New Roman" pitchFamily="18" charset="0"/>
                <a:cs typeface="Times New Roman" pitchFamily="18" charset="0"/>
              </a:rPr>
              <a:t> üzerinde başka bir Sınırlı Ayni Hak kurulduğu takdirde, </a:t>
            </a:r>
            <a:r>
              <a:rPr lang="tr-TR" sz="3200" b="1" i="1" dirty="0">
                <a:latin typeface="Times New Roman" pitchFamily="18" charset="0"/>
                <a:cs typeface="Times New Roman" pitchFamily="18" charset="0"/>
              </a:rPr>
              <a:t>Tasarrufun Kapsamı dışında tutulmayan Eklenti </a:t>
            </a:r>
            <a:r>
              <a:rPr lang="tr-TR" sz="3200" dirty="0">
                <a:latin typeface="Times New Roman" pitchFamily="18" charset="0"/>
                <a:cs typeface="Times New Roman" pitchFamily="18" charset="0"/>
              </a:rPr>
              <a:t>de, </a:t>
            </a:r>
            <a:r>
              <a:rPr lang="tr-TR" sz="3200" b="1" dirty="0">
                <a:latin typeface="Times New Roman" pitchFamily="18" charset="0"/>
                <a:cs typeface="Times New Roman" pitchFamily="18" charset="0"/>
              </a:rPr>
              <a:t>temlik edilmiş, rehin edilmiş </a:t>
            </a:r>
            <a:r>
              <a:rPr lang="tr-TR" sz="3200" dirty="0">
                <a:latin typeface="Times New Roman" pitchFamily="18" charset="0"/>
                <a:cs typeface="Times New Roman" pitchFamily="18" charset="0"/>
              </a:rPr>
              <a:t>veya </a:t>
            </a:r>
            <a:r>
              <a:rPr lang="tr-TR" sz="3200" b="1" i="1" dirty="0">
                <a:latin typeface="Times New Roman" pitchFamily="18" charset="0"/>
                <a:cs typeface="Times New Roman" pitchFamily="18" charset="0"/>
              </a:rPr>
              <a:t>Eklentinin üzerinde Sınırlı Ayni Hak </a:t>
            </a:r>
            <a:r>
              <a:rPr lang="tr-TR" sz="3200" b="1" dirty="0">
                <a:latin typeface="Times New Roman" pitchFamily="18" charset="0"/>
                <a:cs typeface="Times New Roman" pitchFamily="18" charset="0"/>
              </a:rPr>
              <a:t>kurulmuş olmaktadır. </a:t>
            </a:r>
          </a:p>
          <a:p>
            <a:pPr marL="0" indent="0">
              <a:buNone/>
            </a:pPr>
            <a:endParaRPr lang="tr-TR" sz="3200" dirty="0"/>
          </a:p>
        </p:txBody>
      </p:sp>
    </p:spTree>
    <p:extLst>
      <p:ext uri="{BB962C8B-B14F-4D97-AF65-F5344CB8AC3E}">
        <p14:creationId xmlns:p14="http://schemas.microsoft.com/office/powerpoint/2010/main" val="2518621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Bütünleyici Parçalar birbirleriyle işlevsel olarak bir üst - alt ilişkisi içinde bulunuyor,  Birincil (asli) – İkincil (</a:t>
            </a:r>
            <a:r>
              <a:rPr lang="tr-TR" sz="3200" b="1" i="1" dirty="0" err="1">
                <a:latin typeface="Times New Roman" panose="02020603050405020304" pitchFamily="18" charset="0"/>
                <a:cs typeface="Times New Roman" panose="02020603050405020304" pitchFamily="18" charset="0"/>
              </a:rPr>
              <a:t>fer’i</a:t>
            </a:r>
            <a:r>
              <a:rPr lang="tr-TR" sz="3200" b="1" i="1" dirty="0">
                <a:latin typeface="Times New Roman" panose="02020603050405020304" pitchFamily="18" charset="0"/>
                <a:cs typeface="Times New Roman" panose="02020603050405020304" pitchFamily="18" charset="0"/>
              </a:rPr>
              <a:t>) Bütünleyici Parçalar söz konusuysa</a:t>
            </a:r>
            <a:r>
              <a:rPr lang="tr-TR" sz="3200" dirty="0">
                <a:latin typeface="Times New Roman" panose="02020603050405020304" pitchFamily="18" charset="0"/>
                <a:cs typeface="Times New Roman" panose="02020603050405020304" pitchFamily="18" charset="0"/>
              </a:rPr>
              <a:t>, Birleşik Eşyanın niteliğini, Birincil Bütünleyici Parça belirlediği için, </a:t>
            </a:r>
            <a:r>
              <a:rPr lang="tr-TR" sz="3200" b="1" dirty="0">
                <a:latin typeface="Times New Roman" panose="02020603050405020304" pitchFamily="18" charset="0"/>
                <a:cs typeface="Times New Roman" panose="02020603050405020304" pitchFamily="18" charset="0"/>
              </a:rPr>
              <a:t>Birincil Bütünleyici Parça</a:t>
            </a:r>
            <a:r>
              <a:rPr lang="tr-TR" sz="3200" dirty="0">
                <a:latin typeface="Times New Roman" panose="02020603050405020304" pitchFamily="18" charset="0"/>
                <a:cs typeface="Times New Roman" panose="02020603050405020304" pitchFamily="18" charset="0"/>
              </a:rPr>
              <a:t>, artık </a:t>
            </a:r>
            <a:r>
              <a:rPr lang="tr-TR" sz="3200" b="1" dirty="0">
                <a:latin typeface="Times New Roman" panose="02020603050405020304" pitchFamily="18" charset="0"/>
                <a:cs typeface="Times New Roman" panose="02020603050405020304" pitchFamily="18" charset="0"/>
              </a:rPr>
              <a:t>Asıl Şeyi </a:t>
            </a:r>
            <a:r>
              <a:rPr lang="tr-TR" sz="3200" dirty="0">
                <a:latin typeface="Times New Roman" panose="02020603050405020304" pitchFamily="18" charset="0"/>
                <a:cs typeface="Times New Roman" panose="02020603050405020304" pitchFamily="18" charset="0"/>
              </a:rPr>
              <a:t>ifade eder. </a:t>
            </a:r>
          </a:p>
          <a:p>
            <a:pPr algn="just"/>
            <a:r>
              <a:rPr lang="tr-TR" sz="3200" dirty="0">
                <a:latin typeface="Times New Roman" panose="02020603050405020304" pitchFamily="18" charset="0"/>
                <a:cs typeface="Times New Roman" panose="02020603050405020304" pitchFamily="18" charset="0"/>
              </a:rPr>
              <a:t>Gerçekten,</a:t>
            </a:r>
            <a:r>
              <a:rPr lang="tr-TR" sz="3200" b="1" i="1" dirty="0">
                <a:latin typeface="Times New Roman" panose="02020603050405020304" pitchFamily="18" charset="0"/>
                <a:cs typeface="Times New Roman" panose="02020603050405020304" pitchFamily="18" charset="0"/>
              </a:rPr>
              <a:t> Bir Taşınır ile bir Taşınmaz birleştiği takdirde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Taşınmaz daima </a:t>
            </a:r>
            <a:r>
              <a:rPr lang="tr-TR" sz="3200" b="1" i="1" dirty="0">
                <a:latin typeface="Times New Roman" panose="02020603050405020304" pitchFamily="18" charset="0"/>
                <a:cs typeface="Times New Roman" panose="02020603050405020304" pitchFamily="18" charset="0"/>
              </a:rPr>
              <a:t>Birincil Bütünleyici Parçadır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Asıl Şey </a:t>
            </a:r>
            <a:r>
              <a:rPr lang="tr-TR" sz="3200" dirty="0">
                <a:latin typeface="Times New Roman" panose="02020603050405020304" pitchFamily="18" charset="0"/>
                <a:cs typeface="Times New Roman" panose="02020603050405020304" pitchFamily="18" charset="0"/>
              </a:rPr>
              <a:t>olarak nitelendirilir. </a:t>
            </a:r>
          </a:p>
          <a:p>
            <a:pPr marL="0" indent="0">
              <a:buNone/>
            </a:pPr>
            <a:endParaRPr lang="tr-TR" dirty="0"/>
          </a:p>
        </p:txBody>
      </p:sp>
    </p:spTree>
    <p:extLst>
      <p:ext uri="{BB962C8B-B14F-4D97-AF65-F5344CB8AC3E}">
        <p14:creationId xmlns:p14="http://schemas.microsoft.com/office/powerpoint/2010/main" val="51296063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51089" y="297392"/>
            <a:ext cx="10515600" cy="1325563"/>
          </a:xfrm>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4000" dirty="0">
                <a:latin typeface="Times New Roman" pitchFamily="18" charset="0"/>
                <a:cs typeface="Times New Roman" pitchFamily="18" charset="0"/>
              </a:rPr>
              <a:t>Öyleyse, </a:t>
            </a:r>
            <a:r>
              <a:rPr lang="tr-TR" sz="4000" b="1" dirty="0">
                <a:latin typeface="Times New Roman" pitchFamily="18" charset="0"/>
                <a:cs typeface="Times New Roman" pitchFamily="18" charset="0"/>
              </a:rPr>
              <a:t>sadece Asıl şeye ait Tasarruf İşlemi, kendiliğinden Eklentiyi </a:t>
            </a:r>
            <a:r>
              <a:rPr lang="tr-TR" sz="4000" dirty="0">
                <a:latin typeface="Times New Roman" pitchFamily="18" charset="0"/>
                <a:cs typeface="Times New Roman" pitchFamily="18" charset="0"/>
              </a:rPr>
              <a:t>de </a:t>
            </a:r>
            <a:r>
              <a:rPr lang="tr-TR" sz="4000" b="1" dirty="0">
                <a:latin typeface="Times New Roman" pitchFamily="18" charset="0"/>
                <a:cs typeface="Times New Roman" pitchFamily="18" charset="0"/>
              </a:rPr>
              <a:t>kapsamaktadır. </a:t>
            </a:r>
          </a:p>
          <a:p>
            <a:pPr algn="just"/>
            <a:r>
              <a:rPr lang="tr-TR" sz="4000" dirty="0">
                <a:latin typeface="Times New Roman" pitchFamily="18" charset="0"/>
                <a:cs typeface="Times New Roman" pitchFamily="18" charset="0"/>
              </a:rPr>
              <a:t>Tarafların bu sonucu düşünmüş veya istemiş olup olmamaları aranmaz. </a:t>
            </a:r>
          </a:p>
          <a:p>
            <a:pPr algn="just"/>
            <a:r>
              <a:rPr lang="tr-TR" sz="4000" b="1" u="sng" dirty="0">
                <a:latin typeface="Times New Roman" pitchFamily="18" charset="0"/>
                <a:cs typeface="Times New Roman" pitchFamily="18" charset="0"/>
              </a:rPr>
              <a:t>Tarafların iradesi</a:t>
            </a:r>
            <a:r>
              <a:rPr lang="tr-TR" sz="4000" b="1" dirty="0">
                <a:latin typeface="Times New Roman" pitchFamily="18" charset="0"/>
                <a:cs typeface="Times New Roman" pitchFamily="18" charset="0"/>
              </a:rPr>
              <a:t>, </a:t>
            </a:r>
            <a:r>
              <a:rPr lang="tr-TR" sz="4000" dirty="0">
                <a:latin typeface="Times New Roman" pitchFamily="18" charset="0"/>
                <a:cs typeface="Times New Roman" pitchFamily="18" charset="0"/>
              </a:rPr>
              <a:t>sadece </a:t>
            </a:r>
            <a:r>
              <a:rPr lang="tr-TR" sz="4000" b="1" i="1" dirty="0">
                <a:latin typeface="Times New Roman" pitchFamily="18" charset="0"/>
                <a:cs typeface="Times New Roman" pitchFamily="18" charset="0"/>
              </a:rPr>
              <a:t>Eklentiyi Asıl Şeye ait Tasarrufun Kapsamı dışında tutma yönünde olduğu zaman </a:t>
            </a:r>
            <a:r>
              <a:rPr lang="tr-TR" sz="4000" b="1" dirty="0">
                <a:latin typeface="Times New Roman" pitchFamily="18" charset="0"/>
                <a:cs typeface="Times New Roman" pitchFamily="18" charset="0"/>
              </a:rPr>
              <a:t>önem taşır. </a:t>
            </a:r>
          </a:p>
          <a:p>
            <a:pPr marL="0" indent="0" algn="just">
              <a:buNone/>
            </a:pPr>
            <a:endParaRPr lang="tr-TR" sz="4000"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192316285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itchFamily="18" charset="0"/>
                <a:cs typeface="Times New Roman" pitchFamily="18" charset="0"/>
              </a:rPr>
              <a:t>Örneğin</a:t>
            </a:r>
            <a:r>
              <a:rPr lang="tr-TR" sz="3200" dirty="0">
                <a:latin typeface="Times New Roman" pitchFamily="18" charset="0"/>
                <a:cs typeface="Times New Roman" pitchFamily="18" charset="0"/>
              </a:rPr>
              <a:t>, </a:t>
            </a:r>
            <a:r>
              <a:rPr lang="tr-TR" sz="3200" b="1" i="1" dirty="0">
                <a:latin typeface="Times New Roman" pitchFamily="18" charset="0"/>
                <a:cs typeface="Times New Roman" pitchFamily="18" charset="0"/>
              </a:rPr>
              <a:t>bir Taşınmazın Mülkiyeti devredildiği veya Taşınmaz Rehin verildiği takdirde,</a:t>
            </a:r>
            <a:r>
              <a:rPr lang="tr-TR" sz="3200" dirty="0">
                <a:latin typeface="Times New Roman" pitchFamily="18" charset="0"/>
                <a:cs typeface="Times New Roman" pitchFamily="18" charset="0"/>
              </a:rPr>
              <a:t> </a:t>
            </a:r>
            <a:r>
              <a:rPr lang="tr-TR" sz="3200" b="1" dirty="0">
                <a:latin typeface="Times New Roman" pitchFamily="18" charset="0"/>
                <a:cs typeface="Times New Roman" pitchFamily="18" charset="0"/>
              </a:rPr>
              <a:t>Tapu Siciline yapılan Tescil ile</a:t>
            </a:r>
            <a:r>
              <a:rPr lang="tr-TR" sz="3200" dirty="0">
                <a:latin typeface="Times New Roman" pitchFamily="18" charset="0"/>
                <a:cs typeface="Times New Roman" pitchFamily="18" charset="0"/>
              </a:rPr>
              <a:t> Eklenti bakımından herhangi bir Mülkiyeti Devir veya Rehin İşlemi aranmaksızın, </a:t>
            </a:r>
            <a:r>
              <a:rPr lang="tr-TR" sz="3200" b="1" dirty="0">
                <a:latin typeface="Times New Roman" pitchFamily="18" charset="0"/>
                <a:cs typeface="Times New Roman" pitchFamily="18" charset="0"/>
              </a:rPr>
              <a:t>Eklentinin Mülkiyeti </a:t>
            </a:r>
            <a:r>
              <a:rPr lang="tr-TR" sz="3200" dirty="0">
                <a:latin typeface="Times New Roman" pitchFamily="18" charset="0"/>
                <a:cs typeface="Times New Roman" pitchFamily="18" charset="0"/>
              </a:rPr>
              <a:t>de </a:t>
            </a:r>
            <a:r>
              <a:rPr lang="tr-TR" sz="3200" b="1" dirty="0">
                <a:latin typeface="Times New Roman" pitchFamily="18" charset="0"/>
                <a:cs typeface="Times New Roman" pitchFamily="18" charset="0"/>
              </a:rPr>
              <a:t>devredilmiş</a:t>
            </a:r>
            <a:r>
              <a:rPr lang="tr-TR" sz="3200" dirty="0">
                <a:latin typeface="Times New Roman" pitchFamily="18" charset="0"/>
                <a:cs typeface="Times New Roman" pitchFamily="18" charset="0"/>
              </a:rPr>
              <a:t> veya </a:t>
            </a:r>
            <a:r>
              <a:rPr lang="tr-TR" sz="3200" b="1" dirty="0">
                <a:latin typeface="Times New Roman" pitchFamily="18" charset="0"/>
                <a:cs typeface="Times New Roman" pitchFamily="18" charset="0"/>
              </a:rPr>
              <a:t>Eklenti </a:t>
            </a:r>
            <a:r>
              <a:rPr lang="tr-TR" sz="3200" dirty="0">
                <a:latin typeface="Times New Roman" pitchFamily="18" charset="0"/>
                <a:cs typeface="Times New Roman" pitchFamily="18" charset="0"/>
              </a:rPr>
              <a:t>de </a:t>
            </a:r>
            <a:r>
              <a:rPr lang="tr-TR" sz="3200" b="1" dirty="0" err="1">
                <a:latin typeface="Times New Roman" pitchFamily="18" charset="0"/>
                <a:cs typeface="Times New Roman" pitchFamily="18" charset="0"/>
              </a:rPr>
              <a:t>rehnedilmiş</a:t>
            </a:r>
            <a:r>
              <a:rPr lang="tr-TR" sz="3200" b="1" dirty="0">
                <a:latin typeface="Times New Roman" pitchFamily="18" charset="0"/>
                <a:cs typeface="Times New Roman" pitchFamily="18" charset="0"/>
              </a:rPr>
              <a:t> olmaktadır. </a:t>
            </a:r>
          </a:p>
          <a:p>
            <a:pPr algn="just"/>
            <a:r>
              <a:rPr lang="tr-TR" sz="3200" dirty="0">
                <a:latin typeface="Times New Roman" pitchFamily="18" charset="0"/>
                <a:cs typeface="Times New Roman" pitchFamily="18" charset="0"/>
              </a:rPr>
              <a:t>Ancak </a:t>
            </a:r>
            <a:r>
              <a:rPr lang="tr-TR" sz="3200" b="1" dirty="0">
                <a:latin typeface="Times New Roman" pitchFamily="18" charset="0"/>
                <a:cs typeface="Times New Roman" pitchFamily="18" charset="0"/>
              </a:rPr>
              <a:t>Taraflar</a:t>
            </a:r>
            <a:r>
              <a:rPr lang="tr-TR" sz="3200" b="1" i="1" dirty="0">
                <a:latin typeface="Times New Roman" pitchFamily="18" charset="0"/>
                <a:cs typeface="Times New Roman" pitchFamily="18" charset="0"/>
              </a:rPr>
              <a:t>, Eklentiyi Devir </a:t>
            </a:r>
            <a:r>
              <a:rPr lang="tr-TR" sz="3200" dirty="0">
                <a:latin typeface="Times New Roman" pitchFamily="18" charset="0"/>
                <a:cs typeface="Times New Roman" pitchFamily="18" charset="0"/>
              </a:rPr>
              <a:t>veya </a:t>
            </a:r>
            <a:r>
              <a:rPr lang="tr-TR" sz="3200" b="1" dirty="0">
                <a:latin typeface="Times New Roman" pitchFamily="18" charset="0"/>
                <a:cs typeface="Times New Roman" pitchFamily="18" charset="0"/>
              </a:rPr>
              <a:t>Rehin İşleminin kapsamı dışında tutmuş olabilirler. </a:t>
            </a:r>
          </a:p>
          <a:p>
            <a:pPr marL="0" indent="0">
              <a:buNone/>
            </a:pPr>
            <a:endParaRPr lang="tr-TR" dirty="0"/>
          </a:p>
        </p:txBody>
      </p:sp>
    </p:spTree>
    <p:extLst>
      <p:ext uri="{BB962C8B-B14F-4D97-AF65-F5344CB8AC3E}">
        <p14:creationId xmlns:p14="http://schemas.microsoft.com/office/powerpoint/2010/main" val="57562809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Rehin Bakımından Eklentinin Durumu </a:t>
            </a: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Asıl Şeye ilişkin Tasarruf İşleminin kendiliğinden Eklentiyi </a:t>
            </a:r>
            <a:r>
              <a:rPr lang="tr-TR" sz="3200" dirty="0">
                <a:latin typeface="Times New Roman" panose="02020603050405020304" pitchFamily="18" charset="0"/>
                <a:cs typeface="Times New Roman" panose="02020603050405020304" pitchFamily="18" charset="0"/>
              </a:rPr>
              <a:t>de</a:t>
            </a:r>
            <a:r>
              <a:rPr lang="tr-TR" sz="3200" b="1" dirty="0">
                <a:latin typeface="Times New Roman" panose="02020603050405020304" pitchFamily="18" charset="0"/>
                <a:cs typeface="Times New Roman" panose="02020603050405020304" pitchFamily="18" charset="0"/>
              </a:rPr>
              <a:t> kapsaması, özellikle </a:t>
            </a:r>
            <a:r>
              <a:rPr lang="tr-TR" sz="3200" b="1" u="sng" dirty="0">
                <a:latin typeface="Times New Roman" panose="02020603050405020304" pitchFamily="18" charset="0"/>
                <a:cs typeface="Times New Roman" panose="02020603050405020304" pitchFamily="18" charset="0"/>
              </a:rPr>
              <a:t>Rehin</a:t>
            </a:r>
            <a:r>
              <a:rPr lang="tr-TR" sz="3200" b="1" dirty="0">
                <a:latin typeface="Times New Roman" panose="02020603050405020304" pitchFamily="18" charset="0"/>
                <a:cs typeface="Times New Roman" panose="02020603050405020304" pitchFamily="18" charset="0"/>
              </a:rPr>
              <a:t> bakımından önem taşır.  </a:t>
            </a:r>
          </a:p>
          <a:p>
            <a:pPr algn="just"/>
            <a:r>
              <a:rPr lang="tr-TR" sz="3200" b="1" dirty="0">
                <a:latin typeface="Times New Roman" panose="02020603050405020304" pitchFamily="18" charset="0"/>
                <a:cs typeface="Times New Roman" panose="02020603050405020304" pitchFamily="18" charset="0"/>
              </a:rPr>
              <a:t>Taşınır bir Malı rehin etmek için, </a:t>
            </a:r>
            <a:r>
              <a:rPr lang="tr-TR" sz="3200" dirty="0">
                <a:latin typeface="Times New Roman" panose="02020603050405020304" pitchFamily="18" charset="0"/>
                <a:cs typeface="Times New Roman" panose="02020603050405020304" pitchFamily="18" charset="0"/>
              </a:rPr>
              <a:t>kural olarak, </a:t>
            </a:r>
            <a:r>
              <a:rPr lang="tr-TR" sz="3200" b="1" dirty="0">
                <a:latin typeface="Times New Roman" panose="02020603050405020304" pitchFamily="18" charset="0"/>
                <a:cs typeface="Times New Roman" panose="02020603050405020304" pitchFamily="18" charset="0"/>
              </a:rPr>
              <a:t>Malın Zilyetliğinin Rehin Alana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Tarafların üzerinde anlaştıkları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Üçüncü Kişiye devredilmesi gerekir. </a:t>
            </a:r>
          </a:p>
          <a:p>
            <a:pPr algn="just"/>
            <a:r>
              <a:rPr lang="tr-TR" sz="3200" b="1" i="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bir Fabrika Binasındaki Makinelerin rehin edilebilmesi için Makineler sökülüp Rehin Alana teslim edilmelidir (</a:t>
            </a:r>
            <a:r>
              <a:rPr lang="tr-TR" i="1" dirty="0">
                <a:latin typeface="Times New Roman" panose="02020603050405020304" pitchFamily="18" charset="0"/>
                <a:cs typeface="Times New Roman" panose="02020603050405020304" pitchFamily="18" charset="0"/>
              </a:rPr>
              <a:t>MK m. 939). </a:t>
            </a:r>
          </a:p>
        </p:txBody>
      </p:sp>
    </p:spTree>
    <p:extLst>
      <p:ext uri="{BB962C8B-B14F-4D97-AF65-F5344CB8AC3E}">
        <p14:creationId xmlns:p14="http://schemas.microsoft.com/office/powerpoint/2010/main" val="26526923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Oysa, </a:t>
            </a:r>
            <a:r>
              <a:rPr lang="tr-TR" sz="3200" b="1" u="sng" dirty="0">
                <a:latin typeface="Times New Roman" panose="02020603050405020304" pitchFamily="18" charset="0"/>
                <a:cs typeface="Times New Roman" panose="02020603050405020304" pitchFamily="18" charset="0"/>
              </a:rPr>
              <a:t>Taşınmaz Rehininin Eklentiyi </a:t>
            </a:r>
            <a:r>
              <a:rPr lang="tr-TR" sz="3200" u="sng" dirty="0">
                <a:latin typeface="Times New Roman" panose="02020603050405020304" pitchFamily="18" charset="0"/>
                <a:cs typeface="Times New Roman" panose="02020603050405020304" pitchFamily="18" charset="0"/>
              </a:rPr>
              <a:t>de </a:t>
            </a:r>
            <a:r>
              <a:rPr lang="tr-TR" sz="3200" b="1" u="sng" dirty="0">
                <a:latin typeface="Times New Roman" panose="02020603050405020304" pitchFamily="18" charset="0"/>
                <a:cs typeface="Times New Roman" panose="02020603050405020304" pitchFamily="18" charset="0"/>
              </a:rPr>
              <a:t>kapsaması sonucu</a:t>
            </a:r>
            <a:r>
              <a:rPr lang="tr-TR" sz="3200" b="1" dirty="0">
                <a:latin typeface="Times New Roman" panose="02020603050405020304" pitchFamily="18" charset="0"/>
                <a:cs typeface="Times New Roman" panose="02020603050405020304" pitchFamily="18" charset="0"/>
              </a:rPr>
              <a:t>, üzerinde Fabrika Binası bulunan  Taşınmazın Rehini, </a:t>
            </a:r>
            <a:r>
              <a:rPr lang="tr-TR" sz="3200" b="1" u="sng" dirty="0">
                <a:latin typeface="Times New Roman" panose="02020603050405020304" pitchFamily="18" charset="0"/>
                <a:cs typeface="Times New Roman" panose="02020603050405020304" pitchFamily="18" charset="0"/>
              </a:rPr>
              <a:t>Tapu Siciline tescil </a:t>
            </a:r>
            <a:r>
              <a:rPr lang="tr-TR" sz="3200" dirty="0">
                <a:latin typeface="Times New Roman" panose="02020603050405020304" pitchFamily="18" charset="0"/>
                <a:cs typeface="Times New Roman" panose="02020603050405020304" pitchFamily="18" charset="0"/>
              </a:rPr>
              <a:t>ile</a:t>
            </a:r>
            <a:r>
              <a:rPr lang="tr-TR" sz="3200" b="1" dirty="0">
                <a:latin typeface="Times New Roman" panose="02020603050405020304" pitchFamily="18" charset="0"/>
                <a:cs typeface="Times New Roman" panose="02020603050405020304" pitchFamily="18" charset="0"/>
              </a:rPr>
              <a:t> kurulunca, </a:t>
            </a:r>
            <a:r>
              <a:rPr lang="tr-TR" sz="3200" b="1" u="sng" dirty="0">
                <a:latin typeface="Times New Roman" panose="02020603050405020304" pitchFamily="18" charset="0"/>
                <a:cs typeface="Times New Roman" panose="02020603050405020304" pitchFamily="18" charset="0"/>
              </a:rPr>
              <a:t>Makineler </a:t>
            </a:r>
            <a:r>
              <a:rPr lang="tr-TR" sz="3200" dirty="0">
                <a:latin typeface="Times New Roman" panose="02020603050405020304" pitchFamily="18" charset="0"/>
                <a:cs typeface="Times New Roman" panose="02020603050405020304" pitchFamily="18" charset="0"/>
              </a:rPr>
              <a:t>de </a:t>
            </a:r>
            <a:r>
              <a:rPr lang="tr-TR" sz="3200" b="1" dirty="0">
                <a:latin typeface="Times New Roman" panose="02020603050405020304" pitchFamily="18" charset="0"/>
                <a:cs typeface="Times New Roman" panose="02020603050405020304" pitchFamily="18" charset="0"/>
              </a:rPr>
              <a:t>Rehinin kapsamına girer. </a:t>
            </a:r>
          </a:p>
          <a:p>
            <a:pPr algn="just"/>
            <a:r>
              <a:rPr lang="tr-TR" sz="3200" dirty="0">
                <a:latin typeface="Times New Roman" panose="02020603050405020304" pitchFamily="18" charset="0"/>
                <a:cs typeface="Times New Roman" panose="02020603050405020304" pitchFamily="18" charset="0"/>
              </a:rPr>
              <a:t>Böylece, </a:t>
            </a:r>
            <a:r>
              <a:rPr lang="tr-TR" sz="3200" b="1" dirty="0">
                <a:latin typeface="Times New Roman" panose="02020603050405020304" pitchFamily="18" charset="0"/>
                <a:cs typeface="Times New Roman" panose="02020603050405020304" pitchFamily="18" charset="0"/>
              </a:rPr>
              <a:t>Rehin Veren daha fazla kredi elde edebilmekte</a:t>
            </a:r>
            <a:r>
              <a:rPr lang="tr-TR" sz="3200" dirty="0">
                <a:latin typeface="Times New Roman" panose="02020603050405020304" pitchFamily="18" charset="0"/>
                <a:cs typeface="Times New Roman" panose="02020603050405020304" pitchFamily="18" charset="0"/>
              </a:rPr>
              <a:t> ve </a:t>
            </a:r>
            <a:r>
              <a:rPr lang="tr-TR" sz="3200" b="1" dirty="0">
                <a:latin typeface="Times New Roman" panose="02020603050405020304" pitchFamily="18" charset="0"/>
                <a:cs typeface="Times New Roman" panose="02020603050405020304" pitchFamily="18" charset="0"/>
              </a:rPr>
              <a:t>Makineler elinde kaldığı için </a:t>
            </a:r>
            <a:r>
              <a:rPr lang="tr-TR" sz="3200" dirty="0">
                <a:latin typeface="Times New Roman" panose="02020603050405020304" pitchFamily="18" charset="0"/>
                <a:cs typeface="Times New Roman" panose="02020603050405020304" pitchFamily="18" charset="0"/>
              </a:rPr>
              <a:t>de, o, </a:t>
            </a:r>
            <a:r>
              <a:rPr lang="tr-TR" sz="3200" b="1" dirty="0">
                <a:latin typeface="Times New Roman" panose="02020603050405020304" pitchFamily="18" charset="0"/>
                <a:cs typeface="Times New Roman" panose="02020603050405020304" pitchFamily="18" charset="0"/>
              </a:rPr>
              <a:t>bunları çalıştırarak</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Borcunu</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daha</a:t>
            </a:r>
            <a:r>
              <a:rPr lang="tr-TR" sz="3200" b="1" dirty="0">
                <a:latin typeface="Times New Roman" panose="02020603050405020304" pitchFamily="18" charset="0"/>
                <a:cs typeface="Times New Roman" panose="02020603050405020304" pitchFamily="18" charset="0"/>
              </a:rPr>
              <a:t> kolaylıkla ödeme imkânına sahip olmaktadır. </a:t>
            </a:r>
          </a:p>
          <a:p>
            <a:pPr marL="0" indent="0">
              <a:buNone/>
            </a:pPr>
            <a:endParaRPr lang="tr-TR" dirty="0"/>
          </a:p>
        </p:txBody>
      </p:sp>
    </p:spTree>
    <p:extLst>
      <p:ext uri="{BB962C8B-B14F-4D97-AF65-F5344CB8AC3E}">
        <p14:creationId xmlns:p14="http://schemas.microsoft.com/office/powerpoint/2010/main" val="15077749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mn-lt"/>
              </a:rPr>
              <a:t>Rehin Konusunda Medeni Kanun’un </a:t>
            </a:r>
            <a:r>
              <a:rPr lang="tr-TR" b="1" i="1" dirty="0">
                <a:latin typeface="+mn-lt"/>
              </a:rPr>
              <a:t>Eklentiye </a:t>
            </a:r>
            <a:r>
              <a:rPr lang="tr-TR" b="1" dirty="0">
                <a:latin typeface="+mn-lt"/>
              </a:rPr>
              <a:t>İlişkin Hükmü </a:t>
            </a:r>
          </a:p>
        </p:txBody>
      </p:sp>
      <p:sp>
        <p:nvSpPr>
          <p:cNvPr id="3" name="İçerik Yer Tutucusu 2"/>
          <p:cNvSpPr>
            <a:spLocks noGrp="1"/>
          </p:cNvSpPr>
          <p:nvPr>
            <p:ph idx="1"/>
          </p:nvPr>
        </p:nvSpPr>
        <p:spPr/>
        <p:txBody>
          <a:bodyPr>
            <a:normAutofit/>
          </a:bodyPr>
          <a:lstStyle/>
          <a:p>
            <a:pPr algn="just"/>
            <a:r>
              <a:rPr lang="tr-TR" sz="4000" b="1" u="sng" dirty="0">
                <a:latin typeface="Times New Roman" panose="02020603050405020304" pitchFamily="18" charset="0"/>
                <a:cs typeface="Times New Roman" panose="02020603050405020304" pitchFamily="18" charset="0"/>
              </a:rPr>
              <a:t>Eklentinin,</a:t>
            </a:r>
            <a:r>
              <a:rPr lang="tr-TR" sz="4000" b="1" dirty="0">
                <a:latin typeface="Times New Roman" panose="02020603050405020304" pitchFamily="18" charset="0"/>
                <a:cs typeface="Times New Roman" panose="02020603050405020304" pitchFamily="18" charset="0"/>
              </a:rPr>
              <a:t> Rehin bakımından önemini </a:t>
            </a:r>
            <a:r>
              <a:rPr lang="tr-TR" sz="4000" dirty="0">
                <a:latin typeface="Times New Roman" panose="02020603050405020304" pitchFamily="18" charset="0"/>
                <a:cs typeface="Times New Roman" panose="02020603050405020304" pitchFamily="18" charset="0"/>
              </a:rPr>
              <a:t>göz önünde tutan</a:t>
            </a:r>
            <a:r>
              <a:rPr lang="tr-TR" sz="4000" b="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Medeni Kanun</a:t>
            </a:r>
            <a:r>
              <a:rPr lang="tr-TR" sz="4000" b="1" dirty="0">
                <a:latin typeface="Times New Roman" panose="02020603050405020304" pitchFamily="18" charset="0"/>
                <a:cs typeface="Times New Roman" panose="02020603050405020304" pitchFamily="18" charset="0"/>
              </a:rPr>
              <a:t>, </a:t>
            </a:r>
            <a:r>
              <a:rPr lang="tr-TR" sz="4000" b="1" u="sng" dirty="0">
                <a:latin typeface="Times New Roman" panose="02020603050405020304" pitchFamily="18" charset="0"/>
                <a:cs typeface="Times New Roman" panose="02020603050405020304" pitchFamily="18" charset="0"/>
              </a:rPr>
              <a:t>Taşınmaz Rehini </a:t>
            </a:r>
            <a:r>
              <a:rPr lang="tr-TR" sz="4000" dirty="0">
                <a:latin typeface="Times New Roman" panose="02020603050405020304" pitchFamily="18" charset="0"/>
                <a:cs typeface="Times New Roman" panose="02020603050405020304" pitchFamily="18" charset="0"/>
              </a:rPr>
              <a:t>bakımından</a:t>
            </a:r>
            <a:r>
              <a:rPr lang="tr-TR" sz="4000" b="1" dirty="0">
                <a:latin typeface="Times New Roman" panose="02020603050405020304" pitchFamily="18" charset="0"/>
                <a:cs typeface="Times New Roman" panose="02020603050405020304" pitchFamily="18" charset="0"/>
              </a:rPr>
              <a:t> bu konuda </a:t>
            </a:r>
            <a:r>
              <a:rPr lang="tr-TR" sz="4000" dirty="0">
                <a:latin typeface="Times New Roman" panose="02020603050405020304" pitchFamily="18" charset="0"/>
                <a:cs typeface="Times New Roman" panose="02020603050405020304" pitchFamily="18" charset="0"/>
              </a:rPr>
              <a:t>ayrıca</a:t>
            </a:r>
            <a:r>
              <a:rPr lang="tr-TR" sz="4000" b="1" dirty="0">
                <a:latin typeface="Times New Roman" panose="02020603050405020304" pitchFamily="18" charset="0"/>
                <a:cs typeface="Times New Roman" panose="02020603050405020304" pitchFamily="18" charset="0"/>
              </a:rPr>
              <a:t> hüküm koymuştur. </a:t>
            </a:r>
          </a:p>
          <a:p>
            <a:pPr algn="just"/>
            <a:r>
              <a:rPr lang="tr-TR" sz="4000" b="1" i="1" dirty="0">
                <a:latin typeface="Times New Roman" panose="02020603050405020304" pitchFamily="18" charset="0"/>
                <a:cs typeface="Times New Roman" panose="02020603050405020304" pitchFamily="18" charset="0"/>
              </a:rPr>
              <a:t>MK m. 862 / I hükmüne göre</a:t>
            </a:r>
            <a:r>
              <a:rPr lang="tr-TR" sz="4000" b="1" dirty="0">
                <a:latin typeface="Times New Roman" panose="02020603050405020304" pitchFamily="18" charset="0"/>
                <a:cs typeface="Times New Roman" panose="02020603050405020304" pitchFamily="18" charset="0"/>
              </a:rPr>
              <a:t>,</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Rehin,</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Taşınmazı</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Eklentileri ile birlikte </a:t>
            </a:r>
            <a:r>
              <a:rPr lang="tr-TR" sz="4000" b="1" dirty="0">
                <a:latin typeface="Times New Roman" panose="02020603050405020304" pitchFamily="18" charset="0"/>
                <a:cs typeface="Times New Roman" panose="02020603050405020304" pitchFamily="18" charset="0"/>
              </a:rPr>
              <a:t>yükümlü kılar. </a:t>
            </a:r>
          </a:p>
        </p:txBody>
      </p:sp>
    </p:spTree>
    <p:extLst>
      <p:ext uri="{BB962C8B-B14F-4D97-AF65-F5344CB8AC3E}">
        <p14:creationId xmlns:p14="http://schemas.microsoft.com/office/powerpoint/2010/main" val="173352361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MK m. 862 / II hükmü </a:t>
            </a:r>
            <a:r>
              <a:rPr lang="tr-TR" sz="3200" dirty="0">
                <a:latin typeface="Times New Roman" panose="02020603050405020304" pitchFamily="18" charset="0"/>
                <a:cs typeface="Times New Roman" panose="02020603050405020304" pitchFamily="18" charset="0"/>
              </a:rPr>
              <a:t>ise,</a:t>
            </a:r>
            <a:r>
              <a:rPr lang="tr-TR" sz="3200" b="1"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Kütükte Beyanlar Sütununa yapılacak Kaydın, </a:t>
            </a:r>
            <a:r>
              <a:rPr lang="tr-TR" sz="3200" b="1" i="1" dirty="0">
                <a:latin typeface="Times New Roman" panose="02020603050405020304" pitchFamily="18" charset="0"/>
                <a:cs typeface="Times New Roman" panose="02020603050405020304" pitchFamily="18" charset="0"/>
              </a:rPr>
              <a:t>Eklenti</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bakımından</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meydana getireceği </a:t>
            </a:r>
            <a:r>
              <a:rPr lang="tr-TR" sz="3200" b="1" dirty="0">
                <a:latin typeface="Times New Roman" panose="02020603050405020304" pitchFamily="18" charset="0"/>
                <a:cs typeface="Times New Roman" panose="02020603050405020304" pitchFamily="18" charset="0"/>
              </a:rPr>
              <a:t>Karineyi şöyle ifade etmektedir: </a:t>
            </a:r>
          </a:p>
          <a:p>
            <a:pPr algn="just"/>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Rehinin kuruluşu sırasında makine, otel döşeme eşyası gibi açıkça eklenti olarak gösterilen ve tapu kütüğünde beyanlar sütununa yazılan şeyler, kanuna göre bu nitelikte olmayacakları ispat edilmedikçe eklenti sayılır.» </a:t>
            </a:r>
          </a:p>
          <a:p>
            <a:pPr marL="0" indent="0" algn="just">
              <a:buNone/>
            </a:pPr>
            <a:endParaRPr lang="tr-TR" sz="2400"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68722487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Fakat, </a:t>
            </a:r>
            <a:r>
              <a:rPr lang="tr-TR" sz="3200" b="1" u="sng" dirty="0">
                <a:latin typeface="Times New Roman" panose="02020603050405020304" pitchFamily="18" charset="0"/>
                <a:cs typeface="Times New Roman" panose="02020603050405020304" pitchFamily="18" charset="0"/>
              </a:rPr>
              <a:t>Taşınmazın Eklentisi durumunda olan bir şey</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Tapu Kütüğünde Beyanlar Sütununa kaydedilmiş olmasa </a:t>
            </a:r>
            <a:r>
              <a:rPr lang="tr-TR" sz="3200" dirty="0">
                <a:latin typeface="Times New Roman" panose="02020603050405020304" pitchFamily="18" charset="0"/>
                <a:cs typeface="Times New Roman" panose="02020603050405020304" pitchFamily="18" charset="0"/>
              </a:rPr>
              <a:t>da, </a:t>
            </a:r>
            <a:r>
              <a:rPr lang="tr-TR" sz="3200" b="1" u="sng" dirty="0">
                <a:latin typeface="Times New Roman" panose="02020603050405020304" pitchFamily="18" charset="0"/>
                <a:cs typeface="Times New Roman" panose="02020603050405020304" pitchFamily="18" charset="0"/>
              </a:rPr>
              <a:t>Rehinin Kapsamına </a:t>
            </a:r>
            <a:r>
              <a:rPr lang="tr-TR" sz="3200" b="1" dirty="0">
                <a:latin typeface="Times New Roman" panose="02020603050405020304" pitchFamily="18" charset="0"/>
                <a:cs typeface="Times New Roman" panose="02020603050405020304" pitchFamily="18" charset="0"/>
              </a:rPr>
              <a:t>girer. </a:t>
            </a:r>
          </a:p>
          <a:p>
            <a:pPr algn="just"/>
            <a:r>
              <a:rPr lang="tr-TR" sz="3200" b="1" dirty="0">
                <a:latin typeface="Times New Roman" panose="02020603050405020304" pitchFamily="18" charset="0"/>
                <a:cs typeface="Times New Roman" panose="02020603050405020304" pitchFamily="18" charset="0"/>
              </a:rPr>
              <a:t>Beyanlar Sütununda Eklenti olarak kaydedilmiş bir şeyin, </a:t>
            </a:r>
            <a:r>
              <a:rPr lang="tr-TR" sz="3200" dirty="0">
                <a:latin typeface="Times New Roman" panose="02020603050405020304" pitchFamily="18" charset="0"/>
                <a:cs typeface="Times New Roman" panose="02020603050405020304" pitchFamily="18" charset="0"/>
              </a:rPr>
              <a:t>bu niteliği kazanmak için </a:t>
            </a:r>
            <a:r>
              <a:rPr lang="tr-TR" sz="3200" b="1" dirty="0">
                <a:latin typeface="Times New Roman" panose="02020603050405020304" pitchFamily="18" charset="0"/>
                <a:cs typeface="Times New Roman" panose="02020603050405020304" pitchFamily="18" charset="0"/>
              </a:rPr>
              <a:t>gerekli Şartları taşımaması halinde </a:t>
            </a:r>
            <a:r>
              <a:rPr lang="tr-TR" sz="3200" dirty="0">
                <a:latin typeface="Times New Roman" panose="02020603050405020304" pitchFamily="18" charset="0"/>
                <a:cs typeface="Times New Roman" panose="02020603050405020304" pitchFamily="18" charset="0"/>
              </a:rPr>
              <a:t>ise, </a:t>
            </a:r>
            <a:r>
              <a:rPr lang="tr-TR" sz="3200" b="1" i="1" dirty="0">
                <a:latin typeface="Times New Roman" panose="02020603050405020304" pitchFamily="18" charset="0"/>
                <a:cs typeface="Times New Roman" panose="02020603050405020304" pitchFamily="18" charset="0"/>
              </a:rPr>
              <a:t>Beyanlar Sütunundaki Kaydın Değeri </a:t>
            </a:r>
            <a:r>
              <a:rPr lang="tr-TR" sz="3200" b="1" dirty="0">
                <a:latin typeface="Times New Roman" panose="02020603050405020304" pitchFamily="18" charset="0"/>
                <a:cs typeface="Times New Roman" panose="02020603050405020304" pitchFamily="18" charset="0"/>
              </a:rPr>
              <a:t>yoktur.</a:t>
            </a:r>
            <a:r>
              <a:rPr lang="tr-TR" sz="3200" dirty="0">
                <a:latin typeface="Times New Roman" panose="02020603050405020304" pitchFamily="18" charset="0"/>
                <a:cs typeface="Times New Roman" panose="02020603050405020304" pitchFamily="18" charset="0"/>
              </a:rPr>
              <a:t> </a:t>
            </a:r>
          </a:p>
          <a:p>
            <a:pPr algn="just"/>
            <a:r>
              <a:rPr lang="tr-TR" sz="3200" b="1" u="sng" dirty="0">
                <a:latin typeface="Times New Roman" panose="02020603050405020304" pitchFamily="18" charset="0"/>
                <a:cs typeface="Times New Roman" panose="02020603050405020304" pitchFamily="18" charset="0"/>
              </a:rPr>
              <a:t>Beyanlar Sütunundaki Kayıt</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sadece </a:t>
            </a:r>
            <a:r>
              <a:rPr lang="tr-TR" sz="3200" b="1" i="1" dirty="0">
                <a:latin typeface="Times New Roman" panose="02020603050405020304" pitchFamily="18" charset="0"/>
                <a:cs typeface="Times New Roman" panose="02020603050405020304" pitchFamily="18" charset="0"/>
              </a:rPr>
              <a:t>aksinin kanıtlanması mümkün olan </a:t>
            </a:r>
            <a:r>
              <a:rPr lang="tr-TR" sz="3200" dirty="0">
                <a:latin typeface="Times New Roman" panose="02020603050405020304" pitchFamily="18" charset="0"/>
                <a:cs typeface="Times New Roman" panose="02020603050405020304" pitchFamily="18" charset="0"/>
              </a:rPr>
              <a:t>bir </a:t>
            </a:r>
            <a:r>
              <a:rPr lang="tr-TR" sz="3200" b="1" u="sng" dirty="0">
                <a:latin typeface="Times New Roman" panose="02020603050405020304" pitchFamily="18" charset="0"/>
                <a:cs typeface="Times New Roman" panose="02020603050405020304" pitchFamily="18" charset="0"/>
              </a:rPr>
              <a:t>Karine</a:t>
            </a:r>
            <a:r>
              <a:rPr lang="tr-TR" sz="3200" b="1" dirty="0">
                <a:latin typeface="Times New Roman" panose="02020603050405020304" pitchFamily="18" charset="0"/>
                <a:cs typeface="Times New Roman" panose="02020603050405020304" pitchFamily="18" charset="0"/>
              </a:rPr>
              <a:t> teşkil eder. </a:t>
            </a:r>
          </a:p>
          <a:p>
            <a:pPr marL="0" indent="0" algn="just">
              <a:buNone/>
            </a:pPr>
            <a:endParaRPr lang="tr-TR" sz="4000" dirty="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a:p>
            <a:pPr algn="just"/>
            <a:endParaRPr lang="tr-TR" dirty="0"/>
          </a:p>
        </p:txBody>
      </p:sp>
    </p:spTree>
    <p:extLst>
      <p:ext uri="{BB962C8B-B14F-4D97-AF65-F5344CB8AC3E}">
        <p14:creationId xmlns:p14="http://schemas.microsoft.com/office/powerpoint/2010/main" val="380024908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Eklentinin Asıl Şeyin Malikinden başka bir kişiye ait olması durumunda, </a:t>
            </a:r>
            <a:r>
              <a:rPr lang="tr-TR" sz="3200" b="1" dirty="0">
                <a:latin typeface="Times New Roman" panose="02020603050405020304" pitchFamily="18" charset="0"/>
                <a:cs typeface="Times New Roman" panose="02020603050405020304" pitchFamily="18" charset="0"/>
              </a:rPr>
              <a:t>Tasarruf İşleminin Eklentiyi </a:t>
            </a:r>
            <a:r>
              <a:rPr lang="tr-TR" sz="3200" dirty="0">
                <a:latin typeface="Times New Roman" panose="02020603050405020304" pitchFamily="18" charset="0"/>
                <a:cs typeface="Times New Roman" panose="02020603050405020304" pitchFamily="18" charset="0"/>
              </a:rPr>
              <a:t>de </a:t>
            </a:r>
            <a:r>
              <a:rPr lang="tr-TR" sz="3200" b="1" dirty="0">
                <a:latin typeface="Times New Roman" panose="02020603050405020304" pitchFamily="18" charset="0"/>
                <a:cs typeface="Times New Roman" panose="02020603050405020304" pitchFamily="18" charset="0"/>
              </a:rPr>
              <a:t>kapsamasının, </a:t>
            </a:r>
            <a:r>
              <a:rPr lang="tr-TR" sz="3200" dirty="0">
                <a:latin typeface="Times New Roman" panose="02020603050405020304" pitchFamily="18" charset="0"/>
                <a:cs typeface="Times New Roman" panose="02020603050405020304" pitchFamily="18" charset="0"/>
              </a:rPr>
              <a:t>bu </a:t>
            </a:r>
            <a:r>
              <a:rPr lang="tr-TR" sz="3200" b="1" dirty="0">
                <a:latin typeface="Times New Roman" panose="02020603050405020304" pitchFamily="18" charset="0"/>
                <a:cs typeface="Times New Roman" panose="02020603050405020304" pitchFamily="18" charset="0"/>
              </a:rPr>
              <a:t>Kişinin Hakkını nasıl etkileyeceği hakkında, </a:t>
            </a:r>
            <a:r>
              <a:rPr lang="tr-TR" sz="3200" b="1" i="1" dirty="0">
                <a:latin typeface="Times New Roman" panose="02020603050405020304" pitchFamily="18" charset="0"/>
                <a:cs typeface="Times New Roman" panose="02020603050405020304" pitchFamily="18" charset="0"/>
              </a:rPr>
              <a:t>Rehinle ilgili olarak </a:t>
            </a:r>
            <a:r>
              <a:rPr lang="tr-TR" sz="3200" b="1" u="sng" dirty="0">
                <a:latin typeface="Times New Roman" panose="02020603050405020304" pitchFamily="18" charset="0"/>
                <a:cs typeface="Times New Roman" panose="02020603050405020304" pitchFamily="18" charset="0"/>
              </a:rPr>
              <a:t>MK m. 862 / III hükmünde  </a:t>
            </a:r>
            <a:r>
              <a:rPr lang="tr-TR" sz="3200" dirty="0">
                <a:latin typeface="Times New Roman" panose="02020603050405020304" pitchFamily="18" charset="0"/>
                <a:cs typeface="Times New Roman" panose="02020603050405020304" pitchFamily="18" charset="0"/>
              </a:rPr>
              <a:t>yer almaktadır: </a:t>
            </a:r>
          </a:p>
          <a:p>
            <a:pPr marL="0" indent="0" algn="just">
              <a:buNone/>
            </a:pP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Üçüncü kişilerin eklentiler üzerindeki hakları saklıdır». </a:t>
            </a:r>
          </a:p>
          <a:p>
            <a:pPr algn="just"/>
            <a:r>
              <a:rPr lang="tr-TR" sz="3200" b="1" dirty="0">
                <a:latin typeface="Times New Roman" panose="02020603050405020304" pitchFamily="18" charset="0"/>
                <a:cs typeface="Times New Roman" panose="02020603050405020304" pitchFamily="18" charset="0"/>
              </a:rPr>
              <a:t>Söz konusu Hükmün nasıl anlaşılması gerektiği </a:t>
            </a:r>
            <a:r>
              <a:rPr lang="tr-TR" sz="3200" dirty="0">
                <a:latin typeface="Times New Roman" panose="02020603050405020304" pitchFamily="18" charset="0"/>
                <a:cs typeface="Times New Roman" panose="02020603050405020304" pitchFamily="18" charset="0"/>
              </a:rPr>
              <a:t>hususu</a:t>
            </a:r>
            <a:r>
              <a:rPr lang="tr-TR" sz="3200" b="1" dirty="0">
                <a:latin typeface="Times New Roman" panose="02020603050405020304" pitchFamily="18" charset="0"/>
                <a:cs typeface="Times New Roman" panose="02020603050405020304" pitchFamily="18" charset="0"/>
              </a:rPr>
              <a:t>, tartışmalıdır. </a:t>
            </a:r>
          </a:p>
          <a:p>
            <a:endParaRPr lang="tr-TR" dirty="0"/>
          </a:p>
        </p:txBody>
      </p:sp>
    </p:spTree>
    <p:extLst>
      <p:ext uri="{BB962C8B-B14F-4D97-AF65-F5344CB8AC3E}">
        <p14:creationId xmlns:p14="http://schemas.microsoft.com/office/powerpoint/2010/main" val="253292153"/>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mn-lt"/>
              </a:rPr>
              <a:t>MK m. 862 / III Hükmünün Yorumu Konusundaki Görüşler </a:t>
            </a:r>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Bir görüşe göre</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bu konuda, </a:t>
            </a:r>
            <a:r>
              <a:rPr lang="tr-TR" sz="3200" b="1" dirty="0">
                <a:latin typeface="Times New Roman" panose="02020603050405020304" pitchFamily="18" charset="0"/>
                <a:cs typeface="Times New Roman" panose="02020603050405020304" pitchFamily="18" charset="0"/>
              </a:rPr>
              <a:t>Eklentinin, </a:t>
            </a:r>
            <a:r>
              <a:rPr lang="tr-TR" sz="3200" b="1" i="1" dirty="0">
                <a:latin typeface="Times New Roman" panose="02020603050405020304" pitchFamily="18" charset="0"/>
                <a:cs typeface="Times New Roman" panose="02020603050405020304" pitchFamily="18" charset="0"/>
              </a:rPr>
              <a:t>Malikinin elinden İradesi dışında çıkıp çıkmadığına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Asıl Şey </a:t>
            </a:r>
            <a:r>
              <a:rPr lang="tr-TR" sz="3200" dirty="0">
                <a:latin typeface="Times New Roman" panose="02020603050405020304" pitchFamily="18" charset="0"/>
                <a:cs typeface="Times New Roman" panose="02020603050405020304" pitchFamily="18" charset="0"/>
              </a:rPr>
              <a:t>ile </a:t>
            </a:r>
            <a:r>
              <a:rPr lang="tr-TR" sz="3200" b="1" dirty="0">
                <a:latin typeface="Times New Roman" panose="02020603050405020304" pitchFamily="18" charset="0"/>
                <a:cs typeface="Times New Roman" panose="02020603050405020304" pitchFamily="18" charset="0"/>
              </a:rPr>
              <a:t>Eklenti</a:t>
            </a:r>
            <a:r>
              <a:rPr lang="tr-TR" sz="3200" dirty="0">
                <a:latin typeface="Times New Roman" panose="02020603050405020304" pitchFamily="18" charset="0"/>
                <a:cs typeface="Times New Roman" panose="02020603050405020304" pitchFamily="18" charset="0"/>
              </a:rPr>
              <a:t> üzerinde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Ayni Hak </a:t>
            </a:r>
            <a:r>
              <a:rPr lang="tr-TR" sz="3200" b="1" dirty="0">
                <a:latin typeface="Times New Roman" panose="02020603050405020304" pitchFamily="18" charset="0"/>
                <a:cs typeface="Times New Roman" panose="02020603050405020304" pitchFamily="18" charset="0"/>
              </a:rPr>
              <a:t>kazanan Kişinin </a:t>
            </a:r>
            <a:r>
              <a:rPr lang="tr-TR" sz="3200" b="1" i="1" dirty="0">
                <a:latin typeface="Times New Roman" panose="02020603050405020304" pitchFamily="18" charset="0"/>
                <a:cs typeface="Times New Roman" panose="02020603050405020304" pitchFamily="18" charset="0"/>
              </a:rPr>
              <a:t>İyiniyetli olup </a:t>
            </a:r>
            <a:r>
              <a:rPr lang="tr-TR" sz="3200" b="1" dirty="0">
                <a:latin typeface="Times New Roman" panose="02020603050405020304" pitchFamily="18" charset="0"/>
                <a:cs typeface="Times New Roman" panose="02020603050405020304" pitchFamily="18" charset="0"/>
              </a:rPr>
              <a:t>olmadığına bakılacaktır </a:t>
            </a:r>
            <a:r>
              <a:rPr lang="tr-TR" sz="3200"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988, 989). </a:t>
            </a:r>
          </a:p>
          <a:p>
            <a:pPr algn="just"/>
            <a:r>
              <a:rPr lang="tr-TR" sz="3200" b="1" u="sng" dirty="0">
                <a:latin typeface="Times New Roman" panose="02020603050405020304" pitchFamily="18" charset="0"/>
                <a:cs typeface="Times New Roman" panose="02020603050405020304" pitchFamily="18" charset="0"/>
              </a:rPr>
              <a:t>Diğer bir görüşe göre </a:t>
            </a:r>
            <a:r>
              <a:rPr lang="tr-TR" sz="3200" dirty="0">
                <a:latin typeface="Times New Roman" panose="02020603050405020304" pitchFamily="18" charset="0"/>
                <a:cs typeface="Times New Roman" panose="02020603050405020304" pitchFamily="18" charset="0"/>
              </a:rPr>
              <a:t>ise, </a:t>
            </a:r>
            <a:r>
              <a:rPr lang="tr-TR" sz="3200" b="1" i="1" dirty="0">
                <a:latin typeface="Times New Roman" panose="02020603050405020304" pitchFamily="18" charset="0"/>
                <a:cs typeface="Times New Roman" panose="02020603050405020304" pitchFamily="18" charset="0"/>
              </a:rPr>
              <a:t>Asıl Şeyin Maliki </a:t>
            </a:r>
            <a:r>
              <a:rPr lang="tr-TR" sz="3200" dirty="0">
                <a:latin typeface="Times New Roman" panose="02020603050405020304" pitchFamily="18" charset="0"/>
                <a:cs typeface="Times New Roman" panose="02020603050405020304" pitchFamily="18" charset="0"/>
              </a:rPr>
              <a:t>ile </a:t>
            </a:r>
            <a:r>
              <a:rPr lang="tr-TR" sz="3200" b="1" i="1" dirty="0">
                <a:latin typeface="Times New Roman" panose="02020603050405020304" pitchFamily="18" charset="0"/>
                <a:cs typeface="Times New Roman" panose="02020603050405020304" pitchFamily="18" charset="0"/>
              </a:rPr>
              <a:t>Eklentinin</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Maliki başka Kişiler </a:t>
            </a:r>
            <a:r>
              <a:rPr lang="tr-TR" sz="3200" dirty="0">
                <a:latin typeface="Times New Roman" panose="02020603050405020304" pitchFamily="18" charset="0"/>
                <a:cs typeface="Times New Roman" panose="02020603050405020304" pitchFamily="18" charset="0"/>
              </a:rPr>
              <a:t>ise, </a:t>
            </a:r>
            <a:r>
              <a:rPr lang="tr-TR" sz="3200" b="1" dirty="0">
                <a:latin typeface="Times New Roman" panose="02020603050405020304" pitchFamily="18" charset="0"/>
                <a:cs typeface="Times New Roman" panose="02020603050405020304" pitchFamily="18" charset="0"/>
              </a:rPr>
              <a:t>Eklenti üzerindeki Ayni Hakkın, </a:t>
            </a:r>
            <a:r>
              <a:rPr lang="tr-TR" sz="3200" b="1" i="1" dirty="0">
                <a:latin typeface="Times New Roman" panose="02020603050405020304" pitchFamily="18" charset="0"/>
                <a:cs typeface="Times New Roman" panose="02020603050405020304" pitchFamily="18" charset="0"/>
              </a:rPr>
              <a:t>MK m. 988 hükmü uyarınca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kazanılabilmesi</a:t>
            </a:r>
            <a:r>
              <a:rPr lang="tr-TR" sz="3200" dirty="0">
                <a:latin typeface="Times New Roman" panose="02020603050405020304" pitchFamily="18" charset="0"/>
                <a:cs typeface="Times New Roman" panose="02020603050405020304" pitchFamily="18" charset="0"/>
              </a:rPr>
              <a:t> için, </a:t>
            </a:r>
            <a:r>
              <a:rPr lang="tr-TR" sz="3200" b="1" dirty="0">
                <a:latin typeface="Times New Roman" panose="02020603050405020304" pitchFamily="18" charset="0"/>
                <a:cs typeface="Times New Roman" panose="02020603050405020304" pitchFamily="18" charset="0"/>
              </a:rPr>
              <a:t>Zilyetliğin </a:t>
            </a:r>
            <a:r>
              <a:rPr lang="tr-TR" sz="3200" dirty="0">
                <a:latin typeface="Times New Roman" panose="02020603050405020304" pitchFamily="18" charset="0"/>
                <a:cs typeface="Times New Roman" panose="02020603050405020304" pitchFamily="18" charset="0"/>
              </a:rPr>
              <a:t>de mutlaka </a:t>
            </a:r>
            <a:r>
              <a:rPr lang="tr-TR" sz="3200" b="1" dirty="0">
                <a:latin typeface="Times New Roman" panose="02020603050405020304" pitchFamily="18" charset="0"/>
                <a:cs typeface="Times New Roman" panose="02020603050405020304" pitchFamily="18" charset="0"/>
              </a:rPr>
              <a:t>nakledilmiş olması gerekir. </a:t>
            </a:r>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386761319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Buna göre </a:t>
            </a:r>
            <a:r>
              <a:rPr lang="tr-TR" sz="3600" b="1" dirty="0">
                <a:latin typeface="Times New Roman" panose="02020603050405020304" pitchFamily="18" charset="0"/>
                <a:cs typeface="Times New Roman" panose="02020603050405020304" pitchFamily="18" charset="0"/>
              </a:rPr>
              <a:t>örneğin</a:t>
            </a:r>
            <a:r>
              <a:rPr lang="tr-TR" sz="3600" b="1" i="1"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Aysun</a:t>
            </a:r>
            <a:r>
              <a:rPr lang="tr-TR" sz="36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(A), </a:t>
            </a:r>
            <a:r>
              <a:rPr lang="tr-TR" sz="3600" b="1" i="1" dirty="0">
                <a:latin typeface="Times New Roman" panose="02020603050405020304" pitchFamily="18" charset="0"/>
                <a:cs typeface="Times New Roman" panose="02020603050405020304" pitchFamily="18" charset="0"/>
              </a:rPr>
              <a:t>Bülent’ten</a:t>
            </a:r>
            <a:r>
              <a:rPr lang="tr-TR" sz="3600" i="1" dirty="0">
                <a:latin typeface="Times New Roman" panose="02020603050405020304" pitchFamily="18" charset="0"/>
                <a:cs typeface="Times New Roman" panose="02020603050405020304" pitchFamily="18" charset="0"/>
              </a:rPr>
              <a:t> (B’den) </a:t>
            </a:r>
            <a:r>
              <a:rPr lang="tr-TR" sz="3600" b="1" u="sng" dirty="0">
                <a:latin typeface="Times New Roman" panose="02020603050405020304" pitchFamily="18" charset="0"/>
                <a:cs typeface="Times New Roman" panose="02020603050405020304" pitchFamily="18" charset="0"/>
              </a:rPr>
              <a:t>Mülkiyeti Saklı Tutma Kaydıyla satın aldığı </a:t>
            </a:r>
            <a:r>
              <a:rPr lang="tr-TR" sz="3600" b="1" i="1" dirty="0">
                <a:latin typeface="Times New Roman" panose="02020603050405020304" pitchFamily="18" charset="0"/>
                <a:cs typeface="Times New Roman" panose="02020603050405020304" pitchFamily="18" charset="0"/>
              </a:rPr>
              <a:t>Bülent’e</a:t>
            </a:r>
            <a:r>
              <a:rPr lang="tr-TR" sz="3600" dirty="0">
                <a:latin typeface="Times New Roman" panose="02020603050405020304" pitchFamily="18" charset="0"/>
                <a:cs typeface="Times New Roman" panose="02020603050405020304" pitchFamily="18" charset="0"/>
              </a:rPr>
              <a:t> (B’ye) ait </a:t>
            </a:r>
            <a:r>
              <a:rPr lang="tr-TR" sz="3600" b="1" dirty="0">
                <a:latin typeface="Times New Roman" panose="02020603050405020304" pitchFamily="18" charset="0"/>
                <a:cs typeface="Times New Roman" panose="02020603050405020304" pitchFamily="18" charset="0"/>
              </a:rPr>
              <a:t>Makineyi,</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Fabrikasına yerleştirdikten sonra</a:t>
            </a:r>
            <a:r>
              <a:rPr lang="tr-TR" sz="3600"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Fabrikanın üzerinde bulunduğu Arazinin Mülkiyetini </a:t>
            </a:r>
            <a:r>
              <a:rPr lang="tr-TR" sz="3600" b="1" i="1" dirty="0">
                <a:latin typeface="Times New Roman" panose="02020603050405020304" pitchFamily="18" charset="0"/>
                <a:cs typeface="Times New Roman" panose="02020603050405020304" pitchFamily="18" charset="0"/>
              </a:rPr>
              <a:t>Cihan’a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C’ye) </a:t>
            </a:r>
            <a:r>
              <a:rPr lang="tr-TR" sz="3600" b="1" u="sng" dirty="0">
                <a:latin typeface="Times New Roman" panose="02020603050405020304" pitchFamily="18" charset="0"/>
                <a:cs typeface="Times New Roman" panose="02020603050405020304" pitchFamily="18" charset="0"/>
              </a:rPr>
              <a:t>devretse</a:t>
            </a:r>
            <a:r>
              <a:rPr lang="tr-TR" sz="3600" u="sng"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veya bu </a:t>
            </a:r>
            <a:r>
              <a:rPr lang="tr-TR" sz="3600" b="1" u="sng" dirty="0">
                <a:latin typeface="Times New Roman" panose="02020603050405020304" pitchFamily="18" charset="0"/>
                <a:cs typeface="Times New Roman" panose="02020603050405020304" pitchFamily="18" charset="0"/>
              </a:rPr>
              <a:t>Araziyi</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Cihan </a:t>
            </a:r>
            <a:r>
              <a:rPr lang="tr-TR" sz="3600" dirty="0">
                <a:latin typeface="Times New Roman" panose="02020603050405020304" pitchFamily="18" charset="0"/>
                <a:cs typeface="Times New Roman" panose="02020603050405020304" pitchFamily="18" charset="0"/>
              </a:rPr>
              <a:t>(C) </a:t>
            </a:r>
            <a:r>
              <a:rPr lang="tr-TR" sz="3600" b="1" dirty="0">
                <a:latin typeface="Times New Roman" panose="02020603050405020304" pitchFamily="18" charset="0"/>
                <a:cs typeface="Times New Roman" panose="02020603050405020304" pitchFamily="18" charset="0"/>
              </a:rPr>
              <a:t>lehine </a:t>
            </a:r>
            <a:r>
              <a:rPr lang="tr-TR" sz="3600" b="1" u="sng" dirty="0">
                <a:latin typeface="Times New Roman" panose="02020603050405020304" pitchFamily="18" charset="0"/>
                <a:cs typeface="Times New Roman" panose="02020603050405020304" pitchFamily="18" charset="0"/>
              </a:rPr>
              <a:t>İpotek etse, </a:t>
            </a:r>
            <a:r>
              <a:rPr lang="tr-TR" sz="3600" dirty="0">
                <a:latin typeface="Times New Roman" panose="02020603050405020304" pitchFamily="18" charset="0"/>
                <a:cs typeface="Times New Roman" panose="02020603050405020304" pitchFamily="18" charset="0"/>
              </a:rPr>
              <a:t>durum</a:t>
            </a:r>
            <a:r>
              <a:rPr lang="tr-TR" sz="3600" b="1" dirty="0">
                <a:latin typeface="Times New Roman" panose="02020603050405020304" pitchFamily="18" charset="0"/>
                <a:cs typeface="Times New Roman" panose="02020603050405020304" pitchFamily="18" charset="0"/>
              </a:rPr>
              <a:t> ne olacaktır?</a:t>
            </a:r>
          </a:p>
          <a:p>
            <a:pPr marL="0" indent="0" algn="just">
              <a:buNone/>
            </a:pPr>
            <a:endParaRPr lang="tr-TR" sz="3600" b="1" dirty="0">
              <a:latin typeface="Times New Roman" panose="02020603050405020304" pitchFamily="18" charset="0"/>
              <a:cs typeface="Times New Roman" panose="02020603050405020304" pitchFamily="18" charset="0"/>
            </a:endParaRPr>
          </a:p>
          <a:p>
            <a:pPr algn="just"/>
            <a:endParaRPr lang="tr-TR" sz="3600"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263203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Asıl Şey-Eklenti </a:t>
            </a:r>
          </a:p>
        </p:txBody>
      </p:sp>
      <p:sp>
        <p:nvSpPr>
          <p:cNvPr id="3" name="İçerik Yer Tutucusu 2"/>
          <p:cNvSpPr>
            <a:spLocks noGrp="1"/>
          </p:cNvSpPr>
          <p:nvPr>
            <p:ph idx="1"/>
          </p:nvPr>
        </p:nvSpPr>
        <p:spPr/>
        <p:txBody>
          <a:bodyPr>
            <a:normAutofit/>
          </a:bodyPr>
          <a:lstStyle/>
          <a:p>
            <a:pPr algn="just"/>
            <a:r>
              <a:rPr lang="tr-TR" b="1" i="1" dirty="0">
                <a:latin typeface="Times New Roman" panose="02020603050405020304" pitchFamily="18" charset="0"/>
                <a:cs typeface="Times New Roman" panose="02020603050405020304" pitchFamily="18" charset="0"/>
              </a:rPr>
              <a:t>Bağımsız varlıklarını kaybetmeksizin aynı Ekonomik Amaç için bir araya gelmiş ve aralarında üst- alt ilişkisi bulunan Eşyadan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Birincil İşleve sahip bulunana </a:t>
            </a:r>
            <a:r>
              <a:rPr lang="tr-TR" b="1" u="sng" dirty="0">
                <a:latin typeface="Times New Roman" panose="02020603050405020304" pitchFamily="18" charset="0"/>
                <a:cs typeface="Times New Roman" panose="02020603050405020304" pitchFamily="18" charset="0"/>
              </a:rPr>
              <a:t>Asıl Şey</a:t>
            </a:r>
            <a:r>
              <a:rPr lang="tr-TR" u="sng"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ona tabi kılınmış olana </a:t>
            </a:r>
            <a:r>
              <a:rPr lang="tr-TR" dirty="0">
                <a:latin typeface="Times New Roman" panose="02020603050405020304" pitchFamily="18" charset="0"/>
                <a:cs typeface="Times New Roman" panose="02020603050405020304" pitchFamily="18" charset="0"/>
              </a:rPr>
              <a:t>ise, </a:t>
            </a:r>
            <a:r>
              <a:rPr lang="tr-TR" b="1" u="sng" dirty="0">
                <a:latin typeface="Times New Roman" panose="02020603050405020304" pitchFamily="18" charset="0"/>
                <a:cs typeface="Times New Roman" panose="02020603050405020304" pitchFamily="18" charset="0"/>
              </a:rPr>
              <a:t>Eklenti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denir. </a:t>
            </a:r>
          </a:p>
          <a:p>
            <a:pPr algn="just"/>
            <a:r>
              <a:rPr lang="tr-TR" b="1" i="1" dirty="0">
                <a:latin typeface="Times New Roman" panose="02020603050405020304" pitchFamily="18" charset="0"/>
                <a:cs typeface="Times New Roman" panose="02020603050405020304" pitchFamily="18" charset="0"/>
              </a:rPr>
              <a:t>Asıl Şey ile Eklenti başlı başına varlığı olan şeyler olduğu </a:t>
            </a:r>
            <a:r>
              <a:rPr lang="tr-TR" i="1" dirty="0">
                <a:latin typeface="Times New Roman" panose="02020603050405020304" pitchFamily="18" charset="0"/>
                <a:cs typeface="Times New Roman" panose="02020603050405020304" pitchFamily="18" charset="0"/>
              </a:rPr>
              <a:t>için</a:t>
            </a:r>
            <a:r>
              <a:rPr lang="tr-TR" b="1"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bunlar farklı kimselerin Mülkiyetine tabi olabilir. </a:t>
            </a:r>
          </a:p>
          <a:p>
            <a:pPr algn="just"/>
            <a:r>
              <a:rPr lang="tr-TR" dirty="0">
                <a:latin typeface="Times New Roman" panose="02020603050405020304" pitchFamily="18" charset="0"/>
                <a:cs typeface="Times New Roman" panose="02020603050405020304" pitchFamily="18" charset="0"/>
              </a:rPr>
              <a:t>Fakat, </a:t>
            </a:r>
            <a:r>
              <a:rPr lang="tr-TR" b="1" dirty="0">
                <a:latin typeface="Times New Roman" panose="02020603050405020304" pitchFamily="18" charset="0"/>
                <a:cs typeface="Times New Roman" panose="02020603050405020304" pitchFamily="18" charset="0"/>
              </a:rPr>
              <a:t>aralarındaki Ekonomik Bağlılık nedeniyle </a:t>
            </a:r>
            <a:r>
              <a:rPr lang="tr-TR" b="1" u="sng" dirty="0">
                <a:latin typeface="Times New Roman" panose="02020603050405020304" pitchFamily="18" charset="0"/>
                <a:cs typeface="Times New Roman" panose="02020603050405020304" pitchFamily="18" charset="0"/>
              </a:rPr>
              <a:t>Eklenti</a:t>
            </a:r>
            <a:r>
              <a:rPr lang="tr-TR" u="sng"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kural olarak</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Asıl Şeyin Hukuki Kaderine </a:t>
            </a:r>
            <a:r>
              <a:rPr lang="tr-TR" b="1" dirty="0">
                <a:latin typeface="Times New Roman" panose="02020603050405020304" pitchFamily="18" charset="0"/>
                <a:cs typeface="Times New Roman" panose="02020603050405020304" pitchFamily="18" charset="0"/>
              </a:rPr>
              <a:t>tabi kılınmıştır. </a:t>
            </a:r>
          </a:p>
          <a:p>
            <a:pPr marL="0" indent="0" algn="just">
              <a:buNone/>
            </a:pPr>
            <a:r>
              <a:rPr lang="tr-TR" b="1"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Sirmen, </a:t>
            </a:r>
            <a:r>
              <a:rPr lang="tr-TR" sz="2400" i="1" dirty="0">
                <a:latin typeface="Times New Roman" panose="02020603050405020304" pitchFamily="18" charset="0"/>
                <a:cs typeface="Times New Roman" panose="02020603050405020304" pitchFamily="18" charset="0"/>
              </a:rPr>
              <a:t>Eşya H., 7.B., s. 268)</a:t>
            </a:r>
          </a:p>
        </p:txBody>
      </p:sp>
    </p:spTree>
    <p:extLst>
      <p:ext uri="{BB962C8B-B14F-4D97-AF65-F5344CB8AC3E}">
        <p14:creationId xmlns:p14="http://schemas.microsoft.com/office/powerpoint/2010/main" val="3361829303"/>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Bu durumda, </a:t>
            </a:r>
            <a:r>
              <a:rPr lang="tr-TR" sz="3200" b="1" u="sng" dirty="0">
                <a:latin typeface="Times New Roman" panose="02020603050405020304" pitchFamily="18" charset="0"/>
                <a:cs typeface="Times New Roman" panose="02020603050405020304" pitchFamily="18" charset="0"/>
              </a:rPr>
              <a:t>Birinci Görüşe göre</a:t>
            </a:r>
            <a:r>
              <a:rPr lang="tr-TR" sz="3200" b="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Cihan </a:t>
            </a:r>
            <a:r>
              <a:rPr lang="tr-TR" sz="3200" i="1" dirty="0">
                <a:latin typeface="Times New Roman" panose="02020603050405020304" pitchFamily="18" charset="0"/>
                <a:cs typeface="Times New Roman" panose="02020603050405020304" pitchFamily="18" charset="0"/>
              </a:rPr>
              <a:t>(C)</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iyiniyetli olma</a:t>
            </a:r>
            <a:r>
              <a:rPr lang="tr-TR" sz="3200" dirty="0">
                <a:latin typeface="Times New Roman" panose="02020603050405020304" pitchFamily="18" charset="0"/>
                <a:cs typeface="Times New Roman" panose="02020603050405020304" pitchFamily="18" charset="0"/>
              </a:rPr>
              <a:t>k </a:t>
            </a:r>
            <a:r>
              <a:rPr lang="tr-TR" sz="3200" b="1" dirty="0">
                <a:latin typeface="Times New Roman" panose="02020603050405020304" pitchFamily="18" charset="0"/>
                <a:cs typeface="Times New Roman" panose="02020603050405020304" pitchFamily="18" charset="0"/>
              </a:rPr>
              <a:t>şartıyla,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Makine üzerinde </a:t>
            </a:r>
            <a:r>
              <a:rPr lang="tr-TR" sz="3200" b="1" i="1" dirty="0">
                <a:latin typeface="Times New Roman" panose="02020603050405020304" pitchFamily="18" charset="0"/>
                <a:cs typeface="Times New Roman" panose="02020603050405020304" pitchFamily="18" charset="0"/>
              </a:rPr>
              <a:t>Mülkiyet</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Rehin Hakkını </a:t>
            </a:r>
            <a:r>
              <a:rPr lang="tr-TR" sz="3200" b="1" dirty="0">
                <a:latin typeface="Times New Roman" panose="02020603050405020304" pitchFamily="18" charset="0"/>
                <a:cs typeface="Times New Roman" panose="02020603050405020304" pitchFamily="18" charset="0"/>
              </a:rPr>
              <a:t>kazanacak</a:t>
            </a:r>
            <a:r>
              <a:rPr lang="tr-TR" sz="3200" dirty="0">
                <a:latin typeface="Times New Roman" panose="02020603050405020304" pitchFamily="18" charset="0"/>
                <a:cs typeface="Times New Roman" panose="02020603050405020304" pitchFamily="18" charset="0"/>
              </a:rPr>
              <a:t>tır. </a:t>
            </a:r>
          </a:p>
          <a:p>
            <a:pPr algn="just"/>
            <a:r>
              <a:rPr lang="tr-TR" sz="3200"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İkinci Görüşe göre</a:t>
            </a:r>
            <a:r>
              <a:rPr lang="tr-TR" sz="3200" u="sng"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ise, </a:t>
            </a:r>
            <a:r>
              <a:rPr lang="tr-TR" sz="3200" b="1" dirty="0">
                <a:latin typeface="Times New Roman" panose="02020603050405020304" pitchFamily="18" charset="0"/>
                <a:cs typeface="Times New Roman" panose="02020603050405020304" pitchFamily="18" charset="0"/>
              </a:rPr>
              <a:t>Makinenin Zilyetliği </a:t>
            </a:r>
            <a:r>
              <a:rPr lang="tr-TR" sz="3200" b="1" i="1" dirty="0">
                <a:latin typeface="Times New Roman" panose="02020603050405020304" pitchFamily="18" charset="0"/>
                <a:cs typeface="Times New Roman" panose="02020603050405020304" pitchFamily="18" charset="0"/>
              </a:rPr>
              <a:t>Cihan’a </a:t>
            </a:r>
            <a:r>
              <a:rPr lang="tr-TR" sz="3200" dirty="0">
                <a:latin typeface="Times New Roman" panose="02020603050405020304" pitchFamily="18" charset="0"/>
                <a:cs typeface="Times New Roman" panose="02020603050405020304" pitchFamily="18" charset="0"/>
              </a:rPr>
              <a:t>(C’ye) </a:t>
            </a:r>
            <a:r>
              <a:rPr lang="tr-TR" sz="3200" b="1" dirty="0">
                <a:latin typeface="Times New Roman" panose="02020603050405020304" pitchFamily="18" charset="0"/>
                <a:cs typeface="Times New Roman" panose="02020603050405020304" pitchFamily="18" charset="0"/>
              </a:rPr>
              <a:t>nakledilmediği </a:t>
            </a:r>
            <a:r>
              <a:rPr lang="tr-TR" sz="3200" dirty="0">
                <a:latin typeface="Times New Roman" panose="02020603050405020304" pitchFamily="18" charset="0"/>
                <a:cs typeface="Times New Roman" panose="02020603050405020304" pitchFamily="18" charset="0"/>
              </a:rPr>
              <a:t>için </a:t>
            </a:r>
            <a:r>
              <a:rPr lang="tr-TR" sz="3200" b="1" i="1" dirty="0">
                <a:latin typeface="Times New Roman" panose="02020603050405020304" pitchFamily="18" charset="0"/>
                <a:cs typeface="Times New Roman" panose="02020603050405020304" pitchFamily="18" charset="0"/>
              </a:rPr>
              <a:t>Cihan</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(C)</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MK m. 988 hükmünden yararlanamayacaktır. </a:t>
            </a:r>
          </a:p>
          <a:p>
            <a:pPr algn="just"/>
            <a:r>
              <a:rPr lang="tr-TR" sz="3200" b="1" u="sng" dirty="0">
                <a:latin typeface="Times New Roman" panose="02020603050405020304" pitchFamily="18" charset="0"/>
                <a:cs typeface="Times New Roman" panose="02020603050405020304" pitchFamily="18" charset="0"/>
              </a:rPr>
              <a:t>TTK m. 1002 /2 hükmü</a:t>
            </a:r>
            <a:r>
              <a:rPr lang="tr-TR" sz="3200" b="1" dirty="0">
                <a:latin typeface="Times New Roman" panose="02020603050405020304" pitchFamily="18" charset="0"/>
                <a:cs typeface="Times New Roman" panose="02020603050405020304" pitchFamily="18" charset="0"/>
              </a:rPr>
              <a:t>, Gemi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Eklentisi </a:t>
            </a:r>
            <a:r>
              <a:rPr lang="tr-TR" sz="3200" dirty="0">
                <a:latin typeface="Times New Roman" panose="02020603050405020304" pitchFamily="18" charset="0"/>
                <a:cs typeface="Times New Roman" panose="02020603050405020304" pitchFamily="18" charset="0"/>
              </a:rPr>
              <a:t>bakımından,</a:t>
            </a:r>
            <a:r>
              <a:rPr lang="tr-TR" sz="3200" b="1" dirty="0">
                <a:latin typeface="Times New Roman" panose="02020603050405020304" pitchFamily="18" charset="0"/>
                <a:cs typeface="Times New Roman" panose="02020603050405020304" pitchFamily="18" charset="0"/>
              </a:rPr>
              <a:t> İkinci Görüşü destekleyen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Düzenlemeye yer vermektedir. </a:t>
            </a:r>
          </a:p>
          <a:p>
            <a:pPr marL="0" indent="0">
              <a:buNone/>
            </a:pPr>
            <a:endParaRPr lang="tr-TR" sz="3200" dirty="0"/>
          </a:p>
        </p:txBody>
      </p:sp>
    </p:spTree>
    <p:extLst>
      <p:ext uri="{BB962C8B-B14F-4D97-AF65-F5344CB8AC3E}">
        <p14:creationId xmlns:p14="http://schemas.microsoft.com/office/powerpoint/2010/main" val="386648429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b="1" u="sng" dirty="0">
                <a:latin typeface="Times New Roman" panose="02020603050405020304" pitchFamily="18" charset="0"/>
                <a:cs typeface="Times New Roman" panose="02020603050405020304" pitchFamily="18" charset="0"/>
              </a:rPr>
              <a:t>Ayni Haklar bakımından</a:t>
            </a:r>
            <a:r>
              <a:rPr lang="tr-TR" b="1" dirty="0">
                <a:latin typeface="Times New Roman" panose="02020603050405020304" pitchFamily="18" charset="0"/>
                <a:cs typeface="Times New Roman" panose="02020603050405020304" pitchFamily="18" charset="0"/>
              </a:rPr>
              <a:t> kabul edilmiş olan </a:t>
            </a:r>
            <a:r>
              <a:rPr lang="tr-TR" b="1" i="1" dirty="0">
                <a:latin typeface="Times New Roman" panose="02020603050405020304" pitchFamily="18" charset="0"/>
                <a:cs typeface="Times New Roman" panose="02020603050405020304" pitchFamily="18" charset="0"/>
              </a:rPr>
              <a:t>MK m. 686/ I hükmündeki kuralın</a:t>
            </a:r>
            <a:r>
              <a:rPr lang="tr-TR" b="1"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Kişisel Haklar bakımından </a:t>
            </a:r>
            <a:r>
              <a:rPr lang="tr-TR" dirty="0">
                <a:latin typeface="Times New Roman" panose="02020603050405020304" pitchFamily="18" charset="0"/>
                <a:cs typeface="Times New Roman" panose="02020603050405020304" pitchFamily="18" charset="0"/>
              </a:rPr>
              <a:t>da</a:t>
            </a:r>
            <a:r>
              <a:rPr lang="tr-TR" b="1" dirty="0">
                <a:latin typeface="Times New Roman" panose="02020603050405020304" pitchFamily="18" charset="0"/>
                <a:cs typeface="Times New Roman" panose="02020603050405020304" pitchFamily="18" charset="0"/>
              </a:rPr>
              <a:t> öncelikle uygulanması gerekir. </a:t>
            </a:r>
          </a:p>
          <a:p>
            <a:pPr algn="just"/>
            <a:r>
              <a:rPr lang="tr-TR" b="1" dirty="0">
                <a:latin typeface="Times New Roman" panose="02020603050405020304" pitchFamily="18" charset="0"/>
                <a:cs typeface="Times New Roman" panose="02020603050405020304" pitchFamily="18" charset="0"/>
              </a:rPr>
              <a:t>Asıl şeye ilişkin Borçlandırıcı İşlem, </a:t>
            </a:r>
            <a:r>
              <a:rPr lang="tr-TR" dirty="0">
                <a:latin typeface="Times New Roman" panose="02020603050405020304" pitchFamily="18" charset="0"/>
                <a:cs typeface="Times New Roman" panose="02020603050405020304" pitchFamily="18" charset="0"/>
              </a:rPr>
              <a:t>onun </a:t>
            </a:r>
            <a:r>
              <a:rPr lang="tr-TR" b="1" dirty="0">
                <a:latin typeface="Times New Roman" panose="02020603050405020304" pitchFamily="18" charset="0"/>
                <a:cs typeface="Times New Roman" panose="02020603050405020304" pitchFamily="18" charset="0"/>
              </a:rPr>
              <a:t>istisna olunmayan Eklentilerini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kapsar. </a:t>
            </a:r>
          </a:p>
          <a:p>
            <a:pPr algn="just"/>
            <a:r>
              <a:rPr lang="tr-TR" dirty="0">
                <a:latin typeface="Times New Roman" panose="02020603050405020304" pitchFamily="18" charset="0"/>
                <a:cs typeface="Times New Roman" panose="02020603050405020304" pitchFamily="18" charset="0"/>
              </a:rPr>
              <a:t>Bu takdirde, </a:t>
            </a:r>
            <a:r>
              <a:rPr lang="tr-TR" b="1" dirty="0">
                <a:latin typeface="Times New Roman" panose="02020603050405020304" pitchFamily="18" charset="0"/>
                <a:cs typeface="Times New Roman" panose="02020603050405020304" pitchFamily="18" charset="0"/>
              </a:rPr>
              <a:t>Asıl Şeye ilişkin İşlem için öngörülen Şekil Şartı, </a:t>
            </a:r>
            <a:r>
              <a:rPr lang="tr-TR" b="1" i="1" dirty="0">
                <a:latin typeface="Times New Roman" panose="02020603050405020304" pitchFamily="18" charset="0"/>
                <a:cs typeface="Times New Roman" panose="02020603050405020304" pitchFamily="18" charset="0"/>
              </a:rPr>
              <a:t>Eklenti bakımından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aranır. </a:t>
            </a:r>
          </a:p>
          <a:p>
            <a:pPr algn="just"/>
            <a:r>
              <a:rPr lang="tr-TR" b="1" dirty="0">
                <a:latin typeface="Times New Roman" panose="02020603050405020304" pitchFamily="18" charset="0"/>
                <a:cs typeface="Times New Roman" panose="02020603050405020304" pitchFamily="18" charset="0"/>
              </a:rPr>
              <a:t>Malik</a:t>
            </a:r>
            <a:r>
              <a:rPr lang="tr-TR" dirty="0">
                <a:latin typeface="Times New Roman" panose="02020603050405020304" pitchFamily="18" charset="0"/>
                <a:cs typeface="Times New Roman" panose="02020603050405020304" pitchFamily="18" charset="0"/>
              </a:rPr>
              <a:t>, isterse </a:t>
            </a:r>
            <a:r>
              <a:rPr lang="tr-TR" b="1" dirty="0">
                <a:latin typeface="Times New Roman" panose="02020603050405020304" pitchFamily="18" charset="0"/>
                <a:cs typeface="Times New Roman" panose="02020603050405020304" pitchFamily="18" charset="0"/>
              </a:rPr>
              <a:t>Asıl Şey ve Eklentisi üzerinde ayrı ayrı Borçlandırıcı İşlemlerde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bulunabilir. </a:t>
            </a:r>
          </a:p>
        </p:txBody>
      </p:sp>
    </p:spTree>
    <p:extLst>
      <p:ext uri="{BB962C8B-B14F-4D97-AF65-F5344CB8AC3E}">
        <p14:creationId xmlns:p14="http://schemas.microsoft.com/office/powerpoint/2010/main" val="2292929005"/>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lvl="1" algn="just"/>
            <a:r>
              <a:rPr lang="tr-TR" sz="3200" b="1" dirty="0">
                <a:latin typeface="Times New Roman" panose="02020603050405020304" pitchFamily="18" charset="0"/>
                <a:cs typeface="Times New Roman" panose="02020603050405020304" pitchFamily="18" charset="0"/>
              </a:rPr>
              <a:t>Eklentinin </a:t>
            </a:r>
            <a:r>
              <a:rPr lang="tr-TR" sz="3200" b="1" i="1" dirty="0">
                <a:latin typeface="Times New Roman" panose="02020603050405020304" pitchFamily="18" charset="0"/>
                <a:cs typeface="Times New Roman" panose="02020603050405020304" pitchFamily="18" charset="0"/>
              </a:rPr>
              <a:t>Bağımsız Mal olması </a:t>
            </a:r>
            <a:r>
              <a:rPr lang="tr-TR" sz="3200" b="1" dirty="0">
                <a:latin typeface="Times New Roman" panose="02020603050405020304" pitchFamily="18" charset="0"/>
                <a:cs typeface="Times New Roman" panose="02020603050405020304" pitchFamily="18" charset="0"/>
              </a:rPr>
              <a:t>nedeniyle, Asıl Şeyden </a:t>
            </a:r>
            <a:r>
              <a:rPr lang="tr-TR" sz="3200" b="1" i="1" dirty="0">
                <a:latin typeface="Times New Roman" panose="02020603050405020304" pitchFamily="18" charset="0"/>
                <a:cs typeface="Times New Roman" panose="02020603050405020304" pitchFamily="18" charset="0"/>
              </a:rPr>
              <a:t>ayrı olarak haczi </a:t>
            </a:r>
            <a:r>
              <a:rPr lang="tr-TR" sz="3200" b="1" dirty="0">
                <a:latin typeface="Times New Roman" panose="02020603050405020304" pitchFamily="18" charset="0"/>
                <a:cs typeface="Times New Roman" panose="02020603050405020304" pitchFamily="18" charset="0"/>
              </a:rPr>
              <a:t>mümkündür. </a:t>
            </a:r>
          </a:p>
          <a:p>
            <a:pPr lvl="1" algn="just"/>
            <a:r>
              <a:rPr lang="tr-TR" sz="3200" dirty="0">
                <a:latin typeface="Times New Roman" panose="02020603050405020304" pitchFamily="18" charset="0"/>
                <a:cs typeface="Times New Roman" panose="02020603050405020304" pitchFamily="18" charset="0"/>
              </a:rPr>
              <a:t>Bununla birlikte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İİK m. 83 c hükmü</a:t>
            </a:r>
            <a:r>
              <a:rPr lang="tr-TR" sz="3200" b="1" dirty="0">
                <a:latin typeface="Times New Roman" panose="02020603050405020304" pitchFamily="18" charset="0"/>
                <a:cs typeface="Times New Roman" panose="02020603050405020304" pitchFamily="18" charset="0"/>
              </a:rPr>
              <a:t>, Taşınmaz ile </a:t>
            </a:r>
            <a:r>
              <a:rPr lang="tr-TR" sz="3200" dirty="0">
                <a:latin typeface="Times New Roman" panose="02020603050405020304" pitchFamily="18" charset="0"/>
                <a:cs typeface="Times New Roman" panose="02020603050405020304" pitchFamily="18" charset="0"/>
              </a:rPr>
              <a:t>birlikte</a:t>
            </a:r>
            <a:r>
              <a:rPr lang="tr-TR" sz="3200" b="1" dirty="0">
                <a:latin typeface="Times New Roman" panose="02020603050405020304" pitchFamily="18" charset="0"/>
                <a:cs typeface="Times New Roman" panose="02020603050405020304" pitchFamily="18" charset="0"/>
              </a:rPr>
              <a:t> Rehin edilen Eklenti bakımından </a:t>
            </a:r>
            <a:r>
              <a:rPr lang="tr-TR" sz="3200" dirty="0">
                <a:latin typeface="Times New Roman" panose="02020603050405020304" pitchFamily="18" charset="0"/>
                <a:cs typeface="Times New Roman" panose="02020603050405020304" pitchFamily="18" charset="0"/>
              </a:rPr>
              <a:t>buna</a:t>
            </a:r>
            <a:r>
              <a:rPr lang="tr-TR" sz="3200" b="1" dirty="0">
                <a:latin typeface="Times New Roman" panose="02020603050405020304" pitchFamily="18" charset="0"/>
                <a:cs typeface="Times New Roman" panose="02020603050405020304" pitchFamily="18" charset="0"/>
              </a:rPr>
              <a:t> bir </a:t>
            </a:r>
            <a:r>
              <a:rPr lang="tr-TR" sz="3200" b="1" i="1" dirty="0">
                <a:latin typeface="Times New Roman" panose="02020603050405020304" pitchFamily="18" charset="0"/>
                <a:cs typeface="Times New Roman" panose="02020603050405020304" pitchFamily="18" charset="0"/>
              </a:rPr>
              <a:t>Sınırlama </a:t>
            </a:r>
            <a:r>
              <a:rPr lang="tr-TR" sz="3200" b="1" dirty="0">
                <a:latin typeface="Times New Roman" panose="02020603050405020304" pitchFamily="18" charset="0"/>
                <a:cs typeface="Times New Roman" panose="02020603050405020304" pitchFamily="18" charset="0"/>
              </a:rPr>
              <a:t>getirmiştir</a:t>
            </a:r>
            <a:r>
              <a:rPr lang="tr-TR" sz="3200" dirty="0">
                <a:latin typeface="Times New Roman" panose="02020603050405020304" pitchFamily="18" charset="0"/>
                <a:cs typeface="Times New Roman" panose="02020603050405020304" pitchFamily="18" charset="0"/>
              </a:rPr>
              <a:t>. </a:t>
            </a:r>
          </a:p>
          <a:p>
            <a:pPr lvl="1" algn="just"/>
            <a:r>
              <a:rPr lang="tr-TR" sz="3200" b="1" i="1" dirty="0">
                <a:latin typeface="Times New Roman" panose="02020603050405020304" pitchFamily="18" charset="0"/>
                <a:cs typeface="Times New Roman" panose="02020603050405020304" pitchFamily="18" charset="0"/>
              </a:rPr>
              <a:t>İİK m. 83 c hükmüne göre,</a:t>
            </a:r>
            <a:r>
              <a:rPr lang="tr-TR" sz="3200" b="1"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Taşınmaz Rehininin kapsamındaki Eklentiler</a:t>
            </a:r>
            <a:r>
              <a:rPr lang="tr-TR" sz="3200" b="1" dirty="0">
                <a:latin typeface="Times New Roman" panose="02020603050405020304" pitchFamily="18" charset="0"/>
                <a:cs typeface="Times New Roman" panose="02020603050405020304" pitchFamily="18" charset="0"/>
              </a:rPr>
              <a:t>, Taşınmazdan ayrı olarak haczedilemez. </a:t>
            </a:r>
          </a:p>
        </p:txBody>
      </p:sp>
    </p:spTree>
    <p:extLst>
      <p:ext uri="{BB962C8B-B14F-4D97-AF65-F5344CB8AC3E}">
        <p14:creationId xmlns:p14="http://schemas.microsoft.com/office/powerpoint/2010/main" val="399990403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228600" lvl="1" algn="just">
              <a:spcBef>
                <a:spcPts val="1000"/>
              </a:spcBef>
            </a:pPr>
            <a:r>
              <a:rPr lang="tr-TR" sz="2800" b="1" dirty="0">
                <a:latin typeface="Times New Roman" panose="02020603050405020304" pitchFamily="18" charset="0"/>
                <a:cs typeface="Times New Roman" panose="02020603050405020304" pitchFamily="18" charset="0"/>
              </a:rPr>
              <a:t>Aslında İİK m. 83 c’nin 1. fıkrasında</a:t>
            </a:r>
            <a:r>
              <a:rPr lang="tr-TR" sz="2800" dirty="0">
                <a:latin typeface="Times New Roman" panose="02020603050405020304" pitchFamily="18" charset="0"/>
                <a:cs typeface="Times New Roman" panose="02020603050405020304" pitchFamily="18" charset="0"/>
              </a:rPr>
              <a:t>, «İpotek akit tablosunda sayılı bulunan eklentinin taşınmazdan ayrı olarak haciz yasaklanmışsa» da, </a:t>
            </a:r>
            <a:r>
              <a:rPr lang="tr-TR" sz="2800" b="1" dirty="0">
                <a:latin typeface="Times New Roman" panose="02020603050405020304" pitchFamily="18" charset="0"/>
                <a:cs typeface="Times New Roman" panose="02020603050405020304" pitchFamily="18" charset="0"/>
              </a:rPr>
              <a:t>aynı maddenin II</a:t>
            </a:r>
            <a:r>
              <a:rPr lang="tr-TR" sz="2800" dirty="0">
                <a:latin typeface="Times New Roman" panose="02020603050405020304" pitchFamily="18" charset="0"/>
                <a:cs typeface="Times New Roman" panose="02020603050405020304" pitchFamily="18" charset="0"/>
              </a:rPr>
              <a:t>. </a:t>
            </a:r>
            <a:r>
              <a:rPr lang="tr-TR" sz="2800" b="1" dirty="0">
                <a:latin typeface="Times New Roman" panose="02020603050405020304" pitchFamily="18" charset="0"/>
                <a:cs typeface="Times New Roman" panose="02020603050405020304" pitchFamily="18" charset="0"/>
              </a:rPr>
              <a:t>fıkrasında, </a:t>
            </a:r>
            <a:r>
              <a:rPr lang="tr-TR" sz="2800" b="1" i="1" dirty="0">
                <a:latin typeface="Times New Roman" panose="02020603050405020304" pitchFamily="18" charset="0"/>
                <a:cs typeface="Times New Roman" panose="02020603050405020304" pitchFamily="18" charset="0"/>
              </a:rPr>
              <a:t>Medeni Kanunu’nun 862. maddesi hükmü saklı tutulmuştur. </a:t>
            </a:r>
          </a:p>
          <a:p>
            <a:pPr marL="228600" lvl="1" algn="just">
              <a:spcBef>
                <a:spcPts val="1000"/>
              </a:spcBef>
            </a:pPr>
            <a:r>
              <a:rPr lang="tr-TR" sz="2800" b="1" dirty="0">
                <a:latin typeface="Times New Roman" panose="02020603050405020304" pitchFamily="18" charset="0"/>
                <a:cs typeface="Times New Roman" panose="02020603050405020304" pitchFamily="18" charset="0"/>
              </a:rPr>
              <a:t>Akit Tablosu </a:t>
            </a:r>
            <a:r>
              <a:rPr lang="tr-TR" sz="2800" dirty="0">
                <a:latin typeface="Times New Roman" panose="02020603050405020304" pitchFamily="18" charset="0"/>
                <a:cs typeface="Times New Roman" panose="02020603050405020304" pitchFamily="18" charset="0"/>
              </a:rPr>
              <a:t>ve</a:t>
            </a:r>
            <a:r>
              <a:rPr lang="tr-TR" sz="2800" b="1" dirty="0">
                <a:latin typeface="Times New Roman" panose="02020603050405020304" pitchFamily="18" charset="0"/>
                <a:cs typeface="Times New Roman" panose="02020603050405020304" pitchFamily="18" charset="0"/>
              </a:rPr>
              <a:t> Beyanlar Sütununa </a:t>
            </a:r>
            <a:r>
              <a:rPr lang="tr-TR" sz="2800" b="1" i="1" dirty="0">
                <a:latin typeface="Times New Roman" panose="02020603050405020304" pitchFamily="18" charset="0"/>
                <a:cs typeface="Times New Roman" panose="02020603050405020304" pitchFamily="18" charset="0"/>
              </a:rPr>
              <a:t>Eklenti</a:t>
            </a:r>
            <a:r>
              <a:rPr lang="tr-TR" sz="2800" b="1" dirty="0">
                <a:latin typeface="Times New Roman" panose="02020603050405020304" pitchFamily="18" charset="0"/>
                <a:cs typeface="Times New Roman" panose="02020603050405020304" pitchFamily="18" charset="0"/>
              </a:rPr>
              <a:t> olarak kaydedilmemesi</a:t>
            </a:r>
            <a:r>
              <a:rPr lang="tr-TR" sz="2800" dirty="0">
                <a:latin typeface="Times New Roman" panose="02020603050405020304" pitchFamily="18" charset="0"/>
                <a:cs typeface="Times New Roman" panose="02020603050405020304" pitchFamily="18" charset="0"/>
              </a:rPr>
              <a:t>, </a:t>
            </a:r>
            <a:r>
              <a:rPr lang="tr-TR" sz="2800" b="1" i="1" dirty="0">
                <a:latin typeface="Times New Roman" panose="02020603050405020304" pitchFamily="18" charset="0"/>
                <a:cs typeface="Times New Roman" panose="02020603050405020304" pitchFamily="18" charset="0"/>
              </a:rPr>
              <a:t>MK m. 686 hükmündeki nitelikleri taşıyan </a:t>
            </a:r>
            <a:r>
              <a:rPr lang="tr-TR" sz="2800" dirty="0">
                <a:latin typeface="Times New Roman" panose="02020603050405020304" pitchFamily="18" charset="0"/>
                <a:cs typeface="Times New Roman" panose="02020603050405020304" pitchFamily="18" charset="0"/>
              </a:rPr>
              <a:t>bir </a:t>
            </a:r>
            <a:r>
              <a:rPr lang="tr-TR" sz="2800" b="1" i="1" dirty="0">
                <a:latin typeface="Times New Roman" panose="02020603050405020304" pitchFamily="18" charset="0"/>
                <a:cs typeface="Times New Roman" panose="02020603050405020304" pitchFamily="18" charset="0"/>
              </a:rPr>
              <a:t>Taşınırın Eklenti sayılmasını </a:t>
            </a:r>
            <a:r>
              <a:rPr lang="tr-TR" sz="2800" dirty="0">
                <a:latin typeface="Times New Roman" panose="02020603050405020304" pitchFamily="18" charset="0"/>
                <a:cs typeface="Times New Roman" panose="02020603050405020304" pitchFamily="18" charset="0"/>
              </a:rPr>
              <a:t>ve </a:t>
            </a:r>
            <a:r>
              <a:rPr lang="tr-TR" sz="2800" b="1" dirty="0">
                <a:latin typeface="Times New Roman" panose="02020603050405020304" pitchFamily="18" charset="0"/>
                <a:cs typeface="Times New Roman" panose="02020603050405020304" pitchFamily="18" charset="0"/>
              </a:rPr>
              <a:t>Kanundan ötürü, Rehin kapsamına girmesini engellemeyecek</a:t>
            </a:r>
            <a:r>
              <a:rPr lang="tr-TR" sz="2800" dirty="0">
                <a:latin typeface="Times New Roman" panose="02020603050405020304" pitchFamily="18" charset="0"/>
                <a:cs typeface="Times New Roman" panose="02020603050405020304" pitchFamily="18" charset="0"/>
              </a:rPr>
              <a:t>, dolayısıyla bunlar da, </a:t>
            </a:r>
            <a:r>
              <a:rPr lang="tr-TR" sz="2800" b="1" dirty="0">
                <a:latin typeface="Times New Roman" panose="02020603050405020304" pitchFamily="18" charset="0"/>
                <a:cs typeface="Times New Roman" panose="02020603050405020304" pitchFamily="18" charset="0"/>
              </a:rPr>
              <a:t>Rehinli Taşınmazdan ayrı olarak haczedilemeyecektir. </a:t>
            </a:r>
          </a:p>
          <a:p>
            <a:pPr marL="0" indent="0">
              <a:buNone/>
            </a:pPr>
            <a:endParaRPr lang="tr-TR" dirty="0"/>
          </a:p>
        </p:txBody>
      </p:sp>
    </p:spTree>
    <p:extLst>
      <p:ext uri="{BB962C8B-B14F-4D97-AF65-F5344CB8AC3E}">
        <p14:creationId xmlns:p14="http://schemas.microsoft.com/office/powerpoint/2010/main" val="21979795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1"/>
                </a:solidFill>
                <a:latin typeface="Times New Roman" pitchFamily="18" charset="0"/>
                <a:cs typeface="Times New Roman" pitchFamily="18" charset="0"/>
              </a:rPr>
              <a:t>Mülkiyetin Konusu ve Kapsamı</a:t>
            </a:r>
          </a:p>
        </p:txBody>
      </p:sp>
      <p:graphicFrame>
        <p:nvGraphicFramePr>
          <p:cNvPr id="4" name="3 İçerik Yer Tutucusu"/>
          <p:cNvGraphicFramePr>
            <a:graphicFrameLocks noGrp="1"/>
          </p:cNvGraphicFramePr>
          <p:nvPr>
            <p:ph idx="1"/>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5934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1"/>
                </a:solidFill>
                <a:latin typeface="Times New Roman" pitchFamily="18" charset="0"/>
                <a:cs typeface="Times New Roman" pitchFamily="18" charset="0"/>
              </a:rPr>
              <a:t>Bütünleyici Parça (</a:t>
            </a:r>
            <a:r>
              <a:rPr lang="tr-TR" sz="4000" i="1" dirty="0">
                <a:solidFill>
                  <a:schemeClr val="tx1"/>
                </a:solidFill>
                <a:latin typeface="Times New Roman" pitchFamily="18" charset="0"/>
                <a:cs typeface="Times New Roman" pitchFamily="18" charset="0"/>
              </a:rPr>
              <a:t>Mütemmim Cüz</a:t>
            </a:r>
            <a:r>
              <a:rPr lang="tr-TR" sz="4000" b="1" dirty="0">
                <a:solidFill>
                  <a:schemeClr val="tx1"/>
                </a:solidFill>
                <a:latin typeface="Times New Roman" pitchFamily="18" charset="0"/>
                <a:cs typeface="Times New Roman" pitchFamily="18" charset="0"/>
              </a:rPr>
              <a:t>)</a:t>
            </a:r>
            <a:br>
              <a:rPr lang="tr-TR" sz="4000" b="1" dirty="0">
                <a:solidFill>
                  <a:schemeClr val="tx1"/>
                </a:solidFill>
                <a:latin typeface="Times New Roman" pitchFamily="18" charset="0"/>
                <a:cs typeface="Times New Roman" pitchFamily="18" charset="0"/>
              </a:rPr>
            </a:br>
            <a:r>
              <a:rPr lang="tr-TR" b="1" dirty="0">
                <a:solidFill>
                  <a:schemeClr val="tx1"/>
                </a:solidFill>
                <a:latin typeface="Times New Roman" pitchFamily="18" charset="0"/>
                <a:cs typeface="Times New Roman" pitchFamily="18" charset="0"/>
              </a:rPr>
              <a:t> </a:t>
            </a:r>
            <a:r>
              <a:rPr lang="tr-TR" b="1" dirty="0">
                <a:latin typeface="Times New Roman" pitchFamily="18" charset="0"/>
                <a:cs typeface="Times New Roman" pitchFamily="18" charset="0"/>
              </a:rPr>
              <a:t>(</a:t>
            </a:r>
            <a:r>
              <a:rPr lang="tr-TR" sz="3600" b="1" i="1" dirty="0">
                <a:latin typeface="Times New Roman" pitchFamily="18" charset="0"/>
                <a:cs typeface="Times New Roman" pitchFamily="18" charset="0"/>
              </a:rPr>
              <a:t>Tanım)</a:t>
            </a:r>
            <a:endParaRPr lang="tr-TR" sz="3600" b="1" i="1" dirty="0">
              <a:solidFill>
                <a:schemeClr val="tx1"/>
              </a:solidFill>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sz="3600" b="1" u="sng" dirty="0">
                <a:latin typeface="Times New Roman" pitchFamily="18" charset="0"/>
                <a:cs typeface="Times New Roman" pitchFamily="18" charset="0"/>
              </a:rPr>
              <a:t>Medeni Kanun’un 684. maddesinin ikinci fıkrası</a:t>
            </a:r>
            <a:r>
              <a:rPr lang="tr-TR" sz="3600" b="1" dirty="0">
                <a:latin typeface="Times New Roman" pitchFamily="18" charset="0"/>
                <a:cs typeface="Times New Roman" pitchFamily="18" charset="0"/>
              </a:rPr>
              <a:t>, </a:t>
            </a:r>
            <a:r>
              <a:rPr lang="tr-TR" sz="3600" b="1" i="1" dirty="0">
                <a:latin typeface="Times New Roman" pitchFamily="18" charset="0"/>
                <a:cs typeface="Times New Roman" pitchFamily="18" charset="0"/>
              </a:rPr>
              <a:t>Bütünleyici Parçayı</a:t>
            </a:r>
            <a:r>
              <a:rPr lang="tr-TR" sz="3600" b="1" dirty="0">
                <a:latin typeface="Times New Roman" pitchFamily="18" charset="0"/>
                <a:cs typeface="Times New Roman" pitchFamily="18" charset="0"/>
              </a:rPr>
              <a:t>, tanımlamıştır.  </a:t>
            </a:r>
          </a:p>
          <a:p>
            <a:pPr algn="just"/>
            <a:r>
              <a:rPr lang="tr-TR" sz="3600" b="1" u="sng" dirty="0">
                <a:latin typeface="Times New Roman" pitchFamily="18" charset="0"/>
                <a:cs typeface="Times New Roman" pitchFamily="18" charset="0"/>
              </a:rPr>
              <a:t>Bu hükme göre </a:t>
            </a:r>
          </a:p>
          <a:p>
            <a:pPr algn="just"/>
            <a:r>
              <a:rPr lang="tr-TR" sz="3600" dirty="0">
                <a:latin typeface="Times New Roman" pitchFamily="18" charset="0"/>
                <a:cs typeface="Times New Roman" pitchFamily="18" charset="0"/>
              </a:rPr>
              <a:t>“</a:t>
            </a:r>
            <a:r>
              <a:rPr lang="tr-TR" sz="3600" i="1" dirty="0">
                <a:latin typeface="Times New Roman" pitchFamily="18" charset="0"/>
                <a:cs typeface="Times New Roman" pitchFamily="18" charset="0"/>
              </a:rPr>
              <a:t>Bütünleyici Parça, yerel adetlere göre asıl şeyin temel unsuru olan ve o şey yok edilmedikçe, zarara uğramadıkça veya yapısı değiştirilmedikçe ondan ayrılmasına olanak bulunmayan parçadır.”</a:t>
            </a:r>
          </a:p>
        </p:txBody>
      </p:sp>
    </p:spTree>
    <p:extLst>
      <p:ext uri="{BB962C8B-B14F-4D97-AF65-F5344CB8AC3E}">
        <p14:creationId xmlns:p14="http://schemas.microsoft.com/office/powerpoint/2010/main" val="1073489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Bütünleyici Parça</a:t>
            </a:r>
            <a:r>
              <a:rPr lang="tr-TR" sz="3200" dirty="0">
                <a:latin typeface="Times New Roman" panose="02020603050405020304" pitchFamily="18" charset="0"/>
                <a:cs typeface="Times New Roman" panose="02020603050405020304" pitchFamily="18" charset="0"/>
              </a:rPr>
              <a:t>, asıl şeyin Yerel (</a:t>
            </a:r>
            <a:r>
              <a:rPr lang="tr-TR" sz="3200" i="1" dirty="0">
                <a:latin typeface="Times New Roman" panose="02020603050405020304" pitchFamily="18" charset="0"/>
                <a:cs typeface="Times New Roman" panose="02020603050405020304" pitchFamily="18" charset="0"/>
              </a:rPr>
              <a:t>mahalli</a:t>
            </a:r>
            <a:r>
              <a:rPr lang="tr-TR" sz="3200" dirty="0">
                <a:latin typeface="Times New Roman" panose="02020603050405020304" pitchFamily="18" charset="0"/>
                <a:cs typeface="Times New Roman" panose="02020603050405020304" pitchFamily="18" charset="0"/>
              </a:rPr>
              <a:t>) âdetlere göre temel unsurlarından olan ve asıl şey ile arasında kural olarak sıkı bağlantı bulunan parçalardır. </a:t>
            </a:r>
          </a:p>
          <a:p>
            <a:pPr marL="0" indent="0" algn="just">
              <a:buNone/>
            </a:pPr>
            <a:r>
              <a:rPr lang="tr-TR"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Aybay / </a:t>
            </a:r>
            <a:r>
              <a:rPr lang="tr-TR" sz="2400" b="1" i="1" dirty="0" err="1">
                <a:latin typeface="Times New Roman" panose="02020603050405020304" pitchFamily="18" charset="0"/>
                <a:cs typeface="Times New Roman" panose="02020603050405020304" pitchFamily="18" charset="0"/>
              </a:rPr>
              <a:t>Hatemi</a:t>
            </a:r>
            <a:r>
              <a:rPr lang="tr-TR" sz="2400" b="1" i="1" dirty="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Eşya Hukuku, 4. B., İstanbul 2014, s. 118)</a:t>
            </a:r>
          </a:p>
          <a:p>
            <a:pPr marL="0" indent="0" algn="just">
              <a:buNone/>
            </a:pPr>
            <a:r>
              <a:rPr lang="tr-TR" i="1" dirty="0">
                <a:latin typeface="Times New Roman" panose="02020603050405020304" pitchFamily="18" charset="0"/>
                <a:cs typeface="Times New Roman" panose="02020603050405020304" pitchFamily="18" charset="0"/>
              </a:rPr>
              <a:t>* </a:t>
            </a:r>
            <a:r>
              <a:rPr lang="tr-TR" b="1" dirty="0">
                <a:latin typeface="Times New Roman" pitchFamily="18" charset="0"/>
                <a:cs typeface="Times New Roman" pitchFamily="18" charset="0"/>
              </a:rPr>
              <a:t>MK. m. 684 / II hükmündeki tanımdan</a:t>
            </a:r>
            <a:r>
              <a:rPr lang="tr-TR" dirty="0">
                <a:latin typeface="Times New Roman" pitchFamily="18" charset="0"/>
                <a:cs typeface="Times New Roman" pitchFamily="18" charset="0"/>
              </a:rPr>
              <a:t>, </a:t>
            </a:r>
            <a:r>
              <a:rPr lang="tr-TR" b="1" i="1" dirty="0">
                <a:latin typeface="Times New Roman" pitchFamily="18" charset="0"/>
                <a:cs typeface="Times New Roman" pitchFamily="18" charset="0"/>
              </a:rPr>
              <a:t>Bütünleyici Parçanın hem Yerel âdetlere göre Asıl Şeyin Temel Unsuru olması, </a:t>
            </a:r>
            <a:r>
              <a:rPr lang="tr-TR" dirty="0">
                <a:latin typeface="Times New Roman" pitchFamily="18" charset="0"/>
                <a:cs typeface="Times New Roman" pitchFamily="18" charset="0"/>
              </a:rPr>
              <a:t>hem de </a:t>
            </a:r>
            <a:r>
              <a:rPr lang="tr-TR" b="1" i="1" dirty="0">
                <a:latin typeface="Times New Roman" pitchFamily="18" charset="0"/>
                <a:cs typeface="Times New Roman" pitchFamily="18" charset="0"/>
              </a:rPr>
              <a:t>o şey yok edilmedikçe, Zarara uğratılmadıkça veya Yapısı değiştirilmedikçe ondan ayrılmasına olanak bulunmaması halinde söz konusu olacağı </a:t>
            </a:r>
            <a:r>
              <a:rPr lang="tr-TR" dirty="0">
                <a:latin typeface="Times New Roman" pitchFamily="18" charset="0"/>
                <a:cs typeface="Times New Roman" pitchFamily="18" charset="0"/>
              </a:rPr>
              <a:t>anlamı çıkmaktadır.</a:t>
            </a:r>
            <a:endParaRPr lang="tr-TR" i="1" dirty="0">
              <a:latin typeface="Times New Roman" panose="02020603050405020304" pitchFamily="18" charset="0"/>
              <a:cs typeface="Times New Roman" panose="02020603050405020304" pitchFamily="18" charset="0"/>
            </a:endParaRPr>
          </a:p>
          <a:p>
            <a:pPr marL="0" indent="0" algn="just">
              <a:buNone/>
            </a:pP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6381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u="sng" dirty="0">
                <a:latin typeface="Times New Roman" pitchFamily="18" charset="0"/>
                <a:cs typeface="Times New Roman" pitchFamily="18" charset="0"/>
              </a:rPr>
              <a:t>Aslında, bu anlam yanıltıcıdır. </a:t>
            </a:r>
          </a:p>
          <a:p>
            <a:pPr algn="just"/>
            <a:r>
              <a:rPr lang="tr-TR" sz="3600" b="1" dirty="0">
                <a:latin typeface="Times New Roman" pitchFamily="18" charset="0"/>
                <a:cs typeface="Times New Roman" pitchFamily="18" charset="0"/>
              </a:rPr>
              <a:t>Yerel âdetin sadece diğer Şartların var olup olmadığı hakkında şüpheye düşülmesi halinde önemli olacağı kabul edildiği </a:t>
            </a:r>
            <a:r>
              <a:rPr lang="tr-TR" sz="3600" dirty="0">
                <a:latin typeface="Times New Roman" pitchFamily="18" charset="0"/>
                <a:cs typeface="Times New Roman" pitchFamily="18" charset="0"/>
              </a:rPr>
              <a:t>için, Hükmün İfadesine rağmen, </a:t>
            </a:r>
            <a:r>
              <a:rPr lang="tr-TR" sz="3600" b="1" dirty="0">
                <a:latin typeface="Times New Roman" pitchFamily="18" charset="0"/>
                <a:cs typeface="Times New Roman" pitchFamily="18" charset="0"/>
              </a:rPr>
              <a:t>bu iki Şartın bir arada değil, ayrı olarak ele alınması daha uygun görünmektedir. </a:t>
            </a:r>
          </a:p>
          <a:p>
            <a:pPr marL="0" indent="0" algn="just">
              <a:buNone/>
            </a:pPr>
            <a:r>
              <a:rPr lang="tr-TR" b="1" dirty="0">
                <a:latin typeface="Times New Roman" pitchFamily="18" charset="0"/>
                <a:cs typeface="Times New Roman" pitchFamily="18" charset="0"/>
              </a:rPr>
              <a:t> </a:t>
            </a:r>
            <a:r>
              <a:rPr lang="tr-TR" sz="2400" b="1" dirty="0">
                <a:latin typeface="Times New Roman" pitchFamily="18" charset="0"/>
                <a:cs typeface="Times New Roman" pitchFamily="18" charset="0"/>
              </a:rPr>
              <a:t>(</a:t>
            </a:r>
            <a:r>
              <a:rPr lang="tr-TR" b="1" i="1" dirty="0" err="1">
                <a:latin typeface="Times New Roman" pitchFamily="18" charset="0"/>
                <a:cs typeface="Times New Roman" pitchFamily="18" charset="0"/>
              </a:rPr>
              <a:t>Oğuzman</a:t>
            </a:r>
            <a:r>
              <a:rPr lang="tr-TR" b="1" i="1" dirty="0">
                <a:latin typeface="Times New Roman" pitchFamily="18" charset="0"/>
                <a:cs typeface="Times New Roman" pitchFamily="18" charset="0"/>
              </a:rPr>
              <a:t> / </a:t>
            </a:r>
            <a:r>
              <a:rPr lang="tr-TR" b="1" i="1" dirty="0" err="1">
                <a:latin typeface="Times New Roman" pitchFamily="18" charset="0"/>
                <a:cs typeface="Times New Roman" pitchFamily="18" charset="0"/>
              </a:rPr>
              <a:t>Seliçi</a:t>
            </a:r>
            <a:r>
              <a:rPr lang="tr-TR" b="1" i="1" dirty="0">
                <a:latin typeface="Times New Roman" pitchFamily="18" charset="0"/>
                <a:cs typeface="Times New Roman" pitchFamily="18" charset="0"/>
              </a:rPr>
              <a:t> / Oktay- Özdemir, </a:t>
            </a:r>
            <a:r>
              <a:rPr lang="tr-TR" i="1" dirty="0">
                <a:latin typeface="Times New Roman" pitchFamily="18" charset="0"/>
                <a:cs typeface="Times New Roman" pitchFamily="18" charset="0"/>
              </a:rPr>
              <a:t>Eşya H., Ders Kitabı, s. 161)</a:t>
            </a:r>
          </a:p>
          <a:p>
            <a:pPr marL="0" indent="0">
              <a:buNone/>
            </a:pPr>
            <a:endParaRPr lang="tr-TR" dirty="0"/>
          </a:p>
        </p:txBody>
      </p:sp>
    </p:spTree>
    <p:extLst>
      <p:ext uri="{BB962C8B-B14F-4D97-AF65-F5344CB8AC3E}">
        <p14:creationId xmlns:p14="http://schemas.microsoft.com/office/powerpoint/2010/main" val="17914419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itchFamily="18" charset="0"/>
                <a:cs typeface="Times New Roman" pitchFamily="18" charset="0"/>
              </a:rPr>
              <a:t>Diğer yandan, </a:t>
            </a:r>
            <a:r>
              <a:rPr lang="tr-TR" b="1" dirty="0">
                <a:latin typeface="Times New Roman" pitchFamily="18" charset="0"/>
                <a:cs typeface="Times New Roman" pitchFamily="18" charset="0"/>
              </a:rPr>
              <a:t>sıkı Maddi Bağlantı halinde her durumda </a:t>
            </a:r>
            <a:r>
              <a:rPr lang="tr-TR" b="1" i="1" dirty="0">
                <a:latin typeface="Times New Roman" pitchFamily="18" charset="0"/>
                <a:cs typeface="Times New Roman" pitchFamily="18" charset="0"/>
              </a:rPr>
              <a:t>Bütünleyici Parçanın </a:t>
            </a:r>
            <a:r>
              <a:rPr lang="tr-TR" b="1" dirty="0">
                <a:latin typeface="Times New Roman" pitchFamily="18" charset="0"/>
                <a:cs typeface="Times New Roman" pitchFamily="18" charset="0"/>
              </a:rPr>
              <a:t>olduğu kabul edilerek</a:t>
            </a:r>
            <a:r>
              <a:rPr lang="tr-TR" dirty="0">
                <a:latin typeface="Times New Roman" pitchFamily="18" charset="0"/>
                <a:cs typeface="Times New Roman" pitchFamily="18" charset="0"/>
              </a:rPr>
              <a:t>, ayrıca </a:t>
            </a:r>
            <a:r>
              <a:rPr lang="tr-TR" b="1" dirty="0">
                <a:latin typeface="Times New Roman" pitchFamily="18" charset="0"/>
                <a:cs typeface="Times New Roman" pitchFamily="18" charset="0"/>
              </a:rPr>
              <a:t>Ekonomik Açıdan </a:t>
            </a:r>
            <a:r>
              <a:rPr lang="tr-TR" dirty="0">
                <a:latin typeface="Times New Roman" pitchFamily="18" charset="0"/>
                <a:cs typeface="Times New Roman" pitchFamily="18" charset="0"/>
              </a:rPr>
              <a:t>da </a:t>
            </a:r>
            <a:r>
              <a:rPr lang="tr-TR" b="1" i="1" dirty="0">
                <a:latin typeface="Times New Roman" pitchFamily="18" charset="0"/>
                <a:cs typeface="Times New Roman" pitchFamily="18" charset="0"/>
              </a:rPr>
              <a:t>İşlevsel bir Bağlantı aranmasının Kanunun Amacı içinde olmadığını </a:t>
            </a:r>
            <a:r>
              <a:rPr lang="tr-TR" b="1" dirty="0">
                <a:latin typeface="Times New Roman" pitchFamily="18" charset="0"/>
                <a:cs typeface="Times New Roman" pitchFamily="18" charset="0"/>
              </a:rPr>
              <a:t>kabul etmek gerekir. </a:t>
            </a:r>
          </a:p>
          <a:p>
            <a:pPr algn="just"/>
            <a:r>
              <a:rPr lang="tr-TR" dirty="0">
                <a:latin typeface="Times New Roman" pitchFamily="18" charset="0"/>
                <a:cs typeface="Times New Roman" pitchFamily="18" charset="0"/>
              </a:rPr>
              <a:t>Böylece bir </a:t>
            </a:r>
            <a:r>
              <a:rPr lang="tr-TR" b="1" dirty="0">
                <a:latin typeface="Times New Roman" pitchFamily="18" charset="0"/>
                <a:cs typeface="Times New Roman" pitchFamily="18" charset="0"/>
              </a:rPr>
              <a:t>Duvarın içine herhangi bir Ekonomik Amaç ve bu yolda İrade olmaksızın</a:t>
            </a:r>
            <a:r>
              <a:rPr lang="tr-TR" dirty="0">
                <a:latin typeface="Times New Roman" pitchFamily="18" charset="0"/>
                <a:cs typeface="Times New Roman" pitchFamily="18" charset="0"/>
              </a:rPr>
              <a:t>, tesadüfi şekilde yerleştirilmiş bir </a:t>
            </a:r>
            <a:r>
              <a:rPr lang="tr-TR" b="1" dirty="0">
                <a:latin typeface="Times New Roman" pitchFamily="18" charset="0"/>
                <a:cs typeface="Times New Roman" pitchFamily="18" charset="0"/>
              </a:rPr>
              <a:t>Tablo veya Heykelin </a:t>
            </a:r>
            <a:r>
              <a:rPr lang="tr-TR" dirty="0">
                <a:latin typeface="Times New Roman" pitchFamily="18" charset="0"/>
                <a:cs typeface="Times New Roman" pitchFamily="18" charset="0"/>
              </a:rPr>
              <a:t>de </a:t>
            </a:r>
            <a:r>
              <a:rPr lang="tr-TR" b="1" i="1" dirty="0">
                <a:latin typeface="Times New Roman" pitchFamily="18" charset="0"/>
                <a:cs typeface="Times New Roman" pitchFamily="18" charset="0"/>
              </a:rPr>
              <a:t>Bütünleyici Parça </a:t>
            </a:r>
            <a:r>
              <a:rPr lang="tr-TR" b="1" dirty="0">
                <a:latin typeface="Times New Roman" pitchFamily="18" charset="0"/>
                <a:cs typeface="Times New Roman" pitchFamily="18" charset="0"/>
              </a:rPr>
              <a:t>haline geldiği </a:t>
            </a:r>
            <a:r>
              <a:rPr lang="tr-TR" dirty="0">
                <a:latin typeface="Times New Roman" pitchFamily="18" charset="0"/>
                <a:cs typeface="Times New Roman" pitchFamily="18" charset="0"/>
              </a:rPr>
              <a:t>kabul edilecektir. </a:t>
            </a:r>
          </a:p>
          <a:p>
            <a:pPr marL="0" indent="0" algn="just">
              <a:buNone/>
            </a:pPr>
            <a:r>
              <a:rPr lang="tr-TR" sz="3200" dirty="0">
                <a:latin typeface="Times New Roman" pitchFamily="18" charset="0"/>
                <a:cs typeface="Times New Roman" pitchFamily="18" charset="0"/>
              </a:rPr>
              <a:t> </a:t>
            </a:r>
            <a:r>
              <a:rPr lang="tr-TR" sz="2400" dirty="0">
                <a:latin typeface="Times New Roman" pitchFamily="18" charset="0"/>
                <a:cs typeface="Times New Roman" pitchFamily="18" charset="0"/>
              </a:rPr>
              <a:t>(</a:t>
            </a:r>
            <a:r>
              <a:rPr lang="tr-TR" sz="2400" b="1" i="1" dirty="0" err="1">
                <a:latin typeface="Times New Roman" pitchFamily="18" charset="0"/>
                <a:cs typeface="Times New Roman" pitchFamily="18" charset="0"/>
              </a:rPr>
              <a:t>Oğuzman</a:t>
            </a:r>
            <a:r>
              <a:rPr lang="tr-TR" sz="2400" b="1" i="1" dirty="0">
                <a:latin typeface="Times New Roman" pitchFamily="18" charset="0"/>
                <a:cs typeface="Times New Roman" pitchFamily="18" charset="0"/>
              </a:rPr>
              <a:t> / </a:t>
            </a:r>
            <a:r>
              <a:rPr lang="tr-TR" sz="2400" b="1" i="1" dirty="0" err="1">
                <a:latin typeface="Times New Roman" pitchFamily="18" charset="0"/>
                <a:cs typeface="Times New Roman" pitchFamily="18" charset="0"/>
              </a:rPr>
              <a:t>Seliçi</a:t>
            </a:r>
            <a:r>
              <a:rPr lang="tr-TR" sz="2400" b="1" i="1" dirty="0">
                <a:latin typeface="Times New Roman" pitchFamily="18" charset="0"/>
                <a:cs typeface="Times New Roman" pitchFamily="18" charset="0"/>
              </a:rPr>
              <a:t> / Oktay – Özdemir, </a:t>
            </a:r>
            <a:r>
              <a:rPr lang="tr-TR" sz="2400" i="1" dirty="0">
                <a:latin typeface="Times New Roman" pitchFamily="18" charset="0"/>
                <a:cs typeface="Times New Roman" pitchFamily="18" charset="0"/>
              </a:rPr>
              <a:t>Eşya H., Ders Kitabı, s. 161)</a:t>
            </a:r>
          </a:p>
          <a:p>
            <a:pPr marL="0" indent="0" algn="just">
              <a:buNone/>
            </a:pPr>
            <a:endParaRPr lang="tr-TR" sz="2400" dirty="0">
              <a:latin typeface="Times New Roman" pitchFamily="18" charset="0"/>
              <a:cs typeface="Times New Roman" pitchFamily="18" charset="0"/>
            </a:endParaRPr>
          </a:p>
          <a:p>
            <a:pPr marL="0" indent="0" algn="just">
              <a:buNone/>
            </a:pPr>
            <a:endParaRPr lang="tr-TR" sz="2400" dirty="0">
              <a:latin typeface="Times New Roman" pitchFamily="18" charset="0"/>
              <a:cs typeface="Times New Roman" pitchFamily="18" charset="0"/>
            </a:endParaRPr>
          </a:p>
          <a:p>
            <a:pPr algn="just"/>
            <a:endParaRPr lang="tr-TR" sz="2400" dirty="0"/>
          </a:p>
        </p:txBody>
      </p:sp>
    </p:spTree>
    <p:extLst>
      <p:ext uri="{BB962C8B-B14F-4D97-AF65-F5344CB8AC3E}">
        <p14:creationId xmlns:p14="http://schemas.microsoft.com/office/powerpoint/2010/main" val="40494192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u="sng" dirty="0">
                <a:latin typeface="Times New Roman" pitchFamily="18" charset="0"/>
                <a:cs typeface="Times New Roman" pitchFamily="18" charset="0"/>
              </a:rPr>
              <a:t>İsviçre – Türk Eşya Hukukunda</a:t>
            </a:r>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sadece </a:t>
            </a:r>
            <a:r>
              <a:rPr lang="tr-TR" b="1" u="sng" dirty="0">
                <a:latin typeface="Times New Roman" pitchFamily="18" charset="0"/>
                <a:cs typeface="Times New Roman" pitchFamily="18" charset="0"/>
              </a:rPr>
              <a:t>Cismani Şeylerin, </a:t>
            </a:r>
            <a:r>
              <a:rPr lang="tr-TR" b="1" dirty="0">
                <a:latin typeface="Times New Roman" pitchFamily="18" charset="0"/>
                <a:cs typeface="Times New Roman" pitchFamily="18" charset="0"/>
              </a:rPr>
              <a:t>Eşya</a:t>
            </a:r>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sayılabileceği kabul edilmektedir. </a:t>
            </a:r>
          </a:p>
          <a:p>
            <a:pPr algn="just"/>
            <a:r>
              <a:rPr lang="tr-TR" dirty="0">
                <a:latin typeface="Times New Roman" pitchFamily="18" charset="0"/>
                <a:cs typeface="Times New Roman" pitchFamily="18" charset="0"/>
              </a:rPr>
              <a:t>Bu bağlamda, </a:t>
            </a:r>
            <a:r>
              <a:rPr lang="tr-TR" b="1" dirty="0">
                <a:latin typeface="Times New Roman" pitchFamily="18" charset="0"/>
                <a:cs typeface="Times New Roman" pitchFamily="18" charset="0"/>
              </a:rPr>
              <a:t>sadece Maddi Varlığı olan şeyler</a:t>
            </a:r>
            <a:r>
              <a:rPr lang="tr-TR" dirty="0">
                <a:latin typeface="Times New Roman" pitchFamily="18" charset="0"/>
                <a:cs typeface="Times New Roman" pitchFamily="18" charset="0"/>
              </a:rPr>
              <a:t>, </a:t>
            </a:r>
            <a:r>
              <a:rPr lang="tr-TR" b="1" i="1" dirty="0">
                <a:latin typeface="Times New Roman" pitchFamily="18" charset="0"/>
                <a:cs typeface="Times New Roman" pitchFamily="18" charset="0"/>
              </a:rPr>
              <a:t>Bütünleyici Parça </a:t>
            </a:r>
            <a:r>
              <a:rPr lang="tr-TR" b="1" dirty="0">
                <a:latin typeface="Times New Roman" pitchFamily="18" charset="0"/>
                <a:cs typeface="Times New Roman" pitchFamily="18" charset="0"/>
              </a:rPr>
              <a:t>olabilir. </a:t>
            </a:r>
          </a:p>
          <a:p>
            <a:pPr algn="just"/>
            <a:r>
              <a:rPr lang="tr-TR" dirty="0">
                <a:latin typeface="Times New Roman" pitchFamily="18" charset="0"/>
                <a:cs typeface="Times New Roman" pitchFamily="18" charset="0"/>
              </a:rPr>
              <a:t>Fakat, </a:t>
            </a:r>
            <a:r>
              <a:rPr lang="tr-TR" b="1" dirty="0">
                <a:latin typeface="Times New Roman" pitchFamily="18" charset="0"/>
                <a:cs typeface="Times New Roman" pitchFamily="18" charset="0"/>
              </a:rPr>
              <a:t>Bütünleyici Parça üzerinde </a:t>
            </a:r>
            <a:r>
              <a:rPr lang="tr-TR" b="1" i="1" dirty="0">
                <a:latin typeface="Times New Roman" pitchFamily="18" charset="0"/>
                <a:cs typeface="Times New Roman" pitchFamily="18" charset="0"/>
              </a:rPr>
              <a:t>Bağımsız Haklar</a:t>
            </a:r>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örneğin, </a:t>
            </a:r>
            <a:r>
              <a:rPr lang="tr-TR" b="1" dirty="0">
                <a:latin typeface="Times New Roman" pitchFamily="18" charset="0"/>
                <a:cs typeface="Times New Roman" pitchFamily="18" charset="0"/>
              </a:rPr>
              <a:t>bir Makinenin Bütünleyici Parçası üzerinde </a:t>
            </a:r>
            <a:r>
              <a:rPr lang="tr-TR" b="1" i="1" dirty="0">
                <a:latin typeface="Times New Roman" pitchFamily="18" charset="0"/>
                <a:cs typeface="Times New Roman" pitchFamily="18" charset="0"/>
              </a:rPr>
              <a:t>Patent Hakkı </a:t>
            </a:r>
            <a:r>
              <a:rPr lang="tr-TR" dirty="0">
                <a:latin typeface="Times New Roman" pitchFamily="18" charset="0"/>
                <a:cs typeface="Times New Roman" pitchFamily="18" charset="0"/>
              </a:rPr>
              <a:t>söz konusu olabilir.</a:t>
            </a:r>
          </a:p>
          <a:p>
            <a:pPr marL="0" indent="0" algn="just">
              <a:buNone/>
            </a:pPr>
            <a:r>
              <a:rPr lang="tr-TR" dirty="0">
                <a:latin typeface="Times New Roman" pitchFamily="18" charset="0"/>
                <a:cs typeface="Times New Roman" pitchFamily="18" charset="0"/>
              </a:rPr>
              <a:t>  (</a:t>
            </a:r>
            <a:r>
              <a:rPr lang="tr-TR" sz="2400" b="1" i="1" dirty="0">
                <a:latin typeface="Times New Roman" pitchFamily="18" charset="0"/>
                <a:cs typeface="Times New Roman" pitchFamily="18" charset="0"/>
              </a:rPr>
              <a:t>Sirmen, </a:t>
            </a:r>
            <a:r>
              <a:rPr lang="tr-TR" sz="2400" i="1" dirty="0">
                <a:latin typeface="Times New Roman" pitchFamily="18" charset="0"/>
                <a:cs typeface="Times New Roman" pitchFamily="18" charset="0"/>
              </a:rPr>
              <a:t>Eşya H., 7. B., s. 268)</a:t>
            </a:r>
          </a:p>
          <a:p>
            <a:endParaRPr lang="tr-TR" dirty="0"/>
          </a:p>
        </p:txBody>
      </p:sp>
    </p:spTree>
    <p:extLst>
      <p:ext uri="{BB962C8B-B14F-4D97-AF65-F5344CB8AC3E}">
        <p14:creationId xmlns:p14="http://schemas.microsoft.com/office/powerpoint/2010/main" val="30428275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Taşınır Yapılar </a:t>
            </a:r>
          </a:p>
        </p:txBody>
      </p:sp>
      <p:sp>
        <p:nvSpPr>
          <p:cNvPr id="3" name="İçerik Yer Tutucusu 2"/>
          <p:cNvSpPr>
            <a:spLocks noGrp="1"/>
          </p:cNvSpPr>
          <p:nvPr>
            <p:ph idx="1"/>
          </p:nvPr>
        </p:nvSpPr>
        <p:spPr/>
        <p:txBody>
          <a:bodyPr/>
          <a:lstStyle/>
          <a:p>
            <a:r>
              <a:rPr lang="tr-TR" b="1" u="sng" dirty="0">
                <a:latin typeface="Times New Roman" panose="02020603050405020304" pitchFamily="18" charset="0"/>
                <a:cs typeface="Times New Roman" panose="02020603050405020304" pitchFamily="18" charset="0"/>
              </a:rPr>
              <a:t>Kalıcı Yapılar, </a:t>
            </a:r>
            <a:r>
              <a:rPr lang="tr-TR" b="1" dirty="0">
                <a:latin typeface="Times New Roman" panose="02020603050405020304" pitchFamily="18" charset="0"/>
                <a:cs typeface="Times New Roman" panose="02020603050405020304" pitchFamily="18" charset="0"/>
              </a:rPr>
              <a:t>Arsanın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Bütünleyici Parçası </a:t>
            </a:r>
            <a:r>
              <a:rPr lang="tr-TR" dirty="0">
                <a:latin typeface="Times New Roman" panose="02020603050405020304" pitchFamily="18" charset="0"/>
                <a:cs typeface="Times New Roman" panose="02020603050405020304" pitchFamily="18" charset="0"/>
              </a:rPr>
              <a:t>sayılır (</a:t>
            </a:r>
            <a:r>
              <a:rPr lang="tr-TR" i="1" dirty="0">
                <a:latin typeface="Times New Roman" panose="02020603050405020304" pitchFamily="18" charset="0"/>
                <a:cs typeface="Times New Roman" panose="02020603050405020304" pitchFamily="18" charset="0"/>
              </a:rPr>
              <a:t>TMK m. 718 /2).</a:t>
            </a:r>
          </a:p>
          <a:p>
            <a:r>
              <a:rPr lang="tr-TR" b="1" dirty="0">
                <a:latin typeface="Times New Roman" panose="02020603050405020304" pitchFamily="18" charset="0"/>
                <a:cs typeface="Times New Roman" panose="02020603050405020304" pitchFamily="18" charset="0"/>
              </a:rPr>
              <a:t>Taşınır Yapılar </a:t>
            </a:r>
            <a:r>
              <a:rPr lang="tr-TR" dirty="0">
                <a:latin typeface="Times New Roman" panose="02020603050405020304" pitchFamily="18" charset="0"/>
                <a:cs typeface="Times New Roman" panose="02020603050405020304" pitchFamily="18" charset="0"/>
              </a:rPr>
              <a:t>ise,</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MK m. 728 hükmünde </a:t>
            </a:r>
            <a:r>
              <a:rPr lang="tr-TR" dirty="0">
                <a:latin typeface="Times New Roman" panose="02020603050405020304" pitchFamily="18" charset="0"/>
                <a:cs typeface="Times New Roman" panose="02020603050405020304" pitchFamily="18" charset="0"/>
              </a:rPr>
              <a:t>düzenlenmiştir. </a:t>
            </a:r>
          </a:p>
          <a:p>
            <a:pPr algn="just"/>
            <a:r>
              <a:rPr lang="tr-TR" dirty="0">
                <a:latin typeface="Times New Roman" panose="02020603050405020304" pitchFamily="18" charset="0"/>
                <a:cs typeface="Times New Roman" panose="02020603050405020304" pitchFamily="18" charset="0"/>
              </a:rPr>
              <a:t>Bu hükme göre, </a:t>
            </a:r>
            <a:r>
              <a:rPr lang="tr-TR" b="1" dirty="0">
                <a:latin typeface="Times New Roman" panose="02020603050405020304" pitchFamily="18" charset="0"/>
                <a:cs typeface="Times New Roman" panose="02020603050405020304" pitchFamily="18" charset="0"/>
              </a:rPr>
              <a:t>Kalıcı  olmaları amaçlanmaksızın yapılan </a:t>
            </a:r>
            <a:r>
              <a:rPr lang="tr-TR"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Kulübe, büfe, çardak, baraka ve benzeri hafif yapılar, bu yapıların malikine ait olurlar ve Bütünleyici Parça sayılmazlar</a:t>
            </a:r>
            <a:r>
              <a:rPr lang="tr-TR" i="1" dirty="0">
                <a:latin typeface="Times New Roman" panose="02020603050405020304" pitchFamily="18" charset="0"/>
                <a:cs typeface="Times New Roman" panose="02020603050405020304" pitchFamily="18" charset="0"/>
              </a:rPr>
              <a:t>.» (TMK m. 728)</a:t>
            </a:r>
          </a:p>
          <a:p>
            <a:pPr algn="just"/>
            <a:r>
              <a:rPr lang="tr-TR" b="1" dirty="0">
                <a:latin typeface="Times New Roman" panose="02020603050405020304" pitchFamily="18" charset="0"/>
                <a:cs typeface="Times New Roman" panose="02020603050405020304" pitchFamily="18" charset="0"/>
              </a:rPr>
              <a:t>Bir Taşınmaz</a:t>
            </a:r>
            <a:r>
              <a:rPr lang="tr-TR" dirty="0">
                <a:latin typeface="Times New Roman" panose="02020603050405020304" pitchFamily="18" charset="0"/>
                <a:cs typeface="Times New Roman" panose="02020603050405020304" pitchFamily="18" charset="0"/>
              </a:rPr>
              <a:t>, MK m. 704 / 1 b.1’in – isabetli görünmeyen ifadesiyle- </a:t>
            </a:r>
            <a:r>
              <a:rPr lang="tr-TR" b="1" dirty="0">
                <a:latin typeface="Times New Roman" panose="02020603050405020304" pitchFamily="18" charset="0"/>
                <a:cs typeface="Times New Roman" panose="02020603050405020304" pitchFamily="18" charset="0"/>
              </a:rPr>
              <a:t>Arazi üzerindeki ağaçlar </a:t>
            </a:r>
            <a:r>
              <a:rPr lang="tr-TR" dirty="0">
                <a:latin typeface="Times New Roman" panose="02020603050405020304" pitchFamily="18" charset="0"/>
                <a:cs typeface="Times New Roman" panose="02020603050405020304" pitchFamily="18" charset="0"/>
              </a:rPr>
              <a:t>da</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Bütünleyici Parçadır.  </a:t>
            </a:r>
          </a:p>
          <a:p>
            <a:pPr marL="0" indent="0" algn="just">
              <a:buNone/>
            </a:pPr>
            <a:r>
              <a:rPr lang="tr-TR" sz="2400" i="1" dirty="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Aybay / </a:t>
            </a:r>
            <a:r>
              <a:rPr lang="tr-TR" sz="2400" b="1" i="1" dirty="0" err="1">
                <a:latin typeface="Times New Roman" panose="02020603050405020304" pitchFamily="18" charset="0"/>
                <a:cs typeface="Times New Roman" panose="02020603050405020304" pitchFamily="18" charset="0"/>
              </a:rPr>
              <a:t>Hatemi</a:t>
            </a:r>
            <a:r>
              <a:rPr lang="tr-TR" sz="2400" i="1" dirty="0">
                <a:latin typeface="Times New Roman" panose="02020603050405020304" pitchFamily="18" charset="0"/>
                <a:cs typeface="Times New Roman" panose="02020603050405020304" pitchFamily="18" charset="0"/>
              </a:rPr>
              <a:t>, Eşya Hukuku, 4. Bası, İstanbul 2014, s. 118)</a:t>
            </a:r>
          </a:p>
        </p:txBody>
      </p:sp>
    </p:spTree>
    <p:extLst>
      <p:ext uri="{BB962C8B-B14F-4D97-AF65-F5344CB8AC3E}">
        <p14:creationId xmlns:p14="http://schemas.microsoft.com/office/powerpoint/2010/main" val="3791966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b="1" dirty="0"/>
              <a:t>Mülkiyetin Konusu ve Kapsamı </a:t>
            </a:r>
            <a:br>
              <a:rPr lang="tr-TR" b="1" dirty="0"/>
            </a:br>
            <a:endParaRPr lang="tr-TR" sz="2200" b="1"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Autofit/>
          </a:bodyPr>
          <a:lstStyle/>
          <a:p>
            <a:pPr algn="just"/>
            <a:endParaRPr lang="tr-TR" sz="2400" dirty="0">
              <a:latin typeface="Times New Roman" panose="02020603050405020304" pitchFamily="18" charset="0"/>
              <a:cs typeface="Times New Roman" panose="02020603050405020304" pitchFamily="18" charset="0"/>
            </a:endParaRPr>
          </a:p>
          <a:p>
            <a:pPr algn="just"/>
            <a:r>
              <a:rPr lang="tr-TR" sz="3200" b="1" i="1" dirty="0">
                <a:latin typeface="Times New Roman" panose="02020603050405020304" pitchFamily="18" charset="0"/>
                <a:cs typeface="Times New Roman" panose="02020603050405020304" pitchFamily="18" charset="0"/>
              </a:rPr>
              <a:t>Sirmen, </a:t>
            </a:r>
            <a:r>
              <a:rPr lang="tr-TR" sz="3200" i="1" dirty="0">
                <a:latin typeface="Times New Roman" panose="02020603050405020304" pitchFamily="18" charset="0"/>
                <a:cs typeface="Times New Roman" panose="02020603050405020304" pitchFamily="18" charset="0"/>
              </a:rPr>
              <a:t>Eşya H., 7. B., s. 260 vd.; </a:t>
            </a:r>
            <a:r>
              <a:rPr lang="tr-TR" sz="3200" b="1" i="1" dirty="0" err="1">
                <a:latin typeface="Times New Roman" panose="02020603050405020304" pitchFamily="18" charset="0"/>
                <a:cs typeface="Times New Roman" panose="02020603050405020304" pitchFamily="18" charset="0"/>
              </a:rPr>
              <a:t>Oğuzman</a:t>
            </a:r>
            <a:r>
              <a:rPr lang="tr-TR" sz="3200" b="1" i="1" dirty="0">
                <a:latin typeface="Times New Roman" panose="02020603050405020304" pitchFamily="18" charset="0"/>
                <a:cs typeface="Times New Roman" panose="02020603050405020304" pitchFamily="18" charset="0"/>
              </a:rPr>
              <a:t> / </a:t>
            </a:r>
            <a:r>
              <a:rPr lang="tr-TR" sz="3200" b="1" i="1" dirty="0" err="1">
                <a:latin typeface="Times New Roman" panose="02020603050405020304" pitchFamily="18" charset="0"/>
                <a:cs typeface="Times New Roman" panose="02020603050405020304" pitchFamily="18" charset="0"/>
              </a:rPr>
              <a:t>Seliçi</a:t>
            </a:r>
            <a:r>
              <a:rPr lang="tr-TR" sz="3200" b="1" i="1" dirty="0">
                <a:latin typeface="Times New Roman" panose="02020603050405020304" pitchFamily="18" charset="0"/>
                <a:cs typeface="Times New Roman" panose="02020603050405020304" pitchFamily="18" charset="0"/>
              </a:rPr>
              <a:t> / Oktay- Özdemir, </a:t>
            </a:r>
            <a:r>
              <a:rPr lang="tr-TR" sz="3200" i="1" dirty="0">
                <a:latin typeface="Times New Roman" panose="02020603050405020304" pitchFamily="18" charset="0"/>
                <a:cs typeface="Times New Roman" panose="02020603050405020304" pitchFamily="18" charset="0"/>
              </a:rPr>
              <a:t>Eşya H.,19. B., s. 285 vd.; </a:t>
            </a:r>
            <a:r>
              <a:rPr lang="tr-TR" sz="3200" b="1" i="1" dirty="0" err="1">
                <a:latin typeface="Times New Roman" panose="02020603050405020304" pitchFamily="18" charset="0"/>
                <a:cs typeface="Times New Roman" panose="02020603050405020304" pitchFamily="18" charset="0"/>
              </a:rPr>
              <a:t>Oğuzman</a:t>
            </a:r>
            <a:r>
              <a:rPr lang="tr-TR" sz="3200" b="1" i="1" dirty="0">
                <a:latin typeface="Times New Roman" panose="02020603050405020304" pitchFamily="18" charset="0"/>
                <a:cs typeface="Times New Roman" panose="02020603050405020304" pitchFamily="18" charset="0"/>
              </a:rPr>
              <a:t> / </a:t>
            </a:r>
            <a:r>
              <a:rPr lang="tr-TR" sz="3200" b="1" i="1" dirty="0" err="1">
                <a:latin typeface="Times New Roman" panose="02020603050405020304" pitchFamily="18" charset="0"/>
                <a:cs typeface="Times New Roman" panose="02020603050405020304" pitchFamily="18" charset="0"/>
              </a:rPr>
              <a:t>Seliçi</a:t>
            </a:r>
            <a:r>
              <a:rPr lang="tr-TR" sz="3200" b="1" i="1" dirty="0">
                <a:latin typeface="Times New Roman" panose="02020603050405020304" pitchFamily="18" charset="0"/>
                <a:cs typeface="Times New Roman" panose="02020603050405020304" pitchFamily="18" charset="0"/>
              </a:rPr>
              <a:t> / Oktay- Özdemir, </a:t>
            </a:r>
            <a:r>
              <a:rPr lang="tr-TR" sz="3200" i="1" dirty="0">
                <a:latin typeface="Times New Roman" panose="02020603050405020304" pitchFamily="18" charset="0"/>
                <a:cs typeface="Times New Roman" panose="02020603050405020304" pitchFamily="18" charset="0"/>
              </a:rPr>
              <a:t>Eşya Hukuku, Ders Kitabı, s. 160 vd.;  </a:t>
            </a:r>
            <a:br>
              <a:rPr lang="tr-TR" sz="3200" i="1" dirty="0">
                <a:latin typeface="Times New Roman" panose="02020603050405020304" pitchFamily="18" charset="0"/>
                <a:cs typeface="Times New Roman" panose="02020603050405020304" pitchFamily="18" charset="0"/>
              </a:rPr>
            </a:br>
            <a:r>
              <a:rPr lang="tr-TR" sz="3200" b="1" i="1" dirty="0">
                <a:latin typeface="Times New Roman" panose="02020603050405020304" pitchFamily="18" charset="0"/>
                <a:cs typeface="Times New Roman" panose="02020603050405020304" pitchFamily="18" charset="0"/>
              </a:rPr>
              <a:t>Ertaş, </a:t>
            </a:r>
            <a:r>
              <a:rPr lang="tr-TR" sz="3200" i="1" dirty="0">
                <a:latin typeface="Times New Roman" panose="02020603050405020304" pitchFamily="18" charset="0"/>
                <a:cs typeface="Times New Roman" panose="02020603050405020304" pitchFamily="18" charset="0"/>
              </a:rPr>
              <a:t>Eşya H., 14. B., s. 221 vd</a:t>
            </a:r>
            <a:r>
              <a:rPr lang="tr-TR" sz="3200" b="1" i="1" dirty="0">
                <a:latin typeface="Times New Roman" panose="02020603050405020304" pitchFamily="18" charset="0"/>
                <a:cs typeface="Times New Roman" panose="02020603050405020304" pitchFamily="18" charset="0"/>
              </a:rPr>
              <a:t>.; Eren, </a:t>
            </a:r>
            <a:r>
              <a:rPr lang="tr-TR" sz="3200" i="1" dirty="0">
                <a:latin typeface="Times New Roman" panose="02020603050405020304" pitchFamily="18" charset="0"/>
                <a:cs typeface="Times New Roman" panose="02020603050405020304" pitchFamily="18" charset="0"/>
              </a:rPr>
              <a:t>Mülkiyet H., 4. B., s. 52 vd.; </a:t>
            </a:r>
            <a:r>
              <a:rPr lang="tr-TR" sz="3200" b="1" i="1" dirty="0">
                <a:latin typeface="Times New Roman" panose="02020603050405020304" pitchFamily="18" charset="0"/>
                <a:cs typeface="Times New Roman" panose="02020603050405020304" pitchFamily="18" charset="0"/>
              </a:rPr>
              <a:t>Esener / Güven</a:t>
            </a:r>
            <a:r>
              <a:rPr lang="tr-TR" sz="3200" i="1" dirty="0">
                <a:latin typeface="Times New Roman" panose="02020603050405020304" pitchFamily="18" charset="0"/>
                <a:cs typeface="Times New Roman" panose="02020603050405020304" pitchFamily="18" charset="0"/>
              </a:rPr>
              <a:t>, Eşya H., 7. B., s. 250 vd. ; </a:t>
            </a:r>
            <a:r>
              <a:rPr lang="tr-TR" sz="3200" b="1" i="1" dirty="0">
                <a:latin typeface="Times New Roman" panose="02020603050405020304" pitchFamily="18" charset="0"/>
                <a:cs typeface="Times New Roman" panose="02020603050405020304" pitchFamily="18" charset="0"/>
              </a:rPr>
              <a:t>Aybay</a:t>
            </a:r>
            <a:r>
              <a:rPr lang="tr-TR" sz="3200" i="1" dirty="0">
                <a:latin typeface="Times New Roman" panose="02020603050405020304" pitchFamily="18" charset="0"/>
                <a:cs typeface="Times New Roman" panose="02020603050405020304" pitchFamily="18" charset="0"/>
              </a:rPr>
              <a:t> / </a:t>
            </a:r>
            <a:r>
              <a:rPr lang="tr-TR" sz="3200" b="1" i="1" dirty="0" err="1">
                <a:latin typeface="Times New Roman" panose="02020603050405020304" pitchFamily="18" charset="0"/>
                <a:cs typeface="Times New Roman" panose="02020603050405020304" pitchFamily="18" charset="0"/>
              </a:rPr>
              <a:t>Hatemi</a:t>
            </a:r>
            <a:r>
              <a:rPr lang="tr-TR" sz="3200" b="1" i="1"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Eşya Hukuku, 4. B., İstanbul 2014, s. 117 vd.</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0060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Taşınırlarda</a:t>
            </a:r>
            <a:r>
              <a:rPr lang="tr-TR" dirty="0">
                <a:latin typeface="Times New Roman" panose="02020603050405020304" pitchFamily="18" charset="0"/>
                <a:cs typeface="Times New Roman" panose="02020603050405020304" pitchFamily="18" charset="0"/>
              </a:rPr>
              <a:t> da </a:t>
            </a:r>
            <a:r>
              <a:rPr lang="tr-TR" b="1" dirty="0">
                <a:latin typeface="Times New Roman" panose="02020603050405020304" pitchFamily="18" charset="0"/>
                <a:cs typeface="Times New Roman" panose="02020603050405020304" pitchFamily="18" charset="0"/>
              </a:rPr>
              <a:t>Bütünleyici Parçadan </a:t>
            </a:r>
            <a:r>
              <a:rPr lang="tr-TR" dirty="0">
                <a:latin typeface="Times New Roman" panose="02020603050405020304" pitchFamily="18" charset="0"/>
                <a:cs typeface="Times New Roman" panose="02020603050405020304" pitchFamily="18" charset="0"/>
              </a:rPr>
              <a:t>söz edilir. </a:t>
            </a:r>
            <a:r>
              <a:rPr lang="tr-TR" b="1" i="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bir dolmakalemin kapağı gibi. </a:t>
            </a:r>
          </a:p>
          <a:p>
            <a:pPr algn="just"/>
            <a:r>
              <a:rPr lang="tr-TR" b="1" dirty="0">
                <a:latin typeface="Times New Roman" panose="02020603050405020304" pitchFamily="18" charset="0"/>
                <a:cs typeface="Times New Roman" panose="02020603050405020304" pitchFamily="18" charset="0"/>
              </a:rPr>
              <a:t>Bütünleyici Parça </a:t>
            </a:r>
            <a:r>
              <a:rPr lang="tr-TR" dirty="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Asıl Şey arasındaki bağlantıya son verilmiş </a:t>
            </a:r>
            <a:r>
              <a:rPr lang="tr-TR" dirty="0">
                <a:latin typeface="Times New Roman" panose="02020603050405020304" pitchFamily="18" charset="0"/>
                <a:cs typeface="Times New Roman" panose="02020603050405020304" pitchFamily="18" charset="0"/>
              </a:rPr>
              <a:t>ise, </a:t>
            </a:r>
            <a:r>
              <a:rPr lang="tr-TR" b="1" dirty="0">
                <a:latin typeface="Times New Roman" panose="02020603050405020304" pitchFamily="18" charset="0"/>
                <a:cs typeface="Times New Roman" panose="02020603050405020304" pitchFamily="18" charset="0"/>
              </a:rPr>
              <a:t>Asıl Şey «</a:t>
            </a:r>
            <a:r>
              <a:rPr lang="tr-TR" b="1" i="1" dirty="0">
                <a:latin typeface="Times New Roman" panose="02020603050405020304" pitchFamily="18" charset="0"/>
                <a:cs typeface="Times New Roman" panose="02020603050405020304" pitchFamily="18" charset="0"/>
              </a:rPr>
              <a:t>eksik</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kalmış sayılır. </a:t>
            </a:r>
          </a:p>
          <a:p>
            <a:pPr algn="just"/>
            <a:r>
              <a:rPr lang="tr-TR" b="1" dirty="0">
                <a:latin typeface="Times New Roman" panose="02020603050405020304" pitchFamily="18" charset="0"/>
                <a:cs typeface="Times New Roman" panose="02020603050405020304" pitchFamily="18" charset="0"/>
              </a:rPr>
              <a:t>Bütünleyici Parçanın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Bütünleyici Parçası olabilir; </a:t>
            </a:r>
            <a:r>
              <a:rPr lang="tr-TR" i="1" dirty="0">
                <a:latin typeface="Times New Roman" panose="02020603050405020304" pitchFamily="18" charset="0"/>
                <a:cs typeface="Times New Roman" panose="02020603050405020304" pitchFamily="18" charset="0"/>
              </a:rPr>
              <a:t>örneğin,</a:t>
            </a:r>
            <a:r>
              <a:rPr lang="tr-TR" b="1" i="1" dirty="0">
                <a:latin typeface="Times New Roman" panose="02020603050405020304" pitchFamily="18" charset="0"/>
                <a:cs typeface="Times New Roman" panose="02020603050405020304" pitchFamily="18" charset="0"/>
              </a:rPr>
              <a:t> Evin Kapısı, Evin Penceresi, Pencerenin Camı </a:t>
            </a:r>
            <a:r>
              <a:rPr lang="tr-TR" dirty="0">
                <a:latin typeface="Times New Roman" panose="02020603050405020304" pitchFamily="18" charset="0"/>
                <a:cs typeface="Times New Roman" panose="02020603050405020304" pitchFamily="18" charset="0"/>
              </a:rPr>
              <a:t>gibi. </a:t>
            </a:r>
          </a:p>
          <a:p>
            <a:pPr algn="just"/>
            <a:r>
              <a:rPr lang="tr-TR" b="1" dirty="0">
                <a:latin typeface="Times New Roman" panose="02020603050405020304" pitchFamily="18" charset="0"/>
                <a:cs typeface="Times New Roman" panose="02020603050405020304" pitchFamily="18" charset="0"/>
              </a:rPr>
              <a:t>Bir şeyin Bütünleyici Parça olup olmadığı konusunda tereddüde düşülür </a:t>
            </a:r>
            <a:r>
              <a:rPr lang="tr-TR" dirty="0">
                <a:latin typeface="Times New Roman" panose="02020603050405020304" pitchFamily="18" charset="0"/>
                <a:cs typeface="Times New Roman" panose="02020603050405020304" pitchFamily="18" charset="0"/>
              </a:rPr>
              <a:t>ise, </a:t>
            </a:r>
            <a:r>
              <a:rPr lang="tr-TR" b="1" i="1" dirty="0">
                <a:latin typeface="Times New Roman" panose="02020603050405020304" pitchFamily="18" charset="0"/>
                <a:cs typeface="Times New Roman" panose="02020603050405020304" pitchFamily="18" charset="0"/>
              </a:rPr>
              <a:t>Yerel âdete (</a:t>
            </a:r>
            <a:r>
              <a:rPr lang="tr-TR" i="1" dirty="0">
                <a:latin typeface="Times New Roman" panose="02020603050405020304" pitchFamily="18" charset="0"/>
                <a:cs typeface="Times New Roman" panose="02020603050405020304" pitchFamily="18" charset="0"/>
              </a:rPr>
              <a:t>Mahalli Örf) </a:t>
            </a:r>
            <a:r>
              <a:rPr lang="tr-TR" dirty="0">
                <a:latin typeface="Times New Roman" panose="02020603050405020304" pitchFamily="18" charset="0"/>
                <a:cs typeface="Times New Roman" panose="02020603050405020304" pitchFamily="18" charset="0"/>
              </a:rPr>
              <a:t>başvurulur</a:t>
            </a:r>
            <a:r>
              <a:rPr lang="tr-TR" i="1" dirty="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TMK m. 684 /2)</a:t>
            </a:r>
          </a:p>
          <a:p>
            <a:pPr marL="0" indent="0" algn="just">
              <a:buNone/>
            </a:pPr>
            <a:r>
              <a:rPr lang="tr-TR" sz="2400" i="1"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Aybay / </a:t>
            </a:r>
            <a:r>
              <a:rPr lang="tr-TR" sz="2400" b="1" i="1" dirty="0" err="1">
                <a:latin typeface="Times New Roman" panose="02020603050405020304" pitchFamily="18" charset="0"/>
                <a:cs typeface="Times New Roman" panose="02020603050405020304" pitchFamily="18" charset="0"/>
              </a:rPr>
              <a:t>Hatemi</a:t>
            </a:r>
            <a:r>
              <a:rPr lang="tr-TR" sz="2400" i="1" dirty="0">
                <a:latin typeface="Times New Roman" panose="02020603050405020304" pitchFamily="18" charset="0"/>
                <a:cs typeface="Times New Roman" panose="02020603050405020304" pitchFamily="18" charset="0"/>
              </a:rPr>
              <a:t>, Eşya H., 4. B., s. 118)</a:t>
            </a: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6898265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Bütünleyici Parça Niteliğinin Kazanılması İçin Gerekli Olan Şartlar </a:t>
            </a:r>
          </a:p>
        </p:txBody>
      </p:sp>
      <p:sp>
        <p:nvSpPr>
          <p:cNvPr id="3" name="İçerik Yer Tutucusu 2"/>
          <p:cNvSpPr>
            <a:spLocks noGrp="1"/>
          </p:cNvSpPr>
          <p:nvPr>
            <p:ph idx="1"/>
          </p:nvPr>
        </p:nvSpPr>
        <p:spPr/>
        <p:txBody>
          <a:bodyPr>
            <a:normAutofit/>
          </a:bodyPr>
          <a:lstStyle/>
          <a:p>
            <a:pPr algn="just"/>
            <a:r>
              <a:rPr lang="tr-TR" dirty="0"/>
              <a:t> </a:t>
            </a:r>
            <a:r>
              <a:rPr lang="tr-TR" b="1" dirty="0">
                <a:latin typeface="Times New Roman" panose="02020603050405020304" pitchFamily="18" charset="0"/>
                <a:cs typeface="Times New Roman" panose="02020603050405020304" pitchFamily="18" charset="0"/>
              </a:rPr>
              <a:t>Bütünleyici Parça, </a:t>
            </a:r>
            <a:r>
              <a:rPr lang="tr-TR" b="1" i="1" dirty="0">
                <a:latin typeface="Times New Roman" panose="02020603050405020304" pitchFamily="18" charset="0"/>
                <a:cs typeface="Times New Roman" panose="02020603050405020304" pitchFamily="18" charset="0"/>
              </a:rPr>
              <a:t>Medeni Kanun’un 684.maddesinin ikinci fıkrasında </a:t>
            </a:r>
            <a:r>
              <a:rPr lang="tr-TR" b="1" dirty="0">
                <a:latin typeface="Times New Roman" panose="02020603050405020304" pitchFamily="18" charset="0"/>
                <a:cs typeface="Times New Roman" panose="02020603050405020304" pitchFamily="18" charset="0"/>
              </a:rPr>
              <a:t>tanımlanmıştır. </a:t>
            </a:r>
          </a:p>
          <a:p>
            <a:pPr algn="just"/>
            <a:r>
              <a:rPr lang="tr-TR" b="1" u="sng" dirty="0">
                <a:latin typeface="Times New Roman" panose="02020603050405020304" pitchFamily="18" charset="0"/>
                <a:cs typeface="Times New Roman" panose="02020603050405020304" pitchFamily="18" charset="0"/>
              </a:rPr>
              <a:t>MK m. 684 / II hükmündeki tanıma göre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bir şeyin diğer bir şeyin Bütünleyici Parçası sayılabilmesi </a:t>
            </a:r>
            <a:r>
              <a:rPr lang="tr-TR" dirty="0">
                <a:latin typeface="Times New Roman" panose="02020603050405020304" pitchFamily="18" charset="0"/>
                <a:cs typeface="Times New Roman" panose="02020603050405020304" pitchFamily="18" charset="0"/>
              </a:rPr>
              <a:t>için </a:t>
            </a:r>
            <a:r>
              <a:rPr lang="tr-TR" b="1" dirty="0">
                <a:latin typeface="Times New Roman" panose="02020603050405020304" pitchFamily="18" charset="0"/>
                <a:cs typeface="Times New Roman" panose="02020603050405020304" pitchFamily="18" charset="0"/>
              </a:rPr>
              <a:t>üç Unsur </a:t>
            </a:r>
            <a:r>
              <a:rPr lang="tr-TR" dirty="0">
                <a:latin typeface="Times New Roman" panose="02020603050405020304" pitchFamily="18" charset="0"/>
                <a:cs typeface="Times New Roman" panose="02020603050405020304" pitchFamily="18" charset="0"/>
              </a:rPr>
              <a:t>aranmaktadır. </a:t>
            </a:r>
          </a:p>
          <a:p>
            <a:pPr algn="just"/>
            <a:r>
              <a:rPr lang="tr-TR" b="1" u="sng" dirty="0">
                <a:latin typeface="Times New Roman" panose="02020603050405020304" pitchFamily="18" charset="0"/>
                <a:cs typeface="Times New Roman" panose="02020603050405020304" pitchFamily="18" charset="0"/>
              </a:rPr>
              <a:t>Bu Unsurlar ise, şunlardır: </a:t>
            </a:r>
          </a:p>
          <a:p>
            <a:pPr algn="just"/>
            <a:r>
              <a:rPr lang="tr-TR" b="1" i="1" dirty="0">
                <a:latin typeface="Times New Roman" panose="02020603050405020304" pitchFamily="18" charset="0"/>
                <a:cs typeface="Times New Roman" panose="02020603050405020304" pitchFamily="18" charset="0"/>
              </a:rPr>
              <a:t>Dış Bağlılık</a:t>
            </a:r>
            <a:r>
              <a:rPr lang="tr-TR" dirty="0">
                <a:latin typeface="Times New Roman" panose="02020603050405020304" pitchFamily="18" charset="0"/>
                <a:cs typeface="Times New Roman" panose="02020603050405020304" pitchFamily="18" charset="0"/>
              </a:rPr>
              <a:t>, </a:t>
            </a:r>
          </a:p>
          <a:p>
            <a:pPr algn="just"/>
            <a:r>
              <a:rPr lang="tr-TR" b="1" i="1" dirty="0">
                <a:latin typeface="Times New Roman" panose="02020603050405020304" pitchFamily="18" charset="0"/>
                <a:cs typeface="Times New Roman" panose="02020603050405020304" pitchFamily="18" charset="0"/>
              </a:rPr>
              <a:t>İç Bağlılık </a:t>
            </a:r>
          </a:p>
          <a:p>
            <a:pPr algn="just"/>
            <a:r>
              <a:rPr lang="tr-TR" b="1" i="1" dirty="0">
                <a:latin typeface="Times New Roman" panose="02020603050405020304" pitchFamily="18" charset="0"/>
                <a:cs typeface="Times New Roman" panose="02020603050405020304" pitchFamily="18" charset="0"/>
              </a:rPr>
              <a:t>Yerel Adetlere Uygunluk </a:t>
            </a:r>
          </a:p>
          <a:p>
            <a:pPr marL="0" indent="0" algn="just">
              <a:buNone/>
            </a:pPr>
            <a:r>
              <a:rPr lang="tr-TR" dirty="0">
                <a:latin typeface="Times New Roman" panose="02020603050405020304" pitchFamily="18" charset="0"/>
                <a:cs typeface="Times New Roman" panose="02020603050405020304" pitchFamily="18" charset="0"/>
              </a:rPr>
              <a:t>Sayılan bu  </a:t>
            </a:r>
            <a:r>
              <a:rPr lang="tr-TR" b="1" u="sng" dirty="0">
                <a:latin typeface="Times New Roman" panose="02020603050405020304" pitchFamily="18" charset="0"/>
                <a:cs typeface="Times New Roman" panose="02020603050405020304" pitchFamily="18" charset="0"/>
              </a:rPr>
              <a:t>üç Şartın birlikte varlığı aranır.</a:t>
            </a:r>
          </a:p>
          <a:p>
            <a:pPr marL="0" indent="0" algn="just">
              <a:buNone/>
            </a:pPr>
            <a:endParaRPr lang="tr-TR" sz="4400" b="1" dirty="0"/>
          </a:p>
        </p:txBody>
      </p:sp>
    </p:spTree>
    <p:extLst>
      <p:ext uri="{BB962C8B-B14F-4D97-AF65-F5344CB8AC3E}">
        <p14:creationId xmlns:p14="http://schemas.microsoft.com/office/powerpoint/2010/main" val="36047049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Bütünleyici Parçanın Unsurları </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85373678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154274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Bütünleyici Parçanın Unsurları </a:t>
            </a:r>
          </a:p>
        </p:txBody>
      </p:sp>
      <p:sp>
        <p:nvSpPr>
          <p:cNvPr id="3" name="İçerik Yer Tutucusu 2"/>
          <p:cNvSpPr>
            <a:spLocks noGrp="1"/>
          </p:cNvSpPr>
          <p:nvPr>
            <p:ph idx="1"/>
          </p:nvPr>
        </p:nvSpPr>
        <p:spPr/>
        <p:txBody>
          <a:bodyPr/>
          <a:lstStyle/>
          <a:p>
            <a:pPr algn="just"/>
            <a:r>
              <a:rPr lang="tr-TR" b="1" u="sng" dirty="0">
                <a:latin typeface="Times New Roman" panose="02020603050405020304" pitchFamily="18" charset="0"/>
                <a:cs typeface="Times New Roman" panose="02020603050405020304" pitchFamily="18" charset="0"/>
              </a:rPr>
              <a:t>1)Dış Bağlılık</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Bütünleyici Parça </a:t>
            </a:r>
            <a:r>
              <a:rPr lang="tr-TR" dirty="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Asıl Şey </a:t>
            </a:r>
            <a:r>
              <a:rPr lang="tr-TR" dirty="0">
                <a:latin typeface="Times New Roman" panose="02020603050405020304" pitchFamily="18" charset="0"/>
                <a:cs typeface="Times New Roman" panose="02020603050405020304" pitchFamily="18" charset="0"/>
              </a:rPr>
              <a:t>arasında dıştan görülebilen </a:t>
            </a:r>
            <a:r>
              <a:rPr lang="tr-TR" b="1" i="1" dirty="0">
                <a:latin typeface="Times New Roman" panose="02020603050405020304" pitchFamily="18" charset="0"/>
                <a:cs typeface="Times New Roman" panose="02020603050405020304" pitchFamily="18" charset="0"/>
              </a:rPr>
              <a:t>Maddi bir Bağlılık </a:t>
            </a:r>
            <a:r>
              <a:rPr lang="tr-TR" dirty="0">
                <a:latin typeface="Times New Roman" panose="02020603050405020304" pitchFamily="18" charset="0"/>
                <a:cs typeface="Times New Roman" panose="02020603050405020304" pitchFamily="18" charset="0"/>
              </a:rPr>
              <a:t>olmalıdır. </a:t>
            </a:r>
          </a:p>
          <a:p>
            <a:pPr algn="just"/>
            <a:r>
              <a:rPr lang="tr-TR" b="1" u="sng" dirty="0">
                <a:latin typeface="Times New Roman" panose="02020603050405020304" pitchFamily="18" charset="0"/>
                <a:cs typeface="Times New Roman" panose="02020603050405020304" pitchFamily="18" charset="0"/>
              </a:rPr>
              <a:t>2)İç Bağlılık</a:t>
            </a:r>
            <a:r>
              <a:rPr lang="tr-TR" b="1" dirty="0">
                <a:latin typeface="Times New Roman" panose="02020603050405020304" pitchFamily="18" charset="0"/>
                <a:cs typeface="Times New Roman" panose="02020603050405020304" pitchFamily="18" charset="0"/>
              </a:rPr>
              <a:t>: Bütünleyici Parça, </a:t>
            </a:r>
            <a:r>
              <a:rPr lang="tr-TR" dirty="0">
                <a:latin typeface="Times New Roman" panose="02020603050405020304" pitchFamily="18" charset="0"/>
                <a:cs typeface="Times New Roman" panose="02020603050405020304" pitchFamily="18" charset="0"/>
              </a:rPr>
              <a:t>Asıl şeyin varlığına dahil olmalı, </a:t>
            </a:r>
            <a:r>
              <a:rPr lang="tr-TR" b="1" dirty="0">
                <a:latin typeface="Times New Roman" panose="02020603050405020304" pitchFamily="18" charset="0"/>
                <a:cs typeface="Times New Roman" panose="02020603050405020304" pitchFamily="18" charset="0"/>
              </a:rPr>
              <a:t>Bütünleyici Parça</a:t>
            </a:r>
            <a:r>
              <a:rPr lang="tr-TR" dirty="0">
                <a:latin typeface="Times New Roman" panose="02020603050405020304" pitchFamily="18" charset="0"/>
                <a:cs typeface="Times New Roman" panose="02020603050405020304" pitchFamily="18" charset="0"/>
              </a:rPr>
              <a:t> ile </a:t>
            </a:r>
            <a:r>
              <a:rPr lang="tr-TR" b="1" dirty="0">
                <a:latin typeface="Times New Roman" panose="02020603050405020304" pitchFamily="18" charset="0"/>
                <a:cs typeface="Times New Roman" panose="02020603050405020304" pitchFamily="18" charset="0"/>
              </a:rPr>
              <a:t>Asıl Şey </a:t>
            </a:r>
            <a:r>
              <a:rPr lang="tr-TR" dirty="0">
                <a:latin typeface="Times New Roman" panose="02020603050405020304" pitchFamily="18" charset="0"/>
                <a:cs typeface="Times New Roman" panose="02020603050405020304" pitchFamily="18" charset="0"/>
              </a:rPr>
              <a:t>arasında içten, </a:t>
            </a:r>
            <a:r>
              <a:rPr lang="tr-TR" b="1" i="1" dirty="0">
                <a:latin typeface="Times New Roman" panose="02020603050405020304" pitchFamily="18" charset="0"/>
                <a:cs typeface="Times New Roman" panose="02020603050405020304" pitchFamily="18" charset="0"/>
              </a:rPr>
              <a:t>Sürekli bir Bağlılık </a:t>
            </a:r>
            <a:r>
              <a:rPr lang="tr-TR" dirty="0">
                <a:latin typeface="Times New Roman" panose="02020603050405020304" pitchFamily="18" charset="0"/>
                <a:cs typeface="Times New Roman" panose="02020603050405020304" pitchFamily="18" charset="0"/>
              </a:rPr>
              <a:t>bulunmalıdır. </a:t>
            </a:r>
          </a:p>
          <a:p>
            <a:pPr algn="just"/>
            <a:r>
              <a:rPr lang="tr-TR" b="1" u="sng" dirty="0">
                <a:latin typeface="Times New Roman" panose="02020603050405020304" pitchFamily="18" charset="0"/>
                <a:cs typeface="Times New Roman" panose="02020603050405020304" pitchFamily="18" charset="0"/>
              </a:rPr>
              <a:t>3)Yerel Adetlere Uygunluk </a:t>
            </a:r>
            <a:r>
              <a:rPr lang="tr-TR" b="1" dirty="0">
                <a:latin typeface="Times New Roman" panose="02020603050405020304" pitchFamily="18" charset="0"/>
                <a:cs typeface="Times New Roman" panose="02020603050405020304" pitchFamily="18" charset="0"/>
              </a:rPr>
              <a:t>: Bütünleyici Parça </a:t>
            </a:r>
            <a:r>
              <a:rPr lang="tr-TR" dirty="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Asıl Şey </a:t>
            </a:r>
            <a:r>
              <a:rPr lang="tr-TR" dirty="0">
                <a:latin typeface="Times New Roman" panose="02020603050405020304" pitchFamily="18" charset="0"/>
                <a:cs typeface="Times New Roman" panose="02020603050405020304" pitchFamily="18" charset="0"/>
              </a:rPr>
              <a:t>arasındaki </a:t>
            </a:r>
            <a:r>
              <a:rPr lang="tr-TR" b="1" dirty="0">
                <a:latin typeface="Times New Roman" panose="02020603050405020304" pitchFamily="18" charset="0"/>
                <a:cs typeface="Times New Roman" panose="02020603050405020304" pitchFamily="18" charset="0"/>
              </a:rPr>
              <a:t>Dış ve İç</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Bağlılık</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Yerel âdetlere göre </a:t>
            </a:r>
            <a:r>
              <a:rPr lang="tr-TR" dirty="0">
                <a:latin typeface="Times New Roman" panose="02020603050405020304" pitchFamily="18" charset="0"/>
                <a:cs typeface="Times New Roman" panose="02020603050405020304" pitchFamily="18" charset="0"/>
              </a:rPr>
              <a:t>de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mevcut sayılmalıdır. </a:t>
            </a:r>
          </a:p>
          <a:p>
            <a:pPr marL="0" indent="0">
              <a:buNone/>
            </a:pPr>
            <a:endParaRPr lang="tr-TR" dirty="0"/>
          </a:p>
        </p:txBody>
      </p:sp>
    </p:spTree>
    <p:extLst>
      <p:ext uri="{BB962C8B-B14F-4D97-AF65-F5344CB8AC3E}">
        <p14:creationId xmlns:p14="http://schemas.microsoft.com/office/powerpoint/2010/main" val="13853451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Bütünleyici Parçanın Şartları – </a:t>
            </a:r>
            <a:r>
              <a:rPr lang="tr-TR" sz="3600" b="1" dirty="0">
                <a:latin typeface="+mn-lt"/>
              </a:rPr>
              <a:t>Dış Bağlılık </a:t>
            </a:r>
          </a:p>
        </p:txBody>
      </p:sp>
      <p:sp>
        <p:nvSpPr>
          <p:cNvPr id="3" name="İçerik Yer Tutucusu 2"/>
          <p:cNvSpPr>
            <a:spLocks noGrp="1"/>
          </p:cNvSpPr>
          <p:nvPr>
            <p:ph idx="1"/>
          </p:nvPr>
        </p:nvSpPr>
        <p:spPr/>
        <p:txBody>
          <a:bodyPr>
            <a:noAutofit/>
          </a:bodyPr>
          <a:lstStyle/>
          <a:p>
            <a:pPr algn="just"/>
            <a:r>
              <a:rPr lang="tr-TR" b="1" dirty="0">
                <a:latin typeface="Times New Roman" panose="02020603050405020304" pitchFamily="18" charset="0"/>
                <a:cs typeface="Times New Roman" panose="02020603050405020304" pitchFamily="18" charset="0"/>
              </a:rPr>
              <a:t>Asıl Şey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Bütünleyici Parça arasında </a:t>
            </a:r>
            <a:r>
              <a:rPr lang="tr-TR" b="1" i="1" dirty="0">
                <a:latin typeface="Times New Roman" panose="02020603050405020304" pitchFamily="18" charset="0"/>
                <a:cs typeface="Times New Roman" panose="02020603050405020304" pitchFamily="18" charset="0"/>
              </a:rPr>
              <a:t>Maddi bir Bağlılığa </a:t>
            </a:r>
            <a:r>
              <a:rPr lang="tr-TR" b="1" dirty="0">
                <a:latin typeface="Times New Roman" panose="02020603050405020304" pitchFamily="18" charset="0"/>
                <a:cs typeface="Times New Roman" panose="02020603050405020304" pitchFamily="18" charset="0"/>
              </a:rPr>
              <a:t>gerek vardır. </a:t>
            </a:r>
          </a:p>
          <a:p>
            <a:pPr algn="just"/>
            <a:r>
              <a:rPr lang="tr-TR" b="1" u="sng" dirty="0">
                <a:latin typeface="Times New Roman" panose="02020603050405020304" pitchFamily="18" charset="0"/>
                <a:cs typeface="Times New Roman" panose="02020603050405020304" pitchFamily="18" charset="0"/>
              </a:rPr>
              <a:t>Bütünleyici Parçayı oluşturan şey</a:t>
            </a:r>
            <a:r>
              <a:rPr lang="tr-TR" b="1" dirty="0">
                <a:latin typeface="Times New Roman" panose="02020603050405020304" pitchFamily="18" charset="0"/>
                <a:cs typeface="Times New Roman" panose="02020603050405020304" pitchFamily="18" charset="0"/>
              </a:rPr>
              <a:t>, Asıl Şeyin bir kısmı haline gelmeli, Bütünleyici Parçaların Asıl Şey </a:t>
            </a:r>
            <a:r>
              <a:rPr lang="tr-TR" dirty="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birleşmesi sonucu meydana gelen «bütün» </a:t>
            </a:r>
            <a:r>
              <a:rPr lang="tr-TR" b="1" u="sng" dirty="0">
                <a:latin typeface="Times New Roman" panose="02020603050405020304" pitchFamily="18" charset="0"/>
                <a:cs typeface="Times New Roman" panose="02020603050405020304" pitchFamily="18" charset="0"/>
              </a:rPr>
              <a:t>tek bir Eşya </a:t>
            </a:r>
            <a:r>
              <a:rPr lang="tr-TR" b="1" dirty="0">
                <a:latin typeface="Times New Roman" panose="02020603050405020304" pitchFamily="18" charset="0"/>
                <a:cs typeface="Times New Roman" panose="02020603050405020304" pitchFamily="18" charset="0"/>
              </a:rPr>
              <a:t>gibi görünmelidir. </a:t>
            </a:r>
          </a:p>
          <a:p>
            <a:pPr algn="just"/>
            <a:r>
              <a:rPr lang="tr-TR" b="1" u="sng" dirty="0">
                <a:latin typeface="Times New Roman" panose="02020603050405020304" pitchFamily="18" charset="0"/>
                <a:cs typeface="Times New Roman" panose="02020603050405020304" pitchFamily="18" charset="0"/>
              </a:rPr>
              <a:t>Örneğin</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Gözlük Camının ve Çerçevesinin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Gözlüğe; </a:t>
            </a:r>
          </a:p>
          <a:p>
            <a:pPr algn="just"/>
            <a:r>
              <a:rPr lang="tr-TR" b="1" i="1" dirty="0">
                <a:latin typeface="Times New Roman" panose="02020603050405020304" pitchFamily="18" charset="0"/>
                <a:cs typeface="Times New Roman" panose="02020603050405020304" pitchFamily="18" charset="0"/>
              </a:rPr>
              <a:t>Kapı ve Pencerelerin </a:t>
            </a:r>
            <a:r>
              <a:rPr lang="tr-TR" b="1" dirty="0">
                <a:latin typeface="Times New Roman" panose="02020603050405020304" pitchFamily="18" charset="0"/>
                <a:cs typeface="Times New Roman" panose="02020603050405020304" pitchFamily="18" charset="0"/>
              </a:rPr>
              <a:t>Binaya, </a:t>
            </a:r>
          </a:p>
          <a:p>
            <a:pPr algn="just"/>
            <a:r>
              <a:rPr lang="tr-TR" b="1" i="1" dirty="0">
                <a:latin typeface="Times New Roman" panose="02020603050405020304" pitchFamily="18" charset="0"/>
                <a:cs typeface="Times New Roman" panose="02020603050405020304" pitchFamily="18" charset="0"/>
              </a:rPr>
              <a:t>Fren ve Direksiyonun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Otomobile</a:t>
            </a:r>
            <a:r>
              <a:rPr lang="tr-TR" dirty="0">
                <a:latin typeface="Times New Roman" panose="02020603050405020304" pitchFamily="18" charset="0"/>
                <a:cs typeface="Times New Roman" panose="02020603050405020304" pitchFamily="18" charset="0"/>
              </a:rPr>
              <a:t> bağlantısında, bu </a:t>
            </a:r>
            <a:r>
              <a:rPr lang="tr-TR" b="1" u="sng" dirty="0">
                <a:latin typeface="Times New Roman" panose="02020603050405020304" pitchFamily="18" charset="0"/>
                <a:cs typeface="Times New Roman" panose="02020603050405020304" pitchFamily="18" charset="0"/>
              </a:rPr>
              <a:t>Maddi Bağlılık </a:t>
            </a:r>
            <a:r>
              <a:rPr lang="tr-TR" b="1" dirty="0">
                <a:latin typeface="Times New Roman" panose="02020603050405020304" pitchFamily="18" charset="0"/>
                <a:cs typeface="Times New Roman" panose="02020603050405020304" pitchFamily="18" charset="0"/>
              </a:rPr>
              <a:t>açıkça</a:t>
            </a:r>
            <a:r>
              <a:rPr lang="tr-TR" dirty="0">
                <a:latin typeface="Times New Roman" panose="02020603050405020304" pitchFamily="18" charset="0"/>
                <a:cs typeface="Times New Roman" panose="02020603050405020304" pitchFamily="18" charset="0"/>
              </a:rPr>
              <a:t> görülmektedir. </a:t>
            </a:r>
          </a:p>
        </p:txBody>
      </p:sp>
    </p:spTree>
    <p:extLst>
      <p:ext uri="{BB962C8B-B14F-4D97-AF65-F5344CB8AC3E}">
        <p14:creationId xmlns:p14="http://schemas.microsoft.com/office/powerpoint/2010/main" val="28780991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dirty="0">
                <a:latin typeface="Times New Roman" panose="02020603050405020304" pitchFamily="18" charset="0"/>
                <a:cs typeface="Times New Roman" panose="02020603050405020304" pitchFamily="18" charset="0"/>
              </a:rPr>
              <a:t>Bütünleyici Parça </a:t>
            </a:r>
            <a:r>
              <a:rPr lang="tr-TR" sz="3200" dirty="0">
                <a:latin typeface="Times New Roman" panose="02020603050405020304" pitchFamily="18" charset="0"/>
                <a:cs typeface="Times New Roman" panose="02020603050405020304" pitchFamily="18" charset="0"/>
              </a:rPr>
              <a:t>ile </a:t>
            </a:r>
            <a:r>
              <a:rPr lang="tr-TR" sz="3200" b="1" dirty="0">
                <a:latin typeface="Times New Roman" panose="02020603050405020304" pitchFamily="18" charset="0"/>
                <a:cs typeface="Times New Roman" panose="02020603050405020304" pitchFamily="18" charset="0"/>
              </a:rPr>
              <a:t>Asıl Şey arasındaki </a:t>
            </a:r>
            <a:r>
              <a:rPr lang="tr-TR" sz="3200" b="1" u="sng" dirty="0">
                <a:latin typeface="Times New Roman" panose="02020603050405020304" pitchFamily="18" charset="0"/>
                <a:cs typeface="Times New Roman" panose="02020603050405020304" pitchFamily="18" charset="0"/>
              </a:rPr>
              <a:t>Dış Bağlılık</a:t>
            </a:r>
            <a:r>
              <a:rPr lang="tr-TR" sz="3200" dirty="0">
                <a:latin typeface="Times New Roman" panose="02020603050405020304" pitchFamily="18" charset="0"/>
                <a:cs typeface="Times New Roman" panose="02020603050405020304" pitchFamily="18" charset="0"/>
              </a:rPr>
              <a:t>, diğer bir deyişle, </a:t>
            </a:r>
            <a:r>
              <a:rPr lang="tr-TR" sz="3200" b="1" u="sng" dirty="0">
                <a:latin typeface="Times New Roman" panose="02020603050405020304" pitchFamily="18" charset="0"/>
                <a:cs typeface="Times New Roman" panose="02020603050405020304" pitchFamily="18" charset="0"/>
              </a:rPr>
              <a:t>Maddi Bağlılık</a:t>
            </a:r>
            <a:r>
              <a:rPr lang="tr-TR" sz="3200" dirty="0">
                <a:latin typeface="Times New Roman" panose="02020603050405020304" pitchFamily="18" charset="0"/>
                <a:cs typeface="Times New Roman" panose="02020603050405020304" pitchFamily="18" charset="0"/>
              </a:rPr>
              <a:t>, Yapıştırma, Çivileme, Betonlama, Bağlama vs. şeklinde olabilir. </a:t>
            </a:r>
          </a:p>
          <a:p>
            <a:pPr algn="just"/>
            <a:r>
              <a:rPr lang="tr-TR" sz="3200" dirty="0">
                <a:latin typeface="Times New Roman" panose="02020603050405020304" pitchFamily="18" charset="0"/>
                <a:cs typeface="Times New Roman" panose="02020603050405020304" pitchFamily="18" charset="0"/>
              </a:rPr>
              <a:t>Ancak</a:t>
            </a:r>
            <a:r>
              <a:rPr lang="tr-TR" sz="3200" b="1" dirty="0">
                <a:latin typeface="Times New Roman" panose="02020603050405020304" pitchFamily="18" charset="0"/>
                <a:cs typeface="Times New Roman" panose="02020603050405020304" pitchFamily="18" charset="0"/>
              </a:rPr>
              <a:t> bu Bağlılığın, </a:t>
            </a:r>
            <a:r>
              <a:rPr lang="tr-TR" sz="3200" b="1" i="1" dirty="0">
                <a:latin typeface="Times New Roman" panose="02020603050405020304" pitchFamily="18" charset="0"/>
                <a:cs typeface="Times New Roman" panose="02020603050405020304" pitchFamily="18" charset="0"/>
              </a:rPr>
              <a:t>mutlaka çok sıkı olması </a:t>
            </a:r>
            <a:r>
              <a:rPr lang="tr-TR" sz="3200" b="1" dirty="0">
                <a:latin typeface="Times New Roman" panose="02020603050405020304" pitchFamily="18" charset="0"/>
                <a:cs typeface="Times New Roman" panose="02020603050405020304" pitchFamily="18" charset="0"/>
              </a:rPr>
              <a:t>şart değildir. </a:t>
            </a:r>
          </a:p>
          <a:p>
            <a:pPr algn="just"/>
            <a:r>
              <a:rPr lang="tr-TR" sz="3200" b="1" dirty="0">
                <a:latin typeface="Times New Roman" panose="02020603050405020304" pitchFamily="18" charset="0"/>
                <a:cs typeface="Times New Roman" panose="02020603050405020304" pitchFamily="18" charset="0"/>
              </a:rPr>
              <a:t>İki şeyin Yerçekimi Kuvvetiyle birbirine bağlanması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yeterlidir.</a:t>
            </a:r>
          </a:p>
          <a:p>
            <a:pPr algn="just"/>
            <a:r>
              <a:rPr lang="tr-TR" sz="3200" b="1" i="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Binanın Çatısı üzerine konulmuş olan Kiremitler</a:t>
            </a:r>
            <a:r>
              <a:rPr lang="tr-TR" sz="3200" b="1"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Yerçekimi suretiyle meydana gelen bir Bağlılığı göstermektedir.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26160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4800" b="1" dirty="0">
                <a:latin typeface="Times New Roman" panose="02020603050405020304" pitchFamily="18" charset="0"/>
                <a:cs typeface="Times New Roman" panose="02020603050405020304" pitchFamily="18" charset="0"/>
              </a:rPr>
              <a:t>Bağlılığın kolaylıkla çözülebilir olması da önemli değildir</a:t>
            </a:r>
            <a:r>
              <a:rPr lang="tr-TR" sz="4800" dirty="0">
                <a:latin typeface="Times New Roman" panose="02020603050405020304" pitchFamily="18" charset="0"/>
                <a:cs typeface="Times New Roman" panose="02020603050405020304" pitchFamily="18" charset="0"/>
              </a:rPr>
              <a:t>. </a:t>
            </a:r>
          </a:p>
          <a:p>
            <a:pPr algn="just"/>
            <a:r>
              <a:rPr lang="tr-TR" sz="4800" b="1" i="1" dirty="0">
                <a:latin typeface="Times New Roman" panose="02020603050405020304" pitchFamily="18" charset="0"/>
                <a:cs typeface="Times New Roman" panose="02020603050405020304" pitchFamily="18" charset="0"/>
              </a:rPr>
              <a:t>Örneğin</a:t>
            </a:r>
            <a:r>
              <a:rPr lang="tr-TR" sz="4800" i="1" dirty="0">
                <a:latin typeface="Times New Roman" panose="02020603050405020304" pitchFamily="18" charset="0"/>
                <a:cs typeface="Times New Roman" panose="02020603050405020304" pitchFamily="18" charset="0"/>
              </a:rPr>
              <a:t>, </a:t>
            </a:r>
            <a:r>
              <a:rPr lang="tr-TR" sz="4800" dirty="0">
                <a:latin typeface="Times New Roman" panose="02020603050405020304" pitchFamily="18" charset="0"/>
                <a:cs typeface="Times New Roman" panose="02020603050405020304" pitchFamily="18" charset="0"/>
              </a:rPr>
              <a:t>Pencere ve Kapıların yerlerine takılıp çıkarılması, bunların Binanın Bütünleyici Parçası sayılmalarına engel olmaz. </a:t>
            </a:r>
          </a:p>
          <a:p>
            <a:endParaRPr lang="tr-TR" sz="4800" dirty="0"/>
          </a:p>
        </p:txBody>
      </p:sp>
    </p:spTree>
    <p:extLst>
      <p:ext uri="{BB962C8B-B14F-4D97-AF65-F5344CB8AC3E}">
        <p14:creationId xmlns:p14="http://schemas.microsoft.com/office/powerpoint/2010/main" val="1519436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600" b="1" dirty="0">
                <a:latin typeface="+mn-lt"/>
              </a:rPr>
              <a:t>Bütünleyici Parça ile Asıl Şey Arasındaki Bağlılığın Derecesinin Ölçüsü </a:t>
            </a:r>
          </a:p>
        </p:txBody>
      </p:sp>
      <p:sp>
        <p:nvSpPr>
          <p:cNvPr id="3" name="İçerik Yer Tutucusu 2"/>
          <p:cNvSpPr>
            <a:spLocks noGrp="1"/>
          </p:cNvSpPr>
          <p:nvPr>
            <p:ph idx="1"/>
          </p:nvPr>
        </p:nvSpPr>
        <p:spPr>
          <a:xfrm>
            <a:off x="838200" y="1690687"/>
            <a:ext cx="10515600" cy="4748749"/>
          </a:xfrm>
        </p:spPr>
        <p:txBody>
          <a:bodyPr>
            <a:noAutofit/>
          </a:bodyPr>
          <a:lstStyle/>
          <a:p>
            <a:pPr algn="just"/>
            <a:r>
              <a:rPr lang="tr-TR" sz="3600" b="1" dirty="0">
                <a:latin typeface="Times New Roman" panose="02020603050405020304" pitchFamily="18" charset="0"/>
                <a:cs typeface="Times New Roman" panose="02020603050405020304" pitchFamily="18" charset="0"/>
              </a:rPr>
              <a:t>Bütünleyici Parça </a:t>
            </a:r>
            <a:r>
              <a:rPr lang="tr-TR" sz="3600" dirty="0">
                <a:latin typeface="Times New Roman" panose="02020603050405020304" pitchFamily="18" charset="0"/>
                <a:cs typeface="Times New Roman" panose="02020603050405020304" pitchFamily="18" charset="0"/>
              </a:rPr>
              <a:t>ile </a:t>
            </a:r>
            <a:r>
              <a:rPr lang="tr-TR" sz="3600" b="1" dirty="0">
                <a:latin typeface="Times New Roman" panose="02020603050405020304" pitchFamily="18" charset="0"/>
                <a:cs typeface="Times New Roman" panose="02020603050405020304" pitchFamily="18" charset="0"/>
              </a:rPr>
              <a:t>Asıl Şey arasındaki Bağlılığın Derecesi </a:t>
            </a:r>
            <a:r>
              <a:rPr lang="tr-TR" sz="3600" dirty="0">
                <a:latin typeface="Times New Roman" panose="02020603050405020304" pitchFamily="18" charset="0"/>
                <a:cs typeface="Times New Roman" panose="02020603050405020304" pitchFamily="18" charset="0"/>
              </a:rPr>
              <a:t>hakkında, </a:t>
            </a:r>
            <a:r>
              <a:rPr lang="tr-TR" sz="3600" b="1" i="1" dirty="0">
                <a:latin typeface="Times New Roman" panose="02020603050405020304" pitchFamily="18" charset="0"/>
                <a:cs typeface="Times New Roman" panose="02020603050405020304" pitchFamily="18" charset="0"/>
              </a:rPr>
              <a:t>MK m. 684/ II hükmünde </a:t>
            </a:r>
            <a:r>
              <a:rPr lang="tr-TR" sz="3600" dirty="0">
                <a:latin typeface="Times New Roman" panose="02020603050405020304" pitchFamily="18" charset="0"/>
                <a:cs typeface="Times New Roman" panose="02020603050405020304" pitchFamily="18" charset="0"/>
              </a:rPr>
              <a:t>bir </a:t>
            </a:r>
            <a:r>
              <a:rPr lang="tr-TR" sz="3600" b="1" dirty="0">
                <a:latin typeface="Times New Roman" panose="02020603050405020304" pitchFamily="18" charset="0"/>
                <a:cs typeface="Times New Roman" panose="02020603050405020304" pitchFamily="18" charset="0"/>
              </a:rPr>
              <a:t>Ölçü </a:t>
            </a:r>
            <a:r>
              <a:rPr lang="tr-TR" sz="3600" dirty="0">
                <a:latin typeface="Times New Roman" panose="02020603050405020304" pitchFamily="18" charset="0"/>
                <a:cs typeface="Times New Roman" panose="02020603050405020304" pitchFamily="18" charset="0"/>
              </a:rPr>
              <a:t>verilmiştir. </a:t>
            </a:r>
          </a:p>
          <a:p>
            <a:pPr algn="just"/>
            <a:r>
              <a:rPr lang="tr-TR" sz="3600" b="1" u="sng" dirty="0">
                <a:latin typeface="Times New Roman" panose="02020603050405020304" pitchFamily="18" charset="0"/>
                <a:cs typeface="Times New Roman" panose="02020603050405020304" pitchFamily="18" charset="0"/>
              </a:rPr>
              <a:t>Bu hükme göre</a:t>
            </a:r>
            <a:r>
              <a:rPr lang="tr-TR" sz="3600" dirty="0">
                <a:latin typeface="Times New Roman" panose="02020603050405020304" pitchFamily="18" charset="0"/>
                <a:cs typeface="Times New Roman" panose="02020603050405020304" pitchFamily="18" charset="0"/>
              </a:rPr>
              <a:t>, bu </a:t>
            </a:r>
            <a:r>
              <a:rPr lang="tr-TR" sz="3600" b="1" u="sng" dirty="0">
                <a:latin typeface="Times New Roman" panose="02020603050405020304" pitchFamily="18" charset="0"/>
                <a:cs typeface="Times New Roman" panose="02020603050405020304" pitchFamily="18" charset="0"/>
              </a:rPr>
              <a:t>Bağlılık</a:t>
            </a:r>
            <a:r>
              <a:rPr lang="tr-TR" sz="3600" b="1" dirty="0">
                <a:latin typeface="Times New Roman" panose="02020603050405020304" pitchFamily="18" charset="0"/>
                <a:cs typeface="Times New Roman" panose="02020603050405020304" pitchFamily="18" charset="0"/>
              </a:rPr>
              <a:t> öyle sıkı </a:t>
            </a:r>
            <a:r>
              <a:rPr lang="tr-TR" sz="3600" dirty="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güçlü olmalıdır</a:t>
            </a:r>
            <a:r>
              <a:rPr lang="tr-TR" sz="3600" dirty="0">
                <a:latin typeface="Times New Roman" panose="02020603050405020304" pitchFamily="18" charset="0"/>
                <a:cs typeface="Times New Roman" panose="02020603050405020304" pitchFamily="18" charset="0"/>
              </a:rPr>
              <a:t> ki, </a:t>
            </a:r>
            <a:r>
              <a:rPr lang="tr-TR" sz="3600" b="1" u="sng" dirty="0">
                <a:latin typeface="Times New Roman" panose="02020603050405020304" pitchFamily="18" charset="0"/>
                <a:cs typeface="Times New Roman" panose="02020603050405020304" pitchFamily="18" charset="0"/>
              </a:rPr>
              <a:t>Asıl Şey </a:t>
            </a:r>
            <a:r>
              <a:rPr lang="tr-TR" sz="3600" b="1" i="1" dirty="0">
                <a:latin typeface="Times New Roman" panose="02020603050405020304" pitchFamily="18" charset="0"/>
                <a:cs typeface="Times New Roman" panose="02020603050405020304" pitchFamily="18" charset="0"/>
              </a:rPr>
              <a:t>yok edilmeden</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Zarara uğratılmadan</a:t>
            </a:r>
            <a:r>
              <a:rPr lang="tr-TR" sz="3600" dirty="0">
                <a:latin typeface="Times New Roman" panose="02020603050405020304" pitchFamily="18" charset="0"/>
                <a:cs typeface="Times New Roman" panose="02020603050405020304" pitchFamily="18" charset="0"/>
              </a:rPr>
              <a:t> veya </a:t>
            </a:r>
            <a:r>
              <a:rPr lang="tr-TR" sz="3600" b="1" i="1" dirty="0">
                <a:latin typeface="Times New Roman" panose="02020603050405020304" pitchFamily="18" charset="0"/>
                <a:cs typeface="Times New Roman" panose="02020603050405020304" pitchFamily="18" charset="0"/>
              </a:rPr>
              <a:t>Yapısı değiştirilmeden</a:t>
            </a:r>
            <a:r>
              <a:rPr lang="tr-TR" sz="3600" b="1" dirty="0">
                <a:latin typeface="Times New Roman" panose="02020603050405020304" pitchFamily="18" charset="0"/>
                <a:cs typeface="Times New Roman" panose="02020603050405020304" pitchFamily="18" charset="0"/>
              </a:rPr>
              <a:t>, Bütünleyici Parçanın ondan çıkarılması</a:t>
            </a:r>
            <a:r>
              <a:rPr lang="tr-TR" sz="3600" dirty="0">
                <a:latin typeface="Times New Roman" panose="02020603050405020304" pitchFamily="18" charset="0"/>
                <a:cs typeface="Times New Roman" panose="02020603050405020304" pitchFamily="18" charset="0"/>
              </a:rPr>
              <a:t> veya </a:t>
            </a:r>
            <a:r>
              <a:rPr lang="tr-TR" sz="3600" b="1" dirty="0">
                <a:latin typeface="Times New Roman" panose="02020603050405020304" pitchFamily="18" charset="0"/>
                <a:cs typeface="Times New Roman" panose="02020603050405020304" pitchFamily="18" charset="0"/>
              </a:rPr>
              <a:t>ayrılması mümkün olmamalıdır. </a:t>
            </a:r>
          </a:p>
        </p:txBody>
      </p:sp>
    </p:spTree>
    <p:extLst>
      <p:ext uri="{BB962C8B-B14F-4D97-AF65-F5344CB8AC3E}">
        <p14:creationId xmlns:p14="http://schemas.microsoft.com/office/powerpoint/2010/main" val="38725812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Aslında, </a:t>
            </a:r>
            <a:r>
              <a:rPr lang="tr-TR" sz="3200" b="1" dirty="0">
                <a:latin typeface="Times New Roman" panose="02020603050405020304" pitchFamily="18" charset="0"/>
                <a:cs typeface="Times New Roman" panose="02020603050405020304" pitchFamily="18" charset="0"/>
              </a:rPr>
              <a:t>MK m. 684 / II hükmünde, Yok edilme, Zarara uğratılma veya Yapısı Değiştirilme Koşulu, Asıl şey için aranmıştır. </a:t>
            </a:r>
          </a:p>
          <a:p>
            <a:pPr algn="just"/>
            <a:r>
              <a:rPr lang="tr-TR" sz="3200" dirty="0">
                <a:latin typeface="Times New Roman" panose="02020603050405020304" pitchFamily="18" charset="0"/>
                <a:cs typeface="Times New Roman" panose="02020603050405020304" pitchFamily="18" charset="0"/>
              </a:rPr>
              <a:t>Bununla birlikte, </a:t>
            </a:r>
            <a:r>
              <a:rPr lang="tr-TR" sz="3200" b="1" i="1" dirty="0">
                <a:latin typeface="Times New Roman" panose="02020603050405020304" pitchFamily="18" charset="0"/>
                <a:cs typeface="Times New Roman" panose="02020603050405020304" pitchFamily="18" charset="0"/>
              </a:rPr>
              <a:t>Ayrılma sonucu Eklenen Parçalar </a:t>
            </a:r>
            <a:r>
              <a:rPr lang="tr-TR" sz="3200" i="1" dirty="0">
                <a:latin typeface="Times New Roman" panose="02020603050405020304" pitchFamily="18" charset="0"/>
                <a:cs typeface="Times New Roman" panose="02020603050405020304" pitchFamily="18" charset="0"/>
              </a:rPr>
              <a:t>da </a:t>
            </a:r>
            <a:r>
              <a:rPr lang="tr-TR" sz="3200" b="1" i="1" dirty="0">
                <a:latin typeface="Times New Roman" panose="02020603050405020304" pitchFamily="18" charset="0"/>
                <a:cs typeface="Times New Roman" panose="02020603050405020304" pitchFamily="18" charset="0"/>
              </a:rPr>
              <a:t>yok oluyor</a:t>
            </a:r>
            <a:r>
              <a:rPr lang="tr-TR" sz="3200"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Zarara uğruyor veya bunların Yapısı değişiyor ise</a:t>
            </a:r>
            <a:r>
              <a:rPr lang="tr-TR" sz="3200"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MK m. 684 / II hükmünü,</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MK 776</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hükmü</a:t>
            </a:r>
            <a:r>
              <a:rPr lang="tr-TR" sz="3200" dirty="0">
                <a:latin typeface="Times New Roman" panose="02020603050405020304" pitchFamily="18" charset="0"/>
                <a:cs typeface="Times New Roman" panose="02020603050405020304" pitchFamily="18" charset="0"/>
              </a:rPr>
              <a:t> ile tamamlayıp, yine </a:t>
            </a:r>
            <a:r>
              <a:rPr lang="tr-TR" sz="3200" b="1" u="sng" dirty="0">
                <a:latin typeface="Times New Roman" panose="02020603050405020304" pitchFamily="18" charset="0"/>
                <a:cs typeface="Times New Roman" panose="02020603050405020304" pitchFamily="18" charset="0"/>
              </a:rPr>
              <a:t>Bütünleyici Parça İlişkisinin varlığını </a:t>
            </a:r>
            <a:r>
              <a:rPr lang="tr-TR" sz="3200" b="1" dirty="0">
                <a:latin typeface="Times New Roman" panose="02020603050405020304" pitchFamily="18" charset="0"/>
                <a:cs typeface="Times New Roman" panose="02020603050405020304" pitchFamily="18" charset="0"/>
              </a:rPr>
              <a:t>kabul etmek gerekir.</a:t>
            </a:r>
          </a:p>
          <a:p>
            <a:pPr marL="0" indent="0">
              <a:buNone/>
            </a:pPr>
            <a:endParaRPr lang="tr-TR" sz="3200" dirty="0"/>
          </a:p>
        </p:txBody>
      </p:sp>
    </p:spTree>
    <p:extLst>
      <p:ext uri="{BB962C8B-B14F-4D97-AF65-F5344CB8AC3E}">
        <p14:creationId xmlns:p14="http://schemas.microsoft.com/office/powerpoint/2010/main" val="16049614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600" b="1" dirty="0">
                <a:latin typeface="+mn-lt"/>
              </a:rPr>
              <a:t>Asıl Şey ile Bütünleyici Parça Bakımından </a:t>
            </a:r>
            <a:r>
              <a:rPr lang="tr-TR" sz="3600" b="1" i="1" dirty="0">
                <a:latin typeface="+mn-lt"/>
              </a:rPr>
              <a:t>Yok Edilme</a:t>
            </a:r>
            <a:r>
              <a:rPr lang="tr-TR" sz="3600" b="1" dirty="0">
                <a:latin typeface="+mn-lt"/>
              </a:rPr>
              <a:t> ve </a:t>
            </a:r>
            <a:r>
              <a:rPr lang="tr-TR" sz="3600" b="1" i="1" dirty="0">
                <a:latin typeface="+mn-lt"/>
              </a:rPr>
              <a:t>Zarara Uğratılma </a:t>
            </a:r>
            <a:r>
              <a:rPr lang="tr-TR" sz="3600" b="1" dirty="0">
                <a:latin typeface="+mn-lt"/>
              </a:rPr>
              <a:t>Deyimleri</a:t>
            </a: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Asıl şey ile Bütünleyici Parça bakımından yok edilme, zarara uğratılma ve yapısı değiştirilme deyimlerinden ilk ikisini açıklamak kolaydır. </a:t>
            </a:r>
          </a:p>
          <a:p>
            <a:pPr algn="just"/>
            <a:r>
              <a:rPr lang="tr-TR" sz="3200" b="1" u="sng" dirty="0">
                <a:latin typeface="Times New Roman" panose="02020603050405020304" pitchFamily="18" charset="0"/>
                <a:cs typeface="Times New Roman" panose="02020603050405020304" pitchFamily="18" charset="0"/>
              </a:rPr>
              <a:t>Yok edilme</a:t>
            </a:r>
            <a:r>
              <a:rPr lang="tr-TR" sz="3200" b="1" dirty="0">
                <a:latin typeface="Times New Roman" panose="02020603050405020304" pitchFamily="18" charset="0"/>
                <a:cs typeface="Times New Roman" panose="02020603050405020304" pitchFamily="18" charset="0"/>
              </a:rPr>
              <a:t>, Ayrılma sonucu Asıl Şeyin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Bütünleyici Parçanın tamamen ortadan kalkmasıdır. </a:t>
            </a:r>
          </a:p>
          <a:p>
            <a:pPr algn="just"/>
            <a:r>
              <a:rPr lang="tr-TR" sz="3200" b="1" u="sng" dirty="0">
                <a:latin typeface="Times New Roman" panose="02020603050405020304" pitchFamily="18" charset="0"/>
                <a:cs typeface="Times New Roman" panose="02020603050405020304" pitchFamily="18" charset="0"/>
              </a:rPr>
              <a:t>Zarara uğratılma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Asıl Şeyin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Bütünleyici Parçanın belirli bir kısmının yok olmasını ifade eder. </a:t>
            </a:r>
          </a:p>
          <a:p>
            <a:pPr marL="0" indent="0" algn="just">
              <a:buNone/>
            </a:pPr>
            <a:endParaRPr lang="tr-TR" sz="2400" dirty="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endParaRPr lang="tr-TR" sz="2400" dirty="0"/>
          </a:p>
        </p:txBody>
      </p:sp>
    </p:spTree>
    <p:extLst>
      <p:ext uri="{BB962C8B-B14F-4D97-AF65-F5344CB8AC3E}">
        <p14:creationId xmlns:p14="http://schemas.microsoft.com/office/powerpoint/2010/main" val="1652642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Mülkiyetin Konusu ve Kapsamı </a:t>
            </a: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Mülkiyet Hakkı, </a:t>
            </a:r>
            <a:r>
              <a:rPr lang="tr-TR" sz="3200" dirty="0">
                <a:latin typeface="Times New Roman" panose="02020603050405020304" pitchFamily="18" charset="0"/>
                <a:cs typeface="Times New Roman" panose="02020603050405020304" pitchFamily="18" charset="0"/>
              </a:rPr>
              <a:t>bir </a:t>
            </a:r>
            <a:r>
              <a:rPr lang="tr-TR" sz="3200" b="1" i="1" dirty="0">
                <a:latin typeface="Times New Roman" panose="02020603050405020304" pitchFamily="18" charset="0"/>
                <a:cs typeface="Times New Roman" panose="02020603050405020304" pitchFamily="18" charset="0"/>
              </a:rPr>
              <a:t>Ayni Haktır. </a:t>
            </a:r>
          </a:p>
          <a:p>
            <a:pPr algn="just"/>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Mülkiyet Hakkının Konusu,</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Eşyadır. </a:t>
            </a:r>
          </a:p>
          <a:p>
            <a:pPr algn="just"/>
            <a:r>
              <a:rPr lang="tr-TR" sz="3200" dirty="0">
                <a:latin typeface="Times New Roman" panose="02020603050405020304" pitchFamily="18" charset="0"/>
                <a:cs typeface="Times New Roman" panose="02020603050405020304" pitchFamily="18" charset="0"/>
              </a:rPr>
              <a:t>«</a:t>
            </a:r>
            <a:r>
              <a:rPr lang="tr-TR" sz="3200" b="1" dirty="0">
                <a:latin typeface="Times New Roman" panose="02020603050405020304" pitchFamily="18" charset="0"/>
                <a:cs typeface="Times New Roman" panose="02020603050405020304" pitchFamily="18" charset="0"/>
              </a:rPr>
              <a:t>Eşya Kavramından</a:t>
            </a:r>
            <a:r>
              <a:rPr lang="tr-TR" sz="3200" dirty="0">
                <a:latin typeface="Times New Roman" panose="02020603050405020304" pitchFamily="18" charset="0"/>
                <a:cs typeface="Times New Roman" panose="02020603050405020304" pitchFamily="18" charset="0"/>
              </a:rPr>
              <a:t>», ilk dönemdeki derslerimizde kavram ve çeşitleri anlamında ayrıntılı olarak durduğumuz için, oradaki bilgilerimize yollama yapmakla yetiniyoruz. </a:t>
            </a:r>
          </a:p>
          <a:p>
            <a:pPr algn="just"/>
            <a:r>
              <a:rPr lang="tr-TR" sz="3200" b="1" i="1" dirty="0">
                <a:latin typeface="Times New Roman" panose="02020603050405020304" pitchFamily="18" charset="0"/>
                <a:cs typeface="Times New Roman" panose="02020603050405020304" pitchFamily="18" charset="0"/>
              </a:rPr>
              <a:t>Mülkiyetin Eşya üzerindeki kapsamı</a:t>
            </a:r>
            <a:r>
              <a:rPr lang="tr-TR" sz="3200" b="1" dirty="0">
                <a:latin typeface="Times New Roman" panose="02020603050405020304" pitchFamily="18" charset="0"/>
                <a:cs typeface="Times New Roman" panose="02020603050405020304" pitchFamily="18" charset="0"/>
              </a:rPr>
              <a:t>, bu Eşyanın Fiziki Yapısının ve Görünümünün, Mülkiyete Etkisiyle çok yakından ilgilidir. </a:t>
            </a:r>
          </a:p>
          <a:p>
            <a:pPr marL="0" indent="0" algn="just">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24073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600" b="1" dirty="0">
                <a:latin typeface="+mn-lt"/>
              </a:rPr>
              <a:t>«Asıl Şeyin veya Bütünleyici Parçanın Yapısının Değiştirilmesi» Kavramının Anlamı </a:t>
            </a: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a:t>
            </a:r>
            <a:r>
              <a:rPr lang="tr-TR" sz="3600" b="1" u="sng" dirty="0">
                <a:latin typeface="Times New Roman" panose="02020603050405020304" pitchFamily="18" charset="0"/>
                <a:cs typeface="Times New Roman" panose="02020603050405020304" pitchFamily="18" charset="0"/>
              </a:rPr>
              <a:t>Asıl Şeyin veya Bütünleyici Parçanın Yapısının Değiştirilmesi</a:t>
            </a:r>
            <a:r>
              <a:rPr lang="tr-TR" sz="3600" dirty="0">
                <a:latin typeface="Times New Roman" panose="02020603050405020304" pitchFamily="18" charset="0"/>
                <a:cs typeface="Times New Roman" panose="02020603050405020304" pitchFamily="18" charset="0"/>
              </a:rPr>
              <a:t>» kavramından ne anlaşılması gerektiğini belirlemek zordur. </a:t>
            </a:r>
          </a:p>
          <a:p>
            <a:pPr algn="just"/>
            <a:r>
              <a:rPr lang="tr-TR" sz="3600" b="1" u="sng" dirty="0">
                <a:latin typeface="Times New Roman" panose="02020603050405020304" pitchFamily="18" charset="0"/>
                <a:cs typeface="Times New Roman" panose="02020603050405020304" pitchFamily="18" charset="0"/>
              </a:rPr>
              <a:t>Hâkim görüşe göre</a:t>
            </a:r>
            <a:r>
              <a:rPr lang="tr-TR" sz="3600" dirty="0">
                <a:latin typeface="Times New Roman" panose="02020603050405020304" pitchFamily="18" charset="0"/>
                <a:cs typeface="Times New Roman" panose="02020603050405020304" pitchFamily="18" charset="0"/>
              </a:rPr>
              <a:t>, bu kavram</a:t>
            </a:r>
            <a:r>
              <a:rPr lang="tr-TR" sz="3600" b="1" dirty="0">
                <a:latin typeface="Times New Roman" panose="02020603050405020304" pitchFamily="18" charset="0"/>
                <a:cs typeface="Times New Roman" panose="02020603050405020304" pitchFamily="18" charset="0"/>
              </a:rPr>
              <a:t>, bir Binanın Kalorifer Tesisatının sökülmesinde olduğu gibi, </a:t>
            </a:r>
            <a:r>
              <a:rPr lang="tr-TR" sz="3600" b="1" u="sng" dirty="0">
                <a:latin typeface="Times New Roman" panose="02020603050405020304" pitchFamily="18" charset="0"/>
                <a:cs typeface="Times New Roman" panose="02020603050405020304" pitchFamily="18" charset="0"/>
              </a:rPr>
              <a:t>İş Hayatındaki Anlayışa göre</a:t>
            </a:r>
            <a:r>
              <a:rPr lang="tr-TR" sz="3600" b="1" i="1" dirty="0">
                <a:latin typeface="Times New Roman" panose="02020603050405020304" pitchFamily="18" charset="0"/>
                <a:cs typeface="Times New Roman" panose="02020603050405020304" pitchFamily="18" charset="0"/>
              </a:rPr>
              <a:t>, Eşyanın Ekonomik İşlevinde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Değerinde</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bir </a:t>
            </a:r>
            <a:r>
              <a:rPr lang="tr-TR" sz="3600" b="1" i="1" dirty="0">
                <a:latin typeface="Times New Roman" panose="02020603050405020304" pitchFamily="18" charset="0"/>
                <a:cs typeface="Times New Roman" panose="02020603050405020304" pitchFamily="18" charset="0"/>
              </a:rPr>
              <a:t>Eksilme olmasını </a:t>
            </a:r>
            <a:r>
              <a:rPr lang="tr-TR" sz="3600" b="1" dirty="0">
                <a:latin typeface="Times New Roman" panose="02020603050405020304" pitchFamily="18" charset="0"/>
                <a:cs typeface="Times New Roman" panose="02020603050405020304" pitchFamily="18" charset="0"/>
              </a:rPr>
              <a:t>ifade etmektedir</a:t>
            </a:r>
            <a:r>
              <a:rPr lang="tr-TR" sz="3600" dirty="0">
                <a:latin typeface="Times New Roman" panose="02020603050405020304" pitchFamily="18" charset="0"/>
                <a:cs typeface="Times New Roman" panose="02020603050405020304" pitchFamily="18" charset="0"/>
              </a:rPr>
              <a:t>. </a:t>
            </a:r>
          </a:p>
          <a:p>
            <a:endParaRPr lang="tr-TR" sz="3600" dirty="0"/>
          </a:p>
          <a:p>
            <a:endParaRPr lang="tr-TR" dirty="0"/>
          </a:p>
        </p:txBody>
      </p:sp>
    </p:spTree>
    <p:extLst>
      <p:ext uri="{BB962C8B-B14F-4D97-AF65-F5344CB8AC3E}">
        <p14:creationId xmlns:p14="http://schemas.microsoft.com/office/powerpoint/2010/main" val="35216153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i="1" dirty="0">
                <a:latin typeface="Times New Roman" panose="02020603050405020304" pitchFamily="18" charset="0"/>
                <a:cs typeface="Times New Roman" panose="02020603050405020304" pitchFamily="18" charset="0"/>
              </a:rPr>
              <a:t>Yok edilme</a:t>
            </a:r>
            <a:r>
              <a:rPr lang="tr-TR" sz="4000" b="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Zarara uğratılma </a:t>
            </a:r>
            <a:r>
              <a:rPr lang="tr-TR" sz="4000" dirty="0">
                <a:latin typeface="Times New Roman" panose="02020603050405020304" pitchFamily="18" charset="0"/>
                <a:cs typeface="Times New Roman" panose="02020603050405020304" pitchFamily="18" charset="0"/>
              </a:rPr>
              <a:t>veya </a:t>
            </a:r>
            <a:r>
              <a:rPr lang="tr-TR" sz="4000" b="1" i="1" dirty="0">
                <a:latin typeface="Times New Roman" panose="02020603050405020304" pitchFamily="18" charset="0"/>
                <a:cs typeface="Times New Roman" panose="02020603050405020304" pitchFamily="18" charset="0"/>
              </a:rPr>
              <a:t>Yapı değiştirme</a:t>
            </a:r>
            <a:r>
              <a:rPr lang="tr-TR" sz="4000" b="1" dirty="0">
                <a:latin typeface="Times New Roman" panose="02020603050405020304" pitchFamily="18" charset="0"/>
                <a:cs typeface="Times New Roman" panose="02020603050405020304" pitchFamily="18" charset="0"/>
              </a:rPr>
              <a:t> söz konusu olmasa </a:t>
            </a:r>
            <a:r>
              <a:rPr lang="tr-TR" sz="4000" dirty="0">
                <a:latin typeface="Times New Roman" panose="02020603050405020304" pitchFamily="18" charset="0"/>
                <a:cs typeface="Times New Roman" panose="02020603050405020304" pitchFamily="18" charset="0"/>
              </a:rPr>
              <a:t>da, </a:t>
            </a:r>
            <a:r>
              <a:rPr lang="tr-TR" sz="4000" b="1" i="1" dirty="0">
                <a:latin typeface="Times New Roman" panose="02020603050405020304" pitchFamily="18" charset="0"/>
                <a:cs typeface="Times New Roman" panose="02020603050405020304" pitchFamily="18" charset="0"/>
              </a:rPr>
              <a:t>MK m. 776/ 1 hükmündeki Ölçüte </a:t>
            </a:r>
            <a:r>
              <a:rPr lang="tr-TR" sz="4000" b="1" dirty="0">
                <a:latin typeface="Times New Roman" panose="02020603050405020304" pitchFamily="18" charset="0"/>
                <a:cs typeface="Times New Roman" panose="02020603050405020304" pitchFamily="18" charset="0"/>
              </a:rPr>
              <a:t>kıyasen</a:t>
            </a:r>
            <a:r>
              <a:rPr lang="tr-TR" sz="4000" dirty="0">
                <a:latin typeface="Times New Roman" panose="02020603050405020304" pitchFamily="18" charset="0"/>
                <a:cs typeface="Times New Roman" panose="02020603050405020304" pitchFamily="18" charset="0"/>
              </a:rPr>
              <a:t>, </a:t>
            </a:r>
            <a:r>
              <a:rPr lang="tr-TR" sz="4000" b="1" u="sng" dirty="0">
                <a:latin typeface="Times New Roman" panose="02020603050405020304" pitchFamily="18" charset="0"/>
                <a:cs typeface="Times New Roman" panose="02020603050405020304" pitchFamily="18" charset="0"/>
              </a:rPr>
              <a:t>Asıl Şeyden aşırı bir emek ve para harcanmadan ayrılamayan şeylerin </a:t>
            </a:r>
            <a:r>
              <a:rPr lang="tr-TR" sz="4000" dirty="0">
                <a:latin typeface="Times New Roman" panose="02020603050405020304" pitchFamily="18" charset="0"/>
                <a:cs typeface="Times New Roman" panose="02020603050405020304" pitchFamily="18" charset="0"/>
              </a:rPr>
              <a:t>de, </a:t>
            </a:r>
            <a:r>
              <a:rPr lang="tr-TR" sz="4000" b="1" i="1" dirty="0">
                <a:latin typeface="Times New Roman" panose="02020603050405020304" pitchFamily="18" charset="0"/>
                <a:cs typeface="Times New Roman" panose="02020603050405020304" pitchFamily="18" charset="0"/>
              </a:rPr>
              <a:t>Bütünleyici Parça niteliğini</a:t>
            </a:r>
            <a:r>
              <a:rPr lang="tr-TR" sz="4000" b="1" dirty="0">
                <a:latin typeface="Times New Roman" panose="02020603050405020304" pitchFamily="18" charset="0"/>
                <a:cs typeface="Times New Roman" panose="02020603050405020304" pitchFamily="18" charset="0"/>
              </a:rPr>
              <a:t> taşıyabileceği </a:t>
            </a:r>
            <a:r>
              <a:rPr lang="tr-TR" sz="4000" dirty="0">
                <a:latin typeface="Times New Roman" panose="02020603050405020304" pitchFamily="18" charset="0"/>
                <a:cs typeface="Times New Roman" panose="02020603050405020304" pitchFamily="18" charset="0"/>
              </a:rPr>
              <a:t>kabul edilmektedir. </a:t>
            </a:r>
          </a:p>
          <a:p>
            <a:endParaRPr lang="tr-TR" sz="4000" dirty="0"/>
          </a:p>
        </p:txBody>
      </p:sp>
    </p:spTree>
    <p:extLst>
      <p:ext uri="{BB962C8B-B14F-4D97-AF65-F5344CB8AC3E}">
        <p14:creationId xmlns:p14="http://schemas.microsoft.com/office/powerpoint/2010/main" val="4947278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Bütünleyici Parçanın Şartları </a:t>
            </a:r>
            <a:r>
              <a:rPr lang="tr-TR" dirty="0">
                <a:latin typeface="+mn-lt"/>
              </a:rPr>
              <a:t>- </a:t>
            </a:r>
            <a:r>
              <a:rPr lang="tr-TR" sz="3600" b="1" i="1" dirty="0">
                <a:latin typeface="+mn-lt"/>
              </a:rPr>
              <a:t>İç Bağlılık </a:t>
            </a: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Bütünleyici Parçadan söz edebilmek </a:t>
            </a:r>
            <a:r>
              <a:rPr lang="tr-TR" sz="4000" dirty="0">
                <a:latin typeface="Times New Roman" panose="02020603050405020304" pitchFamily="18" charset="0"/>
                <a:cs typeface="Times New Roman" panose="02020603050405020304" pitchFamily="18" charset="0"/>
              </a:rPr>
              <a:t>için </a:t>
            </a:r>
            <a:r>
              <a:rPr lang="tr-TR" sz="4000" b="1" dirty="0">
                <a:latin typeface="Times New Roman" panose="02020603050405020304" pitchFamily="18" charset="0"/>
                <a:cs typeface="Times New Roman" panose="02020603050405020304" pitchFamily="18" charset="0"/>
              </a:rPr>
              <a:t>Asıl Şey </a:t>
            </a:r>
            <a:r>
              <a:rPr lang="tr-TR" sz="4000" dirty="0">
                <a:latin typeface="Times New Roman" panose="02020603050405020304" pitchFamily="18" charset="0"/>
                <a:cs typeface="Times New Roman" panose="02020603050405020304" pitchFamily="18" charset="0"/>
              </a:rPr>
              <a:t>ile </a:t>
            </a:r>
            <a:r>
              <a:rPr lang="tr-TR" sz="4000" b="1" dirty="0">
                <a:latin typeface="Times New Roman" panose="02020603050405020304" pitchFamily="18" charset="0"/>
                <a:cs typeface="Times New Roman" panose="02020603050405020304" pitchFamily="18" charset="0"/>
              </a:rPr>
              <a:t>ona bağlanan parça arasında </a:t>
            </a:r>
            <a:r>
              <a:rPr lang="tr-TR" sz="4000" dirty="0">
                <a:latin typeface="Times New Roman" panose="02020603050405020304" pitchFamily="18" charset="0"/>
                <a:cs typeface="Times New Roman" panose="02020603050405020304" pitchFamily="18" charset="0"/>
              </a:rPr>
              <a:t>sadece dışarıdan görülebilen </a:t>
            </a:r>
            <a:r>
              <a:rPr lang="tr-TR" sz="4000" b="1" i="1" dirty="0">
                <a:latin typeface="Times New Roman" panose="02020603050405020304" pitchFamily="18" charset="0"/>
                <a:cs typeface="Times New Roman" panose="02020603050405020304" pitchFamily="18" charset="0"/>
              </a:rPr>
              <a:t>Maddi bir Bağlılık </a:t>
            </a:r>
            <a:r>
              <a:rPr lang="tr-TR" sz="4000" b="1" dirty="0">
                <a:latin typeface="Times New Roman" panose="02020603050405020304" pitchFamily="18" charset="0"/>
                <a:cs typeface="Times New Roman" panose="02020603050405020304" pitchFamily="18" charset="0"/>
              </a:rPr>
              <a:t>yeterli değildir</a:t>
            </a:r>
            <a:r>
              <a:rPr lang="tr-TR" sz="4000" dirty="0">
                <a:latin typeface="Times New Roman" panose="02020603050405020304" pitchFamily="18" charset="0"/>
                <a:cs typeface="Times New Roman" panose="02020603050405020304" pitchFamily="18" charset="0"/>
              </a:rPr>
              <a:t>, ayrıca </a:t>
            </a:r>
            <a:r>
              <a:rPr lang="tr-TR" sz="4000" b="1" dirty="0">
                <a:latin typeface="Times New Roman" panose="02020603050405020304" pitchFamily="18" charset="0"/>
                <a:cs typeface="Times New Roman" panose="02020603050405020304" pitchFamily="18" charset="0"/>
              </a:rPr>
              <a:t>içten, </a:t>
            </a:r>
            <a:r>
              <a:rPr lang="tr-TR" sz="4000" b="1" u="sng" dirty="0">
                <a:latin typeface="Times New Roman" panose="02020603050405020304" pitchFamily="18" charset="0"/>
                <a:cs typeface="Times New Roman" panose="02020603050405020304" pitchFamily="18" charset="0"/>
              </a:rPr>
              <a:t>Sürekli bir Bağlılık </a:t>
            </a:r>
            <a:r>
              <a:rPr lang="tr-TR" sz="4000" dirty="0">
                <a:latin typeface="Times New Roman" panose="02020603050405020304" pitchFamily="18" charset="0"/>
                <a:cs typeface="Times New Roman" panose="02020603050405020304" pitchFamily="18" charset="0"/>
              </a:rPr>
              <a:t>da </a:t>
            </a:r>
            <a:r>
              <a:rPr lang="tr-TR" sz="4000" b="1" dirty="0">
                <a:latin typeface="Times New Roman" panose="02020603050405020304" pitchFamily="18" charset="0"/>
                <a:cs typeface="Times New Roman" panose="02020603050405020304" pitchFamily="18" charset="0"/>
              </a:rPr>
              <a:t>aranır. </a:t>
            </a:r>
          </a:p>
          <a:p>
            <a:pPr algn="just"/>
            <a:r>
              <a:rPr lang="tr-TR" sz="4000" b="1" u="sng" dirty="0">
                <a:latin typeface="Times New Roman" panose="02020603050405020304" pitchFamily="18" charset="0"/>
                <a:cs typeface="Times New Roman" panose="02020603050405020304" pitchFamily="18" charset="0"/>
              </a:rPr>
              <a:t>İç Bağlılık </a:t>
            </a:r>
            <a:r>
              <a:rPr lang="tr-TR" sz="4000" dirty="0">
                <a:latin typeface="Times New Roman" panose="02020603050405020304" pitchFamily="18" charset="0"/>
                <a:cs typeface="Times New Roman" panose="02020603050405020304" pitchFamily="18" charset="0"/>
              </a:rPr>
              <a:t>ile kastedilen, </a:t>
            </a:r>
            <a:r>
              <a:rPr lang="tr-TR" sz="4000" b="1" i="1" dirty="0">
                <a:latin typeface="Times New Roman" panose="02020603050405020304" pitchFamily="18" charset="0"/>
                <a:cs typeface="Times New Roman" panose="02020603050405020304" pitchFamily="18" charset="0"/>
              </a:rPr>
              <a:t>Ekonomik anlamda İşlevsel bir Bağlılıktır. </a:t>
            </a:r>
          </a:p>
          <a:p>
            <a:pPr marL="0" indent="0" algn="just">
              <a:buNone/>
            </a:pPr>
            <a:endParaRPr lang="tr-TR" sz="4000" dirty="0"/>
          </a:p>
          <a:p>
            <a:pPr algn="just"/>
            <a:endParaRPr lang="tr-TR" sz="2400" dirty="0"/>
          </a:p>
          <a:p>
            <a:pPr marL="0" indent="0" algn="just">
              <a:buNone/>
            </a:pP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40260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Asıl Şey ile Bütünleyici Parça arasındaki </a:t>
            </a:r>
            <a:r>
              <a:rPr lang="tr-TR" sz="3600" b="1" u="sng" dirty="0">
                <a:latin typeface="Times New Roman" panose="02020603050405020304" pitchFamily="18" charset="0"/>
                <a:cs typeface="Times New Roman" panose="02020603050405020304" pitchFamily="18" charset="0"/>
              </a:rPr>
              <a:t>İç Bağlılık</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Bütünleyici Parçanın, Asıl Şeyin yapısına uymasını</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Asıl Şey ile Amaç ve İşlev bakımından sıkı bir İlişki içinde olmasını</a:t>
            </a:r>
            <a:r>
              <a:rPr lang="tr-TR" sz="3600" dirty="0">
                <a:latin typeface="Times New Roman" panose="02020603050405020304" pitchFamily="18" charset="0"/>
                <a:cs typeface="Times New Roman" panose="02020603050405020304" pitchFamily="18" charset="0"/>
              </a:rPr>
              <a:t> gerektirir.  </a:t>
            </a:r>
          </a:p>
          <a:p>
            <a:pPr algn="just"/>
            <a:r>
              <a:rPr lang="tr-TR" sz="3600" dirty="0">
                <a:latin typeface="Times New Roman" panose="02020603050405020304" pitchFamily="18" charset="0"/>
                <a:cs typeface="Times New Roman" panose="02020603050405020304" pitchFamily="18" charset="0"/>
              </a:rPr>
              <a:t>Keza, </a:t>
            </a:r>
            <a:r>
              <a:rPr lang="tr-TR" sz="3600" b="1" u="sng" dirty="0">
                <a:latin typeface="Times New Roman" panose="02020603050405020304" pitchFamily="18" charset="0"/>
                <a:cs typeface="Times New Roman" panose="02020603050405020304" pitchFamily="18" charset="0"/>
              </a:rPr>
              <a:t>İç Bağlılık</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Asıl Şey ile aynı Amaca özgülenmiş bulunmasını</a:t>
            </a:r>
            <a:r>
              <a:rPr lang="tr-TR" sz="3600" dirty="0">
                <a:latin typeface="Times New Roman" panose="02020603050405020304" pitchFamily="18" charset="0"/>
                <a:cs typeface="Times New Roman" panose="02020603050405020304" pitchFamily="18" charset="0"/>
              </a:rPr>
              <a:t> ve </a:t>
            </a:r>
            <a:r>
              <a:rPr lang="tr-TR" sz="3600" b="1" dirty="0">
                <a:latin typeface="Times New Roman" panose="02020603050405020304" pitchFamily="18" charset="0"/>
                <a:cs typeface="Times New Roman" panose="02020603050405020304" pitchFamily="18" charset="0"/>
              </a:rPr>
              <a:t>Asıl Şeyden </a:t>
            </a:r>
            <a:r>
              <a:rPr lang="tr-TR" sz="3600" dirty="0">
                <a:latin typeface="Times New Roman" panose="02020603050405020304" pitchFamily="18" charset="0"/>
                <a:cs typeface="Times New Roman" panose="02020603050405020304" pitchFamily="18" charset="0"/>
              </a:rPr>
              <a:t>beklenen </a:t>
            </a:r>
            <a:r>
              <a:rPr lang="tr-TR" sz="3600" b="1" i="1" dirty="0">
                <a:latin typeface="Times New Roman" panose="02020603050405020304" pitchFamily="18" charset="0"/>
                <a:cs typeface="Times New Roman" panose="02020603050405020304" pitchFamily="18" charset="0"/>
              </a:rPr>
              <a:t>Ekonomik İşlevin yerine getirilebilmesi </a:t>
            </a:r>
            <a:r>
              <a:rPr lang="tr-TR" sz="3600" dirty="0">
                <a:latin typeface="Times New Roman" panose="02020603050405020304" pitchFamily="18" charset="0"/>
                <a:cs typeface="Times New Roman" panose="02020603050405020304" pitchFamily="18" charset="0"/>
              </a:rPr>
              <a:t>için </a:t>
            </a:r>
            <a:r>
              <a:rPr lang="tr-TR" sz="3600" b="1" dirty="0">
                <a:latin typeface="Times New Roman" panose="02020603050405020304" pitchFamily="18" charset="0"/>
                <a:cs typeface="Times New Roman" panose="02020603050405020304" pitchFamily="18" charset="0"/>
              </a:rPr>
              <a:t>varlığının zorunlu sayılmasını </a:t>
            </a:r>
            <a:r>
              <a:rPr lang="tr-TR" sz="3600" dirty="0">
                <a:latin typeface="Times New Roman" panose="02020603050405020304" pitchFamily="18" charset="0"/>
                <a:cs typeface="Times New Roman" panose="02020603050405020304" pitchFamily="18" charset="0"/>
              </a:rPr>
              <a:t>gerektirir. </a:t>
            </a:r>
          </a:p>
          <a:p>
            <a:endParaRPr lang="tr-TR" sz="3600" dirty="0"/>
          </a:p>
        </p:txBody>
      </p:sp>
    </p:spTree>
    <p:extLst>
      <p:ext uri="{BB962C8B-B14F-4D97-AF65-F5344CB8AC3E}">
        <p14:creationId xmlns:p14="http://schemas.microsoft.com/office/powerpoint/2010/main" val="13769029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Kısaca</a:t>
            </a:r>
            <a:r>
              <a:rPr lang="tr-TR" sz="3600" b="1"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Bütünleyici Parça </a:t>
            </a:r>
            <a:r>
              <a:rPr lang="tr-TR" sz="3600" b="1" dirty="0">
                <a:latin typeface="Times New Roman" panose="02020603050405020304" pitchFamily="18" charset="0"/>
                <a:cs typeface="Times New Roman" panose="02020603050405020304" pitchFamily="18" charset="0"/>
              </a:rPr>
              <a:t>olmadan, </a:t>
            </a:r>
            <a:r>
              <a:rPr lang="tr-TR" sz="3600" b="1" u="sng" dirty="0">
                <a:latin typeface="Times New Roman" panose="02020603050405020304" pitchFamily="18" charset="0"/>
                <a:cs typeface="Times New Roman" panose="02020603050405020304" pitchFamily="18" charset="0"/>
              </a:rPr>
              <a:t>Asıl Şey, </a:t>
            </a:r>
            <a:r>
              <a:rPr lang="tr-TR" sz="3600" b="1" dirty="0">
                <a:latin typeface="Times New Roman" panose="02020603050405020304" pitchFamily="18" charset="0"/>
                <a:cs typeface="Times New Roman" panose="02020603050405020304" pitchFamily="18" charset="0"/>
              </a:rPr>
              <a:t>kendisinden beklenen </a:t>
            </a:r>
            <a:r>
              <a:rPr lang="tr-TR" sz="3600" b="1" i="1" dirty="0">
                <a:latin typeface="Times New Roman" panose="02020603050405020304" pitchFamily="18" charset="0"/>
                <a:cs typeface="Times New Roman" panose="02020603050405020304" pitchFamily="18" charset="0"/>
              </a:rPr>
              <a:t>Ekonomik İşlevi </a:t>
            </a:r>
            <a:r>
              <a:rPr lang="tr-TR" sz="3600" b="1" dirty="0">
                <a:latin typeface="Times New Roman" panose="02020603050405020304" pitchFamily="18" charset="0"/>
                <a:cs typeface="Times New Roman" panose="02020603050405020304" pitchFamily="18" charset="0"/>
              </a:rPr>
              <a:t>tam olarak yerine getiremeyecek olmalıdır.  </a:t>
            </a:r>
          </a:p>
          <a:p>
            <a:pPr algn="just"/>
            <a:r>
              <a:rPr lang="tr-TR" sz="3600" b="1" u="sng" dirty="0">
                <a:latin typeface="Times New Roman" panose="02020603050405020304" pitchFamily="18" charset="0"/>
                <a:cs typeface="Times New Roman" panose="02020603050405020304" pitchFamily="18" charset="0"/>
              </a:rPr>
              <a:t>Örneğin</a:t>
            </a:r>
            <a:r>
              <a:rPr lang="tr-TR" sz="3600" u="sng"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Çatı</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Odalar,</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Merdivenler,</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Kapılar, Pencereler</a:t>
            </a:r>
            <a:r>
              <a:rPr lang="tr-TR" sz="3600" dirty="0">
                <a:latin typeface="Times New Roman" panose="02020603050405020304" pitchFamily="18" charset="0"/>
                <a:cs typeface="Times New Roman" panose="02020603050405020304" pitchFamily="18" charset="0"/>
              </a:rPr>
              <a:t>, bir </a:t>
            </a:r>
            <a:r>
              <a:rPr lang="tr-TR" sz="3600" b="1" dirty="0">
                <a:latin typeface="Times New Roman" panose="02020603050405020304" pitchFamily="18" charset="0"/>
                <a:cs typeface="Times New Roman" panose="02020603050405020304" pitchFamily="18" charset="0"/>
              </a:rPr>
              <a:t>Binanın Bütünleyici Parçalarıdır</a:t>
            </a:r>
            <a:r>
              <a:rPr lang="tr-TR" sz="3600" dirty="0">
                <a:latin typeface="Times New Roman" panose="02020603050405020304" pitchFamily="18" charset="0"/>
                <a:cs typeface="Times New Roman" panose="02020603050405020304" pitchFamily="18" charset="0"/>
              </a:rPr>
              <a:t>.</a:t>
            </a:r>
          </a:p>
          <a:p>
            <a:pPr algn="just"/>
            <a:r>
              <a:rPr lang="tr-TR" sz="3600" b="1" dirty="0">
                <a:latin typeface="Times New Roman" panose="02020603050405020304" pitchFamily="18" charset="0"/>
                <a:cs typeface="Times New Roman" panose="02020603050405020304" pitchFamily="18" charset="0"/>
              </a:rPr>
              <a:t>Bunlar olmadan </a:t>
            </a:r>
            <a:r>
              <a:rPr lang="tr-TR" sz="3600" dirty="0">
                <a:latin typeface="Times New Roman" panose="02020603050405020304" pitchFamily="18" charset="0"/>
                <a:cs typeface="Times New Roman" panose="02020603050405020304" pitchFamily="18" charset="0"/>
              </a:rPr>
              <a:t>bir </a:t>
            </a:r>
            <a:r>
              <a:rPr lang="tr-TR" sz="3600" b="1" dirty="0">
                <a:latin typeface="Times New Roman" panose="02020603050405020304" pitchFamily="18" charset="0"/>
                <a:cs typeface="Times New Roman" panose="02020603050405020304" pitchFamily="18" charset="0"/>
              </a:rPr>
              <a:t>Yapıyı, </a:t>
            </a:r>
            <a:r>
              <a:rPr lang="tr-TR" sz="3600" b="1" i="1" dirty="0">
                <a:latin typeface="Times New Roman" panose="02020603050405020304" pitchFamily="18" charset="0"/>
                <a:cs typeface="Times New Roman" panose="02020603050405020304" pitchFamily="18" charset="0"/>
              </a:rPr>
              <a:t>Bina</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olarak </a:t>
            </a:r>
            <a:r>
              <a:rPr lang="tr-TR" sz="3600" b="1" dirty="0">
                <a:latin typeface="Times New Roman" panose="02020603050405020304" pitchFamily="18" charset="0"/>
                <a:cs typeface="Times New Roman" panose="02020603050405020304" pitchFamily="18" charset="0"/>
              </a:rPr>
              <a:t>tanımlamak mümkün değildir. </a:t>
            </a:r>
          </a:p>
          <a:p>
            <a:endParaRPr lang="tr-TR" sz="3600" b="1" dirty="0"/>
          </a:p>
        </p:txBody>
      </p:sp>
    </p:spTree>
    <p:extLst>
      <p:ext uri="{BB962C8B-B14F-4D97-AF65-F5344CB8AC3E}">
        <p14:creationId xmlns:p14="http://schemas.microsoft.com/office/powerpoint/2010/main" val="3644870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Bir şeyin </a:t>
            </a:r>
            <a:r>
              <a:rPr lang="tr-TR" sz="3600" b="1" i="1" dirty="0">
                <a:latin typeface="Times New Roman" panose="02020603050405020304" pitchFamily="18" charset="0"/>
                <a:cs typeface="Times New Roman" panose="02020603050405020304" pitchFamily="18" charset="0"/>
              </a:rPr>
              <a:t>Bütünleyici Parça </a:t>
            </a:r>
            <a:r>
              <a:rPr lang="tr-TR" sz="3600" b="1" dirty="0">
                <a:latin typeface="Times New Roman" panose="02020603050405020304" pitchFamily="18" charset="0"/>
                <a:cs typeface="Times New Roman" panose="02020603050405020304" pitchFamily="18" charset="0"/>
              </a:rPr>
              <a:t>sayılabilmesi </a:t>
            </a:r>
            <a:r>
              <a:rPr lang="tr-TR" sz="3600" dirty="0">
                <a:latin typeface="Times New Roman" panose="02020603050405020304" pitchFamily="18" charset="0"/>
                <a:cs typeface="Times New Roman" panose="02020603050405020304" pitchFamily="18" charset="0"/>
              </a:rPr>
              <a:t>için aranan </a:t>
            </a:r>
            <a:r>
              <a:rPr lang="tr-TR" sz="3600" b="1" u="sng" dirty="0">
                <a:latin typeface="Times New Roman" panose="02020603050405020304" pitchFamily="18" charset="0"/>
                <a:cs typeface="Times New Roman" panose="02020603050405020304" pitchFamily="18" charset="0"/>
              </a:rPr>
              <a:t>İç Bağlılık şartı</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kaynak Kanunun </a:t>
            </a:r>
            <a:r>
              <a:rPr lang="tr-TR" sz="3600" b="1" i="1" dirty="0">
                <a:latin typeface="Times New Roman" panose="02020603050405020304" pitchFamily="18" charset="0"/>
                <a:cs typeface="Times New Roman" panose="02020603050405020304" pitchFamily="18" charset="0"/>
              </a:rPr>
              <a:t>Fransızca metninde </a:t>
            </a:r>
            <a:r>
              <a:rPr lang="tr-TR" sz="3600" dirty="0">
                <a:latin typeface="Times New Roman" panose="02020603050405020304" pitchFamily="18" charset="0"/>
                <a:cs typeface="Times New Roman" panose="02020603050405020304" pitchFamily="18" charset="0"/>
              </a:rPr>
              <a:t>ve </a:t>
            </a:r>
            <a:r>
              <a:rPr lang="tr-TR" sz="3600" b="1" u="sng" dirty="0">
                <a:latin typeface="Times New Roman" panose="02020603050405020304" pitchFamily="18" charset="0"/>
                <a:cs typeface="Times New Roman" panose="02020603050405020304" pitchFamily="18" charset="0"/>
              </a:rPr>
              <a:t>Türk Medeni Kanununda</a:t>
            </a:r>
            <a:r>
              <a:rPr lang="tr-TR" sz="36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bir şeyin temel unsurunu teşkil etmesi» </a:t>
            </a:r>
            <a:r>
              <a:rPr lang="tr-TR" sz="3600" b="1" dirty="0">
                <a:latin typeface="Times New Roman" panose="02020603050405020304" pitchFamily="18" charset="0"/>
                <a:cs typeface="Times New Roman" panose="02020603050405020304" pitchFamily="18" charset="0"/>
              </a:rPr>
              <a:t>şeklinde ifade edilmiştir. </a:t>
            </a:r>
          </a:p>
          <a:p>
            <a:pPr algn="just"/>
            <a:r>
              <a:rPr lang="tr-TR" sz="3600" dirty="0">
                <a:latin typeface="Times New Roman" panose="02020603050405020304" pitchFamily="18" charset="0"/>
                <a:cs typeface="Times New Roman" panose="02020603050405020304" pitchFamily="18" charset="0"/>
              </a:rPr>
              <a:t>Bu Şart, </a:t>
            </a:r>
            <a:r>
              <a:rPr lang="tr-TR" sz="3600" b="1" dirty="0">
                <a:latin typeface="Times New Roman" panose="02020603050405020304" pitchFamily="18" charset="0"/>
                <a:cs typeface="Times New Roman" panose="02020603050405020304" pitchFamily="18" charset="0"/>
              </a:rPr>
              <a:t>Kaynak Kanunun </a:t>
            </a:r>
            <a:r>
              <a:rPr lang="tr-TR" sz="3600" b="1" i="1" dirty="0">
                <a:latin typeface="Times New Roman" panose="02020603050405020304" pitchFamily="18" charset="0"/>
                <a:cs typeface="Times New Roman" panose="02020603050405020304" pitchFamily="18" charset="0"/>
              </a:rPr>
              <a:t>Almanca metninde </a:t>
            </a:r>
            <a:r>
              <a:rPr lang="tr-TR" sz="3600" dirty="0">
                <a:latin typeface="Times New Roman" panose="02020603050405020304" pitchFamily="18" charset="0"/>
                <a:cs typeface="Times New Roman" panose="02020603050405020304" pitchFamily="18" charset="0"/>
              </a:rPr>
              <a:t>ise, «</a:t>
            </a:r>
            <a:r>
              <a:rPr lang="tr-TR" sz="3600" i="1" dirty="0">
                <a:latin typeface="Times New Roman" panose="02020603050405020304" pitchFamily="18" charset="0"/>
                <a:cs typeface="Times New Roman" panose="02020603050405020304" pitchFamily="18" charset="0"/>
              </a:rPr>
              <a:t>asıl şeyin varlığına dahil olması</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biçiminde ifade edilmiştir. </a:t>
            </a:r>
          </a:p>
        </p:txBody>
      </p:sp>
    </p:spTree>
    <p:extLst>
      <p:ext uri="{BB962C8B-B14F-4D97-AF65-F5344CB8AC3E}">
        <p14:creationId xmlns:p14="http://schemas.microsoft.com/office/powerpoint/2010/main" val="19522848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dirty="0">
                <a:latin typeface="Times New Roman" panose="02020603050405020304" pitchFamily="18" charset="0"/>
                <a:cs typeface="Times New Roman" panose="02020603050405020304" pitchFamily="18" charset="0"/>
              </a:rPr>
              <a:t>Gerçekte, </a:t>
            </a:r>
            <a:r>
              <a:rPr lang="tr-TR" sz="4000" b="1" dirty="0">
                <a:latin typeface="Times New Roman" panose="02020603050405020304" pitchFamily="18" charset="0"/>
                <a:cs typeface="Times New Roman" panose="02020603050405020304" pitchFamily="18" charset="0"/>
              </a:rPr>
              <a:t>Asıl Şeyin, </a:t>
            </a:r>
            <a:r>
              <a:rPr lang="tr-TR" sz="4000" dirty="0">
                <a:latin typeface="Times New Roman" panose="02020603050405020304" pitchFamily="18" charset="0"/>
                <a:cs typeface="Times New Roman" panose="02020603050405020304" pitchFamily="18" charset="0"/>
              </a:rPr>
              <a:t>ondan beklenen </a:t>
            </a:r>
            <a:r>
              <a:rPr lang="tr-TR" sz="4000" b="1" i="1" dirty="0">
                <a:latin typeface="Times New Roman" panose="02020603050405020304" pitchFamily="18" charset="0"/>
                <a:cs typeface="Times New Roman" panose="02020603050405020304" pitchFamily="18" charset="0"/>
              </a:rPr>
              <a:t>Ekonomik İşlevi </a:t>
            </a:r>
            <a:r>
              <a:rPr lang="tr-TR" sz="4000" b="1" dirty="0">
                <a:latin typeface="Times New Roman" panose="02020603050405020304" pitchFamily="18" charset="0"/>
                <a:cs typeface="Times New Roman" panose="02020603050405020304" pitchFamily="18" charset="0"/>
              </a:rPr>
              <a:t>yerine getirebilmesi </a:t>
            </a:r>
            <a:r>
              <a:rPr lang="tr-TR" sz="4000" dirty="0">
                <a:latin typeface="Times New Roman" panose="02020603050405020304" pitchFamily="18" charset="0"/>
                <a:cs typeface="Times New Roman" panose="02020603050405020304" pitchFamily="18" charset="0"/>
              </a:rPr>
              <a:t>için</a:t>
            </a:r>
            <a:r>
              <a:rPr lang="tr-TR" sz="4000" b="1" dirty="0">
                <a:latin typeface="Times New Roman" panose="02020603050405020304" pitchFamily="18" charset="0"/>
                <a:cs typeface="Times New Roman" panose="02020603050405020304" pitchFamily="18" charset="0"/>
              </a:rPr>
              <a:t> gerekli olan her Parçası, Asıl Şeye dahil olup, onun </a:t>
            </a:r>
            <a:r>
              <a:rPr lang="tr-TR" sz="4000" b="1" i="1" dirty="0">
                <a:latin typeface="Times New Roman" panose="02020603050405020304" pitchFamily="18" charset="0"/>
                <a:cs typeface="Times New Roman" panose="02020603050405020304" pitchFamily="18" charset="0"/>
              </a:rPr>
              <a:t>Temel Unsurlarından birini </a:t>
            </a:r>
            <a:r>
              <a:rPr lang="tr-TR" sz="4000" b="1" dirty="0">
                <a:latin typeface="Times New Roman" panose="02020603050405020304" pitchFamily="18" charset="0"/>
                <a:cs typeface="Times New Roman" panose="02020603050405020304" pitchFamily="18" charset="0"/>
              </a:rPr>
              <a:t>teşkil eder. </a:t>
            </a:r>
          </a:p>
          <a:p>
            <a:pPr algn="just"/>
            <a:r>
              <a:rPr lang="tr-TR" sz="4000" b="1" i="1" dirty="0">
                <a:latin typeface="Times New Roman" panose="02020603050405020304" pitchFamily="18" charset="0"/>
                <a:cs typeface="Times New Roman" panose="02020603050405020304" pitchFamily="18" charset="0"/>
              </a:rPr>
              <a:t>Ekonomik anlamda İşlevsel bir Bağlılık </a:t>
            </a:r>
            <a:r>
              <a:rPr lang="tr-TR" sz="4000" dirty="0">
                <a:latin typeface="Times New Roman" panose="02020603050405020304" pitchFamily="18" charset="0"/>
                <a:cs typeface="Times New Roman" panose="02020603050405020304" pitchFamily="18" charset="0"/>
              </a:rPr>
              <a:t>olan </a:t>
            </a:r>
            <a:r>
              <a:rPr lang="tr-TR" sz="4000" b="1" i="1" dirty="0">
                <a:latin typeface="Times New Roman" panose="02020603050405020304" pitchFamily="18" charset="0"/>
                <a:cs typeface="Times New Roman" panose="02020603050405020304" pitchFamily="18" charset="0"/>
              </a:rPr>
              <a:t>İç Bağlılığın varlığı</a:t>
            </a:r>
            <a:r>
              <a:rPr lang="tr-TR" sz="4000" b="1" dirty="0">
                <a:latin typeface="Times New Roman" panose="02020603050405020304" pitchFamily="18" charset="0"/>
                <a:cs typeface="Times New Roman" panose="02020603050405020304" pitchFamily="18" charset="0"/>
              </a:rPr>
              <a:t>,</a:t>
            </a:r>
            <a:r>
              <a:rPr lang="tr-TR" sz="4000" dirty="0">
                <a:latin typeface="Times New Roman" panose="02020603050405020304" pitchFamily="18" charset="0"/>
                <a:cs typeface="Times New Roman" panose="02020603050405020304" pitchFamily="18" charset="0"/>
              </a:rPr>
              <a:t> </a:t>
            </a:r>
            <a:r>
              <a:rPr lang="tr-TR" sz="4000" b="1" u="sng" dirty="0">
                <a:latin typeface="Times New Roman" panose="02020603050405020304" pitchFamily="18" charset="0"/>
                <a:cs typeface="Times New Roman" panose="02020603050405020304" pitchFamily="18" charset="0"/>
              </a:rPr>
              <a:t>İş Hayatındaki Anlayışa göre </a:t>
            </a:r>
            <a:r>
              <a:rPr lang="tr-TR" sz="4000" b="1" dirty="0">
                <a:latin typeface="Times New Roman" panose="02020603050405020304" pitchFamily="18" charset="0"/>
                <a:cs typeface="Times New Roman" panose="02020603050405020304" pitchFamily="18" charset="0"/>
              </a:rPr>
              <a:t>belirlenir. </a:t>
            </a:r>
          </a:p>
          <a:p>
            <a:pPr marL="0" indent="0" algn="just">
              <a:buNone/>
            </a:pPr>
            <a:endParaRPr lang="tr-TR" sz="40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726494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Örneğin</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Binaya yerleştirilmiş Makinelerin </a:t>
            </a:r>
            <a:r>
              <a:rPr lang="tr-TR" sz="3200" b="1" i="1" u="sng" dirty="0">
                <a:latin typeface="Times New Roman" panose="02020603050405020304" pitchFamily="18" charset="0"/>
                <a:cs typeface="Times New Roman" panose="02020603050405020304" pitchFamily="18" charset="0"/>
              </a:rPr>
              <a:t>Bütünleyici Parça </a:t>
            </a:r>
            <a:r>
              <a:rPr lang="tr-TR" sz="3200" b="1" u="sng" dirty="0">
                <a:latin typeface="Times New Roman" panose="02020603050405020304" pitchFamily="18" charset="0"/>
                <a:cs typeface="Times New Roman" panose="02020603050405020304" pitchFamily="18" charset="0"/>
              </a:rPr>
              <a:t>olarak kabul edilip edilmeyeceği sorusunu </a:t>
            </a:r>
            <a:r>
              <a:rPr lang="tr-TR" sz="3200" dirty="0">
                <a:latin typeface="Times New Roman" panose="02020603050405020304" pitchFamily="18" charset="0"/>
                <a:cs typeface="Times New Roman" panose="02020603050405020304" pitchFamily="18" charset="0"/>
              </a:rPr>
              <a:t>da,</a:t>
            </a:r>
            <a:r>
              <a:rPr lang="tr-TR" sz="3200" b="1" dirty="0">
                <a:latin typeface="Times New Roman" panose="02020603050405020304" pitchFamily="18" charset="0"/>
                <a:cs typeface="Times New Roman" panose="02020603050405020304" pitchFamily="18" charset="0"/>
              </a:rPr>
              <a:t> Ekonomik anlamda İşlevsel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Bağlılık olan </a:t>
            </a:r>
            <a:r>
              <a:rPr lang="tr-TR" sz="3200" b="1" i="1" dirty="0">
                <a:latin typeface="Times New Roman" panose="02020603050405020304" pitchFamily="18" charset="0"/>
                <a:cs typeface="Times New Roman" panose="02020603050405020304" pitchFamily="18" charset="0"/>
              </a:rPr>
              <a:t>İç Bağlılığa </a:t>
            </a:r>
            <a:r>
              <a:rPr lang="tr-TR" sz="3200" dirty="0">
                <a:latin typeface="Times New Roman" panose="02020603050405020304" pitchFamily="18" charset="0"/>
                <a:cs typeface="Times New Roman" panose="02020603050405020304" pitchFamily="18" charset="0"/>
              </a:rPr>
              <a:t>göre cevaplandırabiliriz. </a:t>
            </a:r>
          </a:p>
          <a:p>
            <a:pPr algn="just"/>
            <a:r>
              <a:rPr lang="tr-TR" sz="3200" b="1" i="1" dirty="0">
                <a:latin typeface="Times New Roman" panose="02020603050405020304" pitchFamily="18" charset="0"/>
                <a:cs typeface="Times New Roman" panose="02020603050405020304" pitchFamily="18" charset="0"/>
              </a:rPr>
              <a:t>Eğer Makineler cismani olarak bağımsızlığını kaybetmiş </a:t>
            </a:r>
            <a:r>
              <a:rPr lang="tr-TR" sz="3200" i="1"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yerleştirildiği Binanın Parçaları olarak görülebiliyor ise</a:t>
            </a:r>
            <a:r>
              <a:rPr lang="tr-TR" sz="3200" dirty="0">
                <a:latin typeface="Times New Roman" panose="02020603050405020304" pitchFamily="18" charset="0"/>
                <a:cs typeface="Times New Roman" panose="02020603050405020304" pitchFamily="18" charset="0"/>
              </a:rPr>
              <a:t>, bu takdirde, o </a:t>
            </a:r>
            <a:r>
              <a:rPr lang="tr-TR" sz="3200" b="1" u="sng" dirty="0">
                <a:latin typeface="Times New Roman" panose="02020603050405020304" pitchFamily="18" charset="0"/>
                <a:cs typeface="Times New Roman" panose="02020603050405020304" pitchFamily="18" charset="0"/>
              </a:rPr>
              <a:t>Binanın Bütünleyici Parçaları </a:t>
            </a:r>
            <a:r>
              <a:rPr lang="tr-TR" sz="3200" dirty="0">
                <a:latin typeface="Times New Roman" panose="02020603050405020304" pitchFamily="18" charset="0"/>
                <a:cs typeface="Times New Roman" panose="02020603050405020304" pitchFamily="18" charset="0"/>
              </a:rPr>
              <a:t>olarak </a:t>
            </a:r>
            <a:r>
              <a:rPr lang="tr-TR" sz="3200" b="1" dirty="0">
                <a:latin typeface="Times New Roman" panose="02020603050405020304" pitchFamily="18" charset="0"/>
                <a:cs typeface="Times New Roman" panose="02020603050405020304" pitchFamily="18" charset="0"/>
              </a:rPr>
              <a:t>kabul edilmelidir. </a:t>
            </a:r>
          </a:p>
          <a:p>
            <a:pPr marL="0" indent="0" algn="just">
              <a:buNone/>
            </a:pPr>
            <a:endParaRPr lang="tr-TR" sz="2400" dirty="0"/>
          </a:p>
          <a:p>
            <a:pPr marL="0" indent="0" algn="just">
              <a:buNone/>
            </a:pPr>
            <a:endParaRPr lang="tr-TR" dirty="0"/>
          </a:p>
        </p:txBody>
      </p:sp>
    </p:spTree>
    <p:extLst>
      <p:ext uri="{BB962C8B-B14F-4D97-AF65-F5344CB8AC3E}">
        <p14:creationId xmlns:p14="http://schemas.microsoft.com/office/powerpoint/2010/main" val="15526540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Bunun için de, </a:t>
            </a:r>
            <a:r>
              <a:rPr lang="tr-TR" sz="3200" b="1" i="1" dirty="0">
                <a:latin typeface="Times New Roman" panose="02020603050405020304" pitchFamily="18" charset="0"/>
                <a:cs typeface="Times New Roman" panose="02020603050405020304" pitchFamily="18" charset="0"/>
              </a:rPr>
              <a:t>Bina </a:t>
            </a:r>
            <a:r>
              <a:rPr lang="tr-TR" sz="3200" i="1" dirty="0">
                <a:latin typeface="Times New Roman" panose="02020603050405020304" pitchFamily="18" charset="0"/>
                <a:cs typeface="Times New Roman" panose="02020603050405020304" pitchFamily="18" charset="0"/>
              </a:rPr>
              <a:t>ya</a:t>
            </a:r>
            <a:r>
              <a:rPr lang="tr-TR" sz="3200" b="1" i="1" dirty="0">
                <a:latin typeface="Times New Roman" panose="02020603050405020304" pitchFamily="18" charset="0"/>
                <a:cs typeface="Times New Roman" panose="02020603050405020304" pitchFamily="18" charset="0"/>
              </a:rPr>
              <a:t> bu Makinelerin takılması, eklenmesi göz önünde tutularak sırf bu Amaçla yapılmış olabilir </a:t>
            </a:r>
            <a:r>
              <a:rPr lang="tr-TR" sz="3200" i="1" dirty="0">
                <a:latin typeface="Times New Roman" panose="02020603050405020304" pitchFamily="18" charset="0"/>
                <a:cs typeface="Times New Roman" panose="02020603050405020304" pitchFamily="18" charset="0"/>
              </a:rPr>
              <a:t>ya da </a:t>
            </a:r>
            <a:r>
              <a:rPr lang="tr-TR" sz="3200" b="1" i="1" dirty="0">
                <a:latin typeface="Times New Roman" panose="02020603050405020304" pitchFamily="18" charset="0"/>
                <a:cs typeface="Times New Roman" panose="02020603050405020304" pitchFamily="18" charset="0"/>
              </a:rPr>
              <a:t>Makineler Bina </a:t>
            </a:r>
            <a:r>
              <a:rPr lang="tr-TR" sz="3200" i="1" dirty="0">
                <a:latin typeface="Times New Roman" panose="02020603050405020304" pitchFamily="18" charset="0"/>
                <a:cs typeface="Times New Roman" panose="02020603050405020304" pitchFamily="18" charset="0"/>
              </a:rPr>
              <a:t>ile</a:t>
            </a:r>
            <a:r>
              <a:rPr lang="tr-TR" sz="3200" b="1" i="1" dirty="0">
                <a:latin typeface="Times New Roman" panose="02020603050405020304" pitchFamily="18" charset="0"/>
                <a:cs typeface="Times New Roman" panose="02020603050405020304" pitchFamily="18" charset="0"/>
              </a:rPr>
              <a:t> öyle sıkı bir şekilde birleştirilmiştir </a:t>
            </a:r>
            <a:r>
              <a:rPr lang="tr-TR" sz="3200" dirty="0">
                <a:latin typeface="Times New Roman" panose="02020603050405020304" pitchFamily="18" charset="0"/>
                <a:cs typeface="Times New Roman" panose="02020603050405020304" pitchFamily="18" charset="0"/>
              </a:rPr>
              <a:t>ki, </a:t>
            </a:r>
            <a:r>
              <a:rPr lang="tr-TR" sz="3200" b="1" u="sng" dirty="0">
                <a:latin typeface="Times New Roman" panose="02020603050405020304" pitchFamily="18" charset="0"/>
                <a:cs typeface="Times New Roman" panose="02020603050405020304" pitchFamily="18" charset="0"/>
              </a:rPr>
              <a:t>İş Hayatındaki Anlayışa göre</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bunlar artık </a:t>
            </a:r>
            <a:r>
              <a:rPr lang="tr-TR" sz="3200" b="1" i="1" dirty="0">
                <a:latin typeface="Times New Roman" panose="02020603050405020304" pitchFamily="18" charset="0"/>
                <a:cs typeface="Times New Roman" panose="02020603050405020304" pitchFamily="18" charset="0"/>
              </a:rPr>
              <a:t>Bağımsız Makineler </a:t>
            </a:r>
            <a:r>
              <a:rPr lang="tr-TR" sz="3200" b="1" dirty="0">
                <a:latin typeface="Times New Roman" panose="02020603050405020304" pitchFamily="18" charset="0"/>
                <a:cs typeface="Times New Roman" panose="02020603050405020304" pitchFamily="18" charset="0"/>
              </a:rPr>
              <a:t>olmayıp</a:t>
            </a:r>
            <a:r>
              <a:rPr lang="tr-TR" sz="3200"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o Binanı</a:t>
            </a:r>
            <a:r>
              <a:rPr lang="tr-TR" sz="3200" u="sng" dirty="0">
                <a:latin typeface="Times New Roman" panose="02020603050405020304" pitchFamily="18" charset="0"/>
                <a:cs typeface="Times New Roman" panose="02020603050405020304" pitchFamily="18" charset="0"/>
              </a:rPr>
              <a:t>n </a:t>
            </a:r>
            <a:r>
              <a:rPr lang="tr-TR" sz="3200" b="1" u="sng" dirty="0">
                <a:latin typeface="Times New Roman" panose="02020603050405020304" pitchFamily="18" charset="0"/>
                <a:cs typeface="Times New Roman" panose="02020603050405020304" pitchFamily="18" charset="0"/>
              </a:rPr>
              <a:t>Bütünleyici Parçaları </a:t>
            </a:r>
            <a:r>
              <a:rPr lang="tr-TR" sz="3200" b="1" dirty="0">
                <a:latin typeface="Times New Roman" panose="02020603050405020304" pitchFamily="18" charset="0"/>
                <a:cs typeface="Times New Roman" panose="02020603050405020304" pitchFamily="18" charset="0"/>
              </a:rPr>
              <a:t>sayılır. </a:t>
            </a:r>
          </a:p>
          <a:p>
            <a:pPr algn="just"/>
            <a:r>
              <a:rPr lang="tr-TR" sz="3200" b="1" dirty="0">
                <a:latin typeface="Times New Roman" panose="02020603050405020304" pitchFamily="18" charset="0"/>
                <a:cs typeface="Times New Roman" panose="02020603050405020304" pitchFamily="18" charset="0"/>
              </a:rPr>
              <a:t>Binanın Bütünleyici Parçaları durumuna gelen Makineler </a:t>
            </a:r>
            <a:r>
              <a:rPr lang="tr-TR" sz="3200" dirty="0">
                <a:latin typeface="Times New Roman" panose="02020603050405020304" pitchFamily="18" charset="0"/>
                <a:cs typeface="Times New Roman" panose="02020603050405020304" pitchFamily="18" charset="0"/>
              </a:rPr>
              <a:t>artık </a:t>
            </a:r>
            <a:r>
              <a:rPr lang="tr-TR" sz="3200" b="1" i="1" dirty="0">
                <a:latin typeface="Times New Roman" panose="02020603050405020304" pitchFamily="18" charset="0"/>
                <a:cs typeface="Times New Roman" panose="02020603050405020304" pitchFamily="18" charset="0"/>
              </a:rPr>
              <a:t>Binaya</a:t>
            </a:r>
            <a:r>
              <a:rPr lang="tr-TR" sz="3200" b="1" dirty="0">
                <a:latin typeface="Times New Roman" panose="02020603050405020304" pitchFamily="18" charset="0"/>
                <a:cs typeface="Times New Roman" panose="02020603050405020304" pitchFamily="18" charset="0"/>
              </a:rPr>
              <a:t> dahil olur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Bina yok edilmedikçe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Zarara uğratılmadıkça, ondan ayrılamaz. </a:t>
            </a:r>
          </a:p>
          <a:p>
            <a:pPr marL="0" indent="0">
              <a:buNone/>
            </a:pPr>
            <a:endParaRPr lang="tr-TR" dirty="0"/>
          </a:p>
        </p:txBody>
      </p:sp>
    </p:spTree>
    <p:extLst>
      <p:ext uri="{BB962C8B-B14F-4D97-AF65-F5344CB8AC3E}">
        <p14:creationId xmlns:p14="http://schemas.microsoft.com/office/powerpoint/2010/main" val="19461642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i="1" dirty="0">
                <a:latin typeface="Times New Roman" panose="02020603050405020304" pitchFamily="18" charset="0"/>
                <a:cs typeface="Times New Roman" panose="02020603050405020304" pitchFamily="18" charset="0"/>
              </a:rPr>
              <a:t>Bir Şey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ona</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Eklenen Parça </a:t>
            </a:r>
            <a:r>
              <a:rPr lang="tr-TR" dirty="0">
                <a:latin typeface="Times New Roman" panose="02020603050405020304" pitchFamily="18" charset="0"/>
                <a:cs typeface="Times New Roman" panose="02020603050405020304" pitchFamily="18" charset="0"/>
              </a:rPr>
              <a:t>arasında</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İç Bağlılık Şartının </a:t>
            </a:r>
            <a:r>
              <a:rPr lang="tr-TR" b="1" dirty="0">
                <a:latin typeface="Times New Roman" panose="02020603050405020304" pitchFamily="18" charset="0"/>
                <a:cs typeface="Times New Roman" panose="02020603050405020304" pitchFamily="18" charset="0"/>
              </a:rPr>
              <a:t>gerçekleşmesi </a:t>
            </a:r>
            <a:r>
              <a:rPr lang="tr-TR" dirty="0">
                <a:latin typeface="Times New Roman" panose="02020603050405020304" pitchFamily="18" charset="0"/>
                <a:cs typeface="Times New Roman" panose="02020603050405020304" pitchFamily="18" charset="0"/>
              </a:rPr>
              <a:t>için,</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bunların</a:t>
            </a:r>
            <a:r>
              <a:rPr lang="tr-TR" b="1"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sürekli olarak birleşmiş olmaları </a:t>
            </a:r>
            <a:r>
              <a:rPr lang="tr-TR" b="1" dirty="0">
                <a:latin typeface="Times New Roman" panose="02020603050405020304" pitchFamily="18" charset="0"/>
                <a:cs typeface="Times New Roman" panose="02020603050405020304" pitchFamily="18" charset="0"/>
              </a:rPr>
              <a:t>gerekir. </a:t>
            </a:r>
          </a:p>
          <a:p>
            <a:pPr algn="just"/>
            <a:r>
              <a:rPr lang="tr-TR" b="1" u="sng" dirty="0">
                <a:latin typeface="Times New Roman" panose="02020603050405020304" pitchFamily="18" charset="0"/>
                <a:cs typeface="Times New Roman" panose="02020603050405020304" pitchFamily="18" charset="0"/>
              </a:rPr>
              <a:t>Asıl Şey </a:t>
            </a:r>
            <a:r>
              <a:rPr lang="tr-TR" u="sng" dirty="0">
                <a:latin typeface="Times New Roman" panose="02020603050405020304" pitchFamily="18" charset="0"/>
                <a:cs typeface="Times New Roman" panose="02020603050405020304" pitchFamily="18" charset="0"/>
              </a:rPr>
              <a:t>ile</a:t>
            </a:r>
            <a:r>
              <a:rPr lang="tr-TR" b="1" u="sng" dirty="0">
                <a:latin typeface="Times New Roman" panose="02020603050405020304" pitchFamily="18" charset="0"/>
                <a:cs typeface="Times New Roman" panose="02020603050405020304" pitchFamily="18" charset="0"/>
              </a:rPr>
              <a:t> ona Eklenen Parça arasındaki Bağlılığın sürekli </a:t>
            </a:r>
            <a:r>
              <a:rPr lang="tr-TR" u="sng" dirty="0">
                <a:latin typeface="Times New Roman" panose="02020603050405020304" pitchFamily="18" charset="0"/>
                <a:cs typeface="Times New Roman" panose="02020603050405020304" pitchFamily="18" charset="0"/>
              </a:rPr>
              <a:t>mi,</a:t>
            </a:r>
            <a:r>
              <a:rPr lang="tr-TR" b="1" u="sng" dirty="0">
                <a:latin typeface="Times New Roman" panose="02020603050405020304" pitchFamily="18" charset="0"/>
                <a:cs typeface="Times New Roman" panose="02020603050405020304" pitchFamily="18" charset="0"/>
              </a:rPr>
              <a:t> yoksa</a:t>
            </a:r>
            <a:r>
              <a:rPr lang="tr-TR" u="sng"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geçici </a:t>
            </a:r>
            <a:r>
              <a:rPr lang="tr-TR" u="sng" dirty="0">
                <a:latin typeface="Times New Roman" panose="02020603050405020304" pitchFamily="18" charset="0"/>
                <a:cs typeface="Times New Roman" panose="02020603050405020304" pitchFamily="18" charset="0"/>
              </a:rPr>
              <a:t>mi </a:t>
            </a:r>
            <a:r>
              <a:rPr lang="tr-TR" b="1" u="sng" dirty="0">
                <a:latin typeface="Times New Roman" panose="02020603050405020304" pitchFamily="18" charset="0"/>
                <a:cs typeface="Times New Roman" panose="02020603050405020304" pitchFamily="18" charset="0"/>
              </a:rPr>
              <a:t>olduğunun belirlenmesinde</a:t>
            </a:r>
            <a:r>
              <a:rPr lang="tr-TR" dirty="0">
                <a:latin typeface="Times New Roman" panose="02020603050405020304" pitchFamily="18" charset="0"/>
                <a:cs typeface="Times New Roman" panose="02020603050405020304" pitchFamily="18" charset="0"/>
              </a:rPr>
              <a:t>, öncelikle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Bağlılığı meydana getiren Kişinin İradesi </a:t>
            </a:r>
            <a:r>
              <a:rPr lang="tr-TR" b="1" dirty="0">
                <a:latin typeface="Times New Roman" panose="02020603050405020304" pitchFamily="18" charset="0"/>
                <a:cs typeface="Times New Roman" panose="02020603050405020304" pitchFamily="18" charset="0"/>
              </a:rPr>
              <a:t>göz önünde tutulur. </a:t>
            </a:r>
          </a:p>
          <a:p>
            <a:pPr algn="just"/>
            <a:r>
              <a:rPr lang="tr-TR" b="1" i="1" dirty="0">
                <a:latin typeface="Times New Roman" panose="02020603050405020304" pitchFamily="18" charset="0"/>
                <a:cs typeface="Times New Roman" panose="02020603050405020304" pitchFamily="18" charset="0"/>
              </a:rPr>
              <a:t>Birleştirmeyi yapan Geçici bir Bağlılık istemiş olsa bile, </a:t>
            </a:r>
            <a:r>
              <a:rPr lang="tr-TR" b="1" u="sng" dirty="0">
                <a:latin typeface="Times New Roman" panose="02020603050405020304" pitchFamily="18" charset="0"/>
                <a:cs typeface="Times New Roman" panose="02020603050405020304" pitchFamily="18" charset="0"/>
              </a:rPr>
              <a:t>İş İlişkilerindeki Anlayış</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Asıl Şey </a:t>
            </a:r>
            <a:r>
              <a:rPr lang="tr-TR" i="1" dirty="0">
                <a:latin typeface="Times New Roman" panose="02020603050405020304" pitchFamily="18" charset="0"/>
                <a:cs typeface="Times New Roman" panose="02020603050405020304" pitchFamily="18" charset="0"/>
              </a:rPr>
              <a:t>ile </a:t>
            </a:r>
            <a:r>
              <a:rPr lang="tr-TR" b="1" i="1" dirty="0">
                <a:latin typeface="Times New Roman" panose="02020603050405020304" pitchFamily="18" charset="0"/>
                <a:cs typeface="Times New Roman" panose="02020603050405020304" pitchFamily="18" charset="0"/>
              </a:rPr>
              <a:t>Birleştirilen Parçayı, Bütünleyici Parça olarak kabul etmeyi gerektiriyor ise</a:t>
            </a:r>
            <a:r>
              <a:rPr lang="tr-TR" dirty="0">
                <a:latin typeface="Times New Roman" panose="02020603050405020304" pitchFamily="18" charset="0"/>
                <a:cs typeface="Times New Roman" panose="02020603050405020304" pitchFamily="18" charset="0"/>
              </a:rPr>
              <a:t>, o Şey, </a:t>
            </a:r>
            <a:r>
              <a:rPr lang="tr-TR" b="1" dirty="0">
                <a:latin typeface="Times New Roman" panose="02020603050405020304" pitchFamily="18" charset="0"/>
                <a:cs typeface="Times New Roman" panose="02020603050405020304" pitchFamily="18" charset="0"/>
              </a:rPr>
              <a:t>Asıl Şeyin Bütünleyici Parçası </a:t>
            </a:r>
            <a:r>
              <a:rPr lang="tr-TR" dirty="0">
                <a:latin typeface="Times New Roman" panose="02020603050405020304" pitchFamily="18" charset="0"/>
                <a:cs typeface="Times New Roman" panose="02020603050405020304" pitchFamily="18" charset="0"/>
              </a:rPr>
              <a:t>sayılır.</a:t>
            </a:r>
          </a:p>
          <a:p>
            <a:pPr marL="0" indent="0" algn="just">
              <a:buNone/>
            </a:pPr>
            <a:endParaRPr lang="tr-TR" sz="2400" dirty="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a:p>
            <a:pPr marL="0" indent="0" algn="just">
              <a:buNone/>
            </a:pPr>
            <a:endParaRPr lang="tr-TR" dirty="0"/>
          </a:p>
          <a:p>
            <a:pPr marL="0" indent="0" algn="just">
              <a:buNone/>
            </a:pPr>
            <a:endParaRPr lang="tr-TR" dirty="0"/>
          </a:p>
          <a:p>
            <a:pPr algn="just"/>
            <a:endParaRPr lang="tr-TR" dirty="0"/>
          </a:p>
          <a:p>
            <a:endParaRPr lang="tr-TR" dirty="0"/>
          </a:p>
        </p:txBody>
      </p:sp>
    </p:spTree>
    <p:extLst>
      <p:ext uri="{BB962C8B-B14F-4D97-AF65-F5344CB8AC3E}">
        <p14:creationId xmlns:p14="http://schemas.microsoft.com/office/powerpoint/2010/main" val="4225566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Eşya Hukukunda Belirlilik İlkesi ve Basit Eşya </a:t>
            </a:r>
          </a:p>
        </p:txBody>
      </p:sp>
      <p:sp>
        <p:nvSpPr>
          <p:cNvPr id="3" name="İçerik Yer Tutucusu 2"/>
          <p:cNvSpPr>
            <a:spLocks noGrp="1"/>
          </p:cNvSpPr>
          <p:nvPr>
            <p:ph idx="1"/>
          </p:nvPr>
        </p:nvSpPr>
        <p:spPr/>
        <p:txBody>
          <a:bodyPr/>
          <a:lstStyle/>
          <a:p>
            <a:pPr algn="just"/>
            <a:r>
              <a:rPr lang="tr-TR" sz="3200" b="1" u="sng" dirty="0">
                <a:latin typeface="Times New Roman" panose="02020603050405020304" pitchFamily="18" charset="0"/>
                <a:cs typeface="Times New Roman" panose="02020603050405020304" pitchFamily="18" charset="0"/>
              </a:rPr>
              <a:t>Eşya Hukukunda Belirlilik İlkesi uyarınca</a:t>
            </a:r>
            <a:r>
              <a:rPr lang="tr-TR" sz="3200" dirty="0">
                <a:latin typeface="Times New Roman" panose="02020603050405020304" pitchFamily="18" charset="0"/>
                <a:cs typeface="Times New Roman" panose="02020603050405020304" pitchFamily="18" charset="0"/>
              </a:rPr>
              <a:t>, sadece</a:t>
            </a:r>
            <a:r>
              <a:rPr lang="tr-TR" sz="3200" b="1" dirty="0">
                <a:latin typeface="Times New Roman" panose="02020603050405020304" pitchFamily="18" charset="0"/>
                <a:cs typeface="Times New Roman" panose="02020603050405020304" pitchFamily="18" charset="0"/>
              </a:rPr>
              <a:t> bağımsız varlığı olan belirli bir şey, bütün halinde bir Mülkiyet Hakkına konu oluşturabilir. </a:t>
            </a:r>
          </a:p>
          <a:p>
            <a:pPr algn="just"/>
            <a:r>
              <a:rPr lang="tr-TR" sz="3200" dirty="0">
                <a:latin typeface="Times New Roman" panose="02020603050405020304" pitchFamily="18" charset="0"/>
                <a:cs typeface="Times New Roman" panose="02020603050405020304" pitchFamily="18" charset="0"/>
              </a:rPr>
              <a:t>Bu bağlamda, </a:t>
            </a:r>
            <a:r>
              <a:rPr lang="tr-TR" sz="3200" b="1" u="sng" dirty="0">
                <a:latin typeface="Times New Roman" panose="02020603050405020304" pitchFamily="18" charset="0"/>
                <a:cs typeface="Times New Roman" panose="02020603050405020304" pitchFamily="18" charset="0"/>
              </a:rPr>
              <a:t>Basit (</a:t>
            </a:r>
            <a:r>
              <a:rPr lang="tr-TR" sz="3200" i="1" u="sng" dirty="0">
                <a:latin typeface="Times New Roman" panose="02020603050405020304" pitchFamily="18" charset="0"/>
                <a:cs typeface="Times New Roman" panose="02020603050405020304" pitchFamily="18" charset="0"/>
              </a:rPr>
              <a:t>Yalın)</a:t>
            </a:r>
            <a:r>
              <a:rPr lang="tr-TR" sz="3200" b="1" u="sng" dirty="0">
                <a:latin typeface="Times New Roman" panose="02020603050405020304" pitchFamily="18" charset="0"/>
                <a:cs typeface="Times New Roman" panose="02020603050405020304" pitchFamily="18" charset="0"/>
              </a:rPr>
              <a:t> Eşyada</a:t>
            </a:r>
            <a:r>
              <a:rPr lang="tr-TR" sz="3200" b="1" dirty="0">
                <a:latin typeface="Times New Roman" panose="02020603050405020304" pitchFamily="18" charset="0"/>
                <a:cs typeface="Times New Roman" panose="02020603050405020304" pitchFamily="18" charset="0"/>
              </a:rPr>
              <a:t>, bir Malın bir kısmına bir Kişinin, diğer bir kısmına başka bir Kişinin ayrı ayrı Malik olmalarına hukuken olanak yoktur. </a:t>
            </a:r>
          </a:p>
          <a:p>
            <a:pPr marL="0" indent="0" algn="just">
              <a:buNone/>
            </a:pPr>
            <a:r>
              <a:rPr lang="tr-TR" dirty="0">
                <a:latin typeface="Times New Roman" panose="02020603050405020304" pitchFamily="18" charset="0"/>
                <a:cs typeface="Times New Roman" panose="02020603050405020304" pitchFamily="18" charset="0"/>
              </a:rPr>
              <a:t>(</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 Özdemir, </a:t>
            </a:r>
            <a:r>
              <a:rPr lang="tr-TR" sz="2400" i="1" dirty="0">
                <a:latin typeface="Times New Roman" panose="02020603050405020304" pitchFamily="18" charset="0"/>
                <a:cs typeface="Times New Roman" panose="02020603050405020304" pitchFamily="18" charset="0"/>
              </a:rPr>
              <a:t>Eşya H., 19.B., s. 285-286; </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 Özdemir, </a:t>
            </a:r>
            <a:r>
              <a:rPr lang="tr-TR" sz="2400" i="1" dirty="0">
                <a:latin typeface="Times New Roman" panose="02020603050405020304" pitchFamily="18" charset="0"/>
                <a:cs typeface="Times New Roman" panose="02020603050405020304" pitchFamily="18" charset="0"/>
              </a:rPr>
              <a:t>Eşya H., Ders Kitabı, s. 160)</a:t>
            </a:r>
          </a:p>
          <a:p>
            <a:pPr marL="0" indent="0" algn="just">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6953247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Öyleyse, </a:t>
            </a:r>
            <a:r>
              <a:rPr lang="tr-TR" sz="3600" b="1" dirty="0">
                <a:latin typeface="Times New Roman" panose="02020603050405020304" pitchFamily="18" charset="0"/>
                <a:cs typeface="Times New Roman" panose="02020603050405020304" pitchFamily="18" charset="0"/>
              </a:rPr>
              <a:t>burada </a:t>
            </a:r>
            <a:r>
              <a:rPr lang="tr-TR" sz="3600" b="1" i="1" dirty="0">
                <a:latin typeface="Times New Roman" panose="02020603050405020304" pitchFamily="18" charset="0"/>
                <a:cs typeface="Times New Roman" panose="02020603050405020304" pitchFamily="18" charset="0"/>
              </a:rPr>
              <a:t>Bağlantıyı yapanın Sübjektif İradesi </a:t>
            </a:r>
            <a:r>
              <a:rPr lang="tr-TR" sz="3600" b="1" dirty="0">
                <a:latin typeface="Times New Roman" panose="02020603050405020304" pitchFamily="18" charset="0"/>
                <a:cs typeface="Times New Roman" panose="02020603050405020304" pitchFamily="18" charset="0"/>
              </a:rPr>
              <a:t>değil, </a:t>
            </a:r>
            <a:r>
              <a:rPr lang="tr-TR" sz="3600" b="1" u="sng" dirty="0">
                <a:latin typeface="Times New Roman" panose="02020603050405020304" pitchFamily="18" charset="0"/>
                <a:cs typeface="Times New Roman" panose="02020603050405020304" pitchFamily="18" charset="0"/>
              </a:rPr>
              <a:t>İş Hayatındaki Güven İlişkisine göre tanınabilir İradesi </a:t>
            </a:r>
            <a:r>
              <a:rPr lang="tr-TR" sz="3600" b="1" dirty="0">
                <a:latin typeface="Times New Roman" panose="02020603050405020304" pitchFamily="18" charset="0"/>
                <a:cs typeface="Times New Roman" panose="02020603050405020304" pitchFamily="18" charset="0"/>
              </a:rPr>
              <a:t>dikkate alınmalıdır.</a:t>
            </a:r>
          </a:p>
          <a:p>
            <a:pPr algn="just"/>
            <a:r>
              <a:rPr lang="tr-TR" sz="3200" b="1" i="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Kiracının Taşınmaza yerleştirdiği Kalorifer Tesisatı,  </a:t>
            </a:r>
            <a:r>
              <a:rPr lang="tr-TR" sz="3200" b="1" i="1" dirty="0">
                <a:latin typeface="Times New Roman" panose="02020603050405020304" pitchFamily="18" charset="0"/>
                <a:cs typeface="Times New Roman" panose="02020603050405020304" pitchFamily="18" charset="0"/>
              </a:rPr>
              <a:t>Bütünleyici Parça </a:t>
            </a:r>
            <a:r>
              <a:rPr lang="tr-TR" sz="3200" b="1" dirty="0">
                <a:latin typeface="Times New Roman" panose="02020603050405020304" pitchFamily="18" charset="0"/>
                <a:cs typeface="Times New Roman" panose="02020603050405020304" pitchFamily="18" charset="0"/>
              </a:rPr>
              <a:t>değildir; </a:t>
            </a:r>
            <a:r>
              <a:rPr lang="tr-TR" sz="3200" dirty="0">
                <a:latin typeface="Times New Roman" panose="02020603050405020304" pitchFamily="18" charset="0"/>
                <a:cs typeface="Times New Roman" panose="02020603050405020304" pitchFamily="18" charset="0"/>
              </a:rPr>
              <a:t>çünkü </a:t>
            </a:r>
            <a:r>
              <a:rPr lang="tr-TR" sz="3200" b="1" dirty="0">
                <a:latin typeface="Times New Roman" panose="02020603050405020304" pitchFamily="18" charset="0"/>
                <a:cs typeface="Times New Roman" panose="02020603050405020304" pitchFamily="18" charset="0"/>
              </a:rPr>
              <a:t>Kiracının </a:t>
            </a:r>
            <a:r>
              <a:rPr lang="tr-TR" sz="3200" dirty="0">
                <a:latin typeface="Times New Roman" panose="02020603050405020304" pitchFamily="18" charset="0"/>
                <a:cs typeface="Times New Roman" panose="02020603050405020304" pitchFamily="18" charset="0"/>
              </a:rPr>
              <a:t>bu </a:t>
            </a:r>
            <a:r>
              <a:rPr lang="tr-TR" sz="3200" b="1" dirty="0">
                <a:latin typeface="Times New Roman" panose="02020603050405020304" pitchFamily="18" charset="0"/>
                <a:cs typeface="Times New Roman" panose="02020603050405020304" pitchFamily="18" charset="0"/>
              </a:rPr>
              <a:t>Tesisatı</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Kira Süresi </a:t>
            </a:r>
            <a:r>
              <a:rPr lang="tr-TR" sz="3200" dirty="0">
                <a:latin typeface="Times New Roman" panose="02020603050405020304" pitchFamily="18" charset="0"/>
                <a:cs typeface="Times New Roman" panose="02020603050405020304" pitchFamily="18" charset="0"/>
              </a:rPr>
              <a:t>için ve </a:t>
            </a:r>
            <a:r>
              <a:rPr lang="tr-TR" sz="3200" b="1" i="1" dirty="0">
                <a:latin typeface="Times New Roman" panose="02020603050405020304" pitchFamily="18" charset="0"/>
                <a:cs typeface="Times New Roman" panose="02020603050405020304" pitchFamily="18" charset="0"/>
              </a:rPr>
              <a:t>Kişisel Yararına </a:t>
            </a:r>
            <a:r>
              <a:rPr lang="tr-TR" sz="3200" b="1" dirty="0">
                <a:latin typeface="Times New Roman" panose="02020603050405020304" pitchFamily="18" charset="0"/>
                <a:cs typeface="Times New Roman" panose="02020603050405020304" pitchFamily="18" charset="0"/>
              </a:rPr>
              <a:t>olmak üzere yaptırmış olması asıldır. </a:t>
            </a:r>
          </a:p>
          <a:p>
            <a:pPr marL="0" indent="0" algn="just">
              <a:buNone/>
            </a:pPr>
            <a:endParaRPr lang="tr-TR" sz="3600" dirty="0">
              <a:latin typeface="Times New Roman" panose="02020603050405020304" pitchFamily="18" charset="0"/>
              <a:cs typeface="Times New Roman" panose="02020603050405020304" pitchFamily="18" charset="0"/>
            </a:endParaRPr>
          </a:p>
          <a:p>
            <a:endParaRPr lang="tr-TR" sz="2400" dirty="0"/>
          </a:p>
        </p:txBody>
      </p:sp>
    </p:spTree>
    <p:extLst>
      <p:ext uri="{BB962C8B-B14F-4D97-AF65-F5344CB8AC3E}">
        <p14:creationId xmlns:p14="http://schemas.microsoft.com/office/powerpoint/2010/main" val="5066129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Bununla beraber, </a:t>
            </a:r>
            <a:r>
              <a:rPr lang="tr-TR" sz="3600" b="1" dirty="0">
                <a:latin typeface="Times New Roman" panose="02020603050405020304" pitchFamily="18" charset="0"/>
                <a:cs typeface="Times New Roman" panose="02020603050405020304" pitchFamily="18" charset="0"/>
              </a:rPr>
              <a:t>Kiracının bu tür Tesisatı, Taşınmazda bırakmak niyetiyle yaptırdığı iddia edilebilir. </a:t>
            </a:r>
          </a:p>
          <a:p>
            <a:pPr algn="just"/>
            <a:r>
              <a:rPr lang="tr-TR" sz="3600" b="1" dirty="0">
                <a:latin typeface="Times New Roman" panose="02020603050405020304" pitchFamily="18" charset="0"/>
                <a:cs typeface="Times New Roman" panose="02020603050405020304" pitchFamily="18" charset="0"/>
              </a:rPr>
              <a:t>Özellikle </a:t>
            </a:r>
            <a:r>
              <a:rPr lang="tr-TR" sz="3600" b="1" i="1" dirty="0">
                <a:latin typeface="Times New Roman" panose="02020603050405020304" pitchFamily="18" charset="0"/>
                <a:cs typeface="Times New Roman" panose="02020603050405020304" pitchFamily="18" charset="0"/>
              </a:rPr>
              <a:t>Tesisat,</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Taşınmaza pek sıkı bir şekilde bağlanmış</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Tesisatın Binaya zarar vermeden sökülmesi imkânı yok ise, </a:t>
            </a:r>
            <a:r>
              <a:rPr lang="tr-TR" sz="3600" dirty="0">
                <a:latin typeface="Times New Roman" panose="02020603050405020304" pitchFamily="18" charset="0"/>
                <a:cs typeface="Times New Roman" panose="02020603050405020304" pitchFamily="18" charset="0"/>
              </a:rPr>
              <a:t>bu </a:t>
            </a:r>
            <a:r>
              <a:rPr lang="tr-TR" sz="3600" b="1" u="sng" dirty="0">
                <a:latin typeface="Times New Roman" panose="02020603050405020304" pitchFamily="18" charset="0"/>
                <a:cs typeface="Times New Roman" panose="02020603050405020304" pitchFamily="18" charset="0"/>
              </a:rPr>
              <a:t>Bağlılığın sürekli olarak istenmiş olduğu </a:t>
            </a:r>
            <a:r>
              <a:rPr lang="tr-TR" sz="3600" b="1" dirty="0">
                <a:latin typeface="Times New Roman" panose="02020603050405020304" pitchFamily="18" charset="0"/>
                <a:cs typeface="Times New Roman" panose="02020603050405020304" pitchFamily="18" charset="0"/>
              </a:rPr>
              <a:t>kabul edilmelidir. </a:t>
            </a:r>
          </a:p>
          <a:p>
            <a:pPr marL="0" indent="0">
              <a:buNone/>
            </a:pPr>
            <a:endParaRPr lang="tr-TR" sz="3600" dirty="0"/>
          </a:p>
        </p:txBody>
      </p:sp>
    </p:spTree>
    <p:extLst>
      <p:ext uri="{BB962C8B-B14F-4D97-AF65-F5344CB8AC3E}">
        <p14:creationId xmlns:p14="http://schemas.microsoft.com/office/powerpoint/2010/main" val="36622290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Geçici Birleşmeler</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Bütünleyici Parça </a:t>
            </a:r>
            <a:r>
              <a:rPr lang="tr-TR" sz="3600" b="1" dirty="0">
                <a:latin typeface="Times New Roman" panose="02020603050405020304" pitchFamily="18" charset="0"/>
                <a:cs typeface="Times New Roman" panose="02020603050405020304" pitchFamily="18" charset="0"/>
              </a:rPr>
              <a:t>niteliğini sağlayamaz.</a:t>
            </a:r>
          </a:p>
          <a:p>
            <a:pPr algn="just"/>
            <a:r>
              <a:rPr lang="tr-TR" sz="3600" dirty="0">
                <a:latin typeface="Times New Roman" panose="02020603050405020304" pitchFamily="18" charset="0"/>
                <a:cs typeface="Times New Roman" panose="02020603050405020304" pitchFamily="18" charset="0"/>
              </a:rPr>
              <a:t>Aynı şekilde, </a:t>
            </a:r>
            <a:r>
              <a:rPr lang="tr-TR" sz="3600" b="1" u="sng" dirty="0">
                <a:latin typeface="Times New Roman" panose="02020603050405020304" pitchFamily="18" charset="0"/>
                <a:cs typeface="Times New Roman" panose="02020603050405020304" pitchFamily="18" charset="0"/>
              </a:rPr>
              <a:t>Geçici Ayrılmalar </a:t>
            </a:r>
            <a:r>
              <a:rPr lang="tr-TR" sz="3600" dirty="0">
                <a:latin typeface="Times New Roman" panose="02020603050405020304" pitchFamily="18" charset="0"/>
                <a:cs typeface="Times New Roman" panose="02020603050405020304" pitchFamily="18" charset="0"/>
              </a:rPr>
              <a:t>da, </a:t>
            </a:r>
            <a:r>
              <a:rPr lang="tr-TR" sz="3600" b="1" i="1" dirty="0">
                <a:latin typeface="Times New Roman" panose="02020603050405020304" pitchFamily="18" charset="0"/>
                <a:cs typeface="Times New Roman" panose="02020603050405020304" pitchFamily="18" charset="0"/>
              </a:rPr>
              <a:t>Bütünleyic</a:t>
            </a:r>
            <a:r>
              <a:rPr lang="tr-TR" sz="3600" b="1" dirty="0">
                <a:latin typeface="Times New Roman" panose="02020603050405020304" pitchFamily="18" charset="0"/>
                <a:cs typeface="Times New Roman" panose="02020603050405020304" pitchFamily="18" charset="0"/>
              </a:rPr>
              <a:t>i </a:t>
            </a:r>
            <a:r>
              <a:rPr lang="tr-TR" sz="3600" b="1" i="1" dirty="0">
                <a:latin typeface="Times New Roman" panose="02020603050405020304" pitchFamily="18" charset="0"/>
                <a:cs typeface="Times New Roman" panose="02020603050405020304" pitchFamily="18" charset="0"/>
              </a:rPr>
              <a:t>Parça</a:t>
            </a:r>
            <a:r>
              <a:rPr lang="tr-TR" sz="3600" b="1" dirty="0">
                <a:latin typeface="Times New Roman" panose="02020603050405020304" pitchFamily="18" charset="0"/>
                <a:cs typeface="Times New Roman" panose="02020603050405020304" pitchFamily="18" charset="0"/>
              </a:rPr>
              <a:t> niteliğini ortadan kaldırmaz</a:t>
            </a:r>
            <a:r>
              <a:rPr lang="tr-TR" sz="3600" dirty="0">
                <a:latin typeface="Times New Roman" panose="02020603050405020304" pitchFamily="18" charset="0"/>
                <a:cs typeface="Times New Roman" panose="02020603050405020304" pitchFamily="18" charset="0"/>
              </a:rPr>
              <a:t>. </a:t>
            </a:r>
          </a:p>
          <a:p>
            <a:pPr algn="just"/>
            <a:r>
              <a:rPr lang="tr-TR" sz="3200" b="1" i="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Otomobilin Motorunun tamir için yerinden sökülmesi ile Motor, Otomobilin Bütünleyici Parçası olma niteliğini kaybetmez. </a:t>
            </a:r>
          </a:p>
          <a:p>
            <a:endParaRPr lang="tr-TR" sz="3200" dirty="0"/>
          </a:p>
        </p:txBody>
      </p:sp>
    </p:spTree>
    <p:extLst>
      <p:ext uri="{BB962C8B-B14F-4D97-AF65-F5344CB8AC3E}">
        <p14:creationId xmlns:p14="http://schemas.microsoft.com/office/powerpoint/2010/main" val="4833688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000" b="1" dirty="0">
                <a:latin typeface="+mn-lt"/>
              </a:rPr>
              <a:t>Bütünleyici Parçanın Şartları- </a:t>
            </a:r>
            <a:r>
              <a:rPr lang="tr-TR" sz="3200" b="1" dirty="0">
                <a:latin typeface="+mn-lt"/>
              </a:rPr>
              <a:t>Yerel Adetlere Uygunluk </a:t>
            </a:r>
          </a:p>
        </p:txBody>
      </p:sp>
      <p:sp>
        <p:nvSpPr>
          <p:cNvPr id="3" name="İçerik Yer Tutucusu 2"/>
          <p:cNvSpPr>
            <a:spLocks noGrp="1"/>
          </p:cNvSpPr>
          <p:nvPr>
            <p:ph idx="1"/>
          </p:nvPr>
        </p:nvSpPr>
        <p:spPr/>
        <p:txBody>
          <a:bodyPr>
            <a:normAutofit/>
          </a:bodyPr>
          <a:lstStyle/>
          <a:p>
            <a:pPr algn="just"/>
            <a:r>
              <a:rPr lang="tr-TR" sz="3600" b="1" i="1" dirty="0">
                <a:latin typeface="Times New Roman" panose="02020603050405020304" pitchFamily="18" charset="0"/>
                <a:cs typeface="Times New Roman" panose="02020603050405020304" pitchFamily="18" charset="0"/>
              </a:rPr>
              <a:t>MK m. 684 / II hükmüne göre, </a:t>
            </a:r>
            <a:r>
              <a:rPr lang="tr-TR" sz="3600" dirty="0">
                <a:latin typeface="Times New Roman" panose="02020603050405020304" pitchFamily="18" charset="0"/>
                <a:cs typeface="Times New Roman" panose="02020603050405020304" pitchFamily="18" charset="0"/>
              </a:rPr>
              <a:t>gerek </a:t>
            </a:r>
            <a:r>
              <a:rPr lang="tr-TR" sz="3600" b="1" dirty="0">
                <a:latin typeface="Times New Roman" panose="02020603050405020304" pitchFamily="18" charset="0"/>
                <a:cs typeface="Times New Roman" panose="02020603050405020304" pitchFamily="18" charset="0"/>
              </a:rPr>
              <a:t>Dış Bağlılığın,</a:t>
            </a:r>
            <a:r>
              <a:rPr lang="tr-TR" sz="3600" dirty="0">
                <a:latin typeface="Times New Roman" panose="02020603050405020304" pitchFamily="18" charset="0"/>
                <a:cs typeface="Times New Roman" panose="02020603050405020304" pitchFamily="18" charset="0"/>
              </a:rPr>
              <a:t> gerekse </a:t>
            </a:r>
            <a:r>
              <a:rPr lang="tr-TR" sz="3600" b="1" dirty="0">
                <a:latin typeface="Times New Roman" panose="02020603050405020304" pitchFamily="18" charset="0"/>
                <a:cs typeface="Times New Roman" panose="02020603050405020304" pitchFamily="18" charset="0"/>
              </a:rPr>
              <a:t>İç Bağlılığın, </a:t>
            </a:r>
            <a:r>
              <a:rPr lang="tr-TR" sz="3600" b="1" i="1" dirty="0">
                <a:latin typeface="Times New Roman" panose="02020603050405020304" pitchFamily="18" charset="0"/>
                <a:cs typeface="Times New Roman" panose="02020603050405020304" pitchFamily="18" charset="0"/>
              </a:rPr>
              <a:t>Bütünleyici Parça İlişkisini </a:t>
            </a:r>
            <a:r>
              <a:rPr lang="tr-TR" sz="3600" b="1" dirty="0">
                <a:latin typeface="Times New Roman" panose="02020603050405020304" pitchFamily="18" charset="0"/>
                <a:cs typeface="Times New Roman" panose="02020603050405020304" pitchFamily="18" charset="0"/>
              </a:rPr>
              <a:t>meydana getirebilmesi </a:t>
            </a:r>
            <a:r>
              <a:rPr lang="tr-TR" sz="3600" dirty="0">
                <a:latin typeface="Times New Roman" panose="02020603050405020304" pitchFamily="18" charset="0"/>
                <a:cs typeface="Times New Roman" panose="02020603050405020304" pitchFamily="18" charset="0"/>
              </a:rPr>
              <a:t>için, bunların </a:t>
            </a:r>
            <a:r>
              <a:rPr lang="tr-TR" sz="3600" b="1" i="1" dirty="0">
                <a:latin typeface="Times New Roman" panose="02020603050405020304" pitchFamily="18" charset="0"/>
                <a:cs typeface="Times New Roman" panose="02020603050405020304" pitchFamily="18" charset="0"/>
              </a:rPr>
              <a:t>Yerel</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Adetlerle </a:t>
            </a:r>
            <a:r>
              <a:rPr lang="tr-TR" sz="3600" b="1" dirty="0">
                <a:latin typeface="Times New Roman" panose="02020603050405020304" pitchFamily="18" charset="0"/>
                <a:cs typeface="Times New Roman" panose="02020603050405020304" pitchFamily="18" charset="0"/>
              </a:rPr>
              <a:t>doğrulanmış olması gerekir. </a:t>
            </a:r>
          </a:p>
          <a:p>
            <a:pPr algn="just"/>
            <a:r>
              <a:rPr lang="tr-TR" sz="3600" dirty="0">
                <a:latin typeface="Times New Roman" panose="02020603050405020304" pitchFamily="18" charset="0"/>
                <a:cs typeface="Times New Roman" panose="02020603050405020304" pitchFamily="18" charset="0"/>
              </a:rPr>
              <a:t>Fakat, </a:t>
            </a:r>
            <a:r>
              <a:rPr lang="tr-TR" sz="3600" b="1" dirty="0">
                <a:latin typeface="Times New Roman" panose="02020603050405020304" pitchFamily="18" charset="0"/>
                <a:cs typeface="Times New Roman" panose="02020603050405020304" pitchFamily="18" charset="0"/>
              </a:rPr>
              <a:t>Yerel âdetler, </a:t>
            </a:r>
            <a:r>
              <a:rPr lang="tr-TR" sz="3600" dirty="0">
                <a:latin typeface="Times New Roman" panose="02020603050405020304" pitchFamily="18" charset="0"/>
                <a:cs typeface="Times New Roman" panose="02020603050405020304" pitchFamily="18" charset="0"/>
              </a:rPr>
              <a:t>sadece</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Dış Bağlılığın </a:t>
            </a:r>
            <a:r>
              <a:rPr lang="tr-TR" sz="3600" dirty="0">
                <a:latin typeface="Times New Roman" panose="02020603050405020304" pitchFamily="18" charset="0"/>
                <a:cs typeface="Times New Roman" panose="02020603050405020304" pitchFamily="18" charset="0"/>
              </a:rPr>
              <a:t>ve</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İç Bağlılığın şüpheli olduğu durumlarda </a:t>
            </a:r>
            <a:r>
              <a:rPr lang="tr-TR" sz="3600" b="1" dirty="0">
                <a:latin typeface="Times New Roman" panose="02020603050405020304" pitchFamily="18" charset="0"/>
                <a:cs typeface="Times New Roman" panose="02020603050405020304" pitchFamily="18" charset="0"/>
              </a:rPr>
              <a:t>önem taşır. </a:t>
            </a:r>
          </a:p>
        </p:txBody>
      </p:sp>
    </p:spTree>
    <p:extLst>
      <p:ext uri="{BB962C8B-B14F-4D97-AF65-F5344CB8AC3E}">
        <p14:creationId xmlns:p14="http://schemas.microsoft.com/office/powerpoint/2010/main" val="22640688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Yerel Adetler</a:t>
            </a:r>
          </a:p>
        </p:txBody>
      </p:sp>
      <p:sp>
        <p:nvSpPr>
          <p:cNvPr id="3" name="İçerik Yer Tutucusu 2"/>
          <p:cNvSpPr>
            <a:spLocks noGrp="1"/>
          </p:cNvSpPr>
          <p:nvPr>
            <p:ph idx="1"/>
          </p:nvPr>
        </p:nvSpPr>
        <p:spPr/>
        <p:txBody>
          <a:bodyPr>
            <a:normAutofit/>
          </a:bodyPr>
          <a:lstStyle/>
          <a:p>
            <a:pPr algn="just"/>
            <a:r>
              <a:rPr lang="tr-TR" b="1" u="sng" dirty="0">
                <a:latin typeface="Times New Roman" panose="02020603050405020304" pitchFamily="18" charset="0"/>
                <a:cs typeface="Times New Roman" panose="02020603050405020304" pitchFamily="18" charset="0"/>
              </a:rPr>
              <a:t>Yerel âdetler, </a:t>
            </a:r>
            <a:r>
              <a:rPr lang="tr-TR" b="1" dirty="0">
                <a:latin typeface="Times New Roman" panose="02020603050405020304" pitchFamily="18" charset="0"/>
                <a:cs typeface="Times New Roman" panose="02020603050405020304" pitchFamily="18" charset="0"/>
              </a:rPr>
              <a:t>Asıl Şeyin bulunduğu Dar Çevredeki İş İlişkilerinde hüküm süren kökleşmiş </a:t>
            </a:r>
            <a:r>
              <a:rPr lang="tr-TR" b="1" i="1" dirty="0">
                <a:latin typeface="Times New Roman" panose="02020603050405020304" pitchFamily="18" charset="0"/>
                <a:cs typeface="Times New Roman" panose="02020603050405020304" pitchFamily="18" charset="0"/>
              </a:rPr>
              <a:t>Alışkanlıkları </a:t>
            </a:r>
            <a:r>
              <a:rPr lang="tr-TR" b="1"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Ekonomik Anlayışı </a:t>
            </a:r>
            <a:r>
              <a:rPr lang="tr-TR" b="1" dirty="0">
                <a:latin typeface="Times New Roman" panose="02020603050405020304" pitchFamily="18" charset="0"/>
                <a:cs typeface="Times New Roman" panose="02020603050405020304" pitchFamily="18" charset="0"/>
              </a:rPr>
              <a:t>ifade eder. </a:t>
            </a:r>
          </a:p>
          <a:p>
            <a:pPr algn="just"/>
            <a:r>
              <a:rPr lang="tr-TR" dirty="0">
                <a:latin typeface="Times New Roman" panose="02020603050405020304" pitchFamily="18" charset="0"/>
                <a:cs typeface="Times New Roman" panose="02020603050405020304" pitchFamily="18" charset="0"/>
              </a:rPr>
              <a:t>Buna göre, </a:t>
            </a:r>
            <a:r>
              <a:rPr lang="tr-TR" b="1" dirty="0">
                <a:latin typeface="Times New Roman" panose="02020603050405020304" pitchFamily="18" charset="0"/>
                <a:cs typeface="Times New Roman" panose="02020603050405020304" pitchFamily="18" charset="0"/>
              </a:rPr>
              <a:t>bir Şeye Eklenen Parçanın bağımsızlığını kaybedip kaybetmediğini, </a:t>
            </a:r>
            <a:r>
              <a:rPr lang="tr-TR" dirty="0">
                <a:latin typeface="Times New Roman" panose="02020603050405020304" pitchFamily="18" charset="0"/>
                <a:cs typeface="Times New Roman" panose="02020603050405020304" pitchFamily="18" charset="0"/>
              </a:rPr>
              <a:t>diğer bir deyişle, </a:t>
            </a:r>
            <a:r>
              <a:rPr lang="tr-TR" b="1" dirty="0">
                <a:latin typeface="Times New Roman" panose="02020603050405020304" pitchFamily="18" charset="0"/>
                <a:cs typeface="Times New Roman" panose="02020603050405020304" pitchFamily="18" charset="0"/>
              </a:rPr>
              <a:t>Eklenen Parçanın bundan böyle Hukuken kendi başına bir varlığa </a:t>
            </a:r>
            <a:r>
              <a:rPr lang="tr-TR" dirty="0">
                <a:latin typeface="Times New Roman" panose="02020603050405020304" pitchFamily="18" charset="0"/>
                <a:cs typeface="Times New Roman" panose="02020603050405020304" pitchFamily="18" charset="0"/>
              </a:rPr>
              <a:t>mı</a:t>
            </a:r>
            <a:r>
              <a:rPr lang="tr-TR" b="1" dirty="0">
                <a:latin typeface="Times New Roman" panose="02020603050405020304" pitchFamily="18" charset="0"/>
                <a:cs typeface="Times New Roman" panose="02020603050405020304" pitchFamily="18" charset="0"/>
              </a:rPr>
              <a:t> sahip, yoksa Asıl Şeyin varlığına </a:t>
            </a:r>
            <a:r>
              <a:rPr lang="tr-TR" dirty="0">
                <a:latin typeface="Times New Roman" panose="02020603050405020304" pitchFamily="18" charset="0"/>
                <a:cs typeface="Times New Roman" panose="02020603050405020304" pitchFamily="18" charset="0"/>
              </a:rPr>
              <a:t>mı </a:t>
            </a:r>
            <a:r>
              <a:rPr lang="tr-TR" b="1" dirty="0">
                <a:latin typeface="Times New Roman" panose="02020603050405020304" pitchFamily="18" charset="0"/>
                <a:cs typeface="Times New Roman" panose="02020603050405020304" pitchFamily="18" charset="0"/>
              </a:rPr>
              <a:t>karışmış bulunduğunu</a:t>
            </a:r>
            <a:r>
              <a:rPr lang="tr-TR" b="1" i="1" dirty="0">
                <a:latin typeface="Times New Roman" panose="02020603050405020304" pitchFamily="18" charset="0"/>
                <a:cs typeface="Times New Roman" panose="02020603050405020304" pitchFamily="18" charset="0"/>
              </a:rPr>
              <a:t>, Dış Bağlılığın </a:t>
            </a:r>
            <a:r>
              <a:rPr lang="tr-TR" i="1" dirty="0">
                <a:latin typeface="Times New Roman" panose="02020603050405020304" pitchFamily="18" charset="0"/>
                <a:cs typeface="Times New Roman" panose="02020603050405020304" pitchFamily="18" charset="0"/>
              </a:rPr>
              <a:t>ve</a:t>
            </a:r>
            <a:r>
              <a:rPr lang="tr-TR" b="1" i="1" dirty="0">
                <a:latin typeface="Times New Roman" panose="02020603050405020304" pitchFamily="18" charset="0"/>
                <a:cs typeface="Times New Roman" panose="02020603050405020304" pitchFamily="18" charset="0"/>
              </a:rPr>
              <a:t> İç Bağlılığın kesinlikle belirlenemediği durumlarda</a:t>
            </a:r>
            <a:r>
              <a:rPr lang="tr-TR"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Yerel Âdetler </a:t>
            </a:r>
            <a:r>
              <a:rPr lang="tr-TR" b="1" dirty="0">
                <a:latin typeface="Times New Roman" panose="02020603050405020304" pitchFamily="18" charset="0"/>
                <a:cs typeface="Times New Roman" panose="02020603050405020304" pitchFamily="18" charset="0"/>
              </a:rPr>
              <a:t>tayin edecektir. </a:t>
            </a: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526215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a:latin typeface="Times New Roman" panose="02020603050405020304" pitchFamily="18" charset="0"/>
                <a:cs typeface="Times New Roman" panose="02020603050405020304" pitchFamily="18" charset="0"/>
              </a:rPr>
              <a:t>Yerel âdetler, </a:t>
            </a:r>
            <a:r>
              <a:rPr lang="tr-TR" sz="4000" b="1" i="1" dirty="0">
                <a:latin typeface="Times New Roman" panose="02020603050405020304" pitchFamily="18" charset="0"/>
                <a:cs typeface="Times New Roman" panose="02020603050405020304" pitchFamily="18" charset="0"/>
              </a:rPr>
              <a:t>Yer </a:t>
            </a:r>
            <a:r>
              <a:rPr lang="tr-TR" sz="4000" dirty="0">
                <a:latin typeface="Times New Roman" panose="02020603050405020304" pitchFamily="18" charset="0"/>
                <a:cs typeface="Times New Roman" panose="02020603050405020304" pitchFamily="18" charset="0"/>
              </a:rPr>
              <a:t>ve </a:t>
            </a:r>
            <a:r>
              <a:rPr lang="tr-TR" sz="4000" b="1" i="1" dirty="0">
                <a:latin typeface="Times New Roman" panose="02020603050405020304" pitchFamily="18" charset="0"/>
                <a:cs typeface="Times New Roman" panose="02020603050405020304" pitchFamily="18" charset="0"/>
              </a:rPr>
              <a:t>Zaman bakımından, </a:t>
            </a:r>
            <a:r>
              <a:rPr lang="tr-TR" sz="4000" dirty="0">
                <a:latin typeface="Times New Roman" panose="02020603050405020304" pitchFamily="18" charset="0"/>
                <a:cs typeface="Times New Roman" panose="02020603050405020304" pitchFamily="18" charset="0"/>
              </a:rPr>
              <a:t>birbirinden </a:t>
            </a:r>
            <a:r>
              <a:rPr lang="tr-TR" sz="4000" b="1" dirty="0">
                <a:latin typeface="Times New Roman" panose="02020603050405020304" pitchFamily="18" charset="0"/>
                <a:cs typeface="Times New Roman" panose="02020603050405020304" pitchFamily="18" charset="0"/>
              </a:rPr>
              <a:t>çok farklı olabilir.   </a:t>
            </a:r>
          </a:p>
          <a:p>
            <a:pPr algn="just"/>
            <a:r>
              <a:rPr lang="tr-TR" sz="3600" dirty="0">
                <a:latin typeface="Times New Roman" panose="02020603050405020304" pitchFamily="18" charset="0"/>
                <a:cs typeface="Times New Roman" panose="02020603050405020304" pitchFamily="18" charset="0"/>
              </a:rPr>
              <a:t>Bu bağlamda, </a:t>
            </a:r>
            <a:r>
              <a:rPr lang="tr-TR" sz="3600" b="1" dirty="0">
                <a:latin typeface="Times New Roman" panose="02020603050405020304" pitchFamily="18" charset="0"/>
                <a:cs typeface="Times New Roman" panose="02020603050405020304" pitchFamily="18" charset="0"/>
              </a:rPr>
              <a:t>Banyo, Fırın, Makineler, İkinci Pencere</a:t>
            </a:r>
            <a:r>
              <a:rPr lang="tr-TR" sz="3600" b="1" i="1" dirty="0">
                <a:latin typeface="Times New Roman" panose="02020603050405020304" pitchFamily="18" charset="0"/>
                <a:cs typeface="Times New Roman" panose="02020603050405020304" pitchFamily="18" charset="0"/>
              </a:rPr>
              <a:t>, bir bölgede Bütünleyici Parça</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olarak nitelendirilirken, </a:t>
            </a:r>
            <a:r>
              <a:rPr lang="tr-TR" sz="3600" b="1" i="1" dirty="0">
                <a:latin typeface="Times New Roman" panose="02020603050405020304" pitchFamily="18" charset="0"/>
                <a:cs typeface="Times New Roman" panose="02020603050405020304" pitchFamily="18" charset="0"/>
              </a:rPr>
              <a:t>diğer Bölgede </a:t>
            </a:r>
            <a:r>
              <a:rPr lang="tr-TR" sz="3600" dirty="0">
                <a:latin typeface="Times New Roman" panose="02020603050405020304" pitchFamily="18" charset="0"/>
                <a:cs typeface="Times New Roman" panose="02020603050405020304" pitchFamily="18" charset="0"/>
              </a:rPr>
              <a:t>ise,  </a:t>
            </a:r>
            <a:r>
              <a:rPr lang="tr-TR" sz="3600" b="1" dirty="0">
                <a:latin typeface="Times New Roman" panose="02020603050405020304" pitchFamily="18" charset="0"/>
                <a:cs typeface="Times New Roman" panose="02020603050405020304" pitchFamily="18" charset="0"/>
              </a:rPr>
              <a:t>böyle bir nitelikte görülmeyebilir. </a:t>
            </a:r>
          </a:p>
          <a:p>
            <a:pPr marL="0" indent="0">
              <a:buNone/>
            </a:pPr>
            <a:endParaRPr lang="tr-TR" dirty="0"/>
          </a:p>
        </p:txBody>
      </p:sp>
    </p:spTree>
    <p:extLst>
      <p:ext uri="{BB962C8B-B14F-4D97-AF65-F5344CB8AC3E}">
        <p14:creationId xmlns:p14="http://schemas.microsoft.com/office/powerpoint/2010/main" val="20053136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98978" y="237067"/>
            <a:ext cx="8229600" cy="1340768"/>
          </a:xfrm>
        </p:spPr>
        <p:txBody>
          <a:bodyPr>
            <a:normAutofit/>
          </a:bodyPr>
          <a:lstStyle/>
          <a:p>
            <a:r>
              <a:rPr lang="tr-TR" b="1" dirty="0">
                <a:solidFill>
                  <a:schemeClr val="tx1"/>
                </a:solidFill>
                <a:latin typeface="Times New Roman" pitchFamily="18" charset="0"/>
                <a:cs typeface="Times New Roman" pitchFamily="18" charset="0"/>
              </a:rPr>
              <a:t>Bütünleyici Parça Sayılmanın Hukuki Sonuçları</a:t>
            </a:r>
          </a:p>
        </p:txBody>
      </p:sp>
      <p:sp>
        <p:nvSpPr>
          <p:cNvPr id="3" name="2 İçerik Yer Tutucusu"/>
          <p:cNvSpPr>
            <a:spLocks noGrp="1"/>
          </p:cNvSpPr>
          <p:nvPr>
            <p:ph idx="1"/>
          </p:nvPr>
        </p:nvSpPr>
        <p:spPr>
          <a:xfrm>
            <a:off x="1636889" y="1659467"/>
            <a:ext cx="10013244" cy="5023556"/>
          </a:xfrm>
        </p:spPr>
        <p:txBody>
          <a:bodyPr>
            <a:normAutofit/>
          </a:bodyPr>
          <a:lstStyle/>
          <a:p>
            <a:pPr algn="just">
              <a:buNone/>
            </a:pPr>
            <a:r>
              <a:rPr lang="tr-TR" dirty="0">
                <a:latin typeface="Times New Roman" pitchFamily="18" charset="0"/>
                <a:cs typeface="Times New Roman" pitchFamily="18" charset="0"/>
              </a:rPr>
              <a:t> *</a:t>
            </a:r>
            <a:r>
              <a:rPr lang="tr-TR" sz="3600" b="1" dirty="0">
                <a:latin typeface="Times New Roman" pitchFamily="18" charset="0"/>
                <a:cs typeface="Times New Roman" pitchFamily="18" charset="0"/>
              </a:rPr>
              <a:t>Bir şey, başka </a:t>
            </a:r>
            <a:r>
              <a:rPr lang="tr-TR" sz="3600" b="1" i="1" dirty="0">
                <a:latin typeface="Times New Roman" pitchFamily="18" charset="0"/>
                <a:cs typeface="Times New Roman" pitchFamily="18" charset="0"/>
              </a:rPr>
              <a:t>bir şeyin Bütünleyici Parçası </a:t>
            </a:r>
            <a:r>
              <a:rPr lang="tr-TR" sz="3600" b="1" dirty="0">
                <a:latin typeface="Times New Roman" pitchFamily="18" charset="0"/>
                <a:cs typeface="Times New Roman" pitchFamily="18" charset="0"/>
              </a:rPr>
              <a:t>haline gelebilir. </a:t>
            </a:r>
          </a:p>
          <a:p>
            <a:pPr algn="just">
              <a:buNone/>
            </a:pPr>
            <a:r>
              <a:rPr lang="tr-TR" sz="3600" dirty="0">
                <a:latin typeface="Times New Roman" pitchFamily="18" charset="0"/>
                <a:cs typeface="Times New Roman" pitchFamily="18" charset="0"/>
              </a:rPr>
              <a:t>* Bu takdirde, </a:t>
            </a:r>
            <a:r>
              <a:rPr lang="tr-TR" sz="3600" b="1" dirty="0">
                <a:latin typeface="Times New Roman" pitchFamily="18" charset="0"/>
                <a:cs typeface="Times New Roman" pitchFamily="18" charset="0"/>
              </a:rPr>
              <a:t>bundan</a:t>
            </a:r>
            <a:r>
              <a:rPr lang="tr-TR" sz="3600" dirty="0">
                <a:latin typeface="Times New Roman" pitchFamily="18" charset="0"/>
                <a:cs typeface="Times New Roman" pitchFamily="18" charset="0"/>
              </a:rPr>
              <a:t> </a:t>
            </a:r>
            <a:r>
              <a:rPr lang="tr-TR" sz="3600" b="1" dirty="0">
                <a:latin typeface="Times New Roman" pitchFamily="18" charset="0"/>
                <a:cs typeface="Times New Roman" pitchFamily="18" charset="0"/>
              </a:rPr>
              <a:t>ne gibi </a:t>
            </a:r>
            <a:r>
              <a:rPr lang="tr-TR" sz="3600" b="1" i="1" dirty="0">
                <a:latin typeface="Times New Roman" pitchFamily="18" charset="0"/>
                <a:cs typeface="Times New Roman" pitchFamily="18" charset="0"/>
              </a:rPr>
              <a:t>Hukuki Sonuçlar </a:t>
            </a:r>
            <a:r>
              <a:rPr lang="tr-TR" sz="3600" b="1" dirty="0">
                <a:latin typeface="Times New Roman" pitchFamily="18" charset="0"/>
                <a:cs typeface="Times New Roman" pitchFamily="18" charset="0"/>
              </a:rPr>
              <a:t>doğacağı hususu </a:t>
            </a:r>
            <a:r>
              <a:rPr lang="tr-TR" sz="3600" dirty="0">
                <a:latin typeface="Times New Roman" pitchFamily="18" charset="0"/>
                <a:cs typeface="Times New Roman" pitchFamily="18" charset="0"/>
              </a:rPr>
              <a:t>ise,  </a:t>
            </a:r>
            <a:r>
              <a:rPr lang="tr-TR" sz="3600" b="1" i="1" dirty="0">
                <a:latin typeface="Times New Roman" pitchFamily="18" charset="0"/>
                <a:cs typeface="Times New Roman" pitchFamily="18" charset="0"/>
              </a:rPr>
              <a:t>MK m. 684 / I hükmünde </a:t>
            </a:r>
            <a:r>
              <a:rPr lang="tr-TR" sz="3600" dirty="0">
                <a:latin typeface="Times New Roman" pitchFamily="18" charset="0"/>
                <a:cs typeface="Times New Roman" pitchFamily="18" charset="0"/>
              </a:rPr>
              <a:t>kısaca</a:t>
            </a:r>
            <a:r>
              <a:rPr lang="tr-TR" sz="3600" b="1" dirty="0">
                <a:latin typeface="Times New Roman" pitchFamily="18" charset="0"/>
                <a:cs typeface="Times New Roman" pitchFamily="18" charset="0"/>
              </a:rPr>
              <a:t> şöyle ifade edilmiştir: </a:t>
            </a:r>
          </a:p>
          <a:p>
            <a:pPr algn="just">
              <a:buNone/>
            </a:pPr>
            <a:r>
              <a:rPr lang="tr-TR" sz="3600" dirty="0">
                <a:latin typeface="Times New Roman" pitchFamily="18" charset="0"/>
                <a:cs typeface="Times New Roman" pitchFamily="18" charset="0"/>
              </a:rPr>
              <a:t> “</a:t>
            </a:r>
            <a:r>
              <a:rPr lang="tr-TR" sz="3600" i="1" dirty="0">
                <a:latin typeface="Times New Roman" pitchFamily="18" charset="0"/>
                <a:cs typeface="Times New Roman" pitchFamily="18" charset="0"/>
              </a:rPr>
              <a:t>Bir şeye malik olan kimse, o şeyin bütünleyici parçalarına da malik olur”. </a:t>
            </a:r>
          </a:p>
          <a:p>
            <a:pPr algn="just">
              <a:buNone/>
            </a:pPr>
            <a:r>
              <a:rPr lang="tr-TR" sz="3600" b="1" dirty="0">
                <a:latin typeface="Times New Roman" pitchFamily="18" charset="0"/>
                <a:cs typeface="Times New Roman" pitchFamily="18" charset="0"/>
              </a:rPr>
              <a:t>*Bu Kural, </a:t>
            </a:r>
            <a:r>
              <a:rPr lang="tr-TR" sz="3600" b="1" i="1" dirty="0">
                <a:latin typeface="Times New Roman" pitchFamily="18" charset="0"/>
                <a:cs typeface="Times New Roman" pitchFamily="18" charset="0"/>
              </a:rPr>
              <a:t>Emredici </a:t>
            </a:r>
            <a:r>
              <a:rPr lang="tr-TR" sz="3600" dirty="0">
                <a:latin typeface="Times New Roman" pitchFamily="18" charset="0"/>
                <a:cs typeface="Times New Roman" pitchFamily="18" charset="0"/>
              </a:rPr>
              <a:t>bir</a:t>
            </a:r>
            <a:r>
              <a:rPr lang="tr-TR" sz="3600" b="1" dirty="0">
                <a:latin typeface="Times New Roman" pitchFamily="18" charset="0"/>
                <a:cs typeface="Times New Roman" pitchFamily="18" charset="0"/>
              </a:rPr>
              <a:t> Kuraldır.</a:t>
            </a:r>
          </a:p>
          <a:p>
            <a:pPr marL="0" indent="0">
              <a:buNone/>
            </a:pPr>
            <a:endParaRPr lang="tr-TR" sz="3200" dirty="0"/>
          </a:p>
        </p:txBody>
      </p:sp>
    </p:spTree>
    <p:extLst>
      <p:ext uri="{BB962C8B-B14F-4D97-AF65-F5344CB8AC3E}">
        <p14:creationId xmlns:p14="http://schemas.microsoft.com/office/powerpoint/2010/main" val="29759029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MK m. 684 / I Hükmündeki Kuralın Sonuçları </a:t>
            </a:r>
          </a:p>
        </p:txBody>
      </p:sp>
      <p:sp>
        <p:nvSpPr>
          <p:cNvPr id="3" name="İçerik Yer Tutucusu 2"/>
          <p:cNvSpPr>
            <a:spLocks noGrp="1"/>
          </p:cNvSpPr>
          <p:nvPr>
            <p:ph idx="1"/>
          </p:nvPr>
        </p:nvSpPr>
        <p:spPr/>
        <p:txBody>
          <a:bodyPr/>
          <a:lstStyle/>
          <a:p>
            <a:pPr algn="just">
              <a:buNone/>
            </a:pPr>
            <a:r>
              <a:rPr lang="tr-TR" sz="3200" b="1" u="sng" dirty="0">
                <a:latin typeface="Times New Roman" pitchFamily="18" charset="0"/>
                <a:cs typeface="Times New Roman" pitchFamily="18" charset="0"/>
              </a:rPr>
              <a:t>Emredici olan bu Kuralın içinde iki Önemli Sonuç yer almaktadır: </a:t>
            </a:r>
          </a:p>
          <a:p>
            <a:pPr marL="64008" indent="0" algn="just">
              <a:buNone/>
            </a:pPr>
            <a:r>
              <a:rPr lang="tr-TR" sz="3200" b="1" dirty="0">
                <a:latin typeface="Times New Roman" pitchFamily="18" charset="0"/>
                <a:cs typeface="Times New Roman" pitchFamily="18" charset="0"/>
              </a:rPr>
              <a:t>1)Asıl şey üzerindeki Ayni Haklar, </a:t>
            </a:r>
            <a:r>
              <a:rPr lang="tr-TR" sz="3200" b="1" i="1" dirty="0">
                <a:latin typeface="Times New Roman" pitchFamily="18" charset="0"/>
                <a:cs typeface="Times New Roman" pitchFamily="18" charset="0"/>
              </a:rPr>
              <a:t>Bütünleyici Parçayı </a:t>
            </a:r>
            <a:r>
              <a:rPr lang="tr-TR" sz="3200" dirty="0">
                <a:latin typeface="Times New Roman" pitchFamily="18" charset="0"/>
                <a:cs typeface="Times New Roman" pitchFamily="18" charset="0"/>
              </a:rPr>
              <a:t>da </a:t>
            </a:r>
            <a:r>
              <a:rPr lang="tr-TR" sz="3200" b="1" dirty="0">
                <a:latin typeface="Times New Roman" pitchFamily="18" charset="0"/>
                <a:cs typeface="Times New Roman" pitchFamily="18" charset="0"/>
              </a:rPr>
              <a:t>kapsar </a:t>
            </a:r>
            <a:r>
              <a:rPr lang="tr-TR" sz="3200" dirty="0">
                <a:latin typeface="Times New Roman" pitchFamily="18" charset="0"/>
                <a:cs typeface="Times New Roman" pitchFamily="18" charset="0"/>
              </a:rPr>
              <a:t>ve</a:t>
            </a:r>
            <a:r>
              <a:rPr lang="tr-TR" sz="3200" b="1" dirty="0">
                <a:latin typeface="Times New Roman" pitchFamily="18" charset="0"/>
                <a:cs typeface="Times New Roman" pitchFamily="18" charset="0"/>
              </a:rPr>
              <a:t> </a:t>
            </a:r>
            <a:r>
              <a:rPr lang="tr-TR" sz="3200" b="1" i="1" dirty="0">
                <a:latin typeface="Times New Roman" pitchFamily="18" charset="0"/>
                <a:cs typeface="Times New Roman" pitchFamily="18" charset="0"/>
              </a:rPr>
              <a:t>Bütünleyici Parça </a:t>
            </a:r>
            <a:r>
              <a:rPr lang="tr-TR" sz="3200" b="1" dirty="0">
                <a:latin typeface="Times New Roman" pitchFamily="18" charset="0"/>
                <a:cs typeface="Times New Roman" pitchFamily="18" charset="0"/>
              </a:rPr>
              <a:t>üzerinde artık bağımsız </a:t>
            </a:r>
            <a:r>
              <a:rPr lang="tr-TR" sz="3200" dirty="0">
                <a:latin typeface="Times New Roman" pitchFamily="18" charset="0"/>
                <a:cs typeface="Times New Roman" pitchFamily="18" charset="0"/>
              </a:rPr>
              <a:t>bir </a:t>
            </a:r>
            <a:r>
              <a:rPr lang="tr-TR" sz="3200" b="1" i="1" dirty="0">
                <a:latin typeface="Times New Roman" pitchFamily="18" charset="0"/>
                <a:cs typeface="Times New Roman" pitchFamily="18" charset="0"/>
              </a:rPr>
              <a:t>Ayni Hak </a:t>
            </a:r>
            <a:r>
              <a:rPr lang="tr-TR" sz="3200" b="1" dirty="0">
                <a:latin typeface="Times New Roman" pitchFamily="18" charset="0"/>
                <a:cs typeface="Times New Roman" pitchFamily="18" charset="0"/>
              </a:rPr>
              <a:t>kurulamaz. </a:t>
            </a:r>
          </a:p>
          <a:p>
            <a:pPr marL="64008" indent="0" algn="just">
              <a:buNone/>
            </a:pPr>
            <a:r>
              <a:rPr lang="tr-TR" sz="3200" b="1" dirty="0">
                <a:latin typeface="Times New Roman" pitchFamily="18" charset="0"/>
                <a:cs typeface="Times New Roman" pitchFamily="18" charset="0"/>
              </a:rPr>
              <a:t>2)Evvelce henüz bağımsız bir şey iken, üzerinde kurulmuş olan </a:t>
            </a:r>
            <a:r>
              <a:rPr lang="tr-TR" sz="3200" b="1" i="1" dirty="0">
                <a:latin typeface="Times New Roman" pitchFamily="18" charset="0"/>
                <a:cs typeface="Times New Roman" pitchFamily="18" charset="0"/>
              </a:rPr>
              <a:t>Ayni Haklar, </a:t>
            </a:r>
            <a:r>
              <a:rPr lang="tr-TR" sz="3200" b="1" dirty="0">
                <a:latin typeface="Times New Roman" pitchFamily="18" charset="0"/>
                <a:cs typeface="Times New Roman" pitchFamily="18" charset="0"/>
              </a:rPr>
              <a:t>o şey </a:t>
            </a:r>
            <a:r>
              <a:rPr lang="tr-TR" sz="3200" b="1" i="1" dirty="0">
                <a:latin typeface="Times New Roman" pitchFamily="18" charset="0"/>
                <a:cs typeface="Times New Roman" pitchFamily="18" charset="0"/>
              </a:rPr>
              <a:t>Bütünleyici Parça </a:t>
            </a:r>
            <a:r>
              <a:rPr lang="tr-TR" sz="3200" b="1" dirty="0">
                <a:latin typeface="Times New Roman" pitchFamily="18" charset="0"/>
                <a:cs typeface="Times New Roman" pitchFamily="18" charset="0"/>
              </a:rPr>
              <a:t>niteliğini kazanınca sona erer. </a:t>
            </a:r>
          </a:p>
          <a:p>
            <a:pPr marL="64008" indent="0" algn="just">
              <a:buNone/>
            </a:pPr>
            <a:endParaRPr lang="tr-TR" sz="3200" dirty="0"/>
          </a:p>
          <a:p>
            <a:pPr marL="0" indent="0">
              <a:buNone/>
            </a:pPr>
            <a:endParaRPr lang="tr-TR" dirty="0"/>
          </a:p>
        </p:txBody>
      </p:sp>
    </p:spTree>
    <p:extLst>
      <p:ext uri="{BB962C8B-B14F-4D97-AF65-F5344CB8AC3E}">
        <p14:creationId xmlns:p14="http://schemas.microsoft.com/office/powerpoint/2010/main" val="19724718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64008" indent="0" algn="just">
              <a:buNone/>
            </a:pPr>
            <a:r>
              <a:rPr lang="tr-TR" sz="4800" b="1" dirty="0">
                <a:latin typeface="Times New Roman" pitchFamily="18" charset="0"/>
                <a:cs typeface="Times New Roman" pitchFamily="18" charset="0"/>
              </a:rPr>
              <a:t>Bu iki Sonucu </a:t>
            </a:r>
            <a:r>
              <a:rPr lang="tr-TR" sz="4800" dirty="0">
                <a:latin typeface="Times New Roman" pitchFamily="18" charset="0"/>
                <a:cs typeface="Times New Roman" pitchFamily="18" charset="0"/>
              </a:rPr>
              <a:t>da </a:t>
            </a:r>
            <a:r>
              <a:rPr lang="tr-TR" sz="4800" b="1" dirty="0">
                <a:latin typeface="Times New Roman" pitchFamily="18" charset="0"/>
                <a:cs typeface="Times New Roman" pitchFamily="18" charset="0"/>
              </a:rPr>
              <a:t>içeren</a:t>
            </a:r>
            <a:r>
              <a:rPr lang="tr-TR" sz="4800" dirty="0">
                <a:latin typeface="Times New Roman" pitchFamily="18" charset="0"/>
                <a:cs typeface="Times New Roman" pitchFamily="18" charset="0"/>
              </a:rPr>
              <a:t> </a:t>
            </a:r>
            <a:r>
              <a:rPr lang="tr-TR" sz="4800" b="1" i="1" dirty="0">
                <a:latin typeface="Times New Roman" pitchFamily="18" charset="0"/>
                <a:cs typeface="Times New Roman" pitchFamily="18" charset="0"/>
              </a:rPr>
              <a:t>MK m. 694/ I hükmü</a:t>
            </a:r>
            <a:r>
              <a:rPr lang="tr-TR" sz="4800" b="1" dirty="0">
                <a:latin typeface="Times New Roman" pitchFamily="18" charset="0"/>
                <a:cs typeface="Times New Roman" pitchFamily="18" charset="0"/>
              </a:rPr>
              <a:t>, </a:t>
            </a:r>
            <a:r>
              <a:rPr lang="tr-TR" sz="4800" b="1" u="sng" dirty="0">
                <a:latin typeface="Times New Roman" pitchFamily="18" charset="0"/>
                <a:cs typeface="Times New Roman" pitchFamily="18" charset="0"/>
              </a:rPr>
              <a:t>Emredici bir Hukuk Kuralıdır</a:t>
            </a:r>
            <a:r>
              <a:rPr lang="tr-TR" sz="4800" u="sng" dirty="0">
                <a:latin typeface="Times New Roman" pitchFamily="18" charset="0"/>
                <a:cs typeface="Times New Roman" pitchFamily="18" charset="0"/>
              </a:rPr>
              <a:t>. </a:t>
            </a:r>
          </a:p>
          <a:p>
            <a:pPr marL="64008" indent="0" algn="just">
              <a:buNone/>
            </a:pPr>
            <a:r>
              <a:rPr lang="tr-TR" sz="4800" dirty="0">
                <a:latin typeface="Times New Roman" pitchFamily="18" charset="0"/>
                <a:cs typeface="Times New Roman" pitchFamily="18" charset="0"/>
              </a:rPr>
              <a:t>Bu bağlamda, </a:t>
            </a:r>
            <a:r>
              <a:rPr lang="tr-TR" sz="4800" b="1" dirty="0">
                <a:latin typeface="Times New Roman" pitchFamily="18" charset="0"/>
                <a:cs typeface="Times New Roman" pitchFamily="18" charset="0"/>
              </a:rPr>
              <a:t>Taraflar, </a:t>
            </a:r>
            <a:r>
              <a:rPr lang="tr-TR" sz="4800" b="1" i="1" dirty="0">
                <a:latin typeface="Times New Roman" pitchFamily="18" charset="0"/>
                <a:cs typeface="Times New Roman" pitchFamily="18" charset="0"/>
              </a:rPr>
              <a:t>bu Kuralı etkisiz kılacak </a:t>
            </a:r>
            <a:r>
              <a:rPr lang="tr-TR" sz="4800" dirty="0">
                <a:latin typeface="Times New Roman" pitchFamily="18" charset="0"/>
                <a:cs typeface="Times New Roman" pitchFamily="18" charset="0"/>
              </a:rPr>
              <a:t>herhangi bir </a:t>
            </a:r>
            <a:r>
              <a:rPr lang="tr-TR" sz="4800" b="1" i="1" dirty="0">
                <a:latin typeface="Times New Roman" pitchFamily="18" charset="0"/>
                <a:cs typeface="Times New Roman" pitchFamily="18" charset="0"/>
              </a:rPr>
              <a:t>Anlaşma y</a:t>
            </a:r>
            <a:r>
              <a:rPr lang="tr-TR" sz="4800" b="1" dirty="0">
                <a:latin typeface="Times New Roman" pitchFamily="18" charset="0"/>
                <a:cs typeface="Times New Roman" pitchFamily="18" charset="0"/>
              </a:rPr>
              <a:t>apamazlar. </a:t>
            </a:r>
          </a:p>
          <a:p>
            <a:pPr marL="0" indent="0">
              <a:buNone/>
            </a:pPr>
            <a:endParaRPr lang="tr-TR" dirty="0"/>
          </a:p>
        </p:txBody>
      </p:sp>
    </p:spTree>
    <p:extLst>
      <p:ext uri="{BB962C8B-B14F-4D97-AF65-F5344CB8AC3E}">
        <p14:creationId xmlns:p14="http://schemas.microsoft.com/office/powerpoint/2010/main" val="6685557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mn-lt"/>
              </a:rPr>
              <a:t>Bütünleyici Parça Olmanın Hukuki Sonuçları </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9842457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7656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Örneğin, </a:t>
            </a:r>
            <a:r>
              <a:rPr lang="tr-TR" dirty="0">
                <a:latin typeface="Times New Roman" panose="02020603050405020304" pitchFamily="18" charset="0"/>
                <a:cs typeface="Times New Roman" panose="02020603050405020304" pitchFamily="18" charset="0"/>
              </a:rPr>
              <a:t>bir otomobilin ön tarafına bir kişinin, arka tarafına başka bir kişinin ayrı ayrı Malik olmalarına imkân yoktur.</a:t>
            </a:r>
          </a:p>
          <a:p>
            <a:pPr algn="just"/>
            <a:r>
              <a:rPr lang="tr-TR" dirty="0">
                <a:latin typeface="Times New Roman" panose="02020603050405020304" pitchFamily="18" charset="0"/>
                <a:cs typeface="Times New Roman" panose="02020603050405020304" pitchFamily="18" charset="0"/>
              </a:rPr>
              <a:t>Kuşkusuz, bu iki Kişi, birlikte bir otomobile Malik olabilirler. </a:t>
            </a:r>
          </a:p>
          <a:p>
            <a:pPr algn="just"/>
            <a:r>
              <a:rPr lang="tr-TR" dirty="0">
                <a:latin typeface="Times New Roman" panose="02020603050405020304" pitchFamily="18" charset="0"/>
                <a:cs typeface="Times New Roman" panose="02020603050405020304" pitchFamily="18" charset="0"/>
              </a:rPr>
              <a:t>Fakat bu takdirde otomobil, bütün halinde yine de tek bir Mülkiyet konusudur. </a:t>
            </a:r>
          </a:p>
          <a:p>
            <a:pPr algn="just"/>
            <a:r>
              <a:rPr lang="tr-TR" dirty="0">
                <a:latin typeface="Times New Roman" panose="02020603050405020304" pitchFamily="18" charset="0"/>
                <a:cs typeface="Times New Roman" panose="02020603050405020304" pitchFamily="18" charset="0"/>
              </a:rPr>
              <a:t>Yalnız bu Mülkiyette birden çok Hak Sahibi vardır. </a:t>
            </a:r>
          </a:p>
          <a:p>
            <a:pPr marL="0" indent="0" algn="just">
              <a:buNone/>
            </a:pPr>
            <a:r>
              <a:rPr lang="tr-TR" dirty="0">
                <a:latin typeface="Times New Roman" panose="02020603050405020304" pitchFamily="18" charset="0"/>
                <a:cs typeface="Times New Roman" panose="02020603050405020304" pitchFamily="18" charset="0"/>
              </a:rPr>
              <a:t>  (</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 Özdemir</a:t>
            </a:r>
            <a:r>
              <a:rPr lang="tr-TR" sz="2400" i="1" dirty="0">
                <a:latin typeface="Times New Roman" panose="02020603050405020304" pitchFamily="18" charset="0"/>
                <a:cs typeface="Times New Roman" panose="02020603050405020304" pitchFamily="18" charset="0"/>
              </a:rPr>
              <a:t>, Eşya H., 19.B., s. 285-286; </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 Özdemir</a:t>
            </a:r>
            <a:r>
              <a:rPr lang="tr-TR" sz="2400" i="1" dirty="0">
                <a:latin typeface="Times New Roman" panose="02020603050405020304" pitchFamily="18" charset="0"/>
                <a:cs typeface="Times New Roman" panose="02020603050405020304" pitchFamily="18" charset="0"/>
              </a:rPr>
              <a:t>, Eşya H., Ders Kitabı, s. 160)</a:t>
            </a:r>
          </a:p>
          <a:p>
            <a:endParaRPr lang="tr-TR" dirty="0"/>
          </a:p>
          <a:p>
            <a:endParaRPr lang="tr-TR" dirty="0"/>
          </a:p>
        </p:txBody>
      </p:sp>
    </p:spTree>
    <p:extLst>
      <p:ext uri="{BB962C8B-B14F-4D97-AF65-F5344CB8AC3E}">
        <p14:creationId xmlns:p14="http://schemas.microsoft.com/office/powerpoint/2010/main" val="20945349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Ayni Hakkın Şeyin Bütününü Kapsaması </a:t>
            </a: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Bir Şey başka bir şeyin </a:t>
            </a:r>
            <a:r>
              <a:rPr lang="tr-TR" sz="3600" b="1" i="1" dirty="0">
                <a:latin typeface="Times New Roman" panose="02020603050405020304" pitchFamily="18" charset="0"/>
                <a:cs typeface="Times New Roman" panose="02020603050405020304" pitchFamily="18" charset="0"/>
              </a:rPr>
              <a:t>Bütünleyici Parçası </a:t>
            </a:r>
            <a:r>
              <a:rPr lang="tr-TR" sz="3600" b="1" dirty="0">
                <a:latin typeface="Times New Roman" panose="02020603050405020304" pitchFamily="18" charset="0"/>
                <a:cs typeface="Times New Roman" panose="02020603050405020304" pitchFamily="18" charset="0"/>
              </a:rPr>
              <a:t>olur olmaz, </a:t>
            </a:r>
            <a:r>
              <a:rPr lang="tr-TR" sz="3600" b="1" i="1" dirty="0">
                <a:latin typeface="Times New Roman" panose="02020603050405020304" pitchFamily="18" charset="0"/>
                <a:cs typeface="Times New Roman" panose="02020603050405020304" pitchFamily="18" charset="0"/>
              </a:rPr>
              <a:t>Eşya,</a:t>
            </a:r>
            <a:r>
              <a:rPr lang="tr-TR" sz="3600" b="1" dirty="0">
                <a:latin typeface="Times New Roman" panose="02020603050405020304" pitchFamily="18" charset="0"/>
                <a:cs typeface="Times New Roman" panose="02020603050405020304" pitchFamily="18" charset="0"/>
              </a:rPr>
              <a:t> dolayısıyla </a:t>
            </a:r>
            <a:r>
              <a:rPr lang="tr-TR" sz="3600" b="1" i="1" dirty="0">
                <a:latin typeface="Times New Roman" panose="02020603050405020304" pitchFamily="18" charset="0"/>
                <a:cs typeface="Times New Roman" panose="02020603050405020304" pitchFamily="18" charset="0"/>
              </a:rPr>
              <a:t>Bağımsız bir Hak konusu </a:t>
            </a:r>
            <a:r>
              <a:rPr lang="tr-TR" sz="3600" b="1" dirty="0">
                <a:latin typeface="Times New Roman" panose="02020603050405020304" pitchFamily="18" charset="0"/>
                <a:cs typeface="Times New Roman" panose="02020603050405020304" pitchFamily="18" charset="0"/>
              </a:rPr>
              <a:t>olma niteliğini kaybeder</a:t>
            </a:r>
            <a:r>
              <a:rPr lang="tr-TR" sz="3600" dirty="0">
                <a:latin typeface="Times New Roman" panose="02020603050405020304" pitchFamily="18" charset="0"/>
                <a:cs typeface="Times New Roman" panose="02020603050405020304" pitchFamily="18" charset="0"/>
              </a:rPr>
              <a:t>. </a:t>
            </a:r>
          </a:p>
          <a:p>
            <a:pPr algn="just"/>
            <a:r>
              <a:rPr lang="tr-TR" sz="3600" dirty="0">
                <a:latin typeface="Times New Roman" panose="02020603050405020304" pitchFamily="18" charset="0"/>
                <a:cs typeface="Times New Roman" panose="02020603050405020304" pitchFamily="18" charset="0"/>
              </a:rPr>
              <a:t>Bu bağlamda</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Bütünleyici Parça, </a:t>
            </a:r>
            <a:r>
              <a:rPr lang="tr-TR" sz="3600" b="1" u="sng" dirty="0">
                <a:latin typeface="Times New Roman" panose="02020603050405020304" pitchFamily="18" charset="0"/>
                <a:cs typeface="Times New Roman" panose="02020603050405020304" pitchFamily="18" charset="0"/>
              </a:rPr>
              <a:t>Asıl Şeyin Hukuki Kaderine tabi olur. </a:t>
            </a:r>
          </a:p>
          <a:p>
            <a:pPr algn="just"/>
            <a:r>
              <a:rPr lang="tr-TR" sz="3600" b="1" dirty="0">
                <a:latin typeface="Times New Roman" panose="02020603050405020304" pitchFamily="18" charset="0"/>
                <a:cs typeface="Times New Roman" panose="02020603050405020304" pitchFamily="18" charset="0"/>
              </a:rPr>
              <a:t>Asıl şey üzerinde kurulan Ayni Haklar</a:t>
            </a:r>
            <a:r>
              <a:rPr lang="tr-TR" sz="3600" b="1" i="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onun </a:t>
            </a:r>
            <a:r>
              <a:rPr lang="tr-TR" sz="3600" b="1" i="1" dirty="0">
                <a:latin typeface="Times New Roman" panose="02020603050405020304" pitchFamily="18" charset="0"/>
                <a:cs typeface="Times New Roman" panose="02020603050405020304" pitchFamily="18" charset="0"/>
              </a:rPr>
              <a:t>Bütünleyici Parçalarını </a:t>
            </a:r>
            <a:r>
              <a:rPr lang="tr-TR" sz="3600" dirty="0">
                <a:latin typeface="Times New Roman" panose="02020603050405020304" pitchFamily="18" charset="0"/>
                <a:cs typeface="Times New Roman" panose="02020603050405020304" pitchFamily="18" charset="0"/>
              </a:rPr>
              <a:t>da </a:t>
            </a:r>
            <a:r>
              <a:rPr lang="tr-TR" sz="3600" b="1" dirty="0">
                <a:latin typeface="Times New Roman" panose="02020603050405020304" pitchFamily="18" charset="0"/>
                <a:cs typeface="Times New Roman" panose="02020603050405020304" pitchFamily="18" charset="0"/>
              </a:rPr>
              <a:t>kapsar </a:t>
            </a:r>
            <a:r>
              <a:rPr lang="tr-TR" sz="3600" i="1"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684 / I, m. 862 / I). </a:t>
            </a:r>
          </a:p>
        </p:txBody>
      </p:sp>
    </p:spTree>
    <p:extLst>
      <p:ext uri="{BB962C8B-B14F-4D97-AF65-F5344CB8AC3E}">
        <p14:creationId xmlns:p14="http://schemas.microsoft.com/office/powerpoint/2010/main" val="15170175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Bu bağlamda, </a:t>
            </a:r>
            <a:r>
              <a:rPr lang="tr-TR" sz="3200" b="1" dirty="0">
                <a:latin typeface="Times New Roman" panose="02020603050405020304" pitchFamily="18" charset="0"/>
                <a:cs typeface="Times New Roman" panose="02020603050405020304" pitchFamily="18" charset="0"/>
              </a:rPr>
              <a:t>bir şeyin Mülkiyetini kazanan kimse, o şeyin </a:t>
            </a:r>
            <a:r>
              <a:rPr lang="tr-TR" sz="3200" b="1" i="1" dirty="0">
                <a:latin typeface="Times New Roman" panose="02020603050405020304" pitchFamily="18" charset="0"/>
                <a:cs typeface="Times New Roman" panose="02020603050405020304" pitchFamily="18" charset="0"/>
              </a:rPr>
              <a:t>Bütünleyici Parçalarının Mülkiyetini </a:t>
            </a:r>
            <a:r>
              <a:rPr lang="tr-TR" sz="3200" dirty="0">
                <a:latin typeface="Times New Roman" panose="02020603050405020304" pitchFamily="18" charset="0"/>
                <a:cs typeface="Times New Roman" panose="02020603050405020304" pitchFamily="18" charset="0"/>
              </a:rPr>
              <a:t>de </a:t>
            </a:r>
            <a:r>
              <a:rPr lang="tr-TR" sz="3200" b="1" dirty="0">
                <a:latin typeface="Times New Roman" panose="02020603050405020304" pitchFamily="18" charset="0"/>
                <a:cs typeface="Times New Roman" panose="02020603050405020304" pitchFamily="18" charset="0"/>
              </a:rPr>
              <a:t>kendiliğinden kazanmış olur. </a:t>
            </a:r>
          </a:p>
          <a:p>
            <a:pPr algn="just"/>
            <a:r>
              <a:rPr lang="tr-TR" sz="3200" b="1" u="sng" dirty="0">
                <a:latin typeface="Times New Roman" panose="02020603050405020304" pitchFamily="18" charset="0"/>
                <a:cs typeface="Times New Roman" panose="02020603050405020304" pitchFamily="18" charset="0"/>
              </a:rPr>
              <a:t>Asıl şey üzerindeki Mülkiyet Hakkı, </a:t>
            </a:r>
            <a:r>
              <a:rPr lang="tr-TR" sz="3200" dirty="0">
                <a:latin typeface="Times New Roman" panose="02020603050405020304" pitchFamily="18" charset="0"/>
                <a:cs typeface="Times New Roman" panose="02020603050405020304" pitchFamily="18" charset="0"/>
              </a:rPr>
              <a:t>sadece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Hakkın kurulduğu andaki Bütünleyici Parçaları </a:t>
            </a:r>
            <a:r>
              <a:rPr lang="tr-TR" sz="3200" dirty="0">
                <a:latin typeface="Times New Roman" panose="02020603050405020304" pitchFamily="18" charset="0"/>
                <a:cs typeface="Times New Roman" panose="02020603050405020304" pitchFamily="18" charset="0"/>
              </a:rPr>
              <a:t>değil</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daha sonra Asıl Şeyle birleştirilen Bütünleyici Parçaları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kapsar. </a:t>
            </a:r>
          </a:p>
          <a:p>
            <a:pPr algn="just"/>
            <a:r>
              <a:rPr lang="tr-TR" sz="3200" b="1" dirty="0">
                <a:latin typeface="Times New Roman" panose="02020603050405020304" pitchFamily="18" charset="0"/>
                <a:cs typeface="Times New Roman" panose="02020603050405020304" pitchFamily="18" charset="0"/>
              </a:rPr>
              <a:t>Aynı Kural, </a:t>
            </a:r>
            <a:r>
              <a:rPr lang="tr-TR" sz="3200" b="1" i="1" dirty="0">
                <a:latin typeface="Times New Roman" panose="02020603050405020304" pitchFamily="18" charset="0"/>
                <a:cs typeface="Times New Roman" panose="02020603050405020304" pitchFamily="18" charset="0"/>
              </a:rPr>
              <a:t>Asıl Şey üzerinde kurulan diğer Ayni Haklar </a:t>
            </a:r>
            <a:r>
              <a:rPr lang="tr-TR" sz="3200" b="1" dirty="0">
                <a:latin typeface="Times New Roman" panose="02020603050405020304" pitchFamily="18" charset="0"/>
                <a:cs typeface="Times New Roman" panose="02020603050405020304" pitchFamily="18" charset="0"/>
              </a:rPr>
              <a:t>için</a:t>
            </a:r>
            <a:r>
              <a:rPr lang="tr-TR" sz="3200" dirty="0">
                <a:latin typeface="Times New Roman" panose="02020603050405020304" pitchFamily="18" charset="0"/>
                <a:cs typeface="Times New Roman" panose="02020603050405020304" pitchFamily="18" charset="0"/>
              </a:rPr>
              <a:t> de </a:t>
            </a:r>
            <a:r>
              <a:rPr lang="tr-TR" sz="3200" b="1" dirty="0">
                <a:latin typeface="Times New Roman" panose="02020603050405020304" pitchFamily="18" charset="0"/>
                <a:cs typeface="Times New Roman" panose="02020603050405020304" pitchFamily="18" charset="0"/>
              </a:rPr>
              <a:t>geçerlidir. </a:t>
            </a:r>
          </a:p>
          <a:p>
            <a:pPr marL="0" indent="0">
              <a:buNone/>
            </a:pPr>
            <a:endParaRPr lang="tr-TR" dirty="0"/>
          </a:p>
        </p:txBody>
      </p:sp>
    </p:spTree>
    <p:extLst>
      <p:ext uri="{BB962C8B-B14F-4D97-AF65-F5344CB8AC3E}">
        <p14:creationId xmlns:p14="http://schemas.microsoft.com/office/powerpoint/2010/main" val="15052582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Bütünleyici Parça bağımsız bir şey olmadığı </a:t>
            </a:r>
            <a:r>
              <a:rPr lang="tr-TR" dirty="0">
                <a:latin typeface="Times New Roman" panose="02020603050405020304" pitchFamily="18" charset="0"/>
                <a:cs typeface="Times New Roman" panose="02020603050405020304" pitchFamily="18" charset="0"/>
              </a:rPr>
              <a:t>için,</a:t>
            </a:r>
            <a:r>
              <a:rPr lang="tr-TR" b="1" dirty="0">
                <a:latin typeface="Times New Roman" panose="02020603050405020304" pitchFamily="18" charset="0"/>
                <a:cs typeface="Times New Roman" panose="02020603050405020304" pitchFamily="18" charset="0"/>
              </a:rPr>
              <a:t> üzerinde </a:t>
            </a:r>
            <a:r>
              <a:rPr lang="tr-TR" b="1" i="1" dirty="0">
                <a:latin typeface="Times New Roman" panose="02020603050405020304" pitchFamily="18" charset="0"/>
                <a:cs typeface="Times New Roman" panose="02020603050405020304" pitchFamily="18" charset="0"/>
              </a:rPr>
              <a:t>Asıl Şeyden ayrı olarak Tasarruf İşlemlerinde </a:t>
            </a:r>
            <a:r>
              <a:rPr lang="tr-TR" b="1" dirty="0">
                <a:latin typeface="Times New Roman" panose="02020603050405020304" pitchFamily="18" charset="0"/>
                <a:cs typeface="Times New Roman" panose="02020603050405020304" pitchFamily="18" charset="0"/>
              </a:rPr>
              <a:t>bulunulamaz. </a:t>
            </a:r>
          </a:p>
          <a:p>
            <a:pPr algn="just"/>
            <a:r>
              <a:rPr lang="tr-TR" dirty="0">
                <a:latin typeface="Times New Roman" panose="02020603050405020304" pitchFamily="18" charset="0"/>
                <a:cs typeface="Times New Roman" panose="02020603050405020304" pitchFamily="18" charset="0"/>
              </a:rPr>
              <a:t>Ayrıca, </a:t>
            </a:r>
            <a:r>
              <a:rPr lang="tr-TR" b="1" dirty="0">
                <a:latin typeface="Times New Roman" panose="02020603050405020304" pitchFamily="18" charset="0"/>
                <a:cs typeface="Times New Roman" panose="02020603050405020304" pitchFamily="18" charset="0"/>
              </a:rPr>
              <a:t>Bütünleyici Parçanın </a:t>
            </a:r>
            <a:r>
              <a:rPr lang="tr-TR" b="1" i="1" dirty="0">
                <a:latin typeface="Times New Roman" panose="02020603050405020304" pitchFamily="18" charset="0"/>
                <a:cs typeface="Times New Roman" panose="02020603050405020304" pitchFamily="18" charset="0"/>
              </a:rPr>
              <a:t>Sahiplenme</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İşgal</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Kazandırıcı Zamanaşımı </a:t>
            </a:r>
            <a:r>
              <a:rPr lang="tr-TR" b="1" dirty="0">
                <a:latin typeface="Times New Roman" panose="02020603050405020304" pitchFamily="18" charset="0"/>
                <a:cs typeface="Times New Roman" panose="02020603050405020304" pitchFamily="18" charset="0"/>
              </a:rPr>
              <a:t>yoluyla edinilmesi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mümkün değildir.</a:t>
            </a:r>
          </a:p>
          <a:p>
            <a:pPr algn="just"/>
            <a:r>
              <a:rPr lang="tr-TR" b="1" dirty="0">
                <a:latin typeface="Times New Roman" panose="02020603050405020304" pitchFamily="18" charset="0"/>
                <a:cs typeface="Times New Roman" panose="02020603050405020304" pitchFamily="18" charset="0"/>
              </a:rPr>
              <a:t>Bütünleyici Parça üzerinde Asıl Şeyden bağımsız olarak </a:t>
            </a:r>
            <a:r>
              <a:rPr lang="tr-TR" b="1" i="1" dirty="0">
                <a:latin typeface="Times New Roman" panose="02020603050405020304" pitchFamily="18" charset="0"/>
                <a:cs typeface="Times New Roman" panose="02020603050405020304" pitchFamily="18" charset="0"/>
              </a:rPr>
              <a:t>Fiili Hakimiyet </a:t>
            </a:r>
            <a:r>
              <a:rPr lang="tr-TR" b="1" dirty="0">
                <a:latin typeface="Times New Roman" panose="02020603050405020304" pitchFamily="18" charset="0"/>
                <a:cs typeface="Times New Roman" panose="02020603050405020304" pitchFamily="18" charset="0"/>
              </a:rPr>
              <a:t>kurmak mümkün ise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Zilyetlik</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de kurulabilir. </a:t>
            </a:r>
          </a:p>
          <a:p>
            <a:pPr algn="just"/>
            <a:r>
              <a:rPr lang="tr-TR" b="1" u="sng"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Evin bir Odası kiraya verilebilir. </a:t>
            </a:r>
          </a:p>
        </p:txBody>
      </p:sp>
    </p:spTree>
    <p:extLst>
      <p:ext uri="{BB962C8B-B14F-4D97-AF65-F5344CB8AC3E}">
        <p14:creationId xmlns:p14="http://schemas.microsoft.com/office/powerpoint/2010/main" val="45373596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Asıl şey hakkında yapılan </a:t>
            </a:r>
            <a:r>
              <a:rPr lang="tr-TR" b="1" i="1" dirty="0">
                <a:latin typeface="Times New Roman" panose="02020603050405020304" pitchFamily="18" charset="0"/>
                <a:cs typeface="Times New Roman" panose="02020603050405020304" pitchFamily="18" charset="0"/>
              </a:rPr>
              <a:t>Borçlandırıcı İşlemler</a:t>
            </a:r>
            <a:r>
              <a:rPr lang="tr-TR" dirty="0">
                <a:latin typeface="Times New Roman" panose="02020603050405020304" pitchFamily="18" charset="0"/>
                <a:cs typeface="Times New Roman" panose="02020603050405020304" pitchFamily="18" charset="0"/>
              </a:rPr>
              <a:t>, kural olarak </a:t>
            </a:r>
            <a:r>
              <a:rPr lang="tr-TR" b="1" dirty="0">
                <a:latin typeface="Times New Roman" panose="02020603050405020304" pitchFamily="18" charset="0"/>
                <a:cs typeface="Times New Roman" panose="02020603050405020304" pitchFamily="18" charset="0"/>
              </a:rPr>
              <a:t>Bütünleyici Parçaları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kapsar. </a:t>
            </a:r>
          </a:p>
          <a:p>
            <a:pPr algn="just"/>
            <a:r>
              <a:rPr lang="tr-TR" dirty="0">
                <a:latin typeface="Times New Roman" panose="02020603050405020304" pitchFamily="18" charset="0"/>
                <a:cs typeface="Times New Roman" panose="02020603050405020304" pitchFamily="18" charset="0"/>
              </a:rPr>
              <a:t>Ancak,</a:t>
            </a:r>
            <a:r>
              <a:rPr lang="tr-TR" b="1" dirty="0">
                <a:latin typeface="Times New Roman" panose="02020603050405020304" pitchFamily="18" charset="0"/>
                <a:cs typeface="Times New Roman" panose="02020603050405020304" pitchFamily="18" charset="0"/>
              </a:rPr>
              <a:t> Taraflar, bunun aksini kararlaştırabilirler</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örneğin, </a:t>
            </a:r>
            <a:r>
              <a:rPr lang="tr-TR" dirty="0">
                <a:latin typeface="Times New Roman" panose="02020603050405020304" pitchFamily="18" charset="0"/>
                <a:cs typeface="Times New Roman" panose="02020603050405020304" pitchFamily="18" charset="0"/>
              </a:rPr>
              <a:t>Satıcı Bütünleyici Parçayı söküp almak kaydıyla asıl şeyi teslim etmeyi taahhüt edebilir. </a:t>
            </a:r>
          </a:p>
          <a:p>
            <a:pPr algn="just"/>
            <a:r>
              <a:rPr lang="tr-TR" dirty="0">
                <a:latin typeface="Times New Roman" panose="02020603050405020304" pitchFamily="18" charset="0"/>
                <a:cs typeface="Times New Roman" panose="02020603050405020304" pitchFamily="18" charset="0"/>
              </a:rPr>
              <a:t>Bu durumda, </a:t>
            </a:r>
            <a:r>
              <a:rPr lang="tr-TR" b="1" dirty="0">
                <a:latin typeface="Times New Roman" panose="02020603050405020304" pitchFamily="18" charset="0"/>
                <a:cs typeface="Times New Roman" panose="02020603050405020304" pitchFamily="18" charset="0"/>
              </a:rPr>
              <a:t>ayrılan parça</a:t>
            </a:r>
            <a:r>
              <a:rPr lang="tr-TR" dirty="0">
                <a:latin typeface="Times New Roman" panose="02020603050405020304" pitchFamily="18" charset="0"/>
                <a:cs typeface="Times New Roman" panose="02020603050405020304" pitchFamily="18" charset="0"/>
              </a:rPr>
              <a:t>, artık </a:t>
            </a:r>
            <a:r>
              <a:rPr lang="tr-TR" b="1" i="1" dirty="0">
                <a:latin typeface="Times New Roman" panose="02020603050405020304" pitchFamily="18" charset="0"/>
                <a:cs typeface="Times New Roman" panose="02020603050405020304" pitchFamily="18" charset="0"/>
              </a:rPr>
              <a:t>Bütünleyici Parça </a:t>
            </a:r>
            <a:r>
              <a:rPr lang="tr-TR" b="1" dirty="0">
                <a:latin typeface="Times New Roman" panose="02020603050405020304" pitchFamily="18" charset="0"/>
                <a:cs typeface="Times New Roman" panose="02020603050405020304" pitchFamily="18" charset="0"/>
              </a:rPr>
              <a:t>niteliğini kaybetmiş olacağı </a:t>
            </a:r>
            <a:r>
              <a:rPr lang="tr-TR" dirty="0">
                <a:latin typeface="Times New Roman" panose="02020603050405020304" pitchFamily="18" charset="0"/>
                <a:cs typeface="Times New Roman" panose="02020603050405020304" pitchFamily="18" charset="0"/>
              </a:rPr>
              <a:t>için, </a:t>
            </a:r>
            <a:r>
              <a:rPr lang="tr-TR" b="1" dirty="0">
                <a:latin typeface="Times New Roman" panose="02020603050405020304" pitchFamily="18" charset="0"/>
                <a:cs typeface="Times New Roman" panose="02020603050405020304" pitchFamily="18" charset="0"/>
              </a:rPr>
              <a:t>üzerinde </a:t>
            </a:r>
            <a:r>
              <a:rPr lang="tr-TR" b="1" i="1" dirty="0">
                <a:latin typeface="Times New Roman" panose="02020603050405020304" pitchFamily="18" charset="0"/>
                <a:cs typeface="Times New Roman" panose="02020603050405020304" pitchFamily="18" charset="0"/>
              </a:rPr>
              <a:t>bağımsız bir Mülkiyet </a:t>
            </a:r>
            <a:r>
              <a:rPr lang="tr-TR" b="1" dirty="0">
                <a:latin typeface="Times New Roman" panose="02020603050405020304" pitchFamily="18" charset="0"/>
                <a:cs typeface="Times New Roman" panose="02020603050405020304" pitchFamily="18" charset="0"/>
              </a:rPr>
              <a:t>kurulabilecektir. </a:t>
            </a:r>
          </a:p>
        </p:txBody>
      </p:sp>
    </p:spTree>
    <p:extLst>
      <p:ext uri="{BB962C8B-B14F-4D97-AF65-F5344CB8AC3E}">
        <p14:creationId xmlns:p14="http://schemas.microsoft.com/office/powerpoint/2010/main" val="302110156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Bütünleyici Parçanın tek başına </a:t>
            </a:r>
            <a:r>
              <a:rPr lang="tr-TR" sz="3600" b="1" i="1" dirty="0">
                <a:latin typeface="Times New Roman" panose="02020603050405020304" pitchFamily="18" charset="0"/>
                <a:cs typeface="Times New Roman" panose="02020603050405020304" pitchFamily="18" charset="0"/>
              </a:rPr>
              <a:t>Borçlandırıcı İşlemlere </a:t>
            </a:r>
            <a:r>
              <a:rPr lang="tr-TR" sz="3600" b="1" dirty="0">
                <a:latin typeface="Times New Roman" panose="02020603050405020304" pitchFamily="18" charset="0"/>
                <a:cs typeface="Times New Roman" panose="02020603050405020304" pitchFamily="18" charset="0"/>
              </a:rPr>
              <a:t>konu olması da mümkündür. </a:t>
            </a:r>
          </a:p>
          <a:p>
            <a:pPr algn="just"/>
            <a:r>
              <a:rPr lang="tr-TR" sz="3600" dirty="0">
                <a:latin typeface="Times New Roman" panose="02020603050405020304" pitchFamily="18" charset="0"/>
                <a:cs typeface="Times New Roman" panose="02020603050405020304" pitchFamily="18" charset="0"/>
              </a:rPr>
              <a:t>Özellikle,</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Bütünleyici Parça üzerinde Zilyetlik kurmanın mümkün olduğu hallerde,</a:t>
            </a:r>
            <a:r>
              <a:rPr lang="tr-TR" sz="3600" b="1" dirty="0">
                <a:latin typeface="Times New Roman" panose="02020603050405020304" pitchFamily="18" charset="0"/>
                <a:cs typeface="Times New Roman" panose="02020603050405020304" pitchFamily="18" charset="0"/>
              </a:rPr>
              <a:t> Bütünleyici Parça, </a:t>
            </a:r>
            <a:r>
              <a:rPr lang="tr-TR" sz="3600" b="1" i="1" dirty="0">
                <a:latin typeface="Times New Roman" panose="02020603050405020304" pitchFamily="18" charset="0"/>
                <a:cs typeface="Times New Roman" panose="02020603050405020304" pitchFamily="18" charset="0"/>
              </a:rPr>
              <a:t>Kişisel Haklara </a:t>
            </a:r>
            <a:r>
              <a:rPr lang="tr-TR" sz="3600" dirty="0">
                <a:latin typeface="Times New Roman" panose="02020603050405020304" pitchFamily="18" charset="0"/>
                <a:cs typeface="Times New Roman" panose="02020603050405020304" pitchFamily="18" charset="0"/>
              </a:rPr>
              <a:t>da</a:t>
            </a:r>
            <a:r>
              <a:rPr lang="tr-TR" sz="3600" b="1" dirty="0">
                <a:latin typeface="Times New Roman" panose="02020603050405020304" pitchFamily="18" charset="0"/>
                <a:cs typeface="Times New Roman" panose="02020603050405020304" pitchFamily="18" charset="0"/>
              </a:rPr>
              <a:t> konu olabilir</a:t>
            </a:r>
            <a:r>
              <a:rPr lang="tr-TR" sz="3600" dirty="0">
                <a:latin typeface="Times New Roman" panose="02020603050405020304" pitchFamily="18" charset="0"/>
                <a:cs typeface="Times New Roman" panose="02020603050405020304" pitchFamily="18" charset="0"/>
              </a:rPr>
              <a:t>. </a:t>
            </a:r>
          </a:p>
          <a:p>
            <a:pPr algn="just"/>
            <a:r>
              <a:rPr lang="tr-TR" sz="3200" b="1" u="sng" dirty="0">
                <a:latin typeface="Times New Roman" panose="02020603050405020304" pitchFamily="18" charset="0"/>
                <a:cs typeface="Times New Roman" panose="02020603050405020304" pitchFamily="18" charset="0"/>
              </a:rPr>
              <a:t>Örneğin, </a:t>
            </a:r>
            <a:r>
              <a:rPr lang="tr-TR" sz="3200" b="1" i="1" dirty="0">
                <a:latin typeface="Times New Roman" panose="02020603050405020304" pitchFamily="18" charset="0"/>
                <a:cs typeface="Times New Roman" panose="02020603050405020304" pitchFamily="18" charset="0"/>
              </a:rPr>
              <a:t>Evin bir Odasının kiraya verilmesi halinde</a:t>
            </a:r>
            <a:r>
              <a:rPr lang="tr-TR" sz="3200" dirty="0">
                <a:latin typeface="Times New Roman" panose="02020603050405020304" pitchFamily="18" charset="0"/>
                <a:cs typeface="Times New Roman" panose="02020603050405020304" pitchFamily="18" charset="0"/>
              </a:rPr>
              <a:t>, durum böyledir. </a:t>
            </a:r>
          </a:p>
          <a:p>
            <a:pPr marL="0" indent="0">
              <a:buNone/>
            </a:pPr>
            <a:endParaRPr lang="tr-TR" sz="3600" dirty="0"/>
          </a:p>
        </p:txBody>
      </p:sp>
    </p:spTree>
    <p:extLst>
      <p:ext uri="{BB962C8B-B14F-4D97-AF65-F5344CB8AC3E}">
        <p14:creationId xmlns:p14="http://schemas.microsoft.com/office/powerpoint/2010/main" val="5908727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Ayrıca </a:t>
            </a:r>
            <a:r>
              <a:rPr lang="tr-TR" sz="3200" b="1" i="1" dirty="0">
                <a:latin typeface="Times New Roman" panose="02020603050405020304" pitchFamily="18" charset="0"/>
                <a:cs typeface="Times New Roman" panose="02020603050405020304" pitchFamily="18" charset="0"/>
              </a:rPr>
              <a:t>BK m. 27 hükmünün sınırları </a:t>
            </a:r>
            <a:r>
              <a:rPr lang="tr-TR" sz="3200" b="1" dirty="0">
                <a:latin typeface="Times New Roman" panose="02020603050405020304" pitchFamily="18" charset="0"/>
                <a:cs typeface="Times New Roman" panose="02020603050405020304" pitchFamily="18" charset="0"/>
              </a:rPr>
              <a:t>içinde kalmak şartıyla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Asıl Şeyden ayrılacak Bütünleyici Parça üzerinde</a:t>
            </a:r>
            <a:r>
              <a:rPr lang="tr-TR" sz="3200" dirty="0">
                <a:latin typeface="Times New Roman" panose="02020603050405020304" pitchFamily="18" charset="0"/>
                <a:cs typeface="Times New Roman" panose="02020603050405020304" pitchFamily="18" charset="0"/>
              </a:rPr>
              <a:t>, önceden, </a:t>
            </a:r>
            <a:r>
              <a:rPr lang="tr-TR" sz="3200" b="1" dirty="0">
                <a:latin typeface="Times New Roman" panose="02020603050405020304" pitchFamily="18" charset="0"/>
                <a:cs typeface="Times New Roman" panose="02020603050405020304" pitchFamily="18" charset="0"/>
              </a:rPr>
              <a:t>geçerli bir biçimde </a:t>
            </a:r>
            <a:r>
              <a:rPr lang="tr-TR" sz="3200" b="1" i="1" dirty="0">
                <a:latin typeface="Times New Roman" panose="02020603050405020304" pitchFamily="18" charset="0"/>
                <a:cs typeface="Times New Roman" panose="02020603050405020304" pitchFamily="18" charset="0"/>
              </a:rPr>
              <a:t>Borçlandırıcı İşlemler </a:t>
            </a:r>
            <a:r>
              <a:rPr lang="tr-TR" sz="3200" b="1" dirty="0">
                <a:latin typeface="Times New Roman" panose="02020603050405020304" pitchFamily="18" charset="0"/>
                <a:cs typeface="Times New Roman" panose="02020603050405020304" pitchFamily="18" charset="0"/>
              </a:rPr>
              <a:t>yapılabilir. </a:t>
            </a:r>
          </a:p>
          <a:p>
            <a:pPr algn="just"/>
            <a:r>
              <a:rPr lang="tr-TR" sz="3200" dirty="0">
                <a:latin typeface="Times New Roman" panose="02020603050405020304" pitchFamily="18" charset="0"/>
                <a:cs typeface="Times New Roman" panose="02020603050405020304" pitchFamily="18" charset="0"/>
              </a:rPr>
              <a:t>Gerçekten, </a:t>
            </a:r>
            <a:r>
              <a:rPr lang="tr-TR" sz="3200" b="1" i="1" dirty="0">
                <a:latin typeface="Times New Roman" panose="02020603050405020304" pitchFamily="18" charset="0"/>
                <a:cs typeface="Times New Roman" panose="02020603050405020304" pitchFamily="18" charset="0"/>
              </a:rPr>
              <a:t>BK m. 209 / II hükmünde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Ürünler, bir yapının yıkıntıları (enkazı) ve taş ocağından çıkarılacak taşlar» </a:t>
            </a:r>
            <a:r>
              <a:rPr lang="tr-TR" sz="3200" b="1" dirty="0">
                <a:latin typeface="Times New Roman" panose="02020603050405020304" pitchFamily="18" charset="0"/>
                <a:cs typeface="Times New Roman" panose="02020603050405020304" pitchFamily="18" charset="0"/>
              </a:rPr>
              <a:t>gibi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Taşınmazdan ayrıldıktan sonra Mülkiyeti devredilecek </a:t>
            </a:r>
            <a:r>
              <a:rPr lang="tr-TR" sz="3200" b="1" i="1" dirty="0">
                <a:latin typeface="Times New Roman" panose="02020603050405020304" pitchFamily="18" charset="0"/>
                <a:cs typeface="Times New Roman" panose="02020603050405020304" pitchFamily="18" charset="0"/>
              </a:rPr>
              <a:t>Bütünleyici Parçaların</a:t>
            </a:r>
            <a:r>
              <a:rPr lang="tr-TR" sz="3200"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Taşınır Mal </a:t>
            </a:r>
            <a:r>
              <a:rPr lang="tr-TR" sz="3200" dirty="0">
                <a:latin typeface="Times New Roman" panose="02020603050405020304" pitchFamily="18" charset="0"/>
                <a:cs typeface="Times New Roman" panose="02020603050405020304" pitchFamily="18" charset="0"/>
              </a:rPr>
              <a:t>olarak</a:t>
            </a:r>
            <a:r>
              <a:rPr lang="tr-TR" sz="3200" b="1" dirty="0">
                <a:latin typeface="Times New Roman" panose="02020603050405020304" pitchFamily="18" charset="0"/>
                <a:cs typeface="Times New Roman" panose="02020603050405020304" pitchFamily="18" charset="0"/>
              </a:rPr>
              <a:t> satılabileceği hükme bağlanmıştır. </a:t>
            </a:r>
          </a:p>
          <a:p>
            <a:endParaRPr lang="tr-TR" sz="3200" dirty="0"/>
          </a:p>
        </p:txBody>
      </p:sp>
    </p:spTree>
    <p:extLst>
      <p:ext uri="{BB962C8B-B14F-4D97-AF65-F5344CB8AC3E}">
        <p14:creationId xmlns:p14="http://schemas.microsoft.com/office/powerpoint/2010/main" val="386640992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i="1" dirty="0">
                <a:latin typeface="Times New Roman" panose="02020603050405020304" pitchFamily="18" charset="0"/>
                <a:cs typeface="Times New Roman" panose="02020603050405020304" pitchFamily="18" charset="0"/>
              </a:rPr>
              <a:t>Bütünleyici Parçanın bir Satış Sözleşmesine konu olması halinde,</a:t>
            </a:r>
            <a:r>
              <a:rPr lang="tr-TR" sz="3600" dirty="0">
                <a:latin typeface="Times New Roman" panose="02020603050405020304" pitchFamily="18" charset="0"/>
                <a:cs typeface="Times New Roman" panose="02020603050405020304" pitchFamily="18" charset="0"/>
              </a:rPr>
              <a:t> genellikle «</a:t>
            </a:r>
            <a:r>
              <a:rPr lang="tr-TR" sz="3600" b="1" u="sng" dirty="0">
                <a:latin typeface="Times New Roman" panose="02020603050405020304" pitchFamily="18" charset="0"/>
                <a:cs typeface="Times New Roman" panose="02020603050405020304" pitchFamily="18" charset="0"/>
              </a:rPr>
              <a:t>gelecekte var olacak bir şeyin satışı</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söz konusudur. </a:t>
            </a:r>
          </a:p>
          <a:p>
            <a:pPr algn="just"/>
            <a:r>
              <a:rPr lang="tr-TR" sz="3600" dirty="0">
                <a:latin typeface="Times New Roman" panose="02020603050405020304" pitchFamily="18" charset="0"/>
                <a:cs typeface="Times New Roman" panose="02020603050405020304" pitchFamily="18" charset="0"/>
              </a:rPr>
              <a:t>Bu </a:t>
            </a:r>
            <a:r>
              <a:rPr lang="tr-TR" sz="3600" b="1" dirty="0">
                <a:latin typeface="Times New Roman" panose="02020603050405020304" pitchFamily="18" charset="0"/>
                <a:cs typeface="Times New Roman" panose="02020603050405020304" pitchFamily="18" charset="0"/>
              </a:rPr>
              <a:t>gelecekteki şey, </a:t>
            </a:r>
            <a:r>
              <a:rPr lang="tr-TR" sz="3600" b="1" i="1" dirty="0">
                <a:latin typeface="Times New Roman" panose="02020603050405020304" pitchFamily="18" charset="0"/>
                <a:cs typeface="Times New Roman" panose="02020603050405020304" pitchFamily="18" charset="0"/>
              </a:rPr>
              <a:t>Bütünleyici Parçanın Asıl Şeyden </a:t>
            </a:r>
            <a:r>
              <a:rPr lang="tr-TR" sz="3600" b="1" dirty="0">
                <a:latin typeface="Times New Roman" panose="02020603050405020304" pitchFamily="18" charset="0"/>
                <a:cs typeface="Times New Roman" panose="02020603050405020304" pitchFamily="18" charset="0"/>
              </a:rPr>
              <a:t>ayrılması </a:t>
            </a:r>
            <a:r>
              <a:rPr lang="tr-TR" sz="3600" dirty="0">
                <a:latin typeface="Times New Roman" panose="02020603050405020304" pitchFamily="18" charset="0"/>
                <a:cs typeface="Times New Roman" panose="02020603050405020304" pitchFamily="18" charset="0"/>
              </a:rPr>
              <a:t>ile </a:t>
            </a:r>
            <a:r>
              <a:rPr lang="tr-TR" sz="3600" b="1" dirty="0">
                <a:latin typeface="Times New Roman" panose="02020603050405020304" pitchFamily="18" charset="0"/>
                <a:cs typeface="Times New Roman" panose="02020603050405020304" pitchFamily="18" charset="0"/>
              </a:rPr>
              <a:t>ileride meydana gelecektir. </a:t>
            </a:r>
          </a:p>
          <a:p>
            <a:pPr algn="just"/>
            <a:r>
              <a:rPr lang="tr-TR" sz="3600" b="1" dirty="0">
                <a:latin typeface="Times New Roman" panose="02020603050405020304" pitchFamily="18" charset="0"/>
                <a:cs typeface="Times New Roman" panose="02020603050405020304" pitchFamily="18" charset="0"/>
              </a:rPr>
              <a:t>Böyle bir Şeyin Satışı </a:t>
            </a:r>
            <a:r>
              <a:rPr lang="tr-TR" sz="3600" dirty="0">
                <a:latin typeface="Times New Roman" panose="02020603050405020304" pitchFamily="18" charset="0"/>
                <a:cs typeface="Times New Roman" panose="02020603050405020304" pitchFamily="18" charset="0"/>
              </a:rPr>
              <a:t>da, genellikle </a:t>
            </a:r>
            <a:r>
              <a:rPr lang="tr-TR" sz="3600" b="1" i="1" dirty="0">
                <a:latin typeface="Times New Roman" panose="02020603050405020304" pitchFamily="18" charset="0"/>
                <a:cs typeface="Times New Roman" panose="02020603050405020304" pitchFamily="18" charset="0"/>
              </a:rPr>
              <a:t>bu Ayrılmanın gerçekleşmesine bağlı</a:t>
            </a:r>
            <a:r>
              <a:rPr lang="tr-TR" sz="3600"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Geciktirici Şartlı bir Satıştır</a:t>
            </a:r>
            <a:r>
              <a:rPr lang="tr-TR" sz="36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69020181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Bütünleyici Parça Üzerinde Önceden Kurulmuş Olan Ayni Hakların Sona Ermesi </a:t>
            </a:r>
          </a:p>
        </p:txBody>
      </p:sp>
      <p:sp>
        <p:nvSpPr>
          <p:cNvPr id="3" name="İçerik Yer Tutucusu 2"/>
          <p:cNvSpPr>
            <a:spLocks noGrp="1"/>
          </p:cNvSpPr>
          <p:nvPr>
            <p:ph idx="1"/>
          </p:nvPr>
        </p:nvSpPr>
        <p:spPr/>
        <p:txBody>
          <a:bodyPr>
            <a:normAutofit/>
          </a:bodyPr>
          <a:lstStyle/>
          <a:p>
            <a:pPr algn="just"/>
            <a:r>
              <a:rPr lang="tr-TR" b="1" u="sng" dirty="0">
                <a:latin typeface="Times New Roman" panose="02020603050405020304" pitchFamily="18" charset="0"/>
                <a:cs typeface="Times New Roman" panose="02020603050405020304" pitchFamily="18" charset="0"/>
              </a:rPr>
              <a:t>Bir başka Şeyin Bütünleyici Parçası durumuna gelen Şey üzerinde önceden kurulmuş olan Ayni Haklar, kesin olarak sona erer. </a:t>
            </a:r>
          </a:p>
          <a:p>
            <a:pPr algn="just"/>
            <a:r>
              <a:rPr lang="tr-TR" dirty="0">
                <a:latin typeface="Times New Roman" panose="02020603050405020304" pitchFamily="18" charset="0"/>
                <a:cs typeface="Times New Roman" panose="02020603050405020304" pitchFamily="18" charset="0"/>
              </a:rPr>
              <a:t>Bu bağlamda, </a:t>
            </a:r>
            <a:r>
              <a:rPr lang="tr-TR" b="1" i="1" dirty="0">
                <a:latin typeface="Times New Roman" panose="02020603050405020304" pitchFamily="18" charset="0"/>
                <a:cs typeface="Times New Roman" panose="02020603050405020304" pitchFamily="18" charset="0"/>
              </a:rPr>
              <a:t>Bütünleyici Parça ileride Asıl Şeyden büsbütün ayrılıp bağımsız bir şey haline gelse bile, </a:t>
            </a:r>
            <a:r>
              <a:rPr lang="tr-TR" dirty="0">
                <a:latin typeface="Times New Roman" panose="02020603050405020304" pitchFamily="18" charset="0"/>
                <a:cs typeface="Times New Roman" panose="02020603050405020304" pitchFamily="18" charset="0"/>
              </a:rPr>
              <a:t>artık</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kendiliğinden</a:t>
            </a:r>
            <a:r>
              <a:rPr lang="tr-TR" b="1" dirty="0">
                <a:latin typeface="Times New Roman" panose="02020603050405020304" pitchFamily="18" charset="0"/>
                <a:cs typeface="Times New Roman" panose="02020603050405020304" pitchFamily="18" charset="0"/>
              </a:rPr>
              <a:t>, eski Malikin Mülkiyetine dönmez. </a:t>
            </a:r>
          </a:p>
          <a:p>
            <a:pPr algn="just"/>
            <a:r>
              <a:rPr lang="tr-TR" dirty="0">
                <a:latin typeface="Times New Roman" panose="02020603050405020304" pitchFamily="18" charset="0"/>
                <a:cs typeface="Times New Roman" panose="02020603050405020304" pitchFamily="18" charset="0"/>
              </a:rPr>
              <a:t>Öyleyse, </a:t>
            </a:r>
            <a:r>
              <a:rPr lang="tr-TR" b="1" dirty="0">
                <a:latin typeface="Times New Roman" panose="02020603050405020304" pitchFamily="18" charset="0"/>
                <a:cs typeface="Times New Roman" panose="02020603050405020304" pitchFamily="18" charset="0"/>
              </a:rPr>
              <a:t>Mülkiyeti Saklı Tutma Kaydıyla Satılan bir Mal</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Alıcıya ait başka bir Malın Bütünleyici Parçası haline getirilir ise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Satıcının,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bunun üzerindeki Mülkiyet Hakkı sona erer. </a:t>
            </a:r>
          </a:p>
          <a:p>
            <a:pPr marL="0" indent="0" algn="just">
              <a:buNone/>
            </a:pPr>
            <a:endParaRPr lang="tr-TR" sz="2400"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60310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Şu halde, </a:t>
            </a:r>
            <a:r>
              <a:rPr lang="tr-TR" sz="3600" b="1" i="1" dirty="0">
                <a:latin typeface="Times New Roman" panose="02020603050405020304" pitchFamily="18" charset="0"/>
                <a:cs typeface="Times New Roman" panose="02020603050405020304" pitchFamily="18" charset="0"/>
              </a:rPr>
              <a:t>Mülkiyeti Saklı Tutma Kaydıyla satılan </a:t>
            </a:r>
            <a:r>
              <a:rPr lang="tr-TR" sz="3600" b="1" dirty="0">
                <a:latin typeface="Times New Roman" panose="02020603050405020304" pitchFamily="18" charset="0"/>
                <a:cs typeface="Times New Roman" panose="02020603050405020304" pitchFamily="18" charset="0"/>
              </a:rPr>
              <a:t>bir </a:t>
            </a:r>
            <a:r>
              <a:rPr lang="tr-TR" sz="3600" b="1" i="1" dirty="0">
                <a:latin typeface="Times New Roman" panose="02020603050405020304" pitchFamily="18" charset="0"/>
                <a:cs typeface="Times New Roman" panose="02020603050405020304" pitchFamily="18" charset="0"/>
              </a:rPr>
              <a:t>Mal,</a:t>
            </a:r>
            <a:r>
              <a:rPr lang="tr-TR" sz="3600" b="1" dirty="0">
                <a:latin typeface="Times New Roman" panose="02020603050405020304" pitchFamily="18" charset="0"/>
                <a:cs typeface="Times New Roman" panose="02020603050405020304" pitchFamily="18" charset="0"/>
              </a:rPr>
              <a:t> Alıcıya ait başka bir Malın Bütünleyici Parçası haline getirilir </a:t>
            </a:r>
            <a:r>
              <a:rPr lang="tr-TR" sz="3600" dirty="0">
                <a:latin typeface="Times New Roman" panose="02020603050405020304" pitchFamily="18" charset="0"/>
                <a:cs typeface="Times New Roman" panose="02020603050405020304" pitchFamily="18" charset="0"/>
              </a:rPr>
              <a:t>ise, </a:t>
            </a:r>
            <a:r>
              <a:rPr lang="tr-TR" sz="3600" b="1" i="1" dirty="0">
                <a:latin typeface="Times New Roman" panose="02020603050405020304" pitchFamily="18" charset="0"/>
                <a:cs typeface="Times New Roman" panose="02020603050405020304" pitchFamily="18" charset="0"/>
              </a:rPr>
              <a:t>Satıcının bunun üzerindeki Mülkiyet Hakkı </a:t>
            </a:r>
            <a:r>
              <a:rPr lang="tr-TR" sz="3600" b="1" dirty="0">
                <a:latin typeface="Times New Roman" panose="02020603050405020304" pitchFamily="18" charset="0"/>
                <a:cs typeface="Times New Roman" panose="02020603050405020304" pitchFamily="18" charset="0"/>
              </a:rPr>
              <a:t>sona erer. </a:t>
            </a:r>
          </a:p>
          <a:p>
            <a:pPr algn="just"/>
            <a:r>
              <a:rPr lang="tr-TR" sz="3600" dirty="0">
                <a:latin typeface="Times New Roman" panose="02020603050405020304" pitchFamily="18" charset="0"/>
                <a:cs typeface="Times New Roman" panose="02020603050405020304" pitchFamily="18" charset="0"/>
              </a:rPr>
              <a:t>Aynı şekilde, </a:t>
            </a:r>
            <a:r>
              <a:rPr lang="tr-TR" sz="3600" b="1" i="1" dirty="0">
                <a:latin typeface="Times New Roman" panose="02020603050405020304" pitchFamily="18" charset="0"/>
                <a:cs typeface="Times New Roman" panose="02020603050405020304" pitchFamily="18" charset="0"/>
              </a:rPr>
              <a:t>Kiracı </a:t>
            </a:r>
            <a:r>
              <a:rPr lang="tr-TR" sz="3600" dirty="0">
                <a:latin typeface="Times New Roman" panose="02020603050405020304" pitchFamily="18" charset="0"/>
                <a:cs typeface="Times New Roman" panose="02020603050405020304" pitchFamily="18" charset="0"/>
              </a:rPr>
              <a:t>veya </a:t>
            </a:r>
            <a:r>
              <a:rPr lang="tr-TR" sz="3600" b="1" i="1" dirty="0">
                <a:latin typeface="Times New Roman" panose="02020603050405020304" pitchFamily="18" charset="0"/>
                <a:cs typeface="Times New Roman" panose="02020603050405020304" pitchFamily="18" charset="0"/>
              </a:rPr>
              <a:t>Rehinli Alacaklı, </a:t>
            </a:r>
            <a:r>
              <a:rPr lang="tr-TR" sz="3600" b="1" dirty="0">
                <a:latin typeface="Times New Roman" panose="02020603050405020304" pitchFamily="18" charset="0"/>
                <a:cs typeface="Times New Roman" panose="02020603050405020304" pitchFamily="18" charset="0"/>
              </a:rPr>
              <a:t>elindeki şeyi, </a:t>
            </a:r>
            <a:r>
              <a:rPr lang="tr-TR" sz="3600" b="1" i="1" dirty="0">
                <a:latin typeface="Times New Roman" panose="02020603050405020304" pitchFamily="18" charset="0"/>
                <a:cs typeface="Times New Roman" panose="02020603050405020304" pitchFamily="18" charset="0"/>
              </a:rPr>
              <a:t>kendi Mülkiyeti altındaki bir şeyin Bütünleyici Parçası haline getirir </a:t>
            </a:r>
            <a:r>
              <a:rPr lang="tr-TR" sz="3600" dirty="0">
                <a:latin typeface="Times New Roman" panose="02020603050405020304" pitchFamily="18" charset="0"/>
                <a:cs typeface="Times New Roman" panose="02020603050405020304" pitchFamily="18" charset="0"/>
              </a:rPr>
              <a:t>ise, </a:t>
            </a:r>
            <a:r>
              <a:rPr lang="tr-TR" sz="3600" b="1" dirty="0">
                <a:latin typeface="Times New Roman" panose="02020603050405020304" pitchFamily="18" charset="0"/>
                <a:cs typeface="Times New Roman" panose="02020603050405020304" pitchFamily="18" charset="0"/>
              </a:rPr>
              <a:t>şeyin tamamına sahip olur. </a:t>
            </a:r>
          </a:p>
          <a:p>
            <a:pPr marL="0" indent="0" algn="just">
              <a:buNone/>
            </a:pPr>
            <a:endParaRPr lang="tr-T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746524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400" dirty="0">
                <a:latin typeface="Times New Roman" panose="02020603050405020304" pitchFamily="18" charset="0"/>
                <a:cs typeface="Times New Roman" panose="02020603050405020304" pitchFamily="18" charset="0"/>
              </a:rPr>
              <a:t>Yine </a:t>
            </a:r>
            <a:r>
              <a:rPr lang="tr-TR" sz="4400" b="1" i="1" dirty="0">
                <a:latin typeface="Times New Roman" panose="02020603050405020304" pitchFamily="18" charset="0"/>
                <a:cs typeface="Times New Roman" panose="02020603050405020304" pitchFamily="18" charset="0"/>
              </a:rPr>
              <a:t>Kiracı </a:t>
            </a:r>
            <a:r>
              <a:rPr lang="tr-TR" sz="4400" dirty="0">
                <a:latin typeface="Times New Roman" panose="02020603050405020304" pitchFamily="18" charset="0"/>
                <a:cs typeface="Times New Roman" panose="02020603050405020304" pitchFamily="18" charset="0"/>
              </a:rPr>
              <a:t>veya </a:t>
            </a:r>
            <a:r>
              <a:rPr lang="tr-TR" sz="4400" b="1" i="1" dirty="0">
                <a:latin typeface="Times New Roman" panose="02020603050405020304" pitchFamily="18" charset="0"/>
                <a:cs typeface="Times New Roman" panose="02020603050405020304" pitchFamily="18" charset="0"/>
              </a:rPr>
              <a:t>Rehinli Alacaklı, </a:t>
            </a:r>
            <a:r>
              <a:rPr lang="tr-TR" sz="4400" b="1" dirty="0">
                <a:latin typeface="Times New Roman" panose="02020603050405020304" pitchFamily="18" charset="0"/>
                <a:cs typeface="Times New Roman" panose="02020603050405020304" pitchFamily="18" charset="0"/>
              </a:rPr>
              <a:t>elindeki şeye, </a:t>
            </a:r>
            <a:r>
              <a:rPr lang="tr-TR" sz="4400" b="1" i="1" dirty="0">
                <a:latin typeface="Times New Roman" panose="02020603050405020304" pitchFamily="18" charset="0"/>
                <a:cs typeface="Times New Roman" panose="02020603050405020304" pitchFamily="18" charset="0"/>
              </a:rPr>
              <a:t>Mülkiyeti altında bulunan bir Malı Bütünleyici Parça olarak eklerse, </a:t>
            </a:r>
            <a:r>
              <a:rPr lang="tr-TR" sz="4400" dirty="0">
                <a:latin typeface="Times New Roman" panose="02020603050405020304" pitchFamily="18" charset="0"/>
                <a:cs typeface="Times New Roman" panose="02020603050405020304" pitchFamily="18" charset="0"/>
              </a:rPr>
              <a:t>bu takdirde de, </a:t>
            </a:r>
            <a:r>
              <a:rPr lang="tr-TR" sz="4400" b="1" dirty="0">
                <a:latin typeface="Times New Roman" panose="02020603050405020304" pitchFamily="18" charset="0"/>
                <a:cs typeface="Times New Roman" panose="02020603050405020304" pitchFamily="18" charset="0"/>
              </a:rPr>
              <a:t>Kiraya veya Rehin verilen Malın Maliki, şeyin tamamına sahip olur. </a:t>
            </a:r>
          </a:p>
          <a:p>
            <a:pPr marL="0" indent="0">
              <a:buNone/>
            </a:pPr>
            <a:endParaRPr lang="tr-TR" dirty="0"/>
          </a:p>
        </p:txBody>
      </p:sp>
    </p:spTree>
    <p:extLst>
      <p:ext uri="{BB962C8B-B14F-4D97-AF65-F5344CB8AC3E}">
        <p14:creationId xmlns:p14="http://schemas.microsoft.com/office/powerpoint/2010/main" val="1968004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mn-lt"/>
              </a:rPr>
              <a:t>Eşya Hukukunda Belirlilik İlkesi ve İlgili Örnek</a:t>
            </a:r>
          </a:p>
        </p:txBody>
      </p:sp>
      <p:sp>
        <p:nvSpPr>
          <p:cNvPr id="3" name="İçerik Yer Tutucusu 2"/>
          <p:cNvSpPr>
            <a:spLocks noGrp="1"/>
          </p:cNvSpPr>
          <p:nvPr>
            <p:ph idx="1"/>
          </p:nvPr>
        </p:nvSpPr>
        <p:spPr/>
        <p:txBody>
          <a:bodyPr>
            <a:normAutofit/>
          </a:bodyPr>
          <a:lstStyle/>
          <a:p>
            <a:pPr algn="just"/>
            <a:r>
              <a:rPr lang="tr-TR" b="1" u="sng" dirty="0">
                <a:latin typeface="Times New Roman" panose="02020603050405020304" pitchFamily="18" charset="0"/>
                <a:cs typeface="Times New Roman" panose="02020603050405020304" pitchFamily="18" charset="0"/>
              </a:rPr>
              <a:t>Eşya Hukukunda</a:t>
            </a:r>
            <a:r>
              <a:rPr lang="tr-TR" u="sng"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Belirlilik İlkesi uyarınca</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Mülkiyet Hakkı, </a:t>
            </a:r>
            <a:r>
              <a:rPr lang="tr-TR" b="1" dirty="0">
                <a:latin typeface="Times New Roman" panose="02020603050405020304" pitchFamily="18" charset="0"/>
                <a:cs typeface="Times New Roman" panose="02020603050405020304" pitchFamily="18" charset="0"/>
              </a:rPr>
              <a:t>Eşyanın tümünü kapsar</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Dolayısıyla, </a:t>
            </a:r>
            <a:r>
              <a:rPr lang="tr-TR" b="1" dirty="0">
                <a:latin typeface="Times New Roman" panose="02020603050405020304" pitchFamily="18" charset="0"/>
                <a:cs typeface="Times New Roman" panose="02020603050405020304" pitchFamily="18" charset="0"/>
              </a:rPr>
              <a:t>Basit Eşya maddi bütünlüğünü korudukça</a:t>
            </a:r>
            <a:r>
              <a:rPr lang="tr-TR" dirty="0">
                <a:latin typeface="Times New Roman" panose="02020603050405020304" pitchFamily="18" charset="0"/>
                <a:cs typeface="Times New Roman" panose="02020603050405020304" pitchFamily="18" charset="0"/>
              </a:rPr>
              <a:t>, üzerinde bir </a:t>
            </a:r>
            <a:r>
              <a:rPr lang="tr-TR" b="1" dirty="0">
                <a:latin typeface="Times New Roman" panose="02020603050405020304" pitchFamily="18" charset="0"/>
                <a:cs typeface="Times New Roman" panose="02020603050405020304" pitchFamily="18" charset="0"/>
              </a:rPr>
              <a:t>tek Mülkiyet Hakkı</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bulunur. </a:t>
            </a:r>
          </a:p>
          <a:p>
            <a:pPr algn="just"/>
            <a:r>
              <a:rPr lang="tr-TR" b="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10 metrelik bir top kumaşın 5 metresine (A), diğer 5 metresine (B) malik olamaz. Şüphesiz (A) ve (B), bu kumaş topuna paylı olarak, müştereken malik olabilirler. Fakat bu durumda da, söz konusu kumaş topunun tamamı üzerinde (A)’ya ve (B)’ye ait gene de tek bir Mülkiyet Hakkı bulunur. </a:t>
            </a:r>
          </a:p>
          <a:p>
            <a:pPr marL="0" indent="0" algn="just">
              <a:buNone/>
            </a:pPr>
            <a:r>
              <a:rPr lang="tr-TR"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Sirmen</a:t>
            </a:r>
            <a:r>
              <a:rPr lang="tr-TR" sz="2400" i="1" dirty="0">
                <a:latin typeface="Times New Roman" panose="02020603050405020304" pitchFamily="18" charset="0"/>
                <a:cs typeface="Times New Roman" panose="02020603050405020304" pitchFamily="18" charset="0"/>
              </a:rPr>
              <a:t>, Eşya H., 7. B., s. 267)</a:t>
            </a:r>
          </a:p>
          <a:p>
            <a:pPr marL="0" indent="0" algn="just">
              <a:buNone/>
            </a:pPr>
            <a:endParaRPr lang="tr-TR" i="1" dirty="0"/>
          </a:p>
          <a:p>
            <a:pPr algn="just"/>
            <a:endParaRPr lang="tr-TR" i="1" dirty="0"/>
          </a:p>
        </p:txBody>
      </p:sp>
    </p:spTree>
    <p:extLst>
      <p:ext uri="{BB962C8B-B14F-4D97-AF65-F5344CB8AC3E}">
        <p14:creationId xmlns:p14="http://schemas.microsoft.com/office/powerpoint/2010/main" val="246445590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Bütünleyici Parça üzerindeki Mülkiyet Hakkını bu şekilde kaybeden Kişi, </a:t>
            </a:r>
            <a:r>
              <a:rPr lang="tr-TR" sz="3600" dirty="0">
                <a:latin typeface="Times New Roman" panose="02020603050405020304" pitchFamily="18" charset="0"/>
                <a:cs typeface="Times New Roman" panose="02020603050405020304" pitchFamily="18" charset="0"/>
              </a:rPr>
              <a:t>artık</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Taşınır Davası </a:t>
            </a:r>
            <a:r>
              <a:rPr lang="tr-TR" sz="3600" dirty="0">
                <a:latin typeface="Times New Roman" panose="02020603050405020304" pitchFamily="18" charset="0"/>
                <a:cs typeface="Times New Roman" panose="02020603050405020304" pitchFamily="18" charset="0"/>
              </a:rPr>
              <a:t>ya da </a:t>
            </a:r>
            <a:r>
              <a:rPr lang="tr-TR" sz="3600" b="1" i="1" dirty="0">
                <a:latin typeface="Times New Roman" panose="02020603050405020304" pitchFamily="18" charset="0"/>
                <a:cs typeface="Times New Roman" panose="02020603050405020304" pitchFamily="18" charset="0"/>
              </a:rPr>
              <a:t>İstihkak Davası </a:t>
            </a:r>
            <a:r>
              <a:rPr lang="tr-TR" sz="3600" b="1" dirty="0">
                <a:latin typeface="Times New Roman" panose="02020603050405020304" pitchFamily="18" charset="0"/>
                <a:cs typeface="Times New Roman" panose="02020603050405020304" pitchFamily="18" charset="0"/>
              </a:rPr>
              <a:t>açamaz</a:t>
            </a:r>
            <a:r>
              <a:rPr lang="tr-TR" sz="3600" dirty="0">
                <a:latin typeface="Times New Roman" panose="02020603050405020304" pitchFamily="18" charset="0"/>
                <a:cs typeface="Times New Roman" panose="02020603050405020304" pitchFamily="18" charset="0"/>
              </a:rPr>
              <a:t>, ancak </a:t>
            </a:r>
            <a:r>
              <a:rPr lang="tr-TR" sz="3600" b="1" dirty="0">
                <a:latin typeface="Times New Roman" panose="02020603050405020304" pitchFamily="18" charset="0"/>
                <a:cs typeface="Times New Roman" panose="02020603050405020304" pitchFamily="18" charset="0"/>
              </a:rPr>
              <a:t>varsa,</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Söküp Alma Hakkını </a:t>
            </a:r>
            <a:r>
              <a:rPr lang="tr-TR" sz="3600" b="1" dirty="0">
                <a:latin typeface="Times New Roman" panose="02020603050405020304" pitchFamily="18" charset="0"/>
                <a:cs typeface="Times New Roman" panose="02020603050405020304" pitchFamily="18" charset="0"/>
              </a:rPr>
              <a:t>kullanabilir </a:t>
            </a:r>
            <a:r>
              <a:rPr lang="tr-TR" sz="36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örneğin, MK m. 994 / II) </a:t>
            </a:r>
            <a:r>
              <a:rPr lang="tr-TR" sz="3600" i="1" dirty="0">
                <a:latin typeface="Times New Roman" panose="02020603050405020304" pitchFamily="18" charset="0"/>
                <a:cs typeface="Times New Roman" panose="02020603050405020304" pitchFamily="18" charset="0"/>
              </a:rPr>
              <a:t>.</a:t>
            </a:r>
          </a:p>
          <a:p>
            <a:pPr algn="just"/>
            <a:r>
              <a:rPr lang="tr-TR" sz="3600" dirty="0">
                <a:latin typeface="Times New Roman" panose="02020603050405020304" pitchFamily="18" charset="0"/>
                <a:cs typeface="Times New Roman" panose="02020603050405020304" pitchFamily="18" charset="0"/>
              </a:rPr>
              <a:t>Ayrıca, bu </a:t>
            </a:r>
            <a:r>
              <a:rPr lang="tr-TR" sz="3600" b="1" dirty="0">
                <a:latin typeface="Times New Roman" panose="02020603050405020304" pitchFamily="18" charset="0"/>
                <a:cs typeface="Times New Roman" panose="02020603050405020304" pitchFamily="18" charset="0"/>
              </a:rPr>
              <a:t>Kişinin</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Sözleşmenin İhlaline</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Sebepsiz Zenginleşmeye,</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Haksız Fiile </a:t>
            </a:r>
            <a:r>
              <a:rPr lang="tr-TR" sz="3600" b="1" dirty="0">
                <a:latin typeface="Times New Roman" panose="02020603050405020304" pitchFamily="18" charset="0"/>
                <a:cs typeface="Times New Roman" panose="02020603050405020304" pitchFamily="18" charset="0"/>
              </a:rPr>
              <a:t>dayanarak Dava açması </a:t>
            </a:r>
            <a:r>
              <a:rPr lang="tr-TR" sz="3600" dirty="0">
                <a:latin typeface="Times New Roman" panose="02020603050405020304" pitchFamily="18" charset="0"/>
                <a:cs typeface="Times New Roman" panose="02020603050405020304" pitchFamily="18" charset="0"/>
              </a:rPr>
              <a:t>da </a:t>
            </a:r>
            <a:r>
              <a:rPr lang="tr-TR" sz="3600" b="1" dirty="0">
                <a:latin typeface="Times New Roman" panose="02020603050405020304" pitchFamily="18" charset="0"/>
                <a:cs typeface="Times New Roman" panose="02020603050405020304" pitchFamily="18" charset="0"/>
              </a:rPr>
              <a:t>mümkündür. </a:t>
            </a:r>
          </a:p>
        </p:txBody>
      </p:sp>
    </p:spTree>
    <p:extLst>
      <p:ext uri="{BB962C8B-B14F-4D97-AF65-F5344CB8AC3E}">
        <p14:creationId xmlns:p14="http://schemas.microsoft.com/office/powerpoint/2010/main" val="12084293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1"/>
                </a:solidFill>
                <a:latin typeface="Times New Roman" pitchFamily="18" charset="0"/>
                <a:cs typeface="Times New Roman" pitchFamily="18" charset="0"/>
              </a:rPr>
              <a:t>Bütünleyici Parça </a:t>
            </a:r>
            <a:r>
              <a:rPr lang="tr-TR" b="1" dirty="0">
                <a:latin typeface="Times New Roman" pitchFamily="18" charset="0"/>
                <a:cs typeface="Times New Roman" pitchFamily="18" charset="0"/>
              </a:rPr>
              <a:t>Niteliğinin </a:t>
            </a:r>
            <a:r>
              <a:rPr lang="tr-TR" b="1" dirty="0">
                <a:solidFill>
                  <a:schemeClr val="tx1"/>
                </a:solidFill>
                <a:latin typeface="Times New Roman" pitchFamily="18" charset="0"/>
                <a:cs typeface="Times New Roman" pitchFamily="18" charset="0"/>
              </a:rPr>
              <a:t>Kaybı:</a:t>
            </a:r>
          </a:p>
        </p:txBody>
      </p:sp>
      <p:sp>
        <p:nvSpPr>
          <p:cNvPr id="3" name="2 İçerik Yer Tutucusu"/>
          <p:cNvSpPr>
            <a:spLocks noGrp="1"/>
          </p:cNvSpPr>
          <p:nvPr>
            <p:ph idx="1"/>
          </p:nvPr>
        </p:nvSpPr>
        <p:spPr>
          <a:xfrm>
            <a:off x="970844" y="1825625"/>
            <a:ext cx="10382956" cy="4586464"/>
          </a:xfrm>
        </p:spPr>
        <p:txBody>
          <a:bodyPr>
            <a:noAutofit/>
          </a:bodyPr>
          <a:lstStyle/>
          <a:p>
            <a:pPr algn="just"/>
            <a:r>
              <a:rPr lang="tr-TR" b="1" dirty="0">
                <a:latin typeface="Times New Roman" pitchFamily="18" charset="0"/>
                <a:cs typeface="Times New Roman" pitchFamily="18" charset="0"/>
              </a:rPr>
              <a:t>Bir şeyin Bütünleyici Parçası, </a:t>
            </a:r>
            <a:r>
              <a:rPr lang="tr-TR" dirty="0">
                <a:latin typeface="Times New Roman" pitchFamily="18" charset="0"/>
                <a:cs typeface="Times New Roman" pitchFamily="18" charset="0"/>
              </a:rPr>
              <a:t>yukarıdaki şartların ortadan kalkması üzerine, </a:t>
            </a:r>
            <a:r>
              <a:rPr lang="tr-TR" b="1" dirty="0">
                <a:latin typeface="Times New Roman" pitchFamily="18" charset="0"/>
                <a:cs typeface="Times New Roman" pitchFamily="18" charset="0"/>
              </a:rPr>
              <a:t>Bütünleyici Parça niteliğini kaybeder </a:t>
            </a:r>
            <a:r>
              <a:rPr lang="tr-TR" dirty="0">
                <a:latin typeface="Times New Roman" pitchFamily="18" charset="0"/>
                <a:cs typeface="Times New Roman" pitchFamily="18" charset="0"/>
              </a:rPr>
              <a:t>ve </a:t>
            </a:r>
            <a:r>
              <a:rPr lang="tr-TR" b="1" i="1" dirty="0">
                <a:latin typeface="Times New Roman" pitchFamily="18" charset="0"/>
                <a:cs typeface="Times New Roman" pitchFamily="18" charset="0"/>
              </a:rPr>
              <a:t>Bağımsız Mal </a:t>
            </a:r>
            <a:r>
              <a:rPr lang="tr-TR" b="1" dirty="0">
                <a:latin typeface="Times New Roman" pitchFamily="18" charset="0"/>
                <a:cs typeface="Times New Roman" pitchFamily="18" charset="0"/>
              </a:rPr>
              <a:t>durumuna girer</a:t>
            </a:r>
            <a:r>
              <a:rPr lang="tr-TR" dirty="0">
                <a:latin typeface="Times New Roman" pitchFamily="18" charset="0"/>
                <a:cs typeface="Times New Roman" pitchFamily="18" charset="0"/>
              </a:rPr>
              <a:t>.</a:t>
            </a:r>
          </a:p>
          <a:p>
            <a:pPr algn="just"/>
            <a:r>
              <a:rPr lang="tr-TR" b="1" i="1" dirty="0">
                <a:latin typeface="Times New Roman" pitchFamily="18" charset="0"/>
                <a:cs typeface="Times New Roman" pitchFamily="18" charset="0"/>
              </a:rPr>
              <a:t>Malikin İradesiyle </a:t>
            </a:r>
            <a:r>
              <a:rPr lang="tr-TR" dirty="0">
                <a:latin typeface="Times New Roman" pitchFamily="18" charset="0"/>
                <a:cs typeface="Times New Roman" pitchFamily="18" charset="0"/>
              </a:rPr>
              <a:t>veya </a:t>
            </a:r>
            <a:r>
              <a:rPr lang="tr-TR" b="1" i="1" dirty="0">
                <a:latin typeface="Times New Roman" pitchFamily="18" charset="0"/>
                <a:cs typeface="Times New Roman" pitchFamily="18" charset="0"/>
              </a:rPr>
              <a:t>İradesi dışında Asıl Şeyden ayrılarak </a:t>
            </a:r>
            <a:r>
              <a:rPr lang="tr-TR" b="1" dirty="0">
                <a:latin typeface="Times New Roman" pitchFamily="18" charset="0"/>
                <a:cs typeface="Times New Roman" pitchFamily="18" charset="0"/>
              </a:rPr>
              <a:t>Eşya niteliğini kazanan Bütünleyici Parça üzerinde,</a:t>
            </a:r>
            <a:r>
              <a:rPr lang="tr-TR" dirty="0">
                <a:latin typeface="Times New Roman" pitchFamily="18" charset="0"/>
                <a:cs typeface="Times New Roman" pitchFamily="18" charset="0"/>
              </a:rPr>
              <a:t> kural olarak, </a:t>
            </a:r>
            <a:r>
              <a:rPr lang="tr-TR" b="1" i="1" dirty="0">
                <a:latin typeface="Times New Roman" pitchFamily="18" charset="0"/>
                <a:cs typeface="Times New Roman" pitchFamily="18" charset="0"/>
              </a:rPr>
              <a:t>Asıl</a:t>
            </a:r>
            <a:r>
              <a:rPr lang="tr-TR" i="1" dirty="0">
                <a:latin typeface="Times New Roman" pitchFamily="18" charset="0"/>
                <a:cs typeface="Times New Roman" pitchFamily="18" charset="0"/>
              </a:rPr>
              <a:t> </a:t>
            </a:r>
            <a:r>
              <a:rPr lang="tr-TR" b="1" i="1" dirty="0">
                <a:latin typeface="Times New Roman" pitchFamily="18" charset="0"/>
                <a:cs typeface="Times New Roman" pitchFamily="18" charset="0"/>
              </a:rPr>
              <a:t>Şeyin Malikinin Mülkiyet Hakkı </a:t>
            </a:r>
            <a:r>
              <a:rPr lang="tr-TR" b="1" dirty="0">
                <a:latin typeface="Times New Roman" pitchFamily="18" charset="0"/>
                <a:cs typeface="Times New Roman" pitchFamily="18" charset="0"/>
              </a:rPr>
              <a:t>doğar. </a:t>
            </a:r>
          </a:p>
          <a:p>
            <a:pPr algn="just"/>
            <a:r>
              <a:rPr lang="tr-TR" b="1" dirty="0">
                <a:latin typeface="Times New Roman" pitchFamily="18" charset="0"/>
                <a:cs typeface="Times New Roman" pitchFamily="18" charset="0"/>
              </a:rPr>
              <a:t>Bazı İstisnai Durumlarda</a:t>
            </a:r>
            <a:r>
              <a:rPr lang="tr-TR" dirty="0">
                <a:latin typeface="Times New Roman" pitchFamily="18" charset="0"/>
                <a:cs typeface="Times New Roman" pitchFamily="18" charset="0"/>
              </a:rPr>
              <a:t>, </a:t>
            </a:r>
            <a:r>
              <a:rPr lang="tr-TR" b="1" i="1" dirty="0">
                <a:latin typeface="Times New Roman" pitchFamily="18" charset="0"/>
                <a:cs typeface="Times New Roman" pitchFamily="18" charset="0"/>
              </a:rPr>
              <a:t>Bütünleyici Parça</a:t>
            </a:r>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Asıl Şeyden ayrıldığı anda, </a:t>
            </a:r>
            <a:r>
              <a:rPr lang="tr-TR" dirty="0">
                <a:latin typeface="Times New Roman" pitchFamily="18" charset="0"/>
                <a:cs typeface="Times New Roman" pitchFamily="18" charset="0"/>
              </a:rPr>
              <a:t>bu</a:t>
            </a:r>
            <a:r>
              <a:rPr lang="tr-TR" b="1" dirty="0">
                <a:latin typeface="Times New Roman" pitchFamily="18" charset="0"/>
                <a:cs typeface="Times New Roman" pitchFamily="18" charset="0"/>
              </a:rPr>
              <a:t> Ayırmayı yapmaya yetkili başka </a:t>
            </a:r>
            <a:r>
              <a:rPr lang="tr-TR" dirty="0">
                <a:latin typeface="Times New Roman" pitchFamily="18" charset="0"/>
                <a:cs typeface="Times New Roman" pitchFamily="18" charset="0"/>
              </a:rPr>
              <a:t>bir</a:t>
            </a:r>
            <a:r>
              <a:rPr lang="tr-TR" b="1" dirty="0">
                <a:latin typeface="Times New Roman" pitchFamily="18" charset="0"/>
                <a:cs typeface="Times New Roman" pitchFamily="18" charset="0"/>
              </a:rPr>
              <a:t> Kişini</a:t>
            </a:r>
            <a:r>
              <a:rPr lang="tr-TR" dirty="0">
                <a:latin typeface="Times New Roman" pitchFamily="18" charset="0"/>
                <a:cs typeface="Times New Roman" pitchFamily="18" charset="0"/>
              </a:rPr>
              <a:t>n </a:t>
            </a:r>
            <a:r>
              <a:rPr lang="tr-TR" b="1" dirty="0">
                <a:latin typeface="Times New Roman" pitchFamily="18" charset="0"/>
                <a:cs typeface="Times New Roman" pitchFamily="18" charset="0"/>
              </a:rPr>
              <a:t>Mülkiyetine tabi olur </a:t>
            </a:r>
            <a:r>
              <a:rPr lang="tr-TR" dirty="0">
                <a:latin typeface="Times New Roman" pitchFamily="18" charset="0"/>
                <a:cs typeface="Times New Roman" pitchFamily="18" charset="0"/>
              </a:rPr>
              <a:t>(</a:t>
            </a:r>
            <a:r>
              <a:rPr lang="tr-TR" sz="2400" i="1" dirty="0">
                <a:latin typeface="Times New Roman" pitchFamily="18" charset="0"/>
                <a:cs typeface="Times New Roman" pitchFamily="18" charset="0"/>
              </a:rPr>
              <a:t>örneğin, MK m. 801 / II, m. 994 / II, BK m. 80 / III, m. 529 / II). </a:t>
            </a:r>
          </a:p>
          <a:p>
            <a:pPr marL="0" indent="0" algn="just">
              <a:buNone/>
            </a:pP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42667709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itchFamily="18" charset="0"/>
                <a:cs typeface="Times New Roman" pitchFamily="18" charset="0"/>
              </a:rPr>
              <a:t>Kanun Gereği Bütünleyici Parça Sayılan Şeyler</a:t>
            </a:r>
            <a:endParaRPr lang="tr-TR" dirty="0"/>
          </a:p>
        </p:txBody>
      </p:sp>
      <p:sp>
        <p:nvSpPr>
          <p:cNvPr id="3" name="İçerik Yer Tutucusu 2"/>
          <p:cNvSpPr>
            <a:spLocks noGrp="1"/>
          </p:cNvSpPr>
          <p:nvPr>
            <p:ph idx="1"/>
          </p:nvPr>
        </p:nvSpPr>
        <p:spPr>
          <a:xfrm>
            <a:off x="863600" y="1927225"/>
            <a:ext cx="10515600" cy="4351338"/>
          </a:xfrm>
        </p:spPr>
        <p:txBody>
          <a:bodyPr>
            <a:normAutofit/>
          </a:bodyPr>
          <a:lstStyle/>
          <a:p>
            <a:pPr algn="just"/>
            <a:r>
              <a:rPr lang="tr-TR" sz="4000" b="1" u="sng" dirty="0">
                <a:latin typeface="Times New Roman" panose="02020603050405020304" pitchFamily="18" charset="0"/>
                <a:cs typeface="Times New Roman" panose="02020603050405020304" pitchFamily="18" charset="0"/>
              </a:rPr>
              <a:t>Medeni Kanun</a:t>
            </a:r>
            <a:r>
              <a:rPr lang="tr-TR" sz="4000" b="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bir şeyin Bütünleyici Parça sayılması için gerekli Şartları</a:t>
            </a:r>
            <a:r>
              <a:rPr lang="tr-TR" sz="4000" b="1" dirty="0">
                <a:latin typeface="Times New Roman" panose="02020603050405020304" pitchFamily="18" charset="0"/>
                <a:cs typeface="Times New Roman" panose="02020603050405020304" pitchFamily="18" charset="0"/>
              </a:rPr>
              <a:t>, genel olarak </a:t>
            </a:r>
            <a:r>
              <a:rPr lang="tr-TR" sz="4000" b="1" i="1" dirty="0">
                <a:latin typeface="Times New Roman" panose="02020603050405020304" pitchFamily="18" charset="0"/>
                <a:cs typeface="Times New Roman" panose="02020603050405020304" pitchFamily="18" charset="0"/>
              </a:rPr>
              <a:t>MK m. 684 / II hükmünde </a:t>
            </a:r>
            <a:r>
              <a:rPr lang="tr-TR" sz="4000" b="1" dirty="0">
                <a:latin typeface="Times New Roman" panose="02020603050405020304" pitchFamily="18" charset="0"/>
                <a:cs typeface="Times New Roman" panose="02020603050405020304" pitchFamily="18" charset="0"/>
              </a:rPr>
              <a:t>belirtmiştir</a:t>
            </a:r>
            <a:r>
              <a:rPr lang="tr-TR" sz="4000" dirty="0">
                <a:latin typeface="Times New Roman" panose="02020603050405020304" pitchFamily="18" charset="0"/>
                <a:cs typeface="Times New Roman" panose="02020603050405020304" pitchFamily="18" charset="0"/>
              </a:rPr>
              <a:t>.  </a:t>
            </a:r>
          </a:p>
          <a:p>
            <a:pPr algn="just"/>
            <a:r>
              <a:rPr lang="tr-TR" sz="4000" dirty="0">
                <a:latin typeface="Times New Roman" panose="02020603050405020304" pitchFamily="18" charset="0"/>
                <a:cs typeface="Times New Roman" panose="02020603050405020304" pitchFamily="18" charset="0"/>
              </a:rPr>
              <a:t>Ayrıca </a:t>
            </a:r>
            <a:r>
              <a:rPr lang="tr-TR" sz="4000" b="1" dirty="0">
                <a:latin typeface="Times New Roman" panose="02020603050405020304" pitchFamily="18" charset="0"/>
                <a:cs typeface="Times New Roman" panose="02020603050405020304" pitchFamily="18" charset="0"/>
              </a:rPr>
              <a:t>MK m. 718 /II hükmü gereğince</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bazı Şeylere</a:t>
            </a:r>
            <a:r>
              <a:rPr lang="tr-TR" sz="4000" dirty="0">
                <a:latin typeface="Times New Roman" panose="02020603050405020304" pitchFamily="18" charset="0"/>
                <a:cs typeface="Times New Roman" panose="02020603050405020304" pitchFamily="18" charset="0"/>
              </a:rPr>
              <a:t>, bu Şartların gerçekleşip gerçekleşmediğine bakılmaksızın, </a:t>
            </a:r>
            <a:r>
              <a:rPr lang="tr-TR" sz="4000" b="1" i="1" dirty="0">
                <a:latin typeface="Times New Roman" panose="02020603050405020304" pitchFamily="18" charset="0"/>
                <a:cs typeface="Times New Roman" panose="02020603050405020304" pitchFamily="18" charset="0"/>
              </a:rPr>
              <a:t>Bütünleyici Parça niteliği </a:t>
            </a:r>
            <a:r>
              <a:rPr lang="tr-TR" sz="4000" b="1" dirty="0">
                <a:latin typeface="Times New Roman" panose="02020603050405020304" pitchFamily="18" charset="0"/>
                <a:cs typeface="Times New Roman" panose="02020603050405020304" pitchFamily="18" charset="0"/>
              </a:rPr>
              <a:t>tanınmıştır</a:t>
            </a:r>
            <a:r>
              <a:rPr lang="tr-TR" sz="4000" dirty="0">
                <a:latin typeface="Times New Roman" panose="02020603050405020304" pitchFamily="18" charset="0"/>
                <a:cs typeface="Times New Roman" panose="02020603050405020304" pitchFamily="18" charset="0"/>
              </a:rPr>
              <a:t>. </a:t>
            </a:r>
          </a:p>
          <a:p>
            <a:pPr marL="0" indent="0" algn="just">
              <a:buNone/>
            </a:pPr>
            <a:endParaRPr lang="tr-TR" sz="4000" dirty="0"/>
          </a:p>
          <a:p>
            <a:pPr marL="0" indent="0" algn="just">
              <a:buNone/>
            </a:pPr>
            <a:endParaRPr lang="tr-TR" sz="4000" dirty="0"/>
          </a:p>
        </p:txBody>
      </p:sp>
    </p:spTree>
    <p:extLst>
      <p:ext uri="{BB962C8B-B14F-4D97-AF65-F5344CB8AC3E}">
        <p14:creationId xmlns:p14="http://schemas.microsoft.com/office/powerpoint/2010/main" val="14978331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mn-lt"/>
              </a:rPr>
              <a:t>Kanun Gereği Bütünleyici Parça Sayılan Şeyler </a:t>
            </a:r>
          </a:p>
        </p:txBody>
      </p:sp>
      <p:sp>
        <p:nvSpPr>
          <p:cNvPr id="3" name="İçerik Yer Tutucusu 2"/>
          <p:cNvSpPr>
            <a:spLocks noGrp="1"/>
          </p:cNvSpPr>
          <p:nvPr>
            <p:ph idx="1"/>
          </p:nvPr>
        </p:nvSpPr>
        <p:spPr/>
        <p:txBody>
          <a:bodyPr/>
          <a:lstStyle/>
          <a:p>
            <a:pPr algn="just"/>
            <a:r>
              <a:rPr lang="tr-TR" sz="4000" b="1" u="sng" dirty="0">
                <a:latin typeface="Times New Roman" panose="02020603050405020304" pitchFamily="18" charset="0"/>
                <a:cs typeface="Times New Roman" panose="02020603050405020304" pitchFamily="18" charset="0"/>
              </a:rPr>
              <a:t>Kanun Gereği Bütünleyici Parça sayılan Şeyler ise, şunlardır: </a:t>
            </a:r>
          </a:p>
          <a:p>
            <a:pPr algn="just"/>
            <a:r>
              <a:rPr lang="tr-TR" sz="4000" b="1" i="1" dirty="0">
                <a:latin typeface="Times New Roman" panose="02020603050405020304" pitchFamily="18" charset="0"/>
                <a:cs typeface="Times New Roman" panose="02020603050405020304" pitchFamily="18" charset="0"/>
              </a:rPr>
              <a:t>1)Yapılar, Dikili Bitkiler ve Kaynaklar</a:t>
            </a:r>
          </a:p>
          <a:p>
            <a:pPr algn="just"/>
            <a:r>
              <a:rPr lang="tr-TR" sz="4000" b="1" i="1" dirty="0">
                <a:latin typeface="Times New Roman" panose="02020603050405020304" pitchFamily="18" charset="0"/>
                <a:cs typeface="Times New Roman" panose="02020603050405020304" pitchFamily="18" charset="0"/>
              </a:rPr>
              <a:t>2) </a:t>
            </a:r>
            <a:r>
              <a:rPr lang="tr-TR" sz="4000" b="1" i="1" u="sng" dirty="0">
                <a:latin typeface="Times New Roman" panose="02020603050405020304" pitchFamily="18" charset="0"/>
                <a:cs typeface="Times New Roman" panose="02020603050405020304" pitchFamily="18" charset="0"/>
              </a:rPr>
              <a:t>Doğal Ürünler </a:t>
            </a:r>
            <a:r>
              <a:rPr lang="tr-TR" sz="4000" b="1" i="1" dirty="0">
                <a:latin typeface="Times New Roman" panose="02020603050405020304" pitchFamily="18" charset="0"/>
                <a:cs typeface="Times New Roman" panose="02020603050405020304" pitchFamily="18" charset="0"/>
              </a:rPr>
              <a:t>(</a:t>
            </a:r>
            <a:r>
              <a:rPr lang="tr-TR" sz="4000" i="1" dirty="0">
                <a:latin typeface="Times New Roman" panose="02020603050405020304" pitchFamily="18" charset="0"/>
                <a:cs typeface="Times New Roman" panose="02020603050405020304" pitchFamily="18" charset="0"/>
              </a:rPr>
              <a:t>Tabii Semereler) </a:t>
            </a:r>
          </a:p>
          <a:p>
            <a:pPr algn="just"/>
            <a:r>
              <a:rPr lang="tr-TR" sz="4000" b="1" i="1" dirty="0">
                <a:latin typeface="Times New Roman" panose="02020603050405020304" pitchFamily="18" charset="0"/>
                <a:cs typeface="Times New Roman" panose="02020603050405020304" pitchFamily="18" charset="0"/>
              </a:rPr>
              <a:t>a)Dönemsel Olarak Elde Edilen Ürünler</a:t>
            </a:r>
          </a:p>
          <a:p>
            <a:pPr algn="just"/>
            <a:r>
              <a:rPr lang="tr-TR" sz="4000" b="1" i="1" dirty="0">
                <a:latin typeface="Times New Roman" panose="02020603050405020304" pitchFamily="18" charset="0"/>
                <a:cs typeface="Times New Roman" panose="02020603050405020304" pitchFamily="18" charset="0"/>
              </a:rPr>
              <a:t>b)Diğer Verimler</a:t>
            </a:r>
          </a:p>
          <a:p>
            <a:pPr marL="0" indent="0">
              <a:buNone/>
            </a:pPr>
            <a:endParaRPr lang="tr-TR" dirty="0"/>
          </a:p>
        </p:txBody>
      </p:sp>
    </p:spTree>
    <p:extLst>
      <p:ext uri="{BB962C8B-B14F-4D97-AF65-F5344CB8AC3E}">
        <p14:creationId xmlns:p14="http://schemas.microsoft.com/office/powerpoint/2010/main" val="396963383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mn-lt"/>
              </a:rPr>
              <a:t>Kanun Gereği Bütünleyici Parça Sayılan Şeyler</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78980414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030240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latin typeface="+mn-lt"/>
              </a:rPr>
              <a:t>Yapılar, Dikili Bitkiler ve Kaynaklar </a:t>
            </a:r>
            <a:br>
              <a:rPr lang="tr-TR" sz="4000" b="1" dirty="0">
                <a:latin typeface="+mn-lt"/>
              </a:rPr>
            </a:br>
            <a:endParaRPr lang="tr-TR" sz="4000" b="1" dirty="0">
              <a:latin typeface="+mn-lt"/>
            </a:endParaRP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MK m. 718 / II hükmüne göre</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Taşınmaz Mülkiyetinin Kapsamına</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Yasal sınırlar saklı kalmak üzere yapılar, bitkiler ve kaynaklar da girer». </a:t>
            </a:r>
          </a:p>
          <a:p>
            <a:pPr algn="just"/>
            <a:r>
              <a:rPr lang="tr-TR" sz="3200" dirty="0">
                <a:latin typeface="Times New Roman" panose="02020603050405020304" pitchFamily="18" charset="0"/>
                <a:cs typeface="Times New Roman" panose="02020603050405020304" pitchFamily="18" charset="0"/>
              </a:rPr>
              <a:t>Bu bağlamda, bir </a:t>
            </a:r>
            <a:r>
              <a:rPr lang="tr-TR" sz="3200" b="1" dirty="0">
                <a:latin typeface="Times New Roman" panose="02020603050405020304" pitchFamily="18" charset="0"/>
                <a:cs typeface="Times New Roman" panose="02020603050405020304" pitchFamily="18" charset="0"/>
              </a:rPr>
              <a:t>Yapı </a:t>
            </a:r>
            <a:r>
              <a:rPr lang="tr-TR" sz="3200" dirty="0">
                <a:latin typeface="Times New Roman" panose="02020603050405020304" pitchFamily="18" charset="0"/>
                <a:cs typeface="Times New Roman" panose="02020603050405020304" pitchFamily="18" charset="0"/>
              </a:rPr>
              <a:t>ya da bir </a:t>
            </a:r>
            <a:r>
              <a:rPr lang="tr-TR" sz="3200" b="1" dirty="0">
                <a:latin typeface="Times New Roman" panose="02020603050405020304" pitchFamily="18" charset="0"/>
                <a:cs typeface="Times New Roman" panose="02020603050405020304" pitchFamily="18" charset="0"/>
              </a:rPr>
              <a:t>Ağaç,</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bulunduğu</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Araziden</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yok edilmeden</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zarara uğratılmadan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yapısı değiştirilmeden </a:t>
            </a:r>
            <a:r>
              <a:rPr lang="tr-TR" sz="3200" b="1" dirty="0">
                <a:latin typeface="Times New Roman" panose="02020603050405020304" pitchFamily="18" charset="0"/>
                <a:cs typeface="Times New Roman" panose="02020603050405020304" pitchFamily="18" charset="0"/>
              </a:rPr>
              <a:t>ayrılmasının mümkün olup olmadığı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Arazinin Teme</a:t>
            </a:r>
            <a:r>
              <a:rPr lang="tr-TR" sz="3200" b="1" dirty="0">
                <a:latin typeface="Times New Roman" panose="02020603050405020304" pitchFamily="18" charset="0"/>
                <a:cs typeface="Times New Roman" panose="02020603050405020304" pitchFamily="18" charset="0"/>
              </a:rPr>
              <a:t>l </a:t>
            </a:r>
            <a:r>
              <a:rPr lang="tr-TR" sz="3200" b="1" i="1" dirty="0">
                <a:latin typeface="Times New Roman" panose="02020603050405020304" pitchFamily="18" charset="0"/>
                <a:cs typeface="Times New Roman" panose="02020603050405020304" pitchFamily="18" charset="0"/>
              </a:rPr>
              <a:t>Unsurunu</a:t>
            </a:r>
            <a:r>
              <a:rPr lang="tr-TR" sz="3200" b="1" dirty="0">
                <a:latin typeface="Times New Roman" panose="02020603050405020304" pitchFamily="18" charset="0"/>
                <a:cs typeface="Times New Roman" panose="02020603050405020304" pitchFamily="18" charset="0"/>
              </a:rPr>
              <a:t> teşkil edip etmediği dikkate alınmaksızın</a:t>
            </a:r>
            <a:r>
              <a:rPr lang="tr-TR" sz="3200"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Arazinin Bütünleyici Parçası </a:t>
            </a:r>
            <a:r>
              <a:rPr lang="tr-TR" sz="3200" dirty="0">
                <a:latin typeface="Times New Roman" panose="02020603050405020304" pitchFamily="18" charset="0"/>
                <a:cs typeface="Times New Roman" panose="02020603050405020304" pitchFamily="18" charset="0"/>
              </a:rPr>
              <a:t>sayılır. </a:t>
            </a:r>
          </a:p>
        </p:txBody>
      </p:sp>
    </p:spTree>
    <p:extLst>
      <p:ext uri="{BB962C8B-B14F-4D97-AF65-F5344CB8AC3E}">
        <p14:creationId xmlns:p14="http://schemas.microsoft.com/office/powerpoint/2010/main" val="34998780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800" b="1" dirty="0">
                <a:latin typeface="Times New Roman" panose="02020603050405020304" pitchFamily="18" charset="0"/>
                <a:cs typeface="Times New Roman" panose="02020603050405020304" pitchFamily="18" charset="0"/>
              </a:rPr>
              <a:t>Taşınır Yapı </a:t>
            </a:r>
            <a:r>
              <a:rPr lang="tr-TR" sz="4800" dirty="0">
                <a:latin typeface="Times New Roman" panose="02020603050405020304" pitchFamily="18" charset="0"/>
                <a:cs typeface="Times New Roman" panose="02020603050405020304" pitchFamily="18" charset="0"/>
              </a:rPr>
              <a:t>adı verilen, </a:t>
            </a:r>
            <a:r>
              <a:rPr lang="tr-TR" sz="4800" b="1" i="1" dirty="0">
                <a:latin typeface="Times New Roman" panose="02020603050405020304" pitchFamily="18" charset="0"/>
                <a:cs typeface="Times New Roman" panose="02020603050405020304" pitchFamily="18" charset="0"/>
              </a:rPr>
              <a:t>Kulübe ve Baraka gibi Hafif Binalar </a:t>
            </a:r>
            <a:r>
              <a:rPr lang="tr-TR" sz="4800" dirty="0">
                <a:latin typeface="Times New Roman" panose="02020603050405020304" pitchFamily="18" charset="0"/>
                <a:cs typeface="Times New Roman" panose="02020603050405020304" pitchFamily="18" charset="0"/>
              </a:rPr>
              <a:t>ile bunlar gibi </a:t>
            </a:r>
            <a:r>
              <a:rPr lang="tr-TR" sz="4800" b="1" dirty="0">
                <a:latin typeface="Times New Roman" panose="02020603050405020304" pitchFamily="18" charset="0"/>
                <a:cs typeface="Times New Roman" panose="02020603050405020304" pitchFamily="18" charset="0"/>
              </a:rPr>
              <a:t>kalıcı olması amaçlanmaksızın dikilen şeyler </a:t>
            </a:r>
            <a:r>
              <a:rPr lang="tr-TR" sz="4800" dirty="0">
                <a:latin typeface="Times New Roman" panose="02020603050405020304" pitchFamily="18" charset="0"/>
                <a:cs typeface="Times New Roman" panose="02020603050405020304" pitchFamily="18" charset="0"/>
              </a:rPr>
              <a:t>ise,</a:t>
            </a:r>
            <a:r>
              <a:rPr lang="tr-TR" sz="4800" b="1" dirty="0">
                <a:latin typeface="Times New Roman" panose="02020603050405020304" pitchFamily="18" charset="0"/>
                <a:cs typeface="Times New Roman" panose="02020603050405020304" pitchFamily="18" charset="0"/>
              </a:rPr>
              <a:t> bu hükmün dışındadır </a:t>
            </a:r>
            <a:r>
              <a:rPr lang="tr-TR" sz="4800" dirty="0">
                <a:latin typeface="Times New Roman" panose="02020603050405020304" pitchFamily="18" charset="0"/>
                <a:cs typeface="Times New Roman" panose="02020603050405020304" pitchFamily="18" charset="0"/>
              </a:rPr>
              <a:t>(</a:t>
            </a:r>
            <a:r>
              <a:rPr lang="tr-TR" sz="4000" i="1" dirty="0">
                <a:latin typeface="Times New Roman" panose="02020603050405020304" pitchFamily="18" charset="0"/>
                <a:cs typeface="Times New Roman" panose="02020603050405020304" pitchFamily="18" charset="0"/>
              </a:rPr>
              <a:t>MK m. 728, 729). </a:t>
            </a:r>
          </a:p>
          <a:p>
            <a:endParaRPr lang="tr-TR" dirty="0"/>
          </a:p>
        </p:txBody>
      </p:sp>
    </p:spTree>
    <p:extLst>
      <p:ext uri="{BB962C8B-B14F-4D97-AF65-F5344CB8AC3E}">
        <p14:creationId xmlns:p14="http://schemas.microsoft.com/office/powerpoint/2010/main" val="413698721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latin typeface="+mn-lt"/>
              </a:rPr>
              <a:t>Doğal Ürünler (</a:t>
            </a:r>
            <a:r>
              <a:rPr lang="tr-TR" sz="4000" i="1" dirty="0">
                <a:latin typeface="+mn-lt"/>
              </a:rPr>
              <a:t>Tabii Semereler</a:t>
            </a:r>
            <a:r>
              <a:rPr lang="tr-TR" sz="4000" b="1" dirty="0">
                <a:latin typeface="+mn-lt"/>
              </a:rPr>
              <a:t>) </a:t>
            </a:r>
            <a:br>
              <a:rPr lang="tr-TR" sz="4000" b="1" dirty="0">
                <a:latin typeface="+mn-lt"/>
              </a:rPr>
            </a:br>
            <a:endParaRPr lang="tr-TR" sz="4000" b="1" dirty="0">
              <a:latin typeface="+mn-lt"/>
            </a:endParaRPr>
          </a:p>
        </p:txBody>
      </p:sp>
      <p:sp>
        <p:nvSpPr>
          <p:cNvPr id="3" name="İçerik Yer Tutucusu 2"/>
          <p:cNvSpPr>
            <a:spLocks noGrp="1"/>
          </p:cNvSpPr>
          <p:nvPr>
            <p:ph idx="1"/>
          </p:nvPr>
        </p:nvSpPr>
        <p:spPr/>
        <p:txBody>
          <a:bodyPr>
            <a:normAutofit/>
          </a:bodyPr>
          <a:lstStyle/>
          <a:p>
            <a:pPr algn="just"/>
            <a:r>
              <a:rPr lang="tr-TR" sz="4000" b="1" i="1" dirty="0">
                <a:latin typeface="Times New Roman" panose="02020603050405020304" pitchFamily="18" charset="0"/>
                <a:cs typeface="Times New Roman" panose="02020603050405020304" pitchFamily="18" charset="0"/>
              </a:rPr>
              <a:t>MK m. 685 / III hükmünde</a:t>
            </a:r>
            <a:r>
              <a:rPr lang="tr-TR" sz="4000" b="1" dirty="0">
                <a:latin typeface="Times New Roman" panose="02020603050405020304" pitchFamily="18" charset="0"/>
                <a:cs typeface="Times New Roman" panose="02020603050405020304" pitchFamily="18" charset="0"/>
              </a:rPr>
              <a:t>, Doğal Ürünlerin asıl şeyden ayrılıncaya kadar onun </a:t>
            </a:r>
            <a:r>
              <a:rPr lang="tr-TR" sz="4000" b="1" i="1" dirty="0">
                <a:latin typeface="Times New Roman" panose="02020603050405020304" pitchFamily="18" charset="0"/>
                <a:cs typeface="Times New Roman" panose="02020603050405020304" pitchFamily="18" charset="0"/>
              </a:rPr>
              <a:t>Bütünleyici Parçası </a:t>
            </a:r>
            <a:r>
              <a:rPr lang="tr-TR" sz="4000" b="1" dirty="0">
                <a:latin typeface="Times New Roman" panose="02020603050405020304" pitchFamily="18" charset="0"/>
                <a:cs typeface="Times New Roman" panose="02020603050405020304" pitchFamily="18" charset="0"/>
              </a:rPr>
              <a:t>sayılacağı belirtilmektedir. </a:t>
            </a:r>
          </a:p>
          <a:p>
            <a:pPr algn="just"/>
            <a:r>
              <a:rPr lang="tr-TR" sz="4000" b="1" u="sng" dirty="0">
                <a:latin typeface="Times New Roman" panose="02020603050405020304" pitchFamily="18" charset="0"/>
                <a:cs typeface="Times New Roman" panose="02020603050405020304" pitchFamily="18" charset="0"/>
              </a:rPr>
              <a:t>Doğal Ürünler </a:t>
            </a:r>
            <a:r>
              <a:rPr lang="tr-TR" sz="4000" dirty="0">
                <a:latin typeface="Times New Roman" panose="02020603050405020304" pitchFamily="18" charset="0"/>
                <a:cs typeface="Times New Roman" panose="02020603050405020304" pitchFamily="18" charset="0"/>
              </a:rPr>
              <a:t>de, </a:t>
            </a:r>
            <a:r>
              <a:rPr lang="tr-TR" sz="4000" b="1" i="1" dirty="0">
                <a:latin typeface="Times New Roman" panose="02020603050405020304" pitchFamily="18" charset="0"/>
                <a:cs typeface="Times New Roman" panose="02020603050405020304" pitchFamily="18" charset="0"/>
              </a:rPr>
              <a:t>MK m. 684 / II hükmündeki şartların varlığı aranmaksızın</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MK m. 685 / III hükmü gereğince</a:t>
            </a:r>
            <a:r>
              <a:rPr lang="tr-TR" sz="4000" dirty="0">
                <a:latin typeface="Times New Roman" panose="02020603050405020304" pitchFamily="18" charset="0"/>
                <a:cs typeface="Times New Roman" panose="02020603050405020304" pitchFamily="18" charset="0"/>
              </a:rPr>
              <a:t>, </a:t>
            </a:r>
            <a:r>
              <a:rPr lang="tr-TR" sz="4000" b="1" u="sng" dirty="0">
                <a:latin typeface="Times New Roman" panose="02020603050405020304" pitchFamily="18" charset="0"/>
                <a:cs typeface="Times New Roman" panose="02020603050405020304" pitchFamily="18" charset="0"/>
              </a:rPr>
              <a:t>Bütünleyici Parça </a:t>
            </a:r>
            <a:r>
              <a:rPr lang="tr-TR" sz="4000" dirty="0">
                <a:latin typeface="Times New Roman" panose="02020603050405020304" pitchFamily="18" charset="0"/>
                <a:cs typeface="Times New Roman" panose="02020603050405020304" pitchFamily="18" charset="0"/>
              </a:rPr>
              <a:t>sayılır. </a:t>
            </a:r>
          </a:p>
        </p:txBody>
      </p:sp>
    </p:spTree>
    <p:extLst>
      <p:ext uri="{BB962C8B-B14F-4D97-AF65-F5344CB8AC3E}">
        <p14:creationId xmlns:p14="http://schemas.microsoft.com/office/powerpoint/2010/main" val="285171369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MK m. 685 / II hükmüne göre,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Ürünler, dönemsel olarak elde edilen doğal veya hukuki ürünler ile bir şeyin özgülendiği amaca göre âdetler gereği ondan elde edilmesi uygun görülen diğer verimlerdir.»</a:t>
            </a:r>
          </a:p>
          <a:p>
            <a:pPr algn="just"/>
            <a:r>
              <a:rPr lang="tr-TR" sz="3600" b="1" u="sng" dirty="0">
                <a:latin typeface="Times New Roman" panose="02020603050405020304" pitchFamily="18" charset="0"/>
                <a:cs typeface="Times New Roman" panose="02020603050405020304" pitchFamily="18" charset="0"/>
              </a:rPr>
              <a:t>Hükümde</a:t>
            </a:r>
            <a:r>
              <a:rPr lang="tr-TR" sz="3600" b="1"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Hukuki Ürünlerden </a:t>
            </a:r>
            <a:r>
              <a:rPr lang="tr-TR" sz="3600" dirty="0">
                <a:latin typeface="Times New Roman" panose="02020603050405020304" pitchFamily="18" charset="0"/>
                <a:cs typeface="Times New Roman" panose="02020603050405020304" pitchFamily="18" charset="0"/>
              </a:rPr>
              <a:t>de </a:t>
            </a:r>
            <a:r>
              <a:rPr lang="tr-TR" sz="3600" b="1" dirty="0">
                <a:latin typeface="Times New Roman" panose="02020603050405020304" pitchFamily="18" charset="0"/>
                <a:cs typeface="Times New Roman" panose="02020603050405020304" pitchFamily="18" charset="0"/>
              </a:rPr>
              <a:t>söz edilmiş olmasına rağmen</a:t>
            </a:r>
            <a:r>
              <a:rPr lang="tr-TR" sz="3600" dirty="0">
                <a:latin typeface="Times New Roman" panose="02020603050405020304" pitchFamily="18" charset="0"/>
                <a:cs typeface="Times New Roman" panose="02020603050405020304" pitchFamily="18" charset="0"/>
              </a:rPr>
              <a:t>, aslında burada, </a:t>
            </a:r>
            <a:r>
              <a:rPr lang="tr-TR" sz="3600" b="1" dirty="0">
                <a:latin typeface="Times New Roman" panose="02020603050405020304" pitchFamily="18" charset="0"/>
                <a:cs typeface="Times New Roman" panose="02020603050405020304" pitchFamily="18" charset="0"/>
              </a:rPr>
              <a:t>Bütünleyici Parça </a:t>
            </a:r>
            <a:r>
              <a:rPr lang="tr-TR" sz="3600" dirty="0">
                <a:latin typeface="Times New Roman" panose="02020603050405020304" pitchFamily="18" charset="0"/>
                <a:cs typeface="Times New Roman" panose="02020603050405020304" pitchFamily="18" charset="0"/>
              </a:rPr>
              <a:t>sayılan </a:t>
            </a:r>
            <a:r>
              <a:rPr lang="tr-TR" sz="3600" b="1" i="1" dirty="0">
                <a:latin typeface="Times New Roman" panose="02020603050405020304" pitchFamily="18" charset="0"/>
                <a:cs typeface="Times New Roman" panose="02020603050405020304" pitchFamily="18" charset="0"/>
              </a:rPr>
              <a:t>Doğal Ürünlerin</a:t>
            </a:r>
            <a:r>
              <a:rPr lang="tr-TR" sz="3600" b="1" dirty="0">
                <a:latin typeface="Times New Roman" panose="02020603050405020304" pitchFamily="18" charset="0"/>
                <a:cs typeface="Times New Roman" panose="02020603050405020304" pitchFamily="18" charset="0"/>
              </a:rPr>
              <a:t>, iki gruba ayrıldığı belirtilmek </a:t>
            </a:r>
            <a:r>
              <a:rPr lang="tr-TR" sz="3600" dirty="0">
                <a:latin typeface="Times New Roman" panose="02020603050405020304" pitchFamily="18" charset="0"/>
                <a:cs typeface="Times New Roman" panose="02020603050405020304" pitchFamily="18" charset="0"/>
              </a:rPr>
              <a:t>istenmiştir. </a:t>
            </a:r>
          </a:p>
          <a:p>
            <a:endParaRPr lang="tr-TR" sz="3600" dirty="0"/>
          </a:p>
        </p:txBody>
      </p:sp>
    </p:spTree>
    <p:extLst>
      <p:ext uri="{BB962C8B-B14F-4D97-AF65-F5344CB8AC3E}">
        <p14:creationId xmlns:p14="http://schemas.microsoft.com/office/powerpoint/2010/main" val="296821355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latin typeface="+mn-lt"/>
              </a:rPr>
              <a:t>Dönemsel Olarak Elde Edilen Ürünler </a:t>
            </a:r>
            <a:br>
              <a:rPr lang="tr-TR" sz="4000" b="1" dirty="0">
                <a:latin typeface="+mn-lt"/>
              </a:rPr>
            </a:br>
            <a:endParaRPr lang="tr-TR" sz="4000" b="1" dirty="0">
              <a:latin typeface="+mn-lt"/>
            </a:endParaRPr>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Dönemsel olarak Elde Edilen Ürünler</a:t>
            </a:r>
            <a:r>
              <a:rPr lang="tr-TR" sz="3600" dirty="0">
                <a:latin typeface="Times New Roman" panose="02020603050405020304" pitchFamily="18" charset="0"/>
                <a:cs typeface="Times New Roman" panose="02020603050405020304" pitchFamily="18" charset="0"/>
              </a:rPr>
              <a:t>, ya </a:t>
            </a:r>
            <a:r>
              <a:rPr lang="tr-TR" sz="3600" b="1" dirty="0">
                <a:latin typeface="Times New Roman" panose="02020603050405020304" pitchFamily="18" charset="0"/>
                <a:cs typeface="Times New Roman" panose="02020603050405020304" pitchFamily="18" charset="0"/>
              </a:rPr>
              <a:t>her mevsim </a:t>
            </a:r>
            <a:r>
              <a:rPr lang="tr-TR" sz="3600" dirty="0">
                <a:latin typeface="Times New Roman" panose="02020603050405020304" pitchFamily="18" charset="0"/>
                <a:cs typeface="Times New Roman" panose="02020603050405020304" pitchFamily="18" charset="0"/>
              </a:rPr>
              <a:t>veya </a:t>
            </a:r>
            <a:r>
              <a:rPr lang="tr-TR" sz="3600" b="1" dirty="0">
                <a:latin typeface="Times New Roman" panose="02020603050405020304" pitchFamily="18" charset="0"/>
                <a:cs typeface="Times New Roman" panose="02020603050405020304" pitchFamily="18" charset="0"/>
              </a:rPr>
              <a:t>her sene </a:t>
            </a:r>
            <a:r>
              <a:rPr lang="tr-TR" sz="3600" dirty="0">
                <a:latin typeface="Times New Roman" panose="02020603050405020304" pitchFamily="18" charset="0"/>
                <a:cs typeface="Times New Roman" panose="02020603050405020304" pitchFamily="18" charset="0"/>
              </a:rPr>
              <a:t>ya da </a:t>
            </a:r>
            <a:r>
              <a:rPr lang="tr-TR" sz="3600" b="1" dirty="0">
                <a:latin typeface="Times New Roman" panose="02020603050405020304" pitchFamily="18" charset="0"/>
                <a:cs typeface="Times New Roman" panose="02020603050405020304" pitchFamily="18" charset="0"/>
              </a:rPr>
              <a:t>pek uzun olmayan aralıklarla, </a:t>
            </a:r>
            <a:r>
              <a:rPr lang="tr-TR" sz="3600" dirty="0">
                <a:latin typeface="Times New Roman" panose="02020603050405020304" pitchFamily="18" charset="0"/>
                <a:cs typeface="Times New Roman" panose="02020603050405020304" pitchFamily="18" charset="0"/>
              </a:rPr>
              <a:t>yani</a:t>
            </a:r>
            <a:r>
              <a:rPr lang="tr-TR" sz="3600" b="1" dirty="0">
                <a:latin typeface="Times New Roman" panose="02020603050405020304" pitchFamily="18" charset="0"/>
                <a:cs typeface="Times New Roman" panose="02020603050405020304" pitchFamily="18" charset="0"/>
              </a:rPr>
              <a:t> dönemsel olarak meydana gelen, </a:t>
            </a:r>
            <a:r>
              <a:rPr lang="tr-TR" sz="3600" b="1" i="1" dirty="0">
                <a:latin typeface="Times New Roman" panose="02020603050405020304" pitchFamily="18" charset="0"/>
                <a:cs typeface="Times New Roman" panose="02020603050405020304" pitchFamily="18" charset="0"/>
              </a:rPr>
              <a:t>Asıl Şey </a:t>
            </a:r>
            <a:r>
              <a:rPr lang="tr-TR" sz="3600" dirty="0">
                <a:latin typeface="Times New Roman" panose="02020603050405020304" pitchFamily="18" charset="0"/>
                <a:cs typeface="Times New Roman" panose="02020603050405020304" pitchFamily="18" charset="0"/>
              </a:rPr>
              <a:t>ile</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Organik </a:t>
            </a:r>
            <a:r>
              <a:rPr lang="tr-TR" sz="3600" i="1" dirty="0">
                <a:latin typeface="Times New Roman" panose="02020603050405020304" pitchFamily="18" charset="0"/>
                <a:cs typeface="Times New Roman" panose="02020603050405020304" pitchFamily="18" charset="0"/>
              </a:rPr>
              <a:t>bir</a:t>
            </a:r>
            <a:r>
              <a:rPr lang="tr-TR" sz="3600" b="1" i="1" dirty="0">
                <a:latin typeface="Times New Roman" panose="02020603050405020304" pitchFamily="18" charset="0"/>
                <a:cs typeface="Times New Roman" panose="02020603050405020304" pitchFamily="18" charset="0"/>
              </a:rPr>
              <a:t> Bağlantısı bulunan </a:t>
            </a:r>
            <a:r>
              <a:rPr lang="tr-TR" sz="3600" dirty="0">
                <a:latin typeface="Times New Roman" panose="02020603050405020304" pitchFamily="18" charset="0"/>
                <a:cs typeface="Times New Roman" panose="02020603050405020304" pitchFamily="18" charset="0"/>
              </a:rPr>
              <a:t>ve</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Ayrılması</a:t>
            </a:r>
            <a:r>
              <a:rPr lang="tr-TR" sz="3600" b="1" dirty="0">
                <a:latin typeface="Times New Roman" panose="02020603050405020304" pitchFamily="18" charset="0"/>
                <a:cs typeface="Times New Roman" panose="02020603050405020304" pitchFamily="18" charset="0"/>
              </a:rPr>
              <a:t>, aslın özünü etkilemeyen Ürünlerdir. </a:t>
            </a:r>
          </a:p>
          <a:p>
            <a:pPr algn="just"/>
            <a:r>
              <a:rPr lang="tr-TR" sz="3600" b="1" dirty="0">
                <a:latin typeface="Times New Roman" panose="02020603050405020304" pitchFamily="18" charset="0"/>
                <a:cs typeface="Times New Roman" panose="02020603050405020304" pitchFamily="18" charset="0"/>
              </a:rPr>
              <a:t>Dönemsel olarak Elde Edilen Ürünler</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örneğin, </a:t>
            </a:r>
            <a:r>
              <a:rPr lang="tr-TR" sz="3600" dirty="0">
                <a:latin typeface="Times New Roman" panose="02020603050405020304" pitchFamily="18" charset="0"/>
                <a:cs typeface="Times New Roman" panose="02020603050405020304" pitchFamily="18" charset="0"/>
              </a:rPr>
              <a:t>Ağaçların </a:t>
            </a:r>
            <a:r>
              <a:rPr lang="tr-TR" sz="3600" dirty="0" err="1">
                <a:latin typeface="Times New Roman" panose="02020603050405020304" pitchFamily="18" charset="0"/>
                <a:cs typeface="Times New Roman" panose="02020603050405020304" pitchFamily="18" charset="0"/>
              </a:rPr>
              <a:t>Meyvaları</a:t>
            </a:r>
            <a:r>
              <a:rPr lang="tr-TR" sz="3600" dirty="0">
                <a:latin typeface="Times New Roman" panose="02020603050405020304" pitchFamily="18" charset="0"/>
                <a:cs typeface="Times New Roman" panose="02020603050405020304" pitchFamily="18" charset="0"/>
              </a:rPr>
              <a:t>, Hububat, Sebze gibi ürünlerdir.</a:t>
            </a:r>
          </a:p>
          <a:p>
            <a:pPr marL="0" indent="0" algn="just">
              <a:buNone/>
            </a:pPr>
            <a:endParaRPr lang="tr-TR" sz="2400" b="1" i="1" dirty="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9376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Birleşik Eşya ve Belirlilik İlkesi </a:t>
            </a: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Birleşik Eşyada </a:t>
            </a:r>
            <a:r>
              <a:rPr lang="tr-TR" dirty="0">
                <a:latin typeface="Times New Roman" panose="02020603050405020304" pitchFamily="18" charset="0"/>
                <a:cs typeface="Times New Roman" panose="02020603050405020304" pitchFamily="18" charset="0"/>
              </a:rPr>
              <a:t>da </a:t>
            </a:r>
            <a:r>
              <a:rPr lang="tr-TR" b="1" i="1" dirty="0">
                <a:latin typeface="Times New Roman" panose="02020603050405020304" pitchFamily="18" charset="0"/>
                <a:cs typeface="Times New Roman" panose="02020603050405020304" pitchFamily="18" charset="0"/>
              </a:rPr>
              <a:t>Belirlilik İlkesi  </a:t>
            </a:r>
            <a:r>
              <a:rPr lang="tr-TR" b="1" dirty="0">
                <a:latin typeface="Times New Roman" panose="02020603050405020304" pitchFamily="18" charset="0"/>
                <a:cs typeface="Times New Roman" panose="02020603050405020304" pitchFamily="18" charset="0"/>
              </a:rPr>
              <a:t>geçerlidir. </a:t>
            </a:r>
          </a:p>
          <a:p>
            <a:pPr algn="just"/>
            <a:r>
              <a:rPr lang="tr-TR" b="1" u="sng" dirty="0">
                <a:latin typeface="Times New Roman" panose="02020603050405020304" pitchFamily="18" charset="0"/>
                <a:cs typeface="Times New Roman" panose="02020603050405020304" pitchFamily="18" charset="0"/>
              </a:rPr>
              <a:t>Birleşik Eşya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onu meydana getiren parçaları, </a:t>
            </a:r>
            <a:r>
              <a:rPr lang="tr-TR" dirty="0">
                <a:latin typeface="Times New Roman" panose="02020603050405020304" pitchFamily="18" charset="0"/>
                <a:cs typeface="Times New Roman" panose="02020603050405020304" pitchFamily="18" charset="0"/>
              </a:rPr>
              <a:t>yani</a:t>
            </a:r>
            <a:r>
              <a:rPr lang="tr-TR" b="1" dirty="0">
                <a:latin typeface="Times New Roman" panose="02020603050405020304" pitchFamily="18" charset="0"/>
                <a:cs typeface="Times New Roman" panose="02020603050405020304" pitchFamily="18" charset="0"/>
              </a:rPr>
              <a:t> Bütünleyici Parçaları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bir bütün teşkil edip Eşya niteliği taşıdığı </a:t>
            </a:r>
            <a:r>
              <a:rPr lang="tr-TR" dirty="0">
                <a:latin typeface="Times New Roman" panose="02020603050405020304" pitchFamily="18" charset="0"/>
                <a:cs typeface="Times New Roman" panose="02020603050405020304" pitchFamily="18" charset="0"/>
              </a:rPr>
              <a:t>için, </a:t>
            </a:r>
            <a:r>
              <a:rPr lang="tr-TR" b="1" u="sng" dirty="0">
                <a:latin typeface="Times New Roman" panose="02020603050405020304" pitchFamily="18" charset="0"/>
                <a:cs typeface="Times New Roman" panose="02020603050405020304" pitchFamily="18" charset="0"/>
              </a:rPr>
              <a:t>Birleşik Eşya üzerindeki Mülkiyet Hakkı, </a:t>
            </a:r>
            <a:r>
              <a:rPr lang="tr-TR" b="1" dirty="0">
                <a:latin typeface="Times New Roman" panose="02020603050405020304" pitchFamily="18" charset="0"/>
                <a:cs typeface="Times New Roman" panose="02020603050405020304" pitchFamily="18" charset="0"/>
              </a:rPr>
              <a:t>onun  </a:t>
            </a:r>
            <a:r>
              <a:rPr lang="tr-TR" b="1" i="1" dirty="0">
                <a:latin typeface="Times New Roman" panose="02020603050405020304" pitchFamily="18" charset="0"/>
                <a:cs typeface="Times New Roman" panose="02020603050405020304" pitchFamily="18" charset="0"/>
              </a:rPr>
              <a:t>Bütünleyici Parçalarını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kapsar. </a:t>
            </a:r>
          </a:p>
          <a:p>
            <a:pPr algn="just"/>
            <a:r>
              <a:rPr lang="tr-TR" b="1" dirty="0">
                <a:latin typeface="Times New Roman" panose="02020603050405020304" pitchFamily="18" charset="0"/>
                <a:cs typeface="Times New Roman" panose="02020603050405020304" pitchFamily="18" charset="0"/>
              </a:rPr>
              <a:t>Birleşik Eşya, </a:t>
            </a:r>
            <a:r>
              <a:rPr lang="tr-TR" dirty="0">
                <a:latin typeface="Times New Roman" panose="02020603050405020304" pitchFamily="18" charset="0"/>
                <a:cs typeface="Times New Roman" panose="02020603050405020304" pitchFamily="18" charset="0"/>
              </a:rPr>
              <a:t>bu niteliğini korudukça</a:t>
            </a:r>
            <a:r>
              <a:rPr lang="tr-TR" b="1" dirty="0">
                <a:latin typeface="Times New Roman" panose="02020603050405020304" pitchFamily="18" charset="0"/>
                <a:cs typeface="Times New Roman" panose="02020603050405020304" pitchFamily="18" charset="0"/>
              </a:rPr>
              <a:t>, onu meydana getiren şeyler üzerinde ayrı ayrı </a:t>
            </a:r>
            <a:r>
              <a:rPr lang="tr-TR" b="1" i="1" dirty="0">
                <a:latin typeface="Times New Roman" panose="02020603050405020304" pitchFamily="18" charset="0"/>
                <a:cs typeface="Times New Roman" panose="02020603050405020304" pitchFamily="18" charset="0"/>
              </a:rPr>
              <a:t>Mülkiyet Hakkı </a:t>
            </a:r>
            <a:r>
              <a:rPr lang="tr-TR" b="1" dirty="0">
                <a:latin typeface="Times New Roman" panose="02020603050405020304" pitchFamily="18" charset="0"/>
                <a:cs typeface="Times New Roman" panose="02020603050405020304" pitchFamily="18" charset="0"/>
              </a:rPr>
              <a:t>kurulamaz</a:t>
            </a:r>
            <a:r>
              <a:rPr lang="tr-TR" dirty="0">
                <a:latin typeface="Times New Roman" panose="02020603050405020304" pitchFamily="18" charset="0"/>
                <a:cs typeface="Times New Roman" panose="02020603050405020304" pitchFamily="18" charset="0"/>
              </a:rPr>
              <a:t>. </a:t>
            </a:r>
          </a:p>
          <a:p>
            <a:pPr algn="just"/>
            <a:r>
              <a:rPr lang="tr-TR" b="1" i="1" dirty="0">
                <a:latin typeface="Times New Roman" panose="02020603050405020304" pitchFamily="18" charset="0"/>
                <a:cs typeface="Times New Roman" panose="02020603050405020304" pitchFamily="18" charset="0"/>
              </a:rPr>
              <a:t>Birleşik Eşyanın Maliki kim ise, </a:t>
            </a:r>
            <a:r>
              <a:rPr lang="tr-TR" b="1" dirty="0">
                <a:latin typeface="Times New Roman" panose="02020603050405020304" pitchFamily="18" charset="0"/>
                <a:cs typeface="Times New Roman" panose="02020603050405020304" pitchFamily="18" charset="0"/>
              </a:rPr>
              <a:t>onun </a:t>
            </a:r>
            <a:r>
              <a:rPr lang="tr-TR" b="1" i="1" dirty="0">
                <a:latin typeface="Times New Roman" panose="02020603050405020304" pitchFamily="18" charset="0"/>
                <a:cs typeface="Times New Roman" panose="02020603050405020304" pitchFamily="18" charset="0"/>
              </a:rPr>
              <a:t>Bütünleyici Parçalarının Maliki</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de</a:t>
            </a:r>
            <a:r>
              <a:rPr lang="tr-TR" b="1" dirty="0">
                <a:latin typeface="Times New Roman" panose="02020603050405020304" pitchFamily="18" charset="0"/>
                <a:cs typeface="Times New Roman" panose="02020603050405020304" pitchFamily="18" charset="0"/>
              </a:rPr>
              <a:t> odur  </a:t>
            </a:r>
            <a:r>
              <a:rPr lang="tr-TR"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MK m. 684 / I)</a:t>
            </a:r>
            <a:r>
              <a:rPr lang="tr-TR" sz="2400"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141943876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Ürünün kendiliğinden yetişmesi veya bir emek sonucu meydana gelmesi bir fark yaratmaz. </a:t>
            </a:r>
          </a:p>
          <a:p>
            <a:pPr algn="just"/>
            <a:r>
              <a:rPr lang="tr-TR" sz="3600" dirty="0">
                <a:latin typeface="Times New Roman" panose="02020603050405020304" pitchFamily="18" charset="0"/>
                <a:cs typeface="Times New Roman" panose="02020603050405020304" pitchFamily="18" charset="0"/>
              </a:rPr>
              <a:t>Aynı şekilde</a:t>
            </a:r>
            <a:r>
              <a:rPr lang="tr-TR" sz="3600" b="1"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Ürünün meydana gelme aralığının belirli olması </a:t>
            </a:r>
            <a:r>
              <a:rPr lang="tr-TR" sz="3600" dirty="0">
                <a:latin typeface="Times New Roman" panose="02020603050405020304" pitchFamily="18" charset="0"/>
                <a:cs typeface="Times New Roman" panose="02020603050405020304" pitchFamily="18" charset="0"/>
              </a:rPr>
              <a:t>da</a:t>
            </a:r>
            <a:r>
              <a:rPr lang="tr-TR" sz="3600" b="1" dirty="0">
                <a:latin typeface="Times New Roman" panose="02020603050405020304" pitchFamily="18" charset="0"/>
                <a:cs typeface="Times New Roman" panose="02020603050405020304" pitchFamily="18" charset="0"/>
              </a:rPr>
              <a:t> zorunlu değildir.</a:t>
            </a:r>
          </a:p>
          <a:p>
            <a:pPr algn="just"/>
            <a:r>
              <a:rPr lang="tr-TR" sz="3600" b="1" dirty="0">
                <a:latin typeface="Times New Roman" panose="02020603050405020304" pitchFamily="18" charset="0"/>
                <a:cs typeface="Times New Roman" panose="02020603050405020304" pitchFamily="18" charset="0"/>
              </a:rPr>
              <a:t>Önemli olan husus</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Aslın özü bozulmadan, eksilmeden</a:t>
            </a:r>
            <a:r>
              <a:rPr lang="tr-TR" sz="3600" b="1" dirty="0">
                <a:latin typeface="Times New Roman" panose="02020603050405020304" pitchFamily="18" charset="0"/>
                <a:cs typeface="Times New Roman" panose="02020603050405020304" pitchFamily="18" charset="0"/>
              </a:rPr>
              <a:t>, pek uzun olmayan zaman aralıklarıyla Ürün alınabilmesidir. </a:t>
            </a:r>
          </a:p>
          <a:p>
            <a:endParaRPr lang="tr-TR" sz="3600" dirty="0"/>
          </a:p>
        </p:txBody>
      </p:sp>
    </p:spTree>
    <p:extLst>
      <p:ext uri="{BB962C8B-B14F-4D97-AF65-F5344CB8AC3E}">
        <p14:creationId xmlns:p14="http://schemas.microsoft.com/office/powerpoint/2010/main" val="199250248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Hukuki Ürünler </a:t>
            </a:r>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MK m. 685 / II hükmünde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Doğal Ürünler </a:t>
            </a:r>
            <a:r>
              <a:rPr lang="tr-TR" sz="3200" dirty="0">
                <a:latin typeface="Times New Roman" panose="02020603050405020304" pitchFamily="18" charset="0"/>
                <a:cs typeface="Times New Roman" panose="02020603050405020304" pitchFamily="18" charset="0"/>
              </a:rPr>
              <a:t>ile birlikte, </a:t>
            </a:r>
            <a:r>
              <a:rPr lang="tr-TR" sz="3200" b="1" u="sng" dirty="0">
                <a:latin typeface="Times New Roman" panose="02020603050405020304" pitchFamily="18" charset="0"/>
                <a:cs typeface="Times New Roman" panose="02020603050405020304" pitchFamily="18" charset="0"/>
              </a:rPr>
              <a:t>Hukuki</a:t>
            </a:r>
            <a:r>
              <a:rPr lang="tr-TR" sz="3200" u="sng"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Ürünler </a:t>
            </a:r>
            <a:r>
              <a:rPr lang="tr-TR" sz="3200" dirty="0">
                <a:latin typeface="Times New Roman" panose="02020603050405020304" pitchFamily="18" charset="0"/>
                <a:cs typeface="Times New Roman" panose="02020603050405020304" pitchFamily="18" charset="0"/>
              </a:rPr>
              <a:t>de</a:t>
            </a:r>
            <a:r>
              <a:rPr lang="tr-TR" sz="3200" b="1" dirty="0">
                <a:latin typeface="Times New Roman" panose="02020603050405020304" pitchFamily="18" charset="0"/>
                <a:cs typeface="Times New Roman" panose="02020603050405020304" pitchFamily="18" charset="0"/>
              </a:rPr>
              <a:t> düzenlenmiştir. </a:t>
            </a:r>
          </a:p>
          <a:p>
            <a:pPr algn="just"/>
            <a:r>
              <a:rPr lang="tr-TR" sz="3200" b="1" dirty="0">
                <a:latin typeface="Times New Roman" panose="02020603050405020304" pitchFamily="18" charset="0"/>
                <a:cs typeface="Times New Roman" panose="02020603050405020304" pitchFamily="18" charset="0"/>
              </a:rPr>
              <a:t>Hukuki Ürünler</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Doğal Ürünlerin aksine</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cismani olmayan, bir Eşyadan ya da Alacaktan dönemsel olarak elde edilen Kira Bedeli, Faiz gibi Edimleri ifade eder.</a:t>
            </a:r>
          </a:p>
          <a:p>
            <a:pPr algn="just"/>
            <a:r>
              <a:rPr lang="tr-TR" sz="3200" dirty="0">
                <a:latin typeface="Times New Roman" panose="02020603050405020304" pitchFamily="18" charset="0"/>
                <a:cs typeface="Times New Roman" panose="02020603050405020304" pitchFamily="18" charset="0"/>
              </a:rPr>
              <a:t>Bu bağlamda, </a:t>
            </a:r>
            <a:r>
              <a:rPr lang="tr-TR" sz="3200" b="1" dirty="0">
                <a:latin typeface="Times New Roman" panose="02020603050405020304" pitchFamily="18" charset="0"/>
                <a:cs typeface="Times New Roman" panose="02020603050405020304" pitchFamily="18" charset="0"/>
              </a:rPr>
              <a:t>Hukuki Ürünlere</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Bütünleyici Parça ile ilgili olan bir hükümde </a:t>
            </a:r>
            <a:r>
              <a:rPr lang="tr-TR" sz="3200" b="1" dirty="0">
                <a:latin typeface="Times New Roman" panose="02020603050405020304" pitchFamily="18" charset="0"/>
                <a:cs typeface="Times New Roman" panose="02020603050405020304" pitchFamily="18" charset="0"/>
              </a:rPr>
              <a:t>yer verilmesi, </a:t>
            </a:r>
            <a:r>
              <a:rPr lang="tr-TR" sz="3200" b="1" i="1" dirty="0">
                <a:latin typeface="Times New Roman" panose="02020603050405020304" pitchFamily="18" charset="0"/>
                <a:cs typeface="Times New Roman" panose="02020603050405020304" pitchFamily="18" charset="0"/>
              </a:rPr>
              <a:t>isabetli </a:t>
            </a:r>
            <a:r>
              <a:rPr lang="tr-TR" sz="3200" b="1" dirty="0">
                <a:latin typeface="Times New Roman" panose="02020603050405020304" pitchFamily="18" charset="0"/>
                <a:cs typeface="Times New Roman" panose="02020603050405020304" pitchFamily="18" charset="0"/>
              </a:rPr>
              <a:t>olmamıştır. </a:t>
            </a:r>
          </a:p>
          <a:p>
            <a:pPr marL="0" indent="0">
              <a:buNone/>
            </a:pPr>
            <a:endParaRPr lang="tr-TR" sz="3200" dirty="0"/>
          </a:p>
        </p:txBody>
      </p:sp>
    </p:spTree>
    <p:extLst>
      <p:ext uri="{BB962C8B-B14F-4D97-AF65-F5344CB8AC3E}">
        <p14:creationId xmlns:p14="http://schemas.microsoft.com/office/powerpoint/2010/main" val="173688814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latin typeface="Times New Roman" panose="02020603050405020304" pitchFamily="18" charset="0"/>
                <a:cs typeface="Times New Roman" panose="02020603050405020304" pitchFamily="18" charset="0"/>
              </a:rPr>
              <a:t>Diğer Verimler </a:t>
            </a:r>
            <a:br>
              <a:rPr lang="tr-TR" sz="4000" b="1" dirty="0">
                <a:latin typeface="Times New Roman" panose="02020603050405020304" pitchFamily="18" charset="0"/>
                <a:cs typeface="Times New Roman" panose="02020603050405020304" pitchFamily="18" charset="0"/>
              </a:rPr>
            </a:br>
            <a:endParaRPr lang="tr-TR" sz="4000" dirty="0"/>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Diğer Verimler, </a:t>
            </a:r>
            <a:r>
              <a:rPr lang="tr-TR" sz="4000" dirty="0">
                <a:latin typeface="Times New Roman" panose="02020603050405020304" pitchFamily="18" charset="0"/>
                <a:cs typeface="Times New Roman" panose="02020603050405020304" pitchFamily="18" charset="0"/>
              </a:rPr>
              <a:t>organik olan veya olmayan şeyler olabilir. </a:t>
            </a:r>
          </a:p>
          <a:p>
            <a:pPr algn="just"/>
            <a:r>
              <a:rPr lang="tr-TR" sz="4000" b="1" dirty="0">
                <a:latin typeface="Times New Roman" panose="02020603050405020304" pitchFamily="18" charset="0"/>
                <a:cs typeface="Times New Roman" panose="02020603050405020304" pitchFamily="18" charset="0"/>
              </a:rPr>
              <a:t>Organik olan şeyler</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örneğin,</a:t>
            </a:r>
            <a:r>
              <a:rPr lang="tr-TR" sz="4000" dirty="0">
                <a:latin typeface="Times New Roman" panose="02020603050405020304" pitchFamily="18" charset="0"/>
                <a:cs typeface="Times New Roman" panose="02020603050405020304" pitchFamily="18" charset="0"/>
              </a:rPr>
              <a:t> Arının Balı, Koyunun Sütü, Yünü, Yavrusu, bir Ormanın Ağaçlarıdır. </a:t>
            </a:r>
          </a:p>
          <a:p>
            <a:pPr algn="just"/>
            <a:r>
              <a:rPr lang="tr-TR" sz="4000" b="1" dirty="0">
                <a:latin typeface="Times New Roman" panose="02020603050405020304" pitchFamily="18" charset="0"/>
                <a:cs typeface="Times New Roman" panose="02020603050405020304" pitchFamily="18" charset="0"/>
              </a:rPr>
              <a:t>Organik olmayan şeyler</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örneğin</a:t>
            </a:r>
            <a:r>
              <a:rPr lang="tr-TR" sz="4000" dirty="0">
                <a:latin typeface="Times New Roman" panose="02020603050405020304" pitchFamily="18" charset="0"/>
                <a:cs typeface="Times New Roman" panose="02020603050405020304" pitchFamily="18" charset="0"/>
              </a:rPr>
              <a:t>, Taş, Kum, Maden Suyu gibi şeylerdir.</a:t>
            </a:r>
          </a:p>
        </p:txBody>
      </p:sp>
    </p:spTree>
    <p:extLst>
      <p:ext uri="{BB962C8B-B14F-4D97-AF65-F5344CB8AC3E}">
        <p14:creationId xmlns:p14="http://schemas.microsoft.com/office/powerpoint/2010/main" val="265122970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Diğer Verimler olarak adlandırılan bu Ürünlerin tekrarlanması aranmaz</a:t>
            </a:r>
            <a:r>
              <a:rPr lang="tr-TR" sz="3600" dirty="0">
                <a:latin typeface="Times New Roman" panose="02020603050405020304" pitchFamily="18" charset="0"/>
                <a:cs typeface="Times New Roman" panose="02020603050405020304" pitchFamily="18" charset="0"/>
              </a:rPr>
              <a:t>. </a:t>
            </a:r>
          </a:p>
          <a:p>
            <a:pPr algn="just"/>
            <a:r>
              <a:rPr lang="tr-TR" sz="3600" b="1" i="1" dirty="0">
                <a:latin typeface="Times New Roman" panose="02020603050405020304" pitchFamily="18" charset="0"/>
                <a:cs typeface="Times New Roman" panose="02020603050405020304" pitchFamily="18" charset="0"/>
              </a:rPr>
              <a:t>Bir Ocaktan Taş çıkarıldığı zaman</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bunun </a:t>
            </a:r>
            <a:r>
              <a:rPr lang="tr-TR" sz="3600" b="1" dirty="0">
                <a:latin typeface="Times New Roman" panose="02020603050405020304" pitchFamily="18" charset="0"/>
                <a:cs typeface="Times New Roman" panose="02020603050405020304" pitchFamily="18" charset="0"/>
              </a:rPr>
              <a:t>yerine yenisi meydana gelmez. </a:t>
            </a:r>
          </a:p>
          <a:p>
            <a:pPr algn="just"/>
            <a:r>
              <a:rPr lang="tr-TR" sz="3600" dirty="0">
                <a:latin typeface="Times New Roman" panose="02020603050405020304" pitchFamily="18" charset="0"/>
                <a:cs typeface="Times New Roman" panose="02020603050405020304" pitchFamily="18" charset="0"/>
              </a:rPr>
              <a:t>Bazen de </a:t>
            </a:r>
            <a:r>
              <a:rPr lang="tr-TR" sz="3600" b="1" dirty="0">
                <a:latin typeface="Times New Roman" panose="02020603050405020304" pitchFamily="18" charset="0"/>
                <a:cs typeface="Times New Roman" panose="02020603050405020304" pitchFamily="18" charset="0"/>
              </a:rPr>
              <a:t>Ormandan kesilen Ağaçlar </a:t>
            </a:r>
            <a:r>
              <a:rPr lang="tr-TR" sz="3600" dirty="0">
                <a:latin typeface="Times New Roman" panose="02020603050405020304" pitchFamily="18" charset="0"/>
                <a:cs typeface="Times New Roman" panose="02020603050405020304" pitchFamily="18" charset="0"/>
              </a:rPr>
              <a:t>örneğinde olduğu gibi, </a:t>
            </a:r>
            <a:r>
              <a:rPr lang="tr-TR" sz="3600" b="1" dirty="0">
                <a:latin typeface="Times New Roman" panose="02020603050405020304" pitchFamily="18" charset="0"/>
                <a:cs typeface="Times New Roman" panose="02020603050405020304" pitchFamily="18" charset="0"/>
              </a:rPr>
              <a:t>yenilerinin meydana gelmesi </a:t>
            </a:r>
            <a:r>
              <a:rPr lang="tr-TR" sz="3600" dirty="0">
                <a:latin typeface="Times New Roman" panose="02020603050405020304" pitchFamily="18" charset="0"/>
                <a:cs typeface="Times New Roman" panose="02020603050405020304" pitchFamily="18" charset="0"/>
              </a:rPr>
              <a:t>için </a:t>
            </a:r>
            <a:r>
              <a:rPr lang="tr-TR" sz="3600" b="1" dirty="0">
                <a:latin typeface="Times New Roman" panose="02020603050405020304" pitchFamily="18" charset="0"/>
                <a:cs typeface="Times New Roman" panose="02020603050405020304" pitchFamily="18" charset="0"/>
              </a:rPr>
              <a:t>uzun bir Sürenin </a:t>
            </a:r>
            <a:r>
              <a:rPr lang="tr-TR" sz="3600" dirty="0">
                <a:latin typeface="Times New Roman" panose="02020603050405020304" pitchFamily="18" charset="0"/>
                <a:cs typeface="Times New Roman" panose="02020603050405020304" pitchFamily="18" charset="0"/>
              </a:rPr>
              <a:t>geçmesi gerekir. </a:t>
            </a:r>
          </a:p>
          <a:p>
            <a:pPr marL="0" indent="0" algn="just">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90690161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800" b="1" dirty="0">
                <a:latin typeface="+mn-lt"/>
              </a:rPr>
              <a:t>Şeyin Özünü Koruma İlkesi </a:t>
            </a:r>
          </a:p>
        </p:txBody>
      </p:sp>
      <p:sp>
        <p:nvSpPr>
          <p:cNvPr id="3" name="İçerik Yer Tutucusu 2"/>
          <p:cNvSpPr>
            <a:spLocks noGrp="1"/>
          </p:cNvSpPr>
          <p:nvPr>
            <p:ph idx="1"/>
          </p:nvPr>
        </p:nvSpPr>
        <p:spPr/>
        <p:txBody>
          <a:bodyPr>
            <a:normAutofit/>
          </a:bodyPr>
          <a:lstStyle/>
          <a:p>
            <a:pPr algn="just"/>
            <a:r>
              <a:rPr lang="tr-TR" sz="4400" b="1" dirty="0">
                <a:latin typeface="Times New Roman" panose="02020603050405020304" pitchFamily="18" charset="0"/>
                <a:cs typeface="Times New Roman" panose="02020603050405020304" pitchFamily="18" charset="0"/>
              </a:rPr>
              <a:t>Diğer Verimlerin elde edilmesinde</a:t>
            </a:r>
            <a:r>
              <a:rPr lang="tr-TR" sz="4400" dirty="0">
                <a:latin typeface="Times New Roman" panose="02020603050405020304" pitchFamily="18" charset="0"/>
                <a:cs typeface="Times New Roman" panose="02020603050405020304" pitchFamily="18" charset="0"/>
              </a:rPr>
              <a:t>, «</a:t>
            </a:r>
            <a:r>
              <a:rPr lang="tr-TR" sz="4400" b="1" u="sng" dirty="0">
                <a:latin typeface="Times New Roman" panose="02020603050405020304" pitchFamily="18" charset="0"/>
                <a:cs typeface="Times New Roman" panose="02020603050405020304" pitchFamily="18" charset="0"/>
              </a:rPr>
              <a:t>Şeyin Özünü Koruma İlkesi</a:t>
            </a:r>
            <a:r>
              <a:rPr lang="tr-TR" sz="4400" b="1" dirty="0">
                <a:latin typeface="Times New Roman" panose="02020603050405020304" pitchFamily="18" charset="0"/>
                <a:cs typeface="Times New Roman" panose="02020603050405020304" pitchFamily="18" charset="0"/>
              </a:rPr>
              <a:t>» önem taşır. </a:t>
            </a:r>
          </a:p>
          <a:p>
            <a:pPr algn="just"/>
            <a:r>
              <a:rPr lang="tr-TR" sz="4400" b="1" dirty="0">
                <a:latin typeface="Times New Roman" panose="02020603050405020304" pitchFamily="18" charset="0"/>
                <a:cs typeface="Times New Roman" panose="02020603050405020304" pitchFamily="18" charset="0"/>
              </a:rPr>
              <a:t>Diğer Verimlerin doğal ürün sayılabilmesi </a:t>
            </a:r>
            <a:r>
              <a:rPr lang="tr-TR" sz="4400" dirty="0">
                <a:latin typeface="Times New Roman" panose="02020603050405020304" pitchFamily="18" charset="0"/>
                <a:cs typeface="Times New Roman" panose="02020603050405020304" pitchFamily="18" charset="0"/>
              </a:rPr>
              <a:t>ise,</a:t>
            </a:r>
            <a:r>
              <a:rPr lang="tr-TR" sz="4400" b="1"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Asıl Şeyin özüne zarar vermeyecek şekilde elde edilmesi şartına bağlıdır. </a:t>
            </a:r>
          </a:p>
        </p:txBody>
      </p:sp>
    </p:spTree>
    <p:extLst>
      <p:ext uri="{BB962C8B-B14F-4D97-AF65-F5344CB8AC3E}">
        <p14:creationId xmlns:p14="http://schemas.microsoft.com/office/powerpoint/2010/main" val="299142508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i="1" dirty="0">
                <a:latin typeface="Times New Roman" panose="02020603050405020304" pitchFamily="18" charset="0"/>
                <a:cs typeface="Times New Roman" panose="02020603050405020304" pitchFamily="18" charset="0"/>
              </a:rPr>
              <a:t>Örneğin, Deniz Kıyısından alınan Kum</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bu </a:t>
            </a:r>
            <a:r>
              <a:rPr lang="tr-TR" sz="3600" i="1" dirty="0">
                <a:latin typeface="Times New Roman" panose="02020603050405020304" pitchFamily="18" charset="0"/>
                <a:cs typeface="Times New Roman" panose="02020603050405020304" pitchFamily="18" charset="0"/>
              </a:rPr>
              <a:t>Araziyi,</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Doğal Plaj olmaktan çıkaracak dereceye varırsa, </a:t>
            </a:r>
            <a:r>
              <a:rPr lang="tr-TR" sz="3600" i="1" dirty="0">
                <a:latin typeface="Times New Roman" panose="02020603050405020304" pitchFamily="18" charset="0"/>
                <a:cs typeface="Times New Roman" panose="02020603050405020304" pitchFamily="18" charset="0"/>
              </a:rPr>
              <a:t>Kum,</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artık Doğal Ürün sayılmaz. </a:t>
            </a:r>
          </a:p>
          <a:p>
            <a:pPr algn="just"/>
            <a:r>
              <a:rPr lang="tr-TR" sz="3600" dirty="0">
                <a:latin typeface="Times New Roman" panose="02020603050405020304" pitchFamily="18" charset="0"/>
                <a:cs typeface="Times New Roman" panose="02020603050405020304" pitchFamily="18" charset="0"/>
              </a:rPr>
              <a:t>Yine </a:t>
            </a:r>
            <a:r>
              <a:rPr lang="tr-TR" sz="3600" b="1" u="sng" dirty="0">
                <a:latin typeface="Times New Roman" panose="02020603050405020304" pitchFamily="18" charset="0"/>
                <a:cs typeface="Times New Roman" panose="02020603050405020304" pitchFamily="18" charset="0"/>
              </a:rPr>
              <a:t>Hayvansal Ürünler</a:t>
            </a:r>
            <a:r>
              <a:rPr lang="tr-TR" sz="3600" dirty="0">
                <a:latin typeface="Times New Roman" panose="02020603050405020304" pitchFamily="18" charset="0"/>
                <a:cs typeface="Times New Roman" panose="02020603050405020304" pitchFamily="18" charset="0"/>
              </a:rPr>
              <a:t>, Diğer Verimlerden olmakla beraber, bir </a:t>
            </a:r>
            <a:r>
              <a:rPr lang="tr-TR" sz="3600" b="1" dirty="0">
                <a:latin typeface="Times New Roman" panose="02020603050405020304" pitchFamily="18" charset="0"/>
                <a:cs typeface="Times New Roman" panose="02020603050405020304" pitchFamily="18" charset="0"/>
              </a:rPr>
              <a:t>Hayvanın Eti, Derisi, </a:t>
            </a:r>
            <a:r>
              <a:rPr lang="tr-TR" sz="3600" b="1" i="1" dirty="0">
                <a:latin typeface="Times New Roman" panose="02020603050405020304" pitchFamily="18" charset="0"/>
                <a:cs typeface="Times New Roman" panose="02020603050405020304" pitchFamily="18" charset="0"/>
              </a:rPr>
              <a:t>Doğal Ürün </a:t>
            </a:r>
            <a:r>
              <a:rPr lang="tr-TR" sz="3600" b="1" dirty="0">
                <a:latin typeface="Times New Roman" panose="02020603050405020304" pitchFamily="18" charset="0"/>
                <a:cs typeface="Times New Roman" panose="02020603050405020304" pitchFamily="18" charset="0"/>
              </a:rPr>
              <a:t>sayılmaz</a:t>
            </a:r>
            <a:r>
              <a:rPr lang="tr-TR" sz="3600" dirty="0">
                <a:latin typeface="Times New Roman" panose="02020603050405020304" pitchFamily="18" charset="0"/>
                <a:cs typeface="Times New Roman" panose="02020603050405020304" pitchFamily="18" charset="0"/>
              </a:rPr>
              <a:t>, çünkü </a:t>
            </a:r>
            <a:r>
              <a:rPr lang="tr-TR" sz="3600" b="1" dirty="0">
                <a:latin typeface="Times New Roman" panose="02020603050405020304" pitchFamily="18" charset="0"/>
                <a:cs typeface="Times New Roman" panose="02020603050405020304" pitchFamily="18" charset="0"/>
              </a:rPr>
              <a:t>bu durumda</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Hayvanın Özü </a:t>
            </a:r>
            <a:r>
              <a:rPr lang="tr-TR" sz="3600" b="1" dirty="0">
                <a:latin typeface="Times New Roman" panose="02020603050405020304" pitchFamily="18" charset="0"/>
                <a:cs typeface="Times New Roman" panose="02020603050405020304" pitchFamily="18" charset="0"/>
              </a:rPr>
              <a:t>yok olmaktadır. </a:t>
            </a:r>
          </a:p>
          <a:p>
            <a:endParaRPr lang="tr-TR" dirty="0"/>
          </a:p>
        </p:txBody>
      </p:sp>
    </p:spTree>
    <p:extLst>
      <p:ext uri="{BB962C8B-B14F-4D97-AF65-F5344CB8AC3E}">
        <p14:creationId xmlns:p14="http://schemas.microsoft.com/office/powerpoint/2010/main" val="419528022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Öyleyse, </a:t>
            </a:r>
            <a:r>
              <a:rPr lang="tr-TR" sz="3200" b="1" dirty="0">
                <a:latin typeface="Times New Roman" panose="02020603050405020304" pitchFamily="18" charset="0"/>
                <a:cs typeface="Times New Roman" panose="02020603050405020304" pitchFamily="18" charset="0"/>
              </a:rPr>
              <a:t>Asıl Şeyin bünyesinde meydana gelen varlıkların ne dereceye kadar ürün sayılabileceği</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onun Niteliği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Ekonomik İşlevi </a:t>
            </a:r>
            <a:r>
              <a:rPr lang="tr-TR" sz="3200" dirty="0">
                <a:latin typeface="Times New Roman" panose="02020603050405020304" pitchFamily="18" charset="0"/>
                <a:cs typeface="Times New Roman" panose="02020603050405020304" pitchFamily="18" charset="0"/>
              </a:rPr>
              <a:t>göz önünde tutularak</a:t>
            </a:r>
            <a:r>
              <a:rPr lang="tr-TR" sz="3200" b="1" dirty="0">
                <a:latin typeface="Times New Roman" panose="02020603050405020304" pitchFamily="18" charset="0"/>
                <a:cs typeface="Times New Roman" panose="02020603050405020304" pitchFamily="18" charset="0"/>
              </a:rPr>
              <a:t>, Özünde </a:t>
            </a:r>
            <a:r>
              <a:rPr lang="tr-TR" sz="3200" dirty="0">
                <a:latin typeface="Times New Roman" panose="02020603050405020304" pitchFamily="18" charset="0"/>
                <a:cs typeface="Times New Roman" panose="02020603050405020304" pitchFamily="18" charset="0"/>
              </a:rPr>
              <a:t>bir </a:t>
            </a:r>
            <a:r>
              <a:rPr lang="tr-TR" sz="3200" b="1" dirty="0">
                <a:latin typeface="Times New Roman" panose="02020603050405020304" pitchFamily="18" charset="0"/>
                <a:cs typeface="Times New Roman" panose="02020603050405020304" pitchFamily="18" charset="0"/>
              </a:rPr>
              <a:t>Bozulma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Eksilme olmaması Ölçüsüne </a:t>
            </a:r>
            <a:r>
              <a:rPr lang="tr-TR" sz="3200" dirty="0">
                <a:latin typeface="Times New Roman" panose="02020603050405020304" pitchFamily="18" charset="0"/>
                <a:cs typeface="Times New Roman" panose="02020603050405020304" pitchFamily="18" charset="0"/>
              </a:rPr>
              <a:t>göre</a:t>
            </a:r>
            <a:r>
              <a:rPr lang="tr-TR" sz="3200" b="1" dirty="0">
                <a:latin typeface="Times New Roman" panose="02020603050405020304" pitchFamily="18" charset="0"/>
                <a:cs typeface="Times New Roman" panose="02020603050405020304" pitchFamily="18" charset="0"/>
              </a:rPr>
              <a:t> tayin edilecektir. </a:t>
            </a:r>
          </a:p>
          <a:p>
            <a:pPr algn="just"/>
            <a:r>
              <a:rPr lang="tr-TR" sz="3200" b="1" dirty="0">
                <a:latin typeface="Times New Roman" panose="02020603050405020304" pitchFamily="18" charset="0"/>
                <a:cs typeface="Times New Roman" panose="02020603050405020304" pitchFamily="18" charset="0"/>
              </a:rPr>
              <a:t>Bu Ölçü kullanılırken</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İş Hayatında yerleşmiş olan Anlayışa </a:t>
            </a:r>
            <a:r>
              <a:rPr lang="tr-TR" sz="3200" b="1" dirty="0">
                <a:latin typeface="Times New Roman" panose="02020603050405020304" pitchFamily="18" charset="0"/>
                <a:cs typeface="Times New Roman" panose="02020603050405020304" pitchFamily="18" charset="0"/>
              </a:rPr>
              <a:t>bakılır. </a:t>
            </a:r>
          </a:p>
          <a:p>
            <a:pPr algn="just"/>
            <a:r>
              <a:rPr lang="tr-TR" sz="3200" dirty="0">
                <a:latin typeface="Times New Roman" panose="02020603050405020304" pitchFamily="18" charset="0"/>
                <a:cs typeface="Times New Roman" panose="02020603050405020304" pitchFamily="18" charset="0"/>
              </a:rPr>
              <a:t>Gerçekten, </a:t>
            </a:r>
            <a:r>
              <a:rPr lang="tr-TR" sz="3200" b="1" i="1" dirty="0">
                <a:latin typeface="Times New Roman" panose="02020603050405020304" pitchFamily="18" charset="0"/>
                <a:cs typeface="Times New Roman" panose="02020603050405020304" pitchFamily="18" charset="0"/>
              </a:rPr>
              <a:t>MK m. 685 / II hükmünde</a:t>
            </a:r>
            <a:r>
              <a:rPr lang="tr-TR" sz="3200"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âdet</a:t>
            </a:r>
            <a:r>
              <a:rPr lang="tr-TR" sz="3200" u="sng"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denilen şey, </a:t>
            </a:r>
            <a:r>
              <a:rPr lang="tr-TR" sz="3200" b="1" i="1" dirty="0">
                <a:latin typeface="Times New Roman" panose="02020603050405020304" pitchFamily="18" charset="0"/>
                <a:cs typeface="Times New Roman" panose="02020603050405020304" pitchFamily="18" charset="0"/>
              </a:rPr>
              <a:t>İş</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Hayatında yerleşmiş olan Anlayışı </a:t>
            </a:r>
            <a:r>
              <a:rPr lang="tr-TR" sz="3200" b="1" dirty="0">
                <a:latin typeface="Times New Roman" panose="02020603050405020304" pitchFamily="18" charset="0"/>
                <a:cs typeface="Times New Roman" panose="02020603050405020304" pitchFamily="18" charset="0"/>
              </a:rPr>
              <a:t>ifade eder. </a:t>
            </a:r>
          </a:p>
          <a:p>
            <a:pPr marL="0" indent="0">
              <a:buNone/>
            </a:pPr>
            <a:endParaRPr lang="tr-TR" dirty="0"/>
          </a:p>
        </p:txBody>
      </p:sp>
    </p:spTree>
    <p:extLst>
      <p:ext uri="{BB962C8B-B14F-4D97-AF65-F5344CB8AC3E}">
        <p14:creationId xmlns:p14="http://schemas.microsoft.com/office/powerpoint/2010/main" val="356003072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99445" y="500062"/>
            <a:ext cx="10515600" cy="1325563"/>
          </a:xfrm>
        </p:spPr>
        <p:txBody>
          <a:bodyPr>
            <a:normAutofit/>
          </a:bodyPr>
          <a:lstStyle/>
          <a:p>
            <a:r>
              <a:rPr lang="tr-TR" sz="4800" b="1" dirty="0">
                <a:latin typeface="+mn-lt"/>
              </a:rPr>
              <a:t>Doğal Ürün Sayılmanın Hukuki Sonuçları </a:t>
            </a: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Doğal Ürün, Asıl Şeyden ayrılıncaya kadar </a:t>
            </a:r>
            <a:r>
              <a:rPr lang="tr-TR" sz="4000" b="1" i="1" dirty="0">
                <a:latin typeface="Times New Roman" panose="02020603050405020304" pitchFamily="18" charset="0"/>
                <a:cs typeface="Times New Roman" panose="02020603050405020304" pitchFamily="18" charset="0"/>
              </a:rPr>
              <a:t>Bütünleyici Parça </a:t>
            </a:r>
            <a:r>
              <a:rPr lang="tr-TR" sz="4000" b="1" dirty="0">
                <a:latin typeface="Times New Roman" panose="02020603050405020304" pitchFamily="18" charset="0"/>
                <a:cs typeface="Times New Roman" panose="02020603050405020304" pitchFamily="18" charset="0"/>
              </a:rPr>
              <a:t>sayılır </a:t>
            </a:r>
            <a:r>
              <a:rPr lang="tr-TR" sz="40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MK m. 685 / III). </a:t>
            </a:r>
          </a:p>
          <a:p>
            <a:pPr algn="just"/>
            <a:r>
              <a:rPr lang="tr-TR" sz="4000" dirty="0">
                <a:latin typeface="Times New Roman" panose="02020603050405020304" pitchFamily="18" charset="0"/>
                <a:cs typeface="Times New Roman" panose="02020603050405020304" pitchFamily="18" charset="0"/>
              </a:rPr>
              <a:t>Bu bağlamda, </a:t>
            </a:r>
            <a:r>
              <a:rPr lang="tr-TR" sz="4000" b="1" dirty="0">
                <a:latin typeface="Times New Roman" panose="02020603050405020304" pitchFamily="18" charset="0"/>
                <a:cs typeface="Times New Roman" panose="02020603050405020304" pitchFamily="18" charset="0"/>
              </a:rPr>
              <a:t>Asıl Şeyden henüz ayrılmamış olan Doğal Ürünler</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örneğin</a:t>
            </a:r>
            <a:r>
              <a:rPr lang="tr-TR" sz="4000" b="1" dirty="0">
                <a:latin typeface="Times New Roman" panose="02020603050405020304" pitchFamily="18" charset="0"/>
                <a:cs typeface="Times New Roman" panose="02020603050405020304" pitchFamily="18" charset="0"/>
              </a:rPr>
              <a:t>,</a:t>
            </a:r>
            <a:r>
              <a:rPr lang="tr-TR" sz="4000" dirty="0">
                <a:latin typeface="Times New Roman" panose="02020603050405020304" pitchFamily="18" charset="0"/>
                <a:cs typeface="Times New Roman" panose="02020603050405020304" pitchFamily="18" charset="0"/>
              </a:rPr>
              <a:t> Ağaçların Meyveleri, Koyunun Sütü veya Yünü, </a:t>
            </a:r>
            <a:r>
              <a:rPr lang="tr-TR" sz="4000" b="1" i="1" dirty="0">
                <a:latin typeface="Times New Roman" panose="02020603050405020304" pitchFamily="18" charset="0"/>
                <a:cs typeface="Times New Roman" panose="02020603050405020304" pitchFamily="18" charset="0"/>
              </a:rPr>
              <a:t>Asıl Şeyin Hukuki Kaderine </a:t>
            </a:r>
            <a:r>
              <a:rPr lang="tr-TR" sz="4000" b="1" dirty="0">
                <a:latin typeface="Times New Roman" panose="02020603050405020304" pitchFamily="18" charset="0"/>
                <a:cs typeface="Times New Roman" panose="02020603050405020304" pitchFamily="18" charset="0"/>
              </a:rPr>
              <a:t>tabi olur. </a:t>
            </a:r>
          </a:p>
        </p:txBody>
      </p:sp>
    </p:spTree>
    <p:extLst>
      <p:ext uri="{BB962C8B-B14F-4D97-AF65-F5344CB8AC3E}">
        <p14:creationId xmlns:p14="http://schemas.microsoft.com/office/powerpoint/2010/main" val="408605002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400" dirty="0">
                <a:latin typeface="Times New Roman" panose="02020603050405020304" pitchFamily="18" charset="0"/>
                <a:cs typeface="Times New Roman" panose="02020603050405020304" pitchFamily="18" charset="0"/>
              </a:rPr>
              <a:t>Burada da </a:t>
            </a:r>
            <a:r>
              <a:rPr lang="tr-TR" sz="4400" b="1" u="sng" dirty="0">
                <a:latin typeface="Times New Roman" panose="02020603050405020304" pitchFamily="18" charset="0"/>
                <a:cs typeface="Times New Roman" panose="02020603050405020304" pitchFamily="18" charset="0"/>
              </a:rPr>
              <a:t>Aslın Kaderine Bağımlılık İlkesi</a:t>
            </a:r>
            <a:r>
              <a:rPr lang="tr-TR" sz="4400" b="1" dirty="0">
                <a:latin typeface="Times New Roman" panose="02020603050405020304" pitchFamily="18" charset="0"/>
                <a:cs typeface="Times New Roman" panose="02020603050405020304" pitchFamily="18" charset="0"/>
              </a:rPr>
              <a:t> geçerlidir </a:t>
            </a:r>
            <a:r>
              <a:rPr lang="tr-TR" sz="4400" dirty="0">
                <a:latin typeface="Times New Roman" panose="02020603050405020304" pitchFamily="18" charset="0"/>
                <a:cs typeface="Times New Roman" panose="02020603050405020304" pitchFamily="18" charset="0"/>
              </a:rPr>
              <a:t>ve </a:t>
            </a:r>
            <a:r>
              <a:rPr lang="tr-TR" sz="4400" b="1" dirty="0">
                <a:latin typeface="Times New Roman" panose="02020603050405020304" pitchFamily="18" charset="0"/>
                <a:cs typeface="Times New Roman" panose="02020603050405020304" pitchFamily="18" charset="0"/>
              </a:rPr>
              <a:t>Asıl Şeyin Maliki,</a:t>
            </a:r>
            <a:r>
              <a:rPr lang="tr-TR" sz="4400"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Doğal Ürünlerin </a:t>
            </a:r>
            <a:r>
              <a:rPr lang="tr-TR" sz="4400" dirty="0">
                <a:latin typeface="Times New Roman" panose="02020603050405020304" pitchFamily="18" charset="0"/>
                <a:cs typeface="Times New Roman" panose="02020603050405020304" pitchFamily="18" charset="0"/>
              </a:rPr>
              <a:t>de </a:t>
            </a:r>
            <a:r>
              <a:rPr lang="tr-TR" sz="4400" b="1" dirty="0">
                <a:latin typeface="Times New Roman" panose="02020603050405020304" pitchFamily="18" charset="0"/>
                <a:cs typeface="Times New Roman" panose="02020603050405020304" pitchFamily="18" charset="0"/>
              </a:rPr>
              <a:t>Malikidir.</a:t>
            </a:r>
          </a:p>
          <a:p>
            <a:pPr algn="just"/>
            <a:r>
              <a:rPr lang="tr-TR" sz="4400" dirty="0">
                <a:latin typeface="Times New Roman" panose="02020603050405020304" pitchFamily="18" charset="0"/>
                <a:cs typeface="Times New Roman" panose="02020603050405020304" pitchFamily="18" charset="0"/>
              </a:rPr>
              <a:t>Bu bağlamda, </a:t>
            </a:r>
            <a:r>
              <a:rPr lang="tr-TR" sz="4400" b="1" dirty="0">
                <a:latin typeface="Times New Roman" panose="02020603050405020304" pitchFamily="18" charset="0"/>
                <a:cs typeface="Times New Roman" panose="02020603050405020304" pitchFamily="18" charset="0"/>
              </a:rPr>
              <a:t>Asıl şeyden ayrılıncaya kadar </a:t>
            </a:r>
            <a:r>
              <a:rPr lang="tr-TR" sz="4400" b="1" i="1" dirty="0">
                <a:latin typeface="Times New Roman" panose="02020603050405020304" pitchFamily="18" charset="0"/>
                <a:cs typeface="Times New Roman" panose="02020603050405020304" pitchFamily="18" charset="0"/>
              </a:rPr>
              <a:t>Doğal Ürünler üzerinde bağımsız olarak Mülkiyet Hakkı </a:t>
            </a:r>
            <a:r>
              <a:rPr lang="tr-TR" sz="4400" b="1" dirty="0">
                <a:latin typeface="Times New Roman" panose="02020603050405020304" pitchFamily="18" charset="0"/>
                <a:cs typeface="Times New Roman" panose="02020603050405020304" pitchFamily="18" charset="0"/>
              </a:rPr>
              <a:t>kurulamaz. </a:t>
            </a:r>
          </a:p>
          <a:p>
            <a:pPr marL="0" indent="0">
              <a:buNone/>
            </a:pPr>
            <a:endParaRPr lang="tr-TR" dirty="0"/>
          </a:p>
        </p:txBody>
      </p:sp>
    </p:spTree>
    <p:extLst>
      <p:ext uri="{BB962C8B-B14F-4D97-AF65-F5344CB8AC3E}">
        <p14:creationId xmlns:p14="http://schemas.microsoft.com/office/powerpoint/2010/main" val="249564018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a:latin typeface="Times New Roman" panose="02020603050405020304" pitchFamily="18" charset="0"/>
                <a:cs typeface="Times New Roman" panose="02020603050405020304" pitchFamily="18" charset="0"/>
              </a:rPr>
              <a:t>Durum, </a:t>
            </a:r>
            <a:r>
              <a:rPr lang="tr-TR" sz="4000" b="1" i="1" dirty="0">
                <a:latin typeface="Times New Roman" panose="02020603050405020304" pitchFamily="18" charset="0"/>
                <a:cs typeface="Times New Roman" panose="02020603050405020304" pitchFamily="18" charset="0"/>
              </a:rPr>
              <a:t>Sınırlı Ayni Haklar, </a:t>
            </a:r>
            <a:r>
              <a:rPr lang="tr-TR" sz="4000" dirty="0">
                <a:latin typeface="Times New Roman" panose="02020603050405020304" pitchFamily="18" charset="0"/>
                <a:cs typeface="Times New Roman" panose="02020603050405020304" pitchFamily="18" charset="0"/>
              </a:rPr>
              <a:t>yani </a:t>
            </a:r>
            <a:r>
              <a:rPr lang="tr-TR" sz="4000" b="1" i="1" dirty="0">
                <a:latin typeface="Times New Roman" panose="02020603050405020304" pitchFamily="18" charset="0"/>
                <a:cs typeface="Times New Roman" panose="02020603050405020304" pitchFamily="18" charset="0"/>
              </a:rPr>
              <a:t>İrtifak Hakkı</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Taşınmaz Yükü </a:t>
            </a:r>
            <a:r>
              <a:rPr lang="tr-TR" sz="4000" dirty="0">
                <a:latin typeface="Times New Roman" panose="02020603050405020304" pitchFamily="18" charset="0"/>
                <a:cs typeface="Times New Roman" panose="02020603050405020304" pitchFamily="18" charset="0"/>
              </a:rPr>
              <a:t>ve </a:t>
            </a:r>
            <a:r>
              <a:rPr lang="tr-TR" sz="4000" b="1" i="1" dirty="0">
                <a:latin typeface="Times New Roman" panose="02020603050405020304" pitchFamily="18" charset="0"/>
                <a:cs typeface="Times New Roman" panose="02020603050405020304" pitchFamily="18" charset="0"/>
              </a:rPr>
              <a:t>Rehin Hakkı </a:t>
            </a:r>
            <a:r>
              <a:rPr lang="tr-TR" sz="4000" dirty="0">
                <a:latin typeface="Times New Roman" panose="02020603050405020304" pitchFamily="18" charset="0"/>
                <a:cs typeface="Times New Roman" panose="02020603050405020304" pitchFamily="18" charset="0"/>
              </a:rPr>
              <a:t>yönünden de aynıdır. </a:t>
            </a:r>
          </a:p>
          <a:p>
            <a:pPr algn="just"/>
            <a:r>
              <a:rPr lang="tr-TR" sz="4000" dirty="0">
                <a:latin typeface="Times New Roman" panose="02020603050405020304" pitchFamily="18" charset="0"/>
                <a:cs typeface="Times New Roman" panose="02020603050405020304" pitchFamily="18" charset="0"/>
              </a:rPr>
              <a:t>Gerçekten</a:t>
            </a:r>
            <a:r>
              <a:rPr lang="tr-TR" sz="4000" b="1" dirty="0">
                <a:latin typeface="Times New Roman" panose="02020603050405020304" pitchFamily="18" charset="0"/>
                <a:cs typeface="Times New Roman" panose="02020603050405020304" pitchFamily="18" charset="0"/>
              </a:rPr>
              <a:t>, MK m. 974 / III hükmüne göre</a:t>
            </a:r>
            <a:r>
              <a:rPr lang="tr-TR" sz="4000" dirty="0">
                <a:latin typeface="Times New Roman" panose="02020603050405020304" pitchFamily="18" charset="0"/>
                <a:cs typeface="Times New Roman" panose="02020603050405020304" pitchFamily="18" charset="0"/>
              </a:rPr>
              <a:t>, «</a:t>
            </a:r>
            <a:r>
              <a:rPr lang="tr-TR" sz="4000" i="1" dirty="0">
                <a:latin typeface="Times New Roman" panose="02020603050405020304" pitchFamily="18" charset="0"/>
                <a:cs typeface="Times New Roman" panose="02020603050405020304" pitchFamily="18" charset="0"/>
              </a:rPr>
              <a:t>Rehin, paraya çevirme sırasında bütünleyici parça niteliğindeki doğal ürünleri de kapsar.»</a:t>
            </a:r>
          </a:p>
          <a:p>
            <a:pPr marL="0" indent="0" algn="just">
              <a:buNone/>
            </a:pPr>
            <a:r>
              <a:rPr lang="tr-TR" sz="4000" i="1"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3492350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Asıl Şey ve Örneği </a:t>
            </a: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Bütünleyici Parçalar arasında işlev açısından bir eşitlik varsa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Birleşme sonucu meydana gelen eşyaya</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Asıl Şey </a:t>
            </a:r>
            <a:r>
              <a:rPr lang="tr-TR" b="1" dirty="0">
                <a:latin typeface="Times New Roman" panose="02020603050405020304" pitchFamily="18" charset="0"/>
                <a:cs typeface="Times New Roman" panose="02020603050405020304" pitchFamily="18" charset="0"/>
              </a:rPr>
              <a:t>denir. </a:t>
            </a:r>
          </a:p>
          <a:p>
            <a:pPr algn="just"/>
            <a:r>
              <a:rPr lang="tr-TR" b="1" i="1" dirty="0">
                <a:latin typeface="Times New Roman" panose="02020603050405020304" pitchFamily="18" charset="0"/>
                <a:cs typeface="Times New Roman" panose="02020603050405020304" pitchFamily="18" charset="0"/>
              </a:rPr>
              <a:t>Örneğin</a:t>
            </a:r>
            <a:r>
              <a:rPr lang="tr-TR"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Cam</a:t>
            </a:r>
            <a:r>
              <a:rPr lang="tr-TR" dirty="0">
                <a:latin typeface="Times New Roman" panose="02020603050405020304" pitchFamily="18" charset="0"/>
                <a:cs typeface="Times New Roman" panose="02020603050405020304" pitchFamily="18" charset="0"/>
              </a:rPr>
              <a:t> ile </a:t>
            </a:r>
            <a:r>
              <a:rPr lang="tr-TR" b="1" dirty="0">
                <a:latin typeface="Times New Roman" panose="02020603050405020304" pitchFamily="18" charset="0"/>
                <a:cs typeface="Times New Roman" panose="02020603050405020304" pitchFamily="18" charset="0"/>
              </a:rPr>
              <a:t>Çerçeveden</a:t>
            </a:r>
            <a:r>
              <a:rPr lang="tr-TR" dirty="0">
                <a:latin typeface="Times New Roman" panose="02020603050405020304" pitchFamily="18" charset="0"/>
                <a:cs typeface="Times New Roman" panose="02020603050405020304" pitchFamily="18" charset="0"/>
              </a:rPr>
              <a:t> meydana gelen </a:t>
            </a:r>
            <a:r>
              <a:rPr lang="tr-TR" b="1" u="sng" dirty="0">
                <a:latin typeface="Times New Roman" panose="02020603050405020304" pitchFamily="18" charset="0"/>
                <a:cs typeface="Times New Roman" panose="02020603050405020304" pitchFamily="18" charset="0"/>
              </a:rPr>
              <a:t>Gözlük</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asıl şeydir. </a:t>
            </a:r>
          </a:p>
          <a:p>
            <a:pPr algn="just"/>
            <a:r>
              <a:rPr lang="tr-TR" b="1" dirty="0">
                <a:latin typeface="Times New Roman" panose="02020603050405020304" pitchFamily="18" charset="0"/>
                <a:cs typeface="Times New Roman" panose="02020603050405020304" pitchFamily="18" charset="0"/>
              </a:rPr>
              <a:t>Asıl şey üzerinde başka bir Kişinin, Bütünleyici Parça üzerinde ayrı Kişinin Mülkiyeti bulunması mümkün değildir. </a:t>
            </a:r>
          </a:p>
          <a:p>
            <a:pPr algn="just"/>
            <a:r>
              <a:rPr lang="tr-TR" b="1" u="sng" dirty="0">
                <a:latin typeface="Times New Roman" panose="02020603050405020304" pitchFamily="18" charset="0"/>
                <a:cs typeface="Times New Roman" panose="02020603050405020304" pitchFamily="18" charset="0"/>
              </a:rPr>
              <a:t>MK m. 684 hükmü</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 hususu açıklamak üzere «</a:t>
            </a:r>
            <a:r>
              <a:rPr lang="tr-TR" b="1" i="1" dirty="0">
                <a:latin typeface="Times New Roman" panose="02020603050405020304" pitchFamily="18" charset="0"/>
                <a:cs typeface="Times New Roman" panose="02020603050405020304" pitchFamily="18" charset="0"/>
              </a:rPr>
              <a:t>bir şeye malik olan kimse, o şeyin bütünleyici parçalarına da malik olur</a:t>
            </a:r>
            <a:r>
              <a:rPr lang="tr-TR"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hükmünü taşımaktadır. </a:t>
            </a:r>
          </a:p>
        </p:txBody>
      </p:sp>
    </p:spTree>
    <p:extLst>
      <p:ext uri="{BB962C8B-B14F-4D97-AF65-F5344CB8AC3E}">
        <p14:creationId xmlns:p14="http://schemas.microsoft.com/office/powerpoint/2010/main" val="418463973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MK m. 804/ I hükmünde</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Malın İntifa Hakkı süresi içinde </a:t>
            </a:r>
            <a:r>
              <a:rPr lang="tr-TR" sz="4000" b="1" dirty="0">
                <a:latin typeface="Times New Roman" panose="02020603050405020304" pitchFamily="18" charset="0"/>
                <a:cs typeface="Times New Roman" panose="02020603050405020304" pitchFamily="18" charset="0"/>
              </a:rPr>
              <a:t>olgunlaşan Doğal Ürünlerinin İntifa Hakkı Sahibine ait olduğu </a:t>
            </a:r>
            <a:r>
              <a:rPr lang="tr-TR" sz="4000" dirty="0">
                <a:latin typeface="Times New Roman" panose="02020603050405020304" pitchFamily="18" charset="0"/>
                <a:cs typeface="Times New Roman" panose="02020603050405020304" pitchFamily="18" charset="0"/>
              </a:rPr>
              <a:t>belirtilmiştir.</a:t>
            </a:r>
          </a:p>
          <a:p>
            <a:pPr algn="just"/>
            <a:r>
              <a:rPr lang="tr-TR" sz="4000" dirty="0">
                <a:latin typeface="Times New Roman" panose="02020603050405020304" pitchFamily="18" charset="0"/>
                <a:cs typeface="Times New Roman" panose="02020603050405020304" pitchFamily="18" charset="0"/>
              </a:rPr>
              <a:t>Aslında, burada </a:t>
            </a:r>
            <a:r>
              <a:rPr lang="tr-TR" sz="4000" b="1" i="1" dirty="0">
                <a:latin typeface="Times New Roman" panose="02020603050405020304" pitchFamily="18" charset="0"/>
                <a:cs typeface="Times New Roman" panose="02020603050405020304" pitchFamily="18" charset="0"/>
              </a:rPr>
              <a:t>İntifa Hakkı Sahibinin </a:t>
            </a:r>
            <a:r>
              <a:rPr lang="tr-TR" sz="4000" b="1" dirty="0">
                <a:latin typeface="Times New Roman" panose="02020603050405020304" pitchFamily="18" charset="0"/>
                <a:cs typeface="Times New Roman" panose="02020603050405020304" pitchFamily="18" charset="0"/>
              </a:rPr>
              <a:t>Doğal Ürünleri Ayırmak </a:t>
            </a:r>
            <a:r>
              <a:rPr lang="tr-TR" sz="4000" dirty="0">
                <a:latin typeface="Times New Roman" panose="02020603050405020304" pitchFamily="18" charset="0"/>
                <a:cs typeface="Times New Roman" panose="02020603050405020304" pitchFamily="18" charset="0"/>
              </a:rPr>
              <a:t>ve </a:t>
            </a:r>
            <a:r>
              <a:rPr lang="tr-TR" sz="4000" b="1" dirty="0">
                <a:latin typeface="Times New Roman" panose="02020603050405020304" pitchFamily="18" charset="0"/>
                <a:cs typeface="Times New Roman" panose="02020603050405020304" pitchFamily="18" charset="0"/>
              </a:rPr>
              <a:t>Almak Hakkına sahip olduğu </a:t>
            </a:r>
            <a:r>
              <a:rPr lang="tr-TR" sz="4000" dirty="0">
                <a:latin typeface="Times New Roman" panose="02020603050405020304" pitchFamily="18" charset="0"/>
                <a:cs typeface="Times New Roman" panose="02020603050405020304" pitchFamily="18" charset="0"/>
              </a:rPr>
              <a:t>kastedilmiştir. </a:t>
            </a:r>
          </a:p>
        </p:txBody>
      </p:sp>
    </p:spTree>
    <p:extLst>
      <p:ext uri="{BB962C8B-B14F-4D97-AF65-F5344CB8AC3E}">
        <p14:creationId xmlns:p14="http://schemas.microsoft.com/office/powerpoint/2010/main" val="103072782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Bu bağlamda, </a:t>
            </a:r>
            <a:r>
              <a:rPr lang="tr-TR" sz="3600" b="1" dirty="0">
                <a:latin typeface="Times New Roman" panose="02020603050405020304" pitchFamily="18" charset="0"/>
                <a:cs typeface="Times New Roman" panose="02020603050405020304" pitchFamily="18" charset="0"/>
              </a:rPr>
              <a:t>İntifa Hakkı Sahibi</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Doğal Ürünler üzerinde </a:t>
            </a:r>
            <a:r>
              <a:rPr lang="tr-TR" sz="3600" b="1" dirty="0">
                <a:latin typeface="Times New Roman" panose="02020603050405020304" pitchFamily="18" charset="0"/>
                <a:cs typeface="Times New Roman" panose="02020603050405020304" pitchFamily="18" charset="0"/>
              </a:rPr>
              <a:t>Mülkiyet</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Hakkını, </a:t>
            </a:r>
            <a:r>
              <a:rPr lang="tr-TR" sz="3600" dirty="0">
                <a:latin typeface="Times New Roman" panose="02020603050405020304" pitchFamily="18" charset="0"/>
                <a:cs typeface="Times New Roman" panose="02020603050405020304" pitchFamily="18" charset="0"/>
              </a:rPr>
              <a:t>ancak </a:t>
            </a:r>
            <a:r>
              <a:rPr lang="tr-TR" sz="3600" b="1" dirty="0">
                <a:latin typeface="Times New Roman" panose="02020603050405020304" pitchFamily="18" charset="0"/>
                <a:cs typeface="Times New Roman" panose="02020603050405020304" pitchFamily="18" charset="0"/>
              </a:rPr>
              <a:t>Asıl Şeyden ayrıldıktan sonra elde eder. </a:t>
            </a:r>
          </a:p>
          <a:p>
            <a:pPr algn="just"/>
            <a:r>
              <a:rPr lang="tr-TR" sz="3600" dirty="0">
                <a:latin typeface="Times New Roman" panose="02020603050405020304" pitchFamily="18" charset="0"/>
                <a:cs typeface="Times New Roman" panose="02020603050405020304" pitchFamily="18" charset="0"/>
              </a:rPr>
              <a:t>Buna karşılık, </a:t>
            </a:r>
            <a:r>
              <a:rPr lang="tr-TR" sz="3600" b="1" i="1" dirty="0">
                <a:latin typeface="Times New Roman" panose="02020603050405020304" pitchFamily="18" charset="0"/>
                <a:cs typeface="Times New Roman" panose="02020603050405020304" pitchFamily="18" charset="0"/>
              </a:rPr>
              <a:t>İcra ve İflas Kanununa göre, </a:t>
            </a:r>
            <a:r>
              <a:rPr lang="tr-TR" sz="3600" b="1" dirty="0">
                <a:latin typeface="Times New Roman" panose="02020603050405020304" pitchFamily="18" charset="0"/>
                <a:cs typeface="Times New Roman" panose="02020603050405020304" pitchFamily="18" charset="0"/>
              </a:rPr>
              <a:t>Yetişmemiş Mahsullerin </a:t>
            </a:r>
            <a:r>
              <a:rPr lang="tr-TR" sz="3600" dirty="0">
                <a:latin typeface="Times New Roman" panose="02020603050405020304" pitchFamily="18" charset="0"/>
                <a:cs typeface="Times New Roman" panose="02020603050405020304" pitchFamily="18" charset="0"/>
              </a:rPr>
              <a:t>h</a:t>
            </a:r>
            <a:r>
              <a:rPr lang="tr-TR" sz="3600" b="1" dirty="0">
                <a:latin typeface="Times New Roman" panose="02020603050405020304" pitchFamily="18" charset="0"/>
                <a:cs typeface="Times New Roman" panose="02020603050405020304" pitchFamily="18" charset="0"/>
              </a:rPr>
              <a:t>aczedilebilmesi</a:t>
            </a:r>
            <a:r>
              <a:rPr lang="tr-TR" sz="3600"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Doğal Ürünlerin Aslın Kaderine Bağımlı Olması İlkesine</a:t>
            </a:r>
            <a:r>
              <a:rPr lang="tr-TR" sz="3600" dirty="0">
                <a:latin typeface="Times New Roman" panose="02020603050405020304" pitchFamily="18" charset="0"/>
                <a:cs typeface="Times New Roman" panose="02020603050405020304" pitchFamily="18" charset="0"/>
              </a:rPr>
              <a:t>» bir</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İstisna </a:t>
            </a:r>
            <a:r>
              <a:rPr lang="tr-TR" sz="3600" b="1" dirty="0">
                <a:latin typeface="Times New Roman" panose="02020603050405020304" pitchFamily="18" charset="0"/>
                <a:cs typeface="Times New Roman" panose="02020603050405020304" pitchFamily="18" charset="0"/>
              </a:rPr>
              <a:t>oluşturur</a:t>
            </a:r>
            <a:r>
              <a:rPr lang="tr-TR" sz="36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İİK m. 84)</a:t>
            </a:r>
            <a:endParaRPr lang="tr-TR" sz="3200" dirty="0"/>
          </a:p>
          <a:p>
            <a:pPr marL="0" indent="0">
              <a:buNone/>
            </a:pPr>
            <a:endParaRPr lang="tr-TR" sz="3600" dirty="0"/>
          </a:p>
        </p:txBody>
      </p:sp>
    </p:spTree>
    <p:extLst>
      <p:ext uri="{BB962C8B-B14F-4D97-AF65-F5344CB8AC3E}">
        <p14:creationId xmlns:p14="http://schemas.microsoft.com/office/powerpoint/2010/main" val="279056536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4400" b="1" dirty="0">
                <a:latin typeface="Times New Roman" panose="02020603050405020304" pitchFamily="18" charset="0"/>
                <a:cs typeface="Times New Roman" panose="02020603050405020304" pitchFamily="18" charset="0"/>
              </a:rPr>
              <a:t>Henüz ayrılmamış Doğal Ürünler </a:t>
            </a:r>
            <a:r>
              <a:rPr lang="tr-TR" sz="4400" dirty="0">
                <a:latin typeface="Times New Roman" panose="02020603050405020304" pitchFamily="18" charset="0"/>
                <a:cs typeface="Times New Roman" panose="02020603050405020304" pitchFamily="18" charset="0"/>
              </a:rPr>
              <a:t>hakkında, </a:t>
            </a:r>
            <a:r>
              <a:rPr lang="tr-TR" sz="4400" b="1" dirty="0">
                <a:latin typeface="Times New Roman" panose="02020603050405020304" pitchFamily="18" charset="0"/>
                <a:cs typeface="Times New Roman" panose="02020603050405020304" pitchFamily="18" charset="0"/>
              </a:rPr>
              <a:t>Asıl Şeyden </a:t>
            </a:r>
            <a:r>
              <a:rPr lang="tr-TR" sz="4400" dirty="0">
                <a:latin typeface="Times New Roman" panose="02020603050405020304" pitchFamily="18" charset="0"/>
                <a:cs typeface="Times New Roman" panose="02020603050405020304" pitchFamily="18" charset="0"/>
              </a:rPr>
              <a:t>ayrı olarak </a:t>
            </a:r>
            <a:r>
              <a:rPr lang="tr-TR" sz="4400" b="1" i="1" dirty="0">
                <a:latin typeface="Times New Roman" panose="02020603050405020304" pitchFamily="18" charset="0"/>
                <a:cs typeface="Times New Roman" panose="02020603050405020304" pitchFamily="18" charset="0"/>
              </a:rPr>
              <a:t>Borçlandırıcı İşlemler </a:t>
            </a:r>
            <a:r>
              <a:rPr lang="tr-TR" sz="4400" dirty="0">
                <a:latin typeface="Times New Roman" panose="02020603050405020304" pitchFamily="18" charset="0"/>
                <a:cs typeface="Times New Roman" panose="02020603050405020304" pitchFamily="18" charset="0"/>
              </a:rPr>
              <a:t>yapılabilir. </a:t>
            </a:r>
          </a:p>
          <a:p>
            <a:pPr algn="just"/>
            <a:r>
              <a:rPr lang="tr-TR" sz="4400" dirty="0">
                <a:latin typeface="Times New Roman" panose="02020603050405020304" pitchFamily="18" charset="0"/>
                <a:cs typeface="Times New Roman" panose="02020603050405020304" pitchFamily="18" charset="0"/>
              </a:rPr>
              <a:t>Bunlar, </a:t>
            </a:r>
            <a:r>
              <a:rPr lang="tr-TR" sz="4400" b="1" dirty="0">
                <a:latin typeface="Times New Roman" panose="02020603050405020304" pitchFamily="18" charset="0"/>
                <a:cs typeface="Times New Roman" panose="02020603050405020304" pitchFamily="18" charset="0"/>
              </a:rPr>
              <a:t>ileride varlık kazanacak Eşya olarak, </a:t>
            </a:r>
            <a:r>
              <a:rPr lang="tr-TR" sz="4400" b="1" i="1" dirty="0">
                <a:latin typeface="Times New Roman" panose="02020603050405020304" pitchFamily="18" charset="0"/>
                <a:cs typeface="Times New Roman" panose="02020603050405020304" pitchFamily="18" charset="0"/>
              </a:rPr>
              <a:t>Satış Sözleşmesine </a:t>
            </a:r>
            <a:r>
              <a:rPr lang="tr-TR" sz="4400" dirty="0">
                <a:latin typeface="Times New Roman" panose="02020603050405020304" pitchFamily="18" charset="0"/>
                <a:cs typeface="Times New Roman" panose="02020603050405020304" pitchFamily="18" charset="0"/>
              </a:rPr>
              <a:t>(</a:t>
            </a:r>
            <a:r>
              <a:rPr lang="tr-TR" sz="4000" i="1" dirty="0">
                <a:latin typeface="Times New Roman" panose="02020603050405020304" pitchFamily="18" charset="0"/>
                <a:cs typeface="Times New Roman" panose="02020603050405020304" pitchFamily="18" charset="0"/>
              </a:rPr>
              <a:t>BK m. 209 / II</a:t>
            </a:r>
            <a:r>
              <a:rPr lang="tr-TR" sz="4400" i="1" dirty="0">
                <a:latin typeface="Times New Roman" panose="02020603050405020304" pitchFamily="18" charset="0"/>
                <a:cs typeface="Times New Roman" panose="02020603050405020304" pitchFamily="18" charset="0"/>
              </a:rPr>
              <a:t>) </a:t>
            </a:r>
            <a:r>
              <a:rPr lang="tr-TR" sz="4400" dirty="0">
                <a:latin typeface="Times New Roman" panose="02020603050405020304" pitchFamily="18" charset="0"/>
                <a:cs typeface="Times New Roman" panose="02020603050405020304" pitchFamily="18" charset="0"/>
              </a:rPr>
              <a:t>ve </a:t>
            </a:r>
            <a:r>
              <a:rPr lang="tr-TR" sz="4400" b="1" i="1" dirty="0">
                <a:latin typeface="Times New Roman" panose="02020603050405020304" pitchFamily="18" charset="0"/>
                <a:cs typeface="Times New Roman" panose="02020603050405020304" pitchFamily="18" charset="0"/>
              </a:rPr>
              <a:t>Rehin Sözleşmelerine </a:t>
            </a:r>
            <a:r>
              <a:rPr lang="tr-TR" sz="4400" b="1" dirty="0">
                <a:latin typeface="Times New Roman" panose="02020603050405020304" pitchFamily="18" charset="0"/>
                <a:cs typeface="Times New Roman" panose="02020603050405020304" pitchFamily="18" charset="0"/>
              </a:rPr>
              <a:t>konu yapılabilir. </a:t>
            </a:r>
          </a:p>
        </p:txBody>
      </p:sp>
    </p:spTree>
    <p:extLst>
      <p:ext uri="{BB962C8B-B14F-4D97-AF65-F5344CB8AC3E}">
        <p14:creationId xmlns:p14="http://schemas.microsoft.com/office/powerpoint/2010/main" val="248355018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a:latin typeface="Times New Roman" panose="02020603050405020304" pitchFamily="18" charset="0"/>
                <a:cs typeface="Times New Roman" panose="02020603050405020304" pitchFamily="18" charset="0"/>
              </a:rPr>
              <a:t>Asıl Şeyden ayrılan Doğal Ürünler, </a:t>
            </a:r>
            <a:r>
              <a:rPr lang="tr-TR" sz="4000" b="1" i="1" dirty="0">
                <a:latin typeface="Times New Roman" panose="02020603050405020304" pitchFamily="18" charset="0"/>
                <a:cs typeface="Times New Roman" panose="02020603050405020304" pitchFamily="18" charset="0"/>
              </a:rPr>
              <a:t>Bütünleyici Parça niteliğini kaybederek</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Bağımsız Taşınır Eşya halini alır </a:t>
            </a:r>
            <a:r>
              <a:rPr lang="tr-TR" sz="4000" dirty="0">
                <a:latin typeface="Times New Roman" panose="02020603050405020304" pitchFamily="18" charset="0"/>
                <a:cs typeface="Times New Roman" panose="02020603050405020304" pitchFamily="18" charset="0"/>
              </a:rPr>
              <a:t>ve böylece de </a:t>
            </a:r>
            <a:r>
              <a:rPr lang="tr-TR" sz="4000" b="1" dirty="0">
                <a:latin typeface="Times New Roman" panose="02020603050405020304" pitchFamily="18" charset="0"/>
                <a:cs typeface="Times New Roman" panose="02020603050405020304" pitchFamily="18" charset="0"/>
              </a:rPr>
              <a:t>yeni </a:t>
            </a:r>
            <a:r>
              <a:rPr lang="tr-TR" sz="4000" dirty="0">
                <a:latin typeface="Times New Roman" panose="02020603050405020304" pitchFamily="18" charset="0"/>
                <a:cs typeface="Times New Roman" panose="02020603050405020304" pitchFamily="18" charset="0"/>
              </a:rPr>
              <a:t>bir</a:t>
            </a:r>
            <a:r>
              <a:rPr lang="tr-TR" sz="4000" b="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Mülkiyet Hakkına konu</a:t>
            </a:r>
            <a:r>
              <a:rPr lang="tr-TR" sz="4000" b="1"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olabilir. </a:t>
            </a:r>
          </a:p>
          <a:p>
            <a:pPr algn="just"/>
            <a:r>
              <a:rPr lang="tr-TR" sz="4000" b="1" u="sng" dirty="0">
                <a:latin typeface="Times New Roman" panose="02020603050405020304" pitchFamily="18" charset="0"/>
                <a:cs typeface="Times New Roman" panose="02020603050405020304" pitchFamily="18" charset="0"/>
              </a:rPr>
              <a:t>Asıl şeyden ayrılan Doğal Ürünler,</a:t>
            </a:r>
            <a:r>
              <a:rPr lang="tr-TR" sz="4000" b="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kural olarak,</a:t>
            </a:r>
            <a:r>
              <a:rPr lang="tr-TR" sz="4000" b="1" dirty="0">
                <a:latin typeface="Times New Roman" panose="02020603050405020304" pitchFamily="18" charset="0"/>
                <a:cs typeface="Times New Roman" panose="02020603050405020304" pitchFamily="18" charset="0"/>
              </a:rPr>
              <a:t> Asıl Şeyin Malikine aittir </a:t>
            </a:r>
            <a:r>
              <a:rPr lang="tr-TR" sz="40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MK m.685 / I). </a:t>
            </a:r>
          </a:p>
          <a:p>
            <a:pPr marL="0" indent="0" algn="just">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17930988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Bununla beraber, </a:t>
            </a:r>
            <a:r>
              <a:rPr lang="tr-TR" sz="3600" b="1" i="1" dirty="0">
                <a:latin typeface="Times New Roman" panose="02020603050405020304" pitchFamily="18" charset="0"/>
                <a:cs typeface="Times New Roman" panose="02020603050405020304" pitchFamily="18" charset="0"/>
              </a:rPr>
              <a:t>MK m. 804 / I, BK m. 357 / I</a:t>
            </a:r>
            <a:r>
              <a:rPr lang="tr-TR" sz="3600" dirty="0">
                <a:latin typeface="Times New Roman" panose="02020603050405020304" pitchFamily="18" charset="0"/>
                <a:cs typeface="Times New Roman" panose="02020603050405020304" pitchFamily="18" charset="0"/>
              </a:rPr>
              <a:t>, bu hususta, </a:t>
            </a:r>
            <a:r>
              <a:rPr lang="tr-TR" sz="3600" b="1" dirty="0">
                <a:latin typeface="Times New Roman" panose="02020603050405020304" pitchFamily="18" charset="0"/>
                <a:cs typeface="Times New Roman" panose="02020603050405020304" pitchFamily="18" charset="0"/>
              </a:rPr>
              <a:t>Üçüncü </a:t>
            </a:r>
            <a:r>
              <a:rPr lang="tr-TR" sz="3600" b="1" i="1" dirty="0">
                <a:latin typeface="Times New Roman" panose="02020603050405020304" pitchFamily="18" charset="0"/>
                <a:cs typeface="Times New Roman" panose="02020603050405020304" pitchFamily="18" charset="0"/>
              </a:rPr>
              <a:t>Kişilere</a:t>
            </a:r>
            <a:r>
              <a:rPr lang="tr-TR" sz="3600"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bazı Haklar </a:t>
            </a:r>
            <a:r>
              <a:rPr lang="tr-TR" sz="3600" b="1" dirty="0">
                <a:latin typeface="Times New Roman" panose="02020603050405020304" pitchFamily="18" charset="0"/>
                <a:cs typeface="Times New Roman" panose="02020603050405020304" pitchFamily="18" charset="0"/>
              </a:rPr>
              <a:t>tanımış bulunmaktadır.</a:t>
            </a:r>
          </a:p>
          <a:p>
            <a:pPr algn="just"/>
            <a:r>
              <a:rPr lang="tr-TR" sz="3600" dirty="0">
                <a:latin typeface="Times New Roman" panose="02020603050405020304" pitchFamily="18" charset="0"/>
                <a:cs typeface="Times New Roman" panose="02020603050405020304" pitchFamily="18" charset="0"/>
              </a:rPr>
              <a:t>Bu bağlamda, </a:t>
            </a:r>
            <a:r>
              <a:rPr lang="tr-TR" sz="3600" b="1" i="1" dirty="0">
                <a:latin typeface="Times New Roman" panose="02020603050405020304" pitchFamily="18" charset="0"/>
                <a:cs typeface="Times New Roman" panose="02020603050405020304" pitchFamily="18" charset="0"/>
              </a:rPr>
              <a:t>İntifa Hakkı Sahibi </a:t>
            </a:r>
            <a:r>
              <a:rPr lang="tr-TR" sz="3600" dirty="0">
                <a:latin typeface="Times New Roman" panose="02020603050405020304" pitchFamily="18" charset="0"/>
                <a:cs typeface="Times New Roman" panose="02020603050405020304" pitchFamily="18" charset="0"/>
              </a:rPr>
              <a:t>ile </a:t>
            </a:r>
            <a:r>
              <a:rPr lang="tr-TR" sz="3600" b="1" i="1" dirty="0">
                <a:latin typeface="Times New Roman" panose="02020603050405020304" pitchFamily="18" charset="0"/>
                <a:cs typeface="Times New Roman" panose="02020603050405020304" pitchFamily="18" charset="0"/>
              </a:rPr>
              <a:t>Ürün Kirasında Kiracının,</a:t>
            </a:r>
            <a:r>
              <a:rPr lang="tr-TR" sz="3600" b="1" dirty="0">
                <a:latin typeface="Times New Roman" panose="02020603050405020304" pitchFamily="18" charset="0"/>
                <a:cs typeface="Times New Roman" panose="02020603050405020304" pitchFamily="18" charset="0"/>
              </a:rPr>
              <a:t> şeyin Malikine karşı,</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Doğal Ürünü toplama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Devşirme Hakkı</a:t>
            </a:r>
            <a:r>
              <a:rPr lang="tr-TR" sz="3600" dirty="0">
                <a:latin typeface="Times New Roman" panose="02020603050405020304" pitchFamily="18" charset="0"/>
                <a:cs typeface="Times New Roman" panose="02020603050405020304" pitchFamily="18" charset="0"/>
              </a:rPr>
              <a:t>) ve </a:t>
            </a:r>
            <a:r>
              <a:rPr lang="tr-TR" sz="3600" b="1" i="1" dirty="0">
                <a:latin typeface="Times New Roman" panose="02020603050405020304" pitchFamily="18" charset="0"/>
                <a:cs typeface="Times New Roman" panose="02020603050405020304" pitchFamily="18" charset="0"/>
              </a:rPr>
              <a:t>toplanıp ayrılan</a:t>
            </a:r>
            <a:r>
              <a:rPr lang="tr-TR" sz="3600"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Ürünün Mülkiyet Hakkını elde etme hakkı </a:t>
            </a:r>
            <a:r>
              <a:rPr lang="tr-TR" sz="3600" dirty="0">
                <a:latin typeface="Times New Roman" panose="02020603050405020304" pitchFamily="18" charset="0"/>
                <a:cs typeface="Times New Roman" panose="02020603050405020304" pitchFamily="18" charset="0"/>
              </a:rPr>
              <a:t>vardır. </a:t>
            </a:r>
          </a:p>
        </p:txBody>
      </p:sp>
    </p:spTree>
    <p:extLst>
      <p:ext uri="{BB962C8B-B14F-4D97-AF65-F5344CB8AC3E}">
        <p14:creationId xmlns:p14="http://schemas.microsoft.com/office/powerpoint/2010/main" val="59072929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Ürünleri toplama konusunda </a:t>
            </a:r>
            <a:r>
              <a:rPr lang="tr-TR" sz="3200" b="1" i="1" dirty="0">
                <a:latin typeface="Times New Roman" panose="02020603050405020304" pitchFamily="18" charset="0"/>
                <a:cs typeface="Times New Roman" panose="02020603050405020304" pitchFamily="18" charset="0"/>
              </a:rPr>
              <a:t>Ürün Kiracısının </a:t>
            </a:r>
            <a:r>
              <a:rPr lang="tr-TR" sz="3200" b="1" dirty="0">
                <a:latin typeface="Times New Roman" panose="02020603050405020304" pitchFamily="18" charset="0"/>
                <a:cs typeface="Times New Roman" panose="02020603050405020304" pitchFamily="18" charset="0"/>
              </a:rPr>
              <a:t>Kira İlişkisi nedeniyle </a:t>
            </a:r>
            <a:r>
              <a:rPr lang="tr-TR" sz="3200" b="1" i="1" dirty="0">
                <a:latin typeface="Times New Roman" panose="02020603050405020304" pitchFamily="18" charset="0"/>
                <a:cs typeface="Times New Roman" panose="02020603050405020304" pitchFamily="18" charset="0"/>
              </a:rPr>
              <a:t>Kişise</a:t>
            </a:r>
            <a:r>
              <a:rPr lang="tr-TR" sz="3200" b="1" dirty="0">
                <a:latin typeface="Times New Roman" panose="02020603050405020304" pitchFamily="18" charset="0"/>
                <a:cs typeface="Times New Roman" panose="02020603050405020304" pitchFamily="18" charset="0"/>
              </a:rPr>
              <a:t>l </a:t>
            </a:r>
            <a:r>
              <a:rPr lang="tr-TR" sz="3200" b="1" i="1" dirty="0">
                <a:latin typeface="Times New Roman" panose="02020603050405020304" pitchFamily="18" charset="0"/>
                <a:cs typeface="Times New Roman" panose="02020603050405020304" pitchFamily="18" charset="0"/>
              </a:rPr>
              <a:t>Hakkı</a:t>
            </a:r>
            <a:r>
              <a:rPr lang="tr-TR" sz="3200"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İntifa Hakkı Sahibinin </a:t>
            </a:r>
            <a:r>
              <a:rPr lang="tr-TR" sz="3200" dirty="0">
                <a:latin typeface="Times New Roman" panose="02020603050405020304" pitchFamily="18" charset="0"/>
                <a:cs typeface="Times New Roman" panose="02020603050405020304" pitchFamily="18" charset="0"/>
              </a:rPr>
              <a:t>ise, </a:t>
            </a:r>
            <a:r>
              <a:rPr lang="tr-TR" sz="3200" b="1" i="1" dirty="0">
                <a:latin typeface="Times New Roman" panose="02020603050405020304" pitchFamily="18" charset="0"/>
                <a:cs typeface="Times New Roman" panose="02020603050405020304" pitchFamily="18" charset="0"/>
              </a:rPr>
              <a:t>İntifa Hakkı </a:t>
            </a:r>
            <a:r>
              <a:rPr lang="tr-TR" sz="3200" dirty="0">
                <a:latin typeface="Times New Roman" panose="02020603050405020304" pitchFamily="18" charset="0"/>
                <a:cs typeface="Times New Roman" panose="02020603050405020304" pitchFamily="18" charset="0"/>
              </a:rPr>
              <a:t>nedeniyle </a:t>
            </a:r>
            <a:r>
              <a:rPr lang="tr-TR" sz="3200" b="1" i="1" dirty="0">
                <a:latin typeface="Times New Roman" panose="02020603050405020304" pitchFamily="18" charset="0"/>
                <a:cs typeface="Times New Roman" panose="02020603050405020304" pitchFamily="18" charset="0"/>
              </a:rPr>
              <a:t>Ayni Hakkı </a:t>
            </a:r>
            <a:r>
              <a:rPr lang="tr-TR" sz="3200" b="1" dirty="0">
                <a:latin typeface="Times New Roman" panose="02020603050405020304" pitchFamily="18" charset="0"/>
                <a:cs typeface="Times New Roman" panose="02020603050405020304" pitchFamily="18" charset="0"/>
              </a:rPr>
              <a:t>bulunmaktadır. </a:t>
            </a:r>
          </a:p>
          <a:p>
            <a:pPr algn="just"/>
            <a:r>
              <a:rPr lang="tr-TR" sz="3200" dirty="0">
                <a:latin typeface="Times New Roman" panose="02020603050405020304" pitchFamily="18" charset="0"/>
                <a:cs typeface="Times New Roman" panose="02020603050405020304" pitchFamily="18" charset="0"/>
              </a:rPr>
              <a:t>Bu bağlamda, </a:t>
            </a:r>
            <a:r>
              <a:rPr lang="tr-TR" sz="3200" b="1" i="1" dirty="0">
                <a:latin typeface="Times New Roman" panose="02020603050405020304" pitchFamily="18" charset="0"/>
                <a:cs typeface="Times New Roman" panose="02020603050405020304" pitchFamily="18" charset="0"/>
              </a:rPr>
              <a:t>İntifa Hakkı Sahibi</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İntifa Süresince olgunlaşan Doğal Ürünler üzerindeki Mülkiyet Hakkını, Ürünün Asıl Şeyden ayrılması </a:t>
            </a:r>
            <a:r>
              <a:rPr lang="tr-TR" sz="3200" dirty="0">
                <a:latin typeface="Times New Roman" panose="02020603050405020304" pitchFamily="18" charset="0"/>
                <a:cs typeface="Times New Roman" panose="02020603050405020304" pitchFamily="18" charset="0"/>
              </a:rPr>
              <a:t>ile </a:t>
            </a:r>
            <a:r>
              <a:rPr lang="tr-TR" sz="3200" b="1" dirty="0">
                <a:latin typeface="Times New Roman" panose="02020603050405020304" pitchFamily="18" charset="0"/>
                <a:cs typeface="Times New Roman" panose="02020603050405020304" pitchFamily="18" charset="0"/>
              </a:rPr>
              <a:t>kendiliğinde</a:t>
            </a:r>
            <a:r>
              <a:rPr lang="tr-TR" sz="3200" dirty="0">
                <a:latin typeface="Times New Roman" panose="02020603050405020304" pitchFamily="18" charset="0"/>
                <a:cs typeface="Times New Roman" panose="02020603050405020304" pitchFamily="18" charset="0"/>
              </a:rPr>
              <a:t>n </a:t>
            </a:r>
            <a:r>
              <a:rPr lang="tr-TR" sz="3200" b="1" dirty="0">
                <a:latin typeface="Times New Roman" panose="02020603050405020304" pitchFamily="18" charset="0"/>
                <a:cs typeface="Times New Roman" panose="02020603050405020304" pitchFamily="18" charset="0"/>
              </a:rPr>
              <a:t>kazanır</a:t>
            </a:r>
            <a:r>
              <a:rPr lang="tr-TR" sz="3200" dirty="0">
                <a:latin typeface="Times New Roman" panose="02020603050405020304" pitchFamily="18" charset="0"/>
                <a:cs typeface="Times New Roman" panose="02020603050405020304" pitchFamily="18" charset="0"/>
              </a:rPr>
              <a:t> ve </a:t>
            </a:r>
            <a:r>
              <a:rPr lang="tr-TR" sz="3200" b="1" i="1" dirty="0">
                <a:latin typeface="Times New Roman" panose="02020603050405020304" pitchFamily="18" charset="0"/>
                <a:cs typeface="Times New Roman" panose="02020603050405020304" pitchFamily="18" charset="0"/>
              </a:rPr>
              <a:t>eğer bu arada Doğal Ürünlere bir başkası el koymuşsa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ona karşı </a:t>
            </a:r>
            <a:r>
              <a:rPr lang="tr-TR" sz="3200" dirty="0">
                <a:latin typeface="Times New Roman" panose="02020603050405020304" pitchFamily="18" charset="0"/>
                <a:cs typeface="Times New Roman" panose="02020603050405020304" pitchFamily="18" charset="0"/>
              </a:rPr>
              <a:t>da </a:t>
            </a:r>
            <a:r>
              <a:rPr lang="tr-TR" sz="3200" b="1" i="1" dirty="0">
                <a:latin typeface="Times New Roman" panose="02020603050405020304" pitchFamily="18" charset="0"/>
                <a:cs typeface="Times New Roman" panose="02020603050405020304" pitchFamily="18" charset="0"/>
              </a:rPr>
              <a:t>İstihkak Davası </a:t>
            </a:r>
            <a:r>
              <a:rPr lang="tr-TR" sz="3200" b="1" dirty="0">
                <a:latin typeface="Times New Roman" panose="02020603050405020304" pitchFamily="18" charset="0"/>
                <a:cs typeface="Times New Roman" panose="02020603050405020304" pitchFamily="18" charset="0"/>
              </a:rPr>
              <a:t>açabilir. </a:t>
            </a:r>
          </a:p>
          <a:p>
            <a:pPr marL="0" indent="0">
              <a:buNone/>
            </a:pPr>
            <a:endParaRPr lang="tr-TR" dirty="0"/>
          </a:p>
        </p:txBody>
      </p:sp>
    </p:spTree>
    <p:extLst>
      <p:ext uri="{BB962C8B-B14F-4D97-AF65-F5344CB8AC3E}">
        <p14:creationId xmlns:p14="http://schemas.microsoft.com/office/powerpoint/2010/main" val="161555901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2397124369"/>
              </p:ext>
            </p:extLst>
          </p:nvPr>
        </p:nvGraphicFramePr>
        <p:xfrm>
          <a:off x="152400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376984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Eklenti </a:t>
            </a:r>
          </a:p>
        </p:txBody>
      </p:sp>
      <p:sp>
        <p:nvSpPr>
          <p:cNvPr id="3" name="İçerik Yer Tutucusu 2"/>
          <p:cNvSpPr>
            <a:spLocks noGrp="1"/>
          </p:cNvSpPr>
          <p:nvPr>
            <p:ph idx="1"/>
          </p:nvPr>
        </p:nvSpPr>
        <p:spPr/>
        <p:txBody>
          <a:bodyPr/>
          <a:lstStyle/>
          <a:p>
            <a:pPr algn="just"/>
            <a:r>
              <a:rPr lang="tr-TR" dirty="0"/>
              <a:t>(</a:t>
            </a:r>
            <a:r>
              <a:rPr lang="tr-TR" sz="4000" b="1" i="1" dirty="0" err="1">
                <a:latin typeface="Times New Roman" panose="02020603050405020304" pitchFamily="18" charset="0"/>
                <a:cs typeface="Times New Roman" panose="02020603050405020304" pitchFamily="18" charset="0"/>
              </a:rPr>
              <a:t>Oğuzman</a:t>
            </a:r>
            <a:r>
              <a:rPr lang="tr-TR" sz="4000" b="1" i="1" dirty="0">
                <a:latin typeface="Times New Roman" panose="02020603050405020304" pitchFamily="18" charset="0"/>
                <a:cs typeface="Times New Roman" panose="02020603050405020304" pitchFamily="18" charset="0"/>
              </a:rPr>
              <a:t> / </a:t>
            </a:r>
            <a:r>
              <a:rPr lang="tr-TR" sz="4000" b="1" i="1" dirty="0" err="1">
                <a:latin typeface="Times New Roman" panose="02020603050405020304" pitchFamily="18" charset="0"/>
                <a:cs typeface="Times New Roman" panose="02020603050405020304" pitchFamily="18" charset="0"/>
              </a:rPr>
              <a:t>Seliçi</a:t>
            </a:r>
            <a:r>
              <a:rPr lang="tr-TR" sz="4000" b="1" i="1" dirty="0">
                <a:latin typeface="Times New Roman" panose="02020603050405020304" pitchFamily="18" charset="0"/>
                <a:cs typeface="Times New Roman" panose="02020603050405020304" pitchFamily="18" charset="0"/>
              </a:rPr>
              <a:t> / Oktay – Özdemir</a:t>
            </a:r>
            <a:r>
              <a:rPr lang="tr-TR" sz="4000" dirty="0">
                <a:latin typeface="Times New Roman" panose="02020603050405020304" pitchFamily="18" charset="0"/>
                <a:cs typeface="Times New Roman" panose="02020603050405020304" pitchFamily="18" charset="0"/>
              </a:rPr>
              <a:t>, </a:t>
            </a:r>
            <a:r>
              <a:rPr lang="tr-TR" sz="4000" i="1" dirty="0">
                <a:latin typeface="Times New Roman" panose="02020603050405020304" pitchFamily="18" charset="0"/>
                <a:cs typeface="Times New Roman" panose="02020603050405020304" pitchFamily="18" charset="0"/>
              </a:rPr>
              <a:t>Eşya H., Ders Kitabı, s. 168 vd.</a:t>
            </a:r>
            <a:r>
              <a:rPr lang="tr-TR" sz="4000" dirty="0">
                <a:latin typeface="Times New Roman" panose="02020603050405020304" pitchFamily="18" charset="0"/>
                <a:cs typeface="Times New Roman" panose="02020603050405020304" pitchFamily="18" charset="0"/>
              </a:rPr>
              <a:t>; </a:t>
            </a:r>
          </a:p>
          <a:p>
            <a:pPr algn="just"/>
            <a:r>
              <a:rPr lang="tr-TR" sz="4000" b="1" i="1" dirty="0">
                <a:latin typeface="Times New Roman" panose="02020603050405020304" pitchFamily="18" charset="0"/>
                <a:cs typeface="Times New Roman" panose="02020603050405020304" pitchFamily="18" charset="0"/>
              </a:rPr>
              <a:t>Sirmen, </a:t>
            </a:r>
            <a:r>
              <a:rPr lang="tr-TR" sz="4000" i="1" dirty="0">
                <a:latin typeface="Times New Roman" panose="02020603050405020304" pitchFamily="18" charset="0"/>
                <a:cs typeface="Times New Roman" panose="02020603050405020304" pitchFamily="18" charset="0"/>
              </a:rPr>
              <a:t>Eşya H., 7.B., s. 277 vd.; </a:t>
            </a:r>
          </a:p>
          <a:p>
            <a:pPr algn="just"/>
            <a:r>
              <a:rPr lang="tr-TR" sz="4000" b="1" i="1" dirty="0">
                <a:latin typeface="Times New Roman" panose="02020603050405020304" pitchFamily="18" charset="0"/>
                <a:cs typeface="Times New Roman" panose="02020603050405020304" pitchFamily="18" charset="0"/>
              </a:rPr>
              <a:t>Eren, Fikret</a:t>
            </a:r>
            <a:r>
              <a:rPr lang="tr-TR" sz="4000" i="1" dirty="0">
                <a:latin typeface="Times New Roman" panose="02020603050405020304" pitchFamily="18" charset="0"/>
                <a:cs typeface="Times New Roman" panose="02020603050405020304" pitchFamily="18" charset="0"/>
              </a:rPr>
              <a:t>; Mülkiyet H. , 4. B., s. 72 vd.;</a:t>
            </a:r>
          </a:p>
          <a:p>
            <a:pPr algn="just"/>
            <a:r>
              <a:rPr lang="tr-TR" sz="4000" i="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Esener / Güven</a:t>
            </a:r>
            <a:r>
              <a:rPr lang="tr-TR" sz="4000" i="1" dirty="0">
                <a:latin typeface="Times New Roman" panose="02020603050405020304" pitchFamily="18" charset="0"/>
                <a:cs typeface="Times New Roman" panose="02020603050405020304" pitchFamily="18" charset="0"/>
              </a:rPr>
              <a:t>, Eşya H., 7. B., s. 256 vd.</a:t>
            </a:r>
          </a:p>
          <a:p>
            <a:pPr algn="just"/>
            <a:r>
              <a:rPr lang="tr-TR" sz="4000" b="1" i="1" dirty="0">
                <a:latin typeface="Times New Roman" panose="02020603050405020304" pitchFamily="18" charset="0"/>
                <a:cs typeface="Times New Roman" panose="02020603050405020304" pitchFamily="18" charset="0"/>
              </a:rPr>
              <a:t>Aybay / </a:t>
            </a:r>
            <a:r>
              <a:rPr lang="tr-TR" sz="4000" b="1" i="1" dirty="0" err="1">
                <a:latin typeface="Times New Roman" panose="02020603050405020304" pitchFamily="18" charset="0"/>
                <a:cs typeface="Times New Roman" panose="02020603050405020304" pitchFamily="18" charset="0"/>
              </a:rPr>
              <a:t>Hatemi</a:t>
            </a:r>
            <a:r>
              <a:rPr lang="tr-TR" sz="4000" b="1" i="1" dirty="0">
                <a:latin typeface="Times New Roman" panose="02020603050405020304" pitchFamily="18" charset="0"/>
                <a:cs typeface="Times New Roman" panose="02020603050405020304" pitchFamily="18" charset="0"/>
              </a:rPr>
              <a:t>, </a:t>
            </a:r>
            <a:r>
              <a:rPr lang="tr-TR" sz="4000" i="1" dirty="0">
                <a:latin typeface="Times New Roman" panose="02020603050405020304" pitchFamily="18" charset="0"/>
                <a:cs typeface="Times New Roman" panose="02020603050405020304" pitchFamily="18" charset="0"/>
              </a:rPr>
              <a:t>Eşya H., 4. B., s. 120 vd.)</a:t>
            </a:r>
          </a:p>
        </p:txBody>
      </p:sp>
    </p:spTree>
    <p:extLst>
      <p:ext uri="{BB962C8B-B14F-4D97-AF65-F5344CB8AC3E}">
        <p14:creationId xmlns:p14="http://schemas.microsoft.com/office/powerpoint/2010/main" val="201367082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1"/>
                </a:solidFill>
                <a:latin typeface="Times New Roman" pitchFamily="18" charset="0"/>
                <a:cs typeface="Times New Roman" pitchFamily="18" charset="0"/>
              </a:rPr>
              <a:t>Eklenti (</a:t>
            </a:r>
            <a:r>
              <a:rPr lang="tr-TR" dirty="0">
                <a:solidFill>
                  <a:schemeClr val="tx1"/>
                </a:solidFill>
              </a:rPr>
              <a:t> </a:t>
            </a:r>
            <a:r>
              <a:rPr lang="tr-TR" b="1" i="1" dirty="0">
                <a:solidFill>
                  <a:schemeClr val="tx1"/>
                </a:solidFill>
              </a:rPr>
              <a:t>Tanımı ve Hükmün Amacı</a:t>
            </a:r>
            <a:r>
              <a:rPr lang="tr-TR" b="1" dirty="0">
                <a:solidFill>
                  <a:schemeClr val="tx1"/>
                </a:solidFill>
              </a:rPr>
              <a:t>)</a:t>
            </a:r>
          </a:p>
        </p:txBody>
      </p:sp>
      <p:sp>
        <p:nvSpPr>
          <p:cNvPr id="3" name="2 İçerik Yer Tutucusu"/>
          <p:cNvSpPr>
            <a:spLocks noGrp="1"/>
          </p:cNvSpPr>
          <p:nvPr>
            <p:ph idx="1"/>
          </p:nvPr>
        </p:nvSpPr>
        <p:spPr/>
        <p:txBody>
          <a:bodyPr>
            <a:normAutofit/>
          </a:bodyPr>
          <a:lstStyle/>
          <a:p>
            <a:pPr algn="just"/>
            <a:r>
              <a:rPr lang="tr-TR" sz="3600" b="1" i="1" dirty="0">
                <a:latin typeface="Times New Roman" pitchFamily="18" charset="0"/>
                <a:cs typeface="Times New Roman" pitchFamily="18" charset="0"/>
              </a:rPr>
              <a:t>MK. m. 686/ II hükmünde</a:t>
            </a:r>
            <a:r>
              <a:rPr lang="tr-TR" sz="3600" b="1" dirty="0">
                <a:latin typeface="Times New Roman" pitchFamily="18" charset="0"/>
                <a:cs typeface="Times New Roman" pitchFamily="18" charset="0"/>
              </a:rPr>
              <a:t>, «</a:t>
            </a:r>
            <a:r>
              <a:rPr lang="tr-TR" sz="3600" b="1" u="sng" dirty="0">
                <a:latin typeface="Times New Roman" pitchFamily="18" charset="0"/>
                <a:cs typeface="Times New Roman" pitchFamily="18" charset="0"/>
              </a:rPr>
              <a:t>Eklenti»</a:t>
            </a:r>
            <a:r>
              <a:rPr lang="tr-TR" sz="3600" b="1" dirty="0">
                <a:latin typeface="Times New Roman" pitchFamily="18" charset="0"/>
                <a:cs typeface="Times New Roman" pitchFamily="18" charset="0"/>
              </a:rPr>
              <a:t> şu şekilde tanımlanmaktadır: </a:t>
            </a:r>
          </a:p>
          <a:p>
            <a:pPr algn="just"/>
            <a:r>
              <a:rPr lang="tr-TR" sz="3600" dirty="0">
                <a:latin typeface="Times New Roman" pitchFamily="18" charset="0"/>
                <a:cs typeface="Times New Roman" pitchFamily="18" charset="0"/>
              </a:rPr>
              <a:t>“</a:t>
            </a:r>
            <a:r>
              <a:rPr lang="tr-TR" sz="3600" i="1" dirty="0">
                <a:latin typeface="Times New Roman" pitchFamily="18" charset="0"/>
                <a:cs typeface="Times New Roman" pitchFamily="18" charset="0"/>
              </a:rPr>
              <a:t>Eklenti, asıl şey malikinin anlaşılabilen arzusuna veya yerel âdetlere göre, işletilmesi, korunması, yarar sağlaması için asıl şeye sürekli olarak özgülenen ve kullanılmasında birleştirme, takma veya başka bir biçimde asıl şeye bağlı kılınan taşınır maldır.”</a:t>
            </a:r>
          </a:p>
          <a:p>
            <a:pPr marL="0" indent="0" algn="just">
              <a:buNone/>
            </a:pPr>
            <a:endParaRPr lang="tr-TR" sz="3600" i="1" dirty="0">
              <a:latin typeface="Times New Roman" pitchFamily="18" charset="0"/>
              <a:cs typeface="Times New Roman" pitchFamily="18" charset="0"/>
            </a:endParaRPr>
          </a:p>
        </p:txBody>
      </p:sp>
    </p:spTree>
    <p:extLst>
      <p:ext uri="{BB962C8B-B14F-4D97-AF65-F5344CB8AC3E}">
        <p14:creationId xmlns:p14="http://schemas.microsoft.com/office/powerpoint/2010/main" val="420629124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Bu tanımdan da anlaşılacağı gibi, </a:t>
            </a:r>
            <a:r>
              <a:rPr lang="tr-TR" sz="3200" b="1" dirty="0">
                <a:latin typeface="Times New Roman" panose="02020603050405020304" pitchFamily="18" charset="0"/>
                <a:cs typeface="Times New Roman" panose="02020603050405020304" pitchFamily="18" charset="0"/>
              </a:rPr>
              <a:t>bir şeyin </a:t>
            </a:r>
            <a:r>
              <a:rPr lang="tr-TR" sz="3200" b="1" u="sng" dirty="0">
                <a:latin typeface="Times New Roman" panose="02020603050405020304" pitchFamily="18" charset="0"/>
                <a:cs typeface="Times New Roman" panose="02020603050405020304" pitchFamily="18" charset="0"/>
              </a:rPr>
              <a:t>Bütünleyici Parçası</a:t>
            </a:r>
            <a:r>
              <a:rPr lang="tr-TR" sz="3200" u="sng"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bağımsız bir şey olarak varlık arz etmez. </a:t>
            </a:r>
          </a:p>
          <a:p>
            <a:pPr algn="just"/>
            <a:r>
              <a:rPr lang="tr-TR" sz="3200" dirty="0">
                <a:latin typeface="Times New Roman" panose="02020603050405020304" pitchFamily="18" charset="0"/>
                <a:cs typeface="Times New Roman" panose="02020603050405020304" pitchFamily="18" charset="0"/>
              </a:rPr>
              <a:t>Oysa, </a:t>
            </a:r>
            <a:r>
              <a:rPr lang="tr-TR" sz="3200" b="1" dirty="0">
                <a:latin typeface="Times New Roman" panose="02020603050405020304" pitchFamily="18" charset="0"/>
                <a:cs typeface="Times New Roman" panose="02020603050405020304" pitchFamily="18" charset="0"/>
              </a:rPr>
              <a:t>bir şeyin </a:t>
            </a:r>
            <a:r>
              <a:rPr lang="tr-TR" sz="3200" b="1" u="sng" dirty="0">
                <a:latin typeface="Times New Roman" panose="02020603050405020304" pitchFamily="18" charset="0"/>
                <a:cs typeface="Times New Roman" panose="02020603050405020304" pitchFamily="18" charset="0"/>
              </a:rPr>
              <a:t>Eklentisi, </a:t>
            </a:r>
            <a:r>
              <a:rPr lang="tr-TR" sz="3200" b="1" dirty="0">
                <a:latin typeface="Times New Roman" panose="02020603050405020304" pitchFamily="18" charset="0"/>
                <a:cs typeface="Times New Roman" panose="02020603050405020304" pitchFamily="18" charset="0"/>
              </a:rPr>
              <a:t>bağımsız bir şey olarak varlığını korumaktadır. </a:t>
            </a:r>
          </a:p>
          <a:p>
            <a:pPr algn="just"/>
            <a:r>
              <a:rPr lang="tr-TR" sz="3200" b="1" u="sng" dirty="0">
                <a:latin typeface="Times New Roman" panose="02020603050405020304" pitchFamily="18" charset="0"/>
                <a:cs typeface="Times New Roman" panose="02020603050405020304" pitchFamily="18" charset="0"/>
              </a:rPr>
              <a:t>Asıl Şey ile Eklenti arasında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Ekonomik Bağlılık</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diğer bir deyişle</a:t>
            </a:r>
            <a:r>
              <a:rPr lang="tr-TR" sz="3200" b="1" dirty="0">
                <a:latin typeface="Times New Roman" panose="02020603050405020304" pitchFamily="18" charset="0"/>
                <a:cs typeface="Times New Roman" panose="02020603050405020304" pitchFamily="18" charset="0"/>
              </a:rPr>
              <a:t>, bir </a:t>
            </a:r>
            <a:r>
              <a:rPr lang="tr-TR" sz="3200" b="1" i="1" dirty="0">
                <a:latin typeface="Times New Roman" panose="02020603050405020304" pitchFamily="18" charset="0"/>
                <a:cs typeface="Times New Roman" panose="02020603050405020304" pitchFamily="18" charset="0"/>
              </a:rPr>
              <a:t>Amaç Birliği </a:t>
            </a:r>
            <a:r>
              <a:rPr lang="tr-TR" sz="3200" b="1" dirty="0">
                <a:latin typeface="Times New Roman" panose="02020603050405020304" pitchFamily="18" charset="0"/>
                <a:cs typeface="Times New Roman" panose="02020603050405020304" pitchFamily="18" charset="0"/>
              </a:rPr>
              <a:t>vardır. </a:t>
            </a:r>
          </a:p>
          <a:p>
            <a:pPr marL="0" indent="0" algn="just">
              <a:buNone/>
            </a:pPr>
            <a:r>
              <a:rPr lang="tr-TR" sz="3600"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(Sirmen, </a:t>
            </a:r>
            <a:r>
              <a:rPr lang="tr-TR" i="1" dirty="0">
                <a:latin typeface="Times New Roman" panose="02020603050405020304" pitchFamily="18" charset="0"/>
                <a:cs typeface="Times New Roman" panose="02020603050405020304" pitchFamily="18" charset="0"/>
              </a:rPr>
              <a:t>Eşya H., 7. B., s. 277 vd.)  </a:t>
            </a:r>
          </a:p>
          <a:p>
            <a:endParaRPr lang="tr-TR" dirty="0"/>
          </a:p>
        </p:txBody>
      </p:sp>
    </p:spTree>
    <p:extLst>
      <p:ext uri="{BB962C8B-B14F-4D97-AF65-F5344CB8AC3E}">
        <p14:creationId xmlns:p14="http://schemas.microsoft.com/office/powerpoint/2010/main" val="3839432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Bütünleyici Parça- Eklenti </a:t>
            </a: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Bir şeyin ne zaman diğerinin Bütünleyici Parçası sayılacağı her zaman kolaylıkla belirlenemez. </a:t>
            </a:r>
          </a:p>
          <a:p>
            <a:pPr algn="just"/>
            <a:r>
              <a:rPr lang="tr-TR" b="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bir </a:t>
            </a:r>
            <a:r>
              <a:rPr lang="tr-TR" b="1" dirty="0">
                <a:latin typeface="Times New Roman" panose="02020603050405020304" pitchFamily="18" charset="0"/>
                <a:cs typeface="Times New Roman" panose="02020603050405020304" pitchFamily="18" charset="0"/>
              </a:rPr>
              <a:t>Gözlüğün Camının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Gözlüğün Bütünleyici Parçası </a:t>
            </a:r>
            <a:r>
              <a:rPr lang="tr-TR" dirty="0">
                <a:latin typeface="Times New Roman" panose="02020603050405020304" pitchFamily="18" charset="0"/>
                <a:cs typeface="Times New Roman" panose="02020603050405020304" pitchFamily="18" charset="0"/>
              </a:rPr>
              <a:t>olduğu kolayca anlaşılır. </a:t>
            </a:r>
          </a:p>
          <a:p>
            <a:pPr algn="just"/>
            <a:r>
              <a:rPr lang="tr-TR" dirty="0">
                <a:latin typeface="Times New Roman" panose="02020603050405020304" pitchFamily="18" charset="0"/>
                <a:cs typeface="Times New Roman" panose="02020603050405020304" pitchFamily="18" charset="0"/>
              </a:rPr>
              <a:t>Keza bir </a:t>
            </a:r>
            <a:r>
              <a:rPr lang="tr-TR" b="1" dirty="0">
                <a:latin typeface="Times New Roman" panose="02020603050405020304" pitchFamily="18" charset="0"/>
                <a:cs typeface="Times New Roman" panose="02020603050405020304" pitchFamily="18" charset="0"/>
              </a:rPr>
              <a:t>Otomobilin Tekerleği </a:t>
            </a:r>
            <a:r>
              <a:rPr lang="tr-TR" dirty="0">
                <a:latin typeface="Times New Roman" panose="02020603050405020304" pitchFamily="18" charset="0"/>
                <a:cs typeface="Times New Roman" panose="02020603050405020304" pitchFamily="18" charset="0"/>
              </a:rPr>
              <a:t>için de durum böyledir. Diğer bir deyişle, </a:t>
            </a:r>
            <a:r>
              <a:rPr lang="tr-TR" b="1" dirty="0">
                <a:latin typeface="Times New Roman" panose="02020603050405020304" pitchFamily="18" charset="0"/>
                <a:cs typeface="Times New Roman" panose="02020603050405020304" pitchFamily="18" charset="0"/>
              </a:rPr>
              <a:t>Tekerlek</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Otomobilin Bütünleyici Parçasıdır</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Fakat bir </a:t>
            </a:r>
            <a:r>
              <a:rPr lang="tr-TR" b="1" dirty="0">
                <a:latin typeface="Times New Roman" panose="02020603050405020304" pitchFamily="18" charset="0"/>
                <a:cs typeface="Times New Roman" panose="02020603050405020304" pitchFamily="18" charset="0"/>
              </a:rPr>
              <a:t>Tablonun Çerçevesinin</a:t>
            </a:r>
            <a:r>
              <a:rPr lang="tr-TR" dirty="0">
                <a:latin typeface="Times New Roman" panose="02020603050405020304" pitchFamily="18" charset="0"/>
                <a:cs typeface="Times New Roman" panose="02020603050405020304" pitchFamily="18" charset="0"/>
              </a:rPr>
              <a:t>, bir </a:t>
            </a:r>
            <a:r>
              <a:rPr lang="tr-TR" b="1" dirty="0">
                <a:latin typeface="Times New Roman" panose="02020603050405020304" pitchFamily="18" charset="0"/>
                <a:cs typeface="Times New Roman" panose="02020603050405020304" pitchFamily="18" charset="0"/>
              </a:rPr>
              <a:t>Otomobilin Radyosunun</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Bütünleyici Parça </a:t>
            </a:r>
            <a:r>
              <a:rPr lang="tr-TR" b="1" dirty="0">
                <a:latin typeface="Times New Roman" panose="02020603050405020304" pitchFamily="18" charset="0"/>
                <a:cs typeface="Times New Roman" panose="02020603050405020304" pitchFamily="18" charset="0"/>
              </a:rPr>
              <a:t>sayılıp sayılmayacağı </a:t>
            </a:r>
            <a:r>
              <a:rPr lang="tr-TR" dirty="0">
                <a:latin typeface="Times New Roman" panose="02020603050405020304" pitchFamily="18" charset="0"/>
                <a:cs typeface="Times New Roman" panose="02020603050405020304" pitchFamily="18" charset="0"/>
              </a:rPr>
              <a:t>ise,</a:t>
            </a:r>
            <a:r>
              <a:rPr lang="tr-TR" b="1" dirty="0">
                <a:latin typeface="Times New Roman" panose="02020603050405020304" pitchFamily="18" charset="0"/>
                <a:cs typeface="Times New Roman" panose="02020603050405020304" pitchFamily="18" charset="0"/>
              </a:rPr>
              <a:t> kolayca söylenemez. </a:t>
            </a:r>
          </a:p>
        </p:txBody>
      </p:sp>
    </p:spTree>
    <p:extLst>
      <p:ext uri="{BB962C8B-B14F-4D97-AF65-F5344CB8AC3E}">
        <p14:creationId xmlns:p14="http://schemas.microsoft.com/office/powerpoint/2010/main" val="54925109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u="sng" dirty="0">
                <a:latin typeface="Times New Roman" panose="02020603050405020304" pitchFamily="18" charset="0"/>
                <a:cs typeface="Times New Roman" panose="02020603050405020304" pitchFamily="18" charset="0"/>
              </a:rPr>
              <a:t>Eklenti,</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Ayni Hak konusu olarak </a:t>
            </a:r>
            <a:r>
              <a:rPr lang="tr-TR" sz="3200" b="1" i="1" dirty="0">
                <a:latin typeface="Times New Roman" panose="02020603050405020304" pitchFamily="18" charset="0"/>
                <a:cs typeface="Times New Roman" panose="02020603050405020304" pitchFamily="18" charset="0"/>
              </a:rPr>
              <a:t>Bağımsız Mal vasfını</a:t>
            </a:r>
            <a:r>
              <a:rPr lang="tr-TR" sz="3200" b="1" dirty="0">
                <a:latin typeface="Times New Roman" panose="02020603050405020304" pitchFamily="18" charset="0"/>
                <a:cs typeface="Times New Roman" panose="02020603050405020304" pitchFamily="18" charset="0"/>
              </a:rPr>
              <a:t> korumaktadır</a:t>
            </a:r>
            <a:r>
              <a:rPr lang="tr-TR" sz="3200" b="1" dirty="0"/>
              <a:t>. </a:t>
            </a:r>
          </a:p>
          <a:p>
            <a:pPr algn="just"/>
            <a:r>
              <a:rPr lang="tr-TR" sz="3200" dirty="0">
                <a:latin typeface="Times New Roman" panose="02020603050405020304" pitchFamily="18" charset="0"/>
                <a:cs typeface="Times New Roman" panose="02020603050405020304" pitchFamily="18" charset="0"/>
              </a:rPr>
              <a:t>Bununla birlikte</a:t>
            </a:r>
            <a:r>
              <a:rPr lang="tr-TR" sz="3200" b="1"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Eklenti,</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Bütünleyici Parçalar kadar sıkı olmamakla birlikte</a:t>
            </a:r>
            <a:r>
              <a:rPr lang="tr-TR" sz="3200" b="1"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Asıl Şey </a:t>
            </a:r>
            <a:r>
              <a:rPr lang="tr-TR" sz="3200" u="sng" dirty="0">
                <a:latin typeface="Times New Roman" panose="02020603050405020304" pitchFamily="18" charset="0"/>
                <a:cs typeface="Times New Roman" panose="02020603050405020304" pitchFamily="18" charset="0"/>
              </a:rPr>
              <a:t>ile</a:t>
            </a:r>
            <a:r>
              <a:rPr lang="tr-TR" sz="3200" b="1" u="sng" dirty="0">
                <a:latin typeface="Times New Roman" panose="02020603050405020304" pitchFamily="18" charset="0"/>
                <a:cs typeface="Times New Roman" panose="02020603050405020304" pitchFamily="18" charset="0"/>
              </a:rPr>
              <a:t> Ekonomik </a:t>
            </a:r>
            <a:r>
              <a:rPr lang="tr-TR" sz="3200" u="sng" dirty="0">
                <a:latin typeface="Times New Roman" panose="02020603050405020304" pitchFamily="18" charset="0"/>
                <a:cs typeface="Times New Roman" panose="02020603050405020304" pitchFamily="18" charset="0"/>
              </a:rPr>
              <a:t>bir</a:t>
            </a:r>
            <a:r>
              <a:rPr lang="tr-TR" sz="3200" b="1" u="sng" dirty="0">
                <a:latin typeface="Times New Roman" panose="02020603050405020304" pitchFamily="18" charset="0"/>
                <a:cs typeface="Times New Roman" panose="02020603050405020304" pitchFamily="18" charset="0"/>
              </a:rPr>
              <a:t> Birlik</a:t>
            </a:r>
            <a:r>
              <a:rPr lang="tr-TR" sz="3200" b="1" dirty="0">
                <a:latin typeface="Times New Roman" panose="02020603050405020304" pitchFamily="18" charset="0"/>
                <a:cs typeface="Times New Roman" panose="02020603050405020304" pitchFamily="18" charset="0"/>
              </a:rPr>
              <a:t> arz etmektedir. </a:t>
            </a:r>
          </a:p>
          <a:p>
            <a:pPr algn="just"/>
            <a:r>
              <a:rPr lang="tr-TR" sz="3200" dirty="0">
                <a:latin typeface="Times New Roman" panose="02020603050405020304" pitchFamily="18" charset="0"/>
                <a:cs typeface="Times New Roman" panose="02020603050405020304" pitchFamily="18" charset="0"/>
              </a:rPr>
              <a:t>Bu durumun da, </a:t>
            </a:r>
            <a:r>
              <a:rPr lang="tr-TR" sz="3200" b="1" dirty="0">
                <a:latin typeface="Times New Roman" panose="02020603050405020304" pitchFamily="18" charset="0"/>
                <a:cs typeface="Times New Roman" panose="02020603050405020304" pitchFamily="18" charset="0"/>
              </a:rPr>
              <a:t>Eşya Hukukunu ilgilendiren bazı Sonuçları </a:t>
            </a:r>
            <a:r>
              <a:rPr lang="tr-TR" sz="3200" dirty="0">
                <a:latin typeface="Times New Roman" panose="02020603050405020304" pitchFamily="18" charset="0"/>
                <a:cs typeface="Times New Roman" panose="02020603050405020304" pitchFamily="18" charset="0"/>
              </a:rPr>
              <a:t>ortaya çıkmaktadır. </a:t>
            </a:r>
          </a:p>
          <a:p>
            <a:pPr marL="0" indent="0" algn="just">
              <a:buNone/>
            </a:pPr>
            <a:r>
              <a:rPr lang="tr-TR" dirty="0"/>
              <a:t>   (</a:t>
            </a:r>
            <a:r>
              <a:rPr lang="tr-TR" b="1" i="1" dirty="0" err="1">
                <a:latin typeface="Times New Roman" panose="02020603050405020304" pitchFamily="18" charset="0"/>
                <a:cs typeface="Times New Roman" panose="02020603050405020304" pitchFamily="18" charset="0"/>
              </a:rPr>
              <a:t>Oğuzman</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Seliçi</a:t>
            </a:r>
            <a:r>
              <a:rPr lang="tr-TR" b="1" i="1" dirty="0">
                <a:latin typeface="Times New Roman" panose="02020603050405020304" pitchFamily="18" charset="0"/>
                <a:cs typeface="Times New Roman" panose="02020603050405020304" pitchFamily="18" charset="0"/>
              </a:rPr>
              <a:t> / Oktay- Özdemir</a:t>
            </a:r>
            <a:r>
              <a:rPr lang="tr-TR" i="1" dirty="0">
                <a:latin typeface="Times New Roman" panose="02020603050405020304" pitchFamily="18" charset="0"/>
                <a:cs typeface="Times New Roman" panose="02020603050405020304" pitchFamily="18" charset="0"/>
              </a:rPr>
              <a:t>, Eşya H., Ders Kitabı, s. 168)</a:t>
            </a:r>
          </a:p>
        </p:txBody>
      </p:sp>
    </p:spTree>
    <p:extLst>
      <p:ext uri="{BB962C8B-B14F-4D97-AF65-F5344CB8AC3E}">
        <p14:creationId xmlns:p14="http://schemas.microsoft.com/office/powerpoint/2010/main" val="249651341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5321" y="236336"/>
            <a:ext cx="10515600" cy="1325563"/>
          </a:xfrm>
        </p:spPr>
        <p:txBody>
          <a:bodyPr/>
          <a:lstStyle/>
          <a:p>
            <a:pPr algn="just"/>
            <a:r>
              <a:rPr lang="tr-TR" b="1" dirty="0">
                <a:latin typeface="Times New Roman" panose="02020603050405020304" pitchFamily="18" charset="0"/>
                <a:cs typeface="Times New Roman" panose="02020603050405020304" pitchFamily="18" charset="0"/>
              </a:rPr>
              <a:t>Eklenti Niteliğinin Kazanılması İçin Gerekli Olan Şartlar </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1939481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724273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latin typeface="+mn-lt"/>
                <a:cs typeface="Times New Roman" panose="02020603050405020304" pitchFamily="18" charset="0"/>
              </a:rPr>
              <a:t>Eklenti Niteliğinin Kazanılması İçin Gerekli Olan Şartlar (</a:t>
            </a:r>
            <a:r>
              <a:rPr lang="tr-TR" sz="3600" b="1" i="1" u="sng" dirty="0">
                <a:latin typeface="+mn-lt"/>
                <a:cs typeface="Times New Roman" panose="02020603050405020304" pitchFamily="18" charset="0"/>
              </a:rPr>
              <a:t>Taşınır Mal</a:t>
            </a:r>
            <a:r>
              <a:rPr lang="tr-TR" sz="3600" b="1" u="sng" dirty="0">
                <a:latin typeface="+mn-lt"/>
                <a:cs typeface="Times New Roman" panose="02020603050405020304" pitchFamily="18" charset="0"/>
              </a:rPr>
              <a:t>) </a:t>
            </a:r>
          </a:p>
        </p:txBody>
      </p:sp>
      <p:sp>
        <p:nvSpPr>
          <p:cNvPr id="3" name="İçerik Yer Tutucusu 2"/>
          <p:cNvSpPr>
            <a:spLocks noGrp="1"/>
          </p:cNvSpPr>
          <p:nvPr>
            <p:ph idx="1"/>
          </p:nvPr>
        </p:nvSpPr>
        <p:spPr/>
        <p:txBody>
          <a:bodyPr>
            <a:normAutofit/>
          </a:bodyPr>
          <a:lstStyle/>
          <a:p>
            <a:pPr algn="just"/>
            <a:r>
              <a:rPr lang="tr-TR" sz="3600" b="1" i="1" dirty="0">
                <a:latin typeface="Times New Roman" panose="02020603050405020304" pitchFamily="18" charset="0"/>
                <a:cs typeface="Times New Roman" panose="02020603050405020304" pitchFamily="18" charset="0"/>
              </a:rPr>
              <a:t>MK m. 686 hükmü bağlamında, </a:t>
            </a:r>
            <a:r>
              <a:rPr lang="tr-TR" sz="3600" dirty="0">
                <a:latin typeface="Times New Roman" panose="02020603050405020304" pitchFamily="18" charset="0"/>
                <a:cs typeface="Times New Roman" panose="02020603050405020304" pitchFamily="18" charset="0"/>
              </a:rPr>
              <a:t>sadece </a:t>
            </a:r>
            <a:r>
              <a:rPr lang="tr-TR" sz="3600" b="1" u="sng" dirty="0">
                <a:latin typeface="Times New Roman" panose="02020603050405020304" pitchFamily="18" charset="0"/>
                <a:cs typeface="Times New Roman" panose="02020603050405020304" pitchFamily="18" charset="0"/>
              </a:rPr>
              <a:t>Taşınır bir şey Eklenti </a:t>
            </a:r>
            <a:r>
              <a:rPr lang="tr-TR" sz="3600" b="1" dirty="0">
                <a:latin typeface="Times New Roman" panose="02020603050405020304" pitchFamily="18" charset="0"/>
                <a:cs typeface="Times New Roman" panose="02020603050405020304" pitchFamily="18" charset="0"/>
              </a:rPr>
              <a:t>olabilir. </a:t>
            </a:r>
          </a:p>
          <a:p>
            <a:pPr algn="just"/>
            <a:r>
              <a:rPr lang="tr-TR" sz="3600" b="1" u="sng" dirty="0">
                <a:latin typeface="Times New Roman" panose="02020603050405020304" pitchFamily="18" charset="0"/>
                <a:cs typeface="Times New Roman" panose="02020603050405020304" pitchFamily="18" charset="0"/>
              </a:rPr>
              <a:t>Asıl şey </a:t>
            </a:r>
            <a:r>
              <a:rPr lang="tr-TR" sz="3600" dirty="0">
                <a:latin typeface="Times New Roman" panose="02020603050405020304" pitchFamily="18" charset="0"/>
                <a:cs typeface="Times New Roman" panose="02020603050405020304" pitchFamily="18" charset="0"/>
              </a:rPr>
              <a:t>ise</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Taşınır Mal </a:t>
            </a:r>
            <a:r>
              <a:rPr lang="tr-TR" sz="3600" dirty="0">
                <a:latin typeface="Times New Roman" panose="02020603050405020304" pitchFamily="18" charset="0"/>
                <a:cs typeface="Times New Roman" panose="02020603050405020304" pitchFamily="18" charset="0"/>
              </a:rPr>
              <a:t>veya </a:t>
            </a:r>
            <a:r>
              <a:rPr lang="tr-TR" sz="3600" b="1" i="1" dirty="0">
                <a:latin typeface="Times New Roman" panose="02020603050405020304" pitchFamily="18" charset="0"/>
                <a:cs typeface="Times New Roman" panose="02020603050405020304" pitchFamily="18" charset="0"/>
              </a:rPr>
              <a:t>Taşınmaz Mal </a:t>
            </a:r>
            <a:r>
              <a:rPr lang="tr-TR" sz="3600" b="1" dirty="0">
                <a:latin typeface="Times New Roman" panose="02020603050405020304" pitchFamily="18" charset="0"/>
                <a:cs typeface="Times New Roman" panose="02020603050405020304" pitchFamily="18" charset="0"/>
              </a:rPr>
              <a:t>olabilir. </a:t>
            </a:r>
          </a:p>
          <a:p>
            <a:pPr algn="just"/>
            <a:r>
              <a:rPr lang="tr-TR" sz="3600" b="1" i="1" dirty="0">
                <a:latin typeface="Times New Roman" panose="02020603050405020304" pitchFamily="18" charset="0"/>
                <a:cs typeface="Times New Roman" panose="02020603050405020304" pitchFamily="18" charset="0"/>
              </a:rPr>
              <a:t>Bir Taşınmaz Mülkiyetinin diğerine bağlanmış olduğu durumlarda ise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Eklenti</a:t>
            </a:r>
            <a:r>
              <a:rPr lang="tr-TR" sz="3600" dirty="0">
                <a:latin typeface="Times New Roman" panose="02020603050405020304" pitchFamily="18" charset="0"/>
                <a:cs typeface="Times New Roman" panose="02020603050405020304" pitchFamily="18" charset="0"/>
              </a:rPr>
              <a:t> değil, </a:t>
            </a:r>
            <a:r>
              <a:rPr lang="tr-TR" sz="3600" b="1" u="sng" dirty="0">
                <a:latin typeface="Times New Roman" panose="02020603050405020304" pitchFamily="18" charset="0"/>
                <a:cs typeface="Times New Roman" panose="02020603050405020304" pitchFamily="18" charset="0"/>
              </a:rPr>
              <a:t>Eşyaya Bağlı Mülkiyet durumu </a:t>
            </a:r>
            <a:r>
              <a:rPr lang="tr-TR" sz="3600" dirty="0">
                <a:latin typeface="Times New Roman" panose="02020603050405020304" pitchFamily="18" charset="0"/>
                <a:cs typeface="Times New Roman" panose="02020603050405020304" pitchFamily="18" charset="0"/>
              </a:rPr>
              <a:t>söz konusudur. </a:t>
            </a:r>
          </a:p>
          <a:p>
            <a:pPr marL="0" indent="0" algn="just">
              <a:buNone/>
            </a:pPr>
            <a:endParaRPr lang="tr-TR" sz="4000" dirty="0"/>
          </a:p>
          <a:p>
            <a:pPr marL="0" indent="0" algn="just">
              <a:buNone/>
            </a:pPr>
            <a:endParaRPr lang="tr-TR" sz="4000" dirty="0"/>
          </a:p>
        </p:txBody>
      </p:sp>
    </p:spTree>
    <p:extLst>
      <p:ext uri="{BB962C8B-B14F-4D97-AF65-F5344CB8AC3E}">
        <p14:creationId xmlns:p14="http://schemas.microsoft.com/office/powerpoint/2010/main" val="114985976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latin typeface="Times New Roman" panose="02020603050405020304" pitchFamily="18" charset="0"/>
                <a:cs typeface="Times New Roman" panose="02020603050405020304" pitchFamily="18" charset="0"/>
              </a:rPr>
              <a:t>Dış Bağlılık </a:t>
            </a:r>
          </a:p>
        </p:txBody>
      </p:sp>
      <p:sp>
        <p:nvSpPr>
          <p:cNvPr id="3" name="İçerik Yer Tutucusu 2"/>
          <p:cNvSpPr>
            <a:spLocks noGrp="1"/>
          </p:cNvSpPr>
          <p:nvPr>
            <p:ph idx="1"/>
          </p:nvPr>
        </p:nvSpPr>
        <p:spPr>
          <a:xfrm>
            <a:off x="838200" y="1786988"/>
            <a:ext cx="10515600" cy="4351338"/>
          </a:xfrm>
        </p:spPr>
        <p:txBody>
          <a:bodyPr/>
          <a:lstStyle/>
          <a:p>
            <a:pPr algn="just"/>
            <a:r>
              <a:rPr lang="tr-TR" b="1" i="1" dirty="0">
                <a:latin typeface="Times New Roman" panose="02020603050405020304" pitchFamily="18" charset="0"/>
                <a:cs typeface="Times New Roman" panose="02020603050405020304" pitchFamily="18" charset="0"/>
              </a:rPr>
              <a:t>Eklenti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Asıl Şey </a:t>
            </a:r>
            <a:r>
              <a:rPr lang="tr-TR" b="1" dirty="0">
                <a:latin typeface="Times New Roman" panose="02020603050405020304" pitchFamily="18" charset="0"/>
                <a:cs typeface="Times New Roman" panose="02020603050405020304" pitchFamily="18" charset="0"/>
              </a:rPr>
              <a:t>arasında dışarıdan görülüp anlaşılabilecek bir Bağlılık bulunmalıdır. </a:t>
            </a:r>
          </a:p>
          <a:p>
            <a:pPr algn="just"/>
            <a:r>
              <a:rPr lang="tr-TR" b="1" dirty="0">
                <a:latin typeface="Times New Roman" panose="02020603050405020304" pitchFamily="18" charset="0"/>
                <a:cs typeface="Times New Roman" panose="02020603050405020304" pitchFamily="18" charset="0"/>
              </a:rPr>
              <a:t>Bu Bağlılığın, </a:t>
            </a:r>
            <a:r>
              <a:rPr lang="tr-TR" b="1" i="1" dirty="0">
                <a:latin typeface="Times New Roman" panose="02020603050405020304" pitchFamily="18" charset="0"/>
                <a:cs typeface="Times New Roman" panose="02020603050405020304" pitchFamily="18" charset="0"/>
              </a:rPr>
              <a:t>Bütünleyici Parçada olduğu kadar</a:t>
            </a:r>
            <a:r>
              <a:rPr lang="tr-TR" b="1" dirty="0">
                <a:latin typeface="Times New Roman" panose="02020603050405020304" pitchFamily="18" charset="0"/>
                <a:cs typeface="Times New Roman" panose="02020603050405020304" pitchFamily="18" charset="0"/>
              </a:rPr>
              <a:t>, sıkı bir Bağlılık olması gerekmez. </a:t>
            </a:r>
          </a:p>
          <a:p>
            <a:pPr algn="just"/>
            <a:r>
              <a:rPr lang="tr-TR" dirty="0">
                <a:latin typeface="Times New Roman" panose="02020603050405020304" pitchFamily="18" charset="0"/>
                <a:cs typeface="Times New Roman" panose="02020603050405020304" pitchFamily="18" charset="0"/>
              </a:rPr>
              <a:t>Gerçekten, </a:t>
            </a:r>
            <a:r>
              <a:rPr lang="tr-TR" b="1" i="1" dirty="0">
                <a:latin typeface="Times New Roman" panose="02020603050405020304" pitchFamily="18" charset="0"/>
                <a:cs typeface="Times New Roman" panose="02020603050405020304" pitchFamily="18" charset="0"/>
              </a:rPr>
              <a:t>MK m. 686 / II hükmünd</a:t>
            </a:r>
            <a:r>
              <a:rPr lang="tr-TR" i="1" dirty="0">
                <a:latin typeface="Times New Roman" panose="02020603050405020304" pitchFamily="18" charset="0"/>
                <a:cs typeface="Times New Roman" panose="02020603050405020304" pitchFamily="18" charset="0"/>
              </a:rPr>
              <a:t>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Eklenti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Asıl Şey arasındaki bu Bağlılığın, </a:t>
            </a:r>
            <a:r>
              <a:rPr lang="tr-TR" b="1" i="1" dirty="0">
                <a:latin typeface="Times New Roman" panose="02020603050405020304" pitchFamily="18" charset="0"/>
                <a:cs typeface="Times New Roman" panose="02020603050405020304" pitchFamily="18" charset="0"/>
              </a:rPr>
              <a:t>Birleştirme,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Takma</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veya </a:t>
            </a:r>
            <a:r>
              <a:rPr lang="tr-TR" b="1" dirty="0">
                <a:latin typeface="Times New Roman" panose="02020603050405020304" pitchFamily="18" charset="0"/>
                <a:cs typeface="Times New Roman" panose="02020603050405020304" pitchFamily="18" charset="0"/>
              </a:rPr>
              <a:t>başka bir biçimde Asıl Şeye Bağlı Kılınma şeklinde </a:t>
            </a:r>
            <a:r>
              <a:rPr lang="tr-TR" dirty="0">
                <a:latin typeface="Times New Roman" panose="02020603050405020304" pitchFamily="18" charset="0"/>
                <a:cs typeface="Times New Roman" panose="02020603050405020304" pitchFamily="18" charset="0"/>
              </a:rPr>
              <a:t>olacağı ifade edilmiştir.</a:t>
            </a:r>
          </a:p>
          <a:p>
            <a:pPr algn="just"/>
            <a:r>
              <a:rPr lang="tr-TR" dirty="0">
                <a:latin typeface="Times New Roman" panose="02020603050405020304" pitchFamily="18" charset="0"/>
                <a:cs typeface="Times New Roman" panose="02020603050405020304" pitchFamily="18" charset="0"/>
              </a:rPr>
              <a:t>Öyleyse,</a:t>
            </a:r>
            <a:r>
              <a:rPr lang="tr-TR" b="1" dirty="0">
                <a:latin typeface="Times New Roman" panose="02020603050405020304" pitchFamily="18" charset="0"/>
                <a:cs typeface="Times New Roman" panose="02020603050405020304" pitchFamily="18" charset="0"/>
              </a:rPr>
              <a:t> Asıl Şey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Eklenti arasındaki Bağlılığın </a:t>
            </a:r>
            <a:r>
              <a:rPr lang="tr-TR" dirty="0">
                <a:latin typeface="Times New Roman" panose="02020603050405020304" pitchFamily="18" charset="0"/>
                <a:cs typeface="Times New Roman" panose="02020603050405020304" pitchFamily="18" charset="0"/>
              </a:rPr>
              <a:t>mutlaka </a:t>
            </a:r>
            <a:r>
              <a:rPr lang="tr-TR" b="1" i="1" dirty="0">
                <a:latin typeface="Times New Roman" panose="02020603050405020304" pitchFamily="18" charset="0"/>
                <a:cs typeface="Times New Roman" panose="02020603050405020304" pitchFamily="18" charset="0"/>
              </a:rPr>
              <a:t>Maddi bir Bağlılık biçiminde olması</a:t>
            </a:r>
            <a:r>
              <a:rPr lang="tr-TR" b="1" dirty="0">
                <a:latin typeface="Times New Roman" panose="02020603050405020304" pitchFamily="18" charset="0"/>
                <a:cs typeface="Times New Roman" panose="02020603050405020304" pitchFamily="18" charset="0"/>
              </a:rPr>
              <a:t> gerekmez. </a:t>
            </a:r>
          </a:p>
          <a:p>
            <a:pPr marL="0" indent="0" algn="just">
              <a:buNone/>
            </a:pPr>
            <a:endParaRPr lang="tr-TR" dirty="0"/>
          </a:p>
        </p:txBody>
      </p:sp>
    </p:spTree>
    <p:extLst>
      <p:ext uri="{BB962C8B-B14F-4D97-AF65-F5344CB8AC3E}">
        <p14:creationId xmlns:p14="http://schemas.microsoft.com/office/powerpoint/2010/main" val="371507367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73667" y="286103"/>
            <a:ext cx="10515600" cy="1325563"/>
          </a:xfrm>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i="1" dirty="0">
                <a:latin typeface="Times New Roman" panose="02020603050405020304" pitchFamily="18" charset="0"/>
                <a:cs typeface="Times New Roman" panose="02020603050405020304" pitchFamily="18" charset="0"/>
              </a:rPr>
              <a:t>Örneğin</a:t>
            </a:r>
            <a:r>
              <a:rPr lang="tr-TR" sz="3600" i="1"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bir </a:t>
            </a:r>
            <a:r>
              <a:rPr lang="tr-TR" sz="3600" b="1" dirty="0">
                <a:latin typeface="Times New Roman" panose="02020603050405020304" pitchFamily="18" charset="0"/>
                <a:cs typeface="Times New Roman" panose="02020603050405020304" pitchFamily="18" charset="0"/>
              </a:rPr>
              <a:t>Otelin adını taşıyan Teknenin</a:t>
            </a:r>
            <a:r>
              <a:rPr lang="tr-TR" sz="3600" dirty="0">
                <a:latin typeface="Times New Roman" panose="02020603050405020304" pitchFamily="18" charset="0"/>
                <a:cs typeface="Times New Roman" panose="02020603050405020304" pitchFamily="18" charset="0"/>
              </a:rPr>
              <a:t>, Otelden uzakta bulunan bir Marinada demirlemiş olması, </a:t>
            </a:r>
            <a:r>
              <a:rPr lang="tr-TR" sz="3600" b="1" i="1" dirty="0">
                <a:latin typeface="Times New Roman" panose="02020603050405020304" pitchFamily="18" charset="0"/>
                <a:cs typeface="Times New Roman" panose="02020603050405020304" pitchFamily="18" charset="0"/>
              </a:rPr>
              <a:t>Teknenin Eklenti sayılmasına </a:t>
            </a:r>
            <a:r>
              <a:rPr lang="tr-TR" sz="3600" dirty="0">
                <a:latin typeface="Times New Roman" panose="02020603050405020304" pitchFamily="18" charset="0"/>
                <a:cs typeface="Times New Roman" panose="02020603050405020304" pitchFamily="18" charset="0"/>
              </a:rPr>
              <a:t>engel değildir.</a:t>
            </a:r>
          </a:p>
          <a:p>
            <a:pPr algn="just"/>
            <a:r>
              <a:rPr lang="tr-TR" sz="3600" dirty="0">
                <a:latin typeface="Times New Roman" panose="02020603050405020304" pitchFamily="18" charset="0"/>
                <a:cs typeface="Times New Roman" panose="02020603050405020304" pitchFamily="18" charset="0"/>
              </a:rPr>
              <a:t>Burada önemli olan husus</a:t>
            </a:r>
            <a:r>
              <a:rPr lang="tr-TR" sz="3600" b="1" dirty="0">
                <a:latin typeface="Times New Roman" panose="02020603050405020304" pitchFamily="18" charset="0"/>
                <a:cs typeface="Times New Roman" panose="02020603050405020304" pitchFamily="18" charset="0"/>
              </a:rPr>
              <a:t>, bu Bağlılık dolayısıyla Eklentinin, Asıl Şeyin Ekonomik Amacına hizmet etmesi </a:t>
            </a:r>
            <a:r>
              <a:rPr lang="tr-TR" sz="3600" dirty="0">
                <a:latin typeface="Times New Roman" panose="02020603050405020304" pitchFamily="18" charset="0"/>
                <a:cs typeface="Times New Roman" panose="02020603050405020304" pitchFamily="18" charset="0"/>
              </a:rPr>
              <a:t>ve</a:t>
            </a:r>
            <a:r>
              <a:rPr lang="tr-TR" sz="3600" b="1" dirty="0">
                <a:latin typeface="Times New Roman" panose="02020603050405020304" pitchFamily="18" charset="0"/>
                <a:cs typeface="Times New Roman" panose="02020603050405020304" pitchFamily="18" charset="0"/>
              </a:rPr>
              <a:t> bunun Üçüncü Kişiler tarafından anlaşılabilmesidir. </a:t>
            </a:r>
          </a:p>
          <a:p>
            <a:pPr marL="0" indent="0" algn="just">
              <a:buNone/>
            </a:pPr>
            <a:endParaRPr lang="tr-TR" dirty="0"/>
          </a:p>
        </p:txBody>
      </p:sp>
    </p:spTree>
    <p:extLst>
      <p:ext uri="{BB962C8B-B14F-4D97-AF65-F5344CB8AC3E}">
        <p14:creationId xmlns:p14="http://schemas.microsoft.com/office/powerpoint/2010/main" val="366487429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Bununla birlikte, </a:t>
            </a:r>
            <a:r>
              <a:rPr lang="tr-TR" sz="3600" b="1" dirty="0">
                <a:latin typeface="Times New Roman" panose="02020603050405020304" pitchFamily="18" charset="0"/>
                <a:cs typeface="Times New Roman" panose="02020603050405020304" pitchFamily="18" charset="0"/>
              </a:rPr>
              <a:t>Asıl Şey ile Eklenti arasında </a:t>
            </a:r>
            <a:r>
              <a:rPr lang="tr-TR" sz="3600" b="1" i="1" dirty="0">
                <a:latin typeface="Times New Roman" panose="02020603050405020304" pitchFamily="18" charset="0"/>
                <a:cs typeface="Times New Roman" panose="02020603050405020304" pitchFamily="18" charset="0"/>
              </a:rPr>
              <a:t>Sıkı bir Maddi Bağlılık </a:t>
            </a:r>
            <a:r>
              <a:rPr lang="tr-TR" sz="3600" dirty="0">
                <a:latin typeface="Times New Roman" panose="02020603050405020304" pitchFamily="18" charset="0"/>
                <a:cs typeface="Times New Roman" panose="02020603050405020304" pitchFamily="18" charset="0"/>
              </a:rPr>
              <a:t>da </a:t>
            </a:r>
            <a:r>
              <a:rPr lang="tr-TR" sz="3600" b="1" dirty="0">
                <a:latin typeface="Times New Roman" panose="02020603050405020304" pitchFamily="18" charset="0"/>
                <a:cs typeface="Times New Roman" panose="02020603050405020304" pitchFamily="18" charset="0"/>
              </a:rPr>
              <a:t>bulunabilir. </a:t>
            </a:r>
          </a:p>
          <a:p>
            <a:pPr algn="just"/>
            <a:r>
              <a:rPr lang="tr-TR" sz="3600" b="1" dirty="0">
                <a:latin typeface="Times New Roman" panose="02020603050405020304" pitchFamily="18" charset="0"/>
                <a:cs typeface="Times New Roman" panose="02020603050405020304" pitchFamily="18" charset="0"/>
              </a:rPr>
              <a:t>Eklentinin asıl şeyin ekonomik amacı için fiilen kullanılması şart değildir. </a:t>
            </a:r>
            <a:r>
              <a:rPr lang="tr-TR" sz="3600" dirty="0">
                <a:latin typeface="Times New Roman" panose="02020603050405020304" pitchFamily="18" charset="0"/>
                <a:cs typeface="Times New Roman" panose="02020603050405020304" pitchFamily="18" charset="0"/>
              </a:rPr>
              <a:t>Kullanma ihtimalinin mevcut olması da yeterlidir. </a:t>
            </a:r>
          </a:p>
          <a:p>
            <a:pPr algn="just"/>
            <a:r>
              <a:rPr lang="tr-TR" sz="3600" b="1" i="1" dirty="0">
                <a:latin typeface="Times New Roman" panose="02020603050405020304" pitchFamily="18" charset="0"/>
                <a:cs typeface="Times New Roman" panose="02020603050405020304" pitchFamily="18" charset="0"/>
              </a:rPr>
              <a:t>Örneğin,</a:t>
            </a:r>
            <a:r>
              <a:rPr lang="tr-TR" sz="3600" dirty="0">
                <a:latin typeface="Times New Roman" panose="02020603050405020304" pitchFamily="18" charset="0"/>
                <a:cs typeface="Times New Roman" panose="02020603050405020304" pitchFamily="18" charset="0"/>
              </a:rPr>
              <a:t> Yedek parça deposunda bulunan yedek parça, bir Fabrikada stok edilen Makine ve diğer Aletler bakımından durum böyledir. </a:t>
            </a:r>
          </a:p>
          <a:p>
            <a:endParaRPr lang="tr-TR" sz="3600" dirty="0"/>
          </a:p>
        </p:txBody>
      </p:sp>
    </p:spTree>
    <p:extLst>
      <p:ext uri="{BB962C8B-B14F-4D97-AF65-F5344CB8AC3E}">
        <p14:creationId xmlns:p14="http://schemas.microsoft.com/office/powerpoint/2010/main" val="30164937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Eklenti, Asıl Şeyin bulunduğu yerden geçici bir zaman için ayrılmakla, bu niteliğini kaybetmez. </a:t>
            </a:r>
          </a:p>
          <a:p>
            <a:pPr algn="just"/>
            <a:r>
              <a:rPr lang="tr-TR" b="1" dirty="0">
                <a:latin typeface="Times New Roman" panose="02020603050405020304" pitchFamily="18" charset="0"/>
                <a:cs typeface="Times New Roman" panose="02020603050405020304" pitchFamily="18" charset="0"/>
              </a:rPr>
              <a:t>Temizlik</a:t>
            </a:r>
            <a:r>
              <a:rPr lang="tr-TR" dirty="0">
                <a:latin typeface="Times New Roman" panose="02020603050405020304" pitchFamily="18" charset="0"/>
                <a:cs typeface="Times New Roman" panose="02020603050405020304" pitchFamily="18" charset="0"/>
              </a:rPr>
              <a:t> veya </a:t>
            </a:r>
            <a:r>
              <a:rPr lang="tr-TR" b="1" dirty="0">
                <a:latin typeface="Times New Roman" panose="02020603050405020304" pitchFamily="18" charset="0"/>
                <a:cs typeface="Times New Roman" panose="02020603050405020304" pitchFamily="18" charset="0"/>
              </a:rPr>
              <a:t>Onarım</a:t>
            </a:r>
            <a:r>
              <a:rPr lang="tr-TR" dirty="0">
                <a:latin typeface="Times New Roman" panose="02020603050405020304" pitchFamily="18" charset="0"/>
                <a:cs typeface="Times New Roman" panose="02020603050405020304" pitchFamily="18" charset="0"/>
              </a:rPr>
              <a:t> nedeniyle böyle </a:t>
            </a:r>
            <a:r>
              <a:rPr lang="tr-TR" b="1" dirty="0">
                <a:latin typeface="Times New Roman" panose="02020603050405020304" pitchFamily="18" charset="0"/>
                <a:cs typeface="Times New Roman" panose="02020603050405020304" pitchFamily="18" charset="0"/>
              </a:rPr>
              <a:t>Ayrılmalar gerekebilir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MK m.</a:t>
            </a:r>
            <a:r>
              <a:rPr lang="tr-TR" sz="2400" dirty="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686/ III). </a:t>
            </a:r>
          </a:p>
          <a:p>
            <a:pPr algn="just"/>
            <a:r>
              <a:rPr lang="tr-TR" b="1" i="1" dirty="0">
                <a:latin typeface="Times New Roman" panose="02020603050405020304" pitchFamily="18" charset="0"/>
                <a:cs typeface="Times New Roman" panose="02020603050405020304" pitchFamily="18" charset="0"/>
              </a:rPr>
              <a:t>Örneğin,</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Fabrikanın bir Makinesi onarıma gönderilince, Makine, Eklenti niteliğini kaybetmez. </a:t>
            </a:r>
          </a:p>
          <a:p>
            <a:pPr algn="just"/>
            <a:r>
              <a:rPr lang="tr-TR" dirty="0">
                <a:latin typeface="Times New Roman" panose="02020603050405020304" pitchFamily="18" charset="0"/>
                <a:cs typeface="Times New Roman" panose="02020603050405020304" pitchFamily="18" charset="0"/>
              </a:rPr>
              <a:t>Hatta, </a:t>
            </a:r>
            <a:r>
              <a:rPr lang="tr-TR" b="1" i="1" dirty="0">
                <a:latin typeface="Times New Roman" panose="02020603050405020304" pitchFamily="18" charset="0"/>
                <a:cs typeface="Times New Roman" panose="02020603050405020304" pitchFamily="18" charset="0"/>
              </a:rPr>
              <a:t>Eklenti olan şeyin geçici olarak kullanma amacı dışında </a:t>
            </a:r>
            <a:r>
              <a:rPr lang="tr-TR" dirty="0">
                <a:latin typeface="Times New Roman" panose="02020603050405020304" pitchFamily="18" charset="0"/>
                <a:cs typeface="Times New Roman" panose="02020603050405020304" pitchFamily="18" charset="0"/>
              </a:rPr>
              <a:t>bir </a:t>
            </a:r>
            <a:r>
              <a:rPr lang="tr-TR" b="1" i="1" dirty="0">
                <a:latin typeface="Times New Roman" panose="02020603050405020304" pitchFamily="18" charset="0"/>
                <a:cs typeface="Times New Roman" panose="02020603050405020304" pitchFamily="18" charset="0"/>
              </a:rPr>
              <a:t>başkasına kiralanması </a:t>
            </a:r>
            <a:r>
              <a:rPr lang="tr-TR" dirty="0">
                <a:latin typeface="Times New Roman" panose="02020603050405020304" pitchFamily="18" charset="0"/>
                <a:cs typeface="Times New Roman" panose="02020603050405020304" pitchFamily="18" charset="0"/>
              </a:rPr>
              <a:t>veya </a:t>
            </a:r>
            <a:r>
              <a:rPr lang="tr-TR" b="1" dirty="0">
                <a:latin typeface="Times New Roman" panose="02020603050405020304" pitchFamily="18" charset="0"/>
                <a:cs typeface="Times New Roman" panose="02020603050405020304" pitchFamily="18" charset="0"/>
              </a:rPr>
              <a:t>ödünç verilmesi durumunda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Eklenti niteliği ortadan kalkmaz. </a:t>
            </a:r>
          </a:p>
        </p:txBody>
      </p:sp>
    </p:spTree>
    <p:extLst>
      <p:ext uri="{BB962C8B-B14F-4D97-AF65-F5344CB8AC3E}">
        <p14:creationId xmlns:p14="http://schemas.microsoft.com/office/powerpoint/2010/main" val="156984823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latin typeface="+mn-lt"/>
                <a:cs typeface="Times New Roman" panose="02020603050405020304" pitchFamily="18" charset="0"/>
              </a:rPr>
              <a:t>Özgüleme </a:t>
            </a:r>
            <a:br>
              <a:rPr lang="tr-TR" sz="4000" b="1" dirty="0">
                <a:latin typeface="+mn-lt"/>
                <a:cs typeface="Times New Roman" panose="02020603050405020304" pitchFamily="18" charset="0"/>
              </a:rPr>
            </a:br>
            <a:endParaRPr lang="tr-TR" sz="4000" dirty="0">
              <a:latin typeface="+mn-lt"/>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Eklenti</a:t>
            </a:r>
            <a:r>
              <a:rPr lang="tr-TR" b="1"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Asıl Şey </a:t>
            </a:r>
            <a:r>
              <a:rPr lang="tr-TR" b="1" i="1" dirty="0">
                <a:latin typeface="Times New Roman" panose="02020603050405020304" pitchFamily="18" charset="0"/>
                <a:cs typeface="Times New Roman" panose="02020603050405020304" pitchFamily="18" charset="0"/>
              </a:rPr>
              <a:t>ekonomik bakımdan bir bütünlük </a:t>
            </a:r>
            <a:r>
              <a:rPr lang="tr-TR" b="1" dirty="0">
                <a:latin typeface="Times New Roman" panose="02020603050405020304" pitchFamily="18" charset="0"/>
                <a:cs typeface="Times New Roman" panose="02020603050405020304" pitchFamily="18" charset="0"/>
              </a:rPr>
              <a:t>arz eder. </a:t>
            </a:r>
          </a:p>
          <a:p>
            <a:pPr algn="just"/>
            <a:r>
              <a:rPr lang="tr-TR" b="1" u="sng" dirty="0">
                <a:latin typeface="Times New Roman" panose="02020603050405020304" pitchFamily="18" charset="0"/>
                <a:cs typeface="Times New Roman" panose="02020603050405020304" pitchFamily="18" charset="0"/>
              </a:rPr>
              <a:t>Eklenti ile Asıl Şeyi </a:t>
            </a:r>
            <a:r>
              <a:rPr lang="tr-TR" b="1" dirty="0">
                <a:latin typeface="Times New Roman" panose="02020603050405020304" pitchFamily="18" charset="0"/>
                <a:cs typeface="Times New Roman" panose="02020603050405020304" pitchFamily="18" charset="0"/>
              </a:rPr>
              <a:t>bir arada tutan aralarındaki «</a:t>
            </a:r>
            <a:r>
              <a:rPr lang="tr-TR" b="1" i="1" dirty="0">
                <a:latin typeface="Times New Roman" panose="02020603050405020304" pitchFamily="18" charset="0"/>
                <a:cs typeface="Times New Roman" panose="02020603050405020304" pitchFamily="18" charset="0"/>
              </a:rPr>
              <a:t>Ekonomik Amaç Birliğidir</a:t>
            </a:r>
            <a:r>
              <a:rPr lang="tr-TR" b="1"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bir Taşınır Malın diğer bir Malın (</a:t>
            </a:r>
            <a:r>
              <a:rPr lang="tr-TR" b="1" i="1" dirty="0">
                <a:latin typeface="Times New Roman" panose="02020603050405020304" pitchFamily="18" charset="0"/>
                <a:cs typeface="Times New Roman" panose="02020603050405020304" pitchFamily="18" charset="0"/>
              </a:rPr>
              <a:t>asıl şeyin) </a:t>
            </a:r>
            <a:r>
              <a:rPr lang="tr-TR" b="1" dirty="0">
                <a:latin typeface="Times New Roman" panose="02020603050405020304" pitchFamily="18" charset="0"/>
                <a:cs typeface="Times New Roman" panose="02020603050405020304" pitchFamily="18" charset="0"/>
              </a:rPr>
              <a:t>Eklentisi sayılabilmesi </a:t>
            </a:r>
            <a:r>
              <a:rPr lang="tr-TR" dirty="0">
                <a:latin typeface="Times New Roman" panose="02020603050405020304" pitchFamily="18" charset="0"/>
                <a:cs typeface="Times New Roman" panose="02020603050405020304" pitchFamily="18" charset="0"/>
              </a:rPr>
              <a:t>için, bu </a:t>
            </a:r>
            <a:r>
              <a:rPr lang="tr-TR" b="1" dirty="0">
                <a:latin typeface="Times New Roman" panose="02020603050405020304" pitchFamily="18" charset="0"/>
                <a:cs typeface="Times New Roman" panose="02020603050405020304" pitchFamily="18" charset="0"/>
              </a:rPr>
              <a:t>Taşınır Malın, Asıl Şeyin İşletilmesini</a:t>
            </a:r>
            <a:r>
              <a:rPr lang="tr-TR" dirty="0">
                <a:latin typeface="Times New Roman" panose="02020603050405020304" pitchFamily="18" charset="0"/>
                <a:cs typeface="Times New Roman" panose="02020603050405020304" pitchFamily="18" charset="0"/>
              </a:rPr>
              <a:t> veya </a:t>
            </a:r>
            <a:r>
              <a:rPr lang="tr-TR" b="1" dirty="0">
                <a:latin typeface="Times New Roman" panose="02020603050405020304" pitchFamily="18" charset="0"/>
                <a:cs typeface="Times New Roman" panose="02020603050405020304" pitchFamily="18" charset="0"/>
              </a:rPr>
              <a:t>Korunmasını </a:t>
            </a:r>
            <a:r>
              <a:rPr lang="tr-TR" dirty="0">
                <a:latin typeface="Times New Roman" panose="02020603050405020304" pitchFamily="18" charset="0"/>
                <a:cs typeface="Times New Roman" panose="02020603050405020304" pitchFamily="18" charset="0"/>
              </a:rPr>
              <a:t>veya </a:t>
            </a:r>
            <a:r>
              <a:rPr lang="tr-TR" b="1" dirty="0">
                <a:latin typeface="Times New Roman" panose="02020603050405020304" pitchFamily="18" charset="0"/>
                <a:cs typeface="Times New Roman" panose="02020603050405020304" pitchFamily="18" charset="0"/>
              </a:rPr>
              <a:t>ondan Yararlanılmasını</a:t>
            </a:r>
            <a:r>
              <a:rPr lang="tr-TR" dirty="0">
                <a:latin typeface="Times New Roman" panose="02020603050405020304" pitchFamily="18" charset="0"/>
                <a:cs typeface="Times New Roman" panose="02020603050405020304" pitchFamily="18" charset="0"/>
              </a:rPr>
              <a:t> sağlamak üzere, </a:t>
            </a:r>
            <a:r>
              <a:rPr lang="tr-TR" b="1" dirty="0">
                <a:latin typeface="Times New Roman" panose="02020603050405020304" pitchFamily="18" charset="0"/>
                <a:cs typeface="Times New Roman" panose="02020603050405020304" pitchFamily="18" charset="0"/>
              </a:rPr>
              <a:t>onun </a:t>
            </a:r>
            <a:r>
              <a:rPr lang="tr-TR" b="1" i="1" dirty="0">
                <a:latin typeface="Times New Roman" panose="02020603050405020304" pitchFamily="18" charset="0"/>
                <a:cs typeface="Times New Roman" panose="02020603050405020304" pitchFamily="18" charset="0"/>
              </a:rPr>
              <a:t>Ekonomik Amacına </a:t>
            </a:r>
            <a:r>
              <a:rPr lang="tr-TR" b="1" dirty="0">
                <a:latin typeface="Times New Roman" panose="02020603050405020304" pitchFamily="18" charset="0"/>
                <a:cs typeface="Times New Roman" panose="02020603050405020304" pitchFamily="18" charset="0"/>
              </a:rPr>
              <a:t>sürekli bir biçimde özgülenmiş olması gerekir. </a:t>
            </a:r>
          </a:p>
          <a:p>
            <a:pPr marL="0" indent="0" algn="just">
              <a:buNone/>
            </a:pPr>
            <a:endParaRPr lang="tr-TR" dirty="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314831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Aynı Ekonomik Amaca hizmet eden iki Maldan hangisinin </a:t>
            </a:r>
            <a:r>
              <a:rPr lang="tr-TR" sz="3600" b="1" i="1" dirty="0">
                <a:latin typeface="Times New Roman" panose="02020603050405020304" pitchFamily="18" charset="0"/>
                <a:cs typeface="Times New Roman" panose="02020603050405020304" pitchFamily="18" charset="0"/>
              </a:rPr>
              <a:t>Asıl Şey,</a:t>
            </a:r>
            <a:r>
              <a:rPr lang="tr-TR" sz="3600" b="1" dirty="0">
                <a:latin typeface="Times New Roman" panose="02020603050405020304" pitchFamily="18" charset="0"/>
                <a:cs typeface="Times New Roman" panose="02020603050405020304" pitchFamily="18" charset="0"/>
              </a:rPr>
              <a:t> hangisinin </a:t>
            </a:r>
            <a:r>
              <a:rPr lang="tr-TR" sz="3600" dirty="0">
                <a:latin typeface="Times New Roman" panose="02020603050405020304" pitchFamily="18" charset="0"/>
                <a:cs typeface="Times New Roman" panose="02020603050405020304" pitchFamily="18" charset="0"/>
              </a:rPr>
              <a:t>ise </a:t>
            </a:r>
            <a:r>
              <a:rPr lang="tr-TR" sz="3600" b="1" i="1" dirty="0">
                <a:latin typeface="Times New Roman" panose="02020603050405020304" pitchFamily="18" charset="0"/>
                <a:cs typeface="Times New Roman" panose="02020603050405020304" pitchFamily="18" charset="0"/>
              </a:rPr>
              <a:t>Eklenti</a:t>
            </a:r>
            <a:r>
              <a:rPr lang="tr-TR" sz="3600" b="1" dirty="0">
                <a:latin typeface="Times New Roman" panose="02020603050405020304" pitchFamily="18" charset="0"/>
                <a:cs typeface="Times New Roman" panose="02020603050405020304" pitchFamily="18" charset="0"/>
              </a:rPr>
              <a:t> sayılacağını bazen </a:t>
            </a:r>
            <a:r>
              <a:rPr lang="tr-TR" sz="3600" b="1" i="1" dirty="0">
                <a:latin typeface="Times New Roman" panose="02020603050405020304" pitchFamily="18" charset="0"/>
                <a:cs typeface="Times New Roman" panose="02020603050405020304" pitchFamily="18" charset="0"/>
              </a:rPr>
              <a:t>Hukuk Düzeni </a:t>
            </a:r>
            <a:r>
              <a:rPr lang="tr-TR" sz="3600" b="1" dirty="0">
                <a:latin typeface="Times New Roman" panose="02020603050405020304" pitchFamily="18" charset="0"/>
                <a:cs typeface="Times New Roman" panose="02020603050405020304" pitchFamily="18" charset="0"/>
              </a:rPr>
              <a:t>tayin eder. </a:t>
            </a:r>
          </a:p>
          <a:p>
            <a:pPr algn="just"/>
            <a:r>
              <a:rPr lang="tr-TR" sz="3600" dirty="0">
                <a:latin typeface="Times New Roman" panose="02020603050405020304" pitchFamily="18" charset="0"/>
                <a:cs typeface="Times New Roman" panose="02020603050405020304" pitchFamily="18" charset="0"/>
              </a:rPr>
              <a:t>Öyleyse, </a:t>
            </a:r>
            <a:r>
              <a:rPr lang="tr-TR" sz="3600" b="1" i="1" dirty="0">
                <a:latin typeface="Times New Roman" panose="02020603050405020304" pitchFamily="18" charset="0"/>
                <a:cs typeface="Times New Roman" panose="02020603050405020304" pitchFamily="18" charset="0"/>
              </a:rPr>
              <a:t>Aynı Ekonomik Amaca hizmet eden Taşınır Mallardan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Taşınmaz Mallardan, </a:t>
            </a:r>
            <a:r>
              <a:rPr lang="tr-TR" sz="3600" b="1" dirty="0">
                <a:latin typeface="Times New Roman" panose="02020603050405020304" pitchFamily="18" charset="0"/>
                <a:cs typeface="Times New Roman" panose="02020603050405020304" pitchFamily="18" charset="0"/>
              </a:rPr>
              <a:t>Taşınır Malların Değeri, Taşınmazlardan çok fazla olsa </a:t>
            </a:r>
            <a:r>
              <a:rPr lang="tr-TR" sz="3600" dirty="0">
                <a:latin typeface="Times New Roman" panose="02020603050405020304" pitchFamily="18" charset="0"/>
                <a:cs typeface="Times New Roman" panose="02020603050405020304" pitchFamily="18" charset="0"/>
              </a:rPr>
              <a:t>dahi, </a:t>
            </a:r>
            <a:r>
              <a:rPr lang="tr-TR" sz="3600" b="1" dirty="0">
                <a:latin typeface="Times New Roman" panose="02020603050405020304" pitchFamily="18" charset="0"/>
                <a:cs typeface="Times New Roman" panose="02020603050405020304" pitchFamily="18" charset="0"/>
              </a:rPr>
              <a:t>Taşınmaz, </a:t>
            </a:r>
            <a:r>
              <a:rPr lang="tr-TR" sz="3600" dirty="0">
                <a:latin typeface="Times New Roman" panose="02020603050405020304" pitchFamily="18" charset="0"/>
                <a:cs typeface="Times New Roman" panose="02020603050405020304" pitchFamily="18" charset="0"/>
              </a:rPr>
              <a:t>daima </a:t>
            </a:r>
            <a:r>
              <a:rPr lang="tr-TR" sz="3600" b="1" u="sng" dirty="0">
                <a:latin typeface="Times New Roman" panose="02020603050405020304" pitchFamily="18" charset="0"/>
                <a:cs typeface="Times New Roman" panose="02020603050405020304" pitchFamily="18" charset="0"/>
              </a:rPr>
              <a:t>Asıl Şeyi </a:t>
            </a:r>
            <a:r>
              <a:rPr lang="tr-TR" sz="3600" b="1" dirty="0">
                <a:latin typeface="Times New Roman" panose="02020603050405020304" pitchFamily="18" charset="0"/>
                <a:cs typeface="Times New Roman" panose="02020603050405020304" pitchFamily="18" charset="0"/>
              </a:rPr>
              <a:t>teşkil eder. </a:t>
            </a:r>
          </a:p>
          <a:p>
            <a:pPr marL="0" indent="0" algn="just">
              <a:buNone/>
            </a:pPr>
            <a:endParaRPr lang="tr-TR"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14792602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i="1" dirty="0">
                <a:latin typeface="Times New Roman" panose="02020603050405020304" pitchFamily="18" charset="0"/>
                <a:cs typeface="Times New Roman" panose="02020603050405020304" pitchFamily="18" charset="0"/>
              </a:rPr>
              <a:t>Örneğin</a:t>
            </a:r>
            <a:r>
              <a:rPr lang="tr-TR" sz="3600" dirty="0">
                <a:latin typeface="Times New Roman" panose="02020603050405020304" pitchFamily="18" charset="0"/>
                <a:cs typeface="Times New Roman" panose="02020603050405020304" pitchFamily="18" charset="0"/>
              </a:rPr>
              <a:t>, bir </a:t>
            </a:r>
            <a:r>
              <a:rPr lang="tr-TR" sz="3600" b="1" dirty="0">
                <a:latin typeface="Times New Roman" panose="02020603050405020304" pitchFamily="18" charset="0"/>
                <a:cs typeface="Times New Roman" panose="02020603050405020304" pitchFamily="18" charset="0"/>
              </a:rPr>
              <a:t>Fabrika Binasına </a:t>
            </a:r>
            <a:r>
              <a:rPr lang="tr-TR" sz="3600" dirty="0">
                <a:latin typeface="Times New Roman" panose="02020603050405020304" pitchFamily="18" charset="0"/>
                <a:cs typeface="Times New Roman" panose="02020603050405020304" pitchFamily="18" charset="0"/>
              </a:rPr>
              <a:t>kıyasla, </a:t>
            </a:r>
            <a:r>
              <a:rPr lang="tr-TR" sz="3600" b="1" dirty="0">
                <a:latin typeface="Times New Roman" panose="02020603050405020304" pitchFamily="18" charset="0"/>
                <a:cs typeface="Times New Roman" panose="02020603050405020304" pitchFamily="18" charset="0"/>
              </a:rPr>
              <a:t>Makineler</a:t>
            </a:r>
            <a:r>
              <a:rPr lang="tr-TR" sz="3600" dirty="0">
                <a:latin typeface="Times New Roman" panose="02020603050405020304" pitchFamily="18" charset="0"/>
                <a:cs typeface="Times New Roman" panose="02020603050405020304" pitchFamily="18" charset="0"/>
              </a:rPr>
              <a:t> daha çok değer taşısa bile, </a:t>
            </a:r>
            <a:r>
              <a:rPr lang="tr-TR" sz="3600" b="1" dirty="0">
                <a:latin typeface="Times New Roman" panose="02020603050405020304" pitchFamily="18" charset="0"/>
                <a:cs typeface="Times New Roman" panose="02020603050405020304" pitchFamily="18" charset="0"/>
              </a:rPr>
              <a:t>Taşınmaz</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Asıl Şeyi</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Makineler </a:t>
            </a:r>
            <a:r>
              <a:rPr lang="tr-TR" sz="3600" dirty="0">
                <a:latin typeface="Times New Roman" panose="02020603050405020304" pitchFamily="18" charset="0"/>
                <a:cs typeface="Times New Roman" panose="02020603050405020304" pitchFamily="18" charset="0"/>
              </a:rPr>
              <a:t>ise, </a:t>
            </a:r>
            <a:r>
              <a:rPr lang="tr-TR" sz="3600" b="1" i="1" dirty="0">
                <a:latin typeface="Times New Roman" panose="02020603050405020304" pitchFamily="18" charset="0"/>
                <a:cs typeface="Times New Roman" panose="02020603050405020304" pitchFamily="18" charset="0"/>
              </a:rPr>
              <a:t>Eklentiyi</a:t>
            </a:r>
            <a:r>
              <a:rPr lang="tr-TR" sz="3600" dirty="0">
                <a:latin typeface="Times New Roman" panose="02020603050405020304" pitchFamily="18" charset="0"/>
                <a:cs typeface="Times New Roman" panose="02020603050405020304" pitchFamily="18" charset="0"/>
              </a:rPr>
              <a:t> teşkil eder. Çünkü, sadece </a:t>
            </a:r>
            <a:r>
              <a:rPr lang="tr-TR" sz="3600" b="1" dirty="0">
                <a:latin typeface="Times New Roman" panose="02020603050405020304" pitchFamily="18" charset="0"/>
                <a:cs typeface="Times New Roman" panose="02020603050405020304" pitchFamily="18" charset="0"/>
              </a:rPr>
              <a:t>Taşınır Mallar</a:t>
            </a:r>
            <a:r>
              <a:rPr lang="tr-TR" sz="3600" b="1" i="1" dirty="0">
                <a:latin typeface="Times New Roman" panose="02020603050405020304" pitchFamily="18" charset="0"/>
                <a:cs typeface="Times New Roman" panose="02020603050405020304" pitchFamily="18" charset="0"/>
              </a:rPr>
              <a:t>, Eklenti </a:t>
            </a:r>
            <a:r>
              <a:rPr lang="tr-TR" sz="3600" dirty="0">
                <a:latin typeface="Times New Roman" panose="02020603050405020304" pitchFamily="18" charset="0"/>
                <a:cs typeface="Times New Roman" panose="02020603050405020304" pitchFamily="18" charset="0"/>
              </a:rPr>
              <a:t>olabilir. </a:t>
            </a:r>
          </a:p>
          <a:p>
            <a:pPr algn="just"/>
            <a:r>
              <a:rPr lang="tr-TR" sz="3600" b="1" i="1" dirty="0">
                <a:latin typeface="Times New Roman" panose="02020603050405020304" pitchFamily="18" charset="0"/>
                <a:cs typeface="Times New Roman" panose="02020603050405020304" pitchFamily="18" charset="0"/>
              </a:rPr>
              <a:t>Taşınır Mallar arasında hangi Malın diğerinin Ekonomik Amacına özgülendiği hususu </a:t>
            </a:r>
            <a:r>
              <a:rPr lang="tr-TR" sz="3600" i="1" dirty="0">
                <a:latin typeface="Times New Roman" panose="02020603050405020304" pitchFamily="18" charset="0"/>
                <a:cs typeface="Times New Roman" panose="02020603050405020304" pitchFamily="18" charset="0"/>
              </a:rPr>
              <a:t>ise</a:t>
            </a:r>
            <a:r>
              <a:rPr lang="tr-TR" sz="3600" b="1" i="1"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İş Hayatında kabul gören Anlayışa göre </a:t>
            </a:r>
            <a:r>
              <a:rPr lang="tr-TR" sz="3600" b="1" dirty="0">
                <a:latin typeface="Times New Roman" panose="02020603050405020304" pitchFamily="18" charset="0"/>
                <a:cs typeface="Times New Roman" panose="02020603050405020304" pitchFamily="18" charset="0"/>
              </a:rPr>
              <a:t>tayin edilir.  </a:t>
            </a:r>
          </a:p>
          <a:p>
            <a:pPr marL="0" indent="0">
              <a:buNone/>
            </a:pPr>
            <a:endParaRPr lang="tr-TR" dirty="0"/>
          </a:p>
        </p:txBody>
      </p:sp>
    </p:spTree>
    <p:extLst>
      <p:ext uri="{BB962C8B-B14F-4D97-AF65-F5344CB8AC3E}">
        <p14:creationId xmlns:p14="http://schemas.microsoft.com/office/powerpoint/2010/main" val="219072341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2698</TotalTime>
  <Words>7405</Words>
  <Application>Microsoft Office PowerPoint</Application>
  <PresentationFormat>Geniş ekran</PresentationFormat>
  <Paragraphs>420</Paragraphs>
  <Slides>123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123</vt:i4>
      </vt:variant>
    </vt:vector>
  </HeadingPairs>
  <TitlesOfParts>
    <vt:vector size="128" baseType="lpstr">
      <vt:lpstr>Arial</vt:lpstr>
      <vt:lpstr>Calibri</vt:lpstr>
      <vt:lpstr>Calibri Light</vt:lpstr>
      <vt:lpstr>Times New Roman</vt:lpstr>
      <vt:lpstr>Office Teması</vt:lpstr>
      <vt:lpstr>  A.Ü.H.F.  3/A EŞYA HUKUKU DERS NOTLARI (2.Dönem- 7. Hafta 01.4.2020) </vt:lpstr>
      <vt:lpstr>Mülkiyetin Konusu ve Kapsamı  </vt:lpstr>
      <vt:lpstr>Mülkiyetin Konusu ve Kapsamı </vt:lpstr>
      <vt:lpstr>Eşya Hukukunda Belirlilik İlkesi ve Basit Eşya </vt:lpstr>
      <vt:lpstr>PowerPoint Sunusu</vt:lpstr>
      <vt:lpstr>Eşya Hukukunda Belirlilik İlkesi ve İlgili Örnek</vt:lpstr>
      <vt:lpstr>Birleşik Eşya ve Belirlilik İlkesi </vt:lpstr>
      <vt:lpstr>Asıl Şey ve Örneği </vt:lpstr>
      <vt:lpstr>Bütünleyici Parça- Eklenti </vt:lpstr>
      <vt:lpstr>PowerPoint Sunusu</vt:lpstr>
      <vt:lpstr>PowerPoint Sunusu</vt:lpstr>
      <vt:lpstr>Asıl Şey-Eklenti </vt:lpstr>
      <vt:lpstr>Mülkiyetin Konusu ve Kapsamı</vt:lpstr>
      <vt:lpstr>Bütünleyici Parça (Mütemmim Cüz)  (Tanım)</vt:lpstr>
      <vt:lpstr>PowerPoint Sunusu</vt:lpstr>
      <vt:lpstr>PowerPoint Sunusu</vt:lpstr>
      <vt:lpstr>PowerPoint Sunusu</vt:lpstr>
      <vt:lpstr>PowerPoint Sunusu</vt:lpstr>
      <vt:lpstr>Taşınır Yapılar </vt:lpstr>
      <vt:lpstr>PowerPoint Sunusu</vt:lpstr>
      <vt:lpstr>Bütünleyici Parça Niteliğinin Kazanılması İçin Gerekli Olan Şartlar </vt:lpstr>
      <vt:lpstr>Bütünleyici Parçanın Unsurları </vt:lpstr>
      <vt:lpstr>Bütünleyici Parçanın Unsurları </vt:lpstr>
      <vt:lpstr>Bütünleyici Parçanın Şartları – Dış Bağlılık </vt:lpstr>
      <vt:lpstr>PowerPoint Sunusu</vt:lpstr>
      <vt:lpstr>PowerPoint Sunusu</vt:lpstr>
      <vt:lpstr>Bütünleyici Parça ile Asıl Şey Arasındaki Bağlılığın Derecesinin Ölçüsü </vt:lpstr>
      <vt:lpstr>PowerPoint Sunusu</vt:lpstr>
      <vt:lpstr>Asıl Şey ile Bütünleyici Parça Bakımından Yok Edilme ve Zarara Uğratılma Deyimleri</vt:lpstr>
      <vt:lpstr>«Asıl Şeyin veya Bütünleyici Parçanın Yapısının Değiştirilmesi» Kavramının Anlamı </vt:lpstr>
      <vt:lpstr>PowerPoint Sunusu</vt:lpstr>
      <vt:lpstr>Bütünleyici Parçanın Şartları - İç Bağlılık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Bütünleyici Parçanın Şartları- Yerel Adetlere Uygunluk </vt:lpstr>
      <vt:lpstr>Yerel Adetler</vt:lpstr>
      <vt:lpstr>PowerPoint Sunusu</vt:lpstr>
      <vt:lpstr>Bütünleyici Parça Sayılmanın Hukuki Sonuçları</vt:lpstr>
      <vt:lpstr>MK m. 684 / I Hükmündeki Kuralın Sonuçları </vt:lpstr>
      <vt:lpstr>PowerPoint Sunusu</vt:lpstr>
      <vt:lpstr>Bütünleyici Parça Olmanın Hukuki Sonuçları </vt:lpstr>
      <vt:lpstr>Ayni Hakkın Şeyin Bütününü Kapsaması </vt:lpstr>
      <vt:lpstr>PowerPoint Sunusu</vt:lpstr>
      <vt:lpstr>PowerPoint Sunusu</vt:lpstr>
      <vt:lpstr>PowerPoint Sunusu</vt:lpstr>
      <vt:lpstr>PowerPoint Sunusu</vt:lpstr>
      <vt:lpstr>PowerPoint Sunusu</vt:lpstr>
      <vt:lpstr>PowerPoint Sunusu</vt:lpstr>
      <vt:lpstr>Bütünleyici Parça Üzerinde Önceden Kurulmuş Olan Ayni Hakların Sona Ermesi </vt:lpstr>
      <vt:lpstr>PowerPoint Sunusu</vt:lpstr>
      <vt:lpstr>PowerPoint Sunusu</vt:lpstr>
      <vt:lpstr>PowerPoint Sunusu</vt:lpstr>
      <vt:lpstr>Bütünleyici Parça Niteliğinin Kaybı:</vt:lpstr>
      <vt:lpstr>Kanun Gereği Bütünleyici Parça Sayılan Şeyler</vt:lpstr>
      <vt:lpstr>Kanun Gereği Bütünleyici Parça Sayılan Şeyler </vt:lpstr>
      <vt:lpstr>Kanun Gereği Bütünleyici Parça Sayılan Şeyler</vt:lpstr>
      <vt:lpstr>Yapılar, Dikili Bitkiler ve Kaynaklar  </vt:lpstr>
      <vt:lpstr>PowerPoint Sunusu</vt:lpstr>
      <vt:lpstr>Doğal Ürünler (Tabii Semereler)  </vt:lpstr>
      <vt:lpstr>PowerPoint Sunusu</vt:lpstr>
      <vt:lpstr>Dönemsel Olarak Elde Edilen Ürünler  </vt:lpstr>
      <vt:lpstr>PowerPoint Sunusu</vt:lpstr>
      <vt:lpstr>Hukuki Ürünler </vt:lpstr>
      <vt:lpstr>Diğer Verimler  </vt:lpstr>
      <vt:lpstr>PowerPoint Sunusu</vt:lpstr>
      <vt:lpstr>Şeyin Özünü Koruma İlkesi </vt:lpstr>
      <vt:lpstr>PowerPoint Sunusu</vt:lpstr>
      <vt:lpstr>PowerPoint Sunusu</vt:lpstr>
      <vt:lpstr>Doğal Ürün Sayılmanın Hukuki Sonuçları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Eklenti </vt:lpstr>
      <vt:lpstr>Eklenti ( Tanımı ve Hükmün Amacı)</vt:lpstr>
      <vt:lpstr>PowerPoint Sunusu</vt:lpstr>
      <vt:lpstr>PowerPoint Sunusu</vt:lpstr>
      <vt:lpstr>Eklenti Niteliğinin Kazanılması İçin Gerekli Olan Şartlar </vt:lpstr>
      <vt:lpstr>Eklenti Niteliğinin Kazanılması İçin Gerekli Olan Şartlar (Taşınır Mal) </vt:lpstr>
      <vt:lpstr>Dış Bağlılık </vt:lpstr>
      <vt:lpstr>PowerPoint Sunusu</vt:lpstr>
      <vt:lpstr>PowerPoint Sunusu</vt:lpstr>
      <vt:lpstr>PowerPoint Sunusu</vt:lpstr>
      <vt:lpstr>Özgüleme  </vt:lpstr>
      <vt:lpstr>PowerPoint Sunusu</vt:lpstr>
      <vt:lpstr>PowerPoint Sunusu</vt:lpstr>
      <vt:lpstr>PowerPoint Sunusu</vt:lpstr>
      <vt:lpstr>PowerPoint Sunusu</vt:lpstr>
      <vt:lpstr>PowerPoint Sunusu</vt:lpstr>
      <vt:lpstr>PowerPoint Sunusu</vt:lpstr>
      <vt:lpstr>Eklenti Sayılmayan Örnekler</vt:lpstr>
      <vt:lpstr>Eklenti Sayılmanın Hukuki Sonuçları</vt:lpstr>
      <vt:lpstr>PowerPoint Sunusu</vt:lpstr>
      <vt:lpstr>PowerPoint Sunusu</vt:lpstr>
      <vt:lpstr>Eklentinin Bağımsız Eşya Olmasının Diğer Sonuçları </vt:lpstr>
      <vt:lpstr>PowerPoint Sunusu</vt:lpstr>
      <vt:lpstr>PowerPoint Sunusu</vt:lpstr>
      <vt:lpstr>PowerPoint Sunusu</vt:lpstr>
      <vt:lpstr>Rehin Bakımından Eklentinin Durumu </vt:lpstr>
      <vt:lpstr>PowerPoint Sunusu</vt:lpstr>
      <vt:lpstr>Rehin Konusunda Medeni Kanun’un Eklentiye İlişkin Hükmü </vt:lpstr>
      <vt:lpstr>PowerPoint Sunusu</vt:lpstr>
      <vt:lpstr>PowerPoint Sunusu</vt:lpstr>
      <vt:lpstr>PowerPoint Sunusu</vt:lpstr>
      <vt:lpstr>MK m. 862 / III Hükmünün Yorumu Konusundaki Görüşler </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ELATMANIN ÖNLENMESİ DAVASI</dc:title>
  <dc:creator>user</dc:creator>
  <cp:lastModifiedBy>seher bagaç</cp:lastModifiedBy>
  <cp:revision>767</cp:revision>
  <cp:lastPrinted>2020-03-31T18:03:37Z</cp:lastPrinted>
  <dcterms:created xsi:type="dcterms:W3CDTF">2015-03-16T19:18:58Z</dcterms:created>
  <dcterms:modified xsi:type="dcterms:W3CDTF">2020-04-01T01:13:22Z</dcterms:modified>
</cp:coreProperties>
</file>