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66"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517270-C3EB-43DB-B708-CA4FFC5BF96E}"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3C6BE5-22B0-4618-9B73-15356A465C05}" type="slidenum">
              <a:rPr lang="tr-TR" smtClean="0"/>
              <a:t>‹#›</a:t>
            </a:fld>
            <a:endParaRPr lang="tr-TR"/>
          </a:p>
        </p:txBody>
      </p:sp>
    </p:spTree>
    <p:extLst>
      <p:ext uri="{BB962C8B-B14F-4D97-AF65-F5344CB8AC3E}">
        <p14:creationId xmlns:p14="http://schemas.microsoft.com/office/powerpoint/2010/main" val="401509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DDB950F-75B9-474E-B78A-CB4A3D349F5B}" type="slidenum">
              <a:rPr lang="tr-TR" altLang="tr-TR">
                <a:solidFill>
                  <a:srgbClr val="000000"/>
                </a:solidFill>
              </a:rPr>
              <a:pPr>
                <a:spcBef>
                  <a:spcPct val="0"/>
                </a:spcBef>
              </a:pPr>
              <a:t>1</a:t>
            </a:fld>
            <a:endParaRPr lang="tr-TR" altLang="tr-TR">
              <a:solidFill>
                <a:srgbClr val="000000"/>
              </a:solidFill>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81650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CC7B8C-01D8-4460-8E27-D3CCC980A385}" type="slidenum">
              <a:rPr lang="tr-TR" altLang="tr-TR">
                <a:solidFill>
                  <a:srgbClr val="000000"/>
                </a:solidFill>
              </a:rPr>
              <a:pPr>
                <a:spcBef>
                  <a:spcPct val="0"/>
                </a:spcBef>
              </a:pPr>
              <a:t>3</a:t>
            </a:fld>
            <a:endParaRPr lang="tr-TR" altLang="tr-TR">
              <a:solidFill>
                <a:srgbClr val="000000"/>
              </a:solidFill>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997268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F731E68-54BF-4C9B-8F38-C95175C82A35}" type="slidenum">
              <a:rPr lang="tr-TR" altLang="tr-TR">
                <a:solidFill>
                  <a:srgbClr val="000000"/>
                </a:solidFill>
              </a:rPr>
              <a:pPr>
                <a:spcBef>
                  <a:spcPct val="0"/>
                </a:spcBef>
              </a:pPr>
              <a:t>4</a:t>
            </a:fld>
            <a:endParaRPr lang="tr-TR" altLang="tr-TR">
              <a:solidFill>
                <a:srgbClr val="000000"/>
              </a:solidFill>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60023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657FE6-9E4B-478B-ACB7-ADECD24A6445}" type="slidenum">
              <a:rPr lang="tr-TR" altLang="tr-TR">
                <a:solidFill>
                  <a:srgbClr val="000000"/>
                </a:solidFill>
              </a:rPr>
              <a:pPr>
                <a:spcBef>
                  <a:spcPct val="0"/>
                </a:spcBef>
              </a:pPr>
              <a:t>5</a:t>
            </a:fld>
            <a:endParaRPr lang="tr-TR" altLang="tr-TR">
              <a:solidFill>
                <a:srgbClr val="000000"/>
              </a:solidFill>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00648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022656-F522-4901-A9A4-6BD2311624CE}" type="slidenum">
              <a:rPr lang="tr-TR" altLang="tr-TR">
                <a:solidFill>
                  <a:srgbClr val="000000"/>
                </a:solidFill>
              </a:rPr>
              <a:pPr>
                <a:spcBef>
                  <a:spcPct val="0"/>
                </a:spcBef>
              </a:pPr>
              <a:t>6</a:t>
            </a:fld>
            <a:endParaRPr lang="tr-TR" altLang="tr-TR">
              <a:solidFill>
                <a:srgbClr val="000000"/>
              </a:solidFill>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85020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65C8865-971F-4CAE-B086-46CCA89A02D0}" type="slidenum">
              <a:rPr lang="tr-TR" altLang="tr-TR">
                <a:solidFill>
                  <a:srgbClr val="000000"/>
                </a:solidFill>
              </a:rPr>
              <a:pPr>
                <a:spcBef>
                  <a:spcPct val="0"/>
                </a:spcBef>
              </a:pPr>
              <a:t>7</a:t>
            </a:fld>
            <a:endParaRPr lang="tr-TR" altLang="tr-TR">
              <a:solidFill>
                <a:srgbClr val="000000"/>
              </a:solidFill>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621214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71B7B8-C9BE-43D1-AE1B-A91FC23B641D}" type="slidenum">
              <a:rPr lang="tr-TR" altLang="tr-TR">
                <a:solidFill>
                  <a:srgbClr val="000000"/>
                </a:solidFill>
              </a:rPr>
              <a:pPr>
                <a:spcBef>
                  <a:spcPct val="0"/>
                </a:spcBef>
              </a:pPr>
              <a:t>8</a:t>
            </a:fld>
            <a:endParaRPr lang="tr-TR" altLang="tr-TR">
              <a:solidFill>
                <a:srgbClr val="000000"/>
              </a:solidFill>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821174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60A7BC-F0DD-48B1-8AE4-E6BDBD710EC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0152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60A7BC-F0DD-48B1-8AE4-E6BDBD710EC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1595238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60A7BC-F0DD-48B1-8AE4-E6BDBD710EC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3386307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93930693"/>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473233052"/>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9631632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49390670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189484537"/>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277367894"/>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52996671"/>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261291559"/>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60A7BC-F0DD-48B1-8AE4-E6BDBD710EC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20239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186728061"/>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39009764"/>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708010363"/>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00936747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60A7BC-F0DD-48B1-8AE4-E6BDBD710EC6}"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154409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60A7BC-F0DD-48B1-8AE4-E6BDBD710EC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307916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60A7BC-F0DD-48B1-8AE4-E6BDBD710EC6}"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46805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60A7BC-F0DD-48B1-8AE4-E6BDBD710EC6}"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48439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60A7BC-F0DD-48B1-8AE4-E6BDBD710EC6}"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3668644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60A7BC-F0DD-48B1-8AE4-E6BDBD710EC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694999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60A7BC-F0DD-48B1-8AE4-E6BDBD710EC6}"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415621-A981-4A78-8ABF-E8BBA8950335}" type="slidenum">
              <a:rPr lang="tr-TR" smtClean="0"/>
              <a:t>‹#›</a:t>
            </a:fld>
            <a:endParaRPr lang="tr-TR"/>
          </a:p>
        </p:txBody>
      </p:sp>
    </p:spTree>
    <p:extLst>
      <p:ext uri="{BB962C8B-B14F-4D97-AF65-F5344CB8AC3E}">
        <p14:creationId xmlns:p14="http://schemas.microsoft.com/office/powerpoint/2010/main" val="221112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0A7BC-F0DD-48B1-8AE4-E6BDBD710EC6}"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15621-A981-4A78-8ABF-E8BBA8950335}" type="slidenum">
              <a:rPr lang="tr-TR" smtClean="0"/>
              <a:t>‹#›</a:t>
            </a:fld>
            <a:endParaRPr lang="tr-TR"/>
          </a:p>
        </p:txBody>
      </p:sp>
    </p:spTree>
    <p:extLst>
      <p:ext uri="{BB962C8B-B14F-4D97-AF65-F5344CB8AC3E}">
        <p14:creationId xmlns:p14="http://schemas.microsoft.com/office/powerpoint/2010/main" val="3416340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39421290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0035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A19AA68-C1D7-4438-8FD4-73146EB5197F}"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100355" name="Rectangle 3"/>
          <p:cNvSpPr>
            <a:spLocks noGrp="1" noChangeArrowheads="1"/>
          </p:cNvSpPr>
          <p:nvPr>
            <p:ph type="body" idx="1"/>
          </p:nvPr>
        </p:nvSpPr>
        <p:spPr>
          <a:xfrm>
            <a:off x="293077" y="219809"/>
            <a:ext cx="10398370" cy="5673725"/>
          </a:xfrm>
        </p:spPr>
        <p:txBody>
          <a:bodyPr/>
          <a:lstStyle/>
          <a:p>
            <a:pPr algn="just" eaLnBrk="1" hangingPunct="1">
              <a:lnSpc>
                <a:spcPct val="150000"/>
              </a:lnSpc>
              <a:buFontTx/>
              <a:buNone/>
            </a:pPr>
            <a:r>
              <a:rPr lang="tr-TR" altLang="tr-TR" sz="2800" b="1" dirty="0">
                <a:solidFill>
                  <a:schemeClr val="bg1"/>
                </a:solidFill>
              </a:rPr>
              <a:t>TEKNOLOJİK </a:t>
            </a:r>
            <a:r>
              <a:rPr lang="tr-TR" altLang="tr-TR" sz="2800" b="1" dirty="0" smtClean="0">
                <a:solidFill>
                  <a:schemeClr val="bg1"/>
                </a:solidFill>
              </a:rPr>
              <a:t>NEDENLER</a:t>
            </a:r>
            <a:endParaRPr lang="tr-TR" altLang="tr-TR" sz="2800" dirty="0">
              <a:solidFill>
                <a:schemeClr val="bg1"/>
              </a:solidFill>
            </a:endParaRPr>
          </a:p>
          <a:p>
            <a:pPr algn="just" eaLnBrk="1" hangingPunct="1">
              <a:lnSpc>
                <a:spcPct val="150000"/>
              </a:lnSpc>
              <a:buFontTx/>
              <a:buNone/>
            </a:pPr>
            <a:r>
              <a:rPr lang="tr-TR" altLang="tr-TR" sz="2800" dirty="0" smtClean="0">
                <a:solidFill>
                  <a:schemeClr val="bg1"/>
                </a:solidFill>
                <a:latin typeface="Comic Sans MS" panose="030F0702030302020204" pitchFamily="66" charset="0"/>
              </a:rPr>
              <a:t>Gerek </a:t>
            </a:r>
            <a:r>
              <a:rPr lang="tr-TR" altLang="tr-TR" sz="2800" dirty="0">
                <a:solidFill>
                  <a:schemeClr val="bg1"/>
                </a:solidFill>
                <a:latin typeface="Comic Sans MS" panose="030F0702030302020204" pitchFamily="66" charset="0"/>
              </a:rPr>
              <a:t>sanayi devriminin getirdiği </a:t>
            </a:r>
            <a:r>
              <a:rPr lang="tr-TR" altLang="tr-TR" sz="2800" dirty="0" smtClean="0">
                <a:solidFill>
                  <a:schemeClr val="bg1"/>
                </a:solidFill>
                <a:latin typeface="Comic Sans MS" panose="030F0702030302020204" pitchFamily="66" charset="0"/>
              </a:rPr>
              <a:t>değişiklikler, gerekse </a:t>
            </a:r>
            <a:r>
              <a:rPr lang="tr-TR" altLang="tr-TR" sz="2800" dirty="0">
                <a:solidFill>
                  <a:schemeClr val="bg1"/>
                </a:solidFill>
                <a:latin typeface="Comic Sans MS" panose="030F0702030302020204" pitchFamily="66" charset="0"/>
              </a:rPr>
              <a:t>tarıma egemen olan koşullar, kentleşmenin hızlanmasını, teknolojik gelişmelerle sağlamışlardır. Artan üretimin kentleşmede rol oynaması, ürünün kolay ve ucuz taşınmasını sağlayacak teknolojik araçların gelişmesine bağlıdır. 17. yüzyıl sonunda buhar makinasının bulunmasına kadar ancak birkaç kentin nüfusu 100.000’i aşabilmiştir. Yöre kentleşme (</a:t>
            </a:r>
            <a:r>
              <a:rPr lang="tr-TR" altLang="tr-TR" sz="2800" dirty="0" err="1">
                <a:solidFill>
                  <a:schemeClr val="bg1"/>
                </a:solidFill>
                <a:latin typeface="Comic Sans MS" panose="030F0702030302020204" pitchFamily="66" charset="0"/>
              </a:rPr>
              <a:t>banliyöleşme</a:t>
            </a:r>
            <a:r>
              <a:rPr lang="tr-TR" altLang="tr-TR" sz="2800" dirty="0">
                <a:solidFill>
                  <a:schemeClr val="bg1"/>
                </a:solidFill>
                <a:latin typeface="Comic Sans MS" panose="030F0702030302020204" pitchFamily="66" charset="0"/>
              </a:rPr>
              <a:t>) ve </a:t>
            </a:r>
            <a:r>
              <a:rPr lang="tr-TR" altLang="tr-TR" sz="2800" dirty="0" err="1">
                <a:solidFill>
                  <a:schemeClr val="bg1"/>
                </a:solidFill>
                <a:latin typeface="Comic Sans MS" panose="030F0702030302020204" pitchFamily="66" charset="0"/>
              </a:rPr>
              <a:t>anakentleşme</a:t>
            </a:r>
            <a:r>
              <a:rPr lang="tr-TR" altLang="tr-TR" sz="2800" dirty="0">
                <a:solidFill>
                  <a:schemeClr val="bg1"/>
                </a:solidFill>
                <a:latin typeface="Comic Sans MS" panose="030F0702030302020204" pitchFamily="66" charset="0"/>
              </a:rPr>
              <a:t> (</a:t>
            </a:r>
            <a:r>
              <a:rPr lang="tr-TR" altLang="tr-TR" sz="2800" dirty="0" err="1">
                <a:solidFill>
                  <a:schemeClr val="bg1"/>
                </a:solidFill>
                <a:latin typeface="Comic Sans MS" panose="030F0702030302020204" pitchFamily="66" charset="0"/>
              </a:rPr>
              <a:t>metropolitenleşme</a:t>
            </a:r>
            <a:r>
              <a:rPr lang="tr-TR" altLang="tr-TR" sz="2800" dirty="0">
                <a:solidFill>
                  <a:schemeClr val="bg1"/>
                </a:solidFill>
                <a:latin typeface="Comic Sans MS" panose="030F0702030302020204" pitchFamily="66" charset="0"/>
              </a:rPr>
              <a:t>) gibi olaylar, otomobil çağının ürünleridir.</a:t>
            </a:r>
          </a:p>
        </p:txBody>
      </p:sp>
    </p:spTree>
    <p:extLst>
      <p:ext uri="{BB962C8B-B14F-4D97-AF65-F5344CB8AC3E}">
        <p14:creationId xmlns:p14="http://schemas.microsoft.com/office/powerpoint/2010/main" val="3404375217"/>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791308"/>
            <a:ext cx="10972800" cy="4525963"/>
          </a:xfrm>
        </p:spPr>
        <p:txBody>
          <a:bodyPr/>
          <a:lstStyle/>
          <a:p>
            <a:pPr>
              <a:lnSpc>
                <a:spcPct val="150000"/>
              </a:lnSpc>
            </a:pPr>
            <a:r>
              <a:rPr lang="tr-TR" dirty="0" smtClean="0"/>
              <a:t>Kentleşme</a:t>
            </a:r>
          </a:p>
          <a:p>
            <a:pPr>
              <a:lnSpc>
                <a:spcPct val="150000"/>
              </a:lnSpc>
            </a:pPr>
            <a:r>
              <a:rPr lang="tr-TR" dirty="0" smtClean="0"/>
              <a:t>Sanayileşme</a:t>
            </a:r>
          </a:p>
          <a:p>
            <a:pPr>
              <a:lnSpc>
                <a:spcPct val="150000"/>
              </a:lnSpc>
            </a:pPr>
            <a:r>
              <a:rPr lang="tr-TR" dirty="0" smtClean="0"/>
              <a:t>Meteorolojik koşullar</a:t>
            </a:r>
          </a:p>
          <a:p>
            <a:pPr>
              <a:lnSpc>
                <a:spcPct val="150000"/>
              </a:lnSpc>
            </a:pPr>
            <a:r>
              <a:rPr lang="tr-TR" dirty="0" smtClean="0"/>
              <a:t>Motorlu araçların artışı</a:t>
            </a:r>
            <a:endParaRPr lang="tr-TR" dirty="0"/>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2</a:t>
            </a:fld>
            <a:endParaRPr lang="tr-TR" altLang="tr-TR">
              <a:solidFill>
                <a:srgbClr val="000000"/>
              </a:solidFill>
            </a:endParaRPr>
          </a:p>
        </p:txBody>
      </p:sp>
    </p:spTree>
    <p:extLst>
      <p:ext uri="{BB962C8B-B14F-4D97-AF65-F5344CB8AC3E}">
        <p14:creationId xmlns:p14="http://schemas.microsoft.com/office/powerpoint/2010/main" val="1319156927"/>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854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AA4121F-FA81-4045-BE7F-7D38DDB5535F}"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108547" name="Rectangle 3"/>
          <p:cNvSpPr>
            <a:spLocks noGrp="1" noChangeArrowheads="1"/>
          </p:cNvSpPr>
          <p:nvPr>
            <p:ph type="body" idx="1"/>
          </p:nvPr>
        </p:nvSpPr>
        <p:spPr>
          <a:xfrm>
            <a:off x="131885" y="685801"/>
            <a:ext cx="10779369" cy="5445125"/>
          </a:xfrm>
        </p:spPr>
        <p:txBody>
          <a:bodyPr/>
          <a:lstStyle/>
          <a:p>
            <a:pPr algn="just" eaLnBrk="1" hangingPunct="1">
              <a:lnSpc>
                <a:spcPct val="150000"/>
              </a:lnSpc>
              <a:buFontTx/>
              <a:buNone/>
            </a:pPr>
            <a:r>
              <a:rPr lang="tr-TR" altLang="tr-TR" sz="2800" b="1" dirty="0">
                <a:solidFill>
                  <a:schemeClr val="bg1"/>
                </a:solidFill>
              </a:rPr>
              <a:t>SİYASAL NEDENLER</a:t>
            </a:r>
          </a:p>
          <a:p>
            <a:pPr algn="just" eaLnBrk="1" hangingPunct="1">
              <a:lnSpc>
                <a:spcPct val="150000"/>
              </a:lnSpc>
              <a:buFontTx/>
              <a:buNone/>
            </a:pPr>
            <a:r>
              <a:rPr lang="tr-TR" altLang="tr-TR" sz="2800" dirty="0">
                <a:solidFill>
                  <a:schemeClr val="bg1"/>
                </a:solidFill>
              </a:rPr>
              <a:t>  </a:t>
            </a:r>
            <a:r>
              <a:rPr lang="tr-TR" altLang="tr-TR" dirty="0" smtClean="0">
                <a:solidFill>
                  <a:schemeClr val="bg1"/>
                </a:solidFill>
              </a:rPr>
              <a:t>Çeşitli </a:t>
            </a:r>
            <a:r>
              <a:rPr lang="tr-TR" altLang="tr-TR" dirty="0" smtClean="0">
                <a:solidFill>
                  <a:schemeClr val="bg1"/>
                </a:solidFill>
              </a:rPr>
              <a:t>düzeylerde verilen siyasal kararlar, yönetim yapısının özellikleri, hukuk kuramlarından bazıları ve uluslararası ilişkiler de kentleşmeyi özendirici nitelik taşıyabilir. </a:t>
            </a:r>
          </a:p>
          <a:p>
            <a:pPr algn="just" eaLnBrk="1" hangingPunct="1">
              <a:lnSpc>
                <a:spcPct val="150000"/>
              </a:lnSpc>
              <a:buFontTx/>
              <a:buNone/>
            </a:pPr>
            <a:r>
              <a:rPr lang="tr-TR" altLang="tr-TR" dirty="0" smtClean="0">
                <a:solidFill>
                  <a:schemeClr val="bg1"/>
                </a:solidFill>
              </a:rPr>
              <a:t>İngiltere’de 1946 yılında çıkarılan Yeni Kentler yasası ile, kentleşme Londra çevresinde kurulacak yeni kentlere yöneltilmek istenmiştir. </a:t>
            </a:r>
            <a:endParaRPr lang="tr-TR" altLang="tr-TR" sz="2800" dirty="0">
              <a:solidFill>
                <a:schemeClr val="bg1"/>
              </a:solidFill>
            </a:endParaRPr>
          </a:p>
          <a:p>
            <a:pPr algn="just" eaLnBrk="1" hangingPunct="1">
              <a:lnSpc>
                <a:spcPct val="150000"/>
              </a:lnSpc>
              <a:buFontTx/>
              <a:buNone/>
            </a:pPr>
            <a:r>
              <a:rPr lang="tr-TR" altLang="tr-TR" sz="2800" dirty="0">
                <a:solidFill>
                  <a:schemeClr val="bg1"/>
                </a:solidFill>
              </a:rPr>
              <a:t> </a:t>
            </a:r>
          </a:p>
        </p:txBody>
      </p:sp>
    </p:spTree>
    <p:extLst>
      <p:ext uri="{BB962C8B-B14F-4D97-AF65-F5344CB8AC3E}">
        <p14:creationId xmlns:p14="http://schemas.microsoft.com/office/powerpoint/2010/main" val="769791136"/>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1059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FE6D9F2-7DB8-40B0-9598-AC0C5606FCE2}"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110595" name="Rectangle 3"/>
          <p:cNvSpPr>
            <a:spLocks noGrp="1" noChangeArrowheads="1"/>
          </p:cNvSpPr>
          <p:nvPr>
            <p:ph type="body" idx="1"/>
          </p:nvPr>
        </p:nvSpPr>
        <p:spPr>
          <a:xfrm>
            <a:off x="219808" y="454025"/>
            <a:ext cx="10210800" cy="5791200"/>
          </a:xfrm>
        </p:spPr>
        <p:txBody>
          <a:bodyPr/>
          <a:lstStyle/>
          <a:p>
            <a:pPr algn="just" eaLnBrk="1" hangingPunct="1">
              <a:lnSpc>
                <a:spcPct val="150000"/>
              </a:lnSpc>
            </a:pPr>
            <a:r>
              <a:rPr lang="tr-TR" altLang="tr-TR" dirty="0" smtClean="0">
                <a:solidFill>
                  <a:schemeClr val="bg1"/>
                </a:solidFill>
              </a:rPr>
              <a:t>1947’de Pakistan’ın Hindistan’dan ayrılmasını izleyen yıllarda, Pakistanlı göçmenlerin çoğu, büyük Hint kentlerinde yerleşerek, Hindistan’ın kentleşme oranını yükseltmişleridir.</a:t>
            </a:r>
          </a:p>
          <a:p>
            <a:pPr algn="just" eaLnBrk="1" hangingPunct="1">
              <a:lnSpc>
                <a:spcPct val="150000"/>
              </a:lnSpc>
            </a:pPr>
            <a:r>
              <a:rPr lang="tr-TR" altLang="tr-TR" dirty="0" smtClean="0">
                <a:solidFill>
                  <a:schemeClr val="bg1"/>
                </a:solidFill>
              </a:rPr>
              <a:t>1970’lerde Ürdün’ün başkenti Amman’ın nüfusunun 2 milyona yaklaşmasında, Filistinli göçmenlerin Ürdün topraklarına sığınmak zorunda kalmalarının önemli payı vardır </a:t>
            </a:r>
          </a:p>
        </p:txBody>
      </p:sp>
    </p:spTree>
    <p:extLst>
      <p:ext uri="{BB962C8B-B14F-4D97-AF65-F5344CB8AC3E}">
        <p14:creationId xmlns:p14="http://schemas.microsoft.com/office/powerpoint/2010/main" val="349458322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26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76508AD-E036-4FBB-8041-1B0323F8DCE1}"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112643" name="Rectangle 3"/>
          <p:cNvSpPr>
            <a:spLocks noGrp="1" noChangeArrowheads="1"/>
          </p:cNvSpPr>
          <p:nvPr>
            <p:ph type="body" idx="1"/>
          </p:nvPr>
        </p:nvSpPr>
        <p:spPr>
          <a:xfrm>
            <a:off x="149469" y="304800"/>
            <a:ext cx="10061331" cy="6172200"/>
          </a:xfrm>
        </p:spPr>
        <p:txBody>
          <a:bodyPr/>
          <a:lstStyle/>
          <a:p>
            <a:pPr eaLnBrk="1" hangingPunct="1">
              <a:buFontTx/>
              <a:buNone/>
            </a:pPr>
            <a:r>
              <a:rPr lang="tr-TR" altLang="tr-TR" sz="2800" b="1" dirty="0">
                <a:solidFill>
                  <a:schemeClr val="bg1"/>
                </a:solidFill>
              </a:rPr>
              <a:t>SOSYO-PSİKOLOJİK NEDENLER</a:t>
            </a:r>
          </a:p>
          <a:p>
            <a:pPr algn="just" eaLnBrk="1" hangingPunct="1">
              <a:lnSpc>
                <a:spcPct val="150000"/>
              </a:lnSpc>
              <a:buFontTx/>
              <a:buNone/>
            </a:pPr>
            <a:r>
              <a:rPr lang="tr-TR" altLang="tr-TR" sz="2800" dirty="0">
                <a:solidFill>
                  <a:schemeClr val="bg1"/>
                </a:solidFill>
              </a:rPr>
              <a:t>  Köy ve kent yaşam biçimleri, ölçütleri arasındaki ayrımlardan kaynak alır. Bunlara genellikle, kentlerin çekici özellikleri gözü ile bakılır. Kentlerin sahip bulunduğu toplumsal ve kültürel olanaklar  çok çekicidir. Kentlerin özgür havası, daha geniş bir kümeye mensup olma duygusu, kentli olmanın gururunu paylaşma, bu etmenlerin </a:t>
            </a:r>
            <a:r>
              <a:rPr lang="tr-TR" altLang="tr-TR" sz="2800" dirty="0" err="1">
                <a:solidFill>
                  <a:schemeClr val="bg1"/>
                </a:solidFill>
              </a:rPr>
              <a:t>başlıcalarıdır</a:t>
            </a:r>
            <a:r>
              <a:rPr lang="tr-TR" altLang="tr-TR" sz="2800" dirty="0">
                <a:solidFill>
                  <a:schemeClr val="bg1"/>
                </a:solidFill>
              </a:rPr>
              <a:t>. Kimi yerlerde ise, köyden kente göç etmeye, belirli bir toplumsal aşağılık duygusunu ortadan kaldıran bir “yükseliş” gözü ile bakılır </a:t>
            </a:r>
          </a:p>
        </p:txBody>
      </p:sp>
    </p:spTree>
    <p:extLst>
      <p:ext uri="{BB962C8B-B14F-4D97-AF65-F5344CB8AC3E}">
        <p14:creationId xmlns:p14="http://schemas.microsoft.com/office/powerpoint/2010/main" val="1488322721"/>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469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33936CB-72CD-4E1B-A179-8BAB2DCB5D85}"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114691" name="Rectangle 3"/>
          <p:cNvSpPr>
            <a:spLocks noGrp="1" noChangeArrowheads="1"/>
          </p:cNvSpPr>
          <p:nvPr>
            <p:ph type="body" idx="1"/>
          </p:nvPr>
        </p:nvSpPr>
        <p:spPr>
          <a:xfrm>
            <a:off x="158262" y="685801"/>
            <a:ext cx="10052538" cy="5445125"/>
          </a:xfrm>
        </p:spPr>
        <p:txBody>
          <a:bodyPr/>
          <a:lstStyle/>
          <a:p>
            <a:pPr algn="just" eaLnBrk="1" hangingPunct="1">
              <a:lnSpc>
                <a:spcPct val="150000"/>
              </a:lnSpc>
            </a:pPr>
            <a:r>
              <a:rPr lang="tr-TR" altLang="tr-TR" sz="2800" dirty="0">
                <a:solidFill>
                  <a:schemeClr val="bg1"/>
                </a:solidFill>
              </a:rPr>
              <a:t>Yüzyılın başından beri yaşanan teknolojik-bilimsel gelişmelerin ürünleri arasında sayılan sanayileşme, mekanizasyon ve tıp devrimi gibi kavramlar kentlerde yaşayan nüfusun beklenenin üzerinde artışını da beraberinde getirmiştir. Bu hızlı nüfus artışına rağmen kentlerin ihtiyacı olan altyapı olanakları aynı hızla gelişme gösterememiş ve bunun sonucunda çarpık, sağlıksız kentleşme kalıpları ortaya çıkmıştır. </a:t>
            </a:r>
          </a:p>
        </p:txBody>
      </p:sp>
    </p:spTree>
    <p:extLst>
      <p:ext uri="{BB962C8B-B14F-4D97-AF65-F5344CB8AC3E}">
        <p14:creationId xmlns:p14="http://schemas.microsoft.com/office/powerpoint/2010/main" val="3250648640"/>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673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31676F-38F2-4D5B-960F-CD755F84E888}"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116739" name="Rectangle 3"/>
          <p:cNvSpPr>
            <a:spLocks noGrp="1" noChangeArrowheads="1"/>
          </p:cNvSpPr>
          <p:nvPr>
            <p:ph type="body" idx="1"/>
          </p:nvPr>
        </p:nvSpPr>
        <p:spPr>
          <a:xfrm>
            <a:off x="140677" y="685800"/>
            <a:ext cx="11139854" cy="5791200"/>
          </a:xfrm>
        </p:spPr>
        <p:txBody>
          <a:bodyPr/>
          <a:lstStyle/>
          <a:p>
            <a:pPr algn="just" eaLnBrk="1" hangingPunct="1">
              <a:lnSpc>
                <a:spcPct val="150000"/>
              </a:lnSpc>
            </a:pPr>
            <a:r>
              <a:rPr lang="tr-TR" altLang="tr-TR" sz="2800" dirty="0">
                <a:solidFill>
                  <a:schemeClr val="bg1"/>
                </a:solidFill>
                <a:latin typeface="Comic Sans MS" panose="030F0702030302020204" pitchFamily="66" charset="0"/>
              </a:rPr>
              <a:t>Özellikle gelişmekte olan ülkelerde gecekondulaşma bu sıkıntılı sürecin bir sonucudur. Kentlerin bu şekilde sistemsiz gelişimlerinin neden olduğu sıkıntılar; ulaşım sorunu ile beraber gelişen hava ve gürültü kirliliği, altyapı olanaklarının eksikliği nedeni ile özellikle kanalizasyon yetersizliklerinden kaynaklanan kamu sağlığını direkt etkileyen kirlilik, arıtma olmaması nedeni ile oluşan su ve toprak kirliliği, ısınma ve kentin hava alma noktalarının kapatılması nedeni ile oluşan hava kirliliği ve bu kirliliğin çok yönlü etkileri şeklinde özetlenebilir. </a:t>
            </a:r>
          </a:p>
        </p:txBody>
      </p:sp>
    </p:spTree>
    <p:extLst>
      <p:ext uri="{BB962C8B-B14F-4D97-AF65-F5344CB8AC3E}">
        <p14:creationId xmlns:p14="http://schemas.microsoft.com/office/powerpoint/2010/main" val="382602692"/>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878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7D71769-D162-4BC6-B3AD-D805DD3CD4DA}"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118787" name="3 Slayt Numarası Yer Tutucusu"/>
          <p:cNvSpPr txBox="1">
            <a:spLocks noGrp="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fontAlgn="base">
              <a:spcBef>
                <a:spcPct val="0"/>
              </a:spcBef>
              <a:spcAft>
                <a:spcPct val="0"/>
              </a:spcAft>
              <a:buFontTx/>
              <a:buNone/>
            </a:pPr>
            <a:fld id="{BC44971A-FD5C-4FDA-95EA-939B2BE2B9CA}" type="slidenum">
              <a:rPr lang="tr-TR" altLang="tr-TR" sz="1400">
                <a:solidFill>
                  <a:srgbClr val="000000"/>
                </a:solidFill>
              </a:rPr>
              <a:pPr algn="r" fontAlgn="base">
                <a:spcBef>
                  <a:spcPct val="0"/>
                </a:spcBef>
                <a:spcAft>
                  <a:spcPct val="0"/>
                </a:spcAft>
                <a:buFontTx/>
                <a:buNone/>
              </a:pPr>
              <a:t>8</a:t>
            </a:fld>
            <a:endParaRPr lang="tr-TR" altLang="tr-TR" sz="1400">
              <a:solidFill>
                <a:srgbClr val="000000"/>
              </a:solidFill>
            </a:endParaRPr>
          </a:p>
        </p:txBody>
      </p:sp>
      <p:sp>
        <p:nvSpPr>
          <p:cNvPr id="118790" name="Text Box 8"/>
          <p:cNvSpPr txBox="1">
            <a:spLocks noChangeArrowheads="1"/>
          </p:cNvSpPr>
          <p:nvPr/>
        </p:nvSpPr>
        <p:spPr bwMode="auto">
          <a:xfrm>
            <a:off x="2424114" y="765175"/>
            <a:ext cx="770413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50000"/>
              </a:spcBef>
              <a:spcAft>
                <a:spcPct val="0"/>
              </a:spcAft>
              <a:buFontTx/>
              <a:buNone/>
            </a:pPr>
            <a:r>
              <a:rPr lang="tr-TR" altLang="tr-TR" sz="2800" dirty="0">
                <a:solidFill>
                  <a:srgbClr val="FFFFFF"/>
                </a:solidFill>
                <a:latin typeface="Tahoma" panose="020B0604030504040204" pitchFamily="34" charset="0"/>
              </a:rPr>
              <a:t>Göç Sonucunda Bazı Bölgelerde Nüfus Yoğunluğunda Artış</a:t>
            </a:r>
          </a:p>
        </p:txBody>
      </p:sp>
    </p:spTree>
    <p:extLst>
      <p:ext uri="{BB962C8B-B14F-4D97-AF65-F5344CB8AC3E}">
        <p14:creationId xmlns:p14="http://schemas.microsoft.com/office/powerpoint/2010/main" val="2990294221"/>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391</Words>
  <Application>Microsoft Office PowerPoint</Application>
  <PresentationFormat>Geniş ekran</PresentationFormat>
  <Paragraphs>33</Paragraphs>
  <Slides>8</Slides>
  <Notes>7</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8</vt:i4>
      </vt:variant>
    </vt:vector>
  </HeadingPairs>
  <TitlesOfParts>
    <vt:vector size="15" baseType="lpstr">
      <vt:lpstr>Arial</vt:lpstr>
      <vt:lpstr>Calibri</vt:lpstr>
      <vt:lpstr>Calibri Light</vt:lpstr>
      <vt:lpstr>Comic Sans MS</vt:lpstr>
      <vt:lpstr>Tahoma</vt:lpstr>
      <vt:lpstr>Office Teması</vt:lpstr>
      <vt:lpstr>Varsayılan Tasarım</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2</cp:revision>
  <dcterms:created xsi:type="dcterms:W3CDTF">2020-01-21T19:58:30Z</dcterms:created>
  <dcterms:modified xsi:type="dcterms:W3CDTF">2020-01-23T10:54:47Z</dcterms:modified>
</cp:coreProperties>
</file>