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92" autoAdjust="0"/>
    <p:restoredTop sz="94660"/>
  </p:normalViewPr>
  <p:slideViewPr>
    <p:cSldViewPr snapToGrid="0">
      <p:cViewPr>
        <p:scale>
          <a:sx n="75" d="100"/>
          <a:sy n="75" d="100"/>
        </p:scale>
        <p:origin x="-3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198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4321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1173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3371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5831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181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9170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8732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71138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6789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51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F74A3-D206-4E95-B086-1FBE9D6A40C0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60215-E854-428F-91EB-ABF04B2337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4283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ORTEZDE KULLANILAN MALZEMELER VE ORTEZ KONTROLÜ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8039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</a:t>
            </a:r>
            <a:r>
              <a:rPr lang="tr-TR" b="1" dirty="0" err="1" smtClean="0"/>
              <a:t>İmmobilizasyon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Hareketin </a:t>
            </a:r>
            <a:r>
              <a:rPr lang="tr-TR" dirty="0" err="1" smtClean="0"/>
              <a:t>kontraendike</a:t>
            </a:r>
            <a:r>
              <a:rPr lang="tr-TR" dirty="0" smtClean="0"/>
              <a:t> olduğu durumlarda hareketi önlemek gerekir. Bunun için </a:t>
            </a:r>
            <a:r>
              <a:rPr lang="tr-TR" dirty="0" err="1" smtClean="0"/>
              <a:t>mobiliteyi</a:t>
            </a:r>
            <a:r>
              <a:rPr lang="tr-TR" dirty="0" smtClean="0"/>
              <a:t> engelleyecek </a:t>
            </a:r>
            <a:r>
              <a:rPr lang="tr-TR" dirty="0" err="1" smtClean="0"/>
              <a:t>ortezler</a:t>
            </a:r>
            <a:r>
              <a:rPr lang="tr-TR" dirty="0" smtClean="0"/>
              <a:t> kullanılmalıdır.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Postoperatif</a:t>
            </a:r>
            <a:r>
              <a:rPr lang="tr-TR" dirty="0" smtClean="0"/>
              <a:t> rehabilitasyon sürecini kısaltmak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İyileşmeyi hızlandırmak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Kontraktürleri</a:t>
            </a:r>
            <a:r>
              <a:rPr lang="tr-TR" dirty="0" smtClean="0"/>
              <a:t> önlemek amaçları ile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5282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</a:t>
            </a:r>
            <a:r>
              <a:rPr lang="tr-TR" b="1" dirty="0" err="1" smtClean="0">
                <a:solidFill>
                  <a:schemeClr val="accent1"/>
                </a:solidFill>
              </a:rPr>
              <a:t>Ortez</a:t>
            </a:r>
            <a:r>
              <a:rPr lang="tr-TR" b="1" dirty="0" smtClean="0">
                <a:solidFill>
                  <a:schemeClr val="accent1"/>
                </a:solidFill>
              </a:rPr>
              <a:t> Yapımında Kullanılan Malzemeler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Kullanılan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malzeme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hastanın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ve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yapılacak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ortezin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özelliklerine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göre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dirty="0" err="1" smtClean="0">
                <a:solidFill>
                  <a:srgbClr val="1F497D"/>
                </a:solidFill>
                <a:sym typeface="Arial" charset="0"/>
              </a:rPr>
              <a:t>seçilmelidir</a:t>
            </a: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tr-TR" dirty="0" smtClean="0">
              <a:solidFill>
                <a:srgbClr val="1F497D"/>
              </a:solidFill>
              <a:sym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En sık </a:t>
            </a:r>
            <a:r>
              <a:rPr lang="tr-TR" dirty="0" err="1" smtClean="0">
                <a:solidFill>
                  <a:srgbClr val="1F497D"/>
                </a:solidFill>
                <a:sym typeface="Arial" charset="0"/>
              </a:rPr>
              <a:t>kullanıan</a:t>
            </a: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malzemeler:</a:t>
            </a:r>
          </a:p>
          <a:p>
            <a:pPr>
              <a:buNone/>
            </a:pP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                   - Çelik                                 - Alçı</a:t>
            </a:r>
          </a:p>
          <a:p>
            <a:pPr>
              <a:buNone/>
            </a:pP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                   - Deri                                  - </a:t>
            </a:r>
            <a:r>
              <a:rPr lang="tr-TR" dirty="0" err="1" smtClean="0">
                <a:solidFill>
                  <a:srgbClr val="1F497D"/>
                </a:solidFill>
                <a:sym typeface="Arial" charset="0"/>
              </a:rPr>
              <a:t>Plastazot</a:t>
            </a:r>
            <a:endParaRPr lang="tr-TR" dirty="0" smtClean="0">
              <a:solidFill>
                <a:srgbClr val="1F497D"/>
              </a:solidFill>
              <a:sym typeface="Arial" charset="0"/>
            </a:endParaRPr>
          </a:p>
          <a:p>
            <a:pPr>
              <a:buNone/>
            </a:pP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                   - </a:t>
            </a:r>
            <a:r>
              <a:rPr lang="tr-TR" dirty="0" err="1" smtClean="0">
                <a:solidFill>
                  <a:srgbClr val="1F497D"/>
                </a:solidFill>
                <a:sym typeface="Arial" charset="0"/>
              </a:rPr>
              <a:t>Aliminyum</a:t>
            </a: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                      - Polietilen</a:t>
            </a:r>
          </a:p>
          <a:p>
            <a:pPr>
              <a:buNone/>
            </a:pP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                   - Plastikler                         - </a:t>
            </a:r>
            <a:r>
              <a:rPr lang="tr-TR" dirty="0" err="1" smtClean="0">
                <a:solidFill>
                  <a:srgbClr val="1F497D"/>
                </a:solidFill>
                <a:sym typeface="Arial" charset="0"/>
              </a:rPr>
              <a:t>Polipropilen</a:t>
            </a:r>
            <a:endParaRPr lang="tr-TR" dirty="0" smtClean="0">
              <a:solidFill>
                <a:srgbClr val="1F497D"/>
              </a:solidFill>
              <a:sym typeface="Arial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</a:rPr>
              <a:t>                                    Çelik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Ortez</a:t>
            </a:r>
            <a:r>
              <a:rPr lang="tr-TR" dirty="0" smtClean="0"/>
              <a:t> yapımında kullanılan temel malzemelerdendir. Farklı tipleri vardır.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Avantajı</a:t>
            </a:r>
            <a:r>
              <a:rPr lang="en-US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tr-TR" dirty="0" err="1" smtClean="0">
                <a:solidFill>
                  <a:srgbClr val="1F497D"/>
                </a:solidFill>
                <a:sym typeface="Arial" charset="0"/>
              </a:rPr>
              <a:t>d</a:t>
            </a:r>
            <a:r>
              <a:rPr lang="en-US" dirty="0" err="1" smtClean="0">
                <a:sym typeface="Arial" charset="0"/>
              </a:rPr>
              <a:t>ayanıklıdır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ucuzdur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kolay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bulunur,diğer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malzemelerle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birleştirilebilir</a:t>
            </a:r>
            <a:r>
              <a:rPr lang="tr-TR" dirty="0" smtClean="0">
                <a:sym typeface="Arial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tr-TR" dirty="0" smtClean="0">
              <a:sym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sym typeface="Arial" charset="0"/>
              </a:rPr>
              <a:t> Dezavantajı ağır olması ve kolay paslanmasıdır.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    </a:t>
            </a:r>
            <a:r>
              <a:rPr lang="tr-TR" b="1" dirty="0" smtClean="0">
                <a:solidFill>
                  <a:schemeClr val="accent1"/>
                </a:solidFill>
              </a:rPr>
              <a:t>Alüminyum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en-US" dirty="0" err="1" smtClean="0">
                <a:sym typeface="Arial" charset="0"/>
              </a:rPr>
              <a:t>Özel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bir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alaşımı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olan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duralüminyum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da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kullanılır</a:t>
            </a:r>
            <a:r>
              <a:rPr lang="en-US" dirty="0" smtClean="0">
                <a:sym typeface="Arial" charset="0"/>
              </a:rPr>
              <a:t>. </a:t>
            </a:r>
            <a:endParaRPr lang="tr-TR" dirty="0" smtClean="0">
              <a:sym typeface="Arial" charset="0"/>
            </a:endParaRP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en-US" dirty="0" err="1" smtClean="0">
                <a:sym typeface="Arial" charset="0"/>
              </a:rPr>
              <a:t>Avantajı</a:t>
            </a:r>
            <a:r>
              <a:rPr lang="en-US" dirty="0" smtClean="0">
                <a:sym typeface="Arial" charset="0"/>
              </a:rPr>
              <a:t> </a:t>
            </a:r>
            <a:r>
              <a:rPr lang="tr-TR" dirty="0" err="1" smtClean="0">
                <a:sym typeface="Arial" charset="0"/>
              </a:rPr>
              <a:t>h</a:t>
            </a:r>
            <a:r>
              <a:rPr lang="en-US" dirty="0" err="1" smtClean="0">
                <a:sym typeface="Arial" charset="0"/>
              </a:rPr>
              <a:t>afif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dayanıklı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kolay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şekillendirilebilir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ve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paslanmaz</a:t>
            </a:r>
            <a:r>
              <a:rPr lang="en-US" dirty="0" smtClean="0">
                <a:sym typeface="Arial" charset="0"/>
              </a:rPr>
              <a:t> </a:t>
            </a:r>
            <a:r>
              <a:rPr lang="tr-TR" dirty="0" smtClean="0">
                <a:sym typeface="Arial" charset="0"/>
              </a:rPr>
              <a:t>olmasıdır.</a:t>
            </a:r>
          </a:p>
          <a:p>
            <a:pPr>
              <a:buFont typeface="Wingdings" pitchFamily="2" charset="2"/>
              <a:buChar char="Ø"/>
            </a:pPr>
            <a:endParaRPr lang="tr-TR" dirty="0" smtClean="0">
              <a:sym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sym typeface="Arial" charset="0"/>
              </a:rPr>
              <a:t> Dezavantajı ç</a:t>
            </a:r>
            <a:r>
              <a:rPr lang="en-US" dirty="0" err="1" smtClean="0">
                <a:sym typeface="Arial" charset="0"/>
              </a:rPr>
              <a:t>eliğe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göre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yüke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dayanıklılığı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azdır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kolay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kırılır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daha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pahalı</a:t>
            </a:r>
            <a:r>
              <a:rPr lang="tr-TR" dirty="0" smtClean="0">
                <a:sym typeface="Arial" charset="0"/>
              </a:rPr>
              <a:t>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      </a:t>
            </a:r>
            <a:r>
              <a:rPr lang="tr-TR" b="1" dirty="0" smtClean="0">
                <a:solidFill>
                  <a:schemeClr val="accent1"/>
                </a:solidFill>
              </a:rPr>
              <a:t>Plastikler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1F497D"/>
              </a:buClr>
              <a:buSzPts val="2400"/>
              <a:buFont typeface="Wingdings" pitchFamily="2" charset="2"/>
              <a:buChar char="Ø"/>
            </a:pPr>
            <a:r>
              <a:rPr lang="en-US" u="sng" dirty="0" err="1" smtClean="0">
                <a:sym typeface="Arial" charset="0"/>
              </a:rPr>
              <a:t>Termoset</a:t>
            </a:r>
            <a:r>
              <a:rPr lang="en-US" u="sng" dirty="0" smtClean="0">
                <a:sym typeface="Arial" charset="0"/>
              </a:rPr>
              <a:t> </a:t>
            </a:r>
            <a:r>
              <a:rPr lang="en-US" u="sng" dirty="0" err="1" smtClean="0">
                <a:sym typeface="Arial" charset="0"/>
              </a:rPr>
              <a:t>plastikler</a:t>
            </a:r>
            <a:r>
              <a:rPr lang="en-US" u="sng" dirty="0" smtClean="0">
                <a:sym typeface="Arial" charset="0"/>
              </a:rPr>
              <a:t>: </a:t>
            </a:r>
            <a:r>
              <a:rPr lang="en-US" dirty="0" err="1" smtClean="0">
                <a:sym typeface="Arial" charset="0"/>
              </a:rPr>
              <a:t>Isıtılarak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şekillendirilir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fakat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soğuduktan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sonra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tekrar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daha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fazla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ısıtılarak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şekillendirilemez</a:t>
            </a:r>
            <a:r>
              <a:rPr lang="en-US" dirty="0" smtClean="0">
                <a:sym typeface="Arial" charset="0"/>
              </a:rPr>
              <a:t>. Bu </a:t>
            </a:r>
            <a:r>
              <a:rPr lang="en-US" dirty="0" err="1" smtClean="0">
                <a:sym typeface="Arial" charset="0"/>
              </a:rPr>
              <a:t>nedenle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tekrar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düzeltme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yapılamaz</a:t>
            </a:r>
            <a:r>
              <a:rPr lang="tr-TR" dirty="0" smtClean="0">
                <a:sym typeface="Arial" charset="0"/>
              </a:rPr>
              <a:t>.</a:t>
            </a:r>
          </a:p>
          <a:p>
            <a:pPr>
              <a:buClr>
                <a:srgbClr val="1F497D"/>
              </a:buClr>
              <a:buSzPts val="2400"/>
              <a:buFont typeface="Wingdings" pitchFamily="2" charset="2"/>
              <a:buChar char="Ø"/>
            </a:pPr>
            <a:endParaRPr lang="tr-TR" dirty="0" smtClean="0">
              <a:solidFill>
                <a:srgbClr val="1F497D"/>
              </a:solidFill>
              <a:sym typeface="Arial" charset="0"/>
            </a:endParaRPr>
          </a:p>
          <a:p>
            <a:pPr>
              <a:buClr>
                <a:srgbClr val="1F497D"/>
              </a:buClr>
              <a:buSzPts val="2400"/>
              <a:buFont typeface="Wingdings" pitchFamily="2" charset="2"/>
              <a:buChar char="Ø"/>
            </a:pPr>
            <a:r>
              <a:rPr lang="tr-TR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u="sng" dirty="0" smtClean="0">
                <a:solidFill>
                  <a:srgbClr val="1F497D"/>
                </a:solidFill>
                <a:sym typeface="Arial" charset="0"/>
              </a:rPr>
              <a:t> </a:t>
            </a:r>
            <a:r>
              <a:rPr lang="en-US" u="sng" dirty="0" err="1" smtClean="0">
                <a:sym typeface="Arial" charset="0"/>
              </a:rPr>
              <a:t>Termoplastikler</a:t>
            </a:r>
            <a:r>
              <a:rPr lang="en-US" u="sng" dirty="0" smtClean="0">
                <a:sym typeface="Arial" charset="0"/>
              </a:rPr>
              <a:t>: </a:t>
            </a:r>
            <a:r>
              <a:rPr lang="en-US" dirty="0" err="1" smtClean="0">
                <a:sym typeface="Arial" charset="0"/>
              </a:rPr>
              <a:t>Isıtıldıkça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yumuşar</a:t>
            </a:r>
            <a:r>
              <a:rPr lang="en-US" dirty="0" smtClean="0">
                <a:sym typeface="Arial" charset="0"/>
              </a:rPr>
              <a:t>, </a:t>
            </a:r>
            <a:r>
              <a:rPr lang="en-US" dirty="0" err="1" smtClean="0">
                <a:sym typeface="Arial" charset="0"/>
              </a:rPr>
              <a:t>soğutulunca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sertleşir</a:t>
            </a:r>
            <a:r>
              <a:rPr lang="en-US" dirty="0" smtClean="0">
                <a:sym typeface="Arial" charset="0"/>
              </a:rPr>
              <a:t>. </a:t>
            </a:r>
            <a:r>
              <a:rPr lang="en-US" dirty="0" err="1" smtClean="0">
                <a:sym typeface="Arial" charset="0"/>
              </a:rPr>
              <a:t>Tekrar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tekrar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ısıtılarak</a:t>
            </a:r>
            <a:r>
              <a:rPr lang="en-US" dirty="0" smtClean="0">
                <a:sym typeface="Arial" charset="0"/>
              </a:rPr>
              <a:t> </a:t>
            </a:r>
            <a:r>
              <a:rPr lang="en-US" dirty="0" err="1" smtClean="0">
                <a:sym typeface="Arial" charset="0"/>
              </a:rPr>
              <a:t>şekillendirili</a:t>
            </a:r>
            <a:r>
              <a:rPr lang="tr-TR" dirty="0" smtClean="0">
                <a:sym typeface="Arial" charset="0"/>
              </a:rPr>
              <a:t>r.</a:t>
            </a:r>
          </a:p>
          <a:p>
            <a:pPr>
              <a:buClr>
                <a:srgbClr val="1F497D"/>
              </a:buClr>
              <a:buSzPts val="2400"/>
              <a:buFont typeface="Wingdings" pitchFamily="2" charset="2"/>
              <a:buChar char="Ø"/>
            </a:pPr>
            <a:endParaRPr lang="tr-TR" dirty="0" smtClean="0">
              <a:sym typeface="Arial" charset="0"/>
            </a:endParaRPr>
          </a:p>
          <a:p>
            <a:pPr>
              <a:buClr>
                <a:srgbClr val="1F497D"/>
              </a:buClr>
              <a:buSzPts val="2400"/>
              <a:buFont typeface="Wingdings" pitchFamily="2" charset="2"/>
              <a:buChar char="Ø"/>
            </a:pPr>
            <a:r>
              <a:rPr lang="tr-TR" dirty="0" smtClean="0">
                <a:sym typeface="Arial" charset="0"/>
              </a:rPr>
              <a:t> Plastik </a:t>
            </a:r>
            <a:r>
              <a:rPr lang="tr-TR" dirty="0" err="1" smtClean="0">
                <a:sym typeface="Arial" charset="0"/>
              </a:rPr>
              <a:t>ortezlerin</a:t>
            </a:r>
            <a:r>
              <a:rPr lang="tr-TR" dirty="0" smtClean="0">
                <a:sym typeface="Arial" charset="0"/>
              </a:rPr>
              <a:t> havalanmaya izin vermemesi dezavantajdır. Bu nedenle </a:t>
            </a:r>
            <a:r>
              <a:rPr lang="tr-TR" dirty="0" err="1" smtClean="0">
                <a:sym typeface="Arial" charset="0"/>
              </a:rPr>
              <a:t>ortezlere</a:t>
            </a:r>
            <a:r>
              <a:rPr lang="tr-TR" dirty="0" smtClean="0">
                <a:sym typeface="Arial" charset="0"/>
              </a:rPr>
              <a:t> delik açılır.</a:t>
            </a:r>
            <a:endParaRPr lang="tr-TR" dirty="0" smtClean="0">
              <a:solidFill>
                <a:srgbClr val="1F497D"/>
              </a:solidFill>
              <a:sym typeface="Arial" charset="0"/>
            </a:endParaRPr>
          </a:p>
          <a:p>
            <a:pPr>
              <a:buClr>
                <a:srgbClr val="1F497D"/>
              </a:buClr>
              <a:buSzPts val="2400"/>
              <a:buFont typeface="Wingdings" pitchFamily="2" charset="2"/>
              <a:buChar char="Ø"/>
            </a:pPr>
            <a:endParaRPr lang="tr-TR" dirty="0">
              <a:sym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</a:t>
            </a:r>
            <a:r>
              <a:rPr lang="tr-TR" b="1" dirty="0" err="1" smtClean="0"/>
              <a:t>Ortez</a:t>
            </a:r>
            <a:r>
              <a:rPr lang="tr-TR" b="1" dirty="0" smtClean="0"/>
              <a:t> Kullanımında Amaç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815146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 </a:t>
            </a:r>
            <a:r>
              <a:rPr lang="tr-TR" dirty="0" err="1" smtClean="0"/>
              <a:t>Ortez</a:t>
            </a:r>
            <a:r>
              <a:rPr lang="tr-TR" dirty="0" smtClean="0"/>
              <a:t> kullanımındaki amaç; vücut </a:t>
            </a:r>
            <a:r>
              <a:rPr lang="tr-TR" dirty="0" err="1" smtClean="0"/>
              <a:t>segmentlerinin</a:t>
            </a:r>
            <a:r>
              <a:rPr lang="tr-TR" dirty="0" smtClean="0"/>
              <a:t> ve bu </a:t>
            </a:r>
            <a:r>
              <a:rPr lang="tr-TR" dirty="0" err="1" smtClean="0"/>
              <a:t>segmentlere</a:t>
            </a:r>
            <a:r>
              <a:rPr lang="tr-TR" dirty="0" smtClean="0"/>
              <a:t> ait hareketlerin kontrol edilmesidir.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İstenmeyen hareketler önlenmeli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İstenilen hareketler </a:t>
            </a:r>
            <a:r>
              <a:rPr lang="tr-TR" dirty="0" err="1" smtClean="0"/>
              <a:t>fasilite</a:t>
            </a:r>
            <a:r>
              <a:rPr lang="tr-TR" dirty="0" smtClean="0"/>
              <a:t> edilmelidir.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1277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       </a:t>
            </a:r>
            <a:r>
              <a:rPr lang="tr-TR" b="1" dirty="0" smtClean="0"/>
              <a:t>Amaçlar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r>
              <a:rPr lang="en-US" altLang="tr-TR" sz="3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Deformitelerin </a:t>
            </a: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önlenmesi</a:t>
            </a:r>
            <a:endParaRPr lang="tr-TR" altLang="tr-TR" sz="3200" dirty="0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endParaRPr lang="tr-TR" altLang="tr-TR" sz="32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Fonksiyonun</a:t>
            </a:r>
            <a:r>
              <a:rPr lang="en-US" altLang="tr-TR" sz="32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arttırılması</a:t>
            </a:r>
            <a:endParaRPr lang="tr-TR" altLang="tr-TR" sz="3200" dirty="0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endParaRPr lang="tr-TR" altLang="tr-TR" sz="32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Ağrının</a:t>
            </a:r>
            <a:r>
              <a:rPr lang="en-US" altLang="tr-TR" sz="32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önlenmesi</a:t>
            </a:r>
            <a:endParaRPr lang="tr-TR" altLang="tr-TR" sz="3200" dirty="0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endParaRPr lang="tr-TR" altLang="tr-TR" sz="32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Pts val="3200"/>
              <a:buFont typeface="Wingdings" panose="05000000000000000000" pitchFamily="2" charset="2"/>
              <a:buChar char="Ø"/>
            </a:pP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Mobilizasyonun</a:t>
            </a:r>
            <a:r>
              <a:rPr lang="en-US" altLang="tr-TR" sz="32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kısıtlanması</a:t>
            </a: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/artırılması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0023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</a:t>
            </a:r>
            <a:r>
              <a:rPr lang="tr-TR" b="1" dirty="0" err="1" smtClean="0"/>
              <a:t>Deformitelerin</a:t>
            </a:r>
            <a:r>
              <a:rPr lang="tr-TR" b="1" dirty="0" smtClean="0"/>
              <a:t> Önlenmesi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Deformite</a:t>
            </a:r>
            <a:r>
              <a:rPr lang="tr-TR" dirty="0" smtClean="0"/>
              <a:t>: </a:t>
            </a:r>
            <a:r>
              <a:rPr lang="tr-TR" dirty="0" err="1" smtClean="0"/>
              <a:t>Konjenital</a:t>
            </a:r>
            <a:r>
              <a:rPr lang="tr-TR" dirty="0" smtClean="0"/>
              <a:t> ya da sonradan vücudun herhangi bir bölgesinde gelişen biçimsel farklılıklardır.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 smtClean="0"/>
              <a:t>Deformite</a:t>
            </a:r>
            <a:r>
              <a:rPr lang="tr-TR" b="1" dirty="0" smtClean="0"/>
              <a:t> Sebepleri: ???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1440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spcAft>
                <a:spcPct val="0"/>
              </a:spcAft>
            </a:pPr>
            <a:r>
              <a:rPr lang="en-US" altLang="tr-TR" sz="3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Deformiteyi </a:t>
            </a:r>
            <a:r>
              <a:rPr lang="en-US" altLang="tr-TR" sz="3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önleyici</a:t>
            </a:r>
            <a:r>
              <a:rPr lang="en-US" altLang="tr-TR" sz="3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ortezler</a:t>
            </a:r>
            <a:r>
              <a:rPr lang="en-US" altLang="tr-TR" sz="3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şu</a:t>
            </a:r>
            <a:r>
              <a:rPr lang="en-US" altLang="tr-TR" sz="3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durumlarda</a:t>
            </a:r>
            <a:r>
              <a:rPr lang="en-US" altLang="tr-TR" sz="3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tr-TR" sz="3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uygulanabilir</a:t>
            </a:r>
            <a:r>
              <a:rPr lang="en-US" altLang="tr-TR" sz="3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  <a:r>
              <a:rPr lang="tr-TR" altLang="tr-TR" sz="18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tr-TR" altLang="tr-TR" sz="18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7700" y="1397000"/>
            <a:ext cx="10706100" cy="47799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tr-TR" dirty="0">
                <a:sym typeface="Arial" panose="020B0604020202020204" pitchFamily="34" charset="0"/>
              </a:rPr>
              <a:t>Eklem </a:t>
            </a:r>
            <a:r>
              <a:rPr lang="en-US" altLang="tr-TR" dirty="0" err="1">
                <a:sym typeface="Arial" panose="020B0604020202020204" pitchFamily="34" charset="0"/>
              </a:rPr>
              <a:t>çevresinde</a:t>
            </a:r>
            <a:r>
              <a:rPr lang="en-US" altLang="tr-TR" dirty="0">
                <a:sym typeface="Arial" panose="020B0604020202020204" pitchFamily="34" charset="0"/>
              </a:rPr>
              <a:t> </a:t>
            </a:r>
            <a:r>
              <a:rPr lang="en-US" altLang="tr-TR" dirty="0" err="1">
                <a:sym typeface="Arial" panose="020B0604020202020204" pitchFamily="34" charset="0"/>
              </a:rPr>
              <a:t>kas</a:t>
            </a:r>
            <a:r>
              <a:rPr lang="en-US" altLang="tr-TR" dirty="0">
                <a:sym typeface="Arial" panose="020B0604020202020204" pitchFamily="34" charset="0"/>
              </a:rPr>
              <a:t> </a:t>
            </a:r>
            <a:r>
              <a:rPr lang="tr-TR" altLang="tr-TR" dirty="0" err="1" smtClean="0">
                <a:sym typeface="Arial" panose="020B0604020202020204" pitchFamily="34" charset="0"/>
              </a:rPr>
              <a:t>imbalansı</a:t>
            </a:r>
            <a:endParaRPr lang="tr-TR" altLang="tr-TR" dirty="0" smtClean="0">
              <a:sym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dirty="0">
              <a:sym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Yanık yaralanmaları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Tendon</a:t>
            </a:r>
            <a:r>
              <a:rPr lang="tr-TR" dirty="0" smtClean="0"/>
              <a:t> </a:t>
            </a:r>
            <a:r>
              <a:rPr lang="tr-TR" dirty="0" err="1" smtClean="0"/>
              <a:t>kesileri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Skolyoz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Paraliziler/</a:t>
            </a:r>
            <a:r>
              <a:rPr lang="tr-TR" dirty="0" err="1" smtClean="0"/>
              <a:t>Plejiler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Postüral</a:t>
            </a:r>
            <a:r>
              <a:rPr lang="tr-TR" dirty="0" smtClean="0"/>
              <a:t> problemler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Yürüyüş problemleri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668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Deformiteler</a:t>
            </a:r>
            <a:r>
              <a:rPr lang="tr-TR" dirty="0" smtClean="0"/>
              <a:t> oluşmadan </a:t>
            </a:r>
            <a:r>
              <a:rPr lang="tr-TR" dirty="0" err="1" smtClean="0"/>
              <a:t>ortezi</a:t>
            </a:r>
            <a:r>
              <a:rPr lang="tr-TR" dirty="0" smtClean="0"/>
              <a:t> önermek ve hastanın kullanmasını sağlamak </a:t>
            </a:r>
            <a:r>
              <a:rPr lang="tr-TR" dirty="0" err="1" smtClean="0"/>
              <a:t>deformite</a:t>
            </a:r>
            <a:r>
              <a:rPr lang="tr-TR" dirty="0" smtClean="0"/>
              <a:t> oluştuktan sonra </a:t>
            </a:r>
            <a:r>
              <a:rPr lang="tr-TR" dirty="0" err="1" smtClean="0"/>
              <a:t>ortez</a:t>
            </a:r>
            <a:r>
              <a:rPr lang="tr-TR" dirty="0" smtClean="0"/>
              <a:t> kullanmaktan çok daha doğru ve hasta açısından da kolaydır.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Hastanın toleransı, olası cerrahiler ?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Oluşmuş bir </a:t>
            </a:r>
            <a:r>
              <a:rPr lang="tr-TR" dirty="0" err="1" smtClean="0"/>
              <a:t>deformiteyi</a:t>
            </a:r>
            <a:r>
              <a:rPr lang="tr-TR" dirty="0" smtClean="0"/>
              <a:t> </a:t>
            </a:r>
            <a:r>
              <a:rPr lang="tr-TR" dirty="0" err="1" smtClean="0"/>
              <a:t>ortez</a:t>
            </a:r>
            <a:r>
              <a:rPr lang="tr-TR" dirty="0" smtClean="0"/>
              <a:t> ile düzeltmek çok çok zordur.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3123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Deformite</a:t>
            </a:r>
            <a:r>
              <a:rPr lang="tr-TR" dirty="0" smtClean="0"/>
              <a:t> önlenmek ya da düzeltilmek istenildiğinde, eklem hareket açıklığındaki artışa göre </a:t>
            </a:r>
            <a:r>
              <a:rPr lang="tr-TR" dirty="0" err="1" smtClean="0"/>
              <a:t>ortez</a:t>
            </a:r>
            <a:r>
              <a:rPr lang="tr-TR" dirty="0" smtClean="0"/>
              <a:t> ayarlaması ya da yenilemesi yapılmalıdır.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Deformite</a:t>
            </a:r>
            <a:r>
              <a:rPr lang="tr-TR" dirty="0" smtClean="0"/>
              <a:t> düzeltme amacıyla yapılan </a:t>
            </a:r>
            <a:r>
              <a:rPr lang="tr-TR" dirty="0" err="1" smtClean="0"/>
              <a:t>ortezler</a:t>
            </a:r>
            <a:r>
              <a:rPr lang="tr-TR" dirty="0" smtClean="0"/>
              <a:t> belirli bir basıncı uzun süre sürdürebilecek şekilde olmalıdır. Bununla beraber </a:t>
            </a:r>
            <a:r>
              <a:rPr lang="tr-TR" dirty="0" err="1" smtClean="0"/>
              <a:t>ortezin</a:t>
            </a:r>
            <a:r>
              <a:rPr lang="tr-TR" dirty="0" smtClean="0"/>
              <a:t> vücutta oluşturabileceği problemler ( anormal kızarıklık, morarma vb.) devamlı kontrol edilmelidir.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081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</a:t>
            </a:r>
            <a:r>
              <a:rPr lang="tr-TR" b="1" dirty="0" smtClean="0"/>
              <a:t>Fonksiyonun Artırılması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Kas zayıflığı, </a:t>
            </a:r>
            <a:r>
              <a:rPr lang="tr-TR" dirty="0" err="1" smtClean="0"/>
              <a:t>spastisite</a:t>
            </a:r>
            <a:r>
              <a:rPr lang="tr-TR" dirty="0" smtClean="0"/>
              <a:t>, </a:t>
            </a:r>
            <a:r>
              <a:rPr lang="tr-TR" dirty="0" err="1" smtClean="0"/>
              <a:t>instabilite</a:t>
            </a:r>
            <a:r>
              <a:rPr lang="tr-TR" dirty="0" smtClean="0"/>
              <a:t> gibi nedenlerden dolayı yapılamayan hareketler </a:t>
            </a:r>
            <a:r>
              <a:rPr lang="tr-TR" dirty="0" err="1" smtClean="0"/>
              <a:t>ortezler</a:t>
            </a:r>
            <a:r>
              <a:rPr lang="tr-TR" dirty="0" smtClean="0"/>
              <a:t> kullanılarak daha iyi yapılabilir duruma getirilebilir.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Fonksiyona yardımcı olmak maksadı ile yaylar, lastik bantlar gibi yöntemler </a:t>
            </a:r>
            <a:r>
              <a:rPr lang="tr-TR" dirty="0" err="1" smtClean="0"/>
              <a:t>ortezlerde</a:t>
            </a:r>
            <a:r>
              <a:rPr lang="tr-TR" dirty="0" smtClean="0"/>
              <a:t> kullanılabilir.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160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</a:t>
            </a:r>
            <a:r>
              <a:rPr lang="tr-TR" b="1" dirty="0" smtClean="0"/>
              <a:t>Ağrıyı Azaltmak İçin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Vücutta bir çok sebepten dolayı ağrı meydana gelir. Ağrının sebebine göre </a:t>
            </a:r>
            <a:r>
              <a:rPr lang="tr-TR" dirty="0" err="1" smtClean="0"/>
              <a:t>ortez</a:t>
            </a:r>
            <a:r>
              <a:rPr lang="tr-TR" dirty="0" smtClean="0"/>
              <a:t> kullanımı ağrıyı azaltma/yok etmede kullanılır.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smtClean="0"/>
              <a:t>Ağrı sebepleri ???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292861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448</Words>
  <Application>Microsoft Office PowerPoint</Application>
  <PresentationFormat>Özel</PresentationFormat>
  <Paragraphs>82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Office Teması</vt:lpstr>
      <vt:lpstr>ORTEZDE KULLANILAN MALZEMELER VE ORTEZ KONTROLÜ</vt:lpstr>
      <vt:lpstr>                Ortez Kullanımında Amaç</vt:lpstr>
      <vt:lpstr>                                  Amaçlar</vt:lpstr>
      <vt:lpstr>                 Deformitelerin Önlenmesi</vt:lpstr>
      <vt:lpstr>Deformiteyi önleyici ortezler şu durumlarda uygulanabilir: </vt:lpstr>
      <vt:lpstr>Slayt 6</vt:lpstr>
      <vt:lpstr>Slayt 7</vt:lpstr>
      <vt:lpstr>                    Fonksiyonun Artırılması</vt:lpstr>
      <vt:lpstr>                         Ağrıyı Azaltmak İçin</vt:lpstr>
      <vt:lpstr>                           İmmobilizasyon</vt:lpstr>
      <vt:lpstr>     Ortez Yapımında Kullanılan Malzemeler</vt:lpstr>
      <vt:lpstr>                                    Çelik</vt:lpstr>
      <vt:lpstr>                               Alüminyum</vt:lpstr>
      <vt:lpstr>                                 Plastikler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ORTEZDE KULLANILAN MALZEMELER VE ORTEZ KONTROLÜ</dc:title>
  <dc:creator>sinan sert</dc:creator>
  <cp:lastModifiedBy>fztmerve</cp:lastModifiedBy>
  <cp:revision>20</cp:revision>
  <dcterms:created xsi:type="dcterms:W3CDTF">2018-10-10T10:34:07Z</dcterms:created>
  <dcterms:modified xsi:type="dcterms:W3CDTF">2019-06-27T11:16:56Z</dcterms:modified>
</cp:coreProperties>
</file>