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1" r:id="rId2"/>
    <p:sldId id="263" r:id="rId3"/>
    <p:sldId id="264" r:id="rId4"/>
    <p:sldId id="265" r:id="rId5"/>
    <p:sldId id="267" r:id="rId6"/>
    <p:sldId id="268" r:id="rId7"/>
    <p:sldId id="269" r:id="rId8"/>
    <p:sldId id="257" r:id="rId9"/>
    <p:sldId id="256" r:id="rId10"/>
    <p:sldId id="258" r:id="rId11"/>
    <p:sldId id="270" r:id="rId12"/>
    <p:sldId id="281" r:id="rId13"/>
    <p:sldId id="271" r:id="rId14"/>
    <p:sldId id="282" r:id="rId15"/>
    <p:sldId id="272" r:id="rId16"/>
    <p:sldId id="283" r:id="rId17"/>
    <p:sldId id="273" r:id="rId18"/>
    <p:sldId id="284" r:id="rId19"/>
    <p:sldId id="262" r:id="rId20"/>
    <p:sldId id="260" r:id="rId21"/>
    <p:sldId id="274" r:id="rId22"/>
    <p:sldId id="285" r:id="rId23"/>
    <p:sldId id="278" r:id="rId24"/>
    <p:sldId id="286" r:id="rId25"/>
    <p:sldId id="276" r:id="rId26"/>
    <p:sldId id="287" r:id="rId27"/>
    <p:sldId id="279" r:id="rId28"/>
    <p:sldId id="288" r:id="rId29"/>
    <p:sldId id="275" r:id="rId30"/>
    <p:sldId id="280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96C8A-8BAB-4C48-A48A-87845290BD57}" type="datetimeFigureOut">
              <a:rPr lang="tr-TR" smtClean="0"/>
              <a:pPr/>
              <a:t>30.10.2018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1E318-B6D0-466B-A5DA-9B26E9713A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793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00B4-5F54-4F80-91A4-042F242D6885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1062-294B-40FE-8877-EEA4BEFC71AD}" type="datetimeFigureOut">
              <a:rPr lang="tr-TR" smtClean="0"/>
              <a:pPr/>
              <a:t>30.10.2018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9F2-362B-4A62-A928-84B3DE4A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1062-294B-40FE-8877-EEA4BEFC71AD}" type="datetimeFigureOut">
              <a:rPr lang="tr-TR" smtClean="0"/>
              <a:pPr/>
              <a:t>30.10.2018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9F2-362B-4A62-A928-84B3DE4A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1062-294B-40FE-8877-EEA4BEFC71AD}" type="datetimeFigureOut">
              <a:rPr lang="tr-TR" smtClean="0"/>
              <a:pPr/>
              <a:t>30.10.2018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9F2-362B-4A62-A928-84B3DE4A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1062-294B-40FE-8877-EEA4BEFC71AD}" type="datetimeFigureOut">
              <a:rPr lang="tr-TR" smtClean="0"/>
              <a:pPr/>
              <a:t>30.10.2018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9F2-362B-4A62-A928-84B3DE4A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1062-294B-40FE-8877-EEA4BEFC71AD}" type="datetimeFigureOut">
              <a:rPr lang="tr-TR" smtClean="0"/>
              <a:pPr/>
              <a:t>30.10.2018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9F2-362B-4A62-A928-84B3DE4A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1062-294B-40FE-8877-EEA4BEFC71AD}" type="datetimeFigureOut">
              <a:rPr lang="tr-TR" smtClean="0"/>
              <a:pPr/>
              <a:t>30.10.2018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9F2-362B-4A62-A928-84B3DE4A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1062-294B-40FE-8877-EEA4BEFC71AD}" type="datetimeFigureOut">
              <a:rPr lang="tr-TR" smtClean="0"/>
              <a:pPr/>
              <a:t>30.10.2018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9F2-362B-4A62-A928-84B3DE4A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1062-294B-40FE-8877-EEA4BEFC71AD}" type="datetimeFigureOut">
              <a:rPr lang="tr-TR" smtClean="0"/>
              <a:pPr/>
              <a:t>30.10.2018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9F2-362B-4A62-A928-84B3DE4A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1062-294B-40FE-8877-EEA4BEFC71AD}" type="datetimeFigureOut">
              <a:rPr lang="tr-TR" smtClean="0"/>
              <a:pPr/>
              <a:t>30.10.2018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9F2-362B-4A62-A928-84B3DE4A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1062-294B-40FE-8877-EEA4BEFC71AD}" type="datetimeFigureOut">
              <a:rPr lang="tr-TR" smtClean="0"/>
              <a:pPr/>
              <a:t>30.10.2018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9F2-362B-4A62-A928-84B3DE4A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1062-294B-40FE-8877-EEA4BEFC71AD}" type="datetimeFigureOut">
              <a:rPr lang="tr-TR" smtClean="0"/>
              <a:pPr/>
              <a:t>30.10.2018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69F2-362B-4A62-A928-84B3DE4A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61062-294B-40FE-8877-EEA4BEFC71AD}" type="datetimeFigureOut">
              <a:rPr lang="tr-TR" smtClean="0"/>
              <a:pPr/>
              <a:t>30.10.2018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969F2-362B-4A62-A928-84B3DE4A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9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İNTRAORAL GÖRÜNTÜLEME </a:t>
            </a:r>
            <a:br>
              <a:rPr lang="tr-TR" dirty="0" smtClean="0"/>
            </a:br>
            <a:r>
              <a:rPr lang="tr-TR" dirty="0" smtClean="0"/>
              <a:t>TEKNİKLERİ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Ankara Üniversitesi Diş Hekimliği Fakültesi Ağız Diş Çene Radyolojisi</a:t>
            </a:r>
          </a:p>
          <a:p>
            <a:r>
              <a:rPr lang="tr-TR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Dr. </a:t>
            </a:r>
            <a:r>
              <a:rPr lang="tr-TR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Dt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. Mehmet </a:t>
            </a:r>
            <a:r>
              <a:rPr lang="tr-TR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Eray</a:t>
            </a:r>
            <a:r>
              <a:rPr lang="tr-TR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KOLSUZ</a:t>
            </a:r>
            <a:endParaRPr lang="tr-TR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axillar ar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625" t="9363" r="10751" b="4284"/>
          <a:stretch>
            <a:fillRect/>
          </a:stretch>
        </p:blipFill>
        <p:spPr>
          <a:xfrm>
            <a:off x="0" y="0"/>
            <a:ext cx="9144000" cy="6858000"/>
          </a:xfrm>
        </p:spPr>
      </p:pic>
      <p:cxnSp>
        <p:nvCxnSpPr>
          <p:cNvPr id="6" name="5 Düz Ok Bağlayıcısı"/>
          <p:cNvCxnSpPr/>
          <p:nvPr/>
        </p:nvCxnSpPr>
        <p:spPr>
          <a:xfrm>
            <a:off x="251520" y="1700808"/>
            <a:ext cx="1152128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flipH="1">
            <a:off x="6084168" y="2636912"/>
            <a:ext cx="755576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 flipH="1">
            <a:off x="7631832" y="1628800"/>
            <a:ext cx="1512168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>
            <a:off x="1979712" y="2636912"/>
            <a:ext cx="792088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 flipH="1">
            <a:off x="5868144" y="3429000"/>
            <a:ext cx="1296144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flipH="1">
            <a:off x="7740352" y="2564904"/>
            <a:ext cx="1512168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>
            <a:off x="0" y="2780928"/>
            <a:ext cx="1152128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üz Ok Bağlayıcısı"/>
          <p:cNvCxnSpPr/>
          <p:nvPr/>
        </p:nvCxnSpPr>
        <p:spPr>
          <a:xfrm>
            <a:off x="1835696" y="3356992"/>
            <a:ext cx="1296144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Dikdörtgen"/>
          <p:cNvSpPr/>
          <p:nvPr/>
        </p:nvSpPr>
        <p:spPr>
          <a:xfrm rot="1080359">
            <a:off x="2638822" y="2175941"/>
            <a:ext cx="121941" cy="33520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Dikdörtgen"/>
          <p:cNvSpPr/>
          <p:nvPr/>
        </p:nvSpPr>
        <p:spPr>
          <a:xfrm rot="20251779" flipH="1">
            <a:off x="6270516" y="2113634"/>
            <a:ext cx="131357" cy="36388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Maksilla</a:t>
            </a:r>
            <a:r>
              <a:rPr lang="tr-TR" dirty="0" smtClean="0"/>
              <a:t> </a:t>
            </a:r>
            <a:r>
              <a:rPr lang="tr-TR" dirty="0" err="1" smtClean="0"/>
              <a:t>Anterior</a:t>
            </a:r>
            <a:endParaRPr lang="tr-TR" dirty="0"/>
          </a:p>
        </p:txBody>
      </p:sp>
      <p:pic>
        <p:nvPicPr>
          <p:cNvPr id="4" name="3 İçerik Yer Tutucusu" descr="IMG_5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789040"/>
            <a:ext cx="3684050" cy="3068960"/>
          </a:xfrm>
        </p:spPr>
      </p:pic>
      <p:pic>
        <p:nvPicPr>
          <p:cNvPr id="5" name="4 Resim" descr="IMG_5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742455"/>
            <a:ext cx="4248471" cy="3115545"/>
          </a:xfrm>
          <a:prstGeom prst="rect">
            <a:avLst/>
          </a:prstGeom>
        </p:spPr>
      </p:pic>
      <p:pic>
        <p:nvPicPr>
          <p:cNvPr id="6" name="5 Resim" descr="kafa fr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620688"/>
            <a:ext cx="3312368" cy="3168352"/>
          </a:xfrm>
          <a:prstGeom prst="rect">
            <a:avLst/>
          </a:prstGeom>
        </p:spPr>
      </p:pic>
      <p:pic>
        <p:nvPicPr>
          <p:cNvPr id="7" name="6 Resim" descr="maxillar ark.png"/>
          <p:cNvPicPr>
            <a:picLocks noChangeAspect="1"/>
          </p:cNvPicPr>
          <p:nvPr/>
        </p:nvPicPr>
        <p:blipFill>
          <a:blip r:embed="rId5" cstate="print"/>
          <a:srcRect l="32675" t="9898" r="12988" b="11384"/>
          <a:stretch>
            <a:fillRect/>
          </a:stretch>
        </p:blipFill>
        <p:spPr>
          <a:xfrm>
            <a:off x="4427984" y="588337"/>
            <a:ext cx="4248472" cy="3208009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5940152" y="1556792"/>
            <a:ext cx="12241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9 Düz Bağlayıcı"/>
          <p:cNvCxnSpPr/>
          <p:nvPr/>
        </p:nvCxnSpPr>
        <p:spPr>
          <a:xfrm flipV="1">
            <a:off x="2411760" y="2420888"/>
            <a:ext cx="864096" cy="144016"/>
          </a:xfrm>
          <a:prstGeom prst="line">
            <a:avLst/>
          </a:prstGeom>
          <a:ln w="1270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>
            <a:off x="6516216" y="836712"/>
            <a:ext cx="0" cy="576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 flipH="1" flipV="1">
            <a:off x="5076056" y="4221088"/>
            <a:ext cx="1584176" cy="93610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 flipH="1">
            <a:off x="4932040" y="5157192"/>
            <a:ext cx="172819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Metin kutusu"/>
          <p:cNvSpPr txBox="1"/>
          <p:nvPr/>
        </p:nvSpPr>
        <p:spPr>
          <a:xfrm>
            <a:off x="4716016" y="5373216"/>
            <a:ext cx="9361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+40</a:t>
            </a:r>
          </a:p>
          <a:p>
            <a:endParaRPr lang="tr-TR" dirty="0"/>
          </a:p>
        </p:txBody>
      </p:sp>
      <p:cxnSp>
        <p:nvCxnSpPr>
          <p:cNvPr id="28" name="27 Düz Bağlayıcı"/>
          <p:cNvCxnSpPr/>
          <p:nvPr/>
        </p:nvCxnSpPr>
        <p:spPr>
          <a:xfrm>
            <a:off x="2411760" y="1988840"/>
            <a:ext cx="0" cy="504056"/>
          </a:xfrm>
          <a:prstGeom prst="line">
            <a:avLst/>
          </a:prstGeom>
          <a:ln w="190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3893021" cy="635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/>
          <p:cNvSpPr txBox="1"/>
          <p:nvPr/>
        </p:nvSpPr>
        <p:spPr>
          <a:xfrm>
            <a:off x="539552" y="2420888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Burun boşluğu</a:t>
            </a:r>
            <a:endParaRPr lang="tr-TR" dirty="0"/>
          </a:p>
        </p:txBody>
      </p:sp>
      <p:cxnSp>
        <p:nvCxnSpPr>
          <p:cNvPr id="5" name="Düz Ok Bağlayıcısı 4"/>
          <p:cNvCxnSpPr>
            <a:stCxn id="3" idx="3"/>
          </p:cNvCxnSpPr>
          <p:nvPr/>
        </p:nvCxnSpPr>
        <p:spPr>
          <a:xfrm flipV="1">
            <a:off x="2139670" y="692696"/>
            <a:ext cx="1928274" cy="19128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7164288" y="2605554"/>
            <a:ext cx="140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Burun tabanı</a:t>
            </a:r>
            <a:endParaRPr lang="tr-TR" dirty="0"/>
          </a:p>
        </p:txBody>
      </p:sp>
      <p:cxnSp>
        <p:nvCxnSpPr>
          <p:cNvPr id="8" name="Düz Ok Bağlayıcısı 7"/>
          <p:cNvCxnSpPr>
            <a:stCxn id="6" idx="1"/>
          </p:cNvCxnSpPr>
          <p:nvPr/>
        </p:nvCxnSpPr>
        <p:spPr>
          <a:xfrm flipH="1" flipV="1">
            <a:off x="5868144" y="980728"/>
            <a:ext cx="1296144" cy="18094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1115616" y="5373216"/>
            <a:ext cx="140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Santral dişler</a:t>
            </a:r>
            <a:endParaRPr lang="tr-TR" dirty="0"/>
          </a:p>
        </p:txBody>
      </p:sp>
      <p:cxnSp>
        <p:nvCxnSpPr>
          <p:cNvPr id="12" name="Düz Ok Bağlayıcısı 11"/>
          <p:cNvCxnSpPr>
            <a:stCxn id="10" idx="3"/>
          </p:cNvCxnSpPr>
          <p:nvPr/>
        </p:nvCxnSpPr>
        <p:spPr>
          <a:xfrm flipV="1">
            <a:off x="2518116" y="4653136"/>
            <a:ext cx="1549828" cy="904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10" idx="3"/>
          </p:cNvCxnSpPr>
          <p:nvPr/>
        </p:nvCxnSpPr>
        <p:spPr>
          <a:xfrm flipV="1">
            <a:off x="2518116" y="4653136"/>
            <a:ext cx="2989988" cy="904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646825" y="4283804"/>
            <a:ext cx="138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Lateral</a:t>
            </a:r>
            <a:r>
              <a:rPr lang="tr-TR" dirty="0" smtClean="0"/>
              <a:t> dişler</a:t>
            </a:r>
            <a:endParaRPr lang="tr-TR" dirty="0"/>
          </a:p>
        </p:txBody>
      </p:sp>
      <p:cxnSp>
        <p:nvCxnSpPr>
          <p:cNvPr id="17" name="Düz Ok Bağlayıcısı 16"/>
          <p:cNvCxnSpPr>
            <a:stCxn id="15" idx="3"/>
          </p:cNvCxnSpPr>
          <p:nvPr/>
        </p:nvCxnSpPr>
        <p:spPr>
          <a:xfrm flipV="1">
            <a:off x="2032397" y="4149080"/>
            <a:ext cx="811411" cy="3193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stCxn id="15" idx="3"/>
          </p:cNvCxnSpPr>
          <p:nvPr/>
        </p:nvCxnSpPr>
        <p:spPr>
          <a:xfrm flipV="1">
            <a:off x="2032397" y="3717032"/>
            <a:ext cx="4483819" cy="75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Maksilla</a:t>
            </a:r>
            <a:r>
              <a:rPr lang="tr-TR" dirty="0" smtClean="0"/>
              <a:t> </a:t>
            </a:r>
            <a:r>
              <a:rPr lang="tr-TR" dirty="0" err="1" smtClean="0"/>
              <a:t>Kanin</a:t>
            </a:r>
            <a:endParaRPr lang="tr-TR" dirty="0"/>
          </a:p>
        </p:txBody>
      </p:sp>
      <p:pic>
        <p:nvPicPr>
          <p:cNvPr id="4" name="3 İçerik Yer Tutucusu" descr="IMG_5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789041"/>
            <a:ext cx="3951706" cy="2915998"/>
          </a:xfrm>
        </p:spPr>
      </p:pic>
      <p:pic>
        <p:nvPicPr>
          <p:cNvPr id="5" name="4 Resim" descr="IMG_5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5189" y="3742455"/>
            <a:ext cx="4154060" cy="3115545"/>
          </a:xfrm>
          <a:prstGeom prst="rect">
            <a:avLst/>
          </a:prstGeom>
        </p:spPr>
      </p:pic>
      <p:pic>
        <p:nvPicPr>
          <p:cNvPr id="6" name="5 Resim" descr="kafa fr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620688"/>
            <a:ext cx="3256362" cy="3168352"/>
          </a:xfrm>
          <a:prstGeom prst="rect">
            <a:avLst/>
          </a:prstGeom>
        </p:spPr>
      </p:pic>
      <p:pic>
        <p:nvPicPr>
          <p:cNvPr id="7" name="6 Resim" descr="maxillar ark.png"/>
          <p:cNvPicPr>
            <a:picLocks noChangeAspect="1"/>
          </p:cNvPicPr>
          <p:nvPr/>
        </p:nvPicPr>
        <p:blipFill>
          <a:blip r:embed="rId5" cstate="print"/>
          <a:srcRect l="32675" t="9898" r="12988" b="11384"/>
          <a:stretch>
            <a:fillRect/>
          </a:stretch>
        </p:blipFill>
        <p:spPr>
          <a:xfrm>
            <a:off x="4427984" y="588337"/>
            <a:ext cx="4248472" cy="3208009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 rot="18679489">
            <a:off x="5393387" y="1711488"/>
            <a:ext cx="122413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9 Düz Bağlayıcı"/>
          <p:cNvCxnSpPr/>
          <p:nvPr/>
        </p:nvCxnSpPr>
        <p:spPr>
          <a:xfrm>
            <a:off x="1475656" y="2420888"/>
            <a:ext cx="720080" cy="144016"/>
          </a:xfrm>
          <a:prstGeom prst="line">
            <a:avLst/>
          </a:prstGeom>
          <a:ln w="1270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>
            <a:off x="4932040" y="836712"/>
            <a:ext cx="504056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 flipH="1" flipV="1">
            <a:off x="5076056" y="4221088"/>
            <a:ext cx="1584176" cy="93610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 flipH="1">
            <a:off x="4932040" y="5157192"/>
            <a:ext cx="172819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Metin kutusu"/>
          <p:cNvSpPr txBox="1"/>
          <p:nvPr/>
        </p:nvSpPr>
        <p:spPr>
          <a:xfrm>
            <a:off x="4716016" y="5373216"/>
            <a:ext cx="9361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+45</a:t>
            </a:r>
          </a:p>
          <a:p>
            <a:endParaRPr lang="tr-TR" dirty="0"/>
          </a:p>
        </p:txBody>
      </p:sp>
      <p:cxnSp>
        <p:nvCxnSpPr>
          <p:cNvPr id="14" name="13 Düz Bağlayıcı"/>
          <p:cNvCxnSpPr/>
          <p:nvPr/>
        </p:nvCxnSpPr>
        <p:spPr>
          <a:xfrm>
            <a:off x="2123728" y="2204864"/>
            <a:ext cx="0" cy="360040"/>
          </a:xfrm>
          <a:prstGeom prst="line">
            <a:avLst/>
          </a:prstGeom>
          <a:ln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764704"/>
            <a:ext cx="3432398" cy="589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/>
          <p:cNvSpPr txBox="1"/>
          <p:nvPr/>
        </p:nvSpPr>
        <p:spPr>
          <a:xfrm>
            <a:off x="539552" y="2420888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Burun boşluğu</a:t>
            </a:r>
            <a:endParaRPr lang="tr-TR" dirty="0"/>
          </a:p>
        </p:txBody>
      </p:sp>
      <p:cxnSp>
        <p:nvCxnSpPr>
          <p:cNvPr id="5" name="Düz Ok Bağlayıcısı 4"/>
          <p:cNvCxnSpPr>
            <a:stCxn id="3" idx="3"/>
          </p:cNvCxnSpPr>
          <p:nvPr/>
        </p:nvCxnSpPr>
        <p:spPr>
          <a:xfrm flipV="1">
            <a:off x="2086770" y="1196752"/>
            <a:ext cx="1405110" cy="14088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899592" y="3491716"/>
            <a:ext cx="140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Burun tabanı</a:t>
            </a:r>
            <a:endParaRPr lang="tr-TR" dirty="0"/>
          </a:p>
        </p:txBody>
      </p:sp>
      <p:cxnSp>
        <p:nvCxnSpPr>
          <p:cNvPr id="9" name="Düz Ok Bağlayıcısı 8"/>
          <p:cNvCxnSpPr>
            <a:stCxn id="7" idx="3"/>
          </p:cNvCxnSpPr>
          <p:nvPr/>
        </p:nvCxnSpPr>
        <p:spPr>
          <a:xfrm flipV="1">
            <a:off x="2299719" y="1628800"/>
            <a:ext cx="1624209" cy="20475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6732240" y="2365928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Sinüs boşluğu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6732240" y="3307050"/>
            <a:ext cx="130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sinüs tabanı</a:t>
            </a:r>
            <a:endParaRPr lang="tr-TR" dirty="0"/>
          </a:p>
        </p:txBody>
      </p:sp>
      <p:cxnSp>
        <p:nvCxnSpPr>
          <p:cNvPr id="13" name="Düz Ok Bağlayıcısı 12"/>
          <p:cNvCxnSpPr>
            <a:stCxn id="11" idx="1"/>
          </p:cNvCxnSpPr>
          <p:nvPr/>
        </p:nvCxnSpPr>
        <p:spPr>
          <a:xfrm flipH="1" flipV="1">
            <a:off x="5652120" y="1628800"/>
            <a:ext cx="1080120" cy="921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>
            <a:stCxn id="12" idx="1"/>
          </p:cNvCxnSpPr>
          <p:nvPr/>
        </p:nvCxnSpPr>
        <p:spPr>
          <a:xfrm flipH="1" flipV="1">
            <a:off x="5580112" y="2365928"/>
            <a:ext cx="1152128" cy="1125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899592" y="4725144"/>
            <a:ext cx="107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Kanin</a:t>
            </a:r>
            <a:r>
              <a:rPr lang="tr-TR" dirty="0" smtClean="0"/>
              <a:t> dişi</a:t>
            </a:r>
            <a:endParaRPr lang="tr-TR" dirty="0"/>
          </a:p>
        </p:txBody>
      </p:sp>
      <p:cxnSp>
        <p:nvCxnSpPr>
          <p:cNvPr id="19" name="Düz Ok Bağlayıcısı 18"/>
          <p:cNvCxnSpPr>
            <a:stCxn id="18" idx="3"/>
          </p:cNvCxnSpPr>
          <p:nvPr/>
        </p:nvCxnSpPr>
        <p:spPr>
          <a:xfrm>
            <a:off x="1978092" y="4909810"/>
            <a:ext cx="2881940" cy="3193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Maksilla</a:t>
            </a:r>
            <a:r>
              <a:rPr lang="tr-TR" dirty="0" smtClean="0"/>
              <a:t> </a:t>
            </a:r>
            <a:r>
              <a:rPr lang="tr-TR" dirty="0" err="1" smtClean="0"/>
              <a:t>Premolar</a:t>
            </a:r>
            <a:endParaRPr lang="tr-TR" dirty="0"/>
          </a:p>
        </p:txBody>
      </p:sp>
      <p:pic>
        <p:nvPicPr>
          <p:cNvPr id="4" name="3 İçerik Yer Tutucusu" descr="IMG_5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789040"/>
            <a:ext cx="3744416" cy="2915999"/>
          </a:xfrm>
        </p:spPr>
      </p:pic>
      <p:pic>
        <p:nvPicPr>
          <p:cNvPr id="5" name="4 Resim" descr="IMG_5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42455"/>
            <a:ext cx="4003497" cy="2980513"/>
          </a:xfrm>
          <a:prstGeom prst="rect">
            <a:avLst/>
          </a:prstGeom>
        </p:spPr>
      </p:pic>
      <p:pic>
        <p:nvPicPr>
          <p:cNvPr id="6" name="5 Resim" descr="kafa frontal.jpg"/>
          <p:cNvPicPr>
            <a:picLocks noChangeAspect="1"/>
          </p:cNvPicPr>
          <p:nvPr/>
        </p:nvPicPr>
        <p:blipFill>
          <a:blip r:embed="rId4" cstate="print"/>
          <a:srcRect l="4445" r="1737"/>
          <a:stretch>
            <a:fillRect/>
          </a:stretch>
        </p:blipFill>
        <p:spPr>
          <a:xfrm>
            <a:off x="755576" y="548680"/>
            <a:ext cx="3744416" cy="3240360"/>
          </a:xfrm>
          <a:prstGeom prst="rect">
            <a:avLst/>
          </a:prstGeom>
        </p:spPr>
      </p:pic>
      <p:pic>
        <p:nvPicPr>
          <p:cNvPr id="7" name="6 Resim" descr="maxillar ark.png"/>
          <p:cNvPicPr>
            <a:picLocks noChangeAspect="1"/>
          </p:cNvPicPr>
          <p:nvPr/>
        </p:nvPicPr>
        <p:blipFill>
          <a:blip r:embed="rId5" cstate="print"/>
          <a:srcRect l="32675" t="9898" r="12988" b="11384"/>
          <a:stretch>
            <a:fillRect/>
          </a:stretch>
        </p:blipFill>
        <p:spPr>
          <a:xfrm>
            <a:off x="4499992" y="548681"/>
            <a:ext cx="4032448" cy="3240359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 rot="3605994">
            <a:off x="6672518" y="2141343"/>
            <a:ext cx="12241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9 Düz Bağlayıcı"/>
          <p:cNvCxnSpPr/>
          <p:nvPr/>
        </p:nvCxnSpPr>
        <p:spPr>
          <a:xfrm flipV="1">
            <a:off x="2699792" y="2564904"/>
            <a:ext cx="1152128" cy="144016"/>
          </a:xfrm>
          <a:prstGeom prst="line">
            <a:avLst/>
          </a:prstGeom>
          <a:ln w="1270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H="1">
            <a:off x="8028384" y="1484784"/>
            <a:ext cx="504056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 flipH="1" flipV="1">
            <a:off x="5076056" y="4221088"/>
            <a:ext cx="1584176" cy="93610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 flipH="1">
            <a:off x="4932040" y="5157192"/>
            <a:ext cx="172819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Metin kutusu"/>
          <p:cNvSpPr txBox="1"/>
          <p:nvPr/>
        </p:nvSpPr>
        <p:spPr>
          <a:xfrm>
            <a:off x="4788024" y="5373216"/>
            <a:ext cx="9361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+30</a:t>
            </a:r>
          </a:p>
          <a:p>
            <a:endParaRPr lang="tr-TR" dirty="0"/>
          </a:p>
        </p:txBody>
      </p:sp>
      <p:cxnSp>
        <p:nvCxnSpPr>
          <p:cNvPr id="15" name="14 Düz Bağlayıcı"/>
          <p:cNvCxnSpPr/>
          <p:nvPr/>
        </p:nvCxnSpPr>
        <p:spPr>
          <a:xfrm>
            <a:off x="2915816" y="2348880"/>
            <a:ext cx="0" cy="360040"/>
          </a:xfrm>
          <a:prstGeom prst="line">
            <a:avLst/>
          </a:prstGeom>
          <a:ln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552728" cy="489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/>
          <p:nvPr/>
        </p:nvSpPr>
        <p:spPr>
          <a:xfrm>
            <a:off x="58933" y="4324454"/>
            <a:ext cx="159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1. </a:t>
            </a:r>
            <a:r>
              <a:rPr lang="tr-TR" dirty="0" err="1" smtClean="0"/>
              <a:t>Premolar</a:t>
            </a:r>
            <a:r>
              <a:rPr lang="tr-TR" dirty="0" smtClean="0"/>
              <a:t> diş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8933" y="6037372"/>
            <a:ext cx="159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2. </a:t>
            </a:r>
            <a:r>
              <a:rPr lang="tr-TR" dirty="0" err="1" smtClean="0"/>
              <a:t>Premolar</a:t>
            </a:r>
            <a:r>
              <a:rPr lang="tr-TR" dirty="0" smtClean="0"/>
              <a:t> diş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749192" y="623731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1. </a:t>
            </a:r>
            <a:r>
              <a:rPr lang="tr-TR" dirty="0" err="1" smtClean="0"/>
              <a:t>Molar</a:t>
            </a:r>
            <a:r>
              <a:rPr lang="tr-TR" dirty="0" smtClean="0"/>
              <a:t> diş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7701417" y="3122384"/>
            <a:ext cx="132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Sinüs tabanı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701417" y="2633863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Sinüs boşluğu</a:t>
            </a:r>
            <a:endParaRPr lang="tr-TR" dirty="0"/>
          </a:p>
        </p:txBody>
      </p:sp>
      <p:cxnSp>
        <p:nvCxnSpPr>
          <p:cNvPr id="9" name="Düz Ok Bağlayıcısı 8"/>
          <p:cNvCxnSpPr/>
          <p:nvPr/>
        </p:nvCxnSpPr>
        <p:spPr>
          <a:xfrm flipH="1" flipV="1">
            <a:off x="6372200" y="1412776"/>
            <a:ext cx="1329217" cy="1405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H="1" flipV="1">
            <a:off x="6372200" y="1988840"/>
            <a:ext cx="1329217" cy="13182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>
            <a:stCxn id="4" idx="3"/>
          </p:cNvCxnSpPr>
          <p:nvPr/>
        </p:nvCxnSpPr>
        <p:spPr>
          <a:xfrm>
            <a:off x="1649625" y="4509120"/>
            <a:ext cx="834143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>
            <a:stCxn id="5" idx="3"/>
          </p:cNvCxnSpPr>
          <p:nvPr/>
        </p:nvCxnSpPr>
        <p:spPr>
          <a:xfrm flipV="1">
            <a:off x="1649625" y="4869160"/>
            <a:ext cx="1914263" cy="13528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>
            <a:stCxn id="6" idx="3"/>
          </p:cNvCxnSpPr>
          <p:nvPr/>
        </p:nvCxnSpPr>
        <p:spPr>
          <a:xfrm flipV="1">
            <a:off x="4041533" y="4509120"/>
            <a:ext cx="1178539" cy="19128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5220072" y="6243216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</a:t>
            </a:r>
            <a:r>
              <a:rPr lang="tr-TR" dirty="0" smtClean="0"/>
              <a:t>. </a:t>
            </a:r>
            <a:r>
              <a:rPr lang="tr-TR" dirty="0" err="1" smtClean="0"/>
              <a:t>Molar</a:t>
            </a:r>
            <a:r>
              <a:rPr lang="tr-TR" dirty="0" smtClean="0"/>
              <a:t> diş</a:t>
            </a:r>
            <a:endParaRPr lang="tr-TR" dirty="0"/>
          </a:p>
        </p:txBody>
      </p:sp>
      <p:cxnSp>
        <p:nvCxnSpPr>
          <p:cNvPr id="25" name="Düz Ok Bağlayıcısı 24"/>
          <p:cNvCxnSpPr>
            <a:stCxn id="24" idx="0"/>
          </p:cNvCxnSpPr>
          <p:nvPr/>
        </p:nvCxnSpPr>
        <p:spPr>
          <a:xfrm flipV="1">
            <a:off x="5866243" y="4509120"/>
            <a:ext cx="1170565" cy="173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Maksilla</a:t>
            </a:r>
            <a:r>
              <a:rPr lang="tr-TR" dirty="0" smtClean="0"/>
              <a:t> </a:t>
            </a:r>
            <a:r>
              <a:rPr lang="tr-TR" dirty="0" err="1" smtClean="0"/>
              <a:t>Molar</a:t>
            </a:r>
            <a:endParaRPr lang="tr-TR" dirty="0"/>
          </a:p>
        </p:txBody>
      </p:sp>
      <p:pic>
        <p:nvPicPr>
          <p:cNvPr id="4" name="3 İçerik Yer Tutucusu" descr="IMG_5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5" y="3789041"/>
            <a:ext cx="3816425" cy="3068959"/>
          </a:xfrm>
        </p:spPr>
      </p:pic>
      <p:pic>
        <p:nvPicPr>
          <p:cNvPr id="5" name="4 Resim" descr="IMG_5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42455"/>
            <a:ext cx="4051502" cy="3115545"/>
          </a:xfrm>
          <a:prstGeom prst="rect">
            <a:avLst/>
          </a:prstGeom>
        </p:spPr>
      </p:pic>
      <p:pic>
        <p:nvPicPr>
          <p:cNvPr id="6" name="5 Resim" descr="kafa fr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620688"/>
            <a:ext cx="3168352" cy="3168352"/>
          </a:xfrm>
          <a:prstGeom prst="rect">
            <a:avLst/>
          </a:prstGeom>
        </p:spPr>
      </p:pic>
      <p:pic>
        <p:nvPicPr>
          <p:cNvPr id="7" name="6 Resim" descr="maxillar ark.png"/>
          <p:cNvPicPr>
            <a:picLocks noChangeAspect="1"/>
          </p:cNvPicPr>
          <p:nvPr/>
        </p:nvPicPr>
        <p:blipFill>
          <a:blip r:embed="rId5" cstate="print"/>
          <a:srcRect l="32675" t="9898" r="12988" b="11384"/>
          <a:stretch>
            <a:fillRect/>
          </a:stretch>
        </p:blipFill>
        <p:spPr>
          <a:xfrm>
            <a:off x="4427984" y="588337"/>
            <a:ext cx="4104456" cy="3208009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 rot="4678091">
            <a:off x="6814418" y="2770021"/>
            <a:ext cx="12241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9 Düz Bağlayıcı"/>
          <p:cNvCxnSpPr/>
          <p:nvPr/>
        </p:nvCxnSpPr>
        <p:spPr>
          <a:xfrm flipV="1">
            <a:off x="1619672" y="2420888"/>
            <a:ext cx="1080120" cy="144016"/>
          </a:xfrm>
          <a:prstGeom prst="line">
            <a:avLst/>
          </a:prstGeom>
          <a:ln w="1270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H="1">
            <a:off x="7812360" y="2780928"/>
            <a:ext cx="792088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 flipH="1" flipV="1">
            <a:off x="5076056" y="4221088"/>
            <a:ext cx="1584176" cy="93610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 flipH="1">
            <a:off x="4932040" y="5157192"/>
            <a:ext cx="172819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Metin kutusu"/>
          <p:cNvSpPr txBox="1"/>
          <p:nvPr/>
        </p:nvSpPr>
        <p:spPr>
          <a:xfrm>
            <a:off x="4716016" y="5373216"/>
            <a:ext cx="9361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+20</a:t>
            </a:r>
          </a:p>
          <a:p>
            <a:endParaRPr lang="tr-TR" dirty="0"/>
          </a:p>
        </p:txBody>
      </p:sp>
      <p:cxnSp>
        <p:nvCxnSpPr>
          <p:cNvPr id="15" name="14 Düz Bağlayıcı"/>
          <p:cNvCxnSpPr/>
          <p:nvPr/>
        </p:nvCxnSpPr>
        <p:spPr>
          <a:xfrm>
            <a:off x="2051720" y="2060848"/>
            <a:ext cx="0" cy="432048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984776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/>
          <p:nvPr/>
        </p:nvSpPr>
        <p:spPr>
          <a:xfrm>
            <a:off x="6732240" y="6080887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3</a:t>
            </a:r>
            <a:r>
              <a:rPr lang="tr-TR" dirty="0" smtClean="0"/>
              <a:t>. </a:t>
            </a:r>
            <a:r>
              <a:rPr lang="tr-TR" dirty="0" err="1" smtClean="0"/>
              <a:t>Molar</a:t>
            </a:r>
            <a:r>
              <a:rPr lang="tr-TR" dirty="0" smtClean="0"/>
              <a:t> diş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547762" y="6052646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</a:t>
            </a:r>
            <a:r>
              <a:rPr lang="tr-TR" dirty="0" smtClean="0"/>
              <a:t>. </a:t>
            </a:r>
            <a:r>
              <a:rPr lang="tr-TR" dirty="0" err="1" smtClean="0"/>
              <a:t>Molar</a:t>
            </a:r>
            <a:r>
              <a:rPr lang="tr-TR" dirty="0" smtClean="0"/>
              <a:t> diş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7851658" y="2708920"/>
            <a:ext cx="132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Sinüs tabanı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7740352" y="2031003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Sinüs boşluğu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0" y="4509120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1. </a:t>
            </a:r>
            <a:r>
              <a:rPr lang="tr-TR" dirty="0" err="1" smtClean="0"/>
              <a:t>Molar</a:t>
            </a:r>
            <a:r>
              <a:rPr lang="tr-TR" dirty="0" smtClean="0"/>
              <a:t> diş</a:t>
            </a:r>
            <a:endParaRPr lang="tr-TR" dirty="0"/>
          </a:p>
        </p:txBody>
      </p:sp>
      <p:cxnSp>
        <p:nvCxnSpPr>
          <p:cNvPr id="9" name="Düz Ok Bağlayıcısı 8"/>
          <p:cNvCxnSpPr>
            <a:stCxn id="7" idx="0"/>
          </p:cNvCxnSpPr>
          <p:nvPr/>
        </p:nvCxnSpPr>
        <p:spPr>
          <a:xfrm flipH="1" flipV="1">
            <a:off x="6732240" y="1412776"/>
            <a:ext cx="1742448" cy="618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>
            <a:stCxn id="6" idx="1"/>
          </p:cNvCxnSpPr>
          <p:nvPr/>
        </p:nvCxnSpPr>
        <p:spPr>
          <a:xfrm flipH="1" flipV="1">
            <a:off x="7164288" y="2215669"/>
            <a:ext cx="687370" cy="677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>
            <a:stCxn id="8" idx="3"/>
          </p:cNvCxnSpPr>
          <p:nvPr/>
        </p:nvCxnSpPr>
        <p:spPr>
          <a:xfrm>
            <a:off x="1292341" y="4693786"/>
            <a:ext cx="17674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>
            <a:stCxn id="5" idx="0"/>
          </p:cNvCxnSpPr>
          <p:nvPr/>
        </p:nvCxnSpPr>
        <p:spPr>
          <a:xfrm flipV="1">
            <a:off x="4193933" y="4509120"/>
            <a:ext cx="646170" cy="1543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>
            <a:stCxn id="4" idx="0"/>
          </p:cNvCxnSpPr>
          <p:nvPr/>
        </p:nvCxnSpPr>
        <p:spPr>
          <a:xfrm flipH="1" flipV="1">
            <a:off x="6732241" y="4221089"/>
            <a:ext cx="646170" cy="1859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kafa late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36527">
            <a:off x="1723085" y="315141"/>
            <a:ext cx="6007398" cy="6007398"/>
          </a:xfrm>
        </p:spPr>
      </p:pic>
      <p:cxnSp>
        <p:nvCxnSpPr>
          <p:cNvPr id="8" name="7 Düz Bağlayıcı"/>
          <p:cNvCxnSpPr/>
          <p:nvPr/>
        </p:nvCxnSpPr>
        <p:spPr>
          <a:xfrm flipV="1">
            <a:off x="2627784" y="3861048"/>
            <a:ext cx="2016224" cy="144016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50000"/>
              </a:lnSpc>
              <a:buNone/>
            </a:pPr>
            <a:r>
              <a:rPr lang="tr-TR" sz="4000" b="1" dirty="0" smtClean="0"/>
              <a:t>Açıortay Tekniği</a:t>
            </a:r>
          </a:p>
          <a:p>
            <a:pPr algn="ctr">
              <a:lnSpc>
                <a:spcPct val="250000"/>
              </a:lnSpc>
              <a:buNone/>
            </a:pPr>
            <a:r>
              <a:rPr lang="tr-TR" sz="4000" b="1" dirty="0" smtClean="0"/>
              <a:t>Paralel Teknik</a:t>
            </a:r>
            <a:endParaRPr lang="tr-T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kafa late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30409">
            <a:off x="1364880" y="509912"/>
            <a:ext cx="6010186" cy="6010186"/>
          </a:xfrm>
          <a:prstGeom prst="rect">
            <a:avLst/>
          </a:prstGeom>
        </p:spPr>
      </p:pic>
      <p:pic>
        <p:nvPicPr>
          <p:cNvPr id="6" name="5 Resim" descr="kapanış bitewing.png"/>
          <p:cNvPicPr>
            <a:picLocks noChangeAspect="1"/>
          </p:cNvPicPr>
          <p:nvPr/>
        </p:nvPicPr>
        <p:blipFill>
          <a:blip r:embed="rId3" cstate="print"/>
          <a:srcRect l="32676" t="36633" r="39763" b="26236"/>
          <a:stretch>
            <a:fillRect/>
          </a:stretch>
        </p:blipFill>
        <p:spPr>
          <a:xfrm>
            <a:off x="2411760" y="3573016"/>
            <a:ext cx="1659881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Mandibula</a:t>
            </a:r>
            <a:r>
              <a:rPr lang="tr-TR" dirty="0" smtClean="0"/>
              <a:t> </a:t>
            </a:r>
            <a:r>
              <a:rPr lang="tr-TR" dirty="0" err="1" smtClean="0"/>
              <a:t>Anterior</a:t>
            </a:r>
            <a:endParaRPr lang="tr-TR" dirty="0"/>
          </a:p>
        </p:txBody>
      </p:sp>
      <p:pic>
        <p:nvPicPr>
          <p:cNvPr id="4" name="3 İçerik Yer Tutucusu" descr="IMG_5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5" y="3717033"/>
            <a:ext cx="3887999" cy="3140968"/>
          </a:xfrm>
        </p:spPr>
      </p:pic>
      <p:pic>
        <p:nvPicPr>
          <p:cNvPr id="5" name="4 Resim" descr="IMG_5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3845" y="3717033"/>
            <a:ext cx="3872572" cy="3140968"/>
          </a:xfrm>
          <a:prstGeom prst="rect">
            <a:avLst/>
          </a:prstGeom>
        </p:spPr>
      </p:pic>
      <p:pic>
        <p:nvPicPr>
          <p:cNvPr id="6" name="5 Resim" descr="kafa fr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620688"/>
            <a:ext cx="3312368" cy="3168352"/>
          </a:xfrm>
          <a:prstGeom prst="rect">
            <a:avLst/>
          </a:prstGeom>
        </p:spPr>
      </p:pic>
      <p:pic>
        <p:nvPicPr>
          <p:cNvPr id="7" name="6 Resim" descr="maxillar ar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8215" y="588337"/>
            <a:ext cx="3368201" cy="3208009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6012160" y="2924944"/>
            <a:ext cx="12241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9 Düz Bağlayıcı"/>
          <p:cNvCxnSpPr/>
          <p:nvPr/>
        </p:nvCxnSpPr>
        <p:spPr>
          <a:xfrm flipV="1">
            <a:off x="2411760" y="2420888"/>
            <a:ext cx="1008112" cy="576064"/>
          </a:xfrm>
          <a:prstGeom prst="line">
            <a:avLst/>
          </a:prstGeom>
          <a:ln w="1270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>
            <a:stCxn id="7" idx="2"/>
            <a:endCxn id="8" idx="2"/>
          </p:cNvCxnSpPr>
          <p:nvPr/>
        </p:nvCxnSpPr>
        <p:spPr>
          <a:xfrm flipH="1" flipV="1">
            <a:off x="6624228" y="2996952"/>
            <a:ext cx="8088" cy="79939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 flipH="1">
            <a:off x="5148064" y="5157192"/>
            <a:ext cx="1512168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 flipH="1">
            <a:off x="4932040" y="5157192"/>
            <a:ext cx="1728192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Metin kutusu"/>
          <p:cNvSpPr txBox="1"/>
          <p:nvPr/>
        </p:nvSpPr>
        <p:spPr>
          <a:xfrm>
            <a:off x="4499992" y="4869160"/>
            <a:ext cx="9361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-15</a:t>
            </a:r>
          </a:p>
          <a:p>
            <a:endParaRPr lang="tr-TR" dirty="0"/>
          </a:p>
        </p:txBody>
      </p:sp>
      <p:cxnSp>
        <p:nvCxnSpPr>
          <p:cNvPr id="28" name="27 Düz Bağlayıcı"/>
          <p:cNvCxnSpPr/>
          <p:nvPr/>
        </p:nvCxnSpPr>
        <p:spPr>
          <a:xfrm>
            <a:off x="2411760" y="2996952"/>
            <a:ext cx="0" cy="504056"/>
          </a:xfrm>
          <a:prstGeom prst="line">
            <a:avLst/>
          </a:prstGeom>
          <a:ln w="190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20688"/>
            <a:ext cx="3384376" cy="587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/>
          <p:nvPr/>
        </p:nvSpPr>
        <p:spPr>
          <a:xfrm>
            <a:off x="827584" y="4221088"/>
            <a:ext cx="170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Alt </a:t>
            </a:r>
            <a:r>
              <a:rPr lang="tr-TR" dirty="0" err="1" smtClean="0"/>
              <a:t>Lateral</a:t>
            </a:r>
            <a:r>
              <a:rPr lang="tr-TR" dirty="0" smtClean="0"/>
              <a:t> dişler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7544" y="2636912"/>
            <a:ext cx="17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Alt Santral dişler</a:t>
            </a:r>
            <a:endParaRPr lang="tr-TR" dirty="0"/>
          </a:p>
        </p:txBody>
      </p:sp>
      <p:cxnSp>
        <p:nvCxnSpPr>
          <p:cNvPr id="6" name="Düz Ok Bağlayıcısı 5"/>
          <p:cNvCxnSpPr>
            <a:stCxn id="5" idx="3"/>
          </p:cNvCxnSpPr>
          <p:nvPr/>
        </p:nvCxnSpPr>
        <p:spPr>
          <a:xfrm>
            <a:off x="2185835" y="2821578"/>
            <a:ext cx="729981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>
            <a:stCxn id="5" idx="3"/>
          </p:cNvCxnSpPr>
          <p:nvPr/>
        </p:nvCxnSpPr>
        <p:spPr>
          <a:xfrm flipV="1">
            <a:off x="2185835" y="2348880"/>
            <a:ext cx="2818213" cy="4726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>
            <a:stCxn id="4" idx="3"/>
          </p:cNvCxnSpPr>
          <p:nvPr/>
        </p:nvCxnSpPr>
        <p:spPr>
          <a:xfrm flipV="1">
            <a:off x="2528947" y="1988840"/>
            <a:ext cx="890925" cy="24169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>
            <a:stCxn id="4" idx="3"/>
          </p:cNvCxnSpPr>
          <p:nvPr/>
        </p:nvCxnSpPr>
        <p:spPr>
          <a:xfrm flipV="1">
            <a:off x="2528947" y="1988840"/>
            <a:ext cx="1683013" cy="24169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Mandibula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Premolar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3 İçerik Yer Tutucusu" descr="IMG_5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717032"/>
            <a:ext cx="3887998" cy="2952328"/>
          </a:xfrm>
        </p:spPr>
      </p:pic>
      <p:pic>
        <p:nvPicPr>
          <p:cNvPr id="5" name="4 Resim" descr="IMG_5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717032"/>
            <a:ext cx="3961352" cy="2971014"/>
          </a:xfrm>
          <a:prstGeom prst="rect">
            <a:avLst/>
          </a:prstGeom>
        </p:spPr>
      </p:pic>
      <p:pic>
        <p:nvPicPr>
          <p:cNvPr id="6" name="5 Resim" descr="kafa fr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6672"/>
            <a:ext cx="4248472" cy="3258362"/>
          </a:xfrm>
          <a:prstGeom prst="rect">
            <a:avLst/>
          </a:prstGeom>
        </p:spPr>
      </p:pic>
      <p:pic>
        <p:nvPicPr>
          <p:cNvPr id="7" name="6 Resim" descr="maxillar ar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8215" y="476673"/>
            <a:ext cx="3368201" cy="3240360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 rot="2833576">
            <a:off x="5770171" y="2786609"/>
            <a:ext cx="12241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9 Düz Bağlayıcı"/>
          <p:cNvCxnSpPr/>
          <p:nvPr/>
        </p:nvCxnSpPr>
        <p:spPr>
          <a:xfrm flipV="1">
            <a:off x="3131840" y="2636912"/>
            <a:ext cx="1008112" cy="432048"/>
          </a:xfrm>
          <a:prstGeom prst="line">
            <a:avLst/>
          </a:prstGeom>
          <a:ln w="1270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V="1">
            <a:off x="5292080" y="2996952"/>
            <a:ext cx="648072" cy="6480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 flipH="1">
            <a:off x="4644008" y="4869160"/>
            <a:ext cx="1440160" cy="7200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 flipH="1">
            <a:off x="4932040" y="4869160"/>
            <a:ext cx="1152128" cy="129614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Metin kutusu"/>
          <p:cNvSpPr txBox="1"/>
          <p:nvPr/>
        </p:nvSpPr>
        <p:spPr>
          <a:xfrm>
            <a:off x="5652120" y="56612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-20</a:t>
            </a:r>
            <a:endParaRPr lang="tr-TR" sz="2800" dirty="0">
              <a:solidFill>
                <a:schemeClr val="bg1"/>
              </a:solidFill>
            </a:endParaRPr>
          </a:p>
        </p:txBody>
      </p:sp>
      <p:cxnSp>
        <p:nvCxnSpPr>
          <p:cNvPr id="28" name="27 Düz Bağlayıcı"/>
          <p:cNvCxnSpPr/>
          <p:nvPr/>
        </p:nvCxnSpPr>
        <p:spPr>
          <a:xfrm>
            <a:off x="3131840" y="3068960"/>
            <a:ext cx="0" cy="432048"/>
          </a:xfrm>
          <a:prstGeom prst="line">
            <a:avLst/>
          </a:prstGeom>
          <a:ln w="190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Metin kutusu"/>
          <p:cNvSpPr txBox="1"/>
          <p:nvPr/>
        </p:nvSpPr>
        <p:spPr>
          <a:xfrm>
            <a:off x="1763688" y="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/>
              <a:t>Mandibula</a:t>
            </a:r>
            <a:r>
              <a:rPr lang="tr-TR" sz="2400" dirty="0" smtClean="0"/>
              <a:t> </a:t>
            </a:r>
            <a:r>
              <a:rPr lang="tr-TR" sz="2400" dirty="0" err="1" smtClean="0"/>
              <a:t>Kanin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2656"/>
            <a:ext cx="3744416" cy="637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/>
          <p:nvPr/>
        </p:nvSpPr>
        <p:spPr>
          <a:xfrm>
            <a:off x="683568" y="5517232"/>
            <a:ext cx="102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Kanin</a:t>
            </a:r>
            <a:r>
              <a:rPr lang="tr-TR" dirty="0" smtClean="0"/>
              <a:t> diş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95751" y="2611941"/>
            <a:ext cx="113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Lateral</a:t>
            </a:r>
            <a:r>
              <a:rPr lang="tr-TR" dirty="0" smtClean="0"/>
              <a:t> diş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7092280" y="3115997"/>
            <a:ext cx="159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1. </a:t>
            </a:r>
            <a:r>
              <a:rPr lang="tr-TR" dirty="0" err="1" smtClean="0"/>
              <a:t>premolar</a:t>
            </a:r>
            <a:r>
              <a:rPr lang="tr-TR" dirty="0" smtClean="0"/>
              <a:t> diş</a:t>
            </a:r>
            <a:endParaRPr lang="tr-TR" dirty="0"/>
          </a:p>
        </p:txBody>
      </p:sp>
      <p:cxnSp>
        <p:nvCxnSpPr>
          <p:cNvPr id="7" name="Düz Ok Bağlayıcısı 6"/>
          <p:cNvCxnSpPr>
            <a:stCxn id="5" idx="3"/>
          </p:cNvCxnSpPr>
          <p:nvPr/>
        </p:nvCxnSpPr>
        <p:spPr>
          <a:xfrm flipV="1">
            <a:off x="1632857" y="1772816"/>
            <a:ext cx="1426975" cy="10237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>
            <a:stCxn id="4" idx="3"/>
          </p:cNvCxnSpPr>
          <p:nvPr/>
        </p:nvCxnSpPr>
        <p:spPr>
          <a:xfrm flipV="1">
            <a:off x="1709170" y="1916832"/>
            <a:ext cx="2358774" cy="3785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>
            <a:stCxn id="6" idx="1"/>
          </p:cNvCxnSpPr>
          <p:nvPr/>
        </p:nvCxnSpPr>
        <p:spPr>
          <a:xfrm flipH="1" flipV="1">
            <a:off x="5436096" y="2020198"/>
            <a:ext cx="1656184" cy="12804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Mandibula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Premolar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3 İçerik Yer Tutucusu" descr="IMG_5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717032"/>
            <a:ext cx="3887998" cy="3140968"/>
          </a:xfrm>
        </p:spPr>
      </p:pic>
      <p:pic>
        <p:nvPicPr>
          <p:cNvPr id="5" name="4 Resim" descr="IMG_5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17032"/>
            <a:ext cx="3961352" cy="3140968"/>
          </a:xfrm>
          <a:prstGeom prst="rect">
            <a:avLst/>
          </a:prstGeom>
        </p:spPr>
      </p:pic>
      <p:pic>
        <p:nvPicPr>
          <p:cNvPr id="6" name="5 Resim" descr="kafa fr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620688"/>
            <a:ext cx="4248472" cy="3114346"/>
          </a:xfrm>
          <a:prstGeom prst="rect">
            <a:avLst/>
          </a:prstGeom>
        </p:spPr>
      </p:pic>
      <p:pic>
        <p:nvPicPr>
          <p:cNvPr id="7" name="6 Resim" descr="maxillar ar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8215" y="588337"/>
            <a:ext cx="3368201" cy="3128695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 rot="4211412">
            <a:off x="5425371" y="2396869"/>
            <a:ext cx="12241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9 Düz Bağlayıcı"/>
          <p:cNvCxnSpPr/>
          <p:nvPr/>
        </p:nvCxnSpPr>
        <p:spPr>
          <a:xfrm flipV="1">
            <a:off x="3131840" y="2636912"/>
            <a:ext cx="1008112" cy="432048"/>
          </a:xfrm>
          <a:prstGeom prst="line">
            <a:avLst/>
          </a:prstGeom>
          <a:ln w="1270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V="1">
            <a:off x="5076056" y="2636912"/>
            <a:ext cx="864096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 flipH="1">
            <a:off x="4427984" y="4797152"/>
            <a:ext cx="165618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>
            <a:endCxn id="5" idx="1"/>
          </p:cNvCxnSpPr>
          <p:nvPr/>
        </p:nvCxnSpPr>
        <p:spPr>
          <a:xfrm flipH="1">
            <a:off x="4499992" y="4797152"/>
            <a:ext cx="1656184" cy="49036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Metin kutusu"/>
          <p:cNvSpPr txBox="1"/>
          <p:nvPr/>
        </p:nvSpPr>
        <p:spPr>
          <a:xfrm>
            <a:off x="5148064" y="551723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-10</a:t>
            </a:r>
            <a:endParaRPr lang="tr-TR" sz="2800" dirty="0">
              <a:solidFill>
                <a:schemeClr val="bg1"/>
              </a:solidFill>
            </a:endParaRPr>
          </a:p>
        </p:txBody>
      </p:sp>
      <p:cxnSp>
        <p:nvCxnSpPr>
          <p:cNvPr id="28" name="27 Düz Bağlayıcı"/>
          <p:cNvCxnSpPr/>
          <p:nvPr/>
        </p:nvCxnSpPr>
        <p:spPr>
          <a:xfrm>
            <a:off x="3347864" y="2996952"/>
            <a:ext cx="0" cy="432048"/>
          </a:xfrm>
          <a:prstGeom prst="line">
            <a:avLst/>
          </a:prstGeom>
          <a:ln w="190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128792" cy="512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/>
          <p:nvPr/>
        </p:nvSpPr>
        <p:spPr>
          <a:xfrm>
            <a:off x="4860032" y="6171524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1. </a:t>
            </a:r>
            <a:r>
              <a:rPr lang="tr-TR" dirty="0" err="1" smtClean="0"/>
              <a:t>Molar</a:t>
            </a:r>
            <a:r>
              <a:rPr lang="tr-TR" dirty="0" smtClean="0"/>
              <a:t> diş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25429" y="4725144"/>
            <a:ext cx="159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2. </a:t>
            </a:r>
            <a:r>
              <a:rPr lang="tr-TR" dirty="0" err="1" smtClean="0"/>
              <a:t>premolar</a:t>
            </a:r>
            <a:r>
              <a:rPr lang="tr-TR" dirty="0" smtClean="0"/>
              <a:t> diş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7796113" y="433489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</a:t>
            </a:r>
            <a:r>
              <a:rPr lang="tr-TR" dirty="0" smtClean="0"/>
              <a:t>. </a:t>
            </a:r>
            <a:r>
              <a:rPr lang="tr-TR" dirty="0" err="1" smtClean="0"/>
              <a:t>Molar</a:t>
            </a:r>
            <a:r>
              <a:rPr lang="tr-TR" dirty="0" smtClean="0"/>
              <a:t> diş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79512" y="3212976"/>
            <a:ext cx="159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1. </a:t>
            </a:r>
            <a:r>
              <a:rPr lang="tr-TR" dirty="0" err="1" smtClean="0"/>
              <a:t>premolar</a:t>
            </a:r>
            <a:r>
              <a:rPr lang="tr-TR" dirty="0" smtClean="0"/>
              <a:t> diş</a:t>
            </a:r>
            <a:endParaRPr lang="tr-TR" dirty="0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1471853" y="2132856"/>
            <a:ext cx="291835" cy="12647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V="1">
            <a:off x="1617770" y="2276872"/>
            <a:ext cx="1586078" cy="2632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>
            <a:stCxn id="4" idx="0"/>
          </p:cNvCxnSpPr>
          <p:nvPr/>
        </p:nvCxnSpPr>
        <p:spPr>
          <a:xfrm flipH="1" flipV="1">
            <a:off x="4716016" y="2276872"/>
            <a:ext cx="790187" cy="3894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stCxn id="6" idx="0"/>
          </p:cNvCxnSpPr>
          <p:nvPr/>
        </p:nvCxnSpPr>
        <p:spPr>
          <a:xfrm flipH="1" flipV="1">
            <a:off x="6660232" y="1988840"/>
            <a:ext cx="1782052" cy="23460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1932580" y="6265553"/>
            <a:ext cx="170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Mental</a:t>
            </a:r>
            <a:r>
              <a:rPr lang="tr-TR" dirty="0" smtClean="0"/>
              <a:t> </a:t>
            </a:r>
            <a:r>
              <a:rPr lang="tr-TR" dirty="0" err="1" smtClean="0"/>
              <a:t>foramen</a:t>
            </a:r>
            <a:endParaRPr lang="tr-TR" dirty="0"/>
          </a:p>
        </p:txBody>
      </p:sp>
      <p:cxnSp>
        <p:nvCxnSpPr>
          <p:cNvPr id="17" name="Düz Ok Bağlayıcısı 16"/>
          <p:cNvCxnSpPr>
            <a:stCxn id="16" idx="0"/>
          </p:cNvCxnSpPr>
          <p:nvPr/>
        </p:nvCxnSpPr>
        <p:spPr>
          <a:xfrm flipV="1">
            <a:off x="2783871" y="4909810"/>
            <a:ext cx="275961" cy="1355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Mandibula</a:t>
            </a:r>
            <a:r>
              <a:rPr lang="tr-TR" dirty="0" smtClean="0"/>
              <a:t> </a:t>
            </a:r>
            <a:r>
              <a:rPr lang="tr-TR" dirty="0" err="1" smtClean="0"/>
              <a:t>Molar</a:t>
            </a:r>
            <a:endParaRPr lang="tr-TR" dirty="0"/>
          </a:p>
        </p:txBody>
      </p:sp>
      <p:pic>
        <p:nvPicPr>
          <p:cNvPr id="4" name="3 İçerik Yer Tutucusu" descr="IMG_5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5" y="3717033"/>
            <a:ext cx="3887999" cy="3140968"/>
          </a:xfrm>
        </p:spPr>
      </p:pic>
      <p:pic>
        <p:nvPicPr>
          <p:cNvPr id="5" name="4 Resim" descr="IMG_5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717032"/>
            <a:ext cx="4030265" cy="3140968"/>
          </a:xfrm>
          <a:prstGeom prst="rect">
            <a:avLst/>
          </a:prstGeom>
        </p:spPr>
      </p:pic>
      <p:pic>
        <p:nvPicPr>
          <p:cNvPr id="6" name="5 Resim" descr="kafa fr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620688"/>
            <a:ext cx="3168352" cy="3168352"/>
          </a:xfrm>
          <a:prstGeom prst="rect">
            <a:avLst/>
          </a:prstGeom>
        </p:spPr>
      </p:pic>
      <p:pic>
        <p:nvPicPr>
          <p:cNvPr id="7" name="6 Resim" descr="maxillar ar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8215" y="588337"/>
            <a:ext cx="3368201" cy="3128695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 rot="4550216">
            <a:off x="5296731" y="1691014"/>
            <a:ext cx="12241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9 Düz Bağlayıcı"/>
          <p:cNvCxnSpPr/>
          <p:nvPr/>
        </p:nvCxnSpPr>
        <p:spPr>
          <a:xfrm flipV="1">
            <a:off x="1547664" y="2420888"/>
            <a:ext cx="936104" cy="432048"/>
          </a:xfrm>
          <a:prstGeom prst="line">
            <a:avLst/>
          </a:prstGeom>
          <a:ln w="1270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V="1">
            <a:off x="5004048" y="1772816"/>
            <a:ext cx="648072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 flipH="1">
            <a:off x="4644008" y="4869160"/>
            <a:ext cx="1656184" cy="7200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 flipH="1">
            <a:off x="4644008" y="4869160"/>
            <a:ext cx="1728192" cy="57606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Metin kutusu"/>
          <p:cNvSpPr txBox="1"/>
          <p:nvPr/>
        </p:nvSpPr>
        <p:spPr>
          <a:xfrm>
            <a:off x="5220072" y="5733256"/>
            <a:ext cx="9361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-5</a:t>
            </a:r>
          </a:p>
          <a:p>
            <a:endParaRPr lang="tr-TR" dirty="0"/>
          </a:p>
        </p:txBody>
      </p:sp>
      <p:cxnSp>
        <p:nvCxnSpPr>
          <p:cNvPr id="28" name="27 Düz Bağlayıcı"/>
          <p:cNvCxnSpPr/>
          <p:nvPr/>
        </p:nvCxnSpPr>
        <p:spPr>
          <a:xfrm>
            <a:off x="1907704" y="2708920"/>
            <a:ext cx="0" cy="504056"/>
          </a:xfrm>
          <a:prstGeom prst="line">
            <a:avLst/>
          </a:prstGeom>
          <a:ln w="190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3 İçerik Yer Tutucusu" descr="IMG_57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3717032"/>
            <a:ext cx="388799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416823" cy="536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/>
          <p:nvPr/>
        </p:nvSpPr>
        <p:spPr>
          <a:xfrm>
            <a:off x="7851659" y="3068960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3</a:t>
            </a:r>
            <a:r>
              <a:rPr lang="tr-TR" dirty="0" smtClean="0"/>
              <a:t>. </a:t>
            </a:r>
            <a:r>
              <a:rPr lang="tr-TR" dirty="0" err="1" smtClean="0"/>
              <a:t>Molar</a:t>
            </a:r>
            <a:r>
              <a:rPr lang="tr-TR" dirty="0" smtClean="0"/>
              <a:t> diş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7164288" y="5639182"/>
            <a:ext cx="183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Mandibuler</a:t>
            </a:r>
            <a:r>
              <a:rPr lang="tr-TR" dirty="0" smtClean="0"/>
              <a:t> kanal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5364088" y="606399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</a:t>
            </a:r>
            <a:r>
              <a:rPr lang="tr-TR" dirty="0" smtClean="0"/>
              <a:t>. </a:t>
            </a:r>
            <a:r>
              <a:rPr lang="tr-TR" dirty="0" err="1" smtClean="0"/>
              <a:t>Molar</a:t>
            </a:r>
            <a:r>
              <a:rPr lang="tr-TR" dirty="0" smtClean="0"/>
              <a:t> diş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79512" y="5085184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1. </a:t>
            </a:r>
            <a:r>
              <a:rPr lang="tr-TR" dirty="0" err="1" smtClean="0"/>
              <a:t>Molar</a:t>
            </a:r>
            <a:r>
              <a:rPr lang="tr-TR" dirty="0" smtClean="0"/>
              <a:t> diş</a:t>
            </a:r>
            <a:endParaRPr lang="tr-TR" dirty="0"/>
          </a:p>
        </p:txBody>
      </p:sp>
      <p:cxnSp>
        <p:nvCxnSpPr>
          <p:cNvPr id="8" name="Düz Ok Bağlayıcısı 7"/>
          <p:cNvCxnSpPr>
            <a:stCxn id="4" idx="0"/>
          </p:cNvCxnSpPr>
          <p:nvPr/>
        </p:nvCxnSpPr>
        <p:spPr>
          <a:xfrm flipH="1" flipV="1">
            <a:off x="6876256" y="1988840"/>
            <a:ext cx="1621574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>
            <a:stCxn id="5" idx="0"/>
          </p:cNvCxnSpPr>
          <p:nvPr/>
        </p:nvCxnSpPr>
        <p:spPr>
          <a:xfrm flipH="1" flipV="1">
            <a:off x="7687043" y="4365104"/>
            <a:ext cx="392336" cy="1274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>
            <a:stCxn id="6" idx="0"/>
          </p:cNvCxnSpPr>
          <p:nvPr/>
        </p:nvCxnSpPr>
        <p:spPr>
          <a:xfrm flipH="1" flipV="1">
            <a:off x="4932040" y="2528900"/>
            <a:ext cx="1078219" cy="35350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V="1">
            <a:off x="1471853" y="2528900"/>
            <a:ext cx="1227939" cy="2740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Bite-</a:t>
            </a:r>
            <a:r>
              <a:rPr lang="tr-TR" dirty="0" err="1" smtClean="0"/>
              <a:t>wing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tr-TR" dirty="0" err="1" smtClean="0"/>
              <a:t>Arayüz</a:t>
            </a:r>
            <a:r>
              <a:rPr lang="tr-TR" dirty="0" smtClean="0"/>
              <a:t> Çürüklerinin Değerlendirilmesi</a:t>
            </a:r>
          </a:p>
          <a:p>
            <a:pPr>
              <a:lnSpc>
                <a:spcPct val="200000"/>
              </a:lnSpc>
            </a:pPr>
            <a:r>
              <a:rPr lang="tr-TR" dirty="0" err="1" smtClean="0"/>
              <a:t>Periodontal</a:t>
            </a:r>
            <a:r>
              <a:rPr lang="tr-TR" dirty="0" smtClean="0"/>
              <a:t> Kemik Kaybının Değerlendirilmesi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Restorasyon Uyumu</a:t>
            </a:r>
          </a:p>
          <a:p>
            <a:pPr>
              <a:lnSpc>
                <a:spcPct val="200000"/>
              </a:lnSpc>
            </a:pP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karieslerin</a:t>
            </a:r>
            <a:r>
              <a:rPr lang="tr-TR" dirty="0" smtClean="0"/>
              <a:t> değerlendirilmesi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f0be49c6d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060848"/>
            <a:ext cx="2847906" cy="1133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untitled.png"/>
          <p:cNvPicPr>
            <a:picLocks noChangeAspect="1"/>
          </p:cNvPicPr>
          <p:nvPr/>
        </p:nvPicPr>
        <p:blipFill>
          <a:blip r:embed="rId3" cstate="print"/>
          <a:srcRect r="33295" b="152"/>
          <a:stretch>
            <a:fillRect/>
          </a:stretch>
        </p:blipFill>
        <p:spPr>
          <a:xfrm>
            <a:off x="611560" y="3212976"/>
            <a:ext cx="237626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Resim" descr="imagesSHROCPM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16632"/>
            <a:ext cx="193150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Resim" descr="imagesMO8LT9T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404664"/>
            <a:ext cx="3096344" cy="2240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Resim" descr="imagesIR6YAF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861048"/>
            <a:ext cx="4323184" cy="2362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G_5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735196"/>
            <a:ext cx="3887998" cy="2934163"/>
          </a:xfrm>
        </p:spPr>
      </p:pic>
      <p:pic>
        <p:nvPicPr>
          <p:cNvPr id="5" name="4 Resim" descr="IMG_5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717032"/>
            <a:ext cx="3961352" cy="2971014"/>
          </a:xfrm>
          <a:prstGeom prst="rect">
            <a:avLst/>
          </a:prstGeom>
        </p:spPr>
      </p:pic>
      <p:pic>
        <p:nvPicPr>
          <p:cNvPr id="6" name="5 Resim" descr="kafa fr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6672"/>
            <a:ext cx="4248472" cy="3258362"/>
          </a:xfrm>
          <a:prstGeom prst="rect">
            <a:avLst/>
          </a:prstGeom>
        </p:spPr>
      </p:pic>
      <p:pic>
        <p:nvPicPr>
          <p:cNvPr id="7" name="6 Resim" descr="maxillar ar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8215" y="476673"/>
            <a:ext cx="3368201" cy="3240360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 rot="4696731" flipV="1">
            <a:off x="5243371" y="1964456"/>
            <a:ext cx="16242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9 Düz Bağlayıcı"/>
          <p:cNvCxnSpPr/>
          <p:nvPr/>
        </p:nvCxnSpPr>
        <p:spPr>
          <a:xfrm flipV="1">
            <a:off x="3131840" y="2636912"/>
            <a:ext cx="1008112" cy="432048"/>
          </a:xfrm>
          <a:prstGeom prst="line">
            <a:avLst/>
          </a:prstGeom>
          <a:ln w="1270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V="1">
            <a:off x="4932040" y="2348880"/>
            <a:ext cx="720080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 flipH="1">
            <a:off x="4427984" y="4869160"/>
            <a:ext cx="1368152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 flipH="1" flipV="1">
            <a:off x="4644008" y="4365104"/>
            <a:ext cx="1152128" cy="50405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Metin kutusu"/>
          <p:cNvSpPr txBox="1"/>
          <p:nvPr/>
        </p:nvSpPr>
        <p:spPr>
          <a:xfrm>
            <a:off x="5652120" y="56612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+10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2051720" y="-1935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Bite-</a:t>
            </a:r>
            <a:r>
              <a:rPr lang="tr-TR" sz="2800" dirty="0" err="1" smtClean="0"/>
              <a:t>wing</a:t>
            </a:r>
            <a:endParaRPr lang="tr-TR" sz="2800" dirty="0"/>
          </a:p>
        </p:txBody>
      </p:sp>
      <p:cxnSp>
        <p:nvCxnSpPr>
          <p:cNvPr id="16" name="15 Düz Ok Bağlayıcısı"/>
          <p:cNvCxnSpPr/>
          <p:nvPr/>
        </p:nvCxnSpPr>
        <p:spPr>
          <a:xfrm flipV="1">
            <a:off x="5012432" y="2789312"/>
            <a:ext cx="864096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273522" cy="367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190" y="1700808"/>
            <a:ext cx="482681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Oklüzal</a:t>
            </a:r>
            <a:r>
              <a:rPr lang="tr-TR" dirty="0" smtClean="0"/>
              <a:t> </a:t>
            </a:r>
            <a:r>
              <a:rPr lang="tr-TR" dirty="0" err="1" smtClean="0"/>
              <a:t>Grafi</a:t>
            </a:r>
            <a:endParaRPr lang="tr-T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11002"/>
            <a:ext cx="4315966" cy="401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57336"/>
            <a:ext cx="4464496" cy="323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650729" cy="546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638617"/>
            <a:ext cx="4968552" cy="380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960440" cy="549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4392488" cy="512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072111" cy="58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837" y="1484784"/>
            <a:ext cx="467316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Paralel Teknik</a:t>
            </a:r>
            <a:endParaRPr lang="tr-T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5057"/>
            <a:ext cx="4788024" cy="52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175" y="2492896"/>
            <a:ext cx="43148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22" t="51544" r="50000" b="13454"/>
          <a:stretch>
            <a:fillRect/>
          </a:stretch>
        </p:blipFill>
        <p:spPr bwMode="auto">
          <a:xfrm>
            <a:off x="3671392" y="1196752"/>
            <a:ext cx="5472608" cy="501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42125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279354" cy="554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248472" cy="553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Ekstraoral</a:t>
            </a:r>
            <a:r>
              <a:rPr lang="tr-TR" dirty="0" smtClean="0"/>
              <a:t> görüntüleme teknikleri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Görüntülemede kullanılan imaj reseptörünün (film kaseti veya dijital </a:t>
            </a:r>
            <a:r>
              <a:rPr lang="tr-TR" dirty="0" err="1" smtClean="0"/>
              <a:t>sensör</a:t>
            </a:r>
            <a:r>
              <a:rPr lang="tr-TR" dirty="0" smtClean="0"/>
              <a:t>) ağız dışına yerleştirilmesi ile elde edilen görüntülemelerdir.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539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Açıortay Tekniği</a:t>
            </a:r>
            <a:endParaRPr lang="tr-TR" dirty="0"/>
          </a:p>
        </p:txBody>
      </p:sp>
      <p:pic>
        <p:nvPicPr>
          <p:cNvPr id="4" name="3 İçerik Yer Tutucusu" descr="açıort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6048672" cy="3788504"/>
          </a:xfrm>
        </p:spPr>
      </p:pic>
      <p:sp>
        <p:nvSpPr>
          <p:cNvPr id="5" name="4 Metin kutusu"/>
          <p:cNvSpPr txBox="1"/>
          <p:nvPr/>
        </p:nvSpPr>
        <p:spPr>
          <a:xfrm>
            <a:off x="5796136" y="321297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cs typeface="Times New Roman" pitchFamily="18" charset="0"/>
              </a:rPr>
              <a:t>Merkezi Işın</a:t>
            </a:r>
            <a:endParaRPr lang="tr-TR" sz="1400" b="1" dirty="0"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771800" y="242088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Dişin Uzun Aksı</a:t>
            </a:r>
            <a:endParaRPr lang="tr-TR" sz="1400" b="1" dirty="0"/>
          </a:p>
        </p:txBody>
      </p:sp>
      <p:cxnSp>
        <p:nvCxnSpPr>
          <p:cNvPr id="8" name="7 Düz Bağlayıcı"/>
          <p:cNvCxnSpPr/>
          <p:nvPr/>
        </p:nvCxnSpPr>
        <p:spPr>
          <a:xfrm flipH="1" flipV="1">
            <a:off x="2555776" y="3501008"/>
            <a:ext cx="792088" cy="86409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1763688" y="321297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Film Aksı</a:t>
            </a:r>
            <a:endParaRPr lang="tr-TR" sz="14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19672" y="479715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Açıortay</a:t>
            </a:r>
            <a:endParaRPr lang="tr-T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Diş hekimliğinde en sık kullanılan </a:t>
            </a:r>
            <a:r>
              <a:rPr lang="tr-TR" dirty="0" err="1" smtClean="0"/>
              <a:t>ekstraoral</a:t>
            </a:r>
            <a:r>
              <a:rPr lang="tr-TR" dirty="0" smtClean="0"/>
              <a:t> görüntüleme teknikleri:</a:t>
            </a:r>
          </a:p>
          <a:p>
            <a:r>
              <a:rPr lang="tr-TR" dirty="0" smtClean="0"/>
              <a:t>Panoramik </a:t>
            </a:r>
            <a:r>
              <a:rPr lang="tr-TR" dirty="0" err="1" smtClean="0"/>
              <a:t>radyograf</a:t>
            </a:r>
            <a:endParaRPr lang="tr-TR" dirty="0" smtClean="0"/>
          </a:p>
          <a:p>
            <a:r>
              <a:rPr lang="tr-TR" dirty="0" smtClean="0"/>
              <a:t>Eklem </a:t>
            </a:r>
            <a:r>
              <a:rPr lang="tr-TR" dirty="0" err="1" smtClean="0"/>
              <a:t>grafisi</a:t>
            </a:r>
            <a:endParaRPr lang="tr-TR" dirty="0" smtClean="0"/>
          </a:p>
          <a:p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sefalometrik</a:t>
            </a:r>
            <a:r>
              <a:rPr lang="tr-TR" dirty="0" smtClean="0"/>
              <a:t> </a:t>
            </a:r>
            <a:r>
              <a:rPr lang="tr-TR" dirty="0" err="1" smtClean="0"/>
              <a:t>radyograf</a:t>
            </a:r>
            <a:endParaRPr lang="tr-TR" dirty="0" smtClean="0"/>
          </a:p>
          <a:p>
            <a:r>
              <a:rPr lang="tr-TR" dirty="0" err="1" smtClean="0"/>
              <a:t>Posteroanteior</a:t>
            </a:r>
            <a:r>
              <a:rPr lang="tr-TR" dirty="0" smtClean="0"/>
              <a:t> </a:t>
            </a:r>
            <a:r>
              <a:rPr lang="tr-TR" dirty="0" err="1" smtClean="0"/>
              <a:t>radyograf</a:t>
            </a:r>
            <a:endParaRPr lang="tr-TR" dirty="0" smtClean="0"/>
          </a:p>
          <a:p>
            <a:r>
              <a:rPr lang="tr-TR" dirty="0" err="1" smtClean="0"/>
              <a:t>Lateral</a:t>
            </a:r>
            <a:r>
              <a:rPr lang="tr-TR" dirty="0" smtClean="0"/>
              <a:t> çene </a:t>
            </a:r>
            <a:r>
              <a:rPr lang="tr-TR" dirty="0" err="1" smtClean="0"/>
              <a:t>grafisi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645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F:\10021106\Düzeltilmiş\DSC07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464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6" t="20500" r="37874" b="6250"/>
          <a:stretch/>
        </p:blipFill>
        <p:spPr bwMode="auto">
          <a:xfrm>
            <a:off x="1043608" y="51626"/>
            <a:ext cx="3492139" cy="683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6" t="12375" r="36506" b="12126"/>
          <a:stretch/>
        </p:blipFill>
        <p:spPr bwMode="auto">
          <a:xfrm>
            <a:off x="4355976" y="52560"/>
            <a:ext cx="4770864" cy="67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2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692696"/>
            <a:ext cx="8363272" cy="5793507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tr-TR" dirty="0" smtClean="0"/>
              <a:t>Eksik dişler,</a:t>
            </a:r>
          </a:p>
          <a:p>
            <a:pPr lvl="0">
              <a:buFont typeface="Wingdings" pitchFamily="2" charset="2"/>
              <a:buChar char="§"/>
            </a:pPr>
            <a:r>
              <a:rPr lang="tr-TR" dirty="0" smtClean="0"/>
              <a:t>Çekim boşlukları,</a:t>
            </a:r>
          </a:p>
          <a:p>
            <a:pPr lvl="0">
              <a:buFont typeface="Wingdings" pitchFamily="2" charset="2"/>
              <a:buChar char="§"/>
            </a:pPr>
            <a:r>
              <a:rPr lang="tr-TR" dirty="0" smtClean="0"/>
              <a:t>Kron-köprü ayakları ( mevcut veya yapılması düşünülen),</a:t>
            </a:r>
          </a:p>
          <a:p>
            <a:pPr lvl="0">
              <a:buFont typeface="Wingdings" pitchFamily="2" charset="2"/>
              <a:buChar char="§"/>
            </a:pPr>
            <a:r>
              <a:rPr lang="tr-TR" dirty="0" smtClean="0"/>
              <a:t>Derin çürükler,</a:t>
            </a:r>
          </a:p>
          <a:p>
            <a:pPr lvl="0">
              <a:buFont typeface="Wingdings" pitchFamily="2" charset="2"/>
              <a:buChar char="§"/>
            </a:pPr>
            <a:r>
              <a:rPr lang="tr-TR" dirty="0" smtClean="0"/>
              <a:t>Renk değişikliği,</a:t>
            </a:r>
          </a:p>
          <a:p>
            <a:pPr lvl="0">
              <a:buFont typeface="Wingdings" pitchFamily="2" charset="2"/>
              <a:buChar char="§"/>
            </a:pPr>
            <a:r>
              <a:rPr lang="tr-TR" dirty="0" err="1" smtClean="0"/>
              <a:t>Periodontal</a:t>
            </a:r>
            <a:r>
              <a:rPr lang="tr-TR" dirty="0" smtClean="0"/>
              <a:t> hastalıklar,</a:t>
            </a:r>
          </a:p>
          <a:p>
            <a:pPr lvl="0">
              <a:buFont typeface="Wingdings" pitchFamily="2" charset="2"/>
              <a:buChar char="§"/>
            </a:pPr>
            <a:r>
              <a:rPr lang="tr-TR" dirty="0" smtClean="0"/>
              <a:t>Kökler,</a:t>
            </a:r>
          </a:p>
          <a:p>
            <a:pPr lvl="0">
              <a:buFont typeface="Wingdings" pitchFamily="2" charset="2"/>
              <a:buChar char="§"/>
            </a:pPr>
            <a:r>
              <a:rPr lang="tr-TR" dirty="0" err="1" smtClean="0"/>
              <a:t>Fraktürler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kafa late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93712">
            <a:off x="1300320" y="467534"/>
            <a:ext cx="5968952" cy="5968952"/>
          </a:xfrm>
        </p:spPr>
      </p:pic>
      <p:cxnSp>
        <p:nvCxnSpPr>
          <p:cNvPr id="6" name="5 Düz Bağlayıcı"/>
          <p:cNvCxnSpPr/>
          <p:nvPr/>
        </p:nvCxnSpPr>
        <p:spPr>
          <a:xfrm>
            <a:off x="2267744" y="3933056"/>
            <a:ext cx="216024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kafa late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31938">
            <a:off x="1314325" y="541666"/>
            <a:ext cx="6297288" cy="6297288"/>
          </a:xfrm>
          <a:prstGeom prst="rect">
            <a:avLst/>
          </a:prstGeom>
        </p:spPr>
      </p:pic>
      <p:pic>
        <p:nvPicPr>
          <p:cNvPr id="6" name="5 Resim" descr="kapanış bitewing.png"/>
          <p:cNvPicPr>
            <a:picLocks noChangeAspect="1"/>
          </p:cNvPicPr>
          <p:nvPr/>
        </p:nvPicPr>
        <p:blipFill>
          <a:blip r:embed="rId3" cstate="print"/>
          <a:srcRect l="32676" t="36633" r="39763" b="26236"/>
          <a:stretch>
            <a:fillRect/>
          </a:stretch>
        </p:blipFill>
        <p:spPr>
          <a:xfrm>
            <a:off x="2555776" y="4149080"/>
            <a:ext cx="1659881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257</Words>
  <Application>Microsoft Office PowerPoint</Application>
  <PresentationFormat>Ekran Gösterisi (4:3)</PresentationFormat>
  <Paragraphs>87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Ofis Teması</vt:lpstr>
      <vt:lpstr>İNTRAORAL GÖRÜNTÜLEME  TEKNİKLERİ</vt:lpstr>
      <vt:lpstr>PowerPoint Sunusu</vt:lpstr>
      <vt:lpstr>PowerPoint Sunusu</vt:lpstr>
      <vt:lpstr>Açıortay Tekniği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Maksilla Anterior</vt:lpstr>
      <vt:lpstr>PowerPoint Sunusu</vt:lpstr>
      <vt:lpstr>Maksilla Kanin</vt:lpstr>
      <vt:lpstr>PowerPoint Sunusu</vt:lpstr>
      <vt:lpstr>Maksilla Premolar</vt:lpstr>
      <vt:lpstr>PowerPoint Sunusu</vt:lpstr>
      <vt:lpstr>Maksilla Molar</vt:lpstr>
      <vt:lpstr>PowerPoint Sunusu</vt:lpstr>
      <vt:lpstr>PowerPoint Sunusu</vt:lpstr>
      <vt:lpstr>PowerPoint Sunusu</vt:lpstr>
      <vt:lpstr>Mandibula Anterior</vt:lpstr>
      <vt:lpstr>PowerPoint Sunusu</vt:lpstr>
      <vt:lpstr>Mandibula Premolar</vt:lpstr>
      <vt:lpstr>PowerPoint Sunusu</vt:lpstr>
      <vt:lpstr>Mandibula Premolar</vt:lpstr>
      <vt:lpstr>PowerPoint Sunusu</vt:lpstr>
      <vt:lpstr>Mandibula Molar</vt:lpstr>
      <vt:lpstr>PowerPoint Sunusu</vt:lpstr>
      <vt:lpstr>Bite-wing</vt:lpstr>
      <vt:lpstr>PowerPoint Sunusu</vt:lpstr>
      <vt:lpstr>PowerPoint Sunusu</vt:lpstr>
      <vt:lpstr>Oklüzal Grafi</vt:lpstr>
      <vt:lpstr>PowerPoint Sunusu</vt:lpstr>
      <vt:lpstr>PowerPoint Sunusu</vt:lpstr>
      <vt:lpstr>PowerPoint Sunusu</vt:lpstr>
      <vt:lpstr>Paralel Teknik</vt:lpstr>
      <vt:lpstr>PowerPoint Sunusu</vt:lpstr>
      <vt:lpstr>PowerPoint Sunusu</vt:lpstr>
      <vt:lpstr>Ekstraoral görüntüleme teknikleri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acer</dc:creator>
  <cp:lastModifiedBy>User</cp:lastModifiedBy>
  <cp:revision>47</cp:revision>
  <dcterms:created xsi:type="dcterms:W3CDTF">2015-05-04T11:23:31Z</dcterms:created>
  <dcterms:modified xsi:type="dcterms:W3CDTF">2018-10-30T11:54:58Z</dcterms:modified>
</cp:coreProperties>
</file>