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308" r:id="rId3"/>
    <p:sldId id="309" r:id="rId4"/>
    <p:sldId id="310" r:id="rId5"/>
    <p:sldId id="311" r:id="rId6"/>
    <p:sldId id="312" r:id="rId7"/>
    <p:sldId id="313" r:id="rId8"/>
    <p:sldId id="31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A5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86" d="100"/>
          <a:sy n="86" d="100"/>
        </p:scale>
        <p:origin x="-72" y="-57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59557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50532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261173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77379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E0DC46A-E066-4F4C-9609-82A7361A9DC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734293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E0DC46A-E066-4F4C-9609-82A7361A9DC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928681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E0DC46A-E066-4F4C-9609-82A7361A9DC7}"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878370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E0DC46A-E066-4F4C-9609-82A7361A9DC7}"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549006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E0DC46A-E066-4F4C-9609-82A7361A9DC7}"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969752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DC46A-E066-4F4C-9609-82A7361A9DC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296269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E0DC46A-E066-4F4C-9609-82A7361A9DC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CC39E0-7C28-40D4-A945-433A2376BD71}" type="slidenum">
              <a:rPr lang="tr-TR" smtClean="0"/>
              <a:t>‹#›</a:t>
            </a:fld>
            <a:endParaRPr lang="tr-TR"/>
          </a:p>
        </p:txBody>
      </p:sp>
    </p:spTree>
    <p:extLst>
      <p:ext uri="{BB962C8B-B14F-4D97-AF65-F5344CB8AC3E}">
        <p14:creationId xmlns:p14="http://schemas.microsoft.com/office/powerpoint/2010/main" val="3726647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0DC46A-E066-4F4C-9609-82A7361A9DC7}"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CC39E0-7C28-40D4-A945-433A2376BD71}" type="slidenum">
              <a:rPr lang="tr-TR" smtClean="0"/>
              <a:t>‹#›</a:t>
            </a:fld>
            <a:endParaRPr lang="tr-TR"/>
          </a:p>
        </p:txBody>
      </p:sp>
    </p:spTree>
    <p:extLst>
      <p:ext uri="{BB962C8B-B14F-4D97-AF65-F5344CB8AC3E}">
        <p14:creationId xmlns:p14="http://schemas.microsoft.com/office/powerpoint/2010/main" val="1064140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482553" y="2987206"/>
            <a:ext cx="9172748" cy="2308324"/>
          </a:xfrm>
          <a:prstGeom prst="rect">
            <a:avLst/>
          </a:prstGeom>
          <a:noFill/>
        </p:spPr>
        <p:txBody>
          <a:bodyPr wrap="square" lIns="91440" tIns="45720" rIns="91440" bIns="45720" rtlCol="0">
            <a:spAutoFit/>
          </a:bodyPr>
          <a:lstStyle/>
          <a:p>
            <a:pPr algn="ctr"/>
            <a:r>
              <a:rPr lang="tr-TR" sz="4800" b="1" dirty="0" smtClean="0">
                <a:solidFill>
                  <a:srgbClr val="E6A5AB"/>
                </a:solidFill>
                <a:effectLst>
                  <a:outerShdw blurRad="38100" dist="38100" dir="2700000" algn="tl">
                    <a:srgbClr val="000000">
                      <a:alpha val="43137"/>
                    </a:srgbClr>
                  </a:outerShdw>
                </a:effectLst>
              </a:rPr>
              <a:t>BİLİŞSEL DAVRANIŞÇI KURAMLAR</a:t>
            </a:r>
          </a:p>
          <a:p>
            <a:pPr algn="ctr"/>
            <a:r>
              <a:rPr lang="tr-TR" sz="4800" b="1" dirty="0" smtClean="0">
                <a:solidFill>
                  <a:srgbClr val="E6A5AB"/>
                </a:solidFill>
                <a:effectLst>
                  <a:outerShdw blurRad="38100" dist="38100" dir="2700000" algn="tl">
                    <a:srgbClr val="000000">
                      <a:alpha val="43137"/>
                    </a:srgbClr>
                  </a:outerShdw>
                </a:effectLst>
              </a:rPr>
              <a:t>İşaret Öğrenme-Gizil Öğrenme-Amaçlı Davranış (TOLMAN)</a:t>
            </a:r>
            <a:endParaRPr lang="tr-TR" sz="4800" b="1" dirty="0">
              <a:solidFill>
                <a:srgbClr val="E6A5AB"/>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7836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err="1" smtClean="0"/>
              <a:t>Tolman’a</a:t>
            </a:r>
            <a:r>
              <a:rPr lang="tr-TR" dirty="0" smtClean="0"/>
              <a:t> göre davranış dışsal olmaktan ziyade </a:t>
            </a:r>
            <a:r>
              <a:rPr lang="tr-TR" dirty="0" smtClean="0">
                <a:solidFill>
                  <a:srgbClr val="FF0000"/>
                </a:solidFill>
              </a:rPr>
              <a:t>içsel bir değişim</a:t>
            </a:r>
            <a:r>
              <a:rPr lang="tr-TR" dirty="0" smtClean="0"/>
              <a:t>dir.</a:t>
            </a:r>
          </a:p>
          <a:p>
            <a:r>
              <a:rPr lang="tr-TR" dirty="0" smtClean="0"/>
              <a:t>Öğrenme, belirli olayların diğer olaylara yol açtığı bir öğrenme sürecidir. Davranışın hedefe ulaşmak gibi bir amacı vardır. Buna </a:t>
            </a:r>
            <a:r>
              <a:rPr lang="tr-TR" dirty="0" smtClean="0">
                <a:solidFill>
                  <a:srgbClr val="FF0000"/>
                </a:solidFill>
              </a:rPr>
              <a:t>amaçlı davranışçılık </a:t>
            </a:r>
            <a:r>
              <a:rPr lang="tr-TR" dirty="0" smtClean="0"/>
              <a:t>denir. </a:t>
            </a:r>
          </a:p>
          <a:p>
            <a:r>
              <a:rPr lang="tr-TR" dirty="0" smtClean="0"/>
              <a:t>Kişi bir kez belirli davranışların belirli sonuçlar doğurduğunu öğrendiğinde, davranışlarının sonuçları ile ilgili </a:t>
            </a:r>
            <a:r>
              <a:rPr lang="tr-TR" dirty="0" smtClean="0">
                <a:solidFill>
                  <a:srgbClr val="FF0000"/>
                </a:solidFill>
              </a:rPr>
              <a:t>beklenti</a:t>
            </a:r>
            <a:r>
              <a:rPr lang="tr-TR" dirty="0" smtClean="0"/>
              <a:t>ler oluşturur. </a:t>
            </a:r>
          </a:p>
          <a:p>
            <a:r>
              <a:rPr lang="tr-TR" dirty="0" smtClean="0"/>
              <a:t>Öğrenme organize edilmiş bir bilgi miktarı ile sonuçlanır. Örneğin </a:t>
            </a:r>
            <a:r>
              <a:rPr lang="tr-TR" dirty="0" smtClean="0">
                <a:solidFill>
                  <a:srgbClr val="FF0000"/>
                </a:solidFill>
              </a:rPr>
              <a:t>bilişsel haritalar </a:t>
            </a:r>
            <a:r>
              <a:rPr lang="tr-TR" dirty="0" smtClean="0"/>
              <a:t>gibi.</a:t>
            </a:r>
          </a:p>
          <a:p>
            <a:r>
              <a:rPr lang="tr-TR" dirty="0" smtClean="0"/>
              <a:t>Davranış, amaçlı, bilişsel ve </a:t>
            </a:r>
            <a:r>
              <a:rPr lang="tr-TR" dirty="0" err="1" smtClean="0"/>
              <a:t>molardır</a:t>
            </a:r>
            <a:r>
              <a:rPr lang="tr-TR" dirty="0" smtClean="0"/>
              <a:t>.  </a:t>
            </a:r>
          </a:p>
          <a:p>
            <a:endParaRPr lang="tr-TR" dirty="0"/>
          </a:p>
        </p:txBody>
      </p:sp>
    </p:spTree>
    <p:extLst>
      <p:ext uri="{BB962C8B-B14F-4D97-AF65-F5344CB8AC3E}">
        <p14:creationId xmlns:p14="http://schemas.microsoft.com/office/powerpoint/2010/main" val="475255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Tolman</a:t>
            </a:r>
            <a:r>
              <a:rPr lang="tr-TR" dirty="0" smtClean="0"/>
              <a:t> ve gizil öğrenme</a:t>
            </a:r>
            <a:endParaRPr lang="tr-TR" dirty="0"/>
          </a:p>
        </p:txBody>
      </p:sp>
      <p:sp>
        <p:nvSpPr>
          <p:cNvPr id="3" name="İçerik Yer Tutucusu 2"/>
          <p:cNvSpPr>
            <a:spLocks noGrp="1"/>
          </p:cNvSpPr>
          <p:nvPr>
            <p:ph idx="1"/>
          </p:nvPr>
        </p:nvSpPr>
        <p:spPr/>
        <p:txBody>
          <a:bodyPr/>
          <a:lstStyle/>
          <a:p>
            <a:r>
              <a:rPr lang="tr-TR" dirty="0" smtClean="0"/>
              <a:t>Farkına varmadan, ödül olmadan, bilinçsizce yapılan öğrenmedir. </a:t>
            </a:r>
          </a:p>
          <a:p>
            <a:r>
              <a:rPr lang="tr-TR" dirty="0" smtClean="0"/>
              <a:t>Kişi ihtiyaç durumuna kadar bu öğrenmenin farkında olmaz, ihtiyaç ortaya çıktığında bilginin farkına varır. </a:t>
            </a:r>
          </a:p>
          <a:p>
            <a:r>
              <a:rPr lang="tr-TR" dirty="0" err="1" smtClean="0"/>
              <a:t>Örn</a:t>
            </a:r>
            <a:r>
              <a:rPr lang="tr-TR" dirty="0" smtClean="0"/>
              <a:t>. Her gün aynı yoldan evine giden bir kişi, yol üstündeki mağazaları görür, ancak farkına varmadan etraftaki bilgiyi zihnine kaydeder. Ancak farkına varmaz. </a:t>
            </a:r>
          </a:p>
          <a:p>
            <a:r>
              <a:rPr lang="tr-TR" dirty="0" smtClean="0"/>
              <a:t>İnsanlar gizil öğrenme ile dil öğrenebilir, dilimize dolanan şarkılar, ablasının ezberlemeye çalıştığı bir şiiri farkına varmadan kardeşinin de öğrenmesi, ders çalışırken açık olan televizyondaki haberlerin zihnimize kaydolması gibi. </a:t>
            </a:r>
          </a:p>
          <a:p>
            <a:endParaRPr lang="tr-TR" dirty="0"/>
          </a:p>
        </p:txBody>
      </p:sp>
    </p:spTree>
    <p:extLst>
      <p:ext uri="{BB962C8B-B14F-4D97-AF65-F5344CB8AC3E}">
        <p14:creationId xmlns:p14="http://schemas.microsoft.com/office/powerpoint/2010/main" val="337123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Bilişsel harita: (bir çeşit zihnimizdeki </a:t>
            </a:r>
            <a:r>
              <a:rPr lang="tr-TR" dirty="0" err="1" smtClean="0"/>
              <a:t>navigasyon</a:t>
            </a:r>
            <a:r>
              <a:rPr lang="tr-TR" dirty="0" smtClean="0"/>
              <a:t>) çevreyi öğrendikçe bu gelişecektir.</a:t>
            </a:r>
          </a:p>
          <a:p>
            <a:r>
              <a:rPr lang="tr-TR" dirty="0" smtClean="0"/>
              <a:t>Yer Öğrenme Yeteneği:  Kişinin çevre ve mekan bilgisini zihnine yerleştirme yeteneğidir. </a:t>
            </a:r>
          </a:p>
          <a:p>
            <a:r>
              <a:rPr lang="tr-TR" dirty="0" smtClean="0"/>
              <a:t>Bilişsel senaryo: Farkına varmadan yaptığımız kurgulardır. </a:t>
            </a:r>
            <a:r>
              <a:rPr lang="tr-TR" dirty="0" err="1" smtClean="0"/>
              <a:t>Örn</a:t>
            </a:r>
            <a:r>
              <a:rPr lang="tr-TR" dirty="0" smtClean="0"/>
              <a:t>. Doğuya atansam ne olur? Sorusunun zihnimizdeki farkına varmadan yaptığı kurgular. </a:t>
            </a:r>
          </a:p>
          <a:p>
            <a:endParaRPr lang="tr-TR" dirty="0"/>
          </a:p>
        </p:txBody>
      </p:sp>
    </p:spTree>
    <p:extLst>
      <p:ext uri="{BB962C8B-B14F-4D97-AF65-F5344CB8AC3E}">
        <p14:creationId xmlns:p14="http://schemas.microsoft.com/office/powerpoint/2010/main" val="2541464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Soru: </a:t>
            </a:r>
            <a:endParaRPr lang="tr-TR" dirty="0"/>
          </a:p>
        </p:txBody>
      </p:sp>
      <p:sp>
        <p:nvSpPr>
          <p:cNvPr id="3" name="İçerik Yer Tutucusu 2"/>
          <p:cNvSpPr>
            <a:spLocks noGrp="1"/>
          </p:cNvSpPr>
          <p:nvPr>
            <p:ph idx="1"/>
          </p:nvPr>
        </p:nvSpPr>
        <p:spPr>
          <a:xfrm>
            <a:off x="838200" y="1333041"/>
            <a:ext cx="10515600" cy="4843922"/>
          </a:xfrm>
        </p:spPr>
        <p:txBody>
          <a:bodyPr>
            <a:normAutofit fontScale="92500" lnSpcReduction="10000"/>
          </a:bodyPr>
          <a:lstStyle/>
          <a:p>
            <a:pPr marL="0" indent="0">
              <a:buNone/>
            </a:pPr>
            <a:r>
              <a:rPr lang="tr-TR" dirty="0"/>
              <a:t>Ev işi yaparken bir yandan yüksek sesle ders çalışan psikoloji öğrencisi kızının söylediklerini işiten bir ev hanımı, birkaç gün sonra izlediği bir yarışma programında sorulan “Tepkisel koşullanma ile şu isimlerden hangisini eşleştirirsiniz?” sorusuna doğru yanıt verdiğini fark ederek şaşırmıştır.</a:t>
            </a:r>
          </a:p>
          <a:p>
            <a:pPr marL="0" indent="0">
              <a:buNone/>
            </a:pPr>
            <a:r>
              <a:rPr lang="tr-TR" b="1" dirty="0"/>
              <a:t>Ev hanımının yarışma sorusuna doğru yanıt vermesi aşağıdakilerden hangisiyle açıklanabilir?</a:t>
            </a:r>
          </a:p>
          <a:p>
            <a:pPr marL="0" indent="0">
              <a:buNone/>
            </a:pPr>
            <a:r>
              <a:rPr lang="tr-TR" dirty="0"/>
              <a:t> </a:t>
            </a:r>
          </a:p>
          <a:p>
            <a:pPr marL="514350" indent="-514350">
              <a:buAutoNum type="alphaUcPeriod"/>
            </a:pPr>
            <a:r>
              <a:rPr lang="tr-TR" dirty="0" smtClean="0"/>
              <a:t>Duyarlılaşma</a:t>
            </a:r>
          </a:p>
          <a:p>
            <a:pPr marL="514350" indent="-514350">
              <a:buAutoNum type="alphaUcPeriod"/>
            </a:pPr>
            <a:r>
              <a:rPr lang="tr-TR" dirty="0" smtClean="0"/>
              <a:t>Kendini </a:t>
            </a:r>
            <a:r>
              <a:rPr lang="tr-TR" dirty="0"/>
              <a:t>gerçekleştiren </a:t>
            </a:r>
            <a:r>
              <a:rPr lang="tr-TR" dirty="0" smtClean="0"/>
              <a:t>kehanet</a:t>
            </a:r>
          </a:p>
          <a:p>
            <a:pPr marL="514350" indent="-514350">
              <a:buAutoNum type="alphaUcPeriod"/>
            </a:pPr>
            <a:r>
              <a:rPr lang="tr-TR" dirty="0" smtClean="0"/>
              <a:t>Algıda seçicilik</a:t>
            </a:r>
          </a:p>
          <a:p>
            <a:pPr marL="514350" indent="-514350">
              <a:buAutoNum type="alphaUcPeriod"/>
            </a:pPr>
            <a:r>
              <a:rPr lang="tr-TR" dirty="0" smtClean="0"/>
              <a:t>Kavrama </a:t>
            </a:r>
            <a:r>
              <a:rPr lang="tr-TR" dirty="0"/>
              <a:t>yoluyla </a:t>
            </a:r>
            <a:r>
              <a:rPr lang="tr-TR" dirty="0" smtClean="0"/>
              <a:t>öğrenme</a:t>
            </a:r>
          </a:p>
          <a:p>
            <a:pPr marL="514350" indent="-514350">
              <a:buAutoNum type="alphaUcPeriod"/>
            </a:pPr>
            <a:r>
              <a:rPr lang="tr-TR" dirty="0" smtClean="0"/>
              <a:t>Gizil </a:t>
            </a:r>
            <a:r>
              <a:rPr lang="tr-TR" dirty="0"/>
              <a:t>öğrenme</a:t>
            </a:r>
          </a:p>
          <a:p>
            <a:endParaRPr lang="tr-TR" dirty="0"/>
          </a:p>
        </p:txBody>
      </p:sp>
    </p:spTree>
    <p:extLst>
      <p:ext uri="{BB962C8B-B14F-4D97-AF65-F5344CB8AC3E}">
        <p14:creationId xmlns:p14="http://schemas.microsoft.com/office/powerpoint/2010/main" val="1232706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515600" cy="813680"/>
          </a:xfrm>
        </p:spPr>
        <p:txBody>
          <a:bodyPr/>
          <a:lstStyle/>
          <a:p>
            <a:r>
              <a:rPr lang="tr-TR" dirty="0" smtClean="0"/>
              <a:t>Soru: </a:t>
            </a:r>
            <a:endParaRPr lang="tr-TR" dirty="0"/>
          </a:p>
        </p:txBody>
      </p:sp>
      <p:sp>
        <p:nvSpPr>
          <p:cNvPr id="3" name="İçerik Yer Tutucusu 2"/>
          <p:cNvSpPr>
            <a:spLocks noGrp="1"/>
          </p:cNvSpPr>
          <p:nvPr>
            <p:ph idx="1"/>
          </p:nvPr>
        </p:nvSpPr>
        <p:spPr>
          <a:xfrm>
            <a:off x="838200" y="1377108"/>
            <a:ext cx="10515600" cy="4799855"/>
          </a:xfrm>
        </p:spPr>
        <p:txBody>
          <a:bodyPr>
            <a:normAutofit fontScale="92500" lnSpcReduction="10000"/>
          </a:bodyPr>
          <a:lstStyle/>
          <a:p>
            <a:pPr marL="0" indent="0">
              <a:buNone/>
            </a:pPr>
            <a:r>
              <a:rPr lang="tr-TR" dirty="0"/>
              <a:t>Bir deneyde fareler iki gruba ayrılmış ve sadece bir grup farenin deneyin yapılacağı labirentte önceden dolaşmasına izin verilmiştir. Daha sonra, labirentin sonuna yiyecek konulmuş ve iki grup fare de labirente bırakılmıştır. Deneyin sonunda, daha önce labirentte dolaşmasına izin verilen farelerin yiyeceğe daha hızlı ulaştığı gözlenmiştir.</a:t>
            </a:r>
          </a:p>
          <a:p>
            <a:pPr marL="0" indent="0">
              <a:buNone/>
            </a:pPr>
            <a:r>
              <a:rPr lang="tr-TR" b="1" dirty="0"/>
              <a:t>Önceden labirentte dolaşmasına izin verilen farelerin ödüle daha hızlı ulaşması, aşağıdakilerden hangisinin önemini ortaya koymaktadır</a:t>
            </a:r>
            <a:r>
              <a:rPr lang="tr-TR" b="1" dirty="0" smtClean="0"/>
              <a:t>?</a:t>
            </a:r>
            <a:endParaRPr lang="tr-TR" b="1" dirty="0"/>
          </a:p>
          <a:p>
            <a:pPr marL="0" indent="0">
              <a:buNone/>
            </a:pPr>
            <a:r>
              <a:rPr lang="tr-TR" dirty="0"/>
              <a:t>A) Tepki genellemesi</a:t>
            </a:r>
          </a:p>
          <a:p>
            <a:pPr marL="0" indent="0">
              <a:buNone/>
            </a:pPr>
            <a:r>
              <a:rPr lang="tr-TR" dirty="0"/>
              <a:t>B) Kendiliğinden geri gelme</a:t>
            </a:r>
          </a:p>
          <a:p>
            <a:pPr marL="0" indent="0">
              <a:buNone/>
            </a:pPr>
            <a:r>
              <a:rPr lang="tr-TR" dirty="0"/>
              <a:t>C) Gizil öğrenme</a:t>
            </a:r>
          </a:p>
          <a:p>
            <a:pPr marL="0" indent="0">
              <a:buNone/>
            </a:pPr>
            <a:r>
              <a:rPr lang="tr-TR" dirty="0"/>
              <a:t>D) Pekiştirme</a:t>
            </a:r>
          </a:p>
          <a:p>
            <a:pPr marL="0" indent="0">
              <a:buNone/>
            </a:pPr>
            <a:r>
              <a:rPr lang="tr-TR" dirty="0"/>
              <a:t>E) Ayırt etmeyi öğrenme</a:t>
            </a:r>
          </a:p>
          <a:p>
            <a:endParaRPr lang="tr-TR" dirty="0"/>
          </a:p>
        </p:txBody>
      </p:sp>
    </p:spTree>
    <p:extLst>
      <p:ext uri="{BB962C8B-B14F-4D97-AF65-F5344CB8AC3E}">
        <p14:creationId xmlns:p14="http://schemas.microsoft.com/office/powerpoint/2010/main" val="3204719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Tolman’da</a:t>
            </a:r>
            <a:r>
              <a:rPr lang="tr-TR" dirty="0" smtClean="0"/>
              <a:t>  Öğrenme Türleri: </a:t>
            </a:r>
            <a:endParaRPr lang="tr-TR" dirty="0"/>
          </a:p>
        </p:txBody>
      </p:sp>
      <p:sp>
        <p:nvSpPr>
          <p:cNvPr id="3" name="İçerik Yer Tutucusu 2"/>
          <p:cNvSpPr>
            <a:spLocks noGrp="1"/>
          </p:cNvSpPr>
          <p:nvPr>
            <p:ph idx="1"/>
          </p:nvPr>
        </p:nvSpPr>
        <p:spPr/>
        <p:txBody>
          <a:bodyPr/>
          <a:lstStyle/>
          <a:p>
            <a:pPr marL="514350" indent="-514350">
              <a:buAutoNum type="arabicPeriod"/>
            </a:pPr>
            <a:r>
              <a:rPr lang="tr-TR" dirty="0" err="1" smtClean="0"/>
              <a:t>Kateksis</a:t>
            </a:r>
            <a:r>
              <a:rPr lang="tr-TR" dirty="0" smtClean="0"/>
              <a:t>: Doğuştan gelen temel dürtü ve güdülerin belirli uyaranlarla doyurulmasının öğrenilmesi. </a:t>
            </a:r>
            <a:r>
              <a:rPr lang="tr-TR" dirty="0" err="1" smtClean="0"/>
              <a:t>Örn</a:t>
            </a:r>
            <a:r>
              <a:rPr lang="tr-TR" dirty="0" smtClean="0"/>
              <a:t>. Doymak için mutlaka ekmek yemesi gerektiğini düşünen bir kişi. </a:t>
            </a:r>
          </a:p>
          <a:p>
            <a:pPr marL="514350" indent="-514350">
              <a:buAutoNum type="arabicPeriod"/>
            </a:pPr>
            <a:r>
              <a:rPr lang="tr-TR" dirty="0" smtClean="0"/>
              <a:t>Eşdeğer İnanç: Öğrenilmiş ihtiyaç ve güdülerin işaretlenmesidir. </a:t>
            </a:r>
            <a:r>
              <a:rPr lang="tr-TR" dirty="0" err="1" smtClean="0"/>
              <a:t>Örn</a:t>
            </a:r>
            <a:r>
              <a:rPr lang="tr-TR" dirty="0" smtClean="0"/>
              <a:t>. Saygınlığı para ile işaretleyen iş adamı gibi. </a:t>
            </a:r>
          </a:p>
          <a:p>
            <a:pPr marL="514350" indent="-514350">
              <a:buAutoNum type="arabicPeriod"/>
            </a:pPr>
            <a:r>
              <a:rPr lang="tr-TR" dirty="0" smtClean="0"/>
              <a:t>Alan Beklentisi: Bulunduğumuz çevrede hangi uyarıcının hangi uyarıcıyı takip edeceğini öğrenmemiz. Kitap gördüğümüzde içinde yazıların olduğunu tahmin etmemiz gibi.</a:t>
            </a:r>
            <a:endParaRPr lang="tr-TR" dirty="0"/>
          </a:p>
        </p:txBody>
      </p:sp>
    </p:spTree>
    <p:extLst>
      <p:ext uri="{BB962C8B-B14F-4D97-AF65-F5344CB8AC3E}">
        <p14:creationId xmlns:p14="http://schemas.microsoft.com/office/powerpoint/2010/main" val="2379018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94133" y="299025"/>
            <a:ext cx="10515600" cy="516224"/>
          </a:xfrm>
        </p:spPr>
        <p:txBody>
          <a:bodyPr>
            <a:normAutofit fontScale="90000"/>
          </a:bodyPr>
          <a:lstStyle/>
          <a:p>
            <a:endParaRPr lang="tr-TR" dirty="0"/>
          </a:p>
        </p:txBody>
      </p:sp>
      <p:sp>
        <p:nvSpPr>
          <p:cNvPr id="3" name="İçerik Yer Tutucusu 2"/>
          <p:cNvSpPr>
            <a:spLocks noGrp="1"/>
          </p:cNvSpPr>
          <p:nvPr>
            <p:ph idx="1"/>
          </p:nvPr>
        </p:nvSpPr>
        <p:spPr>
          <a:xfrm>
            <a:off x="838200" y="1123720"/>
            <a:ext cx="10515600" cy="5053243"/>
          </a:xfrm>
        </p:spPr>
        <p:txBody>
          <a:bodyPr/>
          <a:lstStyle/>
          <a:p>
            <a:r>
              <a:rPr lang="tr-TR" dirty="0" smtClean="0"/>
              <a:t>Alan Biliş Yolları: Alan beklentilerinin birkaç tanesini birbiri ile örgütleyen kişinin, alan beklentilerini kendine has, özgün bir tarzda tekrar örgütlemesi. </a:t>
            </a:r>
            <a:r>
              <a:rPr lang="tr-TR" dirty="0" err="1" smtClean="0"/>
              <a:t>Örn</a:t>
            </a:r>
            <a:r>
              <a:rPr lang="tr-TR" dirty="0" smtClean="0"/>
              <a:t>. 9.00’daki sınava yetişmesi gerekirken 8,30 da uyanan ve otobüsü kaçırdığı için sınava yetişemeyeceğini tahmin eden bir öğrencinin, taksiye binerek sınava yetişebileceğini </a:t>
            </a:r>
            <a:r>
              <a:rPr lang="tr-TR" dirty="0" err="1" smtClean="0"/>
              <a:t>farketmesi</a:t>
            </a:r>
            <a:r>
              <a:rPr lang="tr-TR" dirty="0" smtClean="0"/>
              <a:t> gibi. </a:t>
            </a:r>
          </a:p>
          <a:p>
            <a:r>
              <a:rPr lang="tr-TR" dirty="0" smtClean="0"/>
              <a:t>Dürtü Ayrımları: İnsanların ihtiyaçlarını hangi sıra ile nasıl doyuracağını öğrenmesi. </a:t>
            </a:r>
            <a:r>
              <a:rPr lang="tr-TR" dirty="0" err="1" smtClean="0"/>
              <a:t>Örn</a:t>
            </a:r>
            <a:r>
              <a:rPr lang="tr-TR" dirty="0" smtClean="0"/>
              <a:t>. Televizyon seyretmek ve ders çalışmak arasında çelişki ve çatışma yaşayan öğrencinin neyi yaparsa neye ulaşacağının ayrımını yapması. </a:t>
            </a:r>
          </a:p>
          <a:p>
            <a:r>
              <a:rPr lang="tr-TR" dirty="0"/>
              <a:t>Hareket biçimleri: Basit kas hareketleri de ayrı bir öğrenme türüdür. </a:t>
            </a:r>
            <a:r>
              <a:rPr lang="tr-TR" dirty="0" err="1"/>
              <a:t>Örn</a:t>
            </a:r>
            <a:r>
              <a:rPr lang="tr-TR" dirty="0"/>
              <a:t>. Kapı çalmak, zile basmak gibi. </a:t>
            </a:r>
          </a:p>
          <a:p>
            <a:pPr marL="0" indent="0">
              <a:buNone/>
            </a:pPr>
            <a:endParaRPr lang="tr-TR" dirty="0"/>
          </a:p>
        </p:txBody>
      </p:sp>
    </p:spTree>
    <p:extLst>
      <p:ext uri="{BB962C8B-B14F-4D97-AF65-F5344CB8AC3E}">
        <p14:creationId xmlns:p14="http://schemas.microsoft.com/office/powerpoint/2010/main" val="3685956982"/>
      </p:ext>
    </p:extLst>
  </p:cSld>
  <p:clrMapOvr>
    <a:masterClrMapping/>
  </p:clrMapOvr>
</p:sld>
</file>

<file path=ppt/theme/theme1.xml><?xml version="1.0" encoding="utf-8"?>
<a:theme xmlns:a="http://schemas.openxmlformats.org/drawingml/2006/main" name="BÖLÜM8">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370</TotalTime>
  <Words>543</Words>
  <Application>Microsoft Office PowerPoint</Application>
  <PresentationFormat>Özel</PresentationFormat>
  <Paragraphs>39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BÖLÜM8</vt:lpstr>
      <vt:lpstr>PowerPoint Sunusu</vt:lpstr>
      <vt:lpstr>PowerPoint Sunusu</vt:lpstr>
      <vt:lpstr>Tolman ve gizil öğrenme</vt:lpstr>
      <vt:lpstr>PowerPoint Sunusu</vt:lpstr>
      <vt:lpstr>Soru: </vt:lpstr>
      <vt:lpstr>Soru: </vt:lpstr>
      <vt:lpstr>Tolman’da  Öğrenme Türleri: </vt:lpstr>
      <vt:lpstr>PowerPoint Sunusu</vt:lpstr>
    </vt:vector>
  </TitlesOfParts>
  <Company>MOTUN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canan</cp:lastModifiedBy>
  <cp:revision>35</cp:revision>
  <dcterms:created xsi:type="dcterms:W3CDTF">2017-08-28T07:33:46Z</dcterms:created>
  <dcterms:modified xsi:type="dcterms:W3CDTF">2018-01-23T15:20:30Z</dcterms:modified>
</cp:coreProperties>
</file>