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7"/>
  </p:notesMasterIdLst>
  <p:sldIdLst>
    <p:sldId id="1082" r:id="rId4"/>
    <p:sldId id="1091" r:id="rId5"/>
    <p:sldId id="1092" r:id="rId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91471" autoAdjust="0"/>
  </p:normalViewPr>
  <p:slideViewPr>
    <p:cSldViewPr snapToGrid="0">
      <p:cViewPr varScale="1">
        <p:scale>
          <a:sx n="63" d="100"/>
          <a:sy n="63" d="100"/>
        </p:scale>
        <p:origin x="78" y="384"/>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dirty="0"/>
              <a:t>Asıl başlık stili için tıklatın</a:t>
            </a:r>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4045714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90747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6"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a:t>
            </a:r>
            <a:r>
              <a:rPr lang="tr-TR" sz="3200" b="1" dirty="0" smtClean="0">
                <a:latin typeface="Arial" panose="020B0604020202020204" pitchFamily="34" charset="0"/>
                <a:cs typeface="Arial" panose="020B0604020202020204" pitchFamily="34" charset="0"/>
              </a:rPr>
              <a:t>320</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İnşaat, İhale ve Sözleşme Hukuku</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(3-0)3</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a:latin typeface="Arial" panose="020B0604020202020204" pitchFamily="34" charset="0"/>
                <a:ea typeface="Times New Roman" panose="02020603050405020304" pitchFamily="18" charset="0"/>
                <a:cs typeface="Arial" panose="020B0604020202020204" pitchFamily="34" charset="0"/>
              </a:rPr>
              <a:t>Veli BÖKE</a:t>
            </a:r>
            <a:endParaRPr lang="tr-TR" sz="1600" b="1" dirty="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7435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313081" y="1265736"/>
            <a:ext cx="8517838" cy="2092881"/>
          </a:xfrm>
          <a:prstGeom prst="rect">
            <a:avLst/>
          </a:prstGeom>
        </p:spPr>
        <p:txBody>
          <a:bodyPr wrap="square">
            <a:spAutoFit/>
          </a:bodyPr>
          <a:lstStyle/>
          <a:p>
            <a:pPr marL="342900" indent="-342900" algn="just">
              <a:spcBef>
                <a:spcPts val="600"/>
              </a:spcBef>
              <a:spcAft>
                <a:spcPts val="600"/>
              </a:spcAft>
              <a:buClr>
                <a:srgbClr val="000099"/>
              </a:buClr>
              <a:buFont typeface="Wingdings" panose="05000000000000000000" pitchFamily="2" charset="2"/>
              <a:buChar char="q"/>
            </a:pPr>
            <a:r>
              <a:rPr lang="tr-TR" sz="2000" b="1" spc="-50" dirty="0">
                <a:latin typeface="Arial" panose="020B0604020202020204" pitchFamily="34" charset="0"/>
                <a:ea typeface="Trebuchet MS" panose="020B0603020202020204" pitchFamily="34" charset="0"/>
                <a:cs typeface="Arial" panose="020B0604020202020204" pitchFamily="34" charset="0"/>
              </a:rPr>
              <a:t>Kamulaştırma,</a:t>
            </a:r>
            <a:r>
              <a:rPr lang="tr-TR" sz="2000" spc="-50" dirty="0">
                <a:latin typeface="Arial" panose="020B0604020202020204" pitchFamily="34" charset="0"/>
                <a:ea typeface="Trebuchet MS" panose="020B0603020202020204" pitchFamily="34" charset="0"/>
                <a:cs typeface="Arial" panose="020B0604020202020204" pitchFamily="34" charset="0"/>
              </a:rPr>
              <a:t> özel mülkiyete konu taşınmazın, kamu yararı gerekçesiyle kamu hizmetinin yerine getirilmesinde kullanılmak amacıyla yasada belirtilen yönteme uygun bir biçimde İdarenin tek yanlı irade beyanına dayanılarak, kural olarak karşılığı peşin ödenmek üzere, idarenin mülkiyetine geçirilmesi işlemi olarak tanımlanmaktadır. </a:t>
            </a:r>
          </a:p>
          <a:p>
            <a:pPr marL="342900" indent="-342900" algn="just">
              <a:spcBef>
                <a:spcPts val="600"/>
              </a:spcBef>
              <a:spcAft>
                <a:spcPts val="600"/>
              </a:spcAft>
              <a:buClr>
                <a:srgbClr val="000099"/>
              </a:buClr>
              <a:buFont typeface="Wingdings" panose="05000000000000000000" pitchFamily="2" charset="2"/>
              <a:buChar char="q"/>
            </a:pP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Kamulaştırmanın Tanımı, Kapsamı ve Amaçları</a:t>
            </a:r>
          </a:p>
        </p:txBody>
      </p:sp>
      <p:pic>
        <p:nvPicPr>
          <p:cNvPr id="3" name="Resim 2"/>
          <p:cNvPicPr>
            <a:picLocks noChangeAspect="1"/>
          </p:cNvPicPr>
          <p:nvPr/>
        </p:nvPicPr>
        <p:blipFill>
          <a:blip r:embed="rId2"/>
          <a:stretch>
            <a:fillRect/>
          </a:stretch>
        </p:blipFill>
        <p:spPr>
          <a:xfrm>
            <a:off x="0" y="3974592"/>
            <a:ext cx="2428392" cy="1821293"/>
          </a:xfrm>
          <a:prstGeom prst="rect">
            <a:avLst/>
          </a:prstGeom>
          <a:ln>
            <a:solidFill>
              <a:schemeClr val="tx1"/>
            </a:solidFill>
          </a:ln>
        </p:spPr>
      </p:pic>
      <p:pic>
        <p:nvPicPr>
          <p:cNvPr id="5" name="Resim 4"/>
          <p:cNvPicPr>
            <a:picLocks noChangeAspect="1"/>
          </p:cNvPicPr>
          <p:nvPr/>
        </p:nvPicPr>
        <p:blipFill>
          <a:blip r:embed="rId3"/>
          <a:stretch>
            <a:fillRect/>
          </a:stretch>
        </p:blipFill>
        <p:spPr>
          <a:xfrm>
            <a:off x="5604171" y="3974592"/>
            <a:ext cx="3544407" cy="1808371"/>
          </a:xfrm>
          <a:prstGeom prst="rect">
            <a:avLst/>
          </a:prstGeom>
          <a:ln>
            <a:solidFill>
              <a:schemeClr val="tx1"/>
            </a:solidFill>
          </a:ln>
        </p:spPr>
      </p:pic>
      <p:pic>
        <p:nvPicPr>
          <p:cNvPr id="6" name="Resim 5"/>
          <p:cNvPicPr>
            <a:picLocks noChangeAspect="1"/>
          </p:cNvPicPr>
          <p:nvPr/>
        </p:nvPicPr>
        <p:blipFill>
          <a:blip r:embed="rId4"/>
          <a:stretch>
            <a:fillRect/>
          </a:stretch>
        </p:blipFill>
        <p:spPr>
          <a:xfrm>
            <a:off x="2279903" y="3974592"/>
            <a:ext cx="3540775" cy="1821293"/>
          </a:xfrm>
          <a:prstGeom prst="rect">
            <a:avLst/>
          </a:prstGeom>
          <a:ln>
            <a:solidFill>
              <a:schemeClr val="tx1"/>
            </a:solidFill>
          </a:ln>
        </p:spPr>
      </p:pic>
    </p:spTree>
    <p:extLst>
      <p:ext uri="{BB962C8B-B14F-4D97-AF65-F5344CB8AC3E}">
        <p14:creationId xmlns:p14="http://schemas.microsoft.com/office/powerpoint/2010/main" val="166334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A0B10D-DBCE-4FB1-9030-ACFFE81DF5F1}"/>
              </a:ext>
            </a:extLst>
          </p:cNvPr>
          <p:cNvSpPr>
            <a:spLocks noGrp="1"/>
          </p:cNvSpPr>
          <p:nvPr>
            <p:ph type="title"/>
          </p:nvPr>
        </p:nvSpPr>
        <p:spPr/>
        <p:txBody>
          <a:bodyPr/>
          <a:lstStyle/>
          <a:p>
            <a:r>
              <a:rPr lang="tr-TR" altLang="tr-TR" u="sng" dirty="0" smtClean="0">
                <a:latin typeface="Times New Roman" panose="02020603050405020304" pitchFamily="18" charset="0"/>
                <a:cs typeface="Times New Roman" panose="02020603050405020304" pitchFamily="18" charset="0"/>
              </a:rPr>
              <a:t/>
            </a:r>
            <a:br>
              <a:rPr lang="tr-TR" altLang="tr-TR" u="sng" dirty="0" smtClean="0">
                <a:latin typeface="Times New Roman" panose="02020603050405020304" pitchFamily="18" charset="0"/>
                <a:cs typeface="Times New Roman" panose="02020603050405020304" pitchFamily="18" charset="0"/>
              </a:rPr>
            </a:br>
            <a:r>
              <a:rPr lang="tr-TR" altLang="tr-TR" u="sng" dirty="0">
                <a:latin typeface="Times New Roman" panose="02020603050405020304" pitchFamily="18" charset="0"/>
                <a:cs typeface="Times New Roman" panose="02020603050405020304" pitchFamily="18" charset="0"/>
              </a:rPr>
              <a:t/>
            </a:r>
            <a:br>
              <a:rPr lang="tr-TR" altLang="tr-TR" u="sng" dirty="0">
                <a:latin typeface="Times New Roman" panose="02020603050405020304" pitchFamily="18" charset="0"/>
                <a:cs typeface="Times New Roman" panose="02020603050405020304" pitchFamily="18" charset="0"/>
              </a:rPr>
            </a:br>
            <a:r>
              <a:rPr lang="tr-TR" altLang="tr-TR" dirty="0" smtClean="0">
                <a:latin typeface="Times New Roman" panose="02020603050405020304" pitchFamily="18" charset="0"/>
                <a:cs typeface="Times New Roman" panose="02020603050405020304" pitchFamily="18" charset="0"/>
              </a:rPr>
              <a:t>	</a:t>
            </a:r>
            <a:r>
              <a:rPr lang="tr-TR" altLang="tr-TR" u="sng" dirty="0" smtClean="0">
                <a:latin typeface="Times New Roman" panose="02020603050405020304" pitchFamily="18" charset="0"/>
                <a:cs typeface="Times New Roman" panose="02020603050405020304" pitchFamily="18" charset="0"/>
              </a:rPr>
              <a:t>Kaynaklar</a:t>
            </a:r>
            <a:endParaRPr lang="tr-TR" dirty="0"/>
          </a:p>
        </p:txBody>
      </p:sp>
      <p:graphicFrame>
        <p:nvGraphicFramePr>
          <p:cNvPr id="5" name="Tablo 4"/>
          <p:cNvGraphicFramePr>
            <a:graphicFrameLocks noGrp="1"/>
          </p:cNvGraphicFramePr>
          <p:nvPr/>
        </p:nvGraphicFramePr>
        <p:xfrm>
          <a:off x="465812" y="1187949"/>
          <a:ext cx="7886700" cy="3657600"/>
        </p:xfrm>
        <a:graphic>
          <a:graphicData uri="http://schemas.openxmlformats.org/drawingml/2006/table">
            <a:tbl>
              <a:tblPr/>
              <a:tblGrid>
                <a:gridCol w="7886700">
                  <a:extLst>
                    <a:ext uri="{9D8B030D-6E8A-4147-A177-3AD203B41FA5}">
                      <a16:colId xmlns:a16="http://schemas.microsoft.com/office/drawing/2014/main" val="515471720"/>
                    </a:ext>
                  </a:extLst>
                </a:gridCol>
              </a:tblGrid>
              <a:tr h="0">
                <a:tc>
                  <a:txBody>
                    <a:bodyPr/>
                    <a:lstStyle/>
                    <a:p>
                      <a:pPr marL="285750" indent="-285750">
                        <a:lnSpc>
                          <a:spcPct val="150000"/>
                        </a:lnSpc>
                        <a:buFont typeface="Wingdings" panose="05000000000000000000" pitchFamily="2" charset="2"/>
                        <a:buChar char="q"/>
                      </a:pPr>
                      <a:r>
                        <a:rPr lang="en-US" sz="2000" dirty="0" err="1">
                          <a:effectLst/>
                          <a:latin typeface="Arial" panose="020B0604020202020204" pitchFamily="34" charset="0"/>
                          <a:cs typeface="Arial" panose="020B0604020202020204" pitchFamily="34" charset="0"/>
                        </a:rPr>
                        <a:t>Borçlar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Hukuku</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Özel</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Hükümler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Eren</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Fikret</a:t>
                      </a:r>
                      <a:r>
                        <a:rPr lang="en-US" sz="2000" dirty="0">
                          <a:effectLst/>
                          <a:latin typeface="Arial" panose="020B0604020202020204" pitchFamily="34" charset="0"/>
                          <a:cs typeface="Arial" panose="020B0604020202020204" pitchFamily="34" charset="0"/>
                        </a:rPr>
                        <a:t>, , Ankara 2015 </a:t>
                      </a:r>
                    </a:p>
                  </a:txBody>
                  <a:tcPr marL="0" marR="0" marT="0" marB="0" anchor="ctr">
                    <a:lnL>
                      <a:noFill/>
                    </a:lnL>
                    <a:lnR>
                      <a:noFill/>
                    </a:lnR>
                    <a:lnT>
                      <a:noFill/>
                    </a:lnT>
                    <a:lnB>
                      <a:noFill/>
                    </a:lnB>
                  </a:tcPr>
                </a:tc>
                <a:extLst>
                  <a:ext uri="{0D108BD9-81ED-4DB2-BD59-A6C34878D82A}">
                    <a16:rowId xmlns:a16="http://schemas.microsoft.com/office/drawing/2014/main" val="4129779016"/>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Elektrik Piyasası Kanununun Öngördüğü Hukuki Rejim ve Elektrik Tedarik Sözleşmeleri, M. Yavuz, 2011. </a:t>
                      </a:r>
                    </a:p>
                  </a:txBody>
                  <a:tcPr marL="0" marR="0" marT="0" marB="0" anchor="ctr">
                    <a:lnL>
                      <a:noFill/>
                    </a:lnL>
                    <a:lnR>
                      <a:noFill/>
                    </a:lnR>
                    <a:lnT>
                      <a:noFill/>
                    </a:lnT>
                    <a:lnB>
                      <a:noFill/>
                    </a:lnB>
                  </a:tcPr>
                </a:tc>
                <a:extLst>
                  <a:ext uri="{0D108BD9-81ED-4DB2-BD59-A6C34878D82A}">
                    <a16:rowId xmlns:a16="http://schemas.microsoft.com/office/drawing/2014/main" val="4251427587"/>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Hukuku Araştırma Enstitüsü, Türkiye’de Elektrik Enerjisi Sektörü ve Hukuki Durumu, Ankara, 2007. </a:t>
                      </a:r>
                    </a:p>
                  </a:txBody>
                  <a:tcPr marL="0" marR="0" marT="0" marB="0" anchor="ctr">
                    <a:lnL>
                      <a:noFill/>
                    </a:lnL>
                    <a:lnR>
                      <a:noFill/>
                    </a:lnR>
                    <a:lnT>
                      <a:noFill/>
                    </a:lnT>
                    <a:lnB>
                      <a:noFill/>
                    </a:lnB>
                  </a:tcPr>
                </a:tc>
                <a:extLst>
                  <a:ext uri="{0D108BD9-81ED-4DB2-BD59-A6C34878D82A}">
                    <a16:rowId xmlns:a16="http://schemas.microsoft.com/office/drawing/2014/main" val="3772062962"/>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Hukuku, Y. Aslan, C.I, C.II, C.III, 2007, 2008, 2009. </a:t>
                      </a:r>
                    </a:p>
                  </a:txBody>
                  <a:tcPr marL="0" marR="0" marT="0" marB="0" anchor="ctr">
                    <a:lnL>
                      <a:noFill/>
                    </a:lnL>
                    <a:lnR>
                      <a:noFill/>
                    </a:lnR>
                    <a:lnT>
                      <a:noFill/>
                    </a:lnT>
                    <a:lnB>
                      <a:noFill/>
                    </a:lnB>
                  </a:tcPr>
                </a:tc>
                <a:extLst>
                  <a:ext uri="{0D108BD9-81ED-4DB2-BD59-A6C34878D82A}">
                    <a16:rowId xmlns:a16="http://schemas.microsoft.com/office/drawing/2014/main" val="598522762"/>
                  </a:ext>
                </a:extLst>
              </a:tr>
              <a:tr h="0">
                <a:tc>
                  <a:txBody>
                    <a:bodyPr/>
                    <a:lstStyle/>
                    <a:p>
                      <a:pPr marL="285750" indent="-285750">
                        <a:lnSpc>
                          <a:spcPct val="150000"/>
                        </a:lnSpc>
                        <a:buFont typeface="Wingdings" panose="05000000000000000000" pitchFamily="2" charset="2"/>
                        <a:buChar char="q"/>
                      </a:pPr>
                      <a:r>
                        <a:rPr lang="en-US" sz="2000">
                          <a:effectLst/>
                          <a:latin typeface="Arial" panose="020B0604020202020204" pitchFamily="34" charset="0"/>
                          <a:cs typeface="Arial" panose="020B0604020202020204" pitchFamily="34" charset="0"/>
                        </a:rPr>
                        <a:t>Enerji Sözleşmeleri, H. Ayrancı, 2010. </a:t>
                      </a:r>
                    </a:p>
                  </a:txBody>
                  <a:tcPr marL="0" marR="0" marT="0" marB="0" anchor="ctr">
                    <a:lnL>
                      <a:noFill/>
                    </a:lnL>
                    <a:lnR>
                      <a:noFill/>
                    </a:lnR>
                    <a:lnT>
                      <a:noFill/>
                    </a:lnT>
                    <a:lnB>
                      <a:noFill/>
                    </a:lnB>
                  </a:tcPr>
                </a:tc>
                <a:extLst>
                  <a:ext uri="{0D108BD9-81ED-4DB2-BD59-A6C34878D82A}">
                    <a16:rowId xmlns:a16="http://schemas.microsoft.com/office/drawing/2014/main" val="1853039253"/>
                  </a:ext>
                </a:extLst>
              </a:tr>
              <a:tr h="0">
                <a:tc>
                  <a:txBody>
                    <a:bodyPr/>
                    <a:lstStyle/>
                    <a:p>
                      <a:pPr marL="285750" indent="-285750">
                        <a:lnSpc>
                          <a:spcPct val="150000"/>
                        </a:lnSpc>
                        <a:buFont typeface="Wingdings" panose="05000000000000000000" pitchFamily="2" charset="2"/>
                        <a:buChar char="q"/>
                      </a:pPr>
                      <a:r>
                        <a:rPr lang="en-US" sz="2000" dirty="0" err="1">
                          <a:effectLst/>
                          <a:latin typeface="Arial" panose="020B0604020202020204" pitchFamily="34" charset="0"/>
                          <a:cs typeface="Arial" panose="020B0604020202020204" pitchFamily="34" charset="0"/>
                        </a:rPr>
                        <a:t>Eser</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Sözleşmesi</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ve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İnşaat</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Hukuku</a:t>
                      </a:r>
                      <a:r>
                        <a:rPr lang="en-US" sz="2000" dirty="0">
                          <a:effectLst/>
                          <a:latin typeface="Arial" panose="020B0604020202020204" pitchFamily="34" charset="0"/>
                          <a:cs typeface="Arial" panose="020B0604020202020204" pitchFamily="34" charset="0"/>
                        </a:rPr>
                        <a:t>, E. </a:t>
                      </a:r>
                      <a:r>
                        <a:rPr lang="en-US" sz="2000" dirty="0" err="1">
                          <a:effectLst/>
                          <a:latin typeface="Arial" panose="020B0604020202020204" pitchFamily="34" charset="0"/>
                          <a:cs typeface="Arial" panose="020B0604020202020204" pitchFamily="34" charset="0"/>
                        </a:rPr>
                        <a:t>Aydemir</a:t>
                      </a:r>
                      <a:r>
                        <a:rPr lang="en-US" sz="2000" dirty="0">
                          <a:effectLst/>
                          <a:latin typeface="Arial" panose="020B0604020202020204" pitchFamily="34" charset="0"/>
                          <a:cs typeface="Arial" panose="020B0604020202020204" pitchFamily="34" charset="0"/>
                        </a:rPr>
                        <a:t>, Ankara 2012 </a:t>
                      </a:r>
                    </a:p>
                  </a:txBody>
                  <a:tcPr marL="0" marR="0" marT="0" marB="0" anchor="ctr">
                    <a:lnL>
                      <a:noFill/>
                    </a:lnL>
                    <a:lnR>
                      <a:noFill/>
                    </a:lnR>
                    <a:lnT>
                      <a:noFill/>
                    </a:lnT>
                    <a:lnB>
                      <a:noFill/>
                    </a:lnB>
                  </a:tcPr>
                </a:tc>
                <a:extLst>
                  <a:ext uri="{0D108BD9-81ED-4DB2-BD59-A6C34878D82A}">
                    <a16:rowId xmlns:a16="http://schemas.microsoft.com/office/drawing/2014/main" val="2487217264"/>
                  </a:ext>
                </a:extLst>
              </a:tr>
            </a:tbl>
          </a:graphicData>
        </a:graphic>
      </p:graphicFrame>
    </p:spTree>
    <p:extLst>
      <p:ext uri="{BB962C8B-B14F-4D97-AF65-F5344CB8AC3E}">
        <p14:creationId xmlns:p14="http://schemas.microsoft.com/office/powerpoint/2010/main" val="341226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12503</TotalTime>
  <Words>162</Words>
  <Application>Microsoft Office PowerPoint</Application>
  <PresentationFormat>Ekran Gösterisi (4:3)</PresentationFormat>
  <Paragraphs>14</Paragraphs>
  <Slides>3</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3</vt:i4>
      </vt:variant>
    </vt:vector>
  </HeadingPairs>
  <TitlesOfParts>
    <vt:vector size="12" baseType="lpstr">
      <vt:lpstr>ＭＳ Ｐゴシック</vt:lpstr>
      <vt:lpstr>Arial</vt:lpstr>
      <vt:lpstr>Calibri</vt:lpstr>
      <vt:lpstr>Times New Roman</vt:lpstr>
      <vt:lpstr>Trebuchet MS</vt:lpstr>
      <vt:lpstr>Wingdings</vt:lpstr>
      <vt:lpstr>ekonomi</vt:lpstr>
      <vt:lpstr>1_Rics</vt:lpstr>
      <vt:lpstr>h.t.</vt:lpstr>
      <vt:lpstr>PowerPoint Sunusu</vt:lpstr>
      <vt:lpstr>PowerPoint Sunusu</vt:lpstr>
      <vt:lpstr>   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Windows Kullanıcısı</cp:lastModifiedBy>
  <cp:revision>816</cp:revision>
  <cp:lastPrinted>2016-10-24T07:53:35Z</cp:lastPrinted>
  <dcterms:created xsi:type="dcterms:W3CDTF">2016-09-18T09:35:24Z</dcterms:created>
  <dcterms:modified xsi:type="dcterms:W3CDTF">2020-02-28T13:56:27Z</dcterms:modified>
</cp:coreProperties>
</file>