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doc" ContentType="application/msword"/>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3" r:id="rId6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2ACC0A-241E-4A84-AA12-40DEE92B75E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AEFBD5-D1EB-4E2F-8F92-3A3FB58704E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2ACC0A-241E-4A84-AA12-40DEE92B75EA}"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EFBD5-D1EB-4E2F-8F92-3A3FB58704E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Microsoft_Office_Word_97_-_2003_Belgesi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Microsoft_Office_Word_97_-_2003_Belgesi2.doc"/><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Word_97_-_2003_Belgesi3.doc"/></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Microsoft_Office_Word_97_-_2003_Belgesi4.doc"/><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143000" y="2057400"/>
            <a:ext cx="6934200" cy="2055813"/>
          </a:xfrm>
          <a:prstGeom prst="rect">
            <a:avLst/>
          </a:prstGeom>
          <a:noFill/>
          <a:ln w="9525">
            <a:noFill/>
            <a:miter lim="800000"/>
            <a:headEnd/>
            <a:tailEnd/>
          </a:ln>
          <a:effectLst/>
        </p:spPr>
        <p:txBody>
          <a:bodyPr>
            <a:spAutoFit/>
          </a:bodyPr>
          <a:lstStyle/>
          <a:p>
            <a:pPr lvl="2" algn="ctr">
              <a:lnSpc>
                <a:spcPct val="129000"/>
              </a:lnSpc>
              <a:spcBef>
                <a:spcPts val="1363"/>
              </a:spcBef>
            </a:pPr>
            <a:r>
              <a:rPr lang="tr-TR" b="1">
                <a:solidFill>
                  <a:srgbClr val="000000"/>
                </a:solidFill>
                <a:latin typeface="Times New Roman" pitchFamily="18" charset="0"/>
              </a:rPr>
              <a:t>YAĞ ASİTLERİNİN YIKIMI</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304800" y="533400"/>
            <a:ext cx="8077200" cy="5835650"/>
          </a:xfrm>
          <a:prstGeom prst="rect">
            <a:avLst/>
          </a:prstGeom>
          <a:noFill/>
          <a:ln w="9525">
            <a:noFill/>
            <a:miter lim="800000"/>
            <a:headEnd/>
            <a:tailEnd/>
          </a:ln>
          <a:effectLst/>
        </p:spPr>
        <p:txBody>
          <a:bodyPr>
            <a:spAutoFit/>
          </a:bodyPr>
          <a:lstStyle/>
          <a:p>
            <a:pPr lvl="2" algn="just">
              <a:lnSpc>
                <a:spcPct val="262000"/>
              </a:lnSpc>
              <a:spcBef>
                <a:spcPts val="1550"/>
              </a:spcBef>
            </a:pPr>
            <a:r>
              <a:rPr lang="tr-TR" sz="2400">
                <a:solidFill>
                  <a:srgbClr val="000000"/>
                </a:solidFill>
                <a:latin typeface="Times New Roman" pitchFamily="18" charset="0"/>
              </a:rPr>
              <a:t>Albumine bağlı yağ asitleri kas ve karaciğere gelerek hücre içine girer ve bu hücrelere enerji sağlamak amacıyla yakılır. Beyin ise, yağ asidi-albumin kompleksi kan-beyin engelini aşamadığı için, yağ asitlerini yakıt olarak kullanamaz.</a:t>
            </a:r>
            <a:endParaRPr lang="tr-TR" sz="2400">
              <a:latin typeface="Times New Roman" pitchFamily="18" charset="0"/>
            </a:endParaRPr>
          </a:p>
          <a:p>
            <a:pPr>
              <a:lnSpc>
                <a:spcPct val="212000"/>
              </a:lnSpc>
              <a:spcBef>
                <a:spcPct val="50000"/>
              </a:spcBef>
            </a:pPr>
            <a:endParaRPr lang="tr-TR" sz="2400">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685800" y="533400"/>
            <a:ext cx="7696200" cy="4035425"/>
          </a:xfrm>
          <a:prstGeom prst="rect">
            <a:avLst/>
          </a:prstGeom>
          <a:noFill/>
          <a:ln w="9525">
            <a:noFill/>
            <a:miter lim="800000"/>
            <a:headEnd/>
            <a:tailEnd/>
          </a:ln>
          <a:effectLst/>
        </p:spPr>
        <p:txBody>
          <a:bodyPr>
            <a:spAutoFit/>
          </a:bodyPr>
          <a:lstStyle/>
          <a:p>
            <a:pPr algn="just">
              <a:lnSpc>
                <a:spcPct val="270000"/>
              </a:lnSpc>
              <a:spcBef>
                <a:spcPct val="50000"/>
              </a:spcBef>
            </a:pPr>
            <a:r>
              <a:rPr lang="tr-TR" sz="2400">
                <a:solidFill>
                  <a:srgbClr val="000000"/>
                </a:solidFill>
                <a:latin typeface="Times New Roman" pitchFamily="18" charset="0"/>
              </a:rPr>
              <a:t>1949 yılında, Eugene Kennedy ve Albert Lehninger yağ asitlerinin mitokondrilerde oksitlendiğini gösterdiler. Daha sonraki araştırmalar yağ asitlerinin mitokondri matriksine girmeden önce aktifleştirildiklerini ortaya koymuştur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Text Box 2"/>
          <p:cNvSpPr txBox="1">
            <a:spLocks noChangeArrowheads="1"/>
          </p:cNvSpPr>
          <p:nvPr/>
        </p:nvSpPr>
        <p:spPr bwMode="auto">
          <a:xfrm>
            <a:off x="685800" y="914400"/>
            <a:ext cx="7467600" cy="4875213"/>
          </a:xfrm>
          <a:prstGeom prst="rect">
            <a:avLst/>
          </a:prstGeom>
          <a:noFill/>
          <a:ln w="9525">
            <a:noFill/>
            <a:miter lim="800000"/>
            <a:headEnd/>
            <a:tailEnd/>
          </a:ln>
          <a:effectLst/>
        </p:spPr>
        <p:txBody>
          <a:bodyPr>
            <a:spAutoFit/>
          </a:bodyPr>
          <a:lstStyle/>
          <a:p>
            <a:pPr algn="just">
              <a:lnSpc>
                <a:spcPct val="290000"/>
              </a:lnSpc>
              <a:spcBef>
                <a:spcPct val="50000"/>
              </a:spcBef>
            </a:pPr>
            <a:r>
              <a:rPr lang="tr-TR" sz="2400">
                <a:solidFill>
                  <a:srgbClr val="000000"/>
                </a:solidFill>
                <a:latin typeface="Times New Roman" pitchFamily="18" charset="0"/>
              </a:rPr>
              <a:t>Aktifleştirilme işlemi, bir ATP'nin AMP' ye kadar hidrolizlenmesi sonucu, bir yağ asidinin karboksil grubuyla CoA'nın sülfidril grubunun bir tiyoester bağı oluşturması sonucu gerçekleşir. </a:t>
            </a:r>
          </a:p>
          <a:p>
            <a:pPr>
              <a:spcBef>
                <a:spcPct val="50000"/>
              </a:spcBef>
            </a:pPr>
            <a:endParaRPr lang="tr-TR" sz="2400">
              <a:latin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143000" y="990600"/>
            <a:ext cx="7315200" cy="4275138"/>
          </a:xfrm>
          <a:prstGeom prst="rect">
            <a:avLst/>
          </a:prstGeom>
          <a:noFill/>
          <a:ln w="9525">
            <a:noFill/>
            <a:miter lim="800000"/>
            <a:headEnd/>
            <a:tailEnd/>
          </a:ln>
          <a:effectLst/>
        </p:spPr>
        <p:txBody>
          <a:bodyPr>
            <a:spAutoFit/>
          </a:bodyPr>
          <a:lstStyle/>
          <a:p>
            <a:pPr algn="just">
              <a:lnSpc>
                <a:spcPct val="229000"/>
              </a:lnSpc>
            </a:pPr>
            <a:r>
              <a:rPr lang="tr-TR" sz="2400">
                <a:solidFill>
                  <a:srgbClr val="000000"/>
                </a:solidFill>
                <a:latin typeface="Times New Roman" pitchFamily="18" charset="0"/>
              </a:rPr>
              <a:t>Bu reaksiyon, mitokondri membranı üzerinde bulunan açil CoA sentetaz enzimi (diğer adı yağ asidi tiyokinaz) tarafından katalizlenir. Sitoplazmada farklı uzunluktaki yağ asitlerine spesifik üç ve mitokondride de kısa ve orta zincirli yağ asitlerine spesifik bir izoenzimi vardır. </a:t>
            </a:r>
            <a:endParaRPr lang="tr-TR" sz="2400">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838200" y="838200"/>
            <a:ext cx="7315200" cy="5005388"/>
          </a:xfrm>
          <a:prstGeom prst="rect">
            <a:avLst/>
          </a:prstGeom>
          <a:noFill/>
          <a:ln w="9525">
            <a:noFill/>
            <a:miter lim="800000"/>
            <a:headEnd/>
            <a:tailEnd/>
          </a:ln>
          <a:effectLst/>
        </p:spPr>
        <p:txBody>
          <a:bodyPr>
            <a:spAutoFit/>
          </a:bodyPr>
          <a:lstStyle/>
          <a:p>
            <a:pPr algn="just">
              <a:lnSpc>
                <a:spcPct val="239000"/>
              </a:lnSpc>
            </a:pPr>
            <a:r>
              <a:rPr lang="tr-TR" sz="2400">
                <a:solidFill>
                  <a:srgbClr val="000000"/>
                </a:solidFill>
                <a:latin typeface="Times New Roman" pitchFamily="18" charset="0"/>
              </a:rPr>
              <a:t>Reaksiyon iki basamakta gerçekleşir. Önce yağ asidi bir açil adenilat oluşturmak üzere ATP ile reaksiyona girer. Açil adenilat, yağ asidi karboksil grubunun AMP'nin fosforil grubuna bağlanarak oluşturduğu bir karışık anhidriddir.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Text Box 2"/>
          <p:cNvSpPr txBox="1">
            <a:spLocks noChangeArrowheads="1"/>
          </p:cNvSpPr>
          <p:nvPr/>
        </p:nvSpPr>
        <p:spPr bwMode="auto">
          <a:xfrm>
            <a:off x="762000" y="838200"/>
            <a:ext cx="7315200" cy="4278313"/>
          </a:xfrm>
          <a:prstGeom prst="rect">
            <a:avLst/>
          </a:prstGeom>
          <a:noFill/>
          <a:ln w="9525">
            <a:noFill/>
            <a:miter lim="800000"/>
            <a:headEnd/>
            <a:tailEnd/>
          </a:ln>
          <a:effectLst/>
        </p:spPr>
        <p:txBody>
          <a:bodyPr>
            <a:spAutoFit/>
          </a:bodyPr>
          <a:lstStyle/>
          <a:p>
            <a:pPr algn="just">
              <a:lnSpc>
                <a:spcPct val="249000"/>
              </a:lnSpc>
            </a:pPr>
            <a:r>
              <a:rPr lang="tr-TR" sz="2400">
                <a:solidFill>
                  <a:srgbClr val="000000"/>
                </a:solidFill>
                <a:latin typeface="Times New Roman" pitchFamily="18" charset="0"/>
              </a:rPr>
              <a:t>ATP'nin diğer iki fosforil grubu pirofosfat olarak ayrılır. Daha sonra CoA’nın sülfidril grubu, enzime sıkıca bağlanmış olan açil adenilatla reaksiyona girerek açil CoA ve AMP'yi meydana getirir: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838200" y="1219200"/>
            <a:ext cx="7239000" cy="4424363"/>
          </a:xfrm>
          <a:prstGeom prst="rect">
            <a:avLst/>
          </a:prstGeom>
          <a:noFill/>
          <a:ln w="9525">
            <a:noFill/>
            <a:miter lim="800000"/>
            <a:headEnd/>
            <a:tailEnd/>
          </a:ln>
          <a:effectLst/>
        </p:spPr>
        <p:txBody>
          <a:bodyPr>
            <a:spAutoFit/>
          </a:bodyPr>
          <a:lstStyle/>
          <a:p>
            <a:pPr algn="just">
              <a:lnSpc>
                <a:spcPct val="259000"/>
              </a:lnSpc>
              <a:spcBef>
                <a:spcPts val="2088"/>
              </a:spcBef>
            </a:pPr>
            <a:r>
              <a:rPr lang="tr-TR" sz="2400">
                <a:solidFill>
                  <a:srgbClr val="000000"/>
                </a:solidFill>
                <a:latin typeface="Times New Roman" pitchFamily="18" charset="0"/>
              </a:rPr>
              <a:t>Bu reaksiyonlar dönüşebilir niteliktedir. Fakat birinci basamakta oluşan pirofosfatın hidrolizi bu reaksiyonu büyük ölçüde ürünler lehine çevirerek dönüşümsüz yapar.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685800" y="1066800"/>
            <a:ext cx="7315200" cy="4291013"/>
          </a:xfrm>
          <a:prstGeom prst="rect">
            <a:avLst/>
          </a:prstGeom>
          <a:noFill/>
          <a:ln w="9525">
            <a:noFill/>
            <a:miter lim="800000"/>
            <a:headEnd/>
            <a:tailEnd/>
          </a:ln>
          <a:effectLst/>
        </p:spPr>
        <p:txBody>
          <a:bodyPr>
            <a:spAutoFit/>
          </a:bodyPr>
          <a:lstStyle/>
          <a:p>
            <a:pPr algn="just">
              <a:lnSpc>
                <a:spcPct val="230000"/>
              </a:lnSpc>
              <a:spcBef>
                <a:spcPct val="50000"/>
              </a:spcBef>
            </a:pPr>
            <a:r>
              <a:rPr lang="tr-TR" sz="2400">
                <a:solidFill>
                  <a:srgbClr val="000000"/>
                </a:solidFill>
                <a:latin typeface="Times New Roman" pitchFamily="18" charset="0"/>
              </a:rPr>
              <a:t>Bu mekanizma ile yürüyen aktifleştirme reaksiyonlarına başka biyokimyasal olaylarda da, özelikle, karboksil gruplarının aktifleştirilmesinde rastlanmaktadır. Meselâ, protein sentezi için amino asitler aynı mekanizma ile aktifleştirilmekte ve aminoaçil-tRNA' 1ar oluşmaktadır.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609600" y="609600"/>
            <a:ext cx="7924800" cy="5440363"/>
          </a:xfrm>
          <a:prstGeom prst="rect">
            <a:avLst/>
          </a:prstGeom>
          <a:noFill/>
          <a:ln w="9525">
            <a:noFill/>
            <a:miter lim="800000"/>
            <a:headEnd/>
            <a:tailEnd/>
          </a:ln>
          <a:effectLst/>
        </p:spPr>
        <p:txBody>
          <a:bodyPr>
            <a:spAutoFit/>
          </a:bodyPr>
          <a:lstStyle/>
          <a:p>
            <a:pPr algn="just">
              <a:lnSpc>
                <a:spcPct val="219000"/>
              </a:lnSpc>
              <a:spcBef>
                <a:spcPts val="25"/>
              </a:spcBef>
            </a:pPr>
            <a:r>
              <a:rPr lang="tr-TR" sz="2400">
                <a:solidFill>
                  <a:srgbClr val="000000"/>
                </a:solidFill>
                <a:latin typeface="Times New Roman" pitchFamily="18" charset="0"/>
              </a:rPr>
              <a:t>Nasıl ki, hücre içine dahil olan bir glukozun fosforillenme gibi tek akıbeti vardır ve bu şekilde hücre dışına kaçışı engellenir, aynen öyle de, hücre içine giren yağ asitleri de hemen aktifleştirilerek hücre dışına çıkmaları önlenir. Açil CoA' ların önünde iki yol vardır; ya mitokondriye geçerek yıkılır, ya da triaçilgliserol sentezinde kullanılır.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914400" y="838200"/>
            <a:ext cx="7315200" cy="5075238"/>
          </a:xfrm>
          <a:prstGeom prst="rect">
            <a:avLst/>
          </a:prstGeom>
          <a:noFill/>
          <a:ln w="9525">
            <a:noFill/>
            <a:miter lim="800000"/>
            <a:headEnd/>
            <a:tailEnd/>
          </a:ln>
          <a:effectLst/>
        </p:spPr>
        <p:txBody>
          <a:bodyPr>
            <a:spAutoFit/>
          </a:bodyPr>
          <a:lstStyle/>
          <a:p>
            <a:pPr algn="just">
              <a:lnSpc>
                <a:spcPct val="219000"/>
              </a:lnSpc>
            </a:pPr>
            <a:r>
              <a:rPr lang="tr-TR" sz="2400">
                <a:solidFill>
                  <a:srgbClr val="000000"/>
                </a:solidFill>
                <a:latin typeface="Times New Roman" pitchFamily="18" charset="0"/>
              </a:rPr>
              <a:t>Yağ asitleri vücutta triaçilgliseroller halinde depo edildiklerinden önce lipaz enzimleri tarafından hidrolizlenir. Yağ hücrelerindeki lipazlar hormonal kontrol atındadır ve cAMP ile aktifleştirilen protein kinazların fosforillemesi ile aktif hale geçer.</a:t>
            </a:r>
            <a:endParaRPr lang="tr-TR" sz="2400">
              <a:latin typeface="Times New Roman" pitchFamily="18" charset="0"/>
            </a:endParaRPr>
          </a:p>
          <a:p>
            <a:pPr algn="just">
              <a:lnSpc>
                <a:spcPct val="219000"/>
              </a:lnSpc>
              <a:spcBef>
                <a:spcPct val="50000"/>
              </a:spcBef>
            </a:pPr>
            <a:endParaRPr lang="tr-TR" sz="2400">
              <a:latin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304800" y="609600"/>
            <a:ext cx="8001000" cy="4892675"/>
          </a:xfrm>
          <a:prstGeom prst="rect">
            <a:avLst/>
          </a:prstGeom>
          <a:noFill/>
          <a:ln w="9525">
            <a:noFill/>
            <a:miter lim="800000"/>
            <a:headEnd/>
            <a:tailEnd/>
          </a:ln>
          <a:effectLst/>
        </p:spPr>
        <p:txBody>
          <a:bodyPr>
            <a:spAutoFit/>
          </a:bodyPr>
          <a:lstStyle/>
          <a:p>
            <a:pPr lvl="2" algn="just">
              <a:lnSpc>
                <a:spcPct val="219000"/>
              </a:lnSpc>
            </a:pPr>
            <a:r>
              <a:rPr lang="tr-TR" sz="2400">
                <a:solidFill>
                  <a:srgbClr val="000000"/>
                </a:solidFill>
                <a:latin typeface="Times New Roman" pitchFamily="18" charset="0"/>
              </a:rPr>
              <a:t>Yağ asitleri dış mitokondri membran üzerinde aktifleştirilir ama mitokondri matriksinde oksitlenir. Uzun zincirli açil CoA molekülleri iç mitokondri zarından geçemezler ve matrikse özel bir transport mekanizmasıyla, yani karnitin adı verilen polar bir bileşiğe bağlanarak girerler. </a:t>
            </a:r>
            <a:endParaRPr lang="tr-TR" sz="2400">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Text Box 2"/>
          <p:cNvSpPr txBox="1">
            <a:spLocks noChangeArrowheads="1"/>
          </p:cNvSpPr>
          <p:nvPr/>
        </p:nvSpPr>
        <p:spPr bwMode="auto">
          <a:xfrm>
            <a:off x="533400" y="609600"/>
            <a:ext cx="7924800" cy="4822825"/>
          </a:xfrm>
          <a:prstGeom prst="rect">
            <a:avLst/>
          </a:prstGeom>
          <a:noFill/>
          <a:ln w="9525">
            <a:noFill/>
            <a:miter lim="800000"/>
            <a:headEnd/>
            <a:tailEnd/>
          </a:ln>
          <a:effectLst/>
        </p:spPr>
        <p:txBody>
          <a:bodyPr>
            <a:spAutoFit/>
          </a:bodyPr>
          <a:lstStyle/>
          <a:p>
            <a:pPr lvl="2" algn="just">
              <a:lnSpc>
                <a:spcPct val="229000"/>
              </a:lnSpc>
            </a:pPr>
            <a:r>
              <a:rPr lang="tr-TR" sz="2400">
                <a:solidFill>
                  <a:srgbClr val="000000"/>
                </a:solidFill>
                <a:latin typeface="Times New Roman" pitchFamily="18" charset="0"/>
              </a:rPr>
              <a:t>Önce, açil grubu, CoA'nın kükürt atomundan karnitinin hidroksil grubuna aktarılır. Böylece açil karnitin oluşur. Bu reaksiyon, iç mitokondri membranının sitozol tarafında lokalize olmuş </a:t>
            </a:r>
            <a:r>
              <a:rPr lang="tr-TR" sz="2400" b="1">
                <a:solidFill>
                  <a:srgbClr val="000000"/>
                </a:solidFill>
                <a:latin typeface="Times New Roman" pitchFamily="18" charset="0"/>
              </a:rPr>
              <a:t>karnitin açiltransferaz-I (CAT-I)</a:t>
            </a:r>
            <a:r>
              <a:rPr lang="tr-TR" sz="2400">
                <a:solidFill>
                  <a:srgbClr val="000000"/>
                </a:solidFill>
                <a:latin typeface="Times New Roman" pitchFamily="18" charset="0"/>
              </a:rPr>
              <a:t> tarafından katalizlenir.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0" y="549275"/>
            <a:ext cx="8532813" cy="4244975"/>
          </a:xfrm>
          <a:prstGeom prst="rect">
            <a:avLst/>
          </a:prstGeom>
          <a:noFill/>
          <a:ln w="9525">
            <a:noFill/>
            <a:miter lim="800000"/>
            <a:headEnd/>
            <a:tailEnd/>
          </a:ln>
          <a:effectLst/>
        </p:spPr>
        <p:txBody>
          <a:bodyPr>
            <a:spAutoFit/>
          </a:bodyPr>
          <a:lstStyle/>
          <a:p>
            <a:pPr lvl="2" algn="just">
              <a:lnSpc>
                <a:spcPct val="379000"/>
              </a:lnSpc>
              <a:spcBef>
                <a:spcPts val="3450"/>
              </a:spcBef>
            </a:pPr>
            <a:r>
              <a:rPr lang="tr-TR" sz="2400">
                <a:solidFill>
                  <a:srgbClr val="000000"/>
                </a:solidFill>
                <a:latin typeface="Times New Roman" pitchFamily="18" charset="0"/>
              </a:rPr>
              <a:t>Daha sonra açil karnitin iç mitokondri zarından translokaz taşıyıcı proteini aracılığıyla matrikse aktarılır. Açil grubu, membranın matriks tarafında tekrar CoA'ya transfer olur. </a:t>
            </a:r>
            <a:endParaRPr lang="tr-TR" sz="2400">
              <a:latin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Text Box 2"/>
          <p:cNvSpPr txBox="1">
            <a:spLocks noChangeArrowheads="1"/>
          </p:cNvSpPr>
          <p:nvPr/>
        </p:nvSpPr>
        <p:spPr bwMode="auto">
          <a:xfrm>
            <a:off x="533400" y="685800"/>
            <a:ext cx="7924800" cy="5370513"/>
          </a:xfrm>
          <a:prstGeom prst="rect">
            <a:avLst/>
          </a:prstGeom>
          <a:noFill/>
          <a:ln w="9525">
            <a:noFill/>
            <a:miter lim="800000"/>
            <a:headEnd/>
            <a:tailEnd/>
          </a:ln>
          <a:effectLst/>
        </p:spPr>
        <p:txBody>
          <a:bodyPr>
            <a:spAutoFit/>
          </a:bodyPr>
          <a:lstStyle/>
          <a:p>
            <a:pPr lvl="2" algn="just">
              <a:lnSpc>
                <a:spcPct val="279000"/>
              </a:lnSpc>
              <a:spcBef>
                <a:spcPts val="3450"/>
              </a:spcBef>
            </a:pPr>
            <a:r>
              <a:rPr lang="tr-TR" sz="2400" b="1">
                <a:solidFill>
                  <a:srgbClr val="000000"/>
                </a:solidFill>
                <a:latin typeface="Times New Roman" pitchFamily="18" charset="0"/>
              </a:rPr>
              <a:t>Karnitin </a:t>
            </a:r>
            <a:r>
              <a:rPr lang="tr-TR" sz="2400">
                <a:solidFill>
                  <a:srgbClr val="000000"/>
                </a:solidFill>
                <a:latin typeface="Times New Roman" pitchFamily="18" charset="0"/>
              </a:rPr>
              <a:t>açiItransferaz-II (CAT-II) tarafından katalizlenen bu reaksiyon termodinamik yönden mümkündür, çünkü karnitindeki O-açil bağı yüksek bir grup transfer potansiyeline sahiptir. </a:t>
            </a:r>
            <a:endParaRPr lang="tr-TR" sz="2400">
              <a:latin typeface="Times New Roman" pitchFamily="18" charset="0"/>
            </a:endParaRPr>
          </a:p>
          <a:p>
            <a:pPr algn="just">
              <a:lnSpc>
                <a:spcPct val="279000"/>
              </a:lnSpc>
              <a:spcBef>
                <a:spcPct val="50000"/>
              </a:spcBef>
            </a:pPr>
            <a:endParaRPr lang="tr-TR" sz="2400">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Text Box 2"/>
          <p:cNvSpPr txBox="1">
            <a:spLocks noChangeArrowheads="1"/>
          </p:cNvSpPr>
          <p:nvPr/>
        </p:nvSpPr>
        <p:spPr bwMode="auto">
          <a:xfrm>
            <a:off x="457200" y="914400"/>
            <a:ext cx="7924800" cy="4457700"/>
          </a:xfrm>
          <a:prstGeom prst="rect">
            <a:avLst/>
          </a:prstGeom>
          <a:noFill/>
          <a:ln w="9525">
            <a:noFill/>
            <a:miter lim="800000"/>
            <a:headEnd/>
            <a:tailEnd/>
          </a:ln>
          <a:effectLst/>
        </p:spPr>
        <p:txBody>
          <a:bodyPr>
            <a:spAutoFit/>
          </a:bodyPr>
          <a:lstStyle/>
          <a:p>
            <a:pPr lvl="2" algn="just">
              <a:lnSpc>
                <a:spcPct val="209000"/>
              </a:lnSpc>
              <a:spcBef>
                <a:spcPts val="3450"/>
              </a:spcBef>
            </a:pPr>
            <a:r>
              <a:rPr lang="tr-TR" sz="2400">
                <a:solidFill>
                  <a:srgbClr val="000000"/>
                </a:solidFill>
                <a:latin typeface="Times New Roman" pitchFamily="18" charset="0"/>
              </a:rPr>
              <a:t>Son olarak, karnitin, translokaz tarafından sitozol tarafına geri döner (Şekil 11.2). Görüldüğü gibi, transkokaz bir karnitin/açil karnitin takası sağlamaktadır. Bu sistem sayesinde mitokondri ve sitoplazma CoA havuzları birbirine karışmamış olur.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274" name="Object 2"/>
          <p:cNvGraphicFramePr>
            <a:graphicFrameLocks noChangeAspect="1"/>
          </p:cNvGraphicFramePr>
          <p:nvPr/>
        </p:nvGraphicFramePr>
        <p:xfrm>
          <a:off x="1371600" y="1219200"/>
          <a:ext cx="5973763" cy="2074863"/>
        </p:xfrm>
        <a:graphic>
          <a:graphicData uri="http://schemas.openxmlformats.org/presentationml/2006/ole">
            <p:oleObj spid="_x0000_s1026" name="Belge" r:id="rId3" imgW="5972760" imgH="2075040" progId="Word.Document.8">
              <p:embed/>
            </p:oleObj>
          </a:graphicData>
        </a:graphic>
      </p:graphicFrame>
      <p:sp>
        <p:nvSpPr>
          <p:cNvPr id="54275" name="Text Box 3"/>
          <p:cNvSpPr txBox="1">
            <a:spLocks noChangeArrowheads="1"/>
          </p:cNvSpPr>
          <p:nvPr/>
        </p:nvSpPr>
        <p:spPr bwMode="auto">
          <a:xfrm>
            <a:off x="609600" y="3810000"/>
            <a:ext cx="7315200" cy="2087563"/>
          </a:xfrm>
          <a:prstGeom prst="rect">
            <a:avLst/>
          </a:prstGeom>
          <a:noFill/>
          <a:ln w="9525">
            <a:noFill/>
            <a:miter lim="800000"/>
            <a:headEnd/>
            <a:tailEnd/>
          </a:ln>
          <a:effectLst/>
        </p:spPr>
        <p:txBody>
          <a:bodyPr>
            <a:spAutoFit/>
          </a:bodyPr>
          <a:lstStyle/>
          <a:p>
            <a:pPr algn="just">
              <a:lnSpc>
                <a:spcPct val="132000"/>
              </a:lnSpc>
              <a:spcBef>
                <a:spcPts val="175"/>
              </a:spcBef>
            </a:pPr>
            <a:r>
              <a:rPr lang="tr-TR" sz="2400" b="1">
                <a:solidFill>
                  <a:srgbClr val="000000"/>
                </a:solidFill>
                <a:latin typeface="Times New Roman" pitchFamily="18" charset="0"/>
              </a:rPr>
              <a:t>Şekil 11.2.   </a:t>
            </a:r>
            <a:r>
              <a:rPr lang="tr-TR" sz="2400">
                <a:solidFill>
                  <a:srgbClr val="000000"/>
                </a:solidFill>
                <a:latin typeface="Times New Roman" pitchFamily="18" charset="0"/>
              </a:rPr>
              <a:t>Bir translokaz vasıtasıyla açil karnitinin mitokondrial matrikse girişi ve karnitinin iç mitokondri membranmm sitozol tarafına geri dönüşü.</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304800" y="1219200"/>
            <a:ext cx="7848600" cy="4030663"/>
          </a:xfrm>
          <a:prstGeom prst="rect">
            <a:avLst/>
          </a:prstGeom>
          <a:noFill/>
          <a:ln w="9525">
            <a:noFill/>
            <a:miter lim="800000"/>
            <a:headEnd/>
            <a:tailEnd/>
          </a:ln>
          <a:effectLst/>
        </p:spPr>
        <p:txBody>
          <a:bodyPr>
            <a:spAutoFit/>
          </a:bodyPr>
          <a:lstStyle/>
          <a:p>
            <a:pPr lvl="2" algn="just">
              <a:lnSpc>
                <a:spcPct val="232000"/>
              </a:lnSpc>
              <a:spcBef>
                <a:spcPts val="1938"/>
              </a:spcBef>
            </a:pPr>
            <a:r>
              <a:rPr lang="tr-TR" sz="2400">
                <a:solidFill>
                  <a:srgbClr val="000000"/>
                </a:solidFill>
                <a:latin typeface="Times New Roman" pitchFamily="18" charset="0"/>
              </a:rPr>
              <a:t>Kısa ve orta zincirli (4-12 karbonlu) yağ asitleri sitoplazmada aktifleşmeden ve karnitine bağlanmadan matrikse geçebilirler. Matrikste</a:t>
            </a:r>
            <a:br>
              <a:rPr lang="tr-TR" sz="2400">
                <a:solidFill>
                  <a:srgbClr val="000000"/>
                </a:solidFill>
                <a:latin typeface="Times New Roman" pitchFamily="18" charset="0"/>
              </a:rPr>
            </a:br>
            <a:r>
              <a:rPr lang="tr-TR" sz="2400">
                <a:solidFill>
                  <a:srgbClr val="000000"/>
                </a:solidFill>
                <a:latin typeface="Times New Roman" pitchFamily="18" charset="0"/>
              </a:rPr>
              <a:t>aktifleşerek β-oksidasyonla yıkılırlar.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066800" y="914400"/>
            <a:ext cx="7086600" cy="4473575"/>
          </a:xfrm>
          <a:prstGeom prst="rect">
            <a:avLst/>
          </a:prstGeom>
          <a:noFill/>
          <a:ln w="9525">
            <a:noFill/>
            <a:miter lim="800000"/>
            <a:headEnd/>
            <a:tailEnd/>
          </a:ln>
          <a:effectLst/>
        </p:spPr>
        <p:txBody>
          <a:bodyPr>
            <a:spAutoFit/>
          </a:bodyPr>
          <a:lstStyle/>
          <a:p>
            <a:pPr algn="just">
              <a:lnSpc>
                <a:spcPct val="150000"/>
              </a:lnSpc>
              <a:spcBef>
                <a:spcPct val="50000"/>
              </a:spcBef>
            </a:pPr>
            <a:r>
              <a:rPr lang="tr-TR" sz="2400">
                <a:solidFill>
                  <a:srgbClr val="000000"/>
                </a:solidFill>
                <a:latin typeface="Times New Roman" pitchFamily="18" charset="0"/>
              </a:rPr>
              <a:t>Transferaz enzimlerinde veya </a:t>
            </a:r>
            <a:r>
              <a:rPr lang="tr-TR" sz="2400" baseline="-25000">
                <a:solidFill>
                  <a:srgbClr val="000000"/>
                </a:solidFill>
                <a:latin typeface="Times New Roman" pitchFamily="18" charset="0"/>
              </a:rPr>
              <a:t>;</a:t>
            </a:r>
            <a:r>
              <a:rPr lang="tr-TR" sz="2400">
                <a:solidFill>
                  <a:srgbClr val="000000"/>
                </a:solidFill>
                <a:latin typeface="Times New Roman" pitchFamily="18" charset="0"/>
              </a:rPr>
              <a:t>translokazdaki bir arızanın veya karnitin yetersizliğinin uzun zincirli yağ asitleri oksidasyonunu bozması beklenir. Böyle bir duruma ikiz kardeşlerin ilk çocukluk devresinde rastlanmış, acı verici kas krampları görülmüştür. Acılar açlık ve eksersiz durumunda veya yağ oranı yüksek diyet alındığında artmıştır. Bu üç durumda da en önemli enerji üreten yol yağ asidi oksidasyonudur.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838200" y="914400"/>
            <a:ext cx="7086600" cy="4454525"/>
          </a:xfrm>
          <a:prstGeom prst="rect">
            <a:avLst/>
          </a:prstGeom>
          <a:noFill/>
          <a:ln w="9525">
            <a:noFill/>
            <a:miter lim="800000"/>
            <a:headEnd/>
            <a:tailEnd/>
          </a:ln>
          <a:effectLst/>
        </p:spPr>
        <p:txBody>
          <a:bodyPr>
            <a:spAutoFit/>
          </a:bodyPr>
          <a:lstStyle/>
          <a:p>
            <a:pPr algn="just">
              <a:lnSpc>
                <a:spcPct val="199000"/>
              </a:lnSpc>
              <a:spcBef>
                <a:spcPts val="100"/>
              </a:spcBef>
            </a:pPr>
            <a:r>
              <a:rPr lang="tr-TR" sz="2400">
                <a:solidFill>
                  <a:srgbClr val="000000"/>
                </a:solidFill>
                <a:latin typeface="Times New Roman" pitchFamily="18" charset="0"/>
              </a:rPr>
              <a:t>Glikoliz ve glikojenoliz enzimleri, triaçilgliserollerin lipolizi normal bulunmuştur. Kas biyopsisi ile uzun zincirli açil CoA sentetaz enziminin tanı aktif olduğu anlaşılmıştır. Bunun yanı sıra, orta uzunluktaki (C</a:t>
            </a:r>
            <a:r>
              <a:rPr lang="tr-TR" sz="2400" baseline="-25000">
                <a:solidFill>
                  <a:srgbClr val="000000"/>
                </a:solidFill>
                <a:latin typeface="Times New Roman" pitchFamily="18" charset="0"/>
              </a:rPr>
              <a:t>8</a:t>
            </a:r>
            <a:r>
              <a:rPr lang="tr-TR" sz="2400">
                <a:solidFill>
                  <a:srgbClr val="000000"/>
                </a:solidFill>
                <a:latin typeface="Times New Roman" pitchFamily="18" charset="0"/>
              </a:rPr>
              <a:t>-C</a:t>
            </a:r>
            <a:r>
              <a:rPr lang="tr-TR" sz="2400" baseline="-25000">
                <a:solidFill>
                  <a:srgbClr val="000000"/>
                </a:solidFill>
                <a:latin typeface="Times New Roman" pitchFamily="18" charset="0"/>
              </a:rPr>
              <a:t>10</a:t>
            </a:r>
            <a:r>
              <a:rPr lang="tr-TR" sz="2400">
                <a:solidFill>
                  <a:srgbClr val="000000"/>
                </a:solidFill>
                <a:latin typeface="Times New Roman" pitchFamily="18" charset="0"/>
              </a:rPr>
              <a:t>) yağ</a:t>
            </a:r>
            <a:r>
              <a:rPr lang="tr-TR" sz="2400" baseline="-25000">
                <a:solidFill>
                  <a:srgbClr val="000000"/>
                </a:solidFill>
                <a:latin typeface="Times New Roman" pitchFamily="18" charset="0"/>
              </a:rPr>
              <a:t>:</a:t>
            </a:r>
            <a:r>
              <a:rPr lang="tr-TR" sz="2400">
                <a:solidFill>
                  <a:srgbClr val="000000"/>
                </a:solidFill>
                <a:latin typeface="Times New Roman" pitchFamily="18" charset="0"/>
              </a:rPr>
              <a:t> asitlerinin normal olarak metabolize edildikleri de tespit edilmiştir. </a:t>
            </a:r>
            <a:endParaRPr lang="tr-TR" sz="2400">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914400" y="533400"/>
            <a:ext cx="7162800" cy="4606925"/>
          </a:xfrm>
          <a:prstGeom prst="rect">
            <a:avLst/>
          </a:prstGeom>
          <a:noFill/>
          <a:ln w="9525">
            <a:noFill/>
            <a:miter lim="800000"/>
            <a:headEnd/>
            <a:tailEnd/>
          </a:ln>
          <a:effectLst/>
        </p:spPr>
        <p:txBody>
          <a:bodyPr>
            <a:spAutoFit/>
          </a:bodyPr>
          <a:lstStyle/>
          <a:p>
            <a:pPr algn="just">
              <a:lnSpc>
                <a:spcPct val="309000"/>
              </a:lnSpc>
            </a:pPr>
            <a:r>
              <a:rPr lang="tr-TR" sz="2400">
                <a:solidFill>
                  <a:srgbClr val="000000"/>
                </a:solidFill>
                <a:latin typeface="Times New Roman" pitchFamily="18" charset="0"/>
              </a:rPr>
              <a:t>Lipoliz sonucu ortaya çıkan gliserol kan vasıtasıyla karaciğere gider ve metabolize olur .Yağ asitleri ise kana verilir, ancak, kanda serbest halde değil de, albumin proteinlerine bağlanarak taşınır. </a:t>
            </a:r>
            <a:endParaRPr lang="tr-TR" sz="2400">
              <a:latin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Text Box 2"/>
          <p:cNvSpPr txBox="1">
            <a:spLocks noChangeArrowheads="1"/>
          </p:cNvSpPr>
          <p:nvPr/>
        </p:nvSpPr>
        <p:spPr bwMode="auto">
          <a:xfrm>
            <a:off x="838200" y="990600"/>
            <a:ext cx="7467600" cy="5330825"/>
          </a:xfrm>
          <a:prstGeom prst="rect">
            <a:avLst/>
          </a:prstGeom>
          <a:noFill/>
          <a:ln w="9525">
            <a:noFill/>
            <a:miter lim="800000"/>
            <a:headEnd/>
            <a:tailEnd/>
          </a:ln>
          <a:effectLst/>
        </p:spPr>
        <p:txBody>
          <a:bodyPr>
            <a:spAutoFit/>
          </a:bodyPr>
          <a:lstStyle/>
          <a:p>
            <a:pPr algn="just">
              <a:lnSpc>
                <a:spcPct val="239000"/>
              </a:lnSpc>
              <a:spcBef>
                <a:spcPts val="100"/>
              </a:spcBef>
            </a:pPr>
            <a:r>
              <a:rPr lang="tr-TR" sz="2400">
                <a:solidFill>
                  <a:srgbClr val="000000"/>
                </a:solidFill>
                <a:latin typeface="Times New Roman" pitchFamily="18" charset="0"/>
              </a:rPr>
              <a:t>Çünkü kısa ve orta uzunluktaki yağ asitlerinin matrikse geçmesi için karnitin gerekmemektedir. Bu vaka raporu, hücrenin bir bölmesinden diğerine geçişin bozuk oluşundan dolayı da bir hastalığın ortaya çıkabileceğini göstermektedir.</a:t>
            </a:r>
            <a:endParaRPr lang="tr-TR" sz="2400">
              <a:latin typeface="Times New Roman" pitchFamily="18" charset="0"/>
            </a:endParaRPr>
          </a:p>
          <a:p>
            <a:pPr algn="just">
              <a:lnSpc>
                <a:spcPct val="189000"/>
              </a:lnSpc>
              <a:spcBef>
                <a:spcPct val="50000"/>
              </a:spcBef>
            </a:pPr>
            <a:endParaRPr lang="tr-TR" sz="2400">
              <a:latin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533400" y="2362200"/>
            <a:ext cx="7467600" cy="1738313"/>
          </a:xfrm>
          <a:prstGeom prst="rect">
            <a:avLst/>
          </a:prstGeom>
          <a:noFill/>
          <a:ln w="9525">
            <a:noFill/>
            <a:miter lim="800000"/>
            <a:headEnd/>
            <a:tailEnd/>
          </a:ln>
          <a:effectLst/>
        </p:spPr>
        <p:txBody>
          <a:bodyPr>
            <a:spAutoFit/>
          </a:bodyPr>
          <a:lstStyle/>
          <a:p>
            <a:pPr lvl="2" algn="ctr">
              <a:spcBef>
                <a:spcPts val="1900"/>
              </a:spcBef>
            </a:pPr>
            <a:r>
              <a:rPr lang="tr-TR" b="1">
                <a:solidFill>
                  <a:srgbClr val="000000"/>
                </a:solidFill>
                <a:latin typeface="Times New Roman" pitchFamily="18" charset="0"/>
              </a:rPr>
              <a:t>Doymuş Yağ Asitlerinin  β-Oksidasyonu</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533400" y="609600"/>
            <a:ext cx="7848600" cy="4911725"/>
          </a:xfrm>
          <a:prstGeom prst="rect">
            <a:avLst/>
          </a:prstGeom>
          <a:noFill/>
          <a:ln w="9525">
            <a:noFill/>
            <a:miter lim="800000"/>
            <a:headEnd/>
            <a:tailEnd/>
          </a:ln>
          <a:effectLst/>
        </p:spPr>
        <p:txBody>
          <a:bodyPr>
            <a:spAutoFit/>
          </a:bodyPr>
          <a:lstStyle/>
          <a:p>
            <a:pPr algn="just">
              <a:lnSpc>
                <a:spcPct val="220000"/>
              </a:lnSpc>
              <a:spcBef>
                <a:spcPct val="50000"/>
              </a:spcBef>
            </a:pPr>
            <a:r>
              <a:rPr lang="tr-TR" sz="2400">
                <a:solidFill>
                  <a:srgbClr val="000000"/>
                </a:solidFill>
                <a:latin typeface="Times New Roman" pitchFamily="18" charset="0"/>
              </a:rPr>
              <a:t>Mitokondri içine alınan bir doymuş açil CoA, dört reaksiyonun tekrarlanmasıyla yıkılmaktadır: (1) FAD'ye bağlı bir oksidasyon, (2) hidrasyon, (3) NAD</a:t>
            </a:r>
            <a:r>
              <a:rPr lang="tr-TR" sz="2400" baseline="30000">
                <a:solidFill>
                  <a:srgbClr val="000000"/>
                </a:solidFill>
                <a:latin typeface="Times New Roman" pitchFamily="18" charset="0"/>
              </a:rPr>
              <a:t>+</a:t>
            </a:r>
            <a:r>
              <a:rPr lang="tr-TR" sz="2400">
                <a:solidFill>
                  <a:srgbClr val="000000"/>
                </a:solidFill>
                <a:latin typeface="Times New Roman" pitchFamily="18" charset="0"/>
              </a:rPr>
              <a:t>'ye bağlı ikinci bir oksidasyon ve (4) CoA tarafından tiyoliz. Yağ açil zincirleri bu reaksiyonların sonucu iki karbon kısalır ve 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NADH ile asetil CoA oluşur (Şekil 11.3).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541338" y="685800"/>
            <a:ext cx="8999538" cy="4784725"/>
          </a:xfrm>
          <a:prstGeom prst="rect">
            <a:avLst/>
          </a:prstGeom>
          <a:noFill/>
          <a:ln w="9525">
            <a:noFill/>
            <a:miter lim="800000"/>
            <a:headEnd/>
            <a:tailEnd/>
          </a:ln>
          <a:effectLst/>
        </p:spPr>
        <p:txBody>
          <a:bodyPr>
            <a:spAutoFit/>
          </a:bodyPr>
          <a:lstStyle/>
          <a:p>
            <a:pPr lvl="2" algn="just">
              <a:lnSpc>
                <a:spcPct val="162000"/>
              </a:lnSpc>
            </a:pPr>
            <a:r>
              <a:rPr lang="tr-TR" sz="2400">
                <a:solidFill>
                  <a:srgbClr val="000000"/>
                </a:solidFill>
                <a:latin typeface="Times New Roman" pitchFamily="18" charset="0"/>
              </a:rPr>
              <a:t>Yıkımın her devrinin ilk reaksiyonu açil CoA'nın bir </a:t>
            </a:r>
            <a:r>
              <a:rPr lang="tr-TR" sz="2400" b="1">
                <a:solidFill>
                  <a:srgbClr val="000000"/>
                </a:solidFill>
                <a:latin typeface="Times New Roman" pitchFamily="18" charset="0"/>
              </a:rPr>
              <a:t>açil CoA dehidrogenaz</a:t>
            </a:r>
            <a:r>
              <a:rPr lang="tr-TR" sz="2400">
                <a:solidFill>
                  <a:srgbClr val="000000"/>
                </a:solidFill>
                <a:latin typeface="Times New Roman" pitchFamily="18" charset="0"/>
              </a:rPr>
              <a:t> enzimi tarafından bir enoil CoA vermek üzere katalizlenen reaksiyonudur. C-2 ile C-3 arasındaki çift bağ transdır.</a:t>
            </a:r>
          </a:p>
          <a:p>
            <a:pPr lvl="2" algn="just">
              <a:lnSpc>
                <a:spcPct val="162000"/>
              </a:lnSpc>
            </a:pPr>
            <a:endParaRPr lang="tr-TR" sz="2400">
              <a:solidFill>
                <a:srgbClr val="000000"/>
              </a:solidFill>
              <a:latin typeface="Times New Roman" pitchFamily="18" charset="0"/>
            </a:endParaRPr>
          </a:p>
          <a:p>
            <a:pPr lvl="2" algn="just">
              <a:lnSpc>
                <a:spcPct val="162000"/>
              </a:lnSpc>
            </a:pPr>
            <a:endParaRPr lang="tr-TR" sz="2400">
              <a:latin typeface="Times New Roman" pitchFamily="18" charset="0"/>
            </a:endParaRPr>
          </a:p>
          <a:p>
            <a:pPr lvl="2" algn="just">
              <a:lnSpc>
                <a:spcPct val="162000"/>
              </a:lnSpc>
            </a:pPr>
            <a:r>
              <a:rPr lang="tr-TR" sz="2400">
                <a:solidFill>
                  <a:srgbClr val="000000"/>
                </a:solidFill>
                <a:latin typeface="Times New Roman" pitchFamily="18" charset="0"/>
              </a:rPr>
              <a:t>Açil CoA + E-FAD                  trans-Δ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 CoA   +  E-FA0H</a:t>
            </a:r>
            <a:r>
              <a:rPr lang="tr-TR" sz="2400" baseline="-25000">
                <a:solidFill>
                  <a:srgbClr val="000000"/>
                </a:solidFill>
                <a:latin typeface="Times New Roman" pitchFamily="18" charset="0"/>
              </a:rPr>
              <a:t>2</a:t>
            </a:r>
            <a:endParaRPr lang="tr-TR" sz="2400">
              <a:latin typeface="Times New Roman" pitchFamily="18" charset="0"/>
            </a:endParaRPr>
          </a:p>
          <a:p>
            <a:pPr>
              <a:spcBef>
                <a:spcPct val="50000"/>
              </a:spcBef>
            </a:pPr>
            <a:endParaRPr lang="tr-TR" sz="2400">
              <a:latin typeface="Times New Roman" pitchFamily="18" charset="0"/>
            </a:endParaRPr>
          </a:p>
        </p:txBody>
      </p:sp>
      <p:sp>
        <p:nvSpPr>
          <p:cNvPr id="62468" name="Line 4"/>
          <p:cNvSpPr>
            <a:spLocks noChangeShapeType="1"/>
          </p:cNvSpPr>
          <p:nvPr/>
        </p:nvSpPr>
        <p:spPr bwMode="auto">
          <a:xfrm>
            <a:off x="2895600" y="4724400"/>
            <a:ext cx="974725" cy="4763"/>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228600" y="838200"/>
            <a:ext cx="8153400" cy="4751388"/>
          </a:xfrm>
          <a:prstGeom prst="rect">
            <a:avLst/>
          </a:prstGeom>
          <a:noFill/>
          <a:ln w="9525">
            <a:noFill/>
            <a:miter lim="800000"/>
            <a:headEnd/>
            <a:tailEnd/>
          </a:ln>
          <a:effectLst/>
        </p:spPr>
        <p:txBody>
          <a:bodyPr>
            <a:spAutoFit/>
          </a:bodyPr>
          <a:lstStyle/>
          <a:p>
            <a:pPr lvl="2" algn="just">
              <a:lnSpc>
                <a:spcPct val="255000"/>
              </a:lnSpc>
              <a:spcBef>
                <a:spcPts val="2050"/>
              </a:spcBef>
            </a:pPr>
            <a:r>
              <a:rPr lang="tr-TR" sz="2400">
                <a:solidFill>
                  <a:srgbClr val="000000"/>
                </a:solidFill>
                <a:latin typeface="Times New Roman" pitchFamily="18" charset="0"/>
              </a:rPr>
              <a:t>Açil     CoA'nın     dehidrogenasyonu     TCA     devrinde     süksinatın dehidrogenasyonuna çok benzemektedir. Gerçekten β-oksidasyonun ilk üç</a:t>
            </a:r>
            <a:br>
              <a:rPr lang="tr-TR" sz="2400">
                <a:solidFill>
                  <a:srgbClr val="000000"/>
                </a:solidFill>
                <a:latin typeface="Times New Roman" pitchFamily="18" charset="0"/>
              </a:rPr>
            </a:br>
            <a:r>
              <a:rPr lang="tr-TR" sz="2400">
                <a:solidFill>
                  <a:srgbClr val="000000"/>
                </a:solidFill>
                <a:latin typeface="Times New Roman" pitchFamily="18" charset="0"/>
              </a:rPr>
              <a:t>reaksiyonu sitrik asit devrinin son basamaklarına benzemektedir.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Text Box 3"/>
          <p:cNvSpPr txBox="1">
            <a:spLocks noChangeArrowheads="1"/>
          </p:cNvSpPr>
          <p:nvPr/>
        </p:nvSpPr>
        <p:spPr bwMode="auto">
          <a:xfrm>
            <a:off x="762000" y="1447800"/>
            <a:ext cx="7315200" cy="3159125"/>
          </a:xfrm>
          <a:prstGeom prst="rect">
            <a:avLst/>
          </a:prstGeom>
          <a:noFill/>
          <a:ln w="9525">
            <a:noFill/>
            <a:miter lim="800000"/>
            <a:headEnd/>
            <a:tailEnd/>
          </a:ln>
          <a:effectLst/>
        </p:spPr>
        <p:txBody>
          <a:bodyPr>
            <a:spAutoFit/>
          </a:bodyPr>
          <a:lstStyle/>
          <a:p>
            <a:pPr algn="just">
              <a:lnSpc>
                <a:spcPct val="280000"/>
              </a:lnSpc>
              <a:spcBef>
                <a:spcPct val="50000"/>
              </a:spcBef>
            </a:pPr>
            <a:r>
              <a:rPr lang="tr-TR" sz="2400">
                <a:latin typeface="Times New Roman" pitchFamily="18" charset="0"/>
              </a:rPr>
              <a:t>Açil CoA	Enoil CoA	  Hidroksilaçil CoA   Ketoaçil CoA	 Süksinat	Fumarat	Malat      Okzalasetat</a:t>
            </a:r>
          </a:p>
        </p:txBody>
      </p:sp>
      <p:sp>
        <p:nvSpPr>
          <p:cNvPr id="259077" name="Line 5"/>
          <p:cNvSpPr>
            <a:spLocks noChangeShapeType="1"/>
          </p:cNvSpPr>
          <p:nvPr/>
        </p:nvSpPr>
        <p:spPr bwMode="auto">
          <a:xfrm>
            <a:off x="2209800" y="2286000"/>
            <a:ext cx="457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59078" name="Line 6"/>
          <p:cNvSpPr>
            <a:spLocks noChangeShapeType="1"/>
          </p:cNvSpPr>
          <p:nvPr/>
        </p:nvSpPr>
        <p:spPr bwMode="auto">
          <a:xfrm>
            <a:off x="4876800" y="2286000"/>
            <a:ext cx="457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59081" name="Line 9"/>
          <p:cNvSpPr>
            <a:spLocks noChangeShapeType="1"/>
          </p:cNvSpPr>
          <p:nvPr/>
        </p:nvSpPr>
        <p:spPr bwMode="auto">
          <a:xfrm>
            <a:off x="3200400" y="3276600"/>
            <a:ext cx="457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59082" name="Line 10"/>
          <p:cNvSpPr>
            <a:spLocks noChangeShapeType="1"/>
          </p:cNvSpPr>
          <p:nvPr/>
        </p:nvSpPr>
        <p:spPr bwMode="auto">
          <a:xfrm>
            <a:off x="4876800" y="3276600"/>
            <a:ext cx="457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59083" name="Line 11"/>
          <p:cNvSpPr>
            <a:spLocks noChangeShapeType="1"/>
          </p:cNvSpPr>
          <p:nvPr/>
        </p:nvSpPr>
        <p:spPr bwMode="auto">
          <a:xfrm>
            <a:off x="8001000" y="3276600"/>
            <a:ext cx="457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59084" name="Line 12"/>
          <p:cNvSpPr>
            <a:spLocks noChangeShapeType="1"/>
          </p:cNvSpPr>
          <p:nvPr/>
        </p:nvSpPr>
        <p:spPr bwMode="auto">
          <a:xfrm>
            <a:off x="6553200" y="3276600"/>
            <a:ext cx="457200" cy="0"/>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609600" y="990600"/>
            <a:ext cx="7620000" cy="3648075"/>
          </a:xfrm>
          <a:prstGeom prst="rect">
            <a:avLst/>
          </a:prstGeom>
          <a:noFill/>
          <a:ln w="9525">
            <a:noFill/>
            <a:miter lim="800000"/>
            <a:headEnd/>
            <a:tailEnd/>
          </a:ln>
          <a:effectLst/>
        </p:spPr>
        <p:txBody>
          <a:bodyPr>
            <a:spAutoFit/>
          </a:bodyPr>
          <a:lstStyle/>
          <a:p>
            <a:pPr lvl="2" algn="just">
              <a:lnSpc>
                <a:spcPct val="144000"/>
              </a:lnSpc>
              <a:spcBef>
                <a:spcPts val="1500"/>
              </a:spcBef>
            </a:pPr>
            <a:r>
              <a:rPr lang="tr-TR" sz="2400">
                <a:solidFill>
                  <a:srgbClr val="000000"/>
                </a:solidFill>
                <a:latin typeface="Times New Roman" pitchFamily="18" charset="0"/>
              </a:rPr>
              <a:t>Daha sonraki reaksiyon, C-2 ve C-3 arasındaki çift bağın </a:t>
            </a:r>
            <a:r>
              <a:rPr lang="tr-TR" sz="2400" b="1">
                <a:solidFill>
                  <a:srgbClr val="000000"/>
                </a:solidFill>
                <a:latin typeface="Times New Roman" pitchFamily="18" charset="0"/>
              </a:rPr>
              <a:t>enoil CoA bidrataz </a:t>
            </a:r>
            <a:r>
              <a:rPr lang="tr-TR" sz="2400">
                <a:solidFill>
                  <a:srgbClr val="000000"/>
                </a:solidFill>
                <a:latin typeface="Times New Roman" pitchFamily="18" charset="0"/>
              </a:rPr>
              <a:t>enzimi katalizörlüğünde hidrasyonudur:</a:t>
            </a:r>
            <a:endParaRPr lang="tr-TR" sz="2400">
              <a:latin typeface="Times New Roman" pitchFamily="18" charset="0"/>
            </a:endParaRPr>
          </a:p>
          <a:p>
            <a:pPr lvl="2" algn="just">
              <a:lnSpc>
                <a:spcPct val="144000"/>
              </a:lnSpc>
              <a:spcBef>
                <a:spcPts val="1500"/>
              </a:spcBef>
            </a:pPr>
            <a:endParaRPr lang="tr-TR" sz="2400">
              <a:latin typeface="Times New Roman" pitchFamily="18" charset="0"/>
            </a:endParaRPr>
          </a:p>
          <a:p>
            <a:pPr lvl="2" algn="just">
              <a:lnSpc>
                <a:spcPct val="144000"/>
              </a:lnSpc>
              <a:spcBef>
                <a:spcPts val="1500"/>
              </a:spcBef>
            </a:pPr>
            <a:r>
              <a:rPr lang="tr-TR" sz="2400">
                <a:solidFill>
                  <a:srgbClr val="000000"/>
                </a:solidFill>
                <a:latin typeface="Times New Roman" pitchFamily="18" charset="0"/>
              </a:rPr>
              <a:t>trans-Δ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 CoA + 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0        L-3-Hidroksiaçil CoA</a:t>
            </a:r>
            <a:endParaRPr lang="tr-TR" sz="2400">
              <a:latin typeface="Times New Roman" pitchFamily="18" charset="0"/>
            </a:endParaRPr>
          </a:p>
          <a:p>
            <a:pPr algn="just">
              <a:spcBef>
                <a:spcPct val="50000"/>
              </a:spcBef>
            </a:pPr>
            <a:endParaRPr lang="tr-TR" sz="2400">
              <a:latin typeface="Times New Roman" pitchFamily="18" charset="0"/>
            </a:endParaRPr>
          </a:p>
        </p:txBody>
      </p:sp>
      <p:sp>
        <p:nvSpPr>
          <p:cNvPr id="64516" name="Line 4"/>
          <p:cNvSpPr>
            <a:spLocks noChangeShapeType="1"/>
          </p:cNvSpPr>
          <p:nvPr/>
        </p:nvSpPr>
        <p:spPr bwMode="auto">
          <a:xfrm>
            <a:off x="4800600" y="3886200"/>
            <a:ext cx="609600" cy="0"/>
          </a:xfrm>
          <a:prstGeom prst="line">
            <a:avLst/>
          </a:prstGeom>
          <a:noFill/>
          <a:ln w="9525">
            <a:solidFill>
              <a:schemeClr val="tx1"/>
            </a:solidFill>
            <a:round/>
            <a:headEnd type="triangle" w="med" len="med"/>
            <a:tailEnd type="triangle" w="med" len="med"/>
          </a:ln>
          <a:effectLst/>
        </p:spPr>
        <p:txBody>
          <a:bodyPr wrap="none" anchor="ctr"/>
          <a:lstStyle/>
          <a:p>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533400" y="914400"/>
            <a:ext cx="7848600" cy="4878388"/>
          </a:xfrm>
          <a:prstGeom prst="rect">
            <a:avLst/>
          </a:prstGeom>
          <a:noFill/>
          <a:ln w="9525">
            <a:noFill/>
            <a:miter lim="800000"/>
            <a:headEnd/>
            <a:tailEnd/>
          </a:ln>
          <a:effectLst/>
        </p:spPr>
        <p:txBody>
          <a:bodyPr>
            <a:spAutoFit/>
          </a:bodyPr>
          <a:lstStyle/>
          <a:p>
            <a:pPr lvl="2" algn="just">
              <a:lnSpc>
                <a:spcPct val="232000"/>
              </a:lnSpc>
              <a:spcBef>
                <a:spcPts val="1613"/>
              </a:spcBef>
            </a:pPr>
            <a:r>
              <a:rPr lang="tr-TR" sz="2400">
                <a:solidFill>
                  <a:srgbClr val="000000"/>
                </a:solidFill>
                <a:latin typeface="Times New Roman" pitchFamily="18" charset="0"/>
              </a:rPr>
              <a:t>Enoil CoA'nın hidrasyonu da fumarat ve akonitat hidrasyonu gibi stereospesifik bir olaydır, Bu enzim tarafından trans-Δ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 çift bağı hidrasyonu ile L-3-hidroksilaçil CoA, cis-Δ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 çift bağı hidrasyonu ile de D-3-hidroksi açil CoA meydana gelir.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381000" y="609600"/>
            <a:ext cx="8305800" cy="4889500"/>
          </a:xfrm>
          <a:prstGeom prst="rect">
            <a:avLst/>
          </a:prstGeom>
          <a:noFill/>
          <a:ln w="9525">
            <a:noFill/>
            <a:miter lim="800000"/>
            <a:headEnd/>
            <a:tailEnd/>
          </a:ln>
          <a:effectLst/>
        </p:spPr>
        <p:txBody>
          <a:bodyPr>
            <a:spAutoFit/>
          </a:bodyPr>
          <a:lstStyle/>
          <a:p>
            <a:pPr lvl="2" algn="just">
              <a:lnSpc>
                <a:spcPct val="152000"/>
              </a:lnSpc>
              <a:spcBef>
                <a:spcPts val="25"/>
              </a:spcBef>
            </a:pPr>
            <a:r>
              <a:rPr lang="tr-TR" sz="2400">
                <a:solidFill>
                  <a:srgbClr val="000000"/>
                </a:solidFill>
                <a:latin typeface="Times New Roman" pitchFamily="18" charset="0"/>
              </a:rPr>
              <a:t>Üçüncü reaksiyon ise, C-3 (β) hidroksil grubunun bir NADH açığa çıkarılmasıyla keto haline oksidasyonudur. Bu yükseltgenme reaksiyonu, hidroksi açil substratın L-izomerine mutlak anlamda spesifik olan </a:t>
            </a:r>
            <a:r>
              <a:rPr lang="tr-TR" sz="2400" b="1">
                <a:solidFill>
                  <a:srgbClr val="000000"/>
                </a:solidFill>
                <a:latin typeface="Times New Roman" pitchFamily="18" charset="0"/>
              </a:rPr>
              <a:t>L-3-hidroksi açil CoA dehidrogenaz </a:t>
            </a:r>
            <a:r>
              <a:rPr lang="tr-TR" sz="2400">
                <a:solidFill>
                  <a:srgbClr val="000000"/>
                </a:solidFill>
                <a:latin typeface="Times New Roman" pitchFamily="18" charset="0"/>
              </a:rPr>
              <a:t>enzimi tarafından katalizlenir.</a:t>
            </a:r>
            <a:endParaRPr lang="tr-TR" sz="2400">
              <a:latin typeface="Times New Roman" pitchFamily="18" charset="0"/>
            </a:endParaRPr>
          </a:p>
          <a:p>
            <a:pPr lvl="2" algn="just">
              <a:lnSpc>
                <a:spcPct val="152000"/>
              </a:lnSpc>
              <a:spcBef>
                <a:spcPts val="213"/>
              </a:spcBef>
            </a:pPr>
            <a:endParaRPr lang="tr-TR" sz="2000">
              <a:solidFill>
                <a:srgbClr val="000000"/>
              </a:solidFill>
              <a:latin typeface="Times New Roman" pitchFamily="18" charset="0"/>
            </a:endParaRPr>
          </a:p>
          <a:p>
            <a:pPr lvl="2" algn="just">
              <a:lnSpc>
                <a:spcPct val="152000"/>
              </a:lnSpc>
              <a:spcBef>
                <a:spcPts val="213"/>
              </a:spcBef>
            </a:pPr>
            <a:endParaRPr lang="tr-TR" sz="2000">
              <a:solidFill>
                <a:srgbClr val="000000"/>
              </a:solidFill>
              <a:latin typeface="Times New Roman" pitchFamily="18" charset="0"/>
            </a:endParaRPr>
          </a:p>
          <a:p>
            <a:pPr lvl="2" algn="just">
              <a:lnSpc>
                <a:spcPct val="152000"/>
              </a:lnSpc>
              <a:spcBef>
                <a:spcPts val="213"/>
              </a:spcBef>
            </a:pPr>
            <a:r>
              <a:rPr lang="tr-TR" sz="2000">
                <a:solidFill>
                  <a:srgbClr val="000000"/>
                </a:solidFill>
                <a:latin typeface="Times New Roman" pitchFamily="18" charset="0"/>
              </a:rPr>
              <a:t>L-3-Hidroksi açil CoA+NAD</a:t>
            </a:r>
            <a:r>
              <a:rPr lang="tr-TR" sz="2000" baseline="30000">
                <a:solidFill>
                  <a:srgbClr val="000000"/>
                </a:solidFill>
                <a:latin typeface="Times New Roman" pitchFamily="18" charset="0"/>
              </a:rPr>
              <a:t>+</a:t>
            </a:r>
            <a:r>
              <a:rPr lang="tr-TR" sz="2000">
                <a:solidFill>
                  <a:srgbClr val="000000"/>
                </a:solidFill>
                <a:latin typeface="Times New Roman" pitchFamily="18" charset="0"/>
              </a:rPr>
              <a:t>               3-Ketoaçil CoA + NADH +H</a:t>
            </a:r>
            <a:r>
              <a:rPr lang="tr-TR" sz="2000" baseline="30000">
                <a:solidFill>
                  <a:srgbClr val="000000"/>
                </a:solidFill>
                <a:latin typeface="Times New Roman" pitchFamily="18" charset="0"/>
              </a:rPr>
              <a:t>+</a:t>
            </a:r>
            <a:endParaRPr lang="tr-TR" sz="2000">
              <a:latin typeface="Times New Roman" pitchFamily="18" charset="0"/>
            </a:endParaRPr>
          </a:p>
          <a:p>
            <a:pPr>
              <a:spcBef>
                <a:spcPct val="50000"/>
              </a:spcBef>
            </a:pPr>
            <a:endParaRPr lang="tr-TR" sz="2400">
              <a:latin typeface="Times New Roman" pitchFamily="18" charset="0"/>
            </a:endParaRPr>
          </a:p>
        </p:txBody>
      </p:sp>
      <p:sp>
        <p:nvSpPr>
          <p:cNvPr id="66565" name="Line 5"/>
          <p:cNvSpPr>
            <a:spLocks noChangeShapeType="1"/>
          </p:cNvSpPr>
          <p:nvPr/>
        </p:nvSpPr>
        <p:spPr bwMode="auto">
          <a:xfrm>
            <a:off x="4572000" y="4724400"/>
            <a:ext cx="762000" cy="0"/>
          </a:xfrm>
          <a:prstGeom prst="line">
            <a:avLst/>
          </a:prstGeom>
          <a:noFill/>
          <a:ln w="9525">
            <a:solidFill>
              <a:schemeClr val="tx1"/>
            </a:solidFill>
            <a:round/>
            <a:headEnd type="triangle" w="med" len="med"/>
            <a:tailEnd type="triangle" w="med" len="med"/>
          </a:ln>
          <a:effectLst/>
        </p:spPr>
        <p:txBody>
          <a:bodyPr wrap="none" anchor="ctr"/>
          <a:lstStyle/>
          <a:p>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838200" y="1143000"/>
            <a:ext cx="7620000" cy="4695825"/>
          </a:xfrm>
          <a:prstGeom prst="rect">
            <a:avLst/>
          </a:prstGeom>
          <a:noFill/>
          <a:ln w="9525">
            <a:noFill/>
            <a:miter lim="800000"/>
            <a:headEnd/>
            <a:tailEnd/>
          </a:ln>
          <a:effectLst/>
        </p:spPr>
        <p:txBody>
          <a:bodyPr>
            <a:spAutoFit/>
          </a:bodyPr>
          <a:lstStyle/>
          <a:p>
            <a:pPr algn="just">
              <a:lnSpc>
                <a:spcPct val="222000"/>
              </a:lnSpc>
              <a:spcBef>
                <a:spcPts val="1575"/>
              </a:spcBef>
            </a:pPr>
            <a:r>
              <a:rPr lang="tr-TR" sz="2400">
                <a:solidFill>
                  <a:srgbClr val="000000"/>
                </a:solidFill>
                <a:latin typeface="Times New Roman" pitchFamily="18" charset="0"/>
              </a:rPr>
              <a:t>Son basamak 3-ketoaçil CoA'nın bir ikinci CoA molekülü tiyol grubu tarafından parçalanmasıdır. Bu tiyolitik parçalanma reaksiyonu </a:t>
            </a:r>
            <a:r>
              <a:rPr lang="tr-TR" sz="2400" b="1">
                <a:solidFill>
                  <a:srgbClr val="000000"/>
                </a:solidFill>
                <a:latin typeface="Times New Roman" pitchFamily="18" charset="0"/>
              </a:rPr>
              <a:t>β-ketotiyolaz </a:t>
            </a:r>
            <a:r>
              <a:rPr lang="tr-TR" sz="2400">
                <a:solidFill>
                  <a:srgbClr val="000000"/>
                </a:solidFill>
                <a:latin typeface="Times New Roman" pitchFamily="18" charset="0"/>
              </a:rPr>
              <a:t>enzimi tarafından katalizlenir ve ürün olarak bir molekül asetil CoA ve iki karbon kısaltılmış açil CoA meydana gelir.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Text Box 2"/>
          <p:cNvSpPr txBox="1">
            <a:spLocks noChangeArrowheads="1"/>
          </p:cNvSpPr>
          <p:nvPr/>
        </p:nvSpPr>
        <p:spPr bwMode="auto">
          <a:xfrm>
            <a:off x="685800" y="838200"/>
            <a:ext cx="7543800" cy="4244975"/>
          </a:xfrm>
          <a:prstGeom prst="rect">
            <a:avLst/>
          </a:prstGeom>
          <a:noFill/>
          <a:ln w="9525">
            <a:noFill/>
            <a:miter lim="800000"/>
            <a:headEnd/>
            <a:tailEnd/>
          </a:ln>
          <a:effectLst/>
        </p:spPr>
        <p:txBody>
          <a:bodyPr>
            <a:spAutoFit/>
          </a:bodyPr>
          <a:lstStyle/>
          <a:p>
            <a:pPr algn="just">
              <a:lnSpc>
                <a:spcPct val="329000"/>
              </a:lnSpc>
            </a:pPr>
            <a:r>
              <a:rPr lang="tr-TR" sz="2400">
                <a:solidFill>
                  <a:srgbClr val="000000"/>
                </a:solidFill>
                <a:latin typeface="Times New Roman" pitchFamily="18" charset="0"/>
              </a:rPr>
              <a:t>Yağ asitleri amfıpatik özelliklerinden dolayı, kanda emülsifıkasyona sebep olabilir. Albumine bağlı olarak taşınmasıyla bu tehlike ortadan kalkar.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Text Box 1026"/>
          <p:cNvSpPr txBox="1">
            <a:spLocks noChangeArrowheads="1"/>
          </p:cNvSpPr>
          <p:nvPr/>
        </p:nvSpPr>
        <p:spPr bwMode="auto">
          <a:xfrm>
            <a:off x="990600" y="914400"/>
            <a:ext cx="7467600" cy="4849813"/>
          </a:xfrm>
          <a:prstGeom prst="rect">
            <a:avLst/>
          </a:prstGeom>
          <a:noFill/>
          <a:ln w="9525">
            <a:noFill/>
            <a:miter lim="800000"/>
            <a:headEnd/>
            <a:tailEnd/>
          </a:ln>
          <a:effectLst/>
        </p:spPr>
        <p:txBody>
          <a:bodyPr>
            <a:spAutoFit/>
          </a:bodyPr>
          <a:lstStyle/>
          <a:p>
            <a:pPr algn="just">
              <a:lnSpc>
                <a:spcPct val="192000"/>
              </a:lnSpc>
              <a:spcBef>
                <a:spcPts val="1575"/>
              </a:spcBef>
            </a:pPr>
            <a:r>
              <a:rPr lang="tr-TR" sz="2400">
                <a:solidFill>
                  <a:srgbClr val="000000"/>
                </a:solidFill>
                <a:latin typeface="Times New Roman" pitchFamily="18" charset="0"/>
              </a:rPr>
              <a:t>Böylece bir devir tamamlanmış olur. Kısaltılmış açil CoA tekrar açil CoA dehidrogenaz tarafından katalizlenen reaksiyondan başlayarak bir başka oksidasyon devrine girer. Buradaki β-ketotiyolaz, hidroksil açil CoA dehidrogenaz ve enoil CoA hidrataz enzimleri hemen hemen her uzunluktaki açil zincirleri için spesifiktir.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685800" y="838200"/>
            <a:ext cx="7924800" cy="4273550"/>
          </a:xfrm>
          <a:prstGeom prst="rect">
            <a:avLst/>
          </a:prstGeom>
          <a:noFill/>
          <a:ln w="9525">
            <a:noFill/>
            <a:miter lim="800000"/>
            <a:headEnd/>
            <a:tailEnd/>
          </a:ln>
          <a:effectLst/>
        </p:spPr>
        <p:txBody>
          <a:bodyPr>
            <a:spAutoFit/>
          </a:bodyPr>
          <a:lstStyle/>
          <a:p>
            <a:pPr algn="just">
              <a:lnSpc>
                <a:spcPct val="132000"/>
              </a:lnSpc>
              <a:spcBef>
                <a:spcPts val="2013"/>
              </a:spcBef>
            </a:pPr>
            <a:r>
              <a:rPr lang="tr-TR" sz="2400">
                <a:solidFill>
                  <a:srgbClr val="000000"/>
                </a:solidFill>
                <a:latin typeface="Times New Roman" pitchFamily="18" charset="0"/>
              </a:rPr>
              <a:t>Şimdi   bir   yağ   asidinin   oksidasyonu    sonucu    enerji   verimini hesaplayabiliriz. Her bir reaksiyon devrinde(β-oksidasyonun bir raundunda), yani iki karbon biriminin yağ asidinden asetil CoA olarak koparılmasıyla bir 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ile bir NADH oluşur. </a:t>
            </a:r>
          </a:p>
          <a:p>
            <a:pPr algn="just">
              <a:lnSpc>
                <a:spcPct val="132000"/>
              </a:lnSpc>
              <a:spcBef>
                <a:spcPts val="2013"/>
              </a:spcBef>
            </a:pPr>
            <a:r>
              <a:rPr lang="tr-TR" sz="2400">
                <a:solidFill>
                  <a:srgbClr val="000000"/>
                </a:solidFill>
                <a:latin typeface="Times New Roman" pitchFamily="18" charset="0"/>
              </a:rPr>
              <a:t>C</a:t>
            </a:r>
            <a:r>
              <a:rPr lang="tr-TR" sz="2400" baseline="-25000">
                <a:solidFill>
                  <a:srgbClr val="000000"/>
                </a:solidFill>
                <a:latin typeface="Times New Roman" pitchFamily="18" charset="0"/>
              </a:rPr>
              <a:t>n</a:t>
            </a:r>
            <a:r>
              <a:rPr lang="tr-TR" sz="2400">
                <a:solidFill>
                  <a:srgbClr val="000000"/>
                </a:solidFill>
                <a:latin typeface="Times New Roman" pitchFamily="18" charset="0"/>
              </a:rPr>
              <a:t>-AçilCoA   + FAD + NAD</a:t>
            </a:r>
            <a:r>
              <a:rPr lang="tr-TR" sz="2400" baseline="30000">
                <a:solidFill>
                  <a:srgbClr val="000000"/>
                </a:solidFill>
                <a:latin typeface="Times New Roman" pitchFamily="18" charset="0"/>
              </a:rPr>
              <a:t>+</a:t>
            </a:r>
            <a:r>
              <a:rPr lang="tr-TR" sz="2400">
                <a:solidFill>
                  <a:srgbClr val="000000"/>
                </a:solidFill>
                <a:latin typeface="Times New Roman" pitchFamily="18" charset="0"/>
              </a:rPr>
              <a:t>+ 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0 +   CoA</a:t>
            </a:r>
            <a:endParaRPr lang="tr-TR" sz="2400">
              <a:latin typeface="Times New Roman" pitchFamily="18" charset="0"/>
            </a:endParaRPr>
          </a:p>
          <a:p>
            <a:pPr lvl="2" algn="just">
              <a:lnSpc>
                <a:spcPct val="132000"/>
              </a:lnSpc>
            </a:pPr>
            <a:r>
              <a:rPr lang="tr-TR" sz="2400">
                <a:solidFill>
                  <a:srgbClr val="000000"/>
                </a:solidFill>
                <a:latin typeface="Times New Roman" pitchFamily="18" charset="0"/>
              </a:rPr>
              <a:t>C</a:t>
            </a:r>
            <a:r>
              <a:rPr lang="tr-TR" sz="2400" baseline="-25000">
                <a:solidFill>
                  <a:srgbClr val="000000"/>
                </a:solidFill>
                <a:latin typeface="Times New Roman" pitchFamily="18" charset="0"/>
              </a:rPr>
              <a:t>n-2</a:t>
            </a:r>
            <a:r>
              <a:rPr lang="tr-TR" sz="2400">
                <a:solidFill>
                  <a:srgbClr val="000000"/>
                </a:solidFill>
                <a:latin typeface="Times New Roman" pitchFamily="18" charset="0"/>
              </a:rPr>
              <a:t>-AçilCoA +FADH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+NADH + H</a:t>
            </a:r>
            <a:r>
              <a:rPr lang="tr-TR" sz="2400" baseline="30000">
                <a:solidFill>
                  <a:srgbClr val="000000"/>
                </a:solidFill>
                <a:latin typeface="Times New Roman" pitchFamily="18" charset="0"/>
              </a:rPr>
              <a:t>+</a:t>
            </a:r>
            <a:r>
              <a:rPr lang="tr-TR" sz="2400">
                <a:solidFill>
                  <a:srgbClr val="000000"/>
                </a:solidFill>
                <a:latin typeface="Times New Roman" pitchFamily="18" charset="0"/>
              </a:rPr>
              <a:t> +   Asetil CoA</a:t>
            </a:r>
            <a:endParaRPr lang="tr-TR" sz="2400">
              <a:latin typeface="Times New Roman" pitchFamily="18" charset="0"/>
            </a:endParaRPr>
          </a:p>
          <a:p>
            <a:pPr>
              <a:spcBef>
                <a:spcPct val="50000"/>
              </a:spcBef>
            </a:pPr>
            <a:endParaRPr lang="tr-TR" sz="2400">
              <a:latin typeface="Times New Roman" pitchFamily="18" charset="0"/>
            </a:endParaRPr>
          </a:p>
        </p:txBody>
      </p:sp>
      <p:sp>
        <p:nvSpPr>
          <p:cNvPr id="68611" name="Line 3"/>
          <p:cNvSpPr>
            <a:spLocks noChangeShapeType="1"/>
          </p:cNvSpPr>
          <p:nvPr/>
        </p:nvSpPr>
        <p:spPr bwMode="auto">
          <a:xfrm>
            <a:off x="6300788" y="3933825"/>
            <a:ext cx="1223962" cy="0"/>
          </a:xfrm>
          <a:prstGeom prst="line">
            <a:avLst/>
          </a:prstGeom>
          <a:noFill/>
          <a:ln w="9525">
            <a:solidFill>
              <a:schemeClr val="tx1"/>
            </a:solidFill>
            <a:round/>
            <a:headEnd/>
            <a:tailEnd type="triangle" w="med" len="med"/>
          </a:ln>
          <a:effectLst/>
        </p:spPr>
        <p:txBody>
          <a:bodyPr/>
          <a:lstStyle/>
          <a:p>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838200" y="457200"/>
            <a:ext cx="7924800" cy="5641975"/>
          </a:xfrm>
          <a:prstGeom prst="rect">
            <a:avLst/>
          </a:prstGeom>
          <a:noFill/>
          <a:ln w="9525">
            <a:noFill/>
            <a:miter lim="800000"/>
            <a:headEnd/>
            <a:tailEnd/>
          </a:ln>
          <a:effectLst/>
        </p:spPr>
        <p:txBody>
          <a:bodyPr>
            <a:spAutoFit/>
          </a:bodyPr>
          <a:lstStyle/>
          <a:p>
            <a:pPr algn="just">
              <a:lnSpc>
                <a:spcPct val="202000"/>
              </a:lnSpc>
              <a:spcBef>
                <a:spcPts val="1575"/>
              </a:spcBef>
            </a:pPr>
            <a:r>
              <a:rPr lang="tr-TR" sz="2400">
                <a:solidFill>
                  <a:srgbClr val="000000"/>
                </a:solidFill>
                <a:latin typeface="Times New Roman" pitchFamily="18" charset="0"/>
              </a:rPr>
              <a:t>16 karbonlu doymuş bir yağ asidi olan palmitik asidin yıkımı 7 reaksiyon devriyle gerçekleşir. Yedinci devirde C</a:t>
            </a:r>
            <a:r>
              <a:rPr lang="tr-TR" sz="2400" baseline="-25000">
                <a:solidFill>
                  <a:srgbClr val="000000"/>
                </a:solidFill>
                <a:latin typeface="Times New Roman" pitchFamily="18" charset="0"/>
              </a:rPr>
              <a:t>4</a:t>
            </a:r>
            <a:r>
              <a:rPr lang="tr-TR" sz="2400">
                <a:solidFill>
                  <a:srgbClr val="000000"/>
                </a:solidFill>
                <a:latin typeface="Times New Roman" pitchFamily="18" charset="0"/>
              </a:rPr>
              <a:t>-ketoaçil CoA'ya parçalanır. Buradan  palmitoil CoA'nın oksidasyon reaksiyonunun stokiyometrik denklemi şöyle yazılabilir:</a:t>
            </a:r>
            <a:endParaRPr lang="tr-TR" sz="2400">
              <a:latin typeface="Times New Roman" pitchFamily="18" charset="0"/>
            </a:endParaRPr>
          </a:p>
          <a:p>
            <a:pPr algn="just">
              <a:lnSpc>
                <a:spcPct val="202000"/>
              </a:lnSpc>
              <a:spcBef>
                <a:spcPts val="1575"/>
              </a:spcBef>
            </a:pPr>
            <a:r>
              <a:rPr lang="tr-TR" sz="2400">
                <a:solidFill>
                  <a:srgbClr val="000000"/>
                </a:solidFill>
                <a:latin typeface="Times New Roman" pitchFamily="18" charset="0"/>
              </a:rPr>
              <a:t>Palmitoil CoA+7FAD+7NAD</a:t>
            </a:r>
            <a:r>
              <a:rPr lang="tr-TR" sz="2400" baseline="30000">
                <a:solidFill>
                  <a:srgbClr val="000000"/>
                </a:solidFill>
                <a:latin typeface="Times New Roman" pitchFamily="18" charset="0"/>
              </a:rPr>
              <a:t>+</a:t>
            </a:r>
            <a:r>
              <a:rPr lang="tr-TR" sz="2400">
                <a:solidFill>
                  <a:srgbClr val="000000"/>
                </a:solidFill>
                <a:latin typeface="Times New Roman" pitchFamily="18" charset="0"/>
              </a:rPr>
              <a:t>+7CoA+7H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0      8Asetil CoA   + 7FADH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   7NADH   +   7H</a:t>
            </a:r>
            <a:r>
              <a:rPr lang="tr-TR" sz="2400" baseline="30000">
                <a:solidFill>
                  <a:srgbClr val="000000"/>
                </a:solidFill>
                <a:latin typeface="Times New Roman" pitchFamily="18" charset="0"/>
              </a:rPr>
              <a:t>+</a:t>
            </a:r>
            <a:endParaRPr lang="tr-TR" sz="2400">
              <a:latin typeface="Times New Roman" pitchFamily="18" charset="0"/>
            </a:endParaRPr>
          </a:p>
          <a:p>
            <a:pPr>
              <a:lnSpc>
                <a:spcPct val="202000"/>
              </a:lnSpc>
              <a:spcBef>
                <a:spcPct val="50000"/>
              </a:spcBef>
            </a:pPr>
            <a:endParaRPr lang="tr-TR" sz="2400">
              <a:latin typeface="Times New Roman" pitchFamily="18" charset="0"/>
            </a:endParaRPr>
          </a:p>
        </p:txBody>
      </p:sp>
      <p:sp>
        <p:nvSpPr>
          <p:cNvPr id="69635" name="Line 3"/>
          <p:cNvSpPr>
            <a:spLocks noChangeShapeType="1"/>
          </p:cNvSpPr>
          <p:nvPr/>
        </p:nvSpPr>
        <p:spPr bwMode="auto">
          <a:xfrm>
            <a:off x="6477000" y="4191000"/>
            <a:ext cx="431800" cy="0"/>
          </a:xfrm>
          <a:prstGeom prst="line">
            <a:avLst/>
          </a:prstGeom>
          <a:noFill/>
          <a:ln w="9525">
            <a:solidFill>
              <a:schemeClr val="tx1"/>
            </a:solidFill>
            <a:round/>
            <a:headEnd/>
            <a:tailEnd type="triangle" w="med" len="med"/>
          </a:ln>
          <a:effectLst/>
        </p:spPr>
        <p:txBody>
          <a:bodyPr/>
          <a:lstStyle/>
          <a:p>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0" y="457200"/>
            <a:ext cx="8610600" cy="5659438"/>
          </a:xfrm>
          <a:prstGeom prst="rect">
            <a:avLst/>
          </a:prstGeom>
          <a:noFill/>
          <a:ln w="9525">
            <a:noFill/>
            <a:miter lim="800000"/>
            <a:headEnd/>
            <a:tailEnd/>
          </a:ln>
          <a:effectLst/>
        </p:spPr>
        <p:txBody>
          <a:bodyPr>
            <a:spAutoFit/>
          </a:bodyPr>
          <a:lstStyle/>
          <a:p>
            <a:pPr lvl="2" algn="just">
              <a:lnSpc>
                <a:spcPct val="259000"/>
              </a:lnSpc>
              <a:spcBef>
                <a:spcPts val="1613"/>
              </a:spcBef>
            </a:pPr>
            <a:r>
              <a:rPr lang="tr-TR" sz="2400">
                <a:solidFill>
                  <a:srgbClr val="000000"/>
                </a:solidFill>
                <a:latin typeface="Times New Roman" pitchFamily="18" charset="0"/>
              </a:rPr>
              <a:t>Bir NADH molekülünün oksidatif fosforilasyonla 3 ATP, bir 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'nin de 2ATP oluşumuna sebep olduğu göz önüne alınır ve asetil CoA‘nın sitrik asit deyriyle 12 ATP verdiği hatırlanırsa, bir palmitoil CoA‘nın tam oksidasyonu ile 21+14+96=131 ATP sentezlendiği görülür. </a:t>
            </a:r>
            <a:endParaRPr lang="tr-TR" sz="2400">
              <a:latin typeface="Times New Roman" pitchFamily="18" charset="0"/>
            </a:endParaRPr>
          </a:p>
          <a:p>
            <a:pPr>
              <a:lnSpc>
                <a:spcPct val="179000"/>
              </a:lnSpc>
              <a:spcBef>
                <a:spcPct val="50000"/>
              </a:spcBef>
            </a:pPr>
            <a:endParaRPr lang="tr-TR" sz="2400">
              <a:latin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2" name="Text Box 1028"/>
          <p:cNvSpPr txBox="1">
            <a:spLocks noChangeArrowheads="1"/>
          </p:cNvSpPr>
          <p:nvPr/>
        </p:nvSpPr>
        <p:spPr bwMode="auto">
          <a:xfrm>
            <a:off x="304800" y="838200"/>
            <a:ext cx="8229600" cy="5768975"/>
          </a:xfrm>
          <a:prstGeom prst="rect">
            <a:avLst/>
          </a:prstGeom>
          <a:noFill/>
          <a:ln w="9525">
            <a:noFill/>
            <a:miter lim="800000"/>
            <a:headEnd/>
            <a:tailEnd/>
          </a:ln>
          <a:effectLst/>
        </p:spPr>
        <p:txBody>
          <a:bodyPr>
            <a:spAutoFit/>
          </a:bodyPr>
          <a:lstStyle/>
          <a:p>
            <a:pPr lvl="2" algn="just">
              <a:lnSpc>
                <a:spcPct val="259000"/>
              </a:lnSpc>
              <a:spcBef>
                <a:spcPts val="1613"/>
              </a:spcBef>
            </a:pPr>
            <a:r>
              <a:rPr lang="tr-TR" sz="2400">
                <a:solidFill>
                  <a:srgbClr val="000000"/>
                </a:solidFill>
                <a:latin typeface="Times New Roman" pitchFamily="18" charset="0"/>
              </a:rPr>
              <a:t>Palmitatın aktifleştirilmesi esnasında ATP'nin AMP'ye ve 2 Pi'ye parçalanmasıyla iki yüksek enerjili fosfat bağı harcanmaktadır. Böylece bir palmitat molekülünün tam oksidasyonu ile net olarak 129 molekül ATP oluşmaktadır.</a:t>
            </a:r>
            <a:endParaRPr lang="tr-TR" sz="2400">
              <a:latin typeface="Times New Roman" pitchFamily="18" charset="0"/>
            </a:endParaRPr>
          </a:p>
          <a:p>
            <a:pPr>
              <a:lnSpc>
                <a:spcPct val="209000"/>
              </a:lnSpc>
              <a:spcBef>
                <a:spcPct val="50000"/>
              </a:spcBef>
            </a:pPr>
            <a:endParaRPr lang="tr-TR" sz="2400">
              <a:latin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Text Box 3"/>
          <p:cNvSpPr txBox="1">
            <a:spLocks noChangeArrowheads="1"/>
          </p:cNvSpPr>
          <p:nvPr/>
        </p:nvSpPr>
        <p:spPr bwMode="auto">
          <a:xfrm>
            <a:off x="609600" y="5257800"/>
            <a:ext cx="8153400" cy="2268538"/>
          </a:xfrm>
          <a:prstGeom prst="rect">
            <a:avLst/>
          </a:prstGeom>
          <a:noFill/>
          <a:ln w="9525">
            <a:noFill/>
            <a:miter lim="800000"/>
            <a:headEnd/>
            <a:tailEnd/>
          </a:ln>
          <a:effectLst/>
        </p:spPr>
        <p:txBody>
          <a:bodyPr>
            <a:spAutoFit/>
          </a:bodyPr>
          <a:lstStyle/>
          <a:p>
            <a:pPr algn="just">
              <a:lnSpc>
                <a:spcPct val="129000"/>
              </a:lnSpc>
              <a:spcBef>
                <a:spcPts val="1688"/>
              </a:spcBef>
            </a:pPr>
            <a:r>
              <a:rPr lang="tr-TR" sz="2400">
                <a:solidFill>
                  <a:srgbClr val="000000"/>
                </a:solidFill>
                <a:latin typeface="Times New Roman" pitchFamily="18" charset="0"/>
              </a:rPr>
              <a:t>Şekil. Yağ asitleri  oksidasyonundaki reaksiyon serisi;  oksidasyon, hidrasyon, oksidasyon ve tiyoliz.</a:t>
            </a:r>
            <a:endParaRPr lang="tr-TR" sz="2400">
              <a:latin typeface="Times New Roman" pitchFamily="18" charset="0"/>
            </a:endParaRPr>
          </a:p>
          <a:p>
            <a:pPr>
              <a:lnSpc>
                <a:spcPct val="129000"/>
              </a:lnSpc>
              <a:spcBef>
                <a:spcPts val="1688"/>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838200" y="2667000"/>
            <a:ext cx="6934200" cy="2014538"/>
          </a:xfrm>
          <a:prstGeom prst="rect">
            <a:avLst/>
          </a:prstGeom>
          <a:noFill/>
          <a:ln w="9525">
            <a:noFill/>
            <a:miter lim="800000"/>
            <a:headEnd/>
            <a:tailEnd/>
          </a:ln>
          <a:effectLst/>
        </p:spPr>
        <p:txBody>
          <a:bodyPr>
            <a:spAutoFit/>
          </a:bodyPr>
          <a:lstStyle/>
          <a:p>
            <a:pPr lvl="2" algn="ctr">
              <a:spcBef>
                <a:spcPts val="2375"/>
              </a:spcBef>
            </a:pPr>
            <a:r>
              <a:rPr lang="tr-TR" b="1">
                <a:solidFill>
                  <a:srgbClr val="000000"/>
                </a:solidFill>
                <a:latin typeface="Times New Roman" pitchFamily="18" charset="0"/>
              </a:rPr>
              <a:t>Doymamış Yağ Asitlerinin </a:t>
            </a:r>
            <a:r>
              <a:rPr lang="el-GR" b="1">
                <a:solidFill>
                  <a:srgbClr val="000000"/>
                </a:solidFill>
                <a:latin typeface="Times New Roman" pitchFamily="18" charset="0"/>
                <a:cs typeface="Times New Roman" pitchFamily="18" charset="0"/>
              </a:rPr>
              <a:t>β</a:t>
            </a:r>
            <a:r>
              <a:rPr lang="tr-TR" b="1">
                <a:solidFill>
                  <a:srgbClr val="000000"/>
                </a:solidFill>
                <a:latin typeface="Times New Roman" pitchFamily="18" charset="0"/>
              </a:rPr>
              <a:t>-Oksidasyonu</a:t>
            </a:r>
            <a:endParaRPr lang="tr-TR" b="1">
              <a:latin typeface="Times New Roman" pitchFamily="18" charset="0"/>
            </a:endParaRPr>
          </a:p>
          <a:p>
            <a:pPr algn="ctr">
              <a:spcBef>
                <a:spcPct val="50000"/>
              </a:spcBef>
            </a:pPr>
            <a:endParaRPr lang="tr-TR">
              <a:latin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533400" y="457200"/>
            <a:ext cx="8001000" cy="5184775"/>
          </a:xfrm>
          <a:prstGeom prst="rect">
            <a:avLst/>
          </a:prstGeom>
          <a:noFill/>
          <a:ln w="9525">
            <a:noFill/>
            <a:miter lim="800000"/>
            <a:headEnd/>
            <a:tailEnd/>
          </a:ln>
          <a:effectLst/>
        </p:spPr>
        <p:txBody>
          <a:bodyPr>
            <a:spAutoFit/>
          </a:bodyPr>
          <a:lstStyle/>
          <a:p>
            <a:pPr algn="just">
              <a:lnSpc>
                <a:spcPct val="229000"/>
              </a:lnSpc>
              <a:spcBef>
                <a:spcPts val="1763"/>
              </a:spcBef>
            </a:pPr>
            <a:r>
              <a:rPr lang="tr-TR" sz="2400">
                <a:solidFill>
                  <a:srgbClr val="000000"/>
                </a:solidFill>
                <a:latin typeface="Times New Roman" pitchFamily="18" charset="0"/>
              </a:rPr>
              <a:t>Hemen hemen bütün biyolojik kaynaklı doymamış yağ asitleri sadece cis çift bağı ihtiva ederler; bu çift bağlar genelde C-9 ye C-10 arasından itibaren başlar. Diğer çift bağlar konjugasyon göstermezler. Doymamış yağ asitlerine örnek olarak oleik asit ve linoleik asidin açık formülleri şunlardır:</a:t>
            </a:r>
            <a:endParaRPr lang="tr-TR" sz="2400">
              <a:latin typeface="Times New Roman" pitchFamily="18" charset="0"/>
            </a:endParaRPr>
          </a:p>
          <a:p>
            <a:pPr>
              <a:lnSpc>
                <a:spcPct val="199000"/>
              </a:lnSpc>
              <a:spcBef>
                <a:spcPct val="50000"/>
              </a:spcBef>
            </a:pPr>
            <a:endParaRPr lang="tr-TR" sz="2400">
              <a:latin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4" name="Object 2"/>
          <p:cNvGraphicFramePr>
            <a:graphicFrameLocks noChangeAspect="1"/>
          </p:cNvGraphicFramePr>
          <p:nvPr/>
        </p:nvGraphicFramePr>
        <p:xfrm>
          <a:off x="1066800" y="1295400"/>
          <a:ext cx="6477000" cy="550863"/>
        </p:xfrm>
        <a:graphic>
          <a:graphicData uri="http://schemas.openxmlformats.org/presentationml/2006/ole">
            <p:oleObj spid="_x0000_s2050" name="Belge" r:id="rId3" imgW="4420080" imgH="374760" progId="Word.Document.8">
              <p:embed/>
            </p:oleObj>
          </a:graphicData>
        </a:graphic>
      </p:graphicFrame>
      <p:sp>
        <p:nvSpPr>
          <p:cNvPr id="74755" name="Text Box 3"/>
          <p:cNvSpPr txBox="1">
            <a:spLocks noChangeArrowheads="1"/>
          </p:cNvSpPr>
          <p:nvPr/>
        </p:nvSpPr>
        <p:spPr bwMode="auto">
          <a:xfrm>
            <a:off x="1371600" y="2514600"/>
            <a:ext cx="5791200" cy="965200"/>
          </a:xfrm>
          <a:prstGeom prst="rect">
            <a:avLst/>
          </a:prstGeom>
          <a:noFill/>
          <a:ln w="9525">
            <a:noFill/>
            <a:miter lim="800000"/>
            <a:headEnd/>
            <a:tailEnd/>
          </a:ln>
          <a:effectLst/>
        </p:spPr>
        <p:txBody>
          <a:bodyPr>
            <a:spAutoFit/>
          </a:bodyPr>
          <a:lstStyle/>
          <a:p>
            <a:pPr>
              <a:lnSpc>
                <a:spcPct val="89000"/>
              </a:lnSpc>
            </a:pPr>
            <a:r>
              <a:rPr lang="tr-TR" sz="2400">
                <a:solidFill>
                  <a:srgbClr val="000000"/>
                </a:solidFill>
                <a:latin typeface="Times New Roman" pitchFamily="18" charset="0"/>
              </a:rPr>
              <a:t>Oleik asit (cis- </a:t>
            </a:r>
            <a:r>
              <a:rPr lang="el-GR" sz="2400">
                <a:latin typeface="Times New Roman" pitchFamily="18" charset="0"/>
              </a:rPr>
              <a:t>Δ</a:t>
            </a:r>
            <a:r>
              <a:rPr lang="tr-TR" sz="2400">
                <a:latin typeface="Times New Roman" pitchFamily="18" charset="0"/>
              </a:rPr>
              <a:t> </a:t>
            </a:r>
            <a:r>
              <a:rPr lang="tr-TR" sz="2400" baseline="30000">
                <a:solidFill>
                  <a:srgbClr val="000000"/>
                </a:solidFill>
                <a:latin typeface="Times New Roman" pitchFamily="18" charset="0"/>
              </a:rPr>
              <a:t>9</a:t>
            </a:r>
            <a:r>
              <a:rPr lang="tr-TR" sz="2400">
                <a:solidFill>
                  <a:srgbClr val="000000"/>
                </a:solidFill>
                <a:latin typeface="Times New Roman" pitchFamily="18" charset="0"/>
              </a:rPr>
              <a:t>-Oktadekenoik asit)</a:t>
            </a:r>
            <a:endParaRPr lang="tr-TR" sz="2400">
              <a:latin typeface="Times New Roman" pitchFamily="18" charset="0"/>
            </a:endParaRPr>
          </a:p>
          <a:p>
            <a:pPr>
              <a:spcBef>
                <a:spcPct val="50000"/>
              </a:spcBef>
            </a:pPr>
            <a:endParaRPr lang="tr-TR" sz="2400">
              <a:latin typeface="Times New Roman" pitchFamily="18" charset="0"/>
            </a:endParaRPr>
          </a:p>
        </p:txBody>
      </p:sp>
      <p:graphicFrame>
        <p:nvGraphicFramePr>
          <p:cNvPr id="74756" name="Object 4"/>
          <p:cNvGraphicFramePr>
            <a:graphicFrameLocks noChangeAspect="1"/>
          </p:cNvGraphicFramePr>
          <p:nvPr/>
        </p:nvGraphicFramePr>
        <p:xfrm>
          <a:off x="1676400" y="3232150"/>
          <a:ext cx="6400800" cy="563563"/>
        </p:xfrm>
        <a:graphic>
          <a:graphicData uri="http://schemas.openxmlformats.org/presentationml/2006/ole">
            <p:oleObj spid="_x0000_s2051" name="Belge" r:id="rId4" imgW="4458240" imgH="393120" progId="Word.Document.8">
              <p:embed/>
            </p:oleObj>
          </a:graphicData>
        </a:graphic>
      </p:graphicFrame>
      <p:sp>
        <p:nvSpPr>
          <p:cNvPr id="74758" name="Text Box 6"/>
          <p:cNvSpPr txBox="1">
            <a:spLocks noChangeArrowheads="1"/>
          </p:cNvSpPr>
          <p:nvPr/>
        </p:nvSpPr>
        <p:spPr bwMode="auto">
          <a:xfrm>
            <a:off x="1371600" y="4191000"/>
            <a:ext cx="6477000" cy="457200"/>
          </a:xfrm>
          <a:prstGeom prst="rect">
            <a:avLst/>
          </a:prstGeom>
          <a:noFill/>
          <a:ln w="9525">
            <a:noFill/>
            <a:miter lim="800000"/>
            <a:headEnd/>
            <a:tailEnd/>
          </a:ln>
          <a:effectLst/>
        </p:spPr>
        <p:txBody>
          <a:bodyPr>
            <a:spAutoFit/>
          </a:bodyPr>
          <a:lstStyle/>
          <a:p>
            <a:pPr>
              <a:spcBef>
                <a:spcPct val="50000"/>
              </a:spcBef>
            </a:pPr>
            <a:endParaRPr lang="tr-TR" sz="2400">
              <a:latin typeface="Times New Roman" pitchFamily="18" charset="0"/>
            </a:endParaRPr>
          </a:p>
        </p:txBody>
      </p:sp>
      <p:sp>
        <p:nvSpPr>
          <p:cNvPr id="74759" name="Text Box 7"/>
          <p:cNvSpPr txBox="1">
            <a:spLocks noChangeArrowheads="1"/>
          </p:cNvSpPr>
          <p:nvPr/>
        </p:nvSpPr>
        <p:spPr bwMode="auto">
          <a:xfrm>
            <a:off x="1066800" y="4292600"/>
            <a:ext cx="6400800" cy="457200"/>
          </a:xfrm>
          <a:prstGeom prst="rect">
            <a:avLst/>
          </a:prstGeom>
          <a:noFill/>
          <a:ln w="9525">
            <a:noFill/>
            <a:miter lim="800000"/>
            <a:headEnd/>
            <a:tailEnd/>
          </a:ln>
          <a:effectLst/>
        </p:spPr>
        <p:txBody>
          <a:bodyPr>
            <a:spAutoFit/>
          </a:bodyPr>
          <a:lstStyle/>
          <a:p>
            <a:pPr>
              <a:spcBef>
                <a:spcPct val="50000"/>
              </a:spcBef>
            </a:pPr>
            <a:r>
              <a:rPr lang="tr-TR" sz="2400">
                <a:latin typeface="Times New Roman" pitchFamily="18" charset="0"/>
              </a:rPr>
              <a:t>     Linoleik asit (cis-</a:t>
            </a:r>
            <a:r>
              <a:rPr lang="el-GR" sz="2400">
                <a:latin typeface="Times New Roman" pitchFamily="18" charset="0"/>
                <a:cs typeface="Times New Roman" pitchFamily="18" charset="0"/>
              </a:rPr>
              <a:t>Δ</a:t>
            </a:r>
            <a:r>
              <a:rPr lang="tr-TR" sz="2400" baseline="30000">
                <a:latin typeface="Times New Roman" pitchFamily="18" charset="0"/>
                <a:cs typeface="Times New Roman" pitchFamily="18" charset="0"/>
              </a:rPr>
              <a:t>9,12</a:t>
            </a:r>
            <a:r>
              <a:rPr lang="tr-TR" sz="2400">
                <a:latin typeface="Times New Roman" pitchFamily="18" charset="0"/>
                <a:cs typeface="Times New Roman" pitchFamily="18" charset="0"/>
              </a:rPr>
              <a:t>- oktadekadienoikasit</a:t>
            </a:r>
            <a:r>
              <a:rPr lang="tr-TR" sz="2400">
                <a:latin typeface="Times New Roman" pitchFamily="18" charset="0"/>
              </a:rPr>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0" y="762000"/>
            <a:ext cx="8534400" cy="5062538"/>
          </a:xfrm>
          <a:prstGeom prst="rect">
            <a:avLst/>
          </a:prstGeom>
          <a:noFill/>
          <a:ln w="9525">
            <a:noFill/>
            <a:miter lim="800000"/>
            <a:headEnd/>
            <a:tailEnd/>
          </a:ln>
          <a:effectLst/>
        </p:spPr>
        <p:txBody>
          <a:bodyPr>
            <a:spAutoFit/>
          </a:bodyPr>
          <a:lstStyle/>
          <a:p>
            <a:pPr lvl="2" algn="just">
              <a:lnSpc>
                <a:spcPct val="225000"/>
              </a:lnSpc>
              <a:spcBef>
                <a:spcPts val="1725"/>
              </a:spcBef>
            </a:pPr>
            <a:r>
              <a:rPr lang="tr-TR" sz="2400">
                <a:solidFill>
                  <a:srgbClr val="000000"/>
                </a:solidFill>
                <a:latin typeface="Times New Roman" pitchFamily="18" charset="0"/>
              </a:rPr>
              <a:t>Linoleik asidin çift bağlarının birisi tek numaralı karbon atomunda ve diğeri çift numaralı karbon atomundadır. Yağ asitlerinin bu pozisyonlardaki çift bağlarının varlığı </a:t>
            </a:r>
            <a:r>
              <a:rPr lang="el-GR" sz="2400">
                <a:solidFill>
                  <a:srgbClr val="000000"/>
                </a:solidFill>
                <a:latin typeface="Times New Roman" pitchFamily="18" charset="0"/>
                <a:cs typeface="Times New Roman" pitchFamily="18" charset="0"/>
              </a:rPr>
              <a:t>β</a:t>
            </a:r>
            <a:r>
              <a:rPr lang="tr-TR" sz="2400">
                <a:solidFill>
                  <a:srgbClr val="000000"/>
                </a:solidFill>
                <a:latin typeface="Times New Roman" pitchFamily="18" charset="0"/>
              </a:rPr>
              <a:t>-oksidasyon yolu için üç ilave enzimin fonksiyon görmesini gerektirir (Şekil 11.4).</a:t>
            </a:r>
            <a:endParaRPr lang="tr-TR" sz="2400">
              <a:latin typeface="Times New Roman" pitchFamily="18" charset="0"/>
            </a:endParaRPr>
          </a:p>
          <a:p>
            <a:pPr>
              <a:lnSpc>
                <a:spcPct val="185000"/>
              </a:lnSpc>
              <a:spcBef>
                <a:spcPct val="50000"/>
              </a:spcBef>
            </a:pPr>
            <a:endParaRPr lang="tr-TR" sz="2400">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609600" y="609600"/>
            <a:ext cx="7391400" cy="5514975"/>
          </a:xfrm>
          <a:prstGeom prst="rect">
            <a:avLst/>
          </a:prstGeom>
          <a:noFill/>
          <a:ln w="9525">
            <a:noFill/>
            <a:miter lim="800000"/>
            <a:headEnd/>
            <a:tailEnd/>
          </a:ln>
          <a:effectLst/>
        </p:spPr>
        <p:txBody>
          <a:bodyPr>
            <a:spAutoFit/>
          </a:bodyPr>
          <a:lstStyle/>
          <a:p>
            <a:pPr algn="just">
              <a:lnSpc>
                <a:spcPct val="212000"/>
              </a:lnSpc>
            </a:pPr>
            <a:r>
              <a:rPr lang="tr-TR" sz="2400">
                <a:solidFill>
                  <a:srgbClr val="000000"/>
                </a:solidFill>
                <a:latin typeface="Times New Roman" pitchFamily="18" charset="0"/>
              </a:rPr>
              <a:t>1904 yılında Franz Khoop yağ asidi oksidasyonu mekanizmasını aydınlatmada büyük katkıları olan bir seri deneyler yaptı. Köpeklere ω-karbon atomuna fenil takılmış düz zincirli yağ asitleri verdi. Knoop, fenil bütiratla beslenen kop eklerin idrarında bir fenil asetik asit türevi, fenil propiyanatla beslenenlerin idrarında ise, bir benzoik asit türevi tespit etti. </a:t>
            </a:r>
            <a:endParaRPr lang="tr-TR" sz="2400">
              <a:latin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ChangeArrowheads="1"/>
          </p:cNvSpPr>
          <p:nvPr/>
        </p:nvSpPr>
        <p:spPr bwMode="auto">
          <a:xfrm>
            <a:off x="609600" y="838200"/>
            <a:ext cx="7620000" cy="4826000"/>
          </a:xfrm>
          <a:prstGeom prst="rect">
            <a:avLst/>
          </a:prstGeom>
          <a:noFill/>
          <a:ln w="9525">
            <a:noFill/>
            <a:miter lim="800000"/>
            <a:headEnd/>
            <a:tailEnd/>
          </a:ln>
          <a:effectLst/>
        </p:spPr>
        <p:txBody>
          <a:bodyPr>
            <a:spAutoFit/>
          </a:bodyPr>
          <a:lstStyle/>
          <a:p>
            <a:pPr algn="just">
              <a:lnSpc>
                <a:spcPct val="185000"/>
              </a:lnSpc>
            </a:pPr>
            <a:r>
              <a:rPr lang="tr-TR" sz="2400">
                <a:solidFill>
                  <a:srgbClr val="000000"/>
                </a:solidFill>
                <a:latin typeface="Times New Roman" pitchFamily="18" charset="0"/>
              </a:rPr>
              <a:t>Linoleik asidin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 örneğinde görüldüğü gibi (Şekil 11.4), 3 raundluk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-oksidasyondan sonra ilk enzimatik zorluk ortaya çıkar. Enoil CoA ihtiva eden cis-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a:t>
            </a:r>
            <a:r>
              <a:rPr lang="el-GR" sz="2400">
                <a:solidFill>
                  <a:srgbClr val="000000"/>
                </a:solidFill>
                <a:latin typeface="Times New Roman" pitchFamily="18" charset="0"/>
                <a:cs typeface="Times New Roman" pitchFamily="18" charset="0"/>
              </a:rPr>
              <a:t>γ</a:t>
            </a:r>
            <a:r>
              <a:rPr lang="tr-TR" sz="2400">
                <a:solidFill>
                  <a:srgbClr val="000000"/>
                </a:solidFill>
                <a:latin typeface="Times New Roman" pitchFamily="18" charset="0"/>
              </a:rPr>
              <a:t> çift bağı, enoil CoA hidrataz enziminin substratı değildir. Bu zorluk farklı bir enzim olan enoil CoA izomeraz' ın cis-Δ</a:t>
            </a:r>
            <a:r>
              <a:rPr lang="tr-TR" sz="2400" baseline="30000">
                <a:solidFill>
                  <a:srgbClr val="000000"/>
                </a:solidFill>
                <a:latin typeface="Times New Roman" pitchFamily="18" charset="0"/>
              </a:rPr>
              <a:t>3</a:t>
            </a:r>
            <a:r>
              <a:rPr lang="tr-TR" sz="2400">
                <a:solidFill>
                  <a:srgbClr val="000000"/>
                </a:solidFill>
                <a:latin typeface="Times New Roman" pitchFamily="18" charset="0"/>
              </a:rPr>
              <a:t> çift bağım esterle konjuge olmuş daha sağlam trans-Δ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 formuna dönüştürmesiyle aşılır.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6" name="Text Box 1028"/>
          <p:cNvSpPr txBox="1">
            <a:spLocks noChangeArrowheads="1"/>
          </p:cNvSpPr>
          <p:nvPr/>
        </p:nvSpPr>
        <p:spPr bwMode="auto">
          <a:xfrm>
            <a:off x="609600" y="457200"/>
            <a:ext cx="7620000" cy="5203825"/>
          </a:xfrm>
          <a:prstGeom prst="rect">
            <a:avLst/>
          </a:prstGeom>
          <a:noFill/>
          <a:ln w="9525">
            <a:noFill/>
            <a:miter lim="800000"/>
            <a:headEnd/>
            <a:tailEnd/>
          </a:ln>
          <a:effectLst/>
        </p:spPr>
        <p:txBody>
          <a:bodyPr>
            <a:spAutoFit/>
          </a:bodyPr>
          <a:lstStyle/>
          <a:p>
            <a:pPr algn="just">
              <a:lnSpc>
                <a:spcPct val="280000"/>
              </a:lnSpc>
            </a:pPr>
            <a:r>
              <a:rPr lang="tr-TR" sz="2400">
                <a:solidFill>
                  <a:srgbClr val="000000"/>
                </a:solidFill>
                <a:latin typeface="Times New Roman" pitchFamily="18" charset="0"/>
              </a:rPr>
              <a:t>Oluşan bu bileşik enoil CoA hidratazın normal substratı olduğundan </a:t>
            </a:r>
            <a:r>
              <a:rPr lang="el-GR" sz="2400">
                <a:solidFill>
                  <a:srgbClr val="000000"/>
                </a:solidFill>
                <a:latin typeface="Times New Roman" pitchFamily="18" charset="0"/>
                <a:cs typeface="Times New Roman" pitchFamily="18" charset="0"/>
              </a:rPr>
              <a:t>β</a:t>
            </a:r>
            <a:r>
              <a:rPr lang="tr-TR" sz="2400">
                <a:solidFill>
                  <a:srgbClr val="000000"/>
                </a:solidFill>
                <a:latin typeface="Times New Roman" pitchFamily="18" charset="0"/>
              </a:rPr>
              <a:t>-oksidasyon bu safhadan itibaren devam eder. Ancak bu sırada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-oksidasyonun FAD bağlantılı ilk reaksiyonu atlanır ve dolayısıyla bu basamakta 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oluşmaz.</a:t>
            </a:r>
            <a:endParaRPr lang="tr-TR" sz="2400">
              <a:latin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609600" y="914400"/>
            <a:ext cx="7924800" cy="4765675"/>
          </a:xfrm>
          <a:prstGeom prst="rect">
            <a:avLst/>
          </a:prstGeom>
          <a:noFill/>
          <a:ln w="9525">
            <a:noFill/>
            <a:miter lim="800000"/>
            <a:headEnd/>
            <a:tailEnd/>
          </a:ln>
          <a:effectLst/>
        </p:spPr>
        <p:txBody>
          <a:bodyPr>
            <a:spAutoFit/>
          </a:bodyPr>
          <a:lstStyle/>
          <a:p>
            <a:pPr algn="just">
              <a:lnSpc>
                <a:spcPct val="320000"/>
              </a:lnSpc>
              <a:spcBef>
                <a:spcPct val="50000"/>
              </a:spcBef>
            </a:pPr>
            <a:r>
              <a:rPr lang="tr-TR" sz="2400">
                <a:solidFill>
                  <a:srgbClr val="000000"/>
                </a:solidFill>
                <a:latin typeface="Times New Roman" pitchFamily="18" charset="0"/>
              </a:rPr>
              <a:t>Linoleik asidin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-oksidasyonunun diğer zorluğu 5.oksidasyon raundunda ortaya çıkar. Çift numaralı bir karbon atomunda bir çift bağın</a:t>
            </a:r>
            <a:r>
              <a:rPr lang="tr-TR" sz="2400" b="1">
                <a:solidFill>
                  <a:srgbClr val="000000"/>
                </a:solidFill>
                <a:latin typeface="Times New Roman" pitchFamily="18" charset="0"/>
              </a:rPr>
              <a:t> </a:t>
            </a:r>
            <a:r>
              <a:rPr lang="tr-TR" sz="2400">
                <a:solidFill>
                  <a:srgbClr val="000000"/>
                </a:solidFill>
                <a:latin typeface="Times New Roman" pitchFamily="18" charset="0"/>
              </a:rPr>
              <a:t>varlığı, enoil CoA hidratazın zayıf bir substratı olan 2,4-dienoil CoA'nın oluşumuna yol açar.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Text Box 2"/>
          <p:cNvSpPr txBox="1">
            <a:spLocks noChangeArrowheads="1"/>
          </p:cNvSpPr>
          <p:nvPr/>
        </p:nvSpPr>
        <p:spPr bwMode="auto">
          <a:xfrm>
            <a:off x="457200" y="685800"/>
            <a:ext cx="7924800" cy="5313363"/>
          </a:xfrm>
          <a:prstGeom prst="rect">
            <a:avLst/>
          </a:prstGeom>
          <a:noFill/>
          <a:ln w="9525">
            <a:noFill/>
            <a:miter lim="800000"/>
            <a:headEnd/>
            <a:tailEnd/>
          </a:ln>
          <a:effectLst/>
        </p:spPr>
        <p:txBody>
          <a:bodyPr>
            <a:spAutoFit/>
          </a:bodyPr>
          <a:lstStyle/>
          <a:p>
            <a:pPr algn="just">
              <a:lnSpc>
                <a:spcPct val="320000"/>
              </a:lnSpc>
              <a:spcBef>
                <a:spcPct val="50000"/>
              </a:spcBef>
            </a:pPr>
            <a:r>
              <a:rPr lang="tr-TR" sz="2400">
                <a:solidFill>
                  <a:srgbClr val="000000"/>
                </a:solidFill>
                <a:latin typeface="Times New Roman" pitchFamily="18" charset="0"/>
              </a:rPr>
              <a:t>Bununla beraber, bu zorluk ikinci farklı enzim NADPH-bağımlı </a:t>
            </a:r>
            <a:r>
              <a:rPr lang="tr-TR" sz="2400" b="1">
                <a:solidFill>
                  <a:srgbClr val="000000"/>
                </a:solidFill>
                <a:latin typeface="Times New Roman" pitchFamily="18" charset="0"/>
              </a:rPr>
              <a:t>2,4-dienoil CoA redüktaz </a:t>
            </a:r>
            <a:r>
              <a:rPr lang="tr-TR" sz="2400">
                <a:solidFill>
                  <a:srgbClr val="000000"/>
                </a:solidFill>
                <a:latin typeface="Times New Roman" pitchFamily="18" charset="0"/>
              </a:rPr>
              <a:t>tarafından</a:t>
            </a:r>
            <a:r>
              <a:rPr lang="tr-TR" sz="2400" b="1">
                <a:solidFill>
                  <a:srgbClr val="000000"/>
                </a:solidFill>
                <a:latin typeface="Times New Roman" pitchFamily="18" charset="0"/>
              </a:rPr>
              <a:t> </a:t>
            </a:r>
            <a:r>
              <a:rPr lang="tr-TR" sz="2400">
                <a:solidFill>
                  <a:srgbClr val="000000"/>
                </a:solidFill>
                <a:latin typeface="Times New Roman" pitchFamily="18" charset="0"/>
              </a:rPr>
              <a:t>Δ</a:t>
            </a:r>
            <a:r>
              <a:rPr lang="tr-TR" sz="2400" baseline="30000">
                <a:solidFill>
                  <a:srgbClr val="000000"/>
                </a:solidFill>
                <a:latin typeface="Times New Roman" pitchFamily="18" charset="0"/>
              </a:rPr>
              <a:t>4</a:t>
            </a:r>
            <a:r>
              <a:rPr lang="tr-TR" sz="2400">
                <a:solidFill>
                  <a:srgbClr val="000000"/>
                </a:solidFill>
                <a:latin typeface="Times New Roman" pitchFamily="18" charset="0"/>
              </a:rPr>
              <a:t>-çift bağının</a:t>
            </a:r>
            <a:r>
              <a:rPr lang="tr-TR" sz="2400" b="1">
                <a:solidFill>
                  <a:srgbClr val="000000"/>
                </a:solidFill>
                <a:latin typeface="Times New Roman" pitchFamily="18" charset="0"/>
              </a:rPr>
              <a:t> </a:t>
            </a:r>
            <a:r>
              <a:rPr lang="tr-TR" sz="2400">
                <a:solidFill>
                  <a:srgbClr val="000000"/>
                </a:solidFill>
                <a:latin typeface="Times New Roman" pitchFamily="18" charset="0"/>
              </a:rPr>
              <a:t>indirgenmesiyle aşılır. E.coli redüktazı,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oksidasyonunun normal bir substratı olan trans-</a:t>
            </a:r>
            <a:r>
              <a:rPr lang="el-GR" sz="2400">
                <a:solidFill>
                  <a:srgbClr val="000000"/>
                </a:solidFill>
                <a:latin typeface="Times New Roman" pitchFamily="18" charset="0"/>
                <a:cs typeface="Times New Roman" pitchFamily="18" charset="0"/>
              </a:rPr>
              <a:t>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 CoA oluşturur.</a:t>
            </a:r>
          </a:p>
          <a:p>
            <a:pPr>
              <a:spcBef>
                <a:spcPct val="50000"/>
              </a:spcBef>
            </a:pPr>
            <a:endParaRPr lang="tr-TR" sz="2400">
              <a:latin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Text Box 3"/>
          <p:cNvSpPr txBox="1">
            <a:spLocks noChangeArrowheads="1"/>
          </p:cNvSpPr>
          <p:nvPr/>
        </p:nvSpPr>
        <p:spPr bwMode="auto">
          <a:xfrm>
            <a:off x="685800" y="762000"/>
            <a:ext cx="7773988" cy="4943475"/>
          </a:xfrm>
          <a:prstGeom prst="rect">
            <a:avLst/>
          </a:prstGeom>
          <a:noFill/>
          <a:ln w="9525">
            <a:noFill/>
            <a:miter lim="800000"/>
            <a:headEnd/>
            <a:tailEnd/>
          </a:ln>
          <a:effectLst/>
        </p:spPr>
        <p:txBody>
          <a:bodyPr>
            <a:spAutoFit/>
          </a:bodyPr>
          <a:lstStyle/>
          <a:p>
            <a:pPr algn="just">
              <a:lnSpc>
                <a:spcPct val="332000"/>
              </a:lnSpc>
              <a:spcBef>
                <a:spcPts val="2188"/>
              </a:spcBef>
            </a:pPr>
            <a:r>
              <a:rPr lang="tr-TR" sz="2400">
                <a:solidFill>
                  <a:srgbClr val="000000"/>
                </a:solidFill>
                <a:latin typeface="Times New Roman" pitchFamily="18" charset="0"/>
              </a:rPr>
              <a:t>Memelilerde bulunan redüktaz ise trans-Δ</a:t>
            </a:r>
            <a:r>
              <a:rPr lang="tr-TR" sz="2400" baseline="30000">
                <a:solidFill>
                  <a:srgbClr val="000000"/>
                </a:solidFill>
                <a:latin typeface="Times New Roman" pitchFamily="18" charset="0"/>
              </a:rPr>
              <a:t>3</a:t>
            </a:r>
            <a:r>
              <a:rPr lang="tr-TR" sz="2400">
                <a:solidFill>
                  <a:srgbClr val="000000"/>
                </a:solidFill>
                <a:latin typeface="Times New Roman" pitchFamily="18" charset="0"/>
              </a:rPr>
              <a:t>-enoil CoA oluşumunu katalizler; bu bileşik de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-oksidasyonunun devamı için yukarıda gördüğümüz enoil CoA izomeraz aracılığıyla trans-</a:t>
            </a:r>
            <a:r>
              <a:rPr lang="el-GR" sz="2400">
                <a:solidFill>
                  <a:srgbClr val="000000"/>
                </a:solidFill>
                <a:latin typeface="Times New Roman" pitchFamily="18" charset="0"/>
                <a:cs typeface="Times New Roman" pitchFamily="18" charset="0"/>
              </a:rPr>
              <a:t>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 CoA'ya dönüşür. </a:t>
            </a:r>
            <a:endParaRPr lang="tr-TR" sz="2400">
              <a:latin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2"/>
          <p:cNvSpPr txBox="1">
            <a:spLocks noChangeArrowheads="1"/>
          </p:cNvSpPr>
          <p:nvPr/>
        </p:nvSpPr>
        <p:spPr bwMode="auto">
          <a:xfrm>
            <a:off x="685800" y="990600"/>
            <a:ext cx="7696200" cy="4826000"/>
          </a:xfrm>
          <a:prstGeom prst="rect">
            <a:avLst/>
          </a:prstGeom>
          <a:noFill/>
          <a:ln w="9525">
            <a:noFill/>
            <a:miter lim="800000"/>
            <a:headEnd/>
            <a:tailEnd/>
          </a:ln>
          <a:effectLst/>
        </p:spPr>
        <p:txBody>
          <a:bodyPr>
            <a:spAutoFit/>
          </a:bodyPr>
          <a:lstStyle/>
          <a:p>
            <a:pPr algn="just">
              <a:lnSpc>
                <a:spcPct val="382000"/>
              </a:lnSpc>
              <a:spcBef>
                <a:spcPts val="2188"/>
              </a:spcBef>
            </a:pPr>
            <a:r>
              <a:rPr lang="tr-TR" sz="2400">
                <a:solidFill>
                  <a:srgbClr val="000000"/>
                </a:solidFill>
                <a:latin typeface="Times New Roman" pitchFamily="18" charset="0"/>
              </a:rPr>
              <a:t>Bu enzimler sayesinde linoleik asidin 12 ile 13 numaralı karbonları arasındaki çift bağdan dolayı FADH</a:t>
            </a:r>
            <a:r>
              <a:rPr lang="tr-TR" sz="2400" baseline="-25000">
                <a:solidFill>
                  <a:srgbClr val="000000"/>
                </a:solidFill>
                <a:latin typeface="Times New Roman" pitchFamily="18" charset="0"/>
              </a:rPr>
              <a:t>2 </a:t>
            </a:r>
            <a:r>
              <a:rPr lang="tr-TR" sz="2400">
                <a:solidFill>
                  <a:srgbClr val="000000"/>
                </a:solidFill>
                <a:latin typeface="Times New Roman" pitchFamily="18" charset="0"/>
              </a:rPr>
              <a:t>sentezinde eksiklik olmaz. Yani ATP kaybı yoktur.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ChangeArrowheads="1"/>
          </p:cNvSpPr>
          <p:nvPr/>
        </p:nvSpPr>
        <p:spPr bwMode="auto">
          <a:xfrm>
            <a:off x="228600" y="1447800"/>
            <a:ext cx="8077200" cy="3921125"/>
          </a:xfrm>
          <a:prstGeom prst="rect">
            <a:avLst/>
          </a:prstGeom>
          <a:noFill/>
          <a:ln w="9525">
            <a:noFill/>
            <a:miter lim="800000"/>
            <a:headEnd/>
            <a:tailEnd/>
          </a:ln>
          <a:effectLst/>
        </p:spPr>
        <p:txBody>
          <a:bodyPr>
            <a:spAutoFit/>
          </a:bodyPr>
          <a:lstStyle/>
          <a:p>
            <a:pPr lvl="2" algn="just">
              <a:lnSpc>
                <a:spcPct val="262000"/>
              </a:lnSpc>
            </a:pPr>
            <a:r>
              <a:rPr lang="tr-TR" sz="2400">
                <a:solidFill>
                  <a:srgbClr val="000000"/>
                </a:solidFill>
                <a:latin typeface="Times New Roman" pitchFamily="18" charset="0"/>
              </a:rPr>
              <a:t>Buna göre linoleik asidin (18:2 cis-</a:t>
            </a:r>
            <a:r>
              <a:rPr lang="el-GR" sz="2400">
                <a:solidFill>
                  <a:srgbClr val="000000"/>
                </a:solidFill>
                <a:latin typeface="Times New Roman" pitchFamily="18" charset="0"/>
                <a:cs typeface="Times New Roman" pitchFamily="18" charset="0"/>
              </a:rPr>
              <a:t>Δ</a:t>
            </a:r>
            <a:r>
              <a:rPr lang="tr-TR" sz="2400" baseline="30000">
                <a:solidFill>
                  <a:srgbClr val="000000"/>
                </a:solidFill>
                <a:latin typeface="Times New Roman" pitchFamily="18" charset="0"/>
              </a:rPr>
              <a:t>9,12</a:t>
            </a:r>
            <a:r>
              <a:rPr lang="tr-TR" sz="2400">
                <a:solidFill>
                  <a:srgbClr val="000000"/>
                </a:solidFill>
                <a:latin typeface="Times New Roman" pitchFamily="18" charset="0"/>
              </a:rPr>
              <a:t>) C0</a:t>
            </a:r>
            <a:r>
              <a:rPr lang="tr-TR" sz="2400" baseline="-25000">
                <a:solidFill>
                  <a:srgbClr val="000000"/>
                </a:solidFill>
                <a:latin typeface="Times New Roman" pitchFamily="18" charset="0"/>
              </a:rPr>
              <a:t>2</a:t>
            </a:r>
            <a:r>
              <a:rPr lang="tr-TR" sz="2400">
                <a:solidFill>
                  <a:srgbClr val="000000"/>
                </a:solidFill>
                <a:latin typeface="Times New Roman" pitchFamily="18" charset="0"/>
              </a:rPr>
              <a:t>'e kadar tamamen oksidasyonunun ATP bilançosunu çıkarırsak; 1 linoleik asit başına 9 asetil CoA, 8NADH ve 7FADH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oluşur. </a:t>
            </a:r>
            <a:endParaRPr lang="tr-TR" sz="2400">
              <a:latin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Text Box 2"/>
          <p:cNvSpPr txBox="1">
            <a:spLocks noChangeArrowheads="1"/>
          </p:cNvSpPr>
          <p:nvPr/>
        </p:nvSpPr>
        <p:spPr bwMode="auto">
          <a:xfrm>
            <a:off x="228600" y="762000"/>
            <a:ext cx="8305800" cy="6354763"/>
          </a:xfrm>
          <a:prstGeom prst="rect">
            <a:avLst/>
          </a:prstGeom>
          <a:noFill/>
          <a:ln w="9525">
            <a:noFill/>
            <a:miter lim="800000"/>
            <a:headEnd/>
            <a:tailEnd/>
          </a:ln>
          <a:effectLst/>
        </p:spPr>
        <p:txBody>
          <a:bodyPr>
            <a:spAutoFit/>
          </a:bodyPr>
          <a:lstStyle/>
          <a:p>
            <a:pPr lvl="2" algn="just">
              <a:lnSpc>
                <a:spcPct val="202000"/>
              </a:lnSpc>
            </a:pPr>
            <a:r>
              <a:rPr lang="tr-TR" sz="2400">
                <a:solidFill>
                  <a:srgbClr val="000000"/>
                </a:solidFill>
                <a:latin typeface="Times New Roman" pitchFamily="18" charset="0"/>
              </a:rPr>
              <a:t>Asetil CoA'ların sitrik asit devrine girmesi sonucu oksidatif fosforilasyonla 12 ATP oluştuğu hatırlanırsa; toplam olarak 9x12+8x3+7x2=146 ATP sentezlenir. Linoleik asidin aktifleşmesi esnasında ATP'nin AMP'ye parçalanmasıyla iki yüksek enerjili fosfat bağı harcandığından, linoleik asidin tam oksidasyonundan 144 molekül ATP oluşmaktadır.</a:t>
            </a:r>
            <a:endParaRPr lang="tr-TR" sz="2400">
              <a:latin typeface="Times New Roman" pitchFamily="18" charset="0"/>
            </a:endParaRPr>
          </a:p>
          <a:p>
            <a:pPr>
              <a:spcBef>
                <a:spcPct val="50000"/>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p:cNvSpPr txBox="1">
            <a:spLocks noChangeArrowheads="1"/>
          </p:cNvSpPr>
          <p:nvPr/>
        </p:nvSpPr>
        <p:spPr bwMode="auto">
          <a:xfrm>
            <a:off x="0" y="414338"/>
            <a:ext cx="8610600" cy="5608637"/>
          </a:xfrm>
          <a:prstGeom prst="rect">
            <a:avLst/>
          </a:prstGeom>
          <a:noFill/>
          <a:ln w="9525">
            <a:noFill/>
            <a:miter lim="800000"/>
            <a:headEnd/>
            <a:tailEnd/>
          </a:ln>
          <a:effectLst/>
        </p:spPr>
        <p:txBody>
          <a:bodyPr>
            <a:spAutoFit/>
          </a:bodyPr>
          <a:lstStyle/>
          <a:p>
            <a:pPr lvl="2" algn="just">
              <a:lnSpc>
                <a:spcPct val="292000"/>
              </a:lnSpc>
            </a:pPr>
            <a:r>
              <a:rPr lang="tr-TR" sz="2400">
                <a:solidFill>
                  <a:srgbClr val="000000"/>
                </a:solidFill>
                <a:latin typeface="Times New Roman" pitchFamily="18" charset="0"/>
              </a:rPr>
              <a:t>Yakın zamana kadar enoil CoA hidratazm, cis-</a:t>
            </a:r>
            <a:r>
              <a:rPr lang="el-GR" sz="2400">
                <a:solidFill>
                  <a:srgbClr val="000000"/>
                </a:solidFill>
                <a:latin typeface="Times New Roman" pitchFamily="18" charset="0"/>
                <a:cs typeface="Times New Roman" pitchFamily="18" charset="0"/>
              </a:rPr>
              <a:t>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 CoA'yı D-3-hidroksiaçil CoA'ya dönüştürdüğü ve bundan da bir epimeraz enzimi vasıtasıyla L-3-hidroksiaçil CoA oluşarak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-oksidasyonun devam ettiği düşünülüyordu. </a:t>
            </a:r>
            <a:endParaRPr lang="tr-TR" sz="2400">
              <a:latin typeface="Times New Roman" pitchFamily="18" charset="0"/>
            </a:endParaRPr>
          </a:p>
          <a:p>
            <a:pPr>
              <a:lnSpc>
                <a:spcPct val="292000"/>
              </a:lnSpc>
              <a:spcBef>
                <a:spcPct val="50000"/>
              </a:spcBef>
            </a:pPr>
            <a:endParaRPr lang="tr-TR" sz="2400">
              <a:latin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Text Box 2"/>
          <p:cNvSpPr txBox="1">
            <a:spLocks noChangeArrowheads="1"/>
          </p:cNvSpPr>
          <p:nvPr/>
        </p:nvSpPr>
        <p:spPr bwMode="auto">
          <a:xfrm>
            <a:off x="533400" y="609600"/>
            <a:ext cx="8077200" cy="5199063"/>
          </a:xfrm>
          <a:prstGeom prst="rect">
            <a:avLst/>
          </a:prstGeom>
          <a:noFill/>
          <a:ln w="9525">
            <a:noFill/>
            <a:miter lim="800000"/>
            <a:headEnd/>
            <a:tailEnd/>
          </a:ln>
          <a:effectLst/>
        </p:spPr>
        <p:txBody>
          <a:bodyPr>
            <a:spAutoFit/>
          </a:bodyPr>
          <a:lstStyle/>
          <a:p>
            <a:pPr lvl="2" algn="just">
              <a:lnSpc>
                <a:spcPct val="312000"/>
              </a:lnSpc>
            </a:pPr>
            <a:r>
              <a:rPr lang="tr-TR" sz="2400">
                <a:solidFill>
                  <a:srgbClr val="000000"/>
                </a:solidFill>
                <a:latin typeface="Times New Roman" pitchFamily="18" charset="0"/>
              </a:rPr>
              <a:t>Bugünkü bulgular bu epimeraz enziminin bir mitokondrial enziminden çok bir peroksizomal enzim olduğunu göstermiştir. Bu durum, 2,4-dienoil CoA redüktaz enziminin keşfiyle aydınlatılmıştır.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Text Box 2"/>
          <p:cNvSpPr txBox="1">
            <a:spLocks noChangeArrowheads="1"/>
          </p:cNvSpPr>
          <p:nvPr/>
        </p:nvSpPr>
        <p:spPr bwMode="auto">
          <a:xfrm>
            <a:off x="685800" y="457200"/>
            <a:ext cx="7772400" cy="5426075"/>
          </a:xfrm>
          <a:prstGeom prst="rect">
            <a:avLst/>
          </a:prstGeom>
          <a:noFill/>
          <a:ln w="9525">
            <a:noFill/>
            <a:miter lim="800000"/>
            <a:headEnd/>
            <a:tailEnd/>
          </a:ln>
          <a:effectLst/>
        </p:spPr>
        <p:txBody>
          <a:bodyPr>
            <a:spAutoFit/>
          </a:bodyPr>
          <a:lstStyle/>
          <a:p>
            <a:pPr algn="just">
              <a:lnSpc>
                <a:spcPct val="262000"/>
              </a:lnSpc>
            </a:pPr>
            <a:r>
              <a:rPr lang="tr-TR" sz="2400">
                <a:solidFill>
                  <a:srgbClr val="000000"/>
                </a:solidFill>
                <a:latin typeface="Times New Roman" pitchFamily="18" charset="0"/>
              </a:rPr>
              <a:t>Gerçekten çift karbon sayılı yağ asitleri verildiği zaman fenilasetik asit, tek karbon sayılı yağ asitleri verildiği zaman da benzoik asit oluşmaktaydı. Knoop bu buluşlarından sonra yağ asitlerinin </a:t>
            </a:r>
            <a:r>
              <a:rPr lang="el-GR" sz="2400">
                <a:solidFill>
                  <a:srgbClr val="000000"/>
                </a:solidFill>
                <a:latin typeface="Times New Roman" pitchFamily="18" charset="0"/>
                <a:cs typeface="Times New Roman" pitchFamily="18" charset="0"/>
              </a:rPr>
              <a:t>β</a:t>
            </a:r>
            <a:r>
              <a:rPr lang="tr-TR" sz="2400">
                <a:solidFill>
                  <a:srgbClr val="000000"/>
                </a:solidFill>
                <a:latin typeface="Times New Roman" pitchFamily="18" charset="0"/>
              </a:rPr>
              <a:t>-karbonu üzerinden oksitlenerek, iki karbonlu birimler halinde yıkıldığı sonucuna varmıştı (Şekil 11.1).</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Text Box 5"/>
          <p:cNvSpPr txBox="1">
            <a:spLocks noChangeArrowheads="1"/>
          </p:cNvSpPr>
          <p:nvPr/>
        </p:nvSpPr>
        <p:spPr bwMode="auto">
          <a:xfrm>
            <a:off x="762000" y="5715000"/>
            <a:ext cx="7315200" cy="457200"/>
          </a:xfrm>
          <a:prstGeom prst="rect">
            <a:avLst/>
          </a:prstGeom>
          <a:noFill/>
          <a:ln w="9525">
            <a:noFill/>
            <a:miter lim="800000"/>
            <a:headEnd/>
            <a:tailEnd/>
          </a:ln>
          <a:effectLst/>
        </p:spPr>
        <p:txBody>
          <a:bodyPr>
            <a:spAutoFit/>
          </a:bodyPr>
          <a:lstStyle/>
          <a:p>
            <a:pPr>
              <a:spcBef>
                <a:spcPct val="50000"/>
              </a:spcBef>
            </a:pPr>
            <a:r>
              <a:rPr lang="tr-TR" sz="2400">
                <a:latin typeface="Times New Roman" pitchFamily="18" charset="0"/>
              </a:rPr>
              <a:t>Şekil. Linoleik asidin β-oksidasyonu reaksiyonları</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684213" y="2492375"/>
            <a:ext cx="7405687" cy="1738313"/>
          </a:xfrm>
          <a:prstGeom prst="rect">
            <a:avLst/>
          </a:prstGeom>
          <a:noFill/>
          <a:ln w="9525">
            <a:noFill/>
            <a:miter lim="800000"/>
            <a:headEnd/>
            <a:tailEnd/>
          </a:ln>
          <a:effectLst/>
        </p:spPr>
        <p:txBody>
          <a:bodyPr>
            <a:spAutoFit/>
          </a:bodyPr>
          <a:lstStyle/>
          <a:p>
            <a:pPr lvl="2" algn="ctr">
              <a:spcBef>
                <a:spcPts val="2225"/>
              </a:spcBef>
            </a:pPr>
            <a:r>
              <a:rPr lang="tr-TR" b="1">
                <a:solidFill>
                  <a:srgbClr val="000000"/>
                </a:solidFill>
                <a:latin typeface="Times New Roman" pitchFamily="18" charset="0"/>
              </a:rPr>
              <a:t>Tek Karbon Sayılı Yağ Asitlerinin Oksidasyonu</a:t>
            </a:r>
            <a:endParaRPr lang="tr-TR" sz="2400" b="1">
              <a:latin typeface="Times New Roman" pitchFamily="18" charset="0"/>
            </a:endParaRPr>
          </a:p>
          <a:p>
            <a:pPr>
              <a:spcBef>
                <a:spcPct val="50000"/>
              </a:spcBef>
            </a:pPr>
            <a:endParaRPr lang="tr-TR" sz="2400" b="1">
              <a:latin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p:cNvSpPr txBox="1">
            <a:spLocks noChangeArrowheads="1"/>
          </p:cNvSpPr>
          <p:nvPr/>
        </p:nvSpPr>
        <p:spPr bwMode="auto">
          <a:xfrm>
            <a:off x="914400" y="1066800"/>
            <a:ext cx="7391400" cy="2570163"/>
          </a:xfrm>
          <a:prstGeom prst="rect">
            <a:avLst/>
          </a:prstGeom>
          <a:noFill/>
          <a:ln w="9525">
            <a:noFill/>
            <a:miter lim="800000"/>
            <a:headEnd/>
            <a:tailEnd/>
          </a:ln>
          <a:effectLst/>
        </p:spPr>
        <p:txBody>
          <a:bodyPr>
            <a:spAutoFit/>
          </a:bodyPr>
          <a:lstStyle/>
          <a:p>
            <a:pPr algn="just">
              <a:lnSpc>
                <a:spcPct val="132000"/>
              </a:lnSpc>
              <a:spcBef>
                <a:spcPts val="1613"/>
              </a:spcBef>
            </a:pPr>
            <a:r>
              <a:rPr lang="tr-TR" sz="2400">
                <a:solidFill>
                  <a:srgbClr val="000000"/>
                </a:solidFill>
                <a:latin typeface="Times New Roman" pitchFamily="18" charset="0"/>
              </a:rPr>
              <a:t>Canlı organizmalarda tek karbon sayılı yağ asitleri azınlıktadır. Bunların oksidasyonu çift karbon sayılı yağ asitleriyle aynıdır. Yalnız yıkımın son devrinde asetil CoA yerine propiyonil CoA meydana gelmektedir.</a:t>
            </a:r>
            <a:endParaRPr lang="tr-TR" sz="2400">
              <a:latin typeface="Times New Roman" pitchFamily="18" charset="0"/>
            </a:endParaRPr>
          </a:p>
          <a:p>
            <a:pPr>
              <a:spcBef>
                <a:spcPct val="50000"/>
              </a:spcBef>
            </a:pPr>
            <a:endParaRPr lang="tr-TR" sz="2400">
              <a:latin typeface="Times New Roman" pitchFamily="18" charset="0"/>
            </a:endParaRPr>
          </a:p>
        </p:txBody>
      </p:sp>
      <p:graphicFrame>
        <p:nvGraphicFramePr>
          <p:cNvPr id="83971" name="Object 3"/>
          <p:cNvGraphicFramePr>
            <a:graphicFrameLocks noChangeAspect="1"/>
          </p:cNvGraphicFramePr>
          <p:nvPr/>
        </p:nvGraphicFramePr>
        <p:xfrm>
          <a:off x="1201738" y="3890963"/>
          <a:ext cx="6799262" cy="1557337"/>
        </p:xfrm>
        <a:graphic>
          <a:graphicData uri="http://schemas.openxmlformats.org/presentationml/2006/ole">
            <p:oleObj spid="_x0000_s3074" name="Document" r:id="rId3" imgW="6254025" imgH="1103848" progId="Word.Document.8">
              <p:embed/>
            </p:oleObj>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2"/>
          <p:cNvSpPr txBox="1">
            <a:spLocks noChangeArrowheads="1"/>
          </p:cNvSpPr>
          <p:nvPr/>
        </p:nvSpPr>
        <p:spPr bwMode="auto">
          <a:xfrm>
            <a:off x="152400" y="609600"/>
            <a:ext cx="8382000" cy="4314825"/>
          </a:xfrm>
          <a:prstGeom prst="rect">
            <a:avLst/>
          </a:prstGeom>
          <a:noFill/>
          <a:ln w="9525">
            <a:noFill/>
            <a:miter lim="800000"/>
            <a:headEnd/>
            <a:tailEnd/>
          </a:ln>
          <a:effectLst/>
        </p:spPr>
        <p:txBody>
          <a:bodyPr>
            <a:spAutoFit/>
          </a:bodyPr>
          <a:lstStyle/>
          <a:p>
            <a:pPr lvl="2" algn="just">
              <a:lnSpc>
                <a:spcPct val="289000"/>
              </a:lnSpc>
              <a:spcBef>
                <a:spcPts val="288"/>
              </a:spcBef>
            </a:pPr>
            <a:r>
              <a:rPr lang="tr-TR" sz="2400">
                <a:solidFill>
                  <a:srgbClr val="000000"/>
                </a:solidFill>
                <a:latin typeface="Times New Roman" pitchFamily="18" charset="0"/>
              </a:rPr>
              <a:t>Propiyonil CoA'nın aktifleşmiş üç karbon birimi, </a:t>
            </a:r>
            <a:r>
              <a:rPr lang="tr-TR" sz="2400" b="1">
                <a:solidFill>
                  <a:srgbClr val="000000"/>
                </a:solidFill>
                <a:latin typeface="Times New Roman" pitchFamily="18" charset="0"/>
              </a:rPr>
              <a:t>propiyonil CoA karboksilaz ve metilmalonil CoA mutaz </a:t>
            </a:r>
            <a:r>
              <a:rPr lang="tr-TR" sz="2400">
                <a:solidFill>
                  <a:srgbClr val="000000"/>
                </a:solidFill>
                <a:latin typeface="Times New Roman" pitchFamily="18" charset="0"/>
              </a:rPr>
              <a:t>enzimlerinin katalizlediği iki reaksiyonla süksinil CoA'ya çevrilir ve sitrik asit devrine girer. </a:t>
            </a:r>
            <a:endParaRPr lang="tr-TR" sz="2400">
              <a:latin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20" name="Text Box 1028"/>
          <p:cNvSpPr txBox="1">
            <a:spLocks noChangeArrowheads="1"/>
          </p:cNvSpPr>
          <p:nvPr/>
        </p:nvSpPr>
        <p:spPr bwMode="auto">
          <a:xfrm>
            <a:off x="228600" y="533400"/>
            <a:ext cx="8382000" cy="5187950"/>
          </a:xfrm>
          <a:prstGeom prst="rect">
            <a:avLst/>
          </a:prstGeom>
          <a:noFill/>
          <a:ln w="9525">
            <a:noFill/>
            <a:miter lim="800000"/>
            <a:headEnd/>
            <a:tailEnd/>
          </a:ln>
          <a:effectLst/>
        </p:spPr>
        <p:txBody>
          <a:bodyPr>
            <a:spAutoFit/>
          </a:bodyPr>
          <a:lstStyle/>
          <a:p>
            <a:pPr lvl="2" algn="just">
              <a:lnSpc>
                <a:spcPct val="249000"/>
              </a:lnSpc>
              <a:spcBef>
                <a:spcPts val="288"/>
              </a:spcBef>
            </a:pPr>
            <a:r>
              <a:rPr lang="tr-TR" sz="2400">
                <a:solidFill>
                  <a:srgbClr val="000000"/>
                </a:solidFill>
                <a:latin typeface="Times New Roman" pitchFamily="18" charset="0"/>
              </a:rPr>
              <a:t>Propiyonil CoA bazı amino asitlerin de yıkım ürünüdür. Geviş getiren hayvanlarm lümeninde bakteriler bol miktarda propiyonik asit meydana getirmekte ve bu da karaciğere girerek propiyonil CoA üzerinden metabolize olmaktadır.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2"/>
          <p:cNvSpPr txBox="1">
            <a:spLocks noChangeArrowheads="1"/>
          </p:cNvSpPr>
          <p:nvPr/>
        </p:nvSpPr>
        <p:spPr bwMode="auto">
          <a:xfrm>
            <a:off x="827088" y="692150"/>
            <a:ext cx="7345362" cy="5181600"/>
          </a:xfrm>
          <a:prstGeom prst="rect">
            <a:avLst/>
          </a:prstGeom>
          <a:noFill/>
          <a:ln w="9525">
            <a:noFill/>
            <a:miter lim="800000"/>
            <a:headEnd/>
            <a:tailEnd/>
          </a:ln>
          <a:effectLst/>
        </p:spPr>
        <p:txBody>
          <a:bodyPr>
            <a:spAutoFit/>
          </a:bodyPr>
          <a:lstStyle/>
          <a:p>
            <a:pPr algn="just">
              <a:lnSpc>
                <a:spcPct val="199000"/>
              </a:lnSpc>
              <a:spcBef>
                <a:spcPts val="2050"/>
              </a:spcBef>
            </a:pPr>
            <a:r>
              <a:rPr lang="tr-TR" sz="2400">
                <a:solidFill>
                  <a:srgbClr val="000000"/>
                </a:solidFill>
                <a:latin typeface="Times New Roman" pitchFamily="18" charset="0"/>
              </a:rPr>
              <a:t>Yukarıdaki ilk reaksiyonu katalizleyen propiyonil CoA karboksilaz enzimi koenzim olarak biyotin ihtiva eder. Metilmalonil CoA mutaz reaksiyonunda ise oldukça değişik kimyasal ve biyolojik özellikleri olan ve insanlar, hayvanlar ve muhtemelen bitkiler tarafından dışarıdan alınması gereken Vitamin B</a:t>
            </a:r>
            <a:r>
              <a:rPr lang="tr-TR" sz="2400" baseline="-25000">
                <a:solidFill>
                  <a:srgbClr val="000000"/>
                </a:solidFill>
                <a:latin typeface="Times New Roman" pitchFamily="18" charset="0"/>
              </a:rPr>
              <a:t>12</a:t>
            </a:r>
            <a:r>
              <a:rPr lang="tr-TR" sz="2400">
                <a:solidFill>
                  <a:srgbClr val="000000"/>
                </a:solidFill>
                <a:latin typeface="Times New Roman" pitchFamily="18" charset="0"/>
              </a:rPr>
              <a:t> koenzim olarak kullanılmaktadır.</a:t>
            </a:r>
            <a:endParaRPr lang="tr-TR" sz="240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381000" y="533400"/>
            <a:ext cx="8153400" cy="5060950"/>
          </a:xfrm>
          <a:prstGeom prst="rect">
            <a:avLst/>
          </a:prstGeom>
          <a:noFill/>
          <a:ln w="9525">
            <a:noFill/>
            <a:miter lim="800000"/>
            <a:headEnd/>
            <a:tailEnd/>
          </a:ln>
          <a:effectLst/>
        </p:spPr>
        <p:txBody>
          <a:bodyPr>
            <a:spAutoFit/>
          </a:bodyPr>
          <a:lstStyle/>
          <a:p>
            <a:pPr lvl="2" algn="just">
              <a:lnSpc>
                <a:spcPct val="242000"/>
              </a:lnSpc>
            </a:pPr>
            <a:r>
              <a:rPr lang="tr-TR" sz="2400">
                <a:solidFill>
                  <a:srgbClr val="000000"/>
                </a:solidFill>
                <a:latin typeface="Times New Roman" pitchFamily="18" charset="0"/>
              </a:rPr>
              <a:t>Knoop tarafından gerçekleştirilen bu deneyler, biyokimya tarihinde işaretli  bileşiklerle  yapılan  ilk çakışmadır.  Döteryum  ve  radyoizotoplar biyokimyasal   araştırmalarda   bundan   20-30    sene   sonra   kullanılmaya başlanmıştır,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 Box 3"/>
          <p:cNvSpPr txBox="1">
            <a:spLocks noChangeArrowheads="1"/>
          </p:cNvSpPr>
          <p:nvPr/>
        </p:nvSpPr>
        <p:spPr bwMode="auto">
          <a:xfrm>
            <a:off x="1447800" y="4191000"/>
            <a:ext cx="6248400" cy="822325"/>
          </a:xfrm>
          <a:prstGeom prst="rect">
            <a:avLst/>
          </a:prstGeom>
          <a:noFill/>
          <a:ln w="9525">
            <a:noFill/>
            <a:miter lim="800000"/>
            <a:headEnd/>
            <a:tailEnd/>
          </a:ln>
          <a:effectLst/>
        </p:spPr>
        <p:txBody>
          <a:bodyPr>
            <a:spAutoFit/>
          </a:bodyPr>
          <a:lstStyle/>
          <a:p>
            <a:pPr algn="just">
              <a:spcBef>
                <a:spcPct val="50000"/>
              </a:spcBef>
            </a:pPr>
            <a:r>
              <a:rPr lang="tr-TR" sz="2400">
                <a:solidFill>
                  <a:srgbClr val="000000"/>
                </a:solidFill>
                <a:latin typeface="Times New Roman" pitchFamily="18" charset="0"/>
              </a:rPr>
              <a:t>Şekil 11.1. Knoop'un yağ asitlerinin ikişer karbon birimi uzakîaştınlmasıyla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684213" y="1844675"/>
            <a:ext cx="7391400" cy="3605213"/>
          </a:xfrm>
          <a:prstGeom prst="rect">
            <a:avLst/>
          </a:prstGeom>
          <a:noFill/>
          <a:ln w="9525">
            <a:noFill/>
            <a:miter lim="800000"/>
            <a:headEnd/>
            <a:tailEnd/>
          </a:ln>
          <a:effectLst/>
        </p:spPr>
        <p:txBody>
          <a:bodyPr>
            <a:spAutoFit/>
          </a:bodyPr>
          <a:lstStyle/>
          <a:p>
            <a:pPr lvl="2" algn="ctr">
              <a:lnSpc>
                <a:spcPct val="135000"/>
              </a:lnSpc>
              <a:spcBef>
                <a:spcPts val="2013"/>
              </a:spcBef>
            </a:pPr>
            <a:r>
              <a:rPr lang="tr-TR" sz="2400">
                <a:solidFill>
                  <a:srgbClr val="000000"/>
                </a:solidFill>
                <a:latin typeface="Times New Roman" pitchFamily="18" charset="0"/>
              </a:rPr>
              <a:t> </a:t>
            </a:r>
            <a:r>
              <a:rPr lang="tr-TR" b="1">
                <a:solidFill>
                  <a:srgbClr val="000000"/>
                </a:solidFill>
                <a:latin typeface="Times New Roman" pitchFamily="18" charset="0"/>
              </a:rPr>
              <a:t>Yağ   Asitlerinin   Aktifleştirilmesi   ve   Mitokondri   Matriksine Taşınmaları</a:t>
            </a:r>
            <a:endParaRPr lang="tr-TR" b="1">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1972</Words>
  <Application>Microsoft Office PowerPoint</Application>
  <PresentationFormat>Ekran Gösterisi (4:3)</PresentationFormat>
  <Paragraphs>75</Paragraphs>
  <Slides>65</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2</vt:i4>
      </vt:variant>
      <vt:variant>
        <vt:lpstr>Slayt Başlıkları</vt:lpstr>
      </vt:variant>
      <vt:variant>
        <vt:i4>65</vt:i4>
      </vt:variant>
    </vt:vector>
  </HeadingPairs>
  <TitlesOfParts>
    <vt:vector size="68" baseType="lpstr">
      <vt:lpstr>Ofis Teması</vt:lpstr>
      <vt:lpstr>Microsoft Document</vt:lpstr>
      <vt:lpstr>Microsoft Word Document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Slayt 47</vt:lpstr>
      <vt:lpstr>Slayt 48</vt:lpstr>
      <vt:lpstr>Slayt 49</vt:lpstr>
      <vt:lpstr>Slayt 50</vt:lpstr>
      <vt:lpstr>Slayt 51</vt:lpstr>
      <vt:lpstr>Slayt 52</vt:lpstr>
      <vt:lpstr>Slayt 53</vt:lpstr>
      <vt:lpstr>Slayt 54</vt:lpstr>
      <vt:lpstr>Slayt 55</vt:lpstr>
      <vt:lpstr>Slayt 56</vt:lpstr>
      <vt:lpstr>Slayt 57</vt:lpstr>
      <vt:lpstr>Slayt 58</vt:lpstr>
      <vt:lpstr>Slayt 59</vt:lpstr>
      <vt:lpstr>Slayt 60</vt:lpstr>
      <vt:lpstr>Slayt 61</vt:lpstr>
      <vt:lpstr>Slayt 62</vt:lpstr>
      <vt:lpstr>Slayt 63</vt:lpstr>
      <vt:lpstr>Slayt 64</vt:lpstr>
      <vt:lpstr>Slayt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pinar</dc:creator>
  <cp:lastModifiedBy>pinar</cp:lastModifiedBy>
  <cp:revision>1</cp:revision>
  <dcterms:created xsi:type="dcterms:W3CDTF">2018-10-16T09:04:23Z</dcterms:created>
  <dcterms:modified xsi:type="dcterms:W3CDTF">2018-10-16T09:04:47Z</dcterms:modified>
</cp:coreProperties>
</file>