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1" r:id="rId8"/>
    <p:sldId id="262"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42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071BC7A0-378B-4C5C-9EAB-A9AABB6C8A49}" type="datetimeFigureOut">
              <a:rPr lang="tr-TR" smtClean="0"/>
              <a:pPr/>
              <a:t>18.12.2018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772D950-8DB8-4010-8670-E0CCAE79EFA2}"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71BC7A0-378B-4C5C-9EAB-A9AABB6C8A49}" type="datetimeFigureOut">
              <a:rPr lang="tr-TR" smtClean="0"/>
              <a:pPr/>
              <a:t>18.12.2018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772D950-8DB8-4010-8670-E0CCAE79EFA2}"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71BC7A0-378B-4C5C-9EAB-A9AABB6C8A49}" type="datetimeFigureOut">
              <a:rPr lang="tr-TR" smtClean="0"/>
              <a:pPr/>
              <a:t>18.12.2018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772D950-8DB8-4010-8670-E0CCAE79EFA2}"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71BC7A0-378B-4C5C-9EAB-A9AABB6C8A49}" type="datetimeFigureOut">
              <a:rPr lang="tr-TR" smtClean="0"/>
              <a:pPr/>
              <a:t>18.12.2018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772D950-8DB8-4010-8670-E0CCAE79EFA2}"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071BC7A0-378B-4C5C-9EAB-A9AABB6C8A49}" type="datetimeFigureOut">
              <a:rPr lang="tr-TR" smtClean="0"/>
              <a:pPr/>
              <a:t>18.12.2018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772D950-8DB8-4010-8670-E0CCAE79EFA2}"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071BC7A0-378B-4C5C-9EAB-A9AABB6C8A49}" type="datetimeFigureOut">
              <a:rPr lang="tr-TR" smtClean="0"/>
              <a:pPr/>
              <a:t>18.12.2018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772D950-8DB8-4010-8670-E0CCAE79EFA2}"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071BC7A0-378B-4C5C-9EAB-A9AABB6C8A49}" type="datetimeFigureOut">
              <a:rPr lang="tr-TR" smtClean="0"/>
              <a:pPr/>
              <a:t>18.12.2018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772D950-8DB8-4010-8670-E0CCAE79EFA2}"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071BC7A0-378B-4C5C-9EAB-A9AABB6C8A49}" type="datetimeFigureOut">
              <a:rPr lang="tr-TR" smtClean="0"/>
              <a:pPr/>
              <a:t>18.12.2018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772D950-8DB8-4010-8670-E0CCAE79EFA2}"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1BC7A0-378B-4C5C-9EAB-A9AABB6C8A49}" type="datetimeFigureOut">
              <a:rPr lang="tr-TR" smtClean="0"/>
              <a:pPr/>
              <a:t>18.12.2018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772D950-8DB8-4010-8670-E0CCAE79EFA2}"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71BC7A0-378B-4C5C-9EAB-A9AABB6C8A49}" type="datetimeFigureOut">
              <a:rPr lang="tr-TR" smtClean="0"/>
              <a:pPr/>
              <a:t>18.12.2018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772D950-8DB8-4010-8670-E0CCAE79EFA2}"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71BC7A0-378B-4C5C-9EAB-A9AABB6C8A49}" type="datetimeFigureOut">
              <a:rPr lang="tr-TR" smtClean="0"/>
              <a:pPr/>
              <a:t>18.12.2018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772D950-8DB8-4010-8670-E0CCAE79EFA2}"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1BC7A0-378B-4C5C-9EAB-A9AABB6C8A49}" type="datetimeFigureOut">
              <a:rPr lang="tr-TR" smtClean="0"/>
              <a:pPr/>
              <a:t>18.12.2018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72D950-8DB8-4010-8670-E0CCAE79EFA2}"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DERS 7</a:t>
            </a:r>
            <a:endParaRPr lang="tr-TR" dirty="0"/>
          </a:p>
        </p:txBody>
      </p:sp>
      <p:sp>
        <p:nvSpPr>
          <p:cNvPr id="3" name="2 Alt Başlık"/>
          <p:cNvSpPr>
            <a:spLocks noGrp="1"/>
          </p:cNvSpPr>
          <p:nvPr>
            <p:ph type="subTitle" idx="1"/>
          </p:nvPr>
        </p:nvSpPr>
        <p:spPr/>
        <p:txBody>
          <a:bodyPr/>
          <a:lstStyle/>
          <a:p>
            <a:r>
              <a:rPr lang="tr-TR" dirty="0" smtClean="0"/>
              <a:t>Fayda Maliyet Analizi</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Fayda maliyet analizi</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Bir projeyi hayata geçirip geçirmeme noktasında karar vermek için veya birden çok proje olması durumunda, bu projelerden hangisinin seçileceğini tespit etmek için fayda maliyet analizi yapılabilir.</a:t>
            </a:r>
          </a:p>
          <a:p>
            <a:r>
              <a:rPr lang="tr-TR" dirty="0" smtClean="0"/>
              <a:t>Örneğin, Haliç’teki kirliliği yok etmek konusunda birkaç farklı proje olabilir. Bunlardan herhangi birinin uygulanıp uygulanmayacağı ve eğer uygulanacaksa, hangi projenin uygulanacağı fayda maliyet analizi ile belirlenebilir. </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Yöntem</a:t>
            </a:r>
            <a:endParaRPr lang="tr-TR" dirty="0"/>
          </a:p>
        </p:txBody>
      </p:sp>
      <p:sp>
        <p:nvSpPr>
          <p:cNvPr id="3" name="2 İçerik Yer Tutucusu"/>
          <p:cNvSpPr>
            <a:spLocks noGrp="1"/>
          </p:cNvSpPr>
          <p:nvPr>
            <p:ph idx="1"/>
          </p:nvPr>
        </p:nvSpPr>
        <p:spPr/>
        <p:txBody>
          <a:bodyPr>
            <a:normAutofit/>
          </a:bodyPr>
          <a:lstStyle/>
          <a:p>
            <a:r>
              <a:rPr lang="tr-TR" dirty="0" smtClean="0"/>
              <a:t>Projeyi net olarak belirtiniz.</a:t>
            </a:r>
          </a:p>
          <a:p>
            <a:r>
              <a:rPr lang="tr-TR" dirty="0" smtClean="0"/>
              <a:t>Projenin girdilerini ve çıktılarını nicel olarak tespit ediniz.</a:t>
            </a:r>
          </a:p>
          <a:p>
            <a:r>
              <a:rPr lang="tr-TR" dirty="0" smtClean="0"/>
              <a:t>Belirlenen girdi ve çıktıların topluma olan maliyetlerini ve faydalarını hesaplayınız.</a:t>
            </a:r>
          </a:p>
          <a:p>
            <a:r>
              <a:rPr lang="tr-TR" dirty="0" smtClean="0"/>
              <a:t>Hesaplanan maliyet ve faydaları karşılaştırarak projenin yapılabilirliği hakkında karar veriniz.</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3"/>
            <a:ext cx="8229600" cy="5572164"/>
          </a:xfrm>
        </p:spPr>
        <p:txBody>
          <a:bodyPr>
            <a:normAutofit/>
          </a:bodyPr>
          <a:lstStyle/>
          <a:p>
            <a:r>
              <a:rPr lang="tr-TR" dirty="0" smtClean="0"/>
              <a:t>Fayda maliyet analizinde kullanılacak </a:t>
            </a:r>
            <a:r>
              <a:rPr lang="tr-TR" dirty="0" err="1" smtClean="0"/>
              <a:t>iskonto</a:t>
            </a:r>
            <a:r>
              <a:rPr lang="tr-TR" dirty="0" smtClean="0"/>
              <a:t> oranı analiz sonucunu etkileyebilir. Bu nedenle fayda maliyet analizinde </a:t>
            </a:r>
            <a:r>
              <a:rPr lang="tr-TR" dirty="0" err="1" smtClean="0"/>
              <a:t>iskonto</a:t>
            </a:r>
            <a:r>
              <a:rPr lang="tr-TR" dirty="0" smtClean="0"/>
              <a:t> oranı seçimi önemlidir.</a:t>
            </a:r>
          </a:p>
          <a:p>
            <a:r>
              <a:rPr lang="tr-TR" dirty="0" err="1" smtClean="0"/>
              <a:t>İskonto</a:t>
            </a:r>
            <a:r>
              <a:rPr lang="tr-TR" dirty="0" smtClean="0"/>
              <a:t> oranı </a:t>
            </a:r>
            <a:r>
              <a:rPr lang="tr-TR" b="1" dirty="0" smtClean="0"/>
              <a:t>r</a:t>
            </a:r>
            <a:r>
              <a:rPr lang="tr-TR" dirty="0" smtClean="0"/>
              <a:t> ise bir dönem sonraki 1 liranın bugünkü değeri  </a:t>
            </a:r>
            <a:r>
              <a:rPr lang="tr-TR" b="1" dirty="0" smtClean="0"/>
              <a:t>1/(1+r) </a:t>
            </a:r>
            <a:r>
              <a:rPr lang="tr-TR" dirty="0" smtClean="0"/>
              <a:t> liradır. </a:t>
            </a:r>
          </a:p>
          <a:p>
            <a:r>
              <a:rPr lang="tr-TR" dirty="0" smtClean="0"/>
              <a:t>Örneğin, n dönem süren ve </a:t>
            </a:r>
            <a:r>
              <a:rPr lang="tr-TR" dirty="0" err="1" smtClean="0"/>
              <a:t>i’nci</a:t>
            </a:r>
            <a:r>
              <a:rPr lang="tr-TR" dirty="0" smtClean="0"/>
              <a:t> dönemde </a:t>
            </a:r>
            <a:r>
              <a:rPr lang="tr-TR" b="1" dirty="0" err="1" smtClean="0"/>
              <a:t>A</a:t>
            </a:r>
            <a:r>
              <a:rPr lang="tr-TR" b="1" baseline="-25000" dirty="0" err="1" smtClean="0"/>
              <a:t>i</a:t>
            </a:r>
            <a:r>
              <a:rPr lang="tr-TR" dirty="0" smtClean="0"/>
              <a:t> kadar fayda sağlayan bir projeden elde edilecek faydanın bugünkü değeri şöyledir.</a:t>
            </a:r>
          </a:p>
          <a:p>
            <a:pPr>
              <a:buNone/>
            </a:pPr>
            <a:r>
              <a:rPr lang="tr-TR" dirty="0" smtClean="0"/>
              <a:t>  </a:t>
            </a:r>
            <a:endParaRPr lang="tr-TR" dirty="0"/>
          </a:p>
        </p:txBody>
      </p:sp>
      <p:sp>
        <p:nvSpPr>
          <p:cNvPr id="40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410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4102"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4101" name="Picture 5"/>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714612" y="5214950"/>
            <a:ext cx="2714644" cy="1258006"/>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6"/>
            <a:ext cx="8229600" cy="5768997"/>
          </a:xfrm>
        </p:spPr>
        <p:txBody>
          <a:bodyPr>
            <a:normAutofit fontScale="92500" lnSpcReduction="10000"/>
          </a:bodyPr>
          <a:lstStyle/>
          <a:p>
            <a:r>
              <a:rPr lang="tr-TR" sz="3000" b="1" dirty="0" smtClean="0"/>
              <a:t>Örnek: </a:t>
            </a:r>
            <a:r>
              <a:rPr lang="tr-TR" sz="3000" dirty="0" smtClean="0"/>
              <a:t>Çevre düzenlemesi yapmak isteyen bir belediyeye bu konuda iki proje (A ve B) sunulmuştur. Projelerin faydaları önümüzdeki üç yılın sonunda ortaya çıkacak olup faydaların TL cinsinden değerleri aşağıdaki tabloda verilmiştir. Projelerin maliyetleri birbirine eşittir</a:t>
            </a:r>
            <a:r>
              <a:rPr lang="tr-TR" sz="3000" dirty="0" smtClean="0"/>
              <a:t>.</a:t>
            </a:r>
            <a:endParaRPr lang="tr-TR" sz="2400" dirty="0" smtClean="0"/>
          </a:p>
          <a:p>
            <a:endParaRPr lang="tr-TR" sz="2400" dirty="0" smtClean="0"/>
          </a:p>
          <a:p>
            <a:pPr>
              <a:buNone/>
            </a:pPr>
            <a:endParaRPr lang="tr-TR" sz="2400" dirty="0" smtClean="0"/>
          </a:p>
          <a:p>
            <a:pPr>
              <a:buNone/>
            </a:pPr>
            <a:endParaRPr lang="tr-TR" sz="2400" dirty="0" smtClean="0"/>
          </a:p>
          <a:p>
            <a:pPr>
              <a:buNone/>
            </a:pPr>
            <a:endParaRPr lang="tr-TR" sz="2400" dirty="0" smtClean="0"/>
          </a:p>
          <a:p>
            <a:pPr>
              <a:buNone/>
            </a:pPr>
            <a:r>
              <a:rPr lang="tr-TR" sz="3000" dirty="0" smtClean="0"/>
              <a:t>   </a:t>
            </a:r>
            <a:endParaRPr lang="tr-TR" sz="3000" dirty="0" smtClean="0"/>
          </a:p>
          <a:p>
            <a:pPr>
              <a:buNone/>
            </a:pPr>
            <a:r>
              <a:rPr lang="tr-TR" sz="3000" dirty="0"/>
              <a:t> </a:t>
            </a:r>
            <a:r>
              <a:rPr lang="tr-TR" sz="3000" dirty="0" smtClean="0"/>
              <a:t>   </a:t>
            </a:r>
            <a:r>
              <a:rPr lang="tr-TR" sz="3000" dirty="0" err="1" smtClean="0"/>
              <a:t>İskonto</a:t>
            </a:r>
            <a:r>
              <a:rPr lang="tr-TR" sz="3000" dirty="0" smtClean="0"/>
              <a:t> </a:t>
            </a:r>
            <a:r>
              <a:rPr lang="tr-TR" sz="3000" dirty="0" smtClean="0"/>
              <a:t>oranı %20 ise projelerin faydalarının bugünkü değerlerini hesaplayınız. Belediye hangi projeyi seçmelidir?</a:t>
            </a:r>
          </a:p>
          <a:p>
            <a:endParaRPr lang="tr-TR" sz="2400" dirty="0" smtClean="0"/>
          </a:p>
          <a:p>
            <a:pPr>
              <a:buNone/>
            </a:pPr>
            <a:endParaRPr lang="tr-TR" b="1" dirty="0"/>
          </a:p>
        </p:txBody>
      </p:sp>
      <p:graphicFrame>
        <p:nvGraphicFramePr>
          <p:cNvPr id="5" name="4 Tablo"/>
          <p:cNvGraphicFramePr>
            <a:graphicFrameLocks noGrp="1"/>
          </p:cNvGraphicFramePr>
          <p:nvPr>
            <p:extLst>
              <p:ext uri="{D42A27DB-BD31-4B8C-83A1-F6EECF244321}">
                <p14:modId xmlns:p14="http://schemas.microsoft.com/office/powerpoint/2010/main" val="1599041871"/>
              </p:ext>
            </p:extLst>
          </p:nvPr>
        </p:nvGraphicFramePr>
        <p:xfrm>
          <a:off x="1571604" y="3143248"/>
          <a:ext cx="6096000" cy="148336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a:txBody>
                    <a:bodyPr/>
                    <a:lstStyle/>
                    <a:p>
                      <a:pPr>
                        <a:spcAft>
                          <a:spcPts val="0"/>
                        </a:spcAft>
                      </a:pPr>
                      <a:r>
                        <a:rPr lang="tr-TR" sz="2200" dirty="0">
                          <a:solidFill>
                            <a:srgbClr val="000000"/>
                          </a:solidFill>
                          <a:latin typeface="+mj-lt"/>
                          <a:ea typeface="Times New Roman"/>
                          <a:cs typeface="Times New Roman"/>
                        </a:rPr>
                        <a:t>Yıl</a:t>
                      </a:r>
                      <a:endParaRPr lang="tr-TR" sz="2200" dirty="0">
                        <a:latin typeface="+mj-lt"/>
                        <a:ea typeface="Times New Roman"/>
                        <a:cs typeface="Times New Roman"/>
                      </a:endParaRPr>
                    </a:p>
                  </a:txBody>
                  <a:tcPr marL="44450" marR="44450" marT="0" marB="0" anchor="b"/>
                </a:tc>
                <a:tc>
                  <a:txBody>
                    <a:bodyPr/>
                    <a:lstStyle/>
                    <a:p>
                      <a:pPr>
                        <a:spcAft>
                          <a:spcPts val="0"/>
                        </a:spcAft>
                      </a:pPr>
                      <a:r>
                        <a:rPr lang="tr-TR" sz="2200" dirty="0">
                          <a:solidFill>
                            <a:srgbClr val="000000"/>
                          </a:solidFill>
                          <a:latin typeface="+mj-lt"/>
                          <a:ea typeface="Times New Roman"/>
                          <a:cs typeface="Times New Roman"/>
                        </a:rPr>
                        <a:t>Proje 1</a:t>
                      </a:r>
                      <a:endParaRPr lang="tr-TR" sz="2200" dirty="0">
                        <a:latin typeface="+mj-lt"/>
                        <a:ea typeface="Times New Roman"/>
                        <a:cs typeface="Times New Roman"/>
                      </a:endParaRPr>
                    </a:p>
                  </a:txBody>
                  <a:tcPr marL="44450" marR="44450" marT="0" marB="0" anchor="b"/>
                </a:tc>
                <a:tc>
                  <a:txBody>
                    <a:bodyPr/>
                    <a:lstStyle/>
                    <a:p>
                      <a:pPr>
                        <a:spcAft>
                          <a:spcPts val="0"/>
                        </a:spcAft>
                      </a:pPr>
                      <a:r>
                        <a:rPr lang="tr-TR" sz="2200">
                          <a:solidFill>
                            <a:srgbClr val="000000"/>
                          </a:solidFill>
                          <a:latin typeface="+mj-lt"/>
                          <a:ea typeface="Times New Roman"/>
                          <a:cs typeface="Times New Roman"/>
                        </a:rPr>
                        <a:t>Proje 2</a:t>
                      </a:r>
                      <a:endParaRPr lang="tr-TR" sz="2200">
                        <a:latin typeface="+mj-lt"/>
                        <a:ea typeface="Times New Roman"/>
                        <a:cs typeface="Times New Roman"/>
                      </a:endParaRPr>
                    </a:p>
                  </a:txBody>
                  <a:tcPr marL="44450" marR="44450" marT="0" marB="0" anchor="b"/>
                </a:tc>
                <a:extLst>
                  <a:ext uri="{0D108BD9-81ED-4DB2-BD59-A6C34878D82A}">
                    <a16:rowId xmlns:a16="http://schemas.microsoft.com/office/drawing/2014/main" val="10000"/>
                  </a:ext>
                </a:extLst>
              </a:tr>
              <a:tr h="370840">
                <a:tc>
                  <a:txBody>
                    <a:bodyPr/>
                    <a:lstStyle/>
                    <a:p>
                      <a:pPr>
                        <a:spcAft>
                          <a:spcPts val="0"/>
                        </a:spcAft>
                      </a:pPr>
                      <a:r>
                        <a:rPr lang="tr-TR" sz="2200" dirty="0">
                          <a:solidFill>
                            <a:srgbClr val="000000"/>
                          </a:solidFill>
                          <a:latin typeface="+mj-lt"/>
                          <a:ea typeface="Times New Roman"/>
                          <a:cs typeface="Times New Roman"/>
                        </a:rPr>
                        <a:t>1</a:t>
                      </a:r>
                      <a:endParaRPr lang="tr-TR" sz="2200" dirty="0">
                        <a:latin typeface="+mj-lt"/>
                        <a:ea typeface="Times New Roman"/>
                        <a:cs typeface="Times New Roman"/>
                      </a:endParaRPr>
                    </a:p>
                  </a:txBody>
                  <a:tcPr marL="44450" marR="44450" marT="0" marB="0" anchor="b"/>
                </a:tc>
                <a:tc>
                  <a:txBody>
                    <a:bodyPr/>
                    <a:lstStyle/>
                    <a:p>
                      <a:pPr>
                        <a:spcAft>
                          <a:spcPts val="0"/>
                        </a:spcAft>
                      </a:pPr>
                      <a:r>
                        <a:rPr lang="tr-TR" sz="2200" dirty="0">
                          <a:solidFill>
                            <a:srgbClr val="000000"/>
                          </a:solidFill>
                          <a:latin typeface="+mj-lt"/>
                          <a:ea typeface="Times New Roman"/>
                          <a:cs typeface="Times New Roman"/>
                        </a:rPr>
                        <a:t>1000</a:t>
                      </a:r>
                      <a:endParaRPr lang="tr-TR" sz="2200" dirty="0">
                        <a:latin typeface="+mj-lt"/>
                        <a:ea typeface="Times New Roman"/>
                        <a:cs typeface="Times New Roman"/>
                      </a:endParaRPr>
                    </a:p>
                  </a:txBody>
                  <a:tcPr marL="44450" marR="44450" marT="0" marB="0" anchor="b"/>
                </a:tc>
                <a:tc>
                  <a:txBody>
                    <a:bodyPr/>
                    <a:lstStyle/>
                    <a:p>
                      <a:pPr>
                        <a:spcAft>
                          <a:spcPts val="0"/>
                        </a:spcAft>
                      </a:pPr>
                      <a:r>
                        <a:rPr lang="tr-TR" sz="2200">
                          <a:solidFill>
                            <a:srgbClr val="000000"/>
                          </a:solidFill>
                          <a:latin typeface="+mj-lt"/>
                          <a:ea typeface="Times New Roman"/>
                          <a:cs typeface="Times New Roman"/>
                        </a:rPr>
                        <a:t>2000</a:t>
                      </a:r>
                      <a:endParaRPr lang="tr-TR" sz="2200">
                        <a:latin typeface="+mj-lt"/>
                        <a:ea typeface="Times New Roman"/>
                        <a:cs typeface="Times New Roman"/>
                      </a:endParaRPr>
                    </a:p>
                  </a:txBody>
                  <a:tcPr marL="44450" marR="44450" marT="0" marB="0" anchor="b"/>
                </a:tc>
                <a:extLst>
                  <a:ext uri="{0D108BD9-81ED-4DB2-BD59-A6C34878D82A}">
                    <a16:rowId xmlns:a16="http://schemas.microsoft.com/office/drawing/2014/main" val="10001"/>
                  </a:ext>
                </a:extLst>
              </a:tr>
              <a:tr h="370840">
                <a:tc>
                  <a:txBody>
                    <a:bodyPr/>
                    <a:lstStyle/>
                    <a:p>
                      <a:pPr>
                        <a:spcAft>
                          <a:spcPts val="0"/>
                        </a:spcAft>
                      </a:pPr>
                      <a:r>
                        <a:rPr lang="tr-TR" sz="2200" dirty="0">
                          <a:solidFill>
                            <a:srgbClr val="000000"/>
                          </a:solidFill>
                          <a:latin typeface="+mj-lt"/>
                          <a:ea typeface="Times New Roman"/>
                          <a:cs typeface="Times New Roman"/>
                        </a:rPr>
                        <a:t>2</a:t>
                      </a:r>
                      <a:endParaRPr lang="tr-TR" sz="2200" dirty="0">
                        <a:latin typeface="+mj-lt"/>
                        <a:ea typeface="Times New Roman"/>
                        <a:cs typeface="Times New Roman"/>
                      </a:endParaRPr>
                    </a:p>
                  </a:txBody>
                  <a:tcPr marL="44450" marR="44450" marT="0" marB="0" anchor="b"/>
                </a:tc>
                <a:tc>
                  <a:txBody>
                    <a:bodyPr/>
                    <a:lstStyle/>
                    <a:p>
                      <a:pPr>
                        <a:spcAft>
                          <a:spcPts val="0"/>
                        </a:spcAft>
                      </a:pPr>
                      <a:r>
                        <a:rPr lang="tr-TR" sz="2200" dirty="0">
                          <a:solidFill>
                            <a:srgbClr val="000000"/>
                          </a:solidFill>
                          <a:latin typeface="+mj-lt"/>
                          <a:ea typeface="Times New Roman"/>
                          <a:cs typeface="Times New Roman"/>
                        </a:rPr>
                        <a:t>2000</a:t>
                      </a:r>
                      <a:endParaRPr lang="tr-TR" sz="2200" dirty="0">
                        <a:latin typeface="+mj-lt"/>
                        <a:ea typeface="Times New Roman"/>
                        <a:cs typeface="Times New Roman"/>
                      </a:endParaRPr>
                    </a:p>
                  </a:txBody>
                  <a:tcPr marL="44450" marR="44450" marT="0" marB="0" anchor="b"/>
                </a:tc>
                <a:tc>
                  <a:txBody>
                    <a:bodyPr/>
                    <a:lstStyle/>
                    <a:p>
                      <a:pPr>
                        <a:spcAft>
                          <a:spcPts val="0"/>
                        </a:spcAft>
                      </a:pPr>
                      <a:r>
                        <a:rPr lang="tr-TR" sz="2200" dirty="0">
                          <a:solidFill>
                            <a:srgbClr val="000000"/>
                          </a:solidFill>
                          <a:latin typeface="+mj-lt"/>
                          <a:ea typeface="Times New Roman"/>
                          <a:cs typeface="Times New Roman"/>
                        </a:rPr>
                        <a:t>2000</a:t>
                      </a:r>
                      <a:endParaRPr lang="tr-TR" sz="2200" dirty="0">
                        <a:latin typeface="+mj-lt"/>
                        <a:ea typeface="Times New Roman"/>
                        <a:cs typeface="Times New Roman"/>
                      </a:endParaRPr>
                    </a:p>
                  </a:txBody>
                  <a:tcPr marL="44450" marR="44450" marT="0" marB="0" anchor="b"/>
                </a:tc>
                <a:extLst>
                  <a:ext uri="{0D108BD9-81ED-4DB2-BD59-A6C34878D82A}">
                    <a16:rowId xmlns:a16="http://schemas.microsoft.com/office/drawing/2014/main" val="10002"/>
                  </a:ext>
                </a:extLst>
              </a:tr>
              <a:tr h="370840">
                <a:tc>
                  <a:txBody>
                    <a:bodyPr/>
                    <a:lstStyle/>
                    <a:p>
                      <a:pPr>
                        <a:spcAft>
                          <a:spcPts val="0"/>
                        </a:spcAft>
                      </a:pPr>
                      <a:r>
                        <a:rPr lang="tr-TR" sz="2200">
                          <a:solidFill>
                            <a:srgbClr val="000000"/>
                          </a:solidFill>
                          <a:latin typeface="+mj-lt"/>
                          <a:ea typeface="Times New Roman"/>
                          <a:cs typeface="Times New Roman"/>
                        </a:rPr>
                        <a:t>3</a:t>
                      </a:r>
                      <a:endParaRPr lang="tr-TR" sz="2200">
                        <a:latin typeface="+mj-lt"/>
                        <a:ea typeface="Times New Roman"/>
                        <a:cs typeface="Times New Roman"/>
                      </a:endParaRPr>
                    </a:p>
                  </a:txBody>
                  <a:tcPr marL="44450" marR="44450" marT="0" marB="0" anchor="b"/>
                </a:tc>
                <a:tc>
                  <a:txBody>
                    <a:bodyPr/>
                    <a:lstStyle/>
                    <a:p>
                      <a:pPr>
                        <a:spcAft>
                          <a:spcPts val="0"/>
                        </a:spcAft>
                      </a:pPr>
                      <a:r>
                        <a:rPr lang="tr-TR" sz="2200" dirty="0">
                          <a:solidFill>
                            <a:srgbClr val="000000"/>
                          </a:solidFill>
                          <a:latin typeface="+mj-lt"/>
                          <a:ea typeface="Times New Roman"/>
                          <a:cs typeface="Times New Roman"/>
                        </a:rPr>
                        <a:t>3000</a:t>
                      </a:r>
                      <a:endParaRPr lang="tr-TR" sz="2200" dirty="0">
                        <a:latin typeface="+mj-lt"/>
                        <a:ea typeface="Times New Roman"/>
                        <a:cs typeface="Times New Roman"/>
                      </a:endParaRPr>
                    </a:p>
                  </a:txBody>
                  <a:tcPr marL="44450" marR="44450" marT="0" marB="0" anchor="b"/>
                </a:tc>
                <a:tc>
                  <a:txBody>
                    <a:bodyPr/>
                    <a:lstStyle/>
                    <a:p>
                      <a:pPr>
                        <a:spcAft>
                          <a:spcPts val="0"/>
                        </a:spcAft>
                      </a:pPr>
                      <a:r>
                        <a:rPr lang="tr-TR" sz="2200" dirty="0">
                          <a:solidFill>
                            <a:srgbClr val="000000"/>
                          </a:solidFill>
                          <a:latin typeface="+mj-lt"/>
                          <a:ea typeface="Times New Roman"/>
                          <a:cs typeface="Times New Roman"/>
                        </a:rPr>
                        <a:t>2000</a:t>
                      </a:r>
                      <a:endParaRPr lang="tr-TR" sz="2200" dirty="0">
                        <a:latin typeface="+mj-lt"/>
                        <a:ea typeface="Times New Roman"/>
                        <a:cs typeface="Times New Roman"/>
                      </a:endParaRPr>
                    </a:p>
                  </a:txBody>
                  <a:tcPr marL="44450" marR="44450" marT="0" marB="0" anchor="b"/>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p:spPr>
        <p:txBody>
          <a:bodyPr>
            <a:normAutofit fontScale="92500" lnSpcReduction="20000"/>
          </a:bodyPr>
          <a:lstStyle/>
          <a:p>
            <a:pPr>
              <a:buNone/>
            </a:pPr>
            <a:endParaRPr lang="tr-TR" dirty="0" smtClean="0"/>
          </a:p>
          <a:p>
            <a:endParaRPr lang="tr-TR" dirty="0" smtClean="0"/>
          </a:p>
          <a:p>
            <a:pPr>
              <a:buNone/>
            </a:pPr>
            <a:endParaRPr lang="tr-TR" dirty="0" smtClean="0"/>
          </a:p>
          <a:p>
            <a:pPr>
              <a:buNone/>
            </a:pPr>
            <a:endParaRPr lang="tr-TR" dirty="0" smtClean="0"/>
          </a:p>
          <a:p>
            <a:pPr>
              <a:buNone/>
            </a:pPr>
            <a:endParaRPr lang="tr-TR" dirty="0" smtClean="0"/>
          </a:p>
          <a:p>
            <a:pPr>
              <a:buNone/>
            </a:pPr>
            <a:r>
              <a:rPr lang="tr-TR" dirty="0" smtClean="0"/>
              <a:t>    </a:t>
            </a:r>
          </a:p>
          <a:p>
            <a:pPr>
              <a:buNone/>
            </a:pPr>
            <a:r>
              <a:rPr lang="tr-TR" dirty="0" smtClean="0"/>
              <a:t>    Her iki projenin de üç yıl içerisindeki toplam faydaları 6000 TL olmasına rağmen ikinci projenin faydaları birinci projeye göre daha önce ortaya çıktığı için ikinci projenin faydalarının net bugünkü değeri birinci projeye göre yaklaşık 254 TL daha fazladır. </a:t>
            </a:r>
          </a:p>
          <a:p>
            <a:pPr>
              <a:buNone/>
            </a:pPr>
            <a:r>
              <a:rPr lang="tr-TR" dirty="0" smtClean="0"/>
              <a:t>    Sonuç olarak ikinci proje seçilmelidir. </a:t>
            </a:r>
          </a:p>
        </p:txBody>
      </p:sp>
      <p:sp>
        <p:nvSpPr>
          <p:cNvPr id="204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20481"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14348" y="857232"/>
            <a:ext cx="6722692" cy="857256"/>
          </a:xfrm>
          <a:prstGeom prst="rect">
            <a:avLst/>
          </a:prstGeom>
          <a:noFill/>
        </p:spPr>
      </p:pic>
      <p:sp>
        <p:nvSpPr>
          <p:cNvPr id="20483" name="Rectangle 3"/>
          <p:cNvSpPr>
            <a:spLocks noChangeArrowheads="1"/>
          </p:cNvSpPr>
          <p:nvPr/>
        </p:nvSpPr>
        <p:spPr bwMode="auto">
          <a:xfrm>
            <a:off x="0" y="819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048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20484"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714348" y="2285992"/>
            <a:ext cx="6715172" cy="854386"/>
          </a:xfrm>
          <a:prstGeom prst="rect">
            <a:avLst/>
          </a:prstGeom>
          <a:noFill/>
        </p:spPr>
      </p:pic>
      <p:sp>
        <p:nvSpPr>
          <p:cNvPr id="20486" name="Rectangle 6"/>
          <p:cNvSpPr>
            <a:spLocks noChangeArrowheads="1"/>
          </p:cNvSpPr>
          <p:nvPr/>
        </p:nvSpPr>
        <p:spPr bwMode="auto">
          <a:xfrm>
            <a:off x="0" y="819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85000" lnSpcReduction="20000"/>
          </a:bodyPr>
          <a:lstStyle/>
          <a:p>
            <a:r>
              <a:rPr lang="tr-TR" dirty="0" smtClean="0"/>
              <a:t>Fayda maliyet analizinde bir diğer önemli nokta ise belirsizliktir. </a:t>
            </a:r>
          </a:p>
          <a:p>
            <a:r>
              <a:rPr lang="tr-TR" dirty="0" smtClean="0"/>
              <a:t>Belirsizlik, bazı fayda veya maliyetlerin kesin olmayıp rastsal bir bir değişken olmalarından kaynaklanmaktadır. </a:t>
            </a:r>
          </a:p>
          <a:p>
            <a:r>
              <a:rPr lang="tr-TR" dirty="0" smtClean="0"/>
              <a:t>n farklı değer alabilen kesikli rastsal bir değişkenin beklenen değeri şöyle hesaplanır.</a:t>
            </a:r>
          </a:p>
          <a:p>
            <a:pPr>
              <a:buNone/>
            </a:pPr>
            <a:r>
              <a:rPr lang="tr-TR" dirty="0" smtClean="0"/>
              <a:t>   </a:t>
            </a:r>
          </a:p>
          <a:p>
            <a:pPr>
              <a:buNone/>
            </a:pPr>
            <a:endParaRPr lang="tr-TR" dirty="0" smtClean="0"/>
          </a:p>
          <a:p>
            <a:pPr>
              <a:buNone/>
            </a:pPr>
            <a:endParaRPr lang="tr-TR" dirty="0" smtClean="0"/>
          </a:p>
          <a:p>
            <a:pPr>
              <a:buNone/>
            </a:pPr>
            <a:endParaRPr lang="tr-TR" dirty="0" smtClean="0"/>
          </a:p>
          <a:p>
            <a:pPr>
              <a:buNone/>
            </a:pPr>
            <a:r>
              <a:rPr lang="tr-TR" dirty="0" smtClean="0"/>
              <a:t>     Burada </a:t>
            </a:r>
            <a:r>
              <a:rPr lang="tr-TR" b="1" dirty="0" smtClean="0"/>
              <a:t>p</a:t>
            </a:r>
            <a:r>
              <a:rPr lang="tr-TR" b="1" baseline="-25000" dirty="0" smtClean="0"/>
              <a:t>i</a:t>
            </a:r>
            <a:r>
              <a:rPr lang="tr-TR" dirty="0" smtClean="0"/>
              <a:t>, </a:t>
            </a:r>
            <a:r>
              <a:rPr lang="tr-TR" dirty="0" err="1" smtClean="0"/>
              <a:t>i’nci</a:t>
            </a:r>
            <a:r>
              <a:rPr lang="tr-TR" dirty="0" smtClean="0"/>
              <a:t> durumun ortaya çıkma ihtimalini</a:t>
            </a:r>
          </a:p>
          <a:p>
            <a:pPr>
              <a:buNone/>
            </a:pPr>
            <a:r>
              <a:rPr lang="tr-TR" dirty="0" smtClean="0"/>
              <a:t>     ve </a:t>
            </a:r>
            <a:r>
              <a:rPr lang="tr-TR" b="1" dirty="0" err="1" smtClean="0"/>
              <a:t>x</a:t>
            </a:r>
            <a:r>
              <a:rPr lang="tr-TR" b="1" baseline="-25000" dirty="0" err="1" smtClean="0"/>
              <a:t>i</a:t>
            </a:r>
            <a:r>
              <a:rPr lang="tr-TR" dirty="0" smtClean="0"/>
              <a:t>, </a:t>
            </a:r>
            <a:r>
              <a:rPr lang="tr-TR" dirty="0" err="1" smtClean="0"/>
              <a:t>i’nci</a:t>
            </a:r>
            <a:r>
              <a:rPr lang="tr-TR" dirty="0" smtClean="0"/>
              <a:t> durumda rastsal değişkenin alacağı değeri göstermektedir.</a:t>
            </a:r>
            <a:endParaRPr lang="tr-TR" dirty="0"/>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204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000364" y="3357562"/>
            <a:ext cx="2428892" cy="1281915"/>
          </a:xfrm>
          <a:prstGeom prst="rect">
            <a:avLst/>
          </a:prstGeom>
          <a:noFill/>
        </p:spPr>
      </p:pic>
      <p:sp>
        <p:nvSpPr>
          <p:cNvPr id="2051" name="Rectangle 3"/>
          <p:cNvSpPr>
            <a:spLocks noChangeArrowheads="1"/>
          </p:cNvSpPr>
          <p:nvPr/>
        </p:nvSpPr>
        <p:spPr bwMode="auto">
          <a:xfrm>
            <a:off x="0" y="9398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p:spPr>
        <p:txBody>
          <a:bodyPr/>
          <a:lstStyle/>
          <a:p>
            <a:pPr>
              <a:buNone/>
            </a:pPr>
            <a:r>
              <a:rPr lang="tr-TR" i="1" dirty="0" smtClean="0"/>
              <a:t>   Örnek:</a:t>
            </a:r>
            <a:r>
              <a:rPr lang="tr-TR" dirty="0" smtClean="0"/>
              <a:t> Bir projenin birinci sene sonunda ortaya çıkacak faydası %20 ihtimalle 100 TL, %50 ihtimalle 200 TL ve %30 ihtimalle 500 TL ise bu projenin birinci yıl sonunda ortaya çıkacak faydasının beklenen değeri nedir?</a:t>
            </a:r>
          </a:p>
          <a:p>
            <a:endParaRPr lang="tr-TR" dirty="0" smtClean="0"/>
          </a:p>
          <a:p>
            <a:endParaRPr lang="tr-TR" dirty="0" smtClean="0"/>
          </a:p>
          <a:p>
            <a:pPr>
              <a:buNone/>
            </a:pPr>
            <a:r>
              <a:rPr lang="tr-TR" dirty="0" smtClean="0"/>
              <a:t>    Projenin birinci yıl sonunda ortaya çıkacak faydasının beklenen değeri 270 TL’dir.</a:t>
            </a:r>
            <a:endParaRPr lang="tr-TR" dirty="0"/>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02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857224" y="3500438"/>
            <a:ext cx="7484321" cy="500066"/>
          </a:xfrm>
          <a:prstGeom prst="rect">
            <a:avLst/>
          </a:prstGeom>
          <a:noFill/>
        </p:spPr>
      </p:pic>
      <p:sp>
        <p:nvSpPr>
          <p:cNvPr id="1027" name="Rectangle 3"/>
          <p:cNvSpPr>
            <a:spLocks noChangeArrowheads="1"/>
          </p:cNvSpPr>
          <p:nvPr/>
        </p:nvSpPr>
        <p:spPr bwMode="auto">
          <a:xfrm>
            <a:off x="0" y="6477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397</Words>
  <Application>Microsoft Office PowerPoint</Application>
  <PresentationFormat>Ekran Gösterisi (4:3)</PresentationFormat>
  <Paragraphs>54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Times New Roman</vt:lpstr>
      <vt:lpstr>Ofis Teması</vt:lpstr>
      <vt:lpstr>DERS 7</vt:lpstr>
      <vt:lpstr>Fayda maliyet analizi</vt:lpstr>
      <vt:lpstr>Yöntem</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DERS 7</dc:title>
  <dc:creator>Kadir</dc:creator>
  <cp:lastModifiedBy>kadir dogan</cp:lastModifiedBy>
  <cp:revision>13</cp:revision>
  <dcterms:created xsi:type="dcterms:W3CDTF">2018-12-08T11:54:25Z</dcterms:created>
  <dcterms:modified xsi:type="dcterms:W3CDTF">2018-12-18T11:26:58Z</dcterms:modified>
</cp:coreProperties>
</file>