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2" r:id="rId3"/>
    <p:sldId id="266" r:id="rId4"/>
    <p:sldId id="267" r:id="rId5"/>
    <p:sldId id="268" r:id="rId6"/>
    <p:sldId id="269" r:id="rId7"/>
    <p:sldId id="270" r:id="rId8"/>
    <p:sldId id="271" r:id="rId9"/>
    <p:sldId id="272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507"/>
    <p:restoredTop sz="94611"/>
  </p:normalViewPr>
  <p:slideViewPr>
    <p:cSldViewPr snapToGrid="0" snapToObjects="1">
      <p:cViewPr varScale="1">
        <p:scale>
          <a:sx n="63" d="100"/>
          <a:sy n="63" d="100"/>
        </p:scale>
        <p:origin x="184" y="5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6/2/18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6/2/18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6/2/18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6/2/18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6/2/18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Açıklama Yazı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6/2/18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çıklama Yazı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Resmi yer tutucuya sürükleyin veya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6/2/18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DİŞ HEKİMLİĞİNDE </a:t>
            </a:r>
            <a:r>
              <a:rPr lang="tr-TR" dirty="0" smtClean="0"/>
              <a:t>AĞRI</a:t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Alt Konu Başlığı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UZM. DR. DT. MEHMET EMRE YURTTUTAN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614861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DİŞ HEKİMLİĞİNDE AĞRI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Ağrı; gerçek veya olası bir doku hasarı ile birlikte ortaya çıkan duyusal bir rahatsızlık durumu olup, kişiye özel yani </a:t>
            </a:r>
            <a:r>
              <a:rPr lang="tr-TR" dirty="0" err="1" smtClean="0"/>
              <a:t>subjektif</a:t>
            </a:r>
            <a:r>
              <a:rPr lang="tr-TR" dirty="0" smtClean="0"/>
              <a:t> bir bulgudur.</a:t>
            </a:r>
          </a:p>
          <a:p>
            <a:r>
              <a:rPr lang="tr-TR" dirty="0" smtClean="0"/>
              <a:t>Ağrı algısı; doku hasarının miktarına, kişinin yaşına, cinsiyetine, </a:t>
            </a:r>
            <a:r>
              <a:rPr lang="tr-TR" dirty="0" err="1" smtClean="0"/>
              <a:t>sosyo</a:t>
            </a:r>
            <a:r>
              <a:rPr lang="tr-TR" dirty="0" smtClean="0"/>
              <a:t>-kültürel durumuna, daha önceki tecrübelerine bağlı olarak farklılık gösterebilir.</a:t>
            </a:r>
          </a:p>
          <a:p>
            <a:r>
              <a:rPr lang="tr-TR" dirty="0" smtClean="0"/>
              <a:t>Akut ağrı</a:t>
            </a:r>
          </a:p>
          <a:p>
            <a:r>
              <a:rPr lang="tr-TR" dirty="0" smtClean="0"/>
              <a:t>Kronik ağrı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542823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Diş Kaynaklı Ağrı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Pulpa</a:t>
            </a:r>
            <a:r>
              <a:rPr lang="tr-TR" dirty="0" smtClean="0"/>
              <a:t> damarsal ve sinirsel yapılardan zengindir.</a:t>
            </a:r>
          </a:p>
          <a:p>
            <a:r>
              <a:rPr lang="tr-TR" dirty="0" smtClean="0"/>
              <a:t>Keskin ve iyi lokalize</a:t>
            </a:r>
          </a:p>
          <a:p>
            <a:r>
              <a:rPr lang="tr-TR" dirty="0" smtClean="0"/>
              <a:t>Donuk ve yaygın</a:t>
            </a:r>
          </a:p>
          <a:p>
            <a:r>
              <a:rPr lang="tr-TR" dirty="0" err="1" smtClean="0"/>
              <a:t>Hiperemi</a:t>
            </a:r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594956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Periapikal</a:t>
            </a:r>
            <a:r>
              <a:rPr lang="tr-TR" dirty="0" smtClean="0"/>
              <a:t> Doku Kaynaklı Ağrı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Akut </a:t>
            </a:r>
            <a:r>
              <a:rPr lang="tr-TR" dirty="0" err="1" smtClean="0"/>
              <a:t>apikal</a:t>
            </a:r>
            <a:r>
              <a:rPr lang="tr-TR" dirty="0" smtClean="0"/>
              <a:t> </a:t>
            </a:r>
            <a:r>
              <a:rPr lang="tr-TR" dirty="0" err="1" smtClean="0"/>
              <a:t>periodontitis</a:t>
            </a:r>
            <a:r>
              <a:rPr lang="tr-TR" dirty="0" smtClean="0"/>
              <a:t>: Çok ağrılı iltihap aşaması</a:t>
            </a:r>
          </a:p>
          <a:p>
            <a:r>
              <a:rPr lang="tr-TR" dirty="0" smtClean="0"/>
              <a:t>Akut </a:t>
            </a:r>
            <a:r>
              <a:rPr lang="tr-TR" dirty="0" err="1" smtClean="0"/>
              <a:t>apikal</a:t>
            </a:r>
            <a:r>
              <a:rPr lang="tr-TR" dirty="0" smtClean="0"/>
              <a:t> apse: </a:t>
            </a:r>
            <a:r>
              <a:rPr lang="tr-TR" dirty="0" err="1"/>
              <a:t>P</a:t>
            </a:r>
            <a:r>
              <a:rPr lang="tr-TR" dirty="0" err="1" smtClean="0"/>
              <a:t>ulpa</a:t>
            </a:r>
            <a:r>
              <a:rPr lang="tr-TR" dirty="0" smtClean="0"/>
              <a:t> nekrozunu takiben alveol kemikte lokalize iltihap toplanması</a:t>
            </a:r>
          </a:p>
          <a:p>
            <a:r>
              <a:rPr lang="tr-TR" dirty="0" err="1" smtClean="0"/>
              <a:t>Perikoronitis</a:t>
            </a:r>
            <a:r>
              <a:rPr lang="tr-TR" dirty="0" smtClean="0"/>
              <a:t>: Yarı gömülü dişlerin etrafında</a:t>
            </a:r>
          </a:p>
          <a:p>
            <a:r>
              <a:rPr lang="tr-TR" dirty="0" smtClean="0"/>
              <a:t>Akut </a:t>
            </a:r>
            <a:r>
              <a:rPr lang="tr-TR" dirty="0" err="1" smtClean="0"/>
              <a:t>alveolar</a:t>
            </a:r>
            <a:r>
              <a:rPr lang="tr-TR" dirty="0" smtClean="0"/>
              <a:t> </a:t>
            </a:r>
            <a:r>
              <a:rPr lang="tr-TR" dirty="0" err="1" smtClean="0"/>
              <a:t>osteitis</a:t>
            </a:r>
            <a:r>
              <a:rPr lang="tr-TR" dirty="0" smtClean="0"/>
              <a:t>: Çekim boşluğu enfeksiyonu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856104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Maksiller</a:t>
            </a:r>
            <a:r>
              <a:rPr lang="tr-TR" dirty="0" smtClean="0"/>
              <a:t> Sinüzit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Maksiller</a:t>
            </a:r>
            <a:r>
              <a:rPr lang="tr-TR" dirty="0" smtClean="0"/>
              <a:t> sinüse komşu </a:t>
            </a:r>
            <a:r>
              <a:rPr lang="tr-TR" dirty="0" err="1" smtClean="0"/>
              <a:t>molar</a:t>
            </a:r>
            <a:r>
              <a:rPr lang="tr-TR" dirty="0" smtClean="0"/>
              <a:t> ve </a:t>
            </a:r>
            <a:r>
              <a:rPr lang="tr-TR" dirty="0" err="1" smtClean="0"/>
              <a:t>premolar</a:t>
            </a:r>
            <a:r>
              <a:rPr lang="tr-TR" dirty="0" smtClean="0"/>
              <a:t> dişlerin </a:t>
            </a:r>
            <a:r>
              <a:rPr lang="tr-TR" dirty="0" err="1" smtClean="0"/>
              <a:t>periapikal</a:t>
            </a:r>
            <a:r>
              <a:rPr lang="tr-TR" dirty="0" smtClean="0"/>
              <a:t> apselerinden ve </a:t>
            </a:r>
            <a:r>
              <a:rPr lang="tr-TR" dirty="0" err="1" smtClean="0"/>
              <a:t>dental</a:t>
            </a:r>
            <a:r>
              <a:rPr lang="tr-TR" dirty="0" smtClean="0"/>
              <a:t> girişimlerden sonra sinüzit gelişebilir. </a:t>
            </a:r>
          </a:p>
          <a:p>
            <a:r>
              <a:rPr lang="tr-TR" dirty="0" smtClean="0"/>
              <a:t>Perküsyonda ilgili diş ve sinüs hassastır.</a:t>
            </a:r>
          </a:p>
          <a:p>
            <a:r>
              <a:rPr lang="tr-TR" dirty="0" smtClean="0"/>
              <a:t>Ateş, </a:t>
            </a:r>
            <a:r>
              <a:rPr lang="tr-TR" dirty="0" err="1" smtClean="0"/>
              <a:t>pürülan</a:t>
            </a:r>
            <a:r>
              <a:rPr lang="tr-TR" dirty="0" smtClean="0"/>
              <a:t> nazal akıntı, kırgınlık tabloya eşlik edebilir.</a:t>
            </a:r>
          </a:p>
        </p:txBody>
      </p:sp>
    </p:spTree>
    <p:extLst>
      <p:ext uri="{BB962C8B-B14F-4D97-AF65-F5344CB8AC3E}">
        <p14:creationId xmlns:p14="http://schemas.microsoft.com/office/powerpoint/2010/main" val="548793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Temporomandibular</a:t>
            </a:r>
            <a:r>
              <a:rPr lang="tr-TR" dirty="0" smtClean="0"/>
              <a:t> Düzensizlikler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Artralji</a:t>
            </a:r>
            <a:endParaRPr lang="tr-TR" dirty="0" smtClean="0"/>
          </a:p>
          <a:p>
            <a:r>
              <a:rPr lang="tr-TR" dirty="0" smtClean="0"/>
              <a:t>Çiğneme kasları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306398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Migren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Tek taraflı</a:t>
            </a:r>
          </a:p>
          <a:p>
            <a:r>
              <a:rPr lang="tr-TR" dirty="0" smtClean="0"/>
              <a:t>Değişen şiddette</a:t>
            </a:r>
          </a:p>
          <a:p>
            <a:r>
              <a:rPr lang="tr-TR" dirty="0" smtClean="0"/>
              <a:t>Zonklayıcı</a:t>
            </a:r>
          </a:p>
          <a:p>
            <a:r>
              <a:rPr lang="tr-TR" dirty="0" smtClean="0"/>
              <a:t>Birkaç dakikadan yarım saate kadar süren ataklar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491059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Trigeminal</a:t>
            </a:r>
            <a:r>
              <a:rPr lang="tr-TR" dirty="0" smtClean="0"/>
              <a:t> Nevralji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Ani</a:t>
            </a:r>
          </a:p>
          <a:p>
            <a:r>
              <a:rPr lang="tr-TR" dirty="0" smtClean="0"/>
              <a:t>Şiddetli</a:t>
            </a:r>
          </a:p>
          <a:p>
            <a:r>
              <a:rPr lang="tr-TR" dirty="0" smtClean="0"/>
              <a:t>Birkaç saniyeden bir dakikaya kadar süren</a:t>
            </a:r>
          </a:p>
          <a:p>
            <a:r>
              <a:rPr lang="tr-TR" dirty="0" smtClean="0"/>
              <a:t>Bıçak saplanması</a:t>
            </a:r>
          </a:p>
          <a:p>
            <a:r>
              <a:rPr lang="tr-TR" dirty="0" smtClean="0"/>
              <a:t>Şimşek çakması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52725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Ağrıdan Korunma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Uyku düzeni ve yeme alışkanlığı bozulabilir.</a:t>
            </a:r>
          </a:p>
          <a:p>
            <a:r>
              <a:rPr lang="tr-TR" dirty="0" smtClean="0"/>
              <a:t>Analjezik kullanımı</a:t>
            </a:r>
          </a:p>
        </p:txBody>
      </p:sp>
    </p:spTree>
    <p:extLst>
      <p:ext uri="{BB962C8B-B14F-4D97-AF65-F5344CB8AC3E}">
        <p14:creationId xmlns:p14="http://schemas.microsoft.com/office/powerpoint/2010/main" val="355935238"/>
      </p:ext>
    </p:extLst>
  </p:cSld>
  <p:clrMapOvr>
    <a:masterClrMapping/>
  </p:clrMapOvr>
</p:sld>
</file>

<file path=ppt/theme/theme1.xml><?xml version="1.0" encoding="utf-8"?>
<a:theme xmlns:a="http://schemas.openxmlformats.org/drawingml/2006/main" name="Kristal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Yüzey</Template>
  <TotalTime>87</TotalTime>
  <Words>201</Words>
  <Application>Microsoft Macintosh PowerPoint</Application>
  <PresentationFormat>Geniş Ekran</PresentationFormat>
  <Paragraphs>38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3" baseType="lpstr">
      <vt:lpstr>Trebuchet MS</vt:lpstr>
      <vt:lpstr>Wingdings 3</vt:lpstr>
      <vt:lpstr>Arial</vt:lpstr>
      <vt:lpstr>Kristal</vt:lpstr>
      <vt:lpstr>DİŞ HEKİMLİĞİNDE AĞRI </vt:lpstr>
      <vt:lpstr>DİŞ HEKİMLİĞİNDE AĞRI</vt:lpstr>
      <vt:lpstr>Diş Kaynaklı Ağrı</vt:lpstr>
      <vt:lpstr>Periapikal Doku Kaynaklı Ağrı</vt:lpstr>
      <vt:lpstr>Maksiller Sinüzit</vt:lpstr>
      <vt:lpstr>Temporomandibular Düzensizlikler</vt:lpstr>
      <vt:lpstr>Migren</vt:lpstr>
      <vt:lpstr>Trigeminal Nevralji</vt:lpstr>
      <vt:lpstr>Ağrıdan Korunma</vt:lpstr>
    </vt:vector>
  </TitlesOfParts>
  <Company/>
  <LinksUpToDate>false</LinksUpToDate>
  <SharedDoc>false</SharedDoc>
  <HyperlinksChanged>false</HyperlinksChanged>
  <AppVersion>15.0030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AĞIZ VE DİŞ SAĞLIĞI TEKNİKERLİĞİ-2</dc:title>
  <dc:creator>seyma</dc:creator>
  <cp:lastModifiedBy>yurttutan</cp:lastModifiedBy>
  <cp:revision>11</cp:revision>
  <dcterms:created xsi:type="dcterms:W3CDTF">2018-03-18T17:46:15Z</dcterms:created>
  <dcterms:modified xsi:type="dcterms:W3CDTF">2018-06-02T16:19:05Z</dcterms:modified>
</cp:coreProperties>
</file>