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80" r:id="rId4"/>
    <p:sldId id="276" r:id="rId5"/>
    <p:sldId id="277" r:id="rId6"/>
    <p:sldId id="278" r:id="rId7"/>
    <p:sldId id="279"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26.3.2018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buNone/>
            </a:pPr>
            <a:r>
              <a:rPr lang="tr-TR" sz="2000" b="1" dirty="0" err="1"/>
              <a:t>Çevribilim</a:t>
            </a:r>
            <a:r>
              <a:rPr lang="tr-TR" sz="2000" b="1" dirty="0"/>
              <a:t> Açısından Metin </a:t>
            </a:r>
            <a:r>
              <a:rPr lang="tr-TR" sz="2000" b="1" dirty="0" smtClean="0"/>
              <a:t>Türü</a:t>
            </a:r>
          </a:p>
          <a:p>
            <a:pPr marL="0" indent="0">
              <a:buNone/>
            </a:pPr>
            <a:endParaRPr lang="tr-TR" sz="2000" b="1" dirty="0"/>
          </a:p>
          <a:p>
            <a:pPr marL="0" indent="0" algn="just">
              <a:buNone/>
            </a:pPr>
            <a:r>
              <a:rPr lang="tr-TR" sz="2000" dirty="0"/>
              <a:t>Metin türlerini kendi aralarında toplumsal iletişim işlevlerine göre bölümlemek, çevirinin hem öğretimi hem de uygulaması açısından önem taşır. Bu amaçla, metin türleri genel olarak "yalın metin türleri", "karmaşık metin türleri", "önceli metin türleri" </a:t>
            </a:r>
            <a:r>
              <a:rPr lang="tr-TR" sz="2000" dirty="0" smtClean="0"/>
              <a:t>olarak </a:t>
            </a:r>
            <a:r>
              <a:rPr lang="tr-TR" sz="2000" dirty="0"/>
              <a:t>üç öbekte toplanabilir (</a:t>
            </a:r>
            <a:r>
              <a:rPr lang="tr-TR" sz="2000" dirty="0" err="1"/>
              <a:t>Reiss-Vermeer</a:t>
            </a:r>
            <a:r>
              <a:rPr lang="tr-TR" sz="2000" dirty="0"/>
              <a:t>, 1984).</a:t>
            </a:r>
          </a:p>
          <a:p>
            <a:pPr marL="0" indent="0" algn="just">
              <a:buNone/>
            </a:pPr>
            <a:r>
              <a:rPr lang="tr-TR" sz="2000" dirty="0"/>
              <a:t>Yalın metin türleri, çoğunlukla tek başlarına çevrilmeyi </a:t>
            </a:r>
            <a:r>
              <a:rPr lang="tr-TR" sz="2000" dirty="0" smtClean="0"/>
              <a:t>gerektirmeyen örnekleri kapsar: Düğün davetiyesi, </a:t>
            </a:r>
            <a:r>
              <a:rPr lang="tr-TR" sz="2000" dirty="0"/>
              <a:t>hava raporu</a:t>
            </a:r>
            <a:r>
              <a:rPr lang="tr-TR" sz="2000" dirty="0" smtClean="0"/>
              <a:t>,</a:t>
            </a:r>
            <a:r>
              <a:rPr lang="tr-TR" sz="2000" dirty="0"/>
              <a:t> ölüm </a:t>
            </a:r>
            <a:r>
              <a:rPr lang="tr-TR" sz="2000" dirty="0" smtClean="0"/>
              <a:t>ilanı, </a:t>
            </a:r>
            <a:r>
              <a:rPr lang="tr-TR" sz="2000" dirty="0"/>
              <a:t>doktor </a:t>
            </a:r>
            <a:r>
              <a:rPr lang="tr-TR" sz="2000" dirty="0" smtClean="0"/>
              <a:t>reçetesi vb. Genellikle, bir </a:t>
            </a:r>
            <a:r>
              <a:rPr lang="tr-TR" sz="2000" dirty="0"/>
              <a:t>hava raporunu ya da doktor reçetesini çevirmenin hiçbir </a:t>
            </a:r>
            <a:r>
              <a:rPr lang="tr-TR" sz="2000" dirty="0" smtClean="0"/>
              <a:t>gereği yoktur</a:t>
            </a:r>
            <a:r>
              <a:rPr lang="tr-TR" sz="2000" dirty="0"/>
              <a:t>. </a:t>
            </a:r>
            <a:r>
              <a:rPr lang="tr-TR" sz="2000" dirty="0" smtClean="0"/>
              <a:t> Öte </a:t>
            </a:r>
            <a:r>
              <a:rPr lang="tr-TR" sz="2000" dirty="0"/>
              <a:t>yandan iş, kira, alım satım sözleşmeleri</a:t>
            </a:r>
            <a:r>
              <a:rPr lang="tr-TR" sz="2000" dirty="0" smtClean="0"/>
              <a:t>,</a:t>
            </a:r>
            <a:r>
              <a:rPr lang="tr-TR" sz="2000" dirty="0"/>
              <a:t> vaaz gibi metinler, çevrilmeyi gerektirebilecek yalın metinlerdir.</a:t>
            </a:r>
          </a:p>
          <a:p>
            <a:pPr marL="0" indent="0" algn="just">
              <a:buNone/>
            </a:pPr>
            <a:endParaRPr lang="tr-TR" sz="2000" dirty="0"/>
          </a:p>
        </p:txBody>
      </p:sp>
    </p:spTree>
    <p:extLst>
      <p:ext uri="{BB962C8B-B14F-4D97-AF65-F5344CB8AC3E}">
        <p14:creationId xmlns:p14="http://schemas.microsoft.com/office/powerpoint/2010/main" val="358276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dirty="0">
                <a:latin typeface="+mj-lt"/>
              </a:rPr>
              <a:t>Kimi metinler, tek bir metin türü tanımının kapsamında </a:t>
            </a:r>
            <a:r>
              <a:rPr lang="tr-TR" sz="2000" dirty="0" smtClean="0">
                <a:latin typeface="+mj-lt"/>
              </a:rPr>
              <a:t>görülemezler. Sözgelimi</a:t>
            </a:r>
            <a:r>
              <a:rPr lang="tr-TR" sz="2000" dirty="0">
                <a:latin typeface="+mj-lt"/>
              </a:rPr>
              <a:t>, </a:t>
            </a:r>
            <a:r>
              <a:rPr lang="tr-TR" sz="2000" dirty="0" smtClean="0">
                <a:latin typeface="+mj-lt"/>
              </a:rPr>
              <a:t>ilan </a:t>
            </a:r>
            <a:r>
              <a:rPr lang="tr-TR" sz="2000" dirty="0">
                <a:latin typeface="+mj-lt"/>
              </a:rPr>
              <a:t>örnekleri, yemek </a:t>
            </a:r>
            <a:r>
              <a:rPr lang="tr-TR" sz="2000" dirty="0" smtClean="0">
                <a:latin typeface="+mj-lt"/>
              </a:rPr>
              <a:t>tarifleri, vaaz</a:t>
            </a:r>
            <a:r>
              <a:rPr lang="tr-TR" sz="2000" dirty="0">
                <a:latin typeface="+mj-lt"/>
              </a:rPr>
              <a:t>, </a:t>
            </a:r>
            <a:r>
              <a:rPr lang="tr-TR" sz="2000" dirty="0" smtClean="0">
                <a:latin typeface="+mj-lt"/>
              </a:rPr>
              <a:t>sözleşme vb. kurmaca nitelikteki </a:t>
            </a:r>
            <a:r>
              <a:rPr lang="tr-TR" sz="2000" dirty="0">
                <a:latin typeface="+mj-lt"/>
              </a:rPr>
              <a:t>bir romanda ya da öyküde </a:t>
            </a:r>
            <a:r>
              <a:rPr lang="tr-TR" sz="2000" dirty="0" smtClean="0">
                <a:latin typeface="+mj-lt"/>
              </a:rPr>
              <a:t>yer alabilir. Bu </a:t>
            </a:r>
            <a:r>
              <a:rPr lang="tr-TR" sz="2000" dirty="0">
                <a:latin typeface="+mj-lt"/>
              </a:rPr>
              <a:t>durumda çevirmen, kaynak dildeki metin türü </a:t>
            </a:r>
            <a:r>
              <a:rPr lang="tr-TR" sz="2000" dirty="0" smtClean="0">
                <a:latin typeface="+mj-lt"/>
              </a:rPr>
              <a:t>gelenekleri ile </a:t>
            </a:r>
            <a:r>
              <a:rPr lang="tr-TR" sz="2000" dirty="0">
                <a:latin typeface="+mj-lt"/>
              </a:rPr>
              <a:t>bunların çeviri dilindeki </a:t>
            </a:r>
            <a:r>
              <a:rPr lang="tr-TR" sz="2000" dirty="0" smtClean="0">
                <a:latin typeface="+mj-lt"/>
              </a:rPr>
              <a:t>karşılıklarını </a:t>
            </a:r>
            <a:r>
              <a:rPr lang="tr-TR" sz="2000" dirty="0" smtClean="0">
                <a:latin typeface="+mj-lt"/>
              </a:rPr>
              <a:t>göz </a:t>
            </a:r>
            <a:r>
              <a:rPr lang="tr-TR" sz="2000" dirty="0">
                <a:latin typeface="+mj-lt"/>
              </a:rPr>
              <a:t>önünde tutmalıdır. Çoğu zaman bu tür </a:t>
            </a:r>
            <a:r>
              <a:rPr lang="tr-TR" sz="2000" dirty="0" smtClean="0">
                <a:latin typeface="+mj-lt"/>
              </a:rPr>
              <a:t>yalın metinleri </a:t>
            </a:r>
            <a:r>
              <a:rPr lang="tr-TR" sz="2000" dirty="0">
                <a:latin typeface="+mj-lt"/>
              </a:rPr>
              <a:t>bir dilden bir dile doğrudan doğruya </a:t>
            </a:r>
            <a:r>
              <a:rPr lang="tr-TR" sz="2000" dirty="0" smtClean="0">
                <a:latin typeface="+mj-lt"/>
              </a:rPr>
              <a:t>aktarabilmek olanaksızdır</a:t>
            </a:r>
            <a:r>
              <a:rPr lang="tr-TR" sz="2000" dirty="0">
                <a:latin typeface="+mj-lt"/>
              </a:rPr>
              <a:t>. Dolayısıyla, bunların çevirisi söz konusu </a:t>
            </a:r>
            <a:r>
              <a:rPr lang="tr-TR" sz="2000" dirty="0" smtClean="0">
                <a:latin typeface="+mj-lt"/>
              </a:rPr>
              <a:t>olduğu durumlarda</a:t>
            </a:r>
            <a:r>
              <a:rPr lang="tr-TR" sz="2000" dirty="0">
                <a:latin typeface="+mj-lt"/>
              </a:rPr>
              <a:t>, çeviri dilinde aynı işlevi sağlayan metin </a:t>
            </a:r>
            <a:r>
              <a:rPr lang="tr-TR" sz="2000" dirty="0" smtClean="0">
                <a:latin typeface="+mj-lt"/>
              </a:rPr>
              <a:t>geleneği araştırılarak</a:t>
            </a:r>
            <a:r>
              <a:rPr lang="tr-TR" sz="2000" dirty="0">
                <a:latin typeface="+mj-lt"/>
              </a:rPr>
              <a:t>, iletişimsel bir eşdeğerliliğin kurulması amaçlanmalıdır</a:t>
            </a:r>
            <a:r>
              <a:rPr lang="tr-TR" sz="2000" dirty="0" smtClean="0">
                <a:latin typeface="+mj-lt"/>
              </a:rPr>
              <a:t>.</a:t>
            </a:r>
            <a:r>
              <a:rPr lang="tr-TR" sz="2000" dirty="0">
                <a:latin typeface="+mj-lt"/>
              </a:rPr>
              <a:t> Değişik türden yalın metin örnekleri, karmaşık bir </a:t>
            </a:r>
            <a:r>
              <a:rPr lang="tr-TR" sz="2000" dirty="0" smtClean="0">
                <a:latin typeface="+mj-lt"/>
              </a:rPr>
              <a:t>metin içinde</a:t>
            </a:r>
            <a:r>
              <a:rPr lang="tr-TR" sz="2000" dirty="0">
                <a:latin typeface="+mj-lt"/>
              </a:rPr>
              <a:t>, sözgelişi bir kurmaca metnin örgüsünde </a:t>
            </a:r>
            <a:r>
              <a:rPr lang="tr-TR" sz="2000" dirty="0" smtClean="0">
                <a:latin typeface="+mj-lt"/>
              </a:rPr>
              <a:t>karşımıza çıkarsa</a:t>
            </a:r>
            <a:r>
              <a:rPr lang="tr-TR" sz="2000" dirty="0">
                <a:latin typeface="+mj-lt"/>
              </a:rPr>
              <a:t>, bunların bütün yapı içindeki varlık nedeninin </a:t>
            </a:r>
            <a:r>
              <a:rPr lang="tr-TR" sz="2000" dirty="0" smtClean="0">
                <a:latin typeface="+mj-lt"/>
              </a:rPr>
              <a:t>doğru saptanması </a:t>
            </a:r>
            <a:r>
              <a:rPr lang="tr-TR" sz="2000" dirty="0">
                <a:latin typeface="+mj-lt"/>
              </a:rPr>
              <a:t>gerekir. </a:t>
            </a:r>
          </a:p>
          <a:p>
            <a:pPr marL="0" indent="0" algn="just">
              <a:buNone/>
            </a:pPr>
            <a:endParaRPr lang="tr-TR" sz="2000" dirty="0">
              <a:latin typeface="+mj-lt"/>
            </a:endParaRPr>
          </a:p>
          <a:p>
            <a:pPr marL="0" indent="0" algn="just">
              <a:buNone/>
            </a:pPr>
            <a:r>
              <a:rPr lang="tr-TR" sz="2000" dirty="0" smtClean="0">
                <a:latin typeface="+mj-lt"/>
              </a:rPr>
              <a:t>Kuruluşlarında </a:t>
            </a:r>
            <a:r>
              <a:rPr lang="tr-TR" sz="2000" dirty="0">
                <a:latin typeface="+mj-lt"/>
              </a:rPr>
              <a:t>başka tür metinlere de </a:t>
            </a:r>
            <a:r>
              <a:rPr lang="tr-TR" sz="2000" dirty="0" smtClean="0">
                <a:latin typeface="+mj-lt"/>
              </a:rPr>
              <a:t>yer veren </a:t>
            </a:r>
            <a:r>
              <a:rPr lang="tr-TR" sz="2000" dirty="0">
                <a:latin typeface="+mj-lt"/>
              </a:rPr>
              <a:t>karmaşık metinler, yalnız yazın metinleri değildir. </a:t>
            </a:r>
            <a:r>
              <a:rPr lang="tr-TR" sz="2000" dirty="0" smtClean="0">
                <a:latin typeface="+mj-lt"/>
              </a:rPr>
              <a:t>Dilekçe, günce</a:t>
            </a:r>
            <a:r>
              <a:rPr lang="tr-TR" sz="2000" dirty="0">
                <a:latin typeface="+mj-lt"/>
              </a:rPr>
              <a:t>, mektup, </a:t>
            </a:r>
            <a:r>
              <a:rPr lang="tr-TR" sz="2000" dirty="0" smtClean="0">
                <a:latin typeface="+mj-lt"/>
              </a:rPr>
              <a:t>inceleme, </a:t>
            </a:r>
            <a:r>
              <a:rPr lang="tr-TR" sz="2000" dirty="0">
                <a:latin typeface="+mj-lt"/>
              </a:rPr>
              <a:t>tutanak benzeri </a:t>
            </a:r>
            <a:r>
              <a:rPr lang="tr-TR" sz="2000" dirty="0" smtClean="0">
                <a:latin typeface="+mj-lt"/>
              </a:rPr>
              <a:t>metinlerde de </a:t>
            </a:r>
            <a:r>
              <a:rPr lang="tr-TR" sz="2000" dirty="0">
                <a:latin typeface="+mj-lt"/>
              </a:rPr>
              <a:t>bu karmaşık nitelik karşımıza çıkabilir.</a:t>
            </a:r>
          </a:p>
          <a:p>
            <a:pPr marL="0" indent="0" algn="just">
              <a:buNone/>
            </a:pPr>
            <a:endParaRPr lang="tr-TR" sz="2000" dirty="0">
              <a:latin typeface="+mj-lt"/>
            </a:endParaRPr>
          </a:p>
          <a:p>
            <a:pPr marL="0" indent="0" algn="just">
              <a:buNone/>
            </a:pPr>
            <a:endParaRPr lang="tr-TR" sz="2000" dirty="0">
              <a:latin typeface="+mj-lt"/>
            </a:endParaRPr>
          </a:p>
        </p:txBody>
      </p:sp>
    </p:spTree>
    <p:extLst>
      <p:ext uri="{BB962C8B-B14F-4D97-AF65-F5344CB8AC3E}">
        <p14:creationId xmlns:p14="http://schemas.microsoft.com/office/powerpoint/2010/main" val="234105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b="1" dirty="0" smtClean="0"/>
              <a:t>Yalın metinler</a:t>
            </a:r>
          </a:p>
          <a:p>
            <a:pPr marL="0" indent="0" algn="just">
              <a:buNone/>
            </a:pPr>
            <a:r>
              <a:rPr lang="tr-TR" sz="1800" dirty="0" smtClean="0"/>
              <a:t>Davetiye</a:t>
            </a:r>
            <a:r>
              <a:rPr lang="tr-TR" sz="1800" dirty="0" smtClean="0"/>
              <a:t>, ölüm ilanı, reçete, yemek tarifi, kira sözleşmesi, vaaz, sözleşme metinleri…</a:t>
            </a:r>
          </a:p>
          <a:p>
            <a:pPr marL="0" indent="0" algn="just">
              <a:buNone/>
            </a:pPr>
            <a:r>
              <a:rPr lang="tr-TR" sz="1800" b="1" dirty="0" smtClean="0"/>
              <a:t>Karmaşık metinler</a:t>
            </a:r>
          </a:p>
          <a:p>
            <a:pPr marL="0" indent="0" algn="just">
              <a:buNone/>
            </a:pPr>
            <a:r>
              <a:rPr lang="tr-TR" sz="1800" dirty="0" smtClean="0"/>
              <a:t>Kuruluşunda başka türden metinlere yer veren metinler. Sözgelimi </a:t>
            </a:r>
            <a:r>
              <a:rPr lang="tr-TR" sz="1800" dirty="0"/>
              <a:t>yazın metinleri, günce, mektup, dilekçe, tutanak, inceleme yazısı</a:t>
            </a:r>
            <a:r>
              <a:rPr lang="tr-TR" sz="1800" dirty="0" smtClean="0"/>
              <a:t>…</a:t>
            </a:r>
          </a:p>
          <a:p>
            <a:pPr marL="0" indent="0" algn="just">
              <a:buNone/>
            </a:pPr>
            <a:r>
              <a:rPr lang="tr-TR" sz="2000" b="1" dirty="0" smtClean="0"/>
              <a:t>Önceli metinler</a:t>
            </a:r>
          </a:p>
          <a:p>
            <a:pPr marL="0" indent="0" algn="just">
              <a:buNone/>
            </a:pPr>
            <a:r>
              <a:rPr lang="tr-TR" sz="1800" dirty="0" smtClean="0"/>
              <a:t>Çevrilmesi gerekli olan yalın metinler (yalın </a:t>
            </a:r>
            <a:r>
              <a:rPr lang="tr-TR" sz="1800" dirty="0"/>
              <a:t>metinler kurmaca metin içinde yer </a:t>
            </a:r>
            <a:r>
              <a:rPr lang="tr-TR" sz="1800" dirty="0" smtClean="0"/>
              <a:t>alabilirler)</a:t>
            </a:r>
          </a:p>
          <a:p>
            <a:pPr marL="0" indent="0" algn="just">
              <a:buNone/>
            </a:pPr>
            <a:endParaRPr lang="tr-TR" sz="1800" dirty="0" smtClean="0"/>
          </a:p>
        </p:txBody>
      </p:sp>
    </p:spTree>
    <p:extLst>
      <p:ext uri="{BB962C8B-B14F-4D97-AF65-F5344CB8AC3E}">
        <p14:creationId xmlns:p14="http://schemas.microsoft.com/office/powerpoint/2010/main" val="60127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b="1" dirty="0"/>
              <a:t>Metin </a:t>
            </a:r>
            <a:r>
              <a:rPr lang="tr-TR" sz="2000" b="1" dirty="0" smtClean="0"/>
              <a:t>Gelenekleri</a:t>
            </a:r>
            <a:endParaRPr lang="tr-TR" sz="2000" b="1" dirty="0"/>
          </a:p>
          <a:p>
            <a:pPr marL="0" indent="0" algn="just">
              <a:buNone/>
            </a:pPr>
            <a:r>
              <a:rPr lang="tr-TR" sz="2000" dirty="0"/>
              <a:t>Dil içindeki metin gelenekleri kültürün akışına göre değişikliklere uğraşabilirler. Gerçekte, sessizce etkilerini yürüten bu gelenekler, yazılı olmayan kurallar gibidir. Gerçi temel dilbilgisi kuralları gibi kesin nitelikte değildirler ama, toplumda belli yazı ya da söz </a:t>
            </a:r>
            <a:r>
              <a:rPr lang="tr-TR" sz="2000" dirty="0" smtClean="0"/>
              <a:t>eylemleri </a:t>
            </a:r>
            <a:r>
              <a:rPr lang="tr-TR" sz="2000" dirty="0"/>
              <a:t>bir yola yordama bağlayarak ölçüt oluşturdukları da apaçıktır. Bu ölçütlerdeki değişmeler, toplumsal kültürel değişmenin bir yansıması olabilir. </a:t>
            </a:r>
            <a:endParaRPr lang="tr-TR" sz="2000" dirty="0" smtClean="0"/>
          </a:p>
          <a:p>
            <a:pPr marL="0" indent="0" algn="just">
              <a:buNone/>
            </a:pPr>
            <a:endParaRPr lang="tr-TR" sz="2000" dirty="0" smtClean="0"/>
          </a:p>
          <a:p>
            <a:pPr marL="0" indent="0" algn="just">
              <a:buNone/>
            </a:pPr>
            <a:r>
              <a:rPr lang="tr-TR" sz="2000" dirty="0" smtClean="0"/>
              <a:t>Türkçede </a:t>
            </a:r>
            <a:r>
              <a:rPr lang="tr-TR" sz="2000" dirty="0" smtClean="0"/>
              <a:t>bilimsel </a:t>
            </a:r>
            <a:r>
              <a:rPr lang="tr-TR" sz="2000" dirty="0"/>
              <a:t>araştırma metinleri türünde, konunun edilgin bir kipte ya da birinci çoğul kişi ağzından anlatılması </a:t>
            </a:r>
            <a:endParaRPr lang="tr-TR" sz="2000" dirty="0" smtClean="0"/>
          </a:p>
          <a:p>
            <a:pPr marL="0" indent="0" algn="just">
              <a:buNone/>
            </a:pPr>
            <a:r>
              <a:rPr lang="tr-TR" sz="2000" dirty="0" smtClean="0"/>
              <a:t>Türkçede </a:t>
            </a:r>
            <a:r>
              <a:rPr lang="tr-TR" sz="2000" dirty="0"/>
              <a:t>resmi yazışmalarla </a:t>
            </a:r>
            <a:r>
              <a:rPr lang="tr-TR" sz="2000" dirty="0" smtClean="0"/>
              <a:t>dilekçelerdeki yerleşik kalıplar</a:t>
            </a:r>
          </a:p>
          <a:p>
            <a:pPr marL="0" indent="0" algn="just">
              <a:buNone/>
            </a:pPr>
            <a:r>
              <a:rPr lang="tr-TR" sz="2000" dirty="0" smtClean="0"/>
              <a:t> “</a:t>
            </a:r>
            <a:r>
              <a:rPr lang="tr-TR" sz="2000" dirty="0"/>
              <a:t>dilerim”, “saygıyla bilgilerinize sunarım” </a:t>
            </a:r>
            <a:r>
              <a:rPr lang="tr-TR" sz="2000" dirty="0" smtClean="0"/>
              <a:t>“</a:t>
            </a:r>
            <a:r>
              <a:rPr lang="tr-TR" sz="2000" dirty="0"/>
              <a:t>rica ederim”, “arz ve rica ederim</a:t>
            </a:r>
            <a:r>
              <a:rPr lang="tr-TR" sz="2000" dirty="0" smtClean="0"/>
              <a:t>”</a:t>
            </a:r>
            <a:endParaRPr lang="tr-TR" sz="2000" dirty="0"/>
          </a:p>
        </p:txBody>
      </p:sp>
    </p:spTree>
    <p:extLst>
      <p:ext uri="{BB962C8B-B14F-4D97-AF65-F5344CB8AC3E}">
        <p14:creationId xmlns:p14="http://schemas.microsoft.com/office/powerpoint/2010/main" val="1695307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04664"/>
            <a:ext cx="8229600" cy="5721499"/>
          </a:xfrm>
        </p:spPr>
        <p:txBody>
          <a:bodyPr>
            <a:normAutofit/>
          </a:bodyPr>
          <a:lstStyle/>
          <a:p>
            <a:pPr marL="0" indent="0" algn="just">
              <a:buNone/>
            </a:pPr>
            <a:r>
              <a:rPr lang="tr-TR" sz="2000" b="1" dirty="0" smtClean="0"/>
              <a:t>Dilin </a:t>
            </a:r>
            <a:r>
              <a:rPr lang="tr-TR" sz="2000" b="1" dirty="0"/>
              <a:t>Değişik Düzeylerinde Metin Geleneği Etkisi</a:t>
            </a:r>
          </a:p>
          <a:p>
            <a:pPr marL="0" indent="0" algn="just">
              <a:buNone/>
            </a:pPr>
            <a:r>
              <a:rPr lang="tr-TR" sz="2000" dirty="0"/>
              <a:t>Metin türleriyle ilgili gelenekler, </a:t>
            </a:r>
            <a:r>
              <a:rPr lang="tr-TR" sz="2000" dirty="0" smtClean="0"/>
              <a:t>dilin farklı düzlemlerinde görülebilir. </a:t>
            </a:r>
          </a:p>
          <a:p>
            <a:pPr marL="0" indent="0" algn="just">
              <a:buNone/>
            </a:pPr>
            <a:r>
              <a:rPr lang="tr-TR" sz="2000" dirty="0" smtClean="0"/>
              <a:t>Sözcük düzlemi (davetiye ve ölüm ilanları)</a:t>
            </a:r>
          </a:p>
          <a:p>
            <a:pPr marL="0" indent="0" algn="just">
              <a:buNone/>
            </a:pPr>
            <a:r>
              <a:rPr lang="tr-TR" sz="2000" dirty="0" smtClean="0"/>
              <a:t>Dilbilgisi düzlemi (bilimsel anlatım dili)</a:t>
            </a:r>
          </a:p>
          <a:p>
            <a:pPr marL="0" indent="0" algn="just">
              <a:buNone/>
            </a:pPr>
            <a:r>
              <a:rPr lang="tr-TR" sz="2000" dirty="0" smtClean="0"/>
              <a:t>Değişmeceli düzlemde (“</a:t>
            </a:r>
            <a:r>
              <a:rPr lang="tr-TR" sz="2000" dirty="0"/>
              <a:t>bir varmış bir yokmuş”, </a:t>
            </a:r>
            <a:r>
              <a:rPr lang="tr-TR" sz="2000" dirty="0" smtClean="0"/>
              <a:t>“es </a:t>
            </a:r>
            <a:r>
              <a:rPr lang="tr-TR" sz="2000" dirty="0" err="1" smtClean="0"/>
              <a:t>war</a:t>
            </a:r>
            <a:r>
              <a:rPr lang="tr-TR" sz="2000" dirty="0" smtClean="0"/>
              <a:t> </a:t>
            </a:r>
            <a:r>
              <a:rPr lang="tr-TR" sz="2000" dirty="0" err="1" smtClean="0"/>
              <a:t>einmal</a:t>
            </a:r>
            <a:r>
              <a:rPr lang="tr-TR" sz="2000" dirty="0" smtClean="0"/>
              <a:t>”, </a:t>
            </a:r>
            <a:r>
              <a:rPr lang="tr-TR" sz="2000" dirty="0" smtClean="0"/>
              <a:t>“</a:t>
            </a:r>
            <a:r>
              <a:rPr lang="tr-TR" sz="2000" dirty="0" err="1"/>
              <a:t>once</a:t>
            </a:r>
            <a:r>
              <a:rPr lang="tr-TR" sz="2000" dirty="0"/>
              <a:t> </a:t>
            </a:r>
            <a:r>
              <a:rPr lang="tr-TR" sz="2000" dirty="0" err="1"/>
              <a:t>upon</a:t>
            </a:r>
            <a:r>
              <a:rPr lang="tr-TR" sz="2000" dirty="0"/>
              <a:t> a time” gibi masal </a:t>
            </a:r>
            <a:r>
              <a:rPr lang="tr-TR" sz="2000" dirty="0" smtClean="0"/>
              <a:t>girişleri)</a:t>
            </a:r>
          </a:p>
          <a:p>
            <a:pPr marL="0" indent="0" algn="just">
              <a:buNone/>
            </a:pPr>
            <a:r>
              <a:rPr lang="tr-TR" sz="2000" dirty="0" smtClean="0"/>
              <a:t>Metin </a:t>
            </a:r>
            <a:r>
              <a:rPr lang="tr-TR" sz="2000" dirty="0"/>
              <a:t>kuruluş </a:t>
            </a:r>
            <a:r>
              <a:rPr lang="tr-TR" sz="2000" dirty="0" smtClean="0"/>
              <a:t>düzlemi (roman</a:t>
            </a:r>
            <a:r>
              <a:rPr lang="tr-TR" sz="2000" dirty="0"/>
              <a:t>, öykü gibi anlatı metinlerinde bölümleme, oyunlarda sahne perde </a:t>
            </a:r>
            <a:r>
              <a:rPr lang="tr-TR" sz="2000" dirty="0" smtClean="0"/>
              <a:t>düzenlemesi</a:t>
            </a:r>
            <a:r>
              <a:rPr lang="tr-TR" sz="2000" dirty="0"/>
              <a:t>, yasa metinlerinde maddeler, </a:t>
            </a:r>
            <a:r>
              <a:rPr lang="tr-TR" sz="2000" dirty="0" smtClean="0"/>
              <a:t>fıkralar</a:t>
            </a:r>
            <a:r>
              <a:rPr lang="tr-TR" sz="2000" dirty="0"/>
              <a:t>)</a:t>
            </a:r>
            <a:endParaRPr lang="tr-TR" sz="2000" dirty="0" smtClean="0"/>
          </a:p>
          <a:p>
            <a:pPr marL="0" indent="0" algn="just">
              <a:buNone/>
            </a:pPr>
            <a:r>
              <a:rPr lang="tr-TR" sz="2000" dirty="0" smtClean="0"/>
              <a:t>Metin </a:t>
            </a:r>
            <a:r>
              <a:rPr lang="tr-TR" sz="2000" dirty="0"/>
              <a:t>biçimi </a:t>
            </a:r>
            <a:r>
              <a:rPr lang="tr-TR" sz="2000" dirty="0" smtClean="0"/>
              <a:t>düzlemi (sone</a:t>
            </a:r>
            <a:r>
              <a:rPr lang="tr-TR" sz="2000" dirty="0"/>
              <a:t>, koşma, mani gibi belli metinler için belli koşuk ya da uyak </a:t>
            </a:r>
            <a:r>
              <a:rPr lang="tr-TR" sz="2000" dirty="0" smtClean="0"/>
              <a:t>düzeni)</a:t>
            </a:r>
          </a:p>
          <a:p>
            <a:pPr marL="0" indent="0" algn="just">
              <a:buNone/>
            </a:pPr>
            <a:r>
              <a:rPr lang="tr-TR" sz="2000" dirty="0" smtClean="0"/>
              <a:t>Noktalama düzlemi</a:t>
            </a:r>
            <a:endParaRPr lang="tr-TR" sz="2000" dirty="0"/>
          </a:p>
        </p:txBody>
      </p:sp>
    </p:spTree>
    <p:extLst>
      <p:ext uri="{BB962C8B-B14F-4D97-AF65-F5344CB8AC3E}">
        <p14:creationId xmlns:p14="http://schemas.microsoft.com/office/powerpoint/2010/main" val="2635049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6597352"/>
          </a:xfrm>
        </p:spPr>
        <p:txBody>
          <a:bodyPr>
            <a:noAutofit/>
          </a:bodyPr>
          <a:lstStyle/>
          <a:p>
            <a:pPr marL="0" lvl="0" indent="0" algn="just">
              <a:lnSpc>
                <a:spcPct val="107000"/>
              </a:lnSpc>
              <a:spcAft>
                <a:spcPts val="800"/>
              </a:spcAft>
              <a:buNone/>
            </a:pPr>
            <a:r>
              <a:rPr lang="tr-TR" sz="2000" b="1" dirty="0">
                <a:latin typeface="Calibri" panose="020F0502020204030204" pitchFamily="34" charset="0"/>
                <a:ea typeface="Times New Roman" panose="02020603050405020304" pitchFamily="18" charset="0"/>
                <a:cs typeface="Times New Roman" panose="02020603050405020304" pitchFamily="18" charset="0"/>
              </a:rPr>
              <a:t>İletişim Açısından Metin Türü</a:t>
            </a:r>
            <a:endParaRPr lang="tr-TR" sz="2000"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0"/>
              </a:spcBef>
              <a:buNone/>
            </a:pPr>
            <a:r>
              <a:rPr lang="tr-TR" sz="2000" dirty="0">
                <a:latin typeface="Calibri" panose="020F0502020204030204" pitchFamily="34" charset="0"/>
                <a:ea typeface="Times New Roman" panose="02020603050405020304" pitchFamily="18" charset="0"/>
                <a:cs typeface="Times New Roman" panose="02020603050405020304" pitchFamily="18" charset="0"/>
              </a:rPr>
              <a:t>Metin türü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kavramı</a:t>
            </a:r>
            <a:r>
              <a:rPr lang="tr-TR" sz="2000" dirty="0">
                <a:latin typeface="Calibri" panose="020F0502020204030204" pitchFamily="34" charset="0"/>
                <a:ea typeface="Times New Roman" panose="02020603050405020304" pitchFamily="18" charset="0"/>
                <a:cs typeface="Times New Roman" panose="02020603050405020304" pitchFamily="18" charset="0"/>
              </a:rPr>
              <a:t>, iletişimi üç açıdan etkiler. Bunlardan birincisi, hangi gelenekten bir metin karşısında olduğumuzu gösterecek belirtilerdir. İkincisi, belli bir beklenti durumunun uyandırılması, üçüncüsü de, metni kavrayışımızın yönlendirilmesidir. </a:t>
            </a:r>
            <a:endParaRPr lang="tr-TR" sz="2000"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0"/>
              </a:spcBef>
              <a:buNone/>
            </a:pPr>
            <a:r>
              <a:rPr lang="tr-TR" sz="2000" dirty="0" smtClean="0">
                <a:latin typeface="Calibri" panose="020F0502020204030204" pitchFamily="34" charset="0"/>
                <a:ea typeface="Times New Roman" panose="02020603050405020304" pitchFamily="18" charset="0"/>
                <a:cs typeface="Times New Roman" panose="02020603050405020304" pitchFamily="18" charset="0"/>
              </a:rPr>
              <a:t>Birinci </a:t>
            </a:r>
            <a:r>
              <a:rPr lang="tr-TR" sz="2000" dirty="0">
                <a:latin typeface="Calibri" panose="020F0502020204030204" pitchFamily="34" charset="0"/>
                <a:ea typeface="Times New Roman" panose="02020603050405020304" pitchFamily="18" charset="0"/>
                <a:cs typeface="Times New Roman" panose="02020603050405020304" pitchFamily="18" charset="0"/>
              </a:rPr>
              <a:t>etkiye örnek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a:t>
            </a:r>
            <a:r>
              <a:rPr lang="tr-TR" sz="2000" dirty="0">
                <a:latin typeface="Calibri" panose="020F0502020204030204" pitchFamily="34" charset="0"/>
                <a:ea typeface="Times New Roman" panose="02020603050405020304" pitchFamily="18" charset="0"/>
                <a:cs typeface="Times New Roman" panose="02020603050405020304" pitchFamily="18" charset="0"/>
              </a:rPr>
              <a:t>onlar ermiş muradına biz çıkalım kerevetine” sözleri bir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masal karşısında </a:t>
            </a:r>
            <a:r>
              <a:rPr lang="tr-TR" sz="2000" dirty="0">
                <a:latin typeface="Calibri" panose="020F0502020204030204" pitchFamily="34" charset="0"/>
                <a:ea typeface="Times New Roman" panose="02020603050405020304" pitchFamily="18" charset="0"/>
                <a:cs typeface="Times New Roman" panose="02020603050405020304" pitchFamily="18" charset="0"/>
              </a:rPr>
              <a:t>olduğumuzu önceden belirtir. </a:t>
            </a:r>
            <a:endParaRPr lang="tr-TR" sz="2000"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0"/>
              </a:spcBef>
              <a:buNone/>
            </a:pPr>
            <a:r>
              <a:rPr lang="tr-TR" sz="2000" dirty="0" smtClean="0">
                <a:latin typeface="Calibri" panose="020F0502020204030204" pitchFamily="34" charset="0"/>
                <a:ea typeface="Times New Roman" panose="02020603050405020304" pitchFamily="18" charset="0"/>
                <a:cs typeface="Times New Roman" panose="02020603050405020304" pitchFamily="18" charset="0"/>
              </a:rPr>
              <a:t>İletişim </a:t>
            </a:r>
            <a:r>
              <a:rPr lang="tr-TR" sz="2000" dirty="0">
                <a:latin typeface="Calibri" panose="020F0502020204030204" pitchFamily="34" charset="0"/>
                <a:ea typeface="Times New Roman" panose="02020603050405020304" pitchFamily="18" charset="0"/>
                <a:cs typeface="Times New Roman" panose="02020603050405020304" pitchFamily="18" charset="0"/>
              </a:rPr>
              <a:t>üzerinde ikincisi etki; belli metin örgülerini gelenekten tanıyan okurun, </a:t>
            </a:r>
            <a:r>
              <a:rPr lang="tr-TR" sz="2000" dirty="0" err="1">
                <a:latin typeface="Calibri" panose="020F0502020204030204" pitchFamily="34" charset="0"/>
                <a:ea typeface="Times New Roman" panose="02020603050405020304" pitchFamily="18" charset="0"/>
                <a:cs typeface="Times New Roman" panose="02020603050405020304" pitchFamily="18" charset="0"/>
              </a:rPr>
              <a:t>biçemsel</a:t>
            </a:r>
            <a:r>
              <a:rPr lang="tr-TR" sz="2000" dirty="0">
                <a:latin typeface="Calibri" panose="020F0502020204030204" pitchFamily="34" charset="0"/>
                <a:ea typeface="Times New Roman" panose="02020603050405020304" pitchFamily="18" charset="0"/>
                <a:cs typeface="Times New Roman" panose="02020603050405020304" pitchFamily="18" charset="0"/>
              </a:rPr>
              <a:t>-işlevsel güdüm kurgularıyla belli bir beklentiye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yönelmesidir (kısa </a:t>
            </a:r>
            <a:r>
              <a:rPr lang="tr-TR" sz="2000" dirty="0">
                <a:latin typeface="Calibri" panose="020F0502020204030204" pitchFamily="34" charset="0"/>
                <a:ea typeface="Times New Roman" panose="02020603050405020304" pitchFamily="18" charset="0"/>
                <a:cs typeface="Times New Roman" panose="02020603050405020304" pitchFamily="18" charset="0"/>
              </a:rPr>
              <a:t>hayvan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öyküsünün sonunda insan </a:t>
            </a:r>
            <a:r>
              <a:rPr lang="tr-TR" sz="2000" dirty="0">
                <a:latin typeface="Calibri" panose="020F0502020204030204" pitchFamily="34" charset="0"/>
                <a:ea typeface="Times New Roman" panose="02020603050405020304" pitchFamily="18" charset="0"/>
                <a:cs typeface="Times New Roman" panose="02020603050405020304" pitchFamily="18" charset="0"/>
              </a:rPr>
              <a:t>yaşamına da uygulanabilecek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ders  beklentisi). </a:t>
            </a:r>
          </a:p>
          <a:p>
            <a:pPr marL="0" indent="0" algn="just">
              <a:lnSpc>
                <a:spcPct val="107000"/>
              </a:lnSpc>
              <a:spcBef>
                <a:spcPts val="0"/>
              </a:spcBef>
              <a:buNone/>
            </a:pPr>
            <a:r>
              <a:rPr lang="tr-TR" sz="2000" dirty="0" smtClean="0">
                <a:latin typeface="Calibri" panose="020F0502020204030204" pitchFamily="34" charset="0"/>
                <a:ea typeface="Times New Roman" panose="02020603050405020304" pitchFamily="18" charset="0"/>
                <a:cs typeface="Times New Roman" panose="02020603050405020304" pitchFamily="18" charset="0"/>
              </a:rPr>
              <a:t>İletişimde</a:t>
            </a:r>
            <a:r>
              <a:rPr lang="tr-TR" sz="2000" dirty="0">
                <a:latin typeface="Calibri" panose="020F0502020204030204" pitchFamily="34" charset="0"/>
                <a:ea typeface="Times New Roman" panose="02020603050405020304" pitchFamily="18" charset="0"/>
                <a:cs typeface="Times New Roman" panose="02020603050405020304" pitchFamily="18" charset="0"/>
              </a:rPr>
              <a:t>, metnin kavranışını yönlendiren üçüncü etki de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beklentiler </a:t>
            </a:r>
            <a:r>
              <a:rPr lang="tr-TR" sz="2000" dirty="0">
                <a:latin typeface="Calibri" panose="020F0502020204030204" pitchFamily="34" charset="0"/>
                <a:ea typeface="Times New Roman" panose="02020603050405020304" pitchFamily="18" charset="0"/>
                <a:cs typeface="Times New Roman" panose="02020603050405020304" pitchFamily="18" charset="0"/>
              </a:rPr>
              <a:t>üzerine temellenir. “Son yılların en büyük romanlarından biri” gibi bir tümce, bir romanın arka kapağında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yer alıyorsa, bu tümceyi reklam metni olarak, eleştiri yazısında </a:t>
            </a:r>
            <a:r>
              <a:rPr lang="tr-TR" sz="2000" dirty="0">
                <a:latin typeface="Calibri" panose="020F0502020204030204" pitchFamily="34" charset="0"/>
                <a:ea typeface="Times New Roman" panose="02020603050405020304" pitchFamily="18" charset="0"/>
                <a:cs typeface="Times New Roman" panose="02020603050405020304" pitchFamily="18" charset="0"/>
              </a:rPr>
              <a:t>yer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alıyorsa bilgilendirici </a:t>
            </a:r>
            <a:r>
              <a:rPr lang="tr-TR" sz="2000" dirty="0">
                <a:latin typeface="Calibri" panose="020F0502020204030204" pitchFamily="34" charset="0"/>
                <a:ea typeface="Times New Roman" panose="02020603050405020304" pitchFamily="18" charset="0"/>
                <a:cs typeface="Times New Roman" panose="02020603050405020304" pitchFamily="18" charset="0"/>
              </a:rPr>
              <a:t>işlev kapsamında bir tanıtma metni olarak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değerlendirebiliriz.</a:t>
            </a:r>
          </a:p>
          <a:p>
            <a:pPr marL="0" indent="0" algn="just">
              <a:lnSpc>
                <a:spcPct val="107000"/>
              </a:lnSpc>
              <a:spcBef>
                <a:spcPts val="0"/>
              </a:spcBef>
              <a:buNone/>
            </a:pPr>
            <a:r>
              <a:rPr lang="tr-TR" sz="2000" dirty="0" smtClean="0">
                <a:latin typeface="Calibri" panose="020F0502020204030204" pitchFamily="34" charset="0"/>
                <a:ea typeface="Times New Roman" panose="02020603050405020304" pitchFamily="18" charset="0"/>
                <a:cs typeface="Times New Roman" panose="02020603050405020304" pitchFamily="18" charset="0"/>
              </a:rPr>
              <a:t>Belirtilen bu ayrıntılar</a:t>
            </a:r>
            <a:r>
              <a:rPr lang="tr-TR" sz="2000" dirty="0">
                <a:latin typeface="Calibri" panose="020F0502020204030204" pitchFamily="34" charset="0"/>
                <a:ea typeface="Times New Roman" panose="02020603050405020304" pitchFamily="18" charset="0"/>
                <a:cs typeface="Times New Roman" panose="02020603050405020304" pitchFamily="18" charset="0"/>
              </a:rPr>
              <a:t>, metinlerin doğru anlaşılmasını sağladıkları gibi, çevirmence bilincine varıldıklarında, sağlıklı bir çevirinin de temelini oluştururlar.</a:t>
            </a:r>
          </a:p>
        </p:txBody>
      </p:sp>
    </p:spTree>
    <p:extLst>
      <p:ext uri="{BB962C8B-B14F-4D97-AF65-F5344CB8AC3E}">
        <p14:creationId xmlns:p14="http://schemas.microsoft.com/office/powerpoint/2010/main" val="3568702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a:bodyPr>
          <a:lstStyle/>
          <a:p>
            <a:pPr marL="0" lvl="0" indent="0" algn="just">
              <a:lnSpc>
                <a:spcPct val="107000"/>
              </a:lnSpc>
              <a:spcBef>
                <a:spcPts val="0"/>
              </a:spcBef>
              <a:spcAft>
                <a:spcPts val="600"/>
              </a:spcAft>
              <a:buNone/>
            </a:pPr>
            <a:r>
              <a:rPr lang="tr-TR" sz="2000" b="1" dirty="0">
                <a:latin typeface="Calibri" panose="020F0502020204030204" pitchFamily="34" charset="0"/>
                <a:ea typeface="Times New Roman" panose="02020603050405020304" pitchFamily="18" charset="0"/>
                <a:cs typeface="Times New Roman" panose="02020603050405020304" pitchFamily="18" charset="0"/>
              </a:rPr>
              <a:t>Metin Türü Geleneği ile Çeviri</a:t>
            </a:r>
            <a:endParaRPr lang="tr-TR" sz="2000"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600"/>
              </a:spcAft>
              <a:buNone/>
            </a:pPr>
            <a:r>
              <a:rPr lang="tr-TR" sz="2000" dirty="0">
                <a:latin typeface="Calibri" panose="020F0502020204030204" pitchFamily="34" charset="0"/>
                <a:ea typeface="Times New Roman" panose="02020603050405020304" pitchFamily="18" charset="0"/>
                <a:cs typeface="Times New Roman" panose="02020603050405020304" pitchFamily="18" charset="0"/>
              </a:rPr>
              <a:t>Metin türü gelenekleri, dil ile kültürün özelliklerine göre,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çoğunlukla dile özgü </a:t>
            </a:r>
            <a:r>
              <a:rPr lang="tr-TR" sz="2000" dirty="0">
                <a:latin typeface="Calibri" panose="020F0502020204030204" pitchFamily="34" charset="0"/>
                <a:ea typeface="Times New Roman" panose="02020603050405020304" pitchFamily="18" charset="0"/>
                <a:cs typeface="Times New Roman" panose="02020603050405020304" pitchFamily="18" charset="0"/>
              </a:rPr>
              <a:t>bir biçimde oluşurlar. Bununla birlikte, benzer işlevi yürüten geleneklere ayrı ayrı dillerde de rastlanabilir. Bu açıdan bakılınca metin türleri;</a:t>
            </a:r>
          </a:p>
          <a:p>
            <a:pPr lvl="0" algn="just">
              <a:lnSpc>
                <a:spcPct val="107000"/>
              </a:lnSpc>
              <a:spcBef>
                <a:spcPts val="0"/>
              </a:spcBef>
              <a:spcAft>
                <a:spcPts val="600"/>
              </a:spcAft>
              <a:buFont typeface="+mj-lt"/>
              <a:buAutoNum type="alphaLcPeriod"/>
            </a:pPr>
            <a:r>
              <a:rPr lang="tr-TR" sz="2000" dirty="0">
                <a:latin typeface="Calibri" panose="020F0502020204030204" pitchFamily="34" charset="0"/>
                <a:ea typeface="Times New Roman" panose="02020603050405020304" pitchFamily="18" charset="0"/>
                <a:cs typeface="Times New Roman" panose="02020603050405020304" pitchFamily="18" charset="0"/>
              </a:rPr>
              <a:t>Bütün diller için geçerli genel metin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türleri (masal</a:t>
            </a:r>
            <a:r>
              <a:rPr lang="tr-TR" sz="2000" dirty="0">
                <a:latin typeface="Calibri" panose="020F0502020204030204" pitchFamily="34" charset="0"/>
                <a:ea typeface="Times New Roman" panose="02020603050405020304" pitchFamily="18" charset="0"/>
                <a:cs typeface="Times New Roman" panose="02020603050405020304" pitchFamily="18" charset="0"/>
              </a:rPr>
              <a:t>, destan, mektup, sözleşme,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şiir)</a:t>
            </a:r>
            <a:endParaRPr lang="tr-TR" sz="20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07000"/>
              </a:lnSpc>
              <a:spcBef>
                <a:spcPts val="0"/>
              </a:spcBef>
              <a:spcAft>
                <a:spcPts val="600"/>
              </a:spcAft>
              <a:buFont typeface="+mj-lt"/>
              <a:buAutoNum type="alphaLcPeriod"/>
            </a:pPr>
            <a:r>
              <a:rPr lang="tr-TR" sz="2000" dirty="0">
                <a:latin typeface="Calibri" panose="020F0502020204030204" pitchFamily="34" charset="0"/>
                <a:ea typeface="Times New Roman" panose="02020603050405020304" pitchFamily="18" charset="0"/>
                <a:cs typeface="Times New Roman" panose="02020603050405020304" pitchFamily="18" charset="0"/>
              </a:rPr>
              <a:t>Tek dilden daha çok dilde bulunan metin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türleri (sone</a:t>
            </a:r>
            <a:r>
              <a:rPr lang="tr-TR" sz="2000" dirty="0">
                <a:latin typeface="Calibri" panose="020F0502020204030204" pitchFamily="34" charset="0"/>
                <a:ea typeface="Times New Roman" panose="02020603050405020304" pitchFamily="18" charset="0"/>
                <a:cs typeface="Times New Roman" panose="02020603050405020304" pitchFamily="18" charset="0"/>
              </a:rPr>
              <a:t>, gazel, </a:t>
            </a:r>
            <a:r>
              <a:rPr lang="tr-TR" sz="2000" dirty="0" err="1" smtClean="0">
                <a:latin typeface="Calibri" panose="020F0502020204030204" pitchFamily="34" charset="0"/>
                <a:ea typeface="Times New Roman" panose="02020603050405020304" pitchFamily="18" charset="0"/>
                <a:cs typeface="Times New Roman" panose="02020603050405020304" pitchFamily="18" charset="0"/>
              </a:rPr>
              <a:t>balad</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a:t>
            </a:r>
            <a:endParaRPr lang="tr-TR" sz="20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07000"/>
              </a:lnSpc>
              <a:spcBef>
                <a:spcPts val="0"/>
              </a:spcBef>
              <a:spcAft>
                <a:spcPts val="600"/>
              </a:spcAft>
              <a:buFont typeface="+mj-lt"/>
              <a:buAutoNum type="alphaLcPeriod"/>
            </a:pPr>
            <a:r>
              <a:rPr lang="tr-TR" sz="2000" dirty="0">
                <a:latin typeface="Calibri" panose="020F0502020204030204" pitchFamily="34" charset="0"/>
                <a:ea typeface="Times New Roman" panose="02020603050405020304" pitchFamily="18" charset="0"/>
                <a:cs typeface="Times New Roman" panose="02020603050405020304" pitchFamily="18" charset="0"/>
              </a:rPr>
              <a:t>Tek dile özgü metin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türleri (Japoncadaki “</a:t>
            </a:r>
            <a:r>
              <a:rPr lang="tr-TR" sz="2000" dirty="0" err="1" smtClean="0">
                <a:latin typeface="Calibri" panose="020F0502020204030204" pitchFamily="34" charset="0"/>
                <a:ea typeface="Times New Roman" panose="02020603050405020304" pitchFamily="18" charset="0"/>
                <a:cs typeface="Times New Roman" panose="02020603050405020304" pitchFamily="18" charset="0"/>
              </a:rPr>
              <a:t>no</a:t>
            </a:r>
            <a:r>
              <a:rPr lang="tr-TR" sz="2000" dirty="0">
                <a:latin typeface="Calibri" panose="020F0502020204030204" pitchFamily="34" charset="0"/>
                <a:ea typeface="Times New Roman" panose="02020603050405020304" pitchFamily="18" charset="0"/>
                <a:cs typeface="Times New Roman" panose="02020603050405020304" pitchFamily="18" charset="0"/>
              </a:rPr>
              <a:t>” oyunları ya da “</a:t>
            </a:r>
            <a:r>
              <a:rPr lang="tr-TR" sz="2000" dirty="0" err="1">
                <a:latin typeface="Calibri" panose="020F0502020204030204" pitchFamily="34" charset="0"/>
                <a:ea typeface="Times New Roman" panose="02020603050405020304" pitchFamily="18" charset="0"/>
                <a:cs typeface="Times New Roman" panose="02020603050405020304" pitchFamily="18" charset="0"/>
              </a:rPr>
              <a:t>haiku</a:t>
            </a:r>
            <a:r>
              <a:rPr lang="tr-TR" sz="2000" dirty="0">
                <a:latin typeface="Calibri" panose="020F0502020204030204" pitchFamily="34" charset="0"/>
                <a:ea typeface="Times New Roman" panose="02020603050405020304" pitchFamily="18" charset="0"/>
                <a:cs typeface="Times New Roman" panose="02020603050405020304" pitchFamily="18" charset="0"/>
              </a:rPr>
              <a:t>” şiirleri,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Türkçedeki maniler)</a:t>
            </a:r>
          </a:p>
          <a:p>
            <a:pPr marL="0" lvl="0" indent="0" algn="just">
              <a:lnSpc>
                <a:spcPct val="107000"/>
              </a:lnSpc>
              <a:spcBef>
                <a:spcPts val="0"/>
              </a:spcBef>
              <a:spcAft>
                <a:spcPts val="600"/>
              </a:spcAft>
              <a:buNone/>
            </a:pPr>
            <a:r>
              <a:rPr lang="tr-TR" sz="2000" dirty="0">
                <a:latin typeface="Calibri" panose="020F0502020204030204" pitchFamily="34" charset="0"/>
                <a:ea typeface="Times New Roman" panose="02020603050405020304" pitchFamily="18" charset="0"/>
                <a:cs typeface="Times New Roman" panose="02020603050405020304" pitchFamily="18" charset="0"/>
              </a:rPr>
              <a:t>Metin türü gelenekleriyle ilgili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ayrıntılı </a:t>
            </a:r>
            <a:r>
              <a:rPr lang="tr-TR" sz="2000" dirty="0">
                <a:latin typeface="Calibri" panose="020F0502020204030204" pitchFamily="34" charset="0"/>
                <a:ea typeface="Times New Roman" panose="02020603050405020304" pitchFamily="18" charset="0"/>
                <a:cs typeface="Times New Roman" panose="02020603050405020304" pitchFamily="18" charset="0"/>
              </a:rPr>
              <a:t>bilgi, değişik metinlere uygulanacak doğru çeviri yönteminin saptanmasında </a:t>
            </a:r>
            <a:r>
              <a:rPr lang="tr-TR" sz="2000" dirty="0" smtClean="0">
                <a:latin typeface="Calibri" panose="020F0502020204030204" pitchFamily="34" charset="0"/>
                <a:ea typeface="Times New Roman" panose="02020603050405020304" pitchFamily="18" charset="0"/>
                <a:cs typeface="Times New Roman" panose="02020603050405020304" pitchFamily="18" charset="0"/>
              </a:rPr>
              <a:t>yarar </a:t>
            </a:r>
            <a:r>
              <a:rPr lang="tr-TR" sz="2000" dirty="0">
                <a:latin typeface="Calibri" panose="020F0502020204030204" pitchFamily="34" charset="0"/>
                <a:ea typeface="Times New Roman" panose="02020603050405020304" pitchFamily="18" charset="0"/>
                <a:cs typeface="Times New Roman" panose="02020603050405020304" pitchFamily="18" charset="0"/>
              </a:rPr>
              <a:t>sağlar. Metin türünün geleneği her yönüyle göz önünde tutulabilirse, hangi metinlerin iletişimsel yöntemle, iletinin aktarılmasına ağırlık verilerek çevrilebileceği, buna karşılık hangi metinlerin dilsel biçimine ağırlık verilmesi gerektiği daha kolay kararlaştırılabilecektir. </a:t>
            </a:r>
            <a:endParaRPr lang="tr-TR" sz="2000" dirty="0" smtClean="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1559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93827"/>
            <a:ext cx="8229600" cy="5721499"/>
          </a:xfrm>
        </p:spPr>
        <p:txBody>
          <a:bodyPr>
            <a:normAutofit/>
          </a:bodyPr>
          <a:lstStyle/>
          <a:p>
            <a:pPr marL="0" indent="0">
              <a:buNone/>
            </a:pPr>
            <a:endParaRPr lang="tr-TR" sz="2000" dirty="0" smtClean="0"/>
          </a:p>
          <a:p>
            <a:pPr algn="just">
              <a:buNone/>
            </a:pPr>
            <a:r>
              <a:rPr lang="tr-TR" sz="2000" dirty="0" smtClean="0"/>
              <a:t>Kaynak</a:t>
            </a:r>
            <a:endParaRPr lang="tr-TR" sz="2000" dirty="0"/>
          </a:p>
          <a:p>
            <a:pPr algn="just">
              <a:buNone/>
            </a:pPr>
            <a:r>
              <a:rPr lang="tr-TR" sz="2000" dirty="0"/>
              <a:t>Göktürk, A. (1994). Çeviri Dillerin Dili. İstanbul: YKY</a:t>
            </a:r>
            <a:r>
              <a:rPr lang="tr-TR" sz="2000" dirty="0" smtClean="0"/>
              <a:t>.</a:t>
            </a:r>
            <a:endParaRPr lang="tr-TR" sz="2000" dirty="0"/>
          </a:p>
        </p:txBody>
      </p:sp>
    </p:spTree>
    <p:extLst>
      <p:ext uri="{BB962C8B-B14F-4D97-AF65-F5344CB8AC3E}">
        <p14:creationId xmlns:p14="http://schemas.microsoft.com/office/powerpoint/2010/main" val="270147025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389</TotalTime>
  <Words>852</Words>
  <Application>Microsoft Office PowerPoint</Application>
  <PresentationFormat>Ekran Gösterisi (4:3)</PresentationFormat>
  <Paragraphs>42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Dilsel İşlev ile Çeviri</dc:title>
  <dc:creator>DİLEK</dc:creator>
  <cp:lastModifiedBy>User</cp:lastModifiedBy>
  <cp:revision>31</cp:revision>
  <dcterms:created xsi:type="dcterms:W3CDTF">2018-03-13T13:51:13Z</dcterms:created>
  <dcterms:modified xsi:type="dcterms:W3CDTF">2018-03-26T18:43:10Z</dcterms:modified>
</cp:coreProperties>
</file>