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C54AD8-9CFA-6C41-BE35-CAFAC6231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Yunanistan’da Folklor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EA6B087-F295-644D-9245-77722C329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15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EAF96A-0E26-BC47-A585-569C8D26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7BC2CF-0AA0-FC43-BF2D-FD68F711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Folklor/halkbilim Yunancada </a:t>
            </a:r>
            <a:r>
              <a:rPr lang="el-GR" dirty="0" err="1"/>
              <a:t>Λαογραφια</a:t>
            </a:r>
            <a:r>
              <a:rPr lang="el-GR" dirty="0"/>
              <a:t> </a:t>
            </a:r>
            <a:r>
              <a:rPr lang="tr-TR" dirty="0"/>
              <a:t>(</a:t>
            </a:r>
            <a:r>
              <a:rPr lang="tr-TR" dirty="0" err="1"/>
              <a:t>laografia</a:t>
            </a:r>
            <a:r>
              <a:rPr lang="tr-TR" dirty="0"/>
              <a:t>) kelimesiyle karşılanmaktadır. Halk ve yazmak kelimelerinden oluşmaktadır.</a:t>
            </a:r>
          </a:p>
          <a:p>
            <a:r>
              <a:rPr lang="tr-TR" dirty="0"/>
              <a:t>Uluslaşma sürecinde folklor bir disiplin olarak kendini göstermiştir. </a:t>
            </a:r>
          </a:p>
          <a:p>
            <a:r>
              <a:rPr lang="tr-TR" dirty="0"/>
              <a:t>Belki de Yunanistan’da folklor, benliğini, ulusal kimliğini ispat için kullanılan bir disiplin olmuştur.</a:t>
            </a:r>
          </a:p>
        </p:txBody>
      </p:sp>
    </p:spTree>
    <p:extLst>
      <p:ext uri="{BB962C8B-B14F-4D97-AF65-F5344CB8AC3E}">
        <p14:creationId xmlns:p14="http://schemas.microsoft.com/office/powerpoint/2010/main" val="57706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A49E3D-04FA-4740-B8FA-D7702CDA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4A2D36-6875-8642-8E43-A40CC131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Yunanistan 1821 yılında bağımsız bir devlet haline gelmiştir. Bu süreçte Yunan kimliğinin üzerine tartışmalar yaşandı.</a:t>
            </a:r>
          </a:p>
          <a:p>
            <a:r>
              <a:rPr lang="tr-TR" dirty="0"/>
              <a:t>Hatta isim olarak Yunan mı Rum mu olmalı üzerine çatışmalara sahne oldu.</a:t>
            </a:r>
          </a:p>
        </p:txBody>
      </p:sp>
    </p:spTree>
    <p:extLst>
      <p:ext uri="{BB962C8B-B14F-4D97-AF65-F5344CB8AC3E}">
        <p14:creationId xmlns:p14="http://schemas.microsoft.com/office/powerpoint/2010/main" val="350128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8624E6-9212-6640-996D-E5C6DBA0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8BAD03-571E-9E40-94C8-72216C62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Din adamları Yunan/Helen (</a:t>
            </a:r>
            <a:r>
              <a:rPr lang="el-GR" dirty="0" err="1"/>
              <a:t>Ελληνας</a:t>
            </a:r>
            <a:r>
              <a:rPr lang="tr-TR" dirty="0"/>
              <a:t>) kelimesinin pagan, Hıristiyanlık öncesini çağrıştırdığını ifade ederek karşı çıkıyorlar, Rum/</a:t>
            </a:r>
            <a:r>
              <a:rPr lang="tr-TR" dirty="0" err="1"/>
              <a:t>Romios</a:t>
            </a:r>
            <a:r>
              <a:rPr lang="tr-TR" dirty="0"/>
              <a:t> kelimesini öneriyorlardı.</a:t>
            </a:r>
          </a:p>
          <a:p>
            <a:r>
              <a:rPr lang="tr-TR" dirty="0"/>
              <a:t>Daha </a:t>
            </a:r>
            <a:r>
              <a:rPr lang="tr-TR" dirty="0" err="1"/>
              <a:t>seküler</a:t>
            </a:r>
            <a:r>
              <a:rPr lang="tr-TR" dirty="0"/>
              <a:t> olanlar ise Yunan kelimesinin kadim bir ulusu ifade ettiği gerekçesiyle bu kelimeyi kullanmayı tercih ediyorlardı.</a:t>
            </a:r>
          </a:p>
        </p:txBody>
      </p:sp>
    </p:spTree>
    <p:extLst>
      <p:ext uri="{BB962C8B-B14F-4D97-AF65-F5344CB8AC3E}">
        <p14:creationId xmlns:p14="http://schemas.microsoft.com/office/powerpoint/2010/main" val="34266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D6A3C0-0C85-254B-B5B9-E697CB0D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7B6759-8888-B64B-84C7-AE637A4F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Netice olarak Yunan kelimesinde karar kılındı ve kullanılmaya başlandı.</a:t>
            </a:r>
          </a:p>
          <a:p>
            <a:r>
              <a:rPr lang="tr-TR" dirty="0"/>
              <a:t>Bu sayede antik dönemden modern döneme bir sürekliliği sağlamış oluyorlardı.</a:t>
            </a:r>
          </a:p>
        </p:txBody>
      </p:sp>
    </p:spTree>
    <p:extLst>
      <p:ext uri="{BB962C8B-B14F-4D97-AF65-F5344CB8AC3E}">
        <p14:creationId xmlns:p14="http://schemas.microsoft.com/office/powerpoint/2010/main" val="189309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ED4E4-4A55-8244-8035-CEB480DD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071B43-9622-554F-8270-A3E5B380A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Günümüzde Rum ifadesi Yunanistan sınırları dışında yaşayan ve Yunan vatandaşı olmayan Ortodokslar için kullanılmaktadır. </a:t>
            </a:r>
          </a:p>
          <a:p>
            <a:r>
              <a:rPr lang="tr-TR" dirty="0"/>
              <a:t>Bunlar Türkiye’de yaşayan Yunanca konuşan Ortodokslar ve Kıbrıslı Ortodoksları kapsamaktadır.</a:t>
            </a:r>
          </a:p>
        </p:txBody>
      </p:sp>
    </p:spTree>
    <p:extLst>
      <p:ext uri="{BB962C8B-B14F-4D97-AF65-F5344CB8AC3E}">
        <p14:creationId xmlns:p14="http://schemas.microsoft.com/office/powerpoint/2010/main" val="151948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1A5C7A-E0BE-9942-A1A1-3AA5BBA0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7D2E5B-ADEE-B346-8C07-053577629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Rum tabiri, kelime anlamı itibariyle Bizans’a referans vermekte ve Romalı anlamına gelmektedir.</a:t>
            </a:r>
          </a:p>
          <a:p>
            <a:r>
              <a:rPr lang="tr-TR" dirty="0"/>
              <a:t>Bunun sebebi, bugün Bizans olarak ifade edilen devletin İstanbul’u Yeni Roma olarak nitelemesinden kaynaklanmaktadır. Doğu ve Batı Roma ayrımında bu görülebilmektedir.</a:t>
            </a:r>
          </a:p>
        </p:txBody>
      </p:sp>
    </p:spTree>
    <p:extLst>
      <p:ext uri="{BB962C8B-B14F-4D97-AF65-F5344CB8AC3E}">
        <p14:creationId xmlns:p14="http://schemas.microsoft.com/office/powerpoint/2010/main" val="109830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D28585-4D90-F34C-A610-06DECDA1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7EF88A-1631-1048-A95E-925FB9A4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Ortodoksların dini merkezi olan Patrikhane’nin İstanbul’da bulunması din adamlarının Rum isminde ısrar etmesinin göstergesidir. </a:t>
            </a:r>
          </a:p>
          <a:p>
            <a:r>
              <a:rPr lang="tr-TR" dirty="0"/>
              <a:t>Günümüzde Türkiye’de yaşayan ve Yunanca konuşan Ortodokslar, Türkçe ifadede Rum, Yunanca ifadede </a:t>
            </a:r>
            <a:r>
              <a:rPr lang="tr-TR" dirty="0" err="1"/>
              <a:t>Ellinas</a:t>
            </a:r>
            <a:r>
              <a:rPr lang="tr-TR" dirty="0"/>
              <a:t>, </a:t>
            </a:r>
            <a:r>
              <a:rPr lang="tr-TR" dirty="0" err="1"/>
              <a:t>Ellinida</a:t>
            </a:r>
            <a:r>
              <a:rPr lang="tr-TR" dirty="0"/>
              <a:t> ifadelerini kullanmaktadırlar.</a:t>
            </a:r>
          </a:p>
        </p:txBody>
      </p:sp>
    </p:spTree>
    <p:extLst>
      <p:ext uri="{BB962C8B-B14F-4D97-AF65-F5344CB8AC3E}">
        <p14:creationId xmlns:p14="http://schemas.microsoft.com/office/powerpoint/2010/main" val="356798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D76564-407F-4F60-ADF5-76B75DAB8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45841C-D9DC-434E-8A7B-CC1DBF4D1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A5ACF3-B8C0-4AC9-B185-320C6CC0B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B9A764-7153-4F31-B447-F92772C89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EFF5C3-DC26-4AAD-BB6B-AAD9131B8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3B68C3-2EAC-45C2-828B-F9B1DD535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D1198DE-F375-444A-A729-9A629368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CD35C3-C452-0C4F-A452-FD77CDCB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035" y="2052116"/>
            <a:ext cx="2688625" cy="3997828"/>
          </a:xfrm>
        </p:spPr>
        <p:txBody>
          <a:bodyPr>
            <a:normAutofit/>
          </a:bodyPr>
          <a:lstStyle/>
          <a:p>
            <a:r>
              <a:rPr lang="tr-TR" sz="1400" dirty="0"/>
              <a:t>Bu tartışmalar </a:t>
            </a:r>
            <a:r>
              <a:rPr lang="tr-TR" sz="1400" dirty="0" err="1"/>
              <a:t>Herkül</a:t>
            </a:r>
            <a:r>
              <a:rPr lang="tr-TR" sz="1400" dirty="0"/>
              <a:t> </a:t>
            </a:r>
            <a:r>
              <a:rPr lang="tr-TR" sz="1400" dirty="0" err="1"/>
              <a:t>Millas’ın</a:t>
            </a:r>
            <a:r>
              <a:rPr lang="tr-TR" sz="1400" dirty="0"/>
              <a:t> çalışmalarında ve </a:t>
            </a:r>
            <a:r>
              <a:rPr lang="tr-TR" sz="1400" dirty="0" err="1"/>
              <a:t>Gregory</a:t>
            </a:r>
            <a:r>
              <a:rPr lang="tr-TR" sz="1400" dirty="0"/>
              <a:t> </a:t>
            </a:r>
            <a:r>
              <a:rPr lang="tr-TR" sz="1400" dirty="0" err="1"/>
              <a:t>Jusdanis’in</a:t>
            </a:r>
            <a:r>
              <a:rPr lang="tr-TR" sz="1400" dirty="0"/>
              <a:t> </a:t>
            </a:r>
            <a:r>
              <a:rPr lang="tr-TR" sz="1400"/>
              <a:t>kitabında okunabilir.</a:t>
            </a:r>
            <a:endParaRPr lang="tr-TR" sz="1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36C304-B4AC-394E-94D2-43A9BA4D86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" b="4"/>
          <a:stretch/>
        </p:blipFill>
        <p:spPr>
          <a:xfrm>
            <a:off x="5439014" y="2343945"/>
            <a:ext cx="2240881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7D3CF3E-7E2A-3643-B83C-E602515E14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1" r="4" b="4"/>
          <a:stretch/>
        </p:blipFill>
        <p:spPr>
          <a:xfrm>
            <a:off x="8001628" y="2348779"/>
            <a:ext cx="2250337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C5FB67-A02E-46F4-8FD1-1E19CB0B3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AFEF241-C2B9-8740-B0B3-2587DBFB60BB}"/>
              </a:ext>
            </a:extLst>
          </p:cNvPr>
          <p:cNvSpPr txBox="1"/>
          <p:nvPr/>
        </p:nvSpPr>
        <p:spPr>
          <a:xfrm>
            <a:off x="3600450" y="4014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023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248</Words>
  <Application>Microsoft Macintosh PowerPoint</Application>
  <PresentationFormat>Geniş ekran</PresentationFormat>
  <Paragraphs>17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Yunanistan’da Folklor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Yunanistan’da Folklor</dc:title>
  <dc:creator>Zehra Münüsoğlu</dc:creator>
  <cp:lastModifiedBy>Zehra Münüsoğlu</cp:lastModifiedBy>
  <cp:revision>1</cp:revision>
  <dcterms:created xsi:type="dcterms:W3CDTF">2020-07-28T16:57:15Z</dcterms:created>
  <dcterms:modified xsi:type="dcterms:W3CDTF">2020-07-28T16:58:18Z</dcterms:modified>
</cp:coreProperties>
</file>