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73" r:id="rId4"/>
    <p:sldId id="290" r:id="rId5"/>
    <p:sldId id="293" r:id="rId6"/>
    <p:sldId id="291" r:id="rId7"/>
    <p:sldId id="292" r:id="rId8"/>
    <p:sldId id="259" r:id="rId9"/>
    <p:sldId id="267" r:id="rId10"/>
    <p:sldId id="268" r:id="rId11"/>
    <p:sldId id="269" r:id="rId12"/>
    <p:sldId id="271" r:id="rId13"/>
    <p:sldId id="270" r:id="rId14"/>
    <p:sldId id="288" r:id="rId15"/>
    <p:sldId id="289" r:id="rId16"/>
    <p:sldId id="260" r:id="rId17"/>
    <p:sldId id="282" r:id="rId18"/>
    <p:sldId id="283" r:id="rId19"/>
    <p:sldId id="274" r:id="rId20"/>
    <p:sldId id="284" r:id="rId21"/>
    <p:sldId id="285" r:id="rId22"/>
    <p:sldId id="262" r:id="rId23"/>
    <p:sldId id="286" r:id="rId24"/>
    <p:sldId id="287" r:id="rId25"/>
    <p:sldId id="266" r:id="rId26"/>
    <p:sldId id="275" r:id="rId27"/>
    <p:sldId id="276" r:id="rId28"/>
    <p:sldId id="277" r:id="rId29"/>
    <p:sldId id="279" r:id="rId30"/>
    <p:sldId id="281" r:id="rId3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22A6B61B-3B7D-430E-BA91-19B6D68AC8F8}" type="datetimeFigureOut">
              <a:rPr lang="tr-TR" smtClean="0"/>
              <a:pPr/>
              <a:t>25.11.2020</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E7859EB7-4018-4628-A421-A5EC19A7F2BA}"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2A6B61B-3B7D-430E-BA91-19B6D68AC8F8}" type="datetimeFigureOut">
              <a:rPr lang="tr-TR" smtClean="0"/>
              <a:pPr/>
              <a:t>25.11.2020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7859EB7-4018-4628-A421-A5EC19A7F2B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2A6B61B-3B7D-430E-BA91-19B6D68AC8F8}" type="datetimeFigureOut">
              <a:rPr lang="tr-TR" smtClean="0"/>
              <a:pPr/>
              <a:t>25.11.2020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7859EB7-4018-4628-A421-A5EC19A7F2B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22A6B61B-3B7D-430E-BA91-19B6D68AC8F8}" type="datetimeFigureOut">
              <a:rPr lang="tr-TR" smtClean="0"/>
              <a:pPr/>
              <a:t>25.11.2020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7859EB7-4018-4628-A421-A5EC19A7F2BA}"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22A6B61B-3B7D-430E-BA91-19B6D68AC8F8}" type="datetimeFigureOut">
              <a:rPr lang="tr-TR" smtClean="0"/>
              <a:pPr/>
              <a:t>25.11.2020</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E7859EB7-4018-4628-A421-A5EC19A7F2BA}"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22A6B61B-3B7D-430E-BA91-19B6D68AC8F8}" type="datetimeFigureOut">
              <a:rPr lang="tr-TR" smtClean="0"/>
              <a:pPr/>
              <a:t>25.11.2020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7859EB7-4018-4628-A421-A5EC19A7F2BA}"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22A6B61B-3B7D-430E-BA91-19B6D68AC8F8}" type="datetimeFigureOut">
              <a:rPr lang="tr-TR" smtClean="0"/>
              <a:pPr/>
              <a:t>25.11.2020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E7859EB7-4018-4628-A421-A5EC19A7F2BA}"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22A6B61B-3B7D-430E-BA91-19B6D68AC8F8}" type="datetimeFigureOut">
              <a:rPr lang="tr-TR" smtClean="0"/>
              <a:pPr/>
              <a:t>25.11.2020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E7859EB7-4018-4628-A421-A5EC19A7F2B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2A6B61B-3B7D-430E-BA91-19B6D68AC8F8}" type="datetimeFigureOut">
              <a:rPr lang="tr-TR" smtClean="0"/>
              <a:pPr/>
              <a:t>25.11.2020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E7859EB7-4018-4628-A421-A5EC19A7F2B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22A6B61B-3B7D-430E-BA91-19B6D68AC8F8}" type="datetimeFigureOut">
              <a:rPr lang="tr-TR" smtClean="0"/>
              <a:pPr/>
              <a:t>25.11.2020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7859EB7-4018-4628-A421-A5EC19A7F2BA}"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22A6B61B-3B7D-430E-BA91-19B6D68AC8F8}" type="datetimeFigureOut">
              <a:rPr lang="tr-TR" smtClean="0"/>
              <a:pPr/>
              <a:t>25.11.2020</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E7859EB7-4018-4628-A421-A5EC19A7F2BA}"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2A6B61B-3B7D-430E-BA91-19B6D68AC8F8}" type="datetimeFigureOut">
              <a:rPr lang="tr-TR" smtClean="0"/>
              <a:pPr/>
              <a:t>25.11.2020</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E7859EB7-4018-4628-A421-A5EC19A7F2BA}"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normAutofit fontScale="92500" lnSpcReduction="10000"/>
          </a:bodyPr>
          <a:lstStyle/>
          <a:p>
            <a:r>
              <a:rPr lang="tr-TR" dirty="0" smtClean="0"/>
              <a:t>Doç. Dr. Esra Yürümez</a:t>
            </a:r>
          </a:p>
          <a:p>
            <a:r>
              <a:rPr lang="tr-TR" dirty="0" smtClean="0"/>
              <a:t>AÜTF Çocuk ve </a:t>
            </a:r>
            <a:br>
              <a:rPr lang="tr-TR" dirty="0" smtClean="0"/>
            </a:br>
            <a:r>
              <a:rPr lang="tr-TR" dirty="0" smtClean="0"/>
              <a:t>Ergen Ruh Sağlığı ve Hastalıkları Anabilim Dalı</a:t>
            </a:r>
            <a:endParaRPr lang="tr-TR" dirty="0"/>
          </a:p>
        </p:txBody>
      </p:sp>
      <p:sp>
        <p:nvSpPr>
          <p:cNvPr id="2" name="1 Başlık"/>
          <p:cNvSpPr>
            <a:spLocks noGrp="1"/>
          </p:cNvSpPr>
          <p:nvPr>
            <p:ph type="ctrTitle"/>
          </p:nvPr>
        </p:nvSpPr>
        <p:spPr/>
        <p:txBody>
          <a:bodyPr/>
          <a:lstStyle/>
          <a:p>
            <a:r>
              <a:rPr lang="tr-TR" dirty="0" smtClean="0"/>
              <a:t>Otizm Spektrum Bozuklukları</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DSM-5 Tanı Ölçütleri</a:t>
            </a:r>
            <a:endParaRPr lang="tr-TR" dirty="0"/>
          </a:p>
        </p:txBody>
      </p:sp>
      <p:sp>
        <p:nvSpPr>
          <p:cNvPr id="3" name="2 İçerik Yer Tutucusu"/>
          <p:cNvSpPr>
            <a:spLocks noGrp="1"/>
          </p:cNvSpPr>
          <p:nvPr>
            <p:ph sz="quarter" idx="1"/>
          </p:nvPr>
        </p:nvSpPr>
        <p:spPr/>
        <p:txBody>
          <a:bodyPr>
            <a:normAutofit fontScale="77500" lnSpcReduction="20000"/>
          </a:bodyPr>
          <a:lstStyle/>
          <a:p>
            <a:r>
              <a:rPr lang="tr-TR" dirty="0"/>
              <a:t>B</a:t>
            </a:r>
            <a:r>
              <a:rPr lang="en-US" dirty="0"/>
              <a:t>. </a:t>
            </a:r>
            <a:r>
              <a:rPr lang="tr-TR" dirty="0"/>
              <a:t>Şunlardan </a:t>
            </a:r>
            <a:r>
              <a:rPr lang="tr-TR" b="1" dirty="0"/>
              <a:t>en az ikisiyle </a:t>
            </a:r>
            <a:r>
              <a:rPr lang="tr-TR" dirty="0"/>
              <a:t>kendini gösteren sınırlı, yineleyici davranış örüntüsü, ilgi ya da etkinlikler:</a:t>
            </a:r>
          </a:p>
          <a:p>
            <a:r>
              <a:rPr lang="tr-TR" dirty="0"/>
              <a:t>1. </a:t>
            </a:r>
            <a:r>
              <a:rPr lang="tr-TR" b="1" dirty="0"/>
              <a:t>Basmakalıp ya da tekrarlayıcı motor hareketler</a:t>
            </a:r>
            <a:r>
              <a:rPr lang="tr-TR" dirty="0"/>
              <a:t>, nesne kullanımı ya da konuşma (basit stereotipiler, nesne dizme, ekolali, jargon).</a:t>
            </a:r>
          </a:p>
          <a:p>
            <a:r>
              <a:rPr lang="tr-TR" dirty="0"/>
              <a:t>2. </a:t>
            </a:r>
            <a:r>
              <a:rPr lang="tr-TR" b="1" dirty="0"/>
              <a:t>Aynılık ısrarı</a:t>
            </a:r>
            <a:r>
              <a:rPr lang="tr-TR" dirty="0"/>
              <a:t>, esneklik göstermeme ya da törensel sözel ya da sözel olmayan davranışlar (değişiklik karşısında aşırı sıkıntı duyma, geçişlerde zorluk, katı düşünce, aynı yoldan gitmek, aynı yemeği istemek gibi).</a:t>
            </a:r>
          </a:p>
          <a:p>
            <a:r>
              <a:rPr lang="tr-TR" dirty="0"/>
              <a:t>3. Yoğunluğu ya da odağı olağandışı olan, kısıtlı, değişkenlik göstermeyen </a:t>
            </a:r>
            <a:r>
              <a:rPr lang="tr-TR" b="1" dirty="0"/>
              <a:t>ilgi alanları </a:t>
            </a:r>
            <a:r>
              <a:rPr lang="tr-TR" dirty="0"/>
              <a:t>(tuhaf nesnelere bağlanma, bunlarla uğraşıp durma gibi).</a:t>
            </a:r>
          </a:p>
          <a:p>
            <a:r>
              <a:rPr lang="tr-TR" dirty="0"/>
              <a:t>4. </a:t>
            </a:r>
            <a:r>
              <a:rPr lang="tr-TR" b="1" dirty="0"/>
              <a:t>Duyusal uyaranlara </a:t>
            </a:r>
            <a:r>
              <a:rPr lang="tr-TR" dirty="0"/>
              <a:t>çok fazla ya da az tepki verme ya da ortamın duyusal özelliklerine aşırı ilgi gösterme (ağrı/ısıya tepkisizlik, ses ya da dokulara ilgi, nesne koklama, ışıklara aşırı etkilenme gibi)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DSM-5 Tanı Ölçütleri</a:t>
            </a:r>
            <a:endParaRPr lang="tr-TR" dirty="0"/>
          </a:p>
        </p:txBody>
      </p:sp>
      <p:sp>
        <p:nvSpPr>
          <p:cNvPr id="3" name="2 İçerik Yer Tutucusu"/>
          <p:cNvSpPr>
            <a:spLocks noGrp="1"/>
          </p:cNvSpPr>
          <p:nvPr>
            <p:ph sz="quarter" idx="1"/>
          </p:nvPr>
        </p:nvSpPr>
        <p:spPr/>
        <p:txBody>
          <a:bodyPr>
            <a:normAutofit/>
          </a:bodyPr>
          <a:lstStyle/>
          <a:p>
            <a:r>
              <a:rPr lang="tr-TR" dirty="0" smtClean="0"/>
              <a:t>C. Belirtiler erken gelişim döneminde başlamıştır.</a:t>
            </a:r>
          </a:p>
          <a:p>
            <a:r>
              <a:rPr lang="tr-TR" dirty="0" smtClean="0"/>
              <a:t>D. Belirtiler sosyal, işle ilgili ya da diğer alanlarda klinik açıdan belirgin işlev bozukluğuna yol açar.</a:t>
            </a:r>
          </a:p>
          <a:p>
            <a:r>
              <a:rPr lang="tr-TR" dirty="0" smtClean="0"/>
              <a:t>E. Bilişsel gerilik ya da genel gelişimsel gecikme ile daha iyi açıklanamaz. Bilişsel gerilik eş tanısı için, sosyal iletişim genel gelişim düzeyinin altında olmalıdır. </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OSB Tanısal Değerlendirme Süreci</a:t>
            </a:r>
            <a:endParaRPr lang="tr-TR" dirty="0"/>
          </a:p>
        </p:txBody>
      </p:sp>
      <p:sp>
        <p:nvSpPr>
          <p:cNvPr id="3" name="2 İçerik Yer Tutucusu"/>
          <p:cNvSpPr>
            <a:spLocks noGrp="1"/>
          </p:cNvSpPr>
          <p:nvPr>
            <p:ph sz="quarter" idx="1"/>
          </p:nvPr>
        </p:nvSpPr>
        <p:spPr>
          <a:xfrm>
            <a:off x="502920" y="1524000"/>
            <a:ext cx="8183880" cy="4724400"/>
          </a:xfrm>
        </p:spPr>
        <p:txBody>
          <a:bodyPr>
            <a:normAutofit lnSpcReduction="10000"/>
          </a:bodyPr>
          <a:lstStyle/>
          <a:p>
            <a:r>
              <a:rPr lang="tr-TR" dirty="0" smtClean="0"/>
              <a:t>Gelişimsel ve tıbbi öykünün alınması</a:t>
            </a:r>
          </a:p>
          <a:p>
            <a:r>
              <a:rPr lang="tr-TR" dirty="0" smtClean="0"/>
              <a:t>Çocukla görüşme</a:t>
            </a:r>
          </a:p>
          <a:p>
            <a:r>
              <a:rPr lang="tr-TR" dirty="0" smtClean="0"/>
              <a:t>Ebeveyn/çocuğa bakan kişi ile görüşmeler</a:t>
            </a:r>
          </a:p>
          <a:p>
            <a:r>
              <a:rPr lang="tr-TR" dirty="0" smtClean="0"/>
              <a:t>Ebeveyn/öğretmen dereceleme ölçekleri</a:t>
            </a:r>
          </a:p>
          <a:p>
            <a:r>
              <a:rPr lang="tr-TR" dirty="0" smtClean="0"/>
              <a:t>Çocuk ve ebeveyn ilişkisinin gözlemlenmesi</a:t>
            </a:r>
          </a:p>
          <a:p>
            <a:r>
              <a:rPr lang="tr-TR" dirty="0" smtClean="0"/>
              <a:t>Bilişsel değerlendirme</a:t>
            </a:r>
          </a:p>
          <a:p>
            <a:r>
              <a:rPr lang="tr-TR" dirty="0" smtClean="0"/>
              <a:t>Akademik değerlendirme</a:t>
            </a:r>
          </a:p>
          <a:p>
            <a:r>
              <a:rPr lang="tr-TR" dirty="0" smtClean="0"/>
              <a:t>Uyumsal davranışların değerlendirilmesi</a:t>
            </a:r>
          </a:p>
          <a:p>
            <a:r>
              <a:rPr lang="tr-TR" dirty="0" smtClean="0"/>
              <a:t>İletişim ve dil becerilerinin değerlendirilmesi</a:t>
            </a:r>
          </a:p>
          <a:p>
            <a:r>
              <a:rPr lang="tr-TR" dirty="0" smtClean="0"/>
              <a:t>Duyusal hassasiyetin değerlendirilmesi </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buNone/>
            </a:pPr>
            <a:r>
              <a:rPr lang="tr-TR" dirty="0" smtClean="0"/>
              <a:t>   Temel tıbbi inceleme</a:t>
            </a:r>
          </a:p>
          <a:p>
            <a:r>
              <a:rPr lang="tr-TR" dirty="0" smtClean="0"/>
              <a:t>Ayrıntılı tıbbi ve gelişimsel öykü</a:t>
            </a:r>
          </a:p>
          <a:p>
            <a:r>
              <a:rPr lang="tr-TR" dirty="0" err="1" smtClean="0"/>
              <a:t>Dismorfi</a:t>
            </a:r>
            <a:r>
              <a:rPr lang="tr-TR" dirty="0" smtClean="0"/>
              <a:t> ve cilt lekeleri</a:t>
            </a:r>
          </a:p>
          <a:p>
            <a:r>
              <a:rPr lang="tr-TR" dirty="0" smtClean="0"/>
              <a:t>Motor beceriler, el kullanımı</a:t>
            </a:r>
          </a:p>
          <a:p>
            <a:r>
              <a:rPr lang="tr-TR" dirty="0" smtClean="0"/>
              <a:t>İşitme-görme sorunu</a:t>
            </a:r>
          </a:p>
          <a:p>
            <a:endParaRPr lang="tr-TR" dirty="0" smtClean="0"/>
          </a:p>
          <a:p>
            <a:r>
              <a:rPr lang="tr-TR" dirty="0" smtClean="0"/>
              <a:t>MRG, EEG, </a:t>
            </a:r>
            <a:r>
              <a:rPr lang="tr-TR" dirty="0" err="1" smtClean="0"/>
              <a:t>metabolik</a:t>
            </a:r>
            <a:r>
              <a:rPr lang="tr-TR" dirty="0" smtClean="0"/>
              <a:t> tetkikler, kromozom analizi ileri tıbbi değerlendirme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Çocukluk Otizmi Dereceleme Ölçeği (ÇODÖ): </a:t>
            </a:r>
            <a:endParaRPr lang="tr-TR" dirty="0"/>
          </a:p>
        </p:txBody>
      </p:sp>
      <p:sp>
        <p:nvSpPr>
          <p:cNvPr id="3" name="2 İçerik Yer Tutucusu"/>
          <p:cNvSpPr>
            <a:spLocks noGrp="1"/>
          </p:cNvSpPr>
          <p:nvPr>
            <p:ph sz="quarter" idx="1"/>
          </p:nvPr>
        </p:nvSpPr>
        <p:spPr/>
        <p:txBody>
          <a:bodyPr>
            <a:normAutofit/>
          </a:bodyPr>
          <a:lstStyle/>
          <a:p>
            <a:r>
              <a:rPr lang="tr-TR" dirty="0" smtClean="0"/>
              <a:t>Otizm tanısı koymaya yardımcı bir araçtır. </a:t>
            </a:r>
          </a:p>
          <a:p>
            <a:r>
              <a:rPr lang="tr-TR" dirty="0" smtClean="0"/>
              <a:t>İki yaş üzerindeki otizmli çocuklarda kullanılan, 15 maddeden oluşan ÇODÖ, otizmin derecelendirilmesi için kullanılır.</a:t>
            </a:r>
          </a:p>
          <a:p>
            <a:r>
              <a:rPr lang="tr-TR" dirty="0" err="1" smtClean="0"/>
              <a:t>Bakımverenlerle</a:t>
            </a:r>
            <a:r>
              <a:rPr lang="tr-TR" dirty="0" smtClean="0"/>
              <a:t> yapılan görüşme ve çocuğun gözlemlenmesi ile doldurulur. </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Otizm Davranış Kontrol Listesi:</a:t>
            </a:r>
            <a:endParaRPr lang="tr-TR" dirty="0"/>
          </a:p>
        </p:txBody>
      </p:sp>
      <p:sp>
        <p:nvSpPr>
          <p:cNvPr id="3" name="2 İçerik Yer Tutucusu"/>
          <p:cNvSpPr>
            <a:spLocks noGrp="1"/>
          </p:cNvSpPr>
          <p:nvPr>
            <p:ph sz="quarter" idx="1"/>
          </p:nvPr>
        </p:nvSpPr>
        <p:spPr/>
        <p:txBody>
          <a:bodyPr>
            <a:normAutofit/>
          </a:bodyPr>
          <a:lstStyle/>
          <a:p>
            <a:r>
              <a:rPr lang="tr-TR" dirty="0" smtClean="0"/>
              <a:t>Tarama ve eğitim amaçlı olarak kullanılmaktadır. </a:t>
            </a:r>
          </a:p>
          <a:p>
            <a:r>
              <a:rPr lang="tr-TR" dirty="0" smtClean="0"/>
              <a:t>OSB’si her çocuğu ayırt edemez ancak 18 aydan büyük çocuklarda duyusal, ilişki kurma, beden ve nesne kullanımı, dil becerileri ile sosyal ve öz bakım becerileri açısından değerlendirmeyi sağlar. </a:t>
            </a:r>
          </a:p>
          <a:p>
            <a:r>
              <a:rPr lang="tr-TR" dirty="0" smtClean="0"/>
              <a:t>Anne-baba ve öğretmen tarafından doldurulabilir. </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Erken Dönem Belirtiler (6-9 ay)</a:t>
            </a:r>
            <a:endParaRPr lang="tr-TR" dirty="0"/>
          </a:p>
        </p:txBody>
      </p:sp>
      <p:sp>
        <p:nvSpPr>
          <p:cNvPr id="3" name="2 İçerik Yer Tutucusu"/>
          <p:cNvSpPr>
            <a:spLocks noGrp="1"/>
          </p:cNvSpPr>
          <p:nvPr>
            <p:ph sz="quarter" idx="1"/>
          </p:nvPr>
        </p:nvSpPr>
        <p:spPr/>
        <p:txBody>
          <a:bodyPr>
            <a:normAutofit/>
          </a:bodyPr>
          <a:lstStyle/>
          <a:p>
            <a:r>
              <a:rPr lang="tr-TR" dirty="0" err="1" smtClean="0"/>
              <a:t>Babıldamanın</a:t>
            </a:r>
            <a:r>
              <a:rPr lang="tr-TR" dirty="0" smtClean="0"/>
              <a:t> az olması</a:t>
            </a:r>
          </a:p>
          <a:p>
            <a:r>
              <a:rPr lang="tr-TR" dirty="0" smtClean="0"/>
              <a:t>Ses çeşidinin az olması</a:t>
            </a:r>
          </a:p>
          <a:p>
            <a:r>
              <a:rPr lang="tr-TR" dirty="0" smtClean="0"/>
              <a:t>Konuşanın yüzüne bakmama</a:t>
            </a:r>
          </a:p>
          <a:p>
            <a:r>
              <a:rPr lang="tr-TR" dirty="0" err="1" smtClean="0"/>
              <a:t>Bakımverenin</a:t>
            </a:r>
            <a:r>
              <a:rPr lang="tr-TR" dirty="0" smtClean="0"/>
              <a:t> sesine sesle cevap vermeme</a:t>
            </a:r>
          </a:p>
          <a:p>
            <a:r>
              <a:rPr lang="tr-TR" dirty="0" smtClean="0"/>
              <a:t>Anormal tonlarda ağlama</a:t>
            </a:r>
          </a:p>
          <a:p>
            <a:r>
              <a:rPr lang="tr-TR" dirty="0" smtClean="0"/>
              <a:t>Göz temasının az olması</a:t>
            </a:r>
          </a:p>
          <a:p>
            <a:r>
              <a:rPr lang="tr-TR" dirty="0" smtClean="0"/>
              <a:t>Karşılıklı gülümsemenin az olması</a:t>
            </a:r>
          </a:p>
          <a:p>
            <a:r>
              <a:rPr lang="tr-TR" dirty="0" smtClean="0"/>
              <a:t>Adına bakmama</a:t>
            </a:r>
          </a:p>
          <a:p>
            <a:r>
              <a:rPr lang="tr-TR" dirty="0" smtClean="0"/>
              <a:t>Nötr duygulanım</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Erken Dönem Belirtiler (6-9 ay)</a:t>
            </a:r>
            <a:endParaRPr lang="tr-TR" dirty="0"/>
          </a:p>
        </p:txBody>
      </p:sp>
      <p:sp>
        <p:nvSpPr>
          <p:cNvPr id="3" name="2 İçerik Yer Tutucusu"/>
          <p:cNvSpPr>
            <a:spLocks noGrp="1"/>
          </p:cNvSpPr>
          <p:nvPr>
            <p:ph sz="quarter" idx="1"/>
          </p:nvPr>
        </p:nvSpPr>
        <p:spPr/>
        <p:txBody>
          <a:bodyPr/>
          <a:lstStyle/>
          <a:p>
            <a:r>
              <a:rPr lang="tr-TR" dirty="0" smtClean="0"/>
              <a:t>Motor gelişim açısından hantal veya pasif olma</a:t>
            </a:r>
          </a:p>
          <a:p>
            <a:r>
              <a:rPr lang="tr-TR" dirty="0" smtClean="0"/>
              <a:t>Motor gelişimde gecikme</a:t>
            </a:r>
          </a:p>
          <a:p>
            <a:r>
              <a:rPr lang="tr-TR" dirty="0" smtClean="0"/>
              <a:t>Kucağa alınmayı daha az isteme</a:t>
            </a:r>
          </a:p>
          <a:p>
            <a:r>
              <a:rPr lang="tr-TR" dirty="0" err="1" smtClean="0"/>
              <a:t>Hipotoni</a:t>
            </a:r>
            <a:endParaRPr lang="tr-TR" dirty="0" smtClean="0"/>
          </a:p>
          <a:p>
            <a:r>
              <a:rPr lang="tr-TR" dirty="0" smtClean="0"/>
              <a:t>El koordinasyonunda sorunlar</a:t>
            </a:r>
          </a:p>
          <a:p>
            <a:r>
              <a:rPr lang="tr-TR" dirty="0" smtClean="0"/>
              <a:t>Duyusal uyaranlara aşırı ya da az tepki verme</a:t>
            </a:r>
          </a:p>
          <a:p>
            <a:r>
              <a:rPr lang="tr-TR" dirty="0" smtClean="0"/>
              <a:t>Dokunulmaya anormal tepki</a:t>
            </a:r>
          </a:p>
          <a:p>
            <a:r>
              <a:rPr lang="tr-TR" dirty="0" smtClean="0"/>
              <a:t>Beslenme sorunları, seçicilik</a:t>
            </a:r>
          </a:p>
          <a:p>
            <a:r>
              <a:rPr lang="tr-TR" dirty="0" smtClean="0"/>
              <a:t>GIS sorunları</a:t>
            </a:r>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Erken Dönem Belirtiler (6-9 ay)</a:t>
            </a:r>
            <a:endParaRPr lang="tr-TR" dirty="0"/>
          </a:p>
        </p:txBody>
      </p:sp>
      <p:sp>
        <p:nvSpPr>
          <p:cNvPr id="3" name="2 İçerik Yer Tutucusu"/>
          <p:cNvSpPr>
            <a:spLocks noGrp="1"/>
          </p:cNvSpPr>
          <p:nvPr>
            <p:ph sz="quarter" idx="1"/>
          </p:nvPr>
        </p:nvSpPr>
        <p:spPr/>
        <p:txBody>
          <a:bodyPr/>
          <a:lstStyle/>
          <a:p>
            <a:r>
              <a:rPr lang="tr-TR" dirty="0" smtClean="0"/>
              <a:t>Bazı nesne ya da oyuncaklara aşırı ya da az ilgi</a:t>
            </a:r>
          </a:p>
          <a:p>
            <a:r>
              <a:rPr lang="tr-TR" dirty="0" smtClean="0"/>
              <a:t>Belli nesnelerle oynama</a:t>
            </a:r>
          </a:p>
          <a:p>
            <a:r>
              <a:rPr lang="tr-TR" dirty="0" smtClean="0"/>
              <a:t>Nesneleri tuhaf şekilde keşfetme, koklama, yalama, göze aşırı yaklaştırma gibi</a:t>
            </a:r>
          </a:p>
          <a:p>
            <a:r>
              <a:rPr lang="tr-TR" dirty="0" smtClean="0"/>
              <a:t>Zor yatışan huzursuzluk</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12-24 ay </a:t>
            </a:r>
            <a:endParaRPr lang="tr-TR" dirty="0"/>
          </a:p>
        </p:txBody>
      </p:sp>
      <p:sp>
        <p:nvSpPr>
          <p:cNvPr id="3" name="2 İçerik Yer Tutucusu"/>
          <p:cNvSpPr>
            <a:spLocks noGrp="1"/>
          </p:cNvSpPr>
          <p:nvPr>
            <p:ph sz="quarter" idx="1"/>
          </p:nvPr>
        </p:nvSpPr>
        <p:spPr/>
        <p:txBody>
          <a:bodyPr/>
          <a:lstStyle/>
          <a:p>
            <a:r>
              <a:rPr lang="tr-TR" dirty="0" smtClean="0"/>
              <a:t>Gelişimsel duraklama, regresyon</a:t>
            </a:r>
          </a:p>
          <a:p>
            <a:r>
              <a:rPr lang="tr-TR" dirty="0" smtClean="0"/>
              <a:t>Sembolik-hayali oyun (18 ay)</a:t>
            </a:r>
          </a:p>
          <a:p>
            <a:r>
              <a:rPr lang="tr-TR" dirty="0" smtClean="0"/>
              <a:t>Göz teması ve gözle takibin az olması</a:t>
            </a:r>
          </a:p>
          <a:p>
            <a:r>
              <a:rPr lang="tr-TR" dirty="0" smtClean="0"/>
              <a:t>Adına bakmama</a:t>
            </a:r>
          </a:p>
          <a:p>
            <a:r>
              <a:rPr lang="tr-TR" dirty="0" smtClean="0"/>
              <a:t>Motor aktivite azlığı</a:t>
            </a:r>
          </a:p>
          <a:p>
            <a:r>
              <a:rPr lang="tr-TR" dirty="0" smtClean="0"/>
              <a:t>Stereotipiler</a:t>
            </a:r>
          </a:p>
          <a:p>
            <a:r>
              <a:rPr lang="tr-TR" dirty="0" smtClean="0"/>
              <a:t>Taklit etmenin az olması</a:t>
            </a:r>
          </a:p>
          <a:p>
            <a:r>
              <a:rPr lang="tr-TR" dirty="0" smtClean="0"/>
              <a:t>Duygusal paylaşımda kısıtlılık</a:t>
            </a:r>
          </a:p>
          <a:p>
            <a:r>
              <a:rPr lang="tr-TR" dirty="0" smtClean="0"/>
              <a:t>Dil gelişiminde sorunlar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Otizm nedir?</a:t>
            </a:r>
            <a:endParaRPr lang="tr-TR" dirty="0"/>
          </a:p>
        </p:txBody>
      </p:sp>
      <p:sp>
        <p:nvSpPr>
          <p:cNvPr id="3" name="2 İçerik Yer Tutucusu"/>
          <p:cNvSpPr>
            <a:spLocks noGrp="1"/>
          </p:cNvSpPr>
          <p:nvPr>
            <p:ph sz="quarter" idx="1"/>
          </p:nvPr>
        </p:nvSpPr>
        <p:spPr/>
        <p:txBody>
          <a:bodyPr/>
          <a:lstStyle/>
          <a:p>
            <a:r>
              <a:rPr lang="tr-TR" dirty="0" err="1" smtClean="0"/>
              <a:t>Nörogelişimsel</a:t>
            </a:r>
            <a:r>
              <a:rPr lang="tr-TR" dirty="0" smtClean="0"/>
              <a:t> bir bozukluk</a:t>
            </a:r>
          </a:p>
          <a:p>
            <a:r>
              <a:rPr lang="tr-TR" dirty="0" smtClean="0"/>
              <a:t>Sosyal ilişki ve iletişimde zorluk ve kısıtlı, daralmış ilgi alanı, basmakalıp, ve yineleyici motor hareketlerle nitelenir.</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24-36 ay</a:t>
            </a:r>
            <a:endParaRPr lang="tr-TR" dirty="0"/>
          </a:p>
        </p:txBody>
      </p:sp>
      <p:sp>
        <p:nvSpPr>
          <p:cNvPr id="3" name="2 İçerik Yer Tutucusu"/>
          <p:cNvSpPr>
            <a:spLocks noGrp="1"/>
          </p:cNvSpPr>
          <p:nvPr>
            <p:ph sz="quarter" idx="1"/>
          </p:nvPr>
        </p:nvSpPr>
        <p:spPr/>
        <p:txBody>
          <a:bodyPr>
            <a:normAutofit lnSpcReduction="10000"/>
          </a:bodyPr>
          <a:lstStyle/>
          <a:p>
            <a:r>
              <a:rPr lang="tr-TR" dirty="0" smtClean="0"/>
              <a:t>Diğer çocuklarla ilgilenmeme, oynamama</a:t>
            </a:r>
          </a:p>
          <a:p>
            <a:r>
              <a:rPr lang="tr-TR" dirty="0" smtClean="0"/>
              <a:t>Kendi başına olmayı tercih etme</a:t>
            </a:r>
          </a:p>
          <a:p>
            <a:r>
              <a:rPr lang="tr-TR" dirty="0" smtClean="0"/>
              <a:t>Sosyal ilişki talep etmeme</a:t>
            </a:r>
          </a:p>
          <a:p>
            <a:r>
              <a:rPr lang="tr-TR" dirty="0" smtClean="0"/>
              <a:t>Sosyal karşılıklılığın az olması</a:t>
            </a:r>
          </a:p>
          <a:p>
            <a:r>
              <a:rPr lang="tr-TR" dirty="0" smtClean="0"/>
              <a:t>Kurallı ve temalı oyun oynayamama</a:t>
            </a:r>
          </a:p>
          <a:p>
            <a:r>
              <a:rPr lang="tr-TR" dirty="0" smtClean="0"/>
              <a:t>Stereotipi, nesne taşıma, dizme</a:t>
            </a:r>
          </a:p>
          <a:p>
            <a:r>
              <a:rPr lang="tr-TR" dirty="0" smtClean="0"/>
              <a:t>Nesneleri amacına uygun kullanmama</a:t>
            </a:r>
          </a:p>
          <a:p>
            <a:r>
              <a:rPr lang="tr-TR" dirty="0" smtClean="0"/>
              <a:t>Hayali oyun kuramama</a:t>
            </a:r>
          </a:p>
          <a:p>
            <a:r>
              <a:rPr lang="tr-TR" dirty="0" smtClean="0"/>
              <a:t>Motor stereotipi</a:t>
            </a:r>
          </a:p>
          <a:p>
            <a:r>
              <a:rPr lang="tr-TR" dirty="0" smtClean="0"/>
              <a:t>Aynılık ısrarı</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lnSpcReduction="10000"/>
          </a:bodyPr>
          <a:lstStyle/>
          <a:p>
            <a:r>
              <a:rPr lang="tr-TR" dirty="0" smtClean="0"/>
              <a:t>Jest-mimik kullanımının az olması</a:t>
            </a:r>
          </a:p>
          <a:p>
            <a:r>
              <a:rPr lang="tr-TR" dirty="0" smtClean="0"/>
              <a:t>Arkadaşlık kurma ve sürdürmede zorluk</a:t>
            </a:r>
          </a:p>
          <a:p>
            <a:r>
              <a:rPr lang="tr-TR" dirty="0" smtClean="0"/>
              <a:t>Hayali oyun oynayamama</a:t>
            </a:r>
          </a:p>
          <a:p>
            <a:r>
              <a:rPr lang="tr-TR" dirty="0" smtClean="0"/>
              <a:t>Empati becerilerinin az olması</a:t>
            </a:r>
          </a:p>
          <a:p>
            <a:r>
              <a:rPr lang="tr-TR" dirty="0" smtClean="0"/>
              <a:t>Tekrarlayıcı, kalıp konuşmalar</a:t>
            </a:r>
          </a:p>
          <a:p>
            <a:r>
              <a:rPr lang="tr-TR" dirty="0" smtClean="0"/>
              <a:t>Monoton ses tonu</a:t>
            </a:r>
          </a:p>
          <a:p>
            <a:r>
              <a:rPr lang="tr-TR" dirty="0" smtClean="0"/>
              <a:t>Diyalog başlatmada zorluk</a:t>
            </a:r>
          </a:p>
          <a:p>
            <a:r>
              <a:rPr lang="tr-TR" dirty="0" smtClean="0"/>
              <a:t>Neolojizm</a:t>
            </a:r>
          </a:p>
          <a:p>
            <a:r>
              <a:rPr lang="tr-TR" dirty="0" smtClean="0"/>
              <a:t>Motor stereotipiler</a:t>
            </a:r>
          </a:p>
          <a:p>
            <a:r>
              <a:rPr lang="tr-TR" dirty="0" smtClean="0"/>
              <a:t>Törensel davranışlar</a:t>
            </a:r>
          </a:p>
          <a:p>
            <a:r>
              <a:rPr lang="tr-TR" dirty="0" smtClean="0"/>
              <a:t>Aynılık ısrarı (beslenme, giyim, günlük işler gibi)</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Okul Dönemi</a:t>
            </a:r>
            <a:endParaRPr lang="tr-TR" dirty="0"/>
          </a:p>
        </p:txBody>
      </p:sp>
      <p:sp>
        <p:nvSpPr>
          <p:cNvPr id="3" name="2 İçerik Yer Tutucusu"/>
          <p:cNvSpPr>
            <a:spLocks noGrp="1"/>
          </p:cNvSpPr>
          <p:nvPr>
            <p:ph sz="quarter" idx="1"/>
          </p:nvPr>
        </p:nvSpPr>
        <p:spPr/>
        <p:txBody>
          <a:bodyPr>
            <a:normAutofit lnSpcReduction="10000"/>
          </a:bodyPr>
          <a:lstStyle/>
          <a:p>
            <a:r>
              <a:rPr lang="tr-TR" dirty="0" smtClean="0"/>
              <a:t>Sosyal oyunlara katılmama</a:t>
            </a:r>
          </a:p>
          <a:p>
            <a:r>
              <a:rPr lang="tr-TR" dirty="0" smtClean="0"/>
              <a:t>Kendisinden daha küçük çocuklarla oynamayı tercih etme </a:t>
            </a:r>
          </a:p>
          <a:p>
            <a:r>
              <a:rPr lang="tr-TR" dirty="0" smtClean="0"/>
              <a:t>Katı kurallar ve esneyememe</a:t>
            </a:r>
          </a:p>
          <a:p>
            <a:r>
              <a:rPr lang="tr-TR" dirty="0" smtClean="0"/>
              <a:t>Sohbet becerilerinin yetersiz olması</a:t>
            </a:r>
          </a:p>
          <a:p>
            <a:r>
              <a:rPr lang="tr-TR" dirty="0" smtClean="0"/>
              <a:t>Kısıtlı ilgi alanı</a:t>
            </a:r>
          </a:p>
          <a:p>
            <a:r>
              <a:rPr lang="tr-TR" dirty="0" smtClean="0"/>
              <a:t>Motor beceriksizlik</a:t>
            </a:r>
          </a:p>
          <a:p>
            <a:r>
              <a:rPr lang="tr-TR" dirty="0" smtClean="0"/>
              <a:t>Etkinlik geçişlerinde zorlanmak</a:t>
            </a:r>
          </a:p>
          <a:p>
            <a:r>
              <a:rPr lang="tr-TR" dirty="0" smtClean="0"/>
              <a:t>Mecazi anlam ve şakaları anlayamama, dilin sosyal kullanımında zorlanma</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Yaşla birlikte </a:t>
            </a:r>
            <a:r>
              <a:rPr lang="tr-TR" dirty="0" err="1" smtClean="0"/>
              <a:t>özbakım</a:t>
            </a:r>
            <a:r>
              <a:rPr lang="tr-TR" dirty="0" smtClean="0"/>
              <a:t> ve iletişim becerileri artabilir. </a:t>
            </a:r>
          </a:p>
          <a:p>
            <a:r>
              <a:rPr lang="tr-TR" dirty="0" smtClean="0"/>
              <a:t>Sıklıkla akademik ve sosyal sorunlar yaşar ve bunlara </a:t>
            </a:r>
            <a:r>
              <a:rPr lang="tr-TR" dirty="0" err="1" smtClean="0"/>
              <a:t>sekonder</a:t>
            </a:r>
            <a:r>
              <a:rPr lang="tr-TR" dirty="0" smtClean="0"/>
              <a:t> psikiyatrik sorunlar gelişebilir.</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Prognoz</a:t>
            </a:r>
            <a:endParaRPr lang="tr-TR" dirty="0"/>
          </a:p>
        </p:txBody>
      </p:sp>
      <p:sp>
        <p:nvSpPr>
          <p:cNvPr id="3" name="2 İçerik Yer Tutucusu"/>
          <p:cNvSpPr>
            <a:spLocks noGrp="1"/>
          </p:cNvSpPr>
          <p:nvPr>
            <p:ph sz="quarter" idx="1"/>
          </p:nvPr>
        </p:nvSpPr>
        <p:spPr/>
        <p:txBody>
          <a:bodyPr/>
          <a:lstStyle/>
          <a:p>
            <a:r>
              <a:rPr lang="tr-TR" dirty="0" smtClean="0"/>
              <a:t>IQ</a:t>
            </a:r>
          </a:p>
          <a:p>
            <a:r>
              <a:rPr lang="tr-TR" dirty="0" smtClean="0"/>
              <a:t>Dil ve iletişim becerileri</a:t>
            </a:r>
          </a:p>
          <a:p>
            <a:r>
              <a:rPr lang="tr-TR" dirty="0" smtClean="0"/>
              <a:t>Belirti şiddeti</a:t>
            </a:r>
          </a:p>
          <a:p>
            <a:r>
              <a:rPr lang="tr-TR" dirty="0" err="1" smtClean="0"/>
              <a:t>Komorbidite</a:t>
            </a:r>
            <a:endParaRPr lang="tr-TR" dirty="0" smtClean="0"/>
          </a:p>
          <a:p>
            <a:r>
              <a:rPr lang="tr-TR" dirty="0" smtClean="0"/>
              <a:t>Sosyal entegrasyon</a:t>
            </a:r>
          </a:p>
          <a:p>
            <a:r>
              <a:rPr lang="tr-TR" dirty="0" err="1" smtClean="0"/>
              <a:t>Adaptif</a:t>
            </a:r>
            <a:r>
              <a:rPr lang="tr-TR" dirty="0" smtClean="0"/>
              <a:t> işlevler</a:t>
            </a:r>
          </a:p>
          <a:p>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Ayırıcı Tanı</a:t>
            </a:r>
            <a:endParaRPr lang="tr-TR" dirty="0"/>
          </a:p>
        </p:txBody>
      </p:sp>
      <p:sp>
        <p:nvSpPr>
          <p:cNvPr id="3" name="2 İçerik Yer Tutucusu"/>
          <p:cNvSpPr>
            <a:spLocks noGrp="1"/>
          </p:cNvSpPr>
          <p:nvPr>
            <p:ph sz="quarter" idx="1"/>
          </p:nvPr>
        </p:nvSpPr>
        <p:spPr/>
        <p:txBody>
          <a:bodyPr/>
          <a:lstStyle/>
          <a:p>
            <a:r>
              <a:rPr lang="tr-TR" dirty="0" smtClean="0"/>
              <a:t>MR</a:t>
            </a:r>
          </a:p>
          <a:p>
            <a:r>
              <a:rPr lang="tr-TR" dirty="0" smtClean="0"/>
              <a:t>Dil bozukluğu</a:t>
            </a:r>
          </a:p>
          <a:p>
            <a:r>
              <a:rPr lang="tr-TR" dirty="0" err="1" smtClean="0"/>
              <a:t>Selektif</a:t>
            </a:r>
            <a:r>
              <a:rPr lang="tr-TR" dirty="0" smtClean="0"/>
              <a:t> </a:t>
            </a:r>
            <a:r>
              <a:rPr lang="tr-TR" dirty="0" err="1" smtClean="0"/>
              <a:t>mutizm</a:t>
            </a:r>
            <a:endParaRPr lang="tr-TR" dirty="0" smtClean="0"/>
          </a:p>
          <a:p>
            <a:r>
              <a:rPr lang="tr-TR" dirty="0" smtClean="0"/>
              <a:t>Tepkisel bağlanma bozukluğu</a:t>
            </a:r>
          </a:p>
          <a:p>
            <a:r>
              <a:rPr lang="tr-TR" dirty="0" smtClean="0"/>
              <a:t>Erken başlangıçlı şizofreni</a:t>
            </a:r>
          </a:p>
          <a:p>
            <a:r>
              <a:rPr lang="tr-TR" dirty="0" smtClean="0"/>
              <a:t>Duyusal kusurlar</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Eşlik eden tıbbi durumlar</a:t>
            </a:r>
            <a:endParaRPr lang="tr-TR" dirty="0"/>
          </a:p>
        </p:txBody>
      </p:sp>
      <p:sp>
        <p:nvSpPr>
          <p:cNvPr id="3" name="2 İçerik Yer Tutucusu"/>
          <p:cNvSpPr>
            <a:spLocks noGrp="1"/>
          </p:cNvSpPr>
          <p:nvPr>
            <p:ph sz="quarter" idx="1"/>
          </p:nvPr>
        </p:nvSpPr>
        <p:spPr/>
        <p:txBody>
          <a:bodyPr>
            <a:normAutofit lnSpcReduction="10000"/>
          </a:bodyPr>
          <a:lstStyle/>
          <a:p>
            <a:r>
              <a:rPr lang="tr-TR" dirty="0" err="1" smtClean="0"/>
              <a:t>Frajil</a:t>
            </a:r>
            <a:r>
              <a:rPr lang="tr-TR" dirty="0" smtClean="0"/>
              <a:t> X (en sık </a:t>
            </a:r>
            <a:r>
              <a:rPr lang="tr-TR" dirty="0" err="1" smtClean="0"/>
              <a:t>kromozomal</a:t>
            </a:r>
            <a:r>
              <a:rPr lang="tr-TR" dirty="0" smtClean="0"/>
              <a:t> anomali</a:t>
            </a:r>
          </a:p>
          <a:p>
            <a:pPr>
              <a:buNone/>
            </a:pPr>
            <a:r>
              <a:rPr lang="tr-TR" dirty="0" smtClean="0"/>
              <a:t>   </a:t>
            </a:r>
            <a:r>
              <a:rPr lang="tr-TR" sz="1800" dirty="0" smtClean="0"/>
              <a:t>(</a:t>
            </a:r>
            <a:r>
              <a:rPr lang="tr-TR" sz="1800" dirty="0" err="1" smtClean="0"/>
              <a:t>Di</a:t>
            </a:r>
            <a:r>
              <a:rPr lang="tr-TR" sz="1800" dirty="0" smtClean="0"/>
              <a:t> </a:t>
            </a:r>
            <a:r>
              <a:rPr lang="tr-TR" sz="1800" dirty="0" err="1" smtClean="0"/>
              <a:t>george</a:t>
            </a:r>
            <a:r>
              <a:rPr lang="tr-TR" sz="1800" dirty="0" smtClean="0"/>
              <a:t>, </a:t>
            </a:r>
            <a:r>
              <a:rPr lang="tr-TR" sz="1800" dirty="0" err="1" smtClean="0"/>
              <a:t>Down</a:t>
            </a:r>
            <a:r>
              <a:rPr lang="tr-TR" sz="1800" dirty="0" smtClean="0"/>
              <a:t>, </a:t>
            </a:r>
            <a:r>
              <a:rPr lang="tr-TR" sz="1800" dirty="0" err="1" smtClean="0"/>
              <a:t>Angelman</a:t>
            </a:r>
            <a:r>
              <a:rPr lang="tr-TR" sz="1800" dirty="0" smtClean="0"/>
              <a:t>, </a:t>
            </a:r>
            <a:r>
              <a:rPr lang="tr-TR" sz="1800" dirty="0" err="1" smtClean="0"/>
              <a:t>Klinefelter</a:t>
            </a:r>
            <a:r>
              <a:rPr lang="tr-TR" sz="1800" dirty="0" smtClean="0"/>
              <a:t>, Williams, </a:t>
            </a:r>
            <a:r>
              <a:rPr lang="tr-TR" sz="1800" dirty="0" err="1" smtClean="0"/>
              <a:t>Cohen</a:t>
            </a:r>
            <a:r>
              <a:rPr lang="tr-TR" sz="1800" dirty="0" smtClean="0"/>
              <a:t>, CHARGE)</a:t>
            </a:r>
          </a:p>
          <a:p>
            <a:r>
              <a:rPr lang="tr-TR" dirty="0" smtClean="0"/>
              <a:t>MR (%70)</a:t>
            </a:r>
          </a:p>
          <a:p>
            <a:r>
              <a:rPr lang="tr-TR" dirty="0" smtClean="0"/>
              <a:t>Epilepsi, EEG bozuklukları</a:t>
            </a:r>
          </a:p>
          <a:p>
            <a:r>
              <a:rPr lang="tr-TR" dirty="0" smtClean="0"/>
              <a:t>DEHB</a:t>
            </a:r>
          </a:p>
          <a:p>
            <a:r>
              <a:rPr lang="tr-TR" dirty="0" err="1" smtClean="0"/>
              <a:t>Anksiyete</a:t>
            </a:r>
            <a:r>
              <a:rPr lang="tr-TR" dirty="0" smtClean="0"/>
              <a:t> bozuklukları, özgül fobi</a:t>
            </a:r>
          </a:p>
          <a:p>
            <a:r>
              <a:rPr lang="tr-TR" dirty="0" smtClean="0"/>
              <a:t>Depresyon</a:t>
            </a:r>
          </a:p>
          <a:p>
            <a:r>
              <a:rPr lang="tr-TR" dirty="0" smtClean="0"/>
              <a:t>OKB</a:t>
            </a:r>
          </a:p>
          <a:p>
            <a:r>
              <a:rPr lang="tr-TR" dirty="0" err="1" smtClean="0"/>
              <a:t>Nörokutanöz</a:t>
            </a:r>
            <a:r>
              <a:rPr lang="tr-TR" dirty="0" smtClean="0"/>
              <a:t> sendromlar</a:t>
            </a:r>
          </a:p>
          <a:p>
            <a:r>
              <a:rPr lang="tr-TR" sz="1900" dirty="0" err="1" smtClean="0"/>
              <a:t>Serebral</a:t>
            </a:r>
            <a:r>
              <a:rPr lang="tr-TR" sz="1900" dirty="0" smtClean="0"/>
              <a:t> </a:t>
            </a:r>
            <a:r>
              <a:rPr lang="tr-TR" sz="1900" dirty="0" err="1" smtClean="0"/>
              <a:t>palsi</a:t>
            </a:r>
            <a:r>
              <a:rPr lang="tr-TR" sz="1900" dirty="0" smtClean="0"/>
              <a:t>, </a:t>
            </a:r>
            <a:r>
              <a:rPr lang="tr-TR" sz="1900" dirty="0" err="1" smtClean="0"/>
              <a:t>Fenilketonüri</a:t>
            </a:r>
            <a:r>
              <a:rPr lang="tr-TR" sz="1900" dirty="0" smtClean="0"/>
              <a:t>, </a:t>
            </a:r>
            <a:r>
              <a:rPr lang="tr-TR" sz="1900" dirty="0" err="1" smtClean="0"/>
              <a:t>hipotiroidi</a:t>
            </a:r>
            <a:r>
              <a:rPr lang="tr-TR" sz="1900" dirty="0" smtClean="0"/>
              <a:t>, </a:t>
            </a:r>
            <a:r>
              <a:rPr lang="tr-TR" sz="1900" dirty="0" err="1" smtClean="0"/>
              <a:t>Duchenne</a:t>
            </a:r>
            <a:r>
              <a:rPr lang="tr-TR" sz="1900" dirty="0" smtClean="0"/>
              <a:t> MD.</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Tedavi</a:t>
            </a:r>
            <a:endParaRPr lang="tr-TR" dirty="0"/>
          </a:p>
        </p:txBody>
      </p:sp>
      <p:sp>
        <p:nvSpPr>
          <p:cNvPr id="3" name="2 İçerik Yer Tutucusu"/>
          <p:cNvSpPr>
            <a:spLocks noGrp="1"/>
          </p:cNvSpPr>
          <p:nvPr>
            <p:ph sz="quarter" idx="1"/>
          </p:nvPr>
        </p:nvSpPr>
        <p:spPr/>
        <p:txBody>
          <a:bodyPr>
            <a:normAutofit/>
          </a:bodyPr>
          <a:lstStyle/>
          <a:p>
            <a:pPr>
              <a:buNone/>
            </a:pPr>
            <a:r>
              <a:rPr lang="tr-TR" dirty="0" smtClean="0"/>
              <a:t>     1. Özel eğitim</a:t>
            </a:r>
          </a:p>
          <a:p>
            <a:pPr marL="514350" indent="-514350">
              <a:buFont typeface="+mj-lt"/>
              <a:buAutoNum type="alphaLcPeriod"/>
            </a:pPr>
            <a:r>
              <a:rPr lang="tr-TR" dirty="0"/>
              <a:t>U</a:t>
            </a:r>
            <a:r>
              <a:rPr lang="tr-TR" dirty="0" smtClean="0"/>
              <a:t>ygulamalı davranış analizi (ABA)</a:t>
            </a:r>
          </a:p>
          <a:p>
            <a:pPr marL="514350" indent="-514350">
              <a:buFont typeface="+mj-lt"/>
              <a:buAutoNum type="alphaLcPeriod"/>
            </a:pPr>
            <a:r>
              <a:rPr lang="tr-TR" dirty="0" smtClean="0"/>
              <a:t>Temel tepki önleme</a:t>
            </a:r>
          </a:p>
          <a:p>
            <a:pPr marL="514350" indent="-514350">
              <a:buFont typeface="+mj-lt"/>
              <a:buAutoNum type="alphaLcPeriod"/>
            </a:pPr>
            <a:r>
              <a:rPr lang="tr-TR" dirty="0" err="1" smtClean="0"/>
              <a:t>Floortime</a:t>
            </a:r>
            <a:endParaRPr lang="tr-TR" dirty="0" smtClean="0"/>
          </a:p>
          <a:p>
            <a:pPr marL="514350" indent="-514350">
              <a:buFont typeface="+mj-lt"/>
              <a:buAutoNum type="alphaLcPeriod"/>
            </a:pPr>
            <a:r>
              <a:rPr lang="tr-TR" dirty="0" smtClean="0"/>
              <a:t>Erken Denver Modeli</a:t>
            </a:r>
          </a:p>
          <a:p>
            <a:pPr marL="514350" indent="-514350">
              <a:buFont typeface="+mj-lt"/>
              <a:buAutoNum type="alphaLcPeriod"/>
            </a:pPr>
            <a:r>
              <a:rPr lang="tr-TR" dirty="0" smtClean="0"/>
              <a:t>Uğraş tedavisi (</a:t>
            </a:r>
            <a:r>
              <a:rPr lang="tr-TR" dirty="0" err="1" smtClean="0"/>
              <a:t>occupational</a:t>
            </a:r>
            <a:r>
              <a:rPr lang="tr-TR" dirty="0" smtClean="0"/>
              <a:t> </a:t>
            </a:r>
            <a:r>
              <a:rPr lang="tr-TR" dirty="0" err="1" smtClean="0"/>
              <a:t>therapy</a:t>
            </a:r>
            <a:r>
              <a:rPr lang="tr-TR" dirty="0" smtClean="0"/>
              <a:t>)</a:t>
            </a:r>
          </a:p>
          <a:p>
            <a:pPr marL="514350" indent="-514350">
              <a:buFont typeface="+mj-lt"/>
              <a:buAutoNum type="alphaLcPeriod"/>
            </a:pPr>
            <a:r>
              <a:rPr lang="tr-TR" dirty="0" smtClean="0"/>
              <a:t>Konuşma ve dil terapisi</a:t>
            </a:r>
          </a:p>
          <a:p>
            <a:pPr marL="514350" indent="-514350">
              <a:buFont typeface="+mj-lt"/>
              <a:buAutoNum type="alphaLcPeriod"/>
            </a:pP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buNone/>
            </a:pPr>
            <a:r>
              <a:rPr lang="tr-TR" dirty="0" smtClean="0"/>
              <a:t>2. İlaç tedavisi</a:t>
            </a:r>
          </a:p>
          <a:p>
            <a:pPr>
              <a:buFont typeface="Arial" pitchFamily="34" charset="0"/>
              <a:buChar char="•"/>
            </a:pPr>
            <a:r>
              <a:rPr lang="tr-TR" dirty="0" err="1" smtClean="0"/>
              <a:t>Antipsikotik</a:t>
            </a:r>
            <a:r>
              <a:rPr lang="tr-TR" dirty="0" smtClean="0"/>
              <a:t>, </a:t>
            </a:r>
            <a:r>
              <a:rPr lang="tr-TR" dirty="0" err="1" smtClean="0"/>
              <a:t>antidepresan</a:t>
            </a:r>
            <a:r>
              <a:rPr lang="tr-TR" dirty="0" smtClean="0"/>
              <a:t>, </a:t>
            </a:r>
            <a:r>
              <a:rPr lang="tr-TR" dirty="0" err="1" smtClean="0"/>
              <a:t>anksiyolitik</a:t>
            </a:r>
            <a:r>
              <a:rPr lang="tr-TR" dirty="0" smtClean="0"/>
              <a:t>, </a:t>
            </a:r>
            <a:r>
              <a:rPr lang="tr-TR" dirty="0" err="1" smtClean="0"/>
              <a:t>duygudurum</a:t>
            </a:r>
            <a:r>
              <a:rPr lang="tr-TR" dirty="0" smtClean="0"/>
              <a:t> düzenleyici, </a:t>
            </a:r>
            <a:r>
              <a:rPr lang="tr-TR" dirty="0" err="1" smtClean="0"/>
              <a:t>sedatif</a:t>
            </a:r>
            <a:r>
              <a:rPr lang="tr-TR" dirty="0" smtClean="0"/>
              <a:t>, </a:t>
            </a:r>
            <a:r>
              <a:rPr lang="tr-TR" dirty="0" err="1" smtClean="0"/>
              <a:t>stimulanlar</a:t>
            </a:r>
            <a:endParaRPr lang="tr-TR" dirty="0" smtClean="0"/>
          </a:p>
          <a:p>
            <a:pPr>
              <a:buFont typeface="Arial" pitchFamily="34" charset="0"/>
              <a:buChar char="•"/>
            </a:pPr>
            <a:r>
              <a:rPr lang="tr-TR" smtClean="0"/>
              <a:t>En </a:t>
            </a:r>
            <a:r>
              <a:rPr lang="tr-TR" dirty="0" smtClean="0"/>
              <a:t>sık </a:t>
            </a:r>
            <a:r>
              <a:rPr lang="tr-TR" dirty="0" err="1" smtClean="0"/>
              <a:t>Risperidon</a:t>
            </a:r>
            <a:r>
              <a:rPr lang="tr-TR" dirty="0" smtClean="0"/>
              <a:t>, </a:t>
            </a:r>
            <a:r>
              <a:rPr lang="tr-TR" dirty="0" err="1" smtClean="0"/>
              <a:t>Aripipirazol</a:t>
            </a:r>
            <a:r>
              <a:rPr lang="tr-TR" dirty="0" smtClean="0"/>
              <a:t> ve SSRI kullanılır.</a:t>
            </a:r>
          </a:p>
          <a:p>
            <a:pPr>
              <a:buNone/>
            </a:pPr>
            <a:endParaRPr lang="tr-TR" dirty="0" smtClean="0"/>
          </a:p>
          <a:p>
            <a:pPr>
              <a:buNone/>
            </a:pPr>
            <a:r>
              <a:rPr lang="tr-TR" dirty="0" smtClean="0"/>
              <a:t>3. Henüz araştırılan ilaçlar (</a:t>
            </a:r>
            <a:r>
              <a:rPr lang="tr-TR" dirty="0" err="1" smtClean="0"/>
              <a:t>Pirasetam</a:t>
            </a:r>
            <a:r>
              <a:rPr lang="tr-TR" dirty="0" smtClean="0"/>
              <a:t>, GABA   </a:t>
            </a:r>
            <a:r>
              <a:rPr lang="tr-TR" dirty="0" err="1" smtClean="0"/>
              <a:t>agonistleri</a:t>
            </a:r>
            <a:r>
              <a:rPr lang="tr-TR" dirty="0" smtClean="0"/>
              <a:t>, </a:t>
            </a:r>
            <a:r>
              <a:rPr lang="tr-TR" dirty="0" err="1" smtClean="0"/>
              <a:t>oksitosin</a:t>
            </a:r>
            <a:r>
              <a:rPr lang="tr-TR" dirty="0" smtClean="0"/>
              <a:t>, NMDA modülatörleri gibi)</a:t>
            </a: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Alternatif Tedaviler</a:t>
            </a:r>
            <a:endParaRPr lang="tr-TR" dirty="0"/>
          </a:p>
        </p:txBody>
      </p:sp>
      <p:sp>
        <p:nvSpPr>
          <p:cNvPr id="3" name="2 İçerik Yer Tutucusu"/>
          <p:cNvSpPr>
            <a:spLocks noGrp="1"/>
          </p:cNvSpPr>
          <p:nvPr>
            <p:ph sz="quarter" idx="1"/>
          </p:nvPr>
        </p:nvSpPr>
        <p:spPr/>
        <p:txBody>
          <a:bodyPr/>
          <a:lstStyle/>
          <a:p>
            <a:r>
              <a:rPr lang="tr-TR" dirty="0"/>
              <a:t>a</a:t>
            </a:r>
            <a:r>
              <a:rPr lang="tr-TR" dirty="0" smtClean="0"/>
              <a:t>. Tavsiye edilebilir yöntemler: Melatonin, masaj, </a:t>
            </a:r>
            <a:r>
              <a:rPr lang="tr-TR" dirty="0" err="1" smtClean="0"/>
              <a:t>multivitaminler</a:t>
            </a:r>
            <a:endParaRPr lang="tr-TR" dirty="0" smtClean="0"/>
          </a:p>
          <a:p>
            <a:r>
              <a:rPr lang="tr-TR" dirty="0" smtClean="0"/>
              <a:t>b. Kabul edilebilir yaklaşımlar: Düşük doz B6/Mg, </a:t>
            </a:r>
            <a:r>
              <a:rPr lang="tr-TR" dirty="0" err="1" smtClean="0"/>
              <a:t>folik</a:t>
            </a:r>
            <a:r>
              <a:rPr lang="tr-TR" dirty="0" smtClean="0"/>
              <a:t> asit, omega3-, akupunktur, spor, müzik terapisi, hayvan terapisi.</a:t>
            </a:r>
          </a:p>
          <a:p>
            <a:r>
              <a:rPr lang="tr-TR" dirty="0" smtClean="0"/>
              <a:t>c. Tavsiye edilmeyenler: B12, yüksek doz C </a:t>
            </a:r>
            <a:r>
              <a:rPr lang="tr-TR" dirty="0" err="1" smtClean="0"/>
              <a:t>vit</a:t>
            </a:r>
            <a:r>
              <a:rPr lang="tr-TR" dirty="0" smtClean="0"/>
              <a:t>, </a:t>
            </a:r>
            <a:r>
              <a:rPr lang="tr-TR" dirty="0" err="1" smtClean="0"/>
              <a:t>siproheptadin</a:t>
            </a:r>
            <a:r>
              <a:rPr lang="tr-TR" dirty="0" smtClean="0"/>
              <a:t>, </a:t>
            </a:r>
            <a:r>
              <a:rPr lang="tr-TR" dirty="0" err="1" smtClean="0"/>
              <a:t>immun</a:t>
            </a:r>
            <a:r>
              <a:rPr lang="tr-TR" dirty="0" smtClean="0"/>
              <a:t> terapi, </a:t>
            </a:r>
            <a:r>
              <a:rPr lang="tr-TR" dirty="0" err="1" smtClean="0"/>
              <a:t>nörofeedback</a:t>
            </a:r>
            <a:endParaRPr lang="tr-TR" dirty="0" smtClean="0"/>
          </a:p>
          <a:p>
            <a:pPr>
              <a:buNone/>
            </a:pPr>
            <a:r>
              <a:rPr lang="tr-TR" dirty="0" smtClean="0"/>
              <a:t> </a:t>
            </a:r>
          </a:p>
          <a:p>
            <a:pPr>
              <a:buNone/>
            </a:pPr>
            <a:r>
              <a:rPr lang="tr-TR" sz="2400" dirty="0" smtClean="0"/>
              <a:t>(</a:t>
            </a:r>
            <a:r>
              <a:rPr lang="tr-TR" sz="2400" dirty="0" err="1" smtClean="0"/>
              <a:t>Lofthouse</a:t>
            </a:r>
            <a:r>
              <a:rPr lang="tr-TR" sz="2400" dirty="0" smtClean="0"/>
              <a:t> ve ark., 2012)</a:t>
            </a:r>
            <a:endParaRPr lang="tr-T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err="1" smtClean="0"/>
              <a:t>Kanner</a:t>
            </a:r>
            <a:r>
              <a:rPr lang="tr-TR" dirty="0" smtClean="0"/>
              <a:t>, 1943</a:t>
            </a:r>
          </a:p>
          <a:p>
            <a:r>
              <a:rPr lang="tr-TR" dirty="0" smtClean="0"/>
              <a:t>1/58</a:t>
            </a:r>
          </a:p>
          <a:p>
            <a:r>
              <a:rPr lang="tr-TR" dirty="0" smtClean="0"/>
              <a:t>Erkeklerde 4-5 kat daha sık</a:t>
            </a:r>
            <a:endParaRPr lang="tr-TR" dirty="0" smtClean="0"/>
          </a:p>
          <a:p>
            <a:r>
              <a:rPr lang="tr-TR" dirty="0" smtClean="0"/>
              <a:t>Belirtiler doğumdan itibaren vardır ancak sıklıkla yaşamın 2. yılında </a:t>
            </a:r>
            <a:r>
              <a:rPr lang="tr-TR" dirty="0" err="1" smtClean="0"/>
              <a:t>farkedilir</a:t>
            </a:r>
            <a:r>
              <a:rPr lang="tr-TR" dirty="0" smtClean="0"/>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Etkisiz olanlar: </a:t>
            </a:r>
            <a:endParaRPr lang="tr-TR" dirty="0"/>
          </a:p>
        </p:txBody>
      </p:sp>
      <p:sp>
        <p:nvSpPr>
          <p:cNvPr id="3" name="2 İçerik Yer Tutucusu"/>
          <p:cNvSpPr>
            <a:spLocks noGrp="1"/>
          </p:cNvSpPr>
          <p:nvPr>
            <p:ph sz="quarter" idx="1"/>
          </p:nvPr>
        </p:nvSpPr>
        <p:spPr/>
        <p:txBody>
          <a:bodyPr/>
          <a:lstStyle/>
          <a:p>
            <a:r>
              <a:rPr lang="tr-TR" dirty="0" err="1" smtClean="0"/>
              <a:t>Hiperbarik</a:t>
            </a:r>
            <a:r>
              <a:rPr lang="tr-TR" dirty="0" smtClean="0"/>
              <a:t> oksijen tedavisi</a:t>
            </a:r>
          </a:p>
          <a:p>
            <a:r>
              <a:rPr lang="tr-TR" dirty="0" smtClean="0"/>
              <a:t>Diyet</a:t>
            </a:r>
          </a:p>
          <a:p>
            <a:r>
              <a:rPr lang="tr-TR" dirty="0" err="1" smtClean="0"/>
              <a:t>Şelasyon</a:t>
            </a:r>
            <a:endParaRPr lang="tr-TR" dirty="0" smtClean="0"/>
          </a:p>
          <a:p>
            <a:r>
              <a:rPr lang="tr-TR" dirty="0" err="1" smtClean="0"/>
              <a:t>Sekretin</a:t>
            </a:r>
            <a:endParaRPr lang="tr-TR" dirty="0" smtClean="0"/>
          </a:p>
          <a:p>
            <a:pPr>
              <a:buNone/>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Etiyoloji</a:t>
            </a:r>
            <a:endParaRPr lang="tr-TR" dirty="0"/>
          </a:p>
        </p:txBody>
      </p:sp>
      <p:sp>
        <p:nvSpPr>
          <p:cNvPr id="3" name="2 İçerik Yer Tutucusu"/>
          <p:cNvSpPr>
            <a:spLocks noGrp="1"/>
          </p:cNvSpPr>
          <p:nvPr>
            <p:ph sz="quarter" idx="1"/>
          </p:nvPr>
        </p:nvSpPr>
        <p:spPr/>
        <p:txBody>
          <a:bodyPr/>
          <a:lstStyle/>
          <a:p>
            <a:r>
              <a:rPr lang="tr-TR" dirty="0" err="1" smtClean="0"/>
              <a:t>Nöroanatomik</a:t>
            </a:r>
            <a:r>
              <a:rPr lang="tr-TR" dirty="0" smtClean="0"/>
              <a:t> değişiklikler</a:t>
            </a:r>
          </a:p>
          <a:p>
            <a:r>
              <a:rPr lang="tr-TR" dirty="0" smtClean="0"/>
              <a:t>Fonksiyonel değişiklikler</a:t>
            </a:r>
          </a:p>
          <a:p>
            <a:r>
              <a:rPr lang="tr-TR" dirty="0" err="1" smtClean="0"/>
              <a:t>Nörokimyasal</a:t>
            </a:r>
            <a:r>
              <a:rPr lang="tr-TR" dirty="0" smtClean="0"/>
              <a:t> değişiklikler</a:t>
            </a:r>
          </a:p>
          <a:p>
            <a:r>
              <a:rPr lang="tr-TR" dirty="0" smtClean="0"/>
              <a:t>Genetik etmenler </a:t>
            </a:r>
          </a:p>
          <a:p>
            <a:r>
              <a:rPr lang="tr-TR" dirty="0" smtClean="0"/>
              <a:t>Çevresel etmenler</a:t>
            </a:r>
          </a:p>
          <a:p>
            <a:pPr>
              <a:buNone/>
            </a:pPr>
            <a:endParaRPr lang="tr-TR" dirty="0" smtClean="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sz="quarter" idx="1"/>
          </p:nvPr>
        </p:nvSpPr>
        <p:spPr/>
        <p:txBody>
          <a:bodyPr/>
          <a:lstStyle/>
          <a:p>
            <a:pPr>
              <a:buNone/>
            </a:pPr>
            <a:r>
              <a:rPr lang="tr-TR" dirty="0" smtClean="0"/>
              <a:t>Çevresel Etmenler:</a:t>
            </a:r>
          </a:p>
          <a:p>
            <a:r>
              <a:rPr lang="tr-TR" dirty="0" smtClean="0"/>
              <a:t>Hava kirliliği</a:t>
            </a:r>
          </a:p>
          <a:p>
            <a:r>
              <a:rPr lang="tr-TR" dirty="0" err="1" smtClean="0"/>
              <a:t>Pektisitler</a:t>
            </a:r>
            <a:endParaRPr lang="tr-TR" dirty="0" smtClean="0"/>
          </a:p>
          <a:p>
            <a:r>
              <a:rPr lang="tr-TR" dirty="0" err="1" smtClean="0"/>
              <a:t>Tiomersal</a:t>
            </a:r>
            <a:r>
              <a:rPr lang="tr-TR" dirty="0" smtClean="0"/>
              <a:t>-aşılar</a:t>
            </a:r>
          </a:p>
          <a:p>
            <a:r>
              <a:rPr lang="tr-TR" dirty="0" err="1" smtClean="0"/>
              <a:t>Viral</a:t>
            </a:r>
            <a:r>
              <a:rPr lang="tr-TR" dirty="0" smtClean="0"/>
              <a:t> </a:t>
            </a:r>
            <a:r>
              <a:rPr lang="tr-TR" dirty="0" err="1" smtClean="0"/>
              <a:t>infeksiyon</a:t>
            </a:r>
            <a:r>
              <a:rPr lang="tr-TR" dirty="0" smtClean="0"/>
              <a:t>-</a:t>
            </a:r>
            <a:r>
              <a:rPr lang="tr-TR" dirty="0" err="1" smtClean="0"/>
              <a:t>inflamasyon</a:t>
            </a:r>
            <a:endParaRPr lang="tr-TR" dirty="0" smtClean="0"/>
          </a:p>
          <a:p>
            <a:r>
              <a:rPr lang="tr-TR" dirty="0" smtClean="0"/>
              <a:t>D </a:t>
            </a:r>
            <a:r>
              <a:rPr lang="tr-TR" dirty="0" err="1" smtClean="0"/>
              <a:t>vit</a:t>
            </a:r>
            <a:r>
              <a:rPr lang="tr-TR" dirty="0" smtClean="0"/>
              <a:t>., </a:t>
            </a:r>
            <a:r>
              <a:rPr lang="tr-TR" dirty="0" err="1" smtClean="0"/>
              <a:t>folik</a:t>
            </a:r>
            <a:r>
              <a:rPr lang="tr-TR" dirty="0" smtClean="0"/>
              <a:t> asit eksikliği</a:t>
            </a:r>
          </a:p>
          <a:p>
            <a:r>
              <a:rPr lang="tr-TR" dirty="0" smtClean="0"/>
              <a:t>Erken dönem USG</a:t>
            </a:r>
          </a:p>
          <a:p>
            <a:r>
              <a:rPr lang="tr-TR" dirty="0" smtClean="0"/>
              <a:t>İleri ebeveyn (özellikle baba) yaşı</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Otizm ile ilişkili kuramlar</a:t>
            </a:r>
            <a:endParaRPr lang="tr-TR" dirty="0"/>
          </a:p>
        </p:txBody>
      </p:sp>
      <p:sp>
        <p:nvSpPr>
          <p:cNvPr id="3" name="2 İçerik Yer Tutucusu"/>
          <p:cNvSpPr>
            <a:spLocks noGrp="1"/>
          </p:cNvSpPr>
          <p:nvPr>
            <p:ph sz="quarter" idx="1"/>
          </p:nvPr>
        </p:nvSpPr>
        <p:spPr/>
        <p:txBody>
          <a:bodyPr>
            <a:normAutofit fontScale="85000" lnSpcReduction="20000"/>
          </a:bodyPr>
          <a:lstStyle/>
          <a:p>
            <a:r>
              <a:rPr lang="tr-TR" dirty="0" smtClean="0"/>
              <a:t>Zihin kuramı</a:t>
            </a:r>
          </a:p>
          <a:p>
            <a:pPr>
              <a:buNone/>
            </a:pPr>
            <a:r>
              <a:rPr lang="tr-TR" dirty="0" smtClean="0"/>
              <a:t>   18 ay ortak dikkat</a:t>
            </a:r>
          </a:p>
          <a:p>
            <a:pPr>
              <a:buNone/>
            </a:pPr>
            <a:r>
              <a:rPr lang="tr-TR" dirty="0" smtClean="0"/>
              <a:t>   18-24 ay sembolik oyun</a:t>
            </a:r>
          </a:p>
          <a:p>
            <a:r>
              <a:rPr lang="tr-TR" dirty="0" smtClean="0"/>
              <a:t>Zayıf merkezi bütünleştirme</a:t>
            </a:r>
          </a:p>
          <a:p>
            <a:r>
              <a:rPr lang="tr-TR" dirty="0" smtClean="0"/>
              <a:t>Yürütücü işlevler</a:t>
            </a:r>
          </a:p>
          <a:p>
            <a:r>
              <a:rPr lang="tr-TR" dirty="0" smtClean="0"/>
              <a:t>Sosyal motivasyon</a:t>
            </a:r>
          </a:p>
          <a:p>
            <a:r>
              <a:rPr lang="tr-TR" dirty="0" err="1" smtClean="0"/>
              <a:t>Androjenik</a:t>
            </a:r>
            <a:r>
              <a:rPr lang="tr-TR" dirty="0" smtClean="0"/>
              <a:t> </a:t>
            </a:r>
            <a:r>
              <a:rPr lang="tr-TR" dirty="0" smtClean="0"/>
              <a:t>beyin (</a:t>
            </a:r>
            <a:r>
              <a:rPr lang="tr-TR" dirty="0" err="1" smtClean="0"/>
              <a:t>androjen</a:t>
            </a:r>
            <a:r>
              <a:rPr lang="tr-TR" dirty="0" smtClean="0"/>
              <a:t> </a:t>
            </a:r>
            <a:r>
              <a:rPr lang="tr-TR" dirty="0" err="1" smtClean="0"/>
              <a:t>maruziyeti</a:t>
            </a:r>
            <a:r>
              <a:rPr lang="tr-TR" smtClean="0"/>
              <a:t>, aşırı erkek </a:t>
            </a:r>
            <a:r>
              <a:rPr lang="tr-TR" dirty="0" smtClean="0"/>
              <a:t>beyni)</a:t>
            </a:r>
            <a:endParaRPr lang="tr-TR" dirty="0" smtClean="0"/>
          </a:p>
          <a:p>
            <a:r>
              <a:rPr lang="tr-TR" dirty="0" err="1" smtClean="0"/>
              <a:t>Nöroçeşitlilik</a:t>
            </a:r>
            <a:endParaRPr lang="tr-TR" dirty="0" smtClean="0"/>
          </a:p>
          <a:p>
            <a:r>
              <a:rPr lang="tr-TR" dirty="0" err="1" smtClean="0"/>
              <a:t>Underconnectivity</a:t>
            </a:r>
            <a:endParaRPr lang="tr-TR" dirty="0" smtClean="0"/>
          </a:p>
          <a:p>
            <a:r>
              <a:rPr lang="tr-TR" dirty="0" smtClean="0"/>
              <a:t>Bozulmuş </a:t>
            </a:r>
            <a:r>
              <a:rPr lang="tr-TR" dirty="0" err="1" smtClean="0"/>
              <a:t>immun</a:t>
            </a:r>
            <a:r>
              <a:rPr lang="tr-TR" dirty="0" smtClean="0"/>
              <a:t> regülasyon ve </a:t>
            </a:r>
            <a:r>
              <a:rPr lang="tr-TR" dirty="0" err="1" smtClean="0"/>
              <a:t>immunite</a:t>
            </a:r>
            <a:r>
              <a:rPr lang="tr-TR" dirty="0" smtClean="0"/>
              <a:t> (</a:t>
            </a:r>
            <a:r>
              <a:rPr lang="tr-TR" dirty="0" err="1" smtClean="0"/>
              <a:t>mikrobiyata</a:t>
            </a:r>
            <a:r>
              <a:rPr lang="tr-TR" dirty="0" smtClean="0"/>
              <a:t>)</a:t>
            </a:r>
          </a:p>
          <a:p>
            <a:r>
              <a:rPr lang="tr-TR" dirty="0" err="1" smtClean="0"/>
              <a:t>Oksidatif</a:t>
            </a:r>
            <a:r>
              <a:rPr lang="tr-TR" dirty="0" smtClean="0"/>
              <a:t> stres</a:t>
            </a:r>
          </a:p>
          <a:p>
            <a:r>
              <a:rPr lang="tr-TR" dirty="0" smtClean="0"/>
              <a:t>Ayna nöron </a:t>
            </a:r>
            <a:r>
              <a:rPr lang="tr-TR" dirty="0" smtClean="0"/>
              <a:t>aktivasyon sorunu</a:t>
            </a:r>
            <a:endParaRPr lang="tr-TR" dirty="0" smtClean="0"/>
          </a:p>
          <a:p>
            <a:r>
              <a:rPr lang="tr-TR" dirty="0" smtClean="0"/>
              <a:t>HPA aktivasyonu</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Özellikle 6-14 ay aralığında </a:t>
            </a:r>
            <a:r>
              <a:rPr lang="tr-TR" dirty="0" err="1" smtClean="0"/>
              <a:t>amigdala</a:t>
            </a:r>
            <a:r>
              <a:rPr lang="tr-TR" dirty="0" smtClean="0"/>
              <a:t>, </a:t>
            </a:r>
            <a:r>
              <a:rPr lang="tr-TR" dirty="0" err="1" smtClean="0"/>
              <a:t>frontal</a:t>
            </a:r>
            <a:r>
              <a:rPr lang="tr-TR" dirty="0" smtClean="0"/>
              <a:t> korteks, </a:t>
            </a:r>
            <a:r>
              <a:rPr lang="tr-TR" dirty="0" err="1" smtClean="0"/>
              <a:t>serebellum</a:t>
            </a:r>
            <a:r>
              <a:rPr lang="tr-TR" dirty="0" smtClean="0"/>
              <a:t> ve </a:t>
            </a:r>
            <a:r>
              <a:rPr lang="tr-TR" dirty="0" err="1" smtClean="0"/>
              <a:t>temporal</a:t>
            </a:r>
            <a:r>
              <a:rPr lang="tr-TR" dirty="0" smtClean="0"/>
              <a:t> lob hacmi artar.</a:t>
            </a:r>
          </a:p>
          <a:p>
            <a:r>
              <a:rPr lang="tr-TR" dirty="0" err="1" smtClean="0"/>
              <a:t>Korpus</a:t>
            </a:r>
            <a:r>
              <a:rPr lang="tr-TR" dirty="0" smtClean="0"/>
              <a:t> </a:t>
            </a:r>
            <a:r>
              <a:rPr lang="tr-TR" dirty="0" err="1" smtClean="0"/>
              <a:t>kallozum</a:t>
            </a:r>
            <a:r>
              <a:rPr lang="tr-TR" dirty="0" smtClean="0"/>
              <a:t> hacmi azalmıştır.</a:t>
            </a:r>
          </a:p>
          <a:p>
            <a:r>
              <a:rPr lang="tr-TR" dirty="0" err="1" smtClean="0"/>
              <a:t>GABAerjik</a:t>
            </a:r>
            <a:r>
              <a:rPr lang="tr-TR" dirty="0" smtClean="0"/>
              <a:t> aktivasyonda azalma, </a:t>
            </a:r>
            <a:r>
              <a:rPr lang="tr-TR" dirty="0" err="1" smtClean="0"/>
              <a:t>glutamaterjik</a:t>
            </a:r>
            <a:r>
              <a:rPr lang="tr-TR" dirty="0" smtClean="0"/>
              <a:t> aktivasyonda artış</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DSM-5 Tanı Ölçütleri</a:t>
            </a:r>
            <a:endParaRPr lang="tr-TR" dirty="0"/>
          </a:p>
        </p:txBody>
      </p:sp>
      <p:sp>
        <p:nvSpPr>
          <p:cNvPr id="3" name="2 İçerik Yer Tutucusu"/>
          <p:cNvSpPr>
            <a:spLocks noGrp="1"/>
          </p:cNvSpPr>
          <p:nvPr>
            <p:ph sz="quarter" idx="1"/>
          </p:nvPr>
        </p:nvSpPr>
        <p:spPr/>
        <p:txBody>
          <a:bodyPr>
            <a:normAutofit fontScale="85000" lnSpcReduction="20000"/>
          </a:bodyPr>
          <a:lstStyle/>
          <a:p>
            <a:r>
              <a:rPr lang="tr-TR" dirty="0" smtClean="0"/>
              <a:t>A. Görülen ya da öyküden alınan bilgiye göre aşağıdakileri içeren, çeşitli bağlamlarda sosyal iletişim ve etkileşimde süreğen güçlük:</a:t>
            </a:r>
          </a:p>
          <a:p>
            <a:r>
              <a:rPr lang="en-US" dirty="0" smtClean="0"/>
              <a:t>1. </a:t>
            </a:r>
            <a:r>
              <a:rPr lang="tr-TR" dirty="0" smtClean="0"/>
              <a:t>Sosyal yakınlık kuramama ve karşılıklı konuşamamadan, ilgi, duygu ya da duygulanımın azalmış  paylaşımına ve sosyal etkileşim başlatma ya da yanıtlamada zorlanmaya kadar değişen düzeyde </a:t>
            </a:r>
            <a:r>
              <a:rPr lang="tr-TR" b="1" dirty="0" smtClean="0"/>
              <a:t>sosyal-duygusal karşılıklılıkta eksiklik</a:t>
            </a:r>
            <a:r>
              <a:rPr lang="en-US" b="1" dirty="0" smtClean="0"/>
              <a:t>.</a:t>
            </a:r>
          </a:p>
          <a:p>
            <a:r>
              <a:rPr lang="tr-TR" dirty="0" smtClean="0"/>
              <a:t>2. Sözel ve sözel olmayan iletişimin yetersiz bütünleştirilmesinden göz teması ve beden dili ya da jest ve mimiklerin anlaşılması ve kullanılmasında anormalliklere, ya da yüz ifadesi ve sözel olmayan iletişimin tamamen eksikliğine kadar farklı düzeylerde </a:t>
            </a:r>
            <a:r>
              <a:rPr lang="tr-TR" b="1" dirty="0" smtClean="0"/>
              <a:t>sosyal etkileşimde kullanılan sözel olmayan iletişim becerilerinde eksiklik</a:t>
            </a:r>
            <a:r>
              <a:rPr lang="tr-TR" dirty="0" smtClean="0"/>
              <a:t>.</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DSM-5 Tanı Ölçütleri</a:t>
            </a:r>
            <a:endParaRPr lang="tr-TR" dirty="0"/>
          </a:p>
        </p:txBody>
      </p:sp>
      <p:sp>
        <p:nvSpPr>
          <p:cNvPr id="3" name="2 İçerik Yer Tutucusu"/>
          <p:cNvSpPr>
            <a:spLocks noGrp="1"/>
          </p:cNvSpPr>
          <p:nvPr>
            <p:ph sz="quarter" idx="1"/>
          </p:nvPr>
        </p:nvSpPr>
        <p:spPr/>
        <p:txBody>
          <a:bodyPr>
            <a:normAutofit fontScale="92500"/>
          </a:bodyPr>
          <a:lstStyle/>
          <a:p>
            <a:r>
              <a:rPr lang="en-US" dirty="0" smtClean="0"/>
              <a:t>3. </a:t>
            </a:r>
            <a:r>
              <a:rPr lang="tr-TR" dirty="0" smtClean="0"/>
              <a:t>Farklı sosyal bağlamlara göre davranışını ayarlama zorluğundan, hayali oyun kurma ve arkadaş edinme zorluklarına ve akranlarıyla oynamaya ilgi göstermemeye kadar değişen düzeylerde ilişki kurma, geliştirme ve anlamada eksiklik.</a:t>
            </a:r>
          </a:p>
          <a:p>
            <a:endParaRPr lang="tr-TR" dirty="0" smtClean="0"/>
          </a:p>
          <a:p>
            <a:r>
              <a:rPr lang="tr-TR" sz="2800" i="1" dirty="0" smtClean="0"/>
              <a:t>Şimdiki şiddetini belirtiniz: Şiddeti </a:t>
            </a:r>
            <a:r>
              <a:rPr lang="tr-TR" sz="2800" i="1" dirty="0" err="1" smtClean="0"/>
              <a:t>sostal</a:t>
            </a:r>
            <a:r>
              <a:rPr lang="tr-TR" sz="2800" i="1" dirty="0" smtClean="0"/>
              <a:t> iletişimde bozulma, kısıtlı, tekrarlayıcı davranış </a:t>
            </a:r>
            <a:r>
              <a:rPr lang="tr-TR" sz="2800" i="1" dirty="0" err="1" smtClean="0"/>
              <a:t>paternine</a:t>
            </a:r>
            <a:r>
              <a:rPr lang="tr-TR" sz="2800" i="1" dirty="0" smtClean="0"/>
              <a:t> bağlıdır.</a:t>
            </a:r>
          </a:p>
          <a:p>
            <a:r>
              <a:rPr lang="tr-TR" sz="2800" i="1" dirty="0" smtClean="0"/>
              <a:t>(1. düzey destek, 2. düzey önemli ölçüde destek, 3. düzey çok önemli ölçüde destek gerektirir)</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86</TotalTime>
  <Words>1239</Words>
  <Application>Microsoft Office PowerPoint</Application>
  <PresentationFormat>Ekran Gösterisi (4:3)</PresentationFormat>
  <Paragraphs>203</Paragraphs>
  <Slides>30</Slides>
  <Notes>0</Notes>
  <HiddenSlides>0</HiddenSlides>
  <MMClips>0</MMClips>
  <ScaleCrop>false</ScaleCrop>
  <HeadingPairs>
    <vt:vector size="4" baseType="variant">
      <vt:variant>
        <vt:lpstr>Tema</vt:lpstr>
      </vt:variant>
      <vt:variant>
        <vt:i4>1</vt:i4>
      </vt:variant>
      <vt:variant>
        <vt:lpstr>Slayt Başlıkları</vt:lpstr>
      </vt:variant>
      <vt:variant>
        <vt:i4>30</vt:i4>
      </vt:variant>
    </vt:vector>
  </HeadingPairs>
  <TitlesOfParts>
    <vt:vector size="31" baseType="lpstr">
      <vt:lpstr>Hisse Senedi</vt:lpstr>
      <vt:lpstr>Otizm Spektrum Bozuklukları</vt:lpstr>
      <vt:lpstr>Otizm nedir?</vt:lpstr>
      <vt:lpstr>Slayt 3</vt:lpstr>
      <vt:lpstr>Etiyoloji</vt:lpstr>
      <vt:lpstr>Slayt 5</vt:lpstr>
      <vt:lpstr>Otizm ile ilişkili kuramlar</vt:lpstr>
      <vt:lpstr>Slayt 7</vt:lpstr>
      <vt:lpstr>DSM-5 Tanı Ölçütleri</vt:lpstr>
      <vt:lpstr>DSM-5 Tanı Ölçütleri</vt:lpstr>
      <vt:lpstr>DSM-5 Tanı Ölçütleri</vt:lpstr>
      <vt:lpstr>DSM-5 Tanı Ölçütleri</vt:lpstr>
      <vt:lpstr>OSB Tanısal Değerlendirme Süreci</vt:lpstr>
      <vt:lpstr>Slayt 13</vt:lpstr>
      <vt:lpstr>Çocukluk Otizmi Dereceleme Ölçeği (ÇODÖ): </vt:lpstr>
      <vt:lpstr>Otizm Davranış Kontrol Listesi:</vt:lpstr>
      <vt:lpstr>Erken Dönem Belirtiler (6-9 ay)</vt:lpstr>
      <vt:lpstr>Erken Dönem Belirtiler (6-9 ay)</vt:lpstr>
      <vt:lpstr>Erken Dönem Belirtiler (6-9 ay)</vt:lpstr>
      <vt:lpstr>12-24 ay </vt:lpstr>
      <vt:lpstr>24-36 ay</vt:lpstr>
      <vt:lpstr>Slayt 21</vt:lpstr>
      <vt:lpstr>Okul Dönemi</vt:lpstr>
      <vt:lpstr>Slayt 23</vt:lpstr>
      <vt:lpstr>Prognoz</vt:lpstr>
      <vt:lpstr>Ayırıcı Tanı</vt:lpstr>
      <vt:lpstr>Eşlik eden tıbbi durumlar</vt:lpstr>
      <vt:lpstr>Tedavi</vt:lpstr>
      <vt:lpstr>Slayt 28</vt:lpstr>
      <vt:lpstr>Alternatif Tedaviler</vt:lpstr>
      <vt:lpstr> Etkisiz olanlar: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Otizm Spektrum Bozuklukları</dc:title>
  <dc:creator>esrayuruez</dc:creator>
  <cp:lastModifiedBy>esrayuruez</cp:lastModifiedBy>
  <cp:revision>11</cp:revision>
  <dcterms:created xsi:type="dcterms:W3CDTF">2020-11-18T16:28:28Z</dcterms:created>
  <dcterms:modified xsi:type="dcterms:W3CDTF">2020-11-25T08:03:30Z</dcterms:modified>
</cp:coreProperties>
</file>