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96" r:id="rId5"/>
    <p:sldId id="260" r:id="rId6"/>
    <p:sldId id="263" r:id="rId7"/>
    <p:sldId id="264" r:id="rId8"/>
    <p:sldId id="297" r:id="rId9"/>
  </p:sldIdLst>
  <p:sldSz cx="12192000" cy="6858000"/>
  <p:notesSz cx="6858000" cy="9144000"/>
  <p:custShowLst>
    <p:custShow name="Özel Gösteri 1" id="0">
      <p:sldLst>
        <p:sld r:id="rId2"/>
        <p:sld r:id="rId3"/>
        <p:sld r:id="rId4"/>
        <p:sld r:id="rId5"/>
        <p:sld r:id="rId6"/>
        <p:sld r:id="rId7"/>
        <p:sld r:id="rId8"/>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887256460"/>
      </p:ext>
    </p:extLst>
  </p:cSld>
  <p:clrMapOvr>
    <a:masterClrMapping/>
  </p:clrMapOvr>
  <p:transition>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638390429"/>
      </p:ext>
    </p:extLst>
  </p:cSld>
  <p:clrMapOvr>
    <a:masterClrMapping/>
  </p:clrMapOvr>
  <p:transition>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0032324"/>
      </p:ext>
    </p:extLst>
  </p:cSld>
  <p:clrMapOvr>
    <a:masterClrMapping/>
  </p:clrMapOvr>
  <p:transition>
    <p:pull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866813312"/>
      </p:ext>
    </p:extLst>
  </p:cSld>
  <p:clrMapOvr>
    <a:masterClrMapping/>
  </p:clrMapOvr>
  <p:transition>
    <p:pull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8761468"/>
      </p:ext>
    </p:extLst>
  </p:cSld>
  <p:clrMapOvr>
    <a:masterClrMapping/>
  </p:clrMapOvr>
  <p:transition>
    <p:pull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479785321"/>
      </p:ext>
    </p:extLst>
  </p:cSld>
  <p:clrMapOvr>
    <a:masterClrMapping/>
  </p:clrMapOvr>
  <p:transition>
    <p:pull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193621743"/>
      </p:ext>
    </p:extLst>
  </p:cSld>
  <p:clrMapOvr>
    <a:masterClrMapping/>
  </p:clrMapOvr>
  <p:transition>
    <p:pull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10165775"/>
      </p:ext>
    </p:extLst>
  </p:cSld>
  <p:clrMapOvr>
    <a:masterClrMapping/>
  </p:clrMapOvr>
  <p:transition>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441612752"/>
      </p:ext>
    </p:extLst>
  </p:cSld>
  <p:clrMapOvr>
    <a:masterClrMapping/>
  </p:clrMapOvr>
  <p:transition>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191962364"/>
      </p:ext>
    </p:extLst>
  </p:cSld>
  <p:clrMapOvr>
    <a:masterClrMapping/>
  </p:clrMapOvr>
  <p:transition>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206922613"/>
      </p:ext>
    </p:extLst>
  </p:cSld>
  <p:clrMapOvr>
    <a:masterClrMapping/>
  </p:clrMapOvr>
  <p:transition>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791692506"/>
      </p:ext>
    </p:extLst>
  </p:cSld>
  <p:clrMapOvr>
    <a:masterClrMapping/>
  </p:clrMapOvr>
  <p:transition>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532718843"/>
      </p:ext>
    </p:extLst>
  </p:cSld>
  <p:clrMapOvr>
    <a:masterClrMapping/>
  </p:clrMapOvr>
  <p:transition>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1267345616"/>
      </p:ext>
    </p:extLst>
  </p:cSld>
  <p:clrMapOvr>
    <a:masterClrMapping/>
  </p:clrMapOvr>
  <p:transition>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3313226164"/>
      </p:ext>
    </p:extLst>
  </p:cSld>
  <p:clrMapOvr>
    <a:masterClrMapping/>
  </p:clrMapOvr>
  <p:transition>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598384D-4D17-46E4-A28C-0078A9D33403}" type="datetimeFigureOut">
              <a:rPr lang="tr-TR" smtClean="0"/>
              <a:pPr/>
              <a:t>16.11.2021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B3973B-C548-487D-8C9B-393A63F81E70}" type="slidenum">
              <a:rPr lang="tr-TR" smtClean="0"/>
              <a:pPr/>
              <a:t>‹#›</a:t>
            </a:fld>
            <a:endParaRPr lang="tr-TR"/>
          </a:p>
        </p:txBody>
      </p:sp>
    </p:spTree>
    <p:extLst>
      <p:ext uri="{BB962C8B-B14F-4D97-AF65-F5344CB8AC3E}">
        <p14:creationId xmlns:p14="http://schemas.microsoft.com/office/powerpoint/2010/main" val="2963722515"/>
      </p:ext>
    </p:extLst>
  </p:cSld>
  <p:clrMapOvr>
    <a:masterClrMapping/>
  </p:clrMapOvr>
  <p:transition>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98384D-4D17-46E4-A28C-0078A9D33403}" type="datetimeFigureOut">
              <a:rPr lang="tr-TR" smtClean="0"/>
              <a:pPr/>
              <a:t>16.11.2021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B3973B-C548-487D-8C9B-393A63F81E70}" type="slidenum">
              <a:rPr lang="tr-TR" smtClean="0"/>
              <a:pPr/>
              <a:t>‹#›</a:t>
            </a:fld>
            <a:endParaRPr lang="tr-TR"/>
          </a:p>
        </p:txBody>
      </p:sp>
    </p:spTree>
    <p:extLst>
      <p:ext uri="{BB962C8B-B14F-4D97-AF65-F5344CB8AC3E}">
        <p14:creationId xmlns:p14="http://schemas.microsoft.com/office/powerpoint/2010/main" val="26189944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p:pull dir="d"/>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ctr"/>
            <a:r>
              <a:rPr lang="tr-TR" sz="3200" b="1" dirty="0" err="1"/>
              <a:t>Piaget</a:t>
            </a:r>
            <a:r>
              <a:rPr lang="tr-TR" sz="3200" b="1" dirty="0"/>
              <a:t> Bilişsel Gelişim Kuramı</a:t>
            </a:r>
          </a:p>
        </p:txBody>
      </p:sp>
      <p:sp>
        <p:nvSpPr>
          <p:cNvPr id="3" name="Alt Başlık 2"/>
          <p:cNvSpPr>
            <a:spLocks noGrp="1"/>
          </p:cNvSpPr>
          <p:nvPr>
            <p:ph type="subTitle" idx="1"/>
          </p:nvPr>
        </p:nvSpPr>
        <p:spPr/>
        <p:txBody>
          <a:bodyPr>
            <a:normAutofit/>
          </a:bodyPr>
          <a:lstStyle/>
          <a:p>
            <a:pPr algn="r"/>
            <a:r>
              <a:rPr lang="tr-TR" dirty="0"/>
              <a:t>Arş. Gör. Dr. </a:t>
            </a:r>
            <a:r>
              <a:rPr lang="tr-TR"/>
              <a:t>Münevver ERYALÇIN</a:t>
            </a:r>
            <a:endParaRPr lang="tr-TR" dirty="0"/>
          </a:p>
        </p:txBody>
      </p:sp>
    </p:spTree>
    <p:extLst>
      <p:ext uri="{BB962C8B-B14F-4D97-AF65-F5344CB8AC3E}">
        <p14:creationId xmlns:p14="http://schemas.microsoft.com/office/powerpoint/2010/main" val="3241225869"/>
      </p:ext>
    </p:extLst>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7360" y="1708483"/>
            <a:ext cx="9767252" cy="4888259"/>
          </a:xfrm>
        </p:spPr>
        <p:txBody>
          <a:bodyPr>
            <a:normAutofit/>
          </a:bodyPr>
          <a:lstStyle/>
          <a:p>
            <a:pPr algn="ctr"/>
            <a:r>
              <a:rPr lang="tr-TR" sz="2000" dirty="0" err="1">
                <a:solidFill>
                  <a:schemeClr val="tx1"/>
                </a:solidFill>
              </a:rPr>
              <a:t>Piaget’nin</a:t>
            </a:r>
            <a:r>
              <a:rPr lang="tr-TR" sz="2000" dirty="0">
                <a:solidFill>
                  <a:schemeClr val="tx1"/>
                </a:solidFill>
              </a:rPr>
              <a:t> başlıca çalışmaları düşüncedeki gelişimsel değişimlerle ilgili olduğu halde, daha önceki araştırmalarından bazıları çocukların doğru ve yanlış anlayışlarını ve yargılarını ele almıştır.</a:t>
            </a:r>
          </a:p>
          <a:p>
            <a:pPr algn="ctr"/>
            <a:r>
              <a:rPr lang="tr-TR" sz="2000" dirty="0" err="1">
                <a:solidFill>
                  <a:schemeClr val="tx1"/>
                </a:solidFill>
              </a:rPr>
              <a:t>Piaget</a:t>
            </a:r>
            <a:r>
              <a:rPr lang="tr-TR" sz="2000" dirty="0">
                <a:solidFill>
                  <a:schemeClr val="tx1"/>
                </a:solidFill>
              </a:rPr>
              <a:t>, ahlaki akıl yürütmenin ilk çocuklukla ergenlik arasında gitgide anlamlı bir biçimde değiştiği, değişimlerin düzenli ve kestirilebilir olduğu, aşağı yukarı düşüncedeki gelişimsel değişimlerle aynı zamana rastladığı sonucuna ulaşmıştır.</a:t>
            </a:r>
          </a:p>
          <a:p>
            <a:pPr algn="just">
              <a:lnSpc>
                <a:spcPct val="150000"/>
              </a:lnSpc>
            </a:pPr>
            <a:endParaRPr lang="tr-TR" sz="2000" b="1" i="1" dirty="0">
              <a:latin typeface="Times New Roman" pitchFamily="18" charset="0"/>
              <a:cs typeface="Times New Roman" pitchFamily="18" charset="0"/>
            </a:endParaRPr>
          </a:p>
        </p:txBody>
      </p:sp>
    </p:spTree>
    <p:extLst>
      <p:ext uri="{BB962C8B-B14F-4D97-AF65-F5344CB8AC3E}">
        <p14:creationId xmlns:p14="http://schemas.microsoft.com/office/powerpoint/2010/main" val="4224528011"/>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2390503" y="1410789"/>
            <a:ext cx="9114109" cy="4500433"/>
          </a:xfrm>
        </p:spPr>
        <p:txBody>
          <a:bodyPr>
            <a:normAutofit/>
          </a:bodyPr>
          <a:lstStyle/>
          <a:p>
            <a:r>
              <a:rPr lang="tr-TR" sz="2800" dirty="0"/>
              <a:t>Jean </a:t>
            </a:r>
            <a:r>
              <a:rPr lang="tr-TR" sz="2800" dirty="0" err="1"/>
              <a:t>Piaget</a:t>
            </a:r>
            <a:r>
              <a:rPr lang="tr-TR" sz="2800" dirty="0"/>
              <a:t> ilk kavram gelişimini inceleme yolunu açmıştır ve onun bebeklikteki nesne kavramı konusundaki araştırmaları sonraki araştırmalara ışık tutmuştur. </a:t>
            </a:r>
          </a:p>
          <a:p>
            <a:endParaRPr lang="tr-TR" sz="2800" dirty="0"/>
          </a:p>
        </p:txBody>
      </p:sp>
    </p:spTree>
    <p:extLst>
      <p:ext uri="{BB962C8B-B14F-4D97-AF65-F5344CB8AC3E}">
        <p14:creationId xmlns:p14="http://schemas.microsoft.com/office/powerpoint/2010/main" val="2242693622"/>
      </p:ext>
    </p:extLst>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r>
              <a:rPr lang="tr-TR" sz="3200" dirty="0"/>
              <a:t>Duyu-hareket zekası doğum 2 yaş: </a:t>
            </a:r>
            <a:r>
              <a:rPr lang="tr-TR" sz="3200" dirty="0" err="1"/>
              <a:t>piaget</a:t>
            </a:r>
            <a:r>
              <a:rPr lang="tr-TR" sz="3200" dirty="0"/>
              <a:t> e göre bebeklerin gelişen bilişsel yetenekleri başlangıçta duyu hareket eylemlerinde dile gelir. Bebekler henüz düşünmeye yetenekli değildir yani bilgiyi zihinsel olarak işleyemezler. Sorunları kafalarında çözemezler ya da soyut simgeler kullanamazlar.  </a:t>
            </a:r>
          </a:p>
        </p:txBody>
      </p:sp>
    </p:spTree>
  </p:cSld>
  <p:clrMapOvr>
    <a:masterClrMapping/>
  </p:clrMapOvr>
  <p:transition>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b="1" dirty="0"/>
          </a:p>
        </p:txBody>
      </p:sp>
      <p:sp>
        <p:nvSpPr>
          <p:cNvPr id="3" name="İçerik Yer Tutucusu 2"/>
          <p:cNvSpPr>
            <a:spLocks noGrp="1"/>
          </p:cNvSpPr>
          <p:nvPr>
            <p:ph idx="1"/>
          </p:nvPr>
        </p:nvSpPr>
        <p:spPr/>
        <p:txBody>
          <a:bodyPr>
            <a:normAutofit/>
          </a:bodyPr>
          <a:lstStyle/>
          <a:p>
            <a:r>
              <a:rPr lang="tr-TR" sz="2800" dirty="0"/>
              <a:t>İşlem Öncesi 2-6 yada 7 yaşlar: bu düzeyde düşünce mantık dışıdır ve anlık görünür koşullara son derece bağımlıdır. Bilgi sistemli biçimde işlenmez. Küçük çocuklar belirli bir zamanda bir durumun yalnızca bir yönünü ele alma yeteneğine sahiptir.</a:t>
            </a:r>
          </a:p>
        </p:txBody>
      </p:sp>
    </p:spTree>
    <p:extLst>
      <p:ext uri="{BB962C8B-B14F-4D97-AF65-F5344CB8AC3E}">
        <p14:creationId xmlns:p14="http://schemas.microsoft.com/office/powerpoint/2010/main" val="2710355515"/>
      </p:ext>
    </p:extLst>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br>
              <a:rPr lang="tr-TR" dirty="0"/>
            </a:br>
            <a:endParaRPr lang="tr-TR" dirty="0"/>
          </a:p>
        </p:txBody>
      </p:sp>
      <p:sp>
        <p:nvSpPr>
          <p:cNvPr id="3" name="İçerik Yer Tutucusu 2"/>
          <p:cNvSpPr>
            <a:spLocks noGrp="1"/>
          </p:cNvSpPr>
          <p:nvPr>
            <p:ph idx="1"/>
          </p:nvPr>
        </p:nvSpPr>
        <p:spPr>
          <a:xfrm>
            <a:off x="2589212" y="862149"/>
            <a:ext cx="8915400" cy="5049073"/>
          </a:xfrm>
        </p:spPr>
        <p:txBody>
          <a:bodyPr>
            <a:normAutofit/>
          </a:bodyPr>
          <a:lstStyle/>
          <a:p>
            <a:r>
              <a:rPr lang="tr-TR" sz="2800" dirty="0"/>
              <a:t>Somut işlemler 7-11 ya da 12:çocuklar bilgiyi sistemli ve mantıklı bir şekilde işleyebilirler ama bunu yalnızca bilgi somut biçimde verildiğinde yaparlar. İlkokul çağındaki çocuklar somut bir dönüşümü zihinsel olarak tersine çevirebilir ve belirli bir zamanda bir durumun birçok yönünü ele alabilir</a:t>
            </a:r>
          </a:p>
        </p:txBody>
      </p:sp>
    </p:spTree>
    <p:extLst>
      <p:ext uri="{BB962C8B-B14F-4D97-AF65-F5344CB8AC3E}">
        <p14:creationId xmlns:p14="http://schemas.microsoft.com/office/powerpoint/2010/main" val="2691285580"/>
      </p:ext>
    </p:extLst>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14400"/>
            <a:ext cx="8915400" cy="4996822"/>
          </a:xfrm>
        </p:spPr>
        <p:txBody>
          <a:bodyPr>
            <a:normAutofit/>
          </a:bodyPr>
          <a:lstStyle/>
          <a:p>
            <a:pPr>
              <a:lnSpc>
                <a:spcPct val="150000"/>
              </a:lnSpc>
            </a:pPr>
            <a:r>
              <a:rPr lang="tr-TR" sz="2400" dirty="0"/>
              <a:t>Soyut işlemler 12 yaş ve üzeri: çocuk varsayımlar kurabilir, mantıksal sonuçlar çıkarabilir ve ister soyut ister somut bir şekilde sunulsun karmaşık sorunları sistemli şekilde çözebilirler.</a:t>
            </a:r>
          </a:p>
        </p:txBody>
      </p:sp>
    </p:spTree>
    <p:extLst>
      <p:ext uri="{BB962C8B-B14F-4D97-AF65-F5344CB8AC3E}">
        <p14:creationId xmlns:p14="http://schemas.microsoft.com/office/powerpoint/2010/main" val="560686692"/>
      </p:ext>
    </p:extLst>
  </p:cSld>
  <p:clrMapOvr>
    <a:masterClrMapping/>
  </p:clrMapOvr>
  <p:transition>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Kaynakça</a:t>
            </a:r>
          </a:p>
          <a:p>
            <a:r>
              <a:rPr lang="tr-TR" dirty="0" err="1"/>
              <a:t>Gander</a:t>
            </a:r>
            <a:r>
              <a:rPr lang="tr-TR" dirty="0"/>
              <a:t>, M. J. ve </a:t>
            </a:r>
            <a:r>
              <a:rPr lang="tr-TR" dirty="0" err="1"/>
              <a:t>Gardiner</a:t>
            </a:r>
            <a:r>
              <a:rPr lang="tr-TR" dirty="0"/>
              <a:t>, H. W. (1993). </a:t>
            </a:r>
            <a:r>
              <a:rPr lang="tr-TR" i="1" dirty="0" err="1"/>
              <a:t>Cocuk</a:t>
            </a:r>
            <a:r>
              <a:rPr lang="tr-TR" i="1" dirty="0"/>
              <a:t> ve Ergen </a:t>
            </a:r>
            <a:r>
              <a:rPr lang="tr-TR" i="1" dirty="0" err="1"/>
              <a:t>Gelisimi</a:t>
            </a:r>
            <a:r>
              <a:rPr lang="tr-TR" dirty="0"/>
              <a:t>. (</a:t>
            </a:r>
            <a:r>
              <a:rPr lang="tr-TR" dirty="0" err="1"/>
              <a:t>Çev</a:t>
            </a:r>
            <a:r>
              <a:rPr lang="tr-TR" dirty="0"/>
              <a:t>.) Çelen, N., Dönmez, A. ve Onur, B. Ankara: İmge </a:t>
            </a:r>
            <a:r>
              <a:rPr lang="tr-TR" dirty="0" err="1"/>
              <a:t>kitabevi</a:t>
            </a:r>
            <a:r>
              <a:rPr lang="tr-TR" dirty="0"/>
              <a:t>.</a:t>
            </a:r>
          </a:p>
          <a:p>
            <a:r>
              <a:rPr lang="tr-TR" dirty="0" err="1"/>
              <a:t>Zastrow</a:t>
            </a:r>
            <a:r>
              <a:rPr lang="tr-TR" dirty="0"/>
              <a:t>, C., &amp; </a:t>
            </a:r>
            <a:r>
              <a:rPr lang="tr-TR" dirty="0" err="1"/>
              <a:t>Kirst</a:t>
            </a:r>
            <a:r>
              <a:rPr lang="tr-TR" dirty="0"/>
              <a:t>-</a:t>
            </a:r>
            <a:r>
              <a:rPr lang="tr-TR" dirty="0" err="1"/>
              <a:t>Ashman</a:t>
            </a:r>
            <a:r>
              <a:rPr lang="tr-TR" dirty="0"/>
              <a:t>, K. K. (2014). İnsan davranışı ve sosyal çevre I (1. Baskı). </a:t>
            </a:r>
            <a:r>
              <a:rPr lang="tr-TR" i="1" dirty="0"/>
              <a:t>Ankara: </a:t>
            </a:r>
            <a:r>
              <a:rPr lang="tr-TR" i="1" dirty="0" err="1"/>
              <a:t>Nika</a:t>
            </a:r>
            <a:r>
              <a:rPr lang="tr-TR" dirty="0"/>
              <a:t>.</a:t>
            </a:r>
            <a:endParaRPr lang="tr-TR"/>
          </a:p>
          <a:p>
            <a:pPr>
              <a:buNone/>
            </a:pPr>
            <a:endParaRPr lang="tr-TR"/>
          </a:p>
        </p:txBody>
      </p:sp>
    </p:spTree>
  </p:cSld>
  <p:clrMapOvr>
    <a:masterClrMapping/>
  </p:clrMapOvr>
  <p:transition>
    <p:pull dir="d"/>
  </p:transition>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Şehir Hayatı">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793</TotalTime>
  <Words>313</Words>
  <Application>Microsoft Office PowerPoint</Application>
  <PresentationFormat>Geniş ekran</PresentationFormat>
  <Paragraphs>13</Paragraphs>
  <Slides>8</Slides>
  <Notes>0</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Slayt Başlıkları</vt:lpstr>
      </vt:variant>
      <vt:variant>
        <vt:i4>8</vt:i4>
      </vt:variant>
      <vt:variant>
        <vt:lpstr>Özel Gösteriler</vt:lpstr>
      </vt:variant>
      <vt:variant>
        <vt:i4>1</vt:i4>
      </vt:variant>
    </vt:vector>
  </HeadingPairs>
  <TitlesOfParts>
    <vt:vector size="14" baseType="lpstr">
      <vt:lpstr>Arial</vt:lpstr>
      <vt:lpstr>Century Gothic</vt:lpstr>
      <vt:lpstr>Times New Roman</vt:lpstr>
      <vt:lpstr>Wingdings 3</vt:lpstr>
      <vt:lpstr>Duman</vt:lpstr>
      <vt:lpstr>Piaget Bilişsel Gelişim Kuramı</vt:lpstr>
      <vt:lpstr>PowerPoint Sunusu</vt:lpstr>
      <vt:lpstr>PowerPoint Sunusu</vt:lpstr>
      <vt:lpstr>PowerPoint Sunusu</vt:lpstr>
      <vt:lpstr>PowerPoint Sunusu</vt:lpstr>
      <vt:lpstr> </vt:lpstr>
      <vt:lpstr>PowerPoint Sunusu</vt:lpstr>
      <vt:lpstr>PowerPoint Sunusu</vt:lpstr>
      <vt:lpstr>Özel Gösteri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2010 ABD Sağlık Hizmetleri Reformu</dc:title>
  <dc:creator>toshiba pc</dc:creator>
  <cp:lastModifiedBy>Munevver.Goker</cp:lastModifiedBy>
  <cp:revision>100</cp:revision>
  <dcterms:created xsi:type="dcterms:W3CDTF">2014-05-19T11:47:06Z</dcterms:created>
  <dcterms:modified xsi:type="dcterms:W3CDTF">2021-11-16T13:57:20Z</dcterms:modified>
</cp:coreProperties>
</file>