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5" r:id="rId3"/>
    <p:sldId id="276" r:id="rId4"/>
    <p:sldId id="277" r:id="rId5"/>
    <p:sldId id="35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6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E4F7E8-0C6B-87CB-8E62-55B1B222A85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CE6E755-CA33-9C87-C94F-7847D874D7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BBF5339-B8F8-55BD-3428-719EE158BCB3}"/>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5" name="Alt Bilgi Yer Tutucusu 4">
            <a:extLst>
              <a:ext uri="{FF2B5EF4-FFF2-40B4-BE49-F238E27FC236}">
                <a16:creationId xmlns:a16="http://schemas.microsoft.com/office/drawing/2014/main" id="{E101DFDF-5947-E73A-4389-38424F0EE11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0A71371-26B9-BB8B-B498-274BBE28E1AC}"/>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1336015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A8FFA2-DE9F-2CE9-1D2B-521291E83D3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92B9F72-9DC3-08C5-8CA7-EACBC0D734F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19A7B4B-4C61-A5F0-ABA3-48AD5CA5B8C6}"/>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5" name="Alt Bilgi Yer Tutucusu 4">
            <a:extLst>
              <a:ext uri="{FF2B5EF4-FFF2-40B4-BE49-F238E27FC236}">
                <a16:creationId xmlns:a16="http://schemas.microsoft.com/office/drawing/2014/main" id="{01D0FD0C-1DB3-8F41-1929-1700DB4D5A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F558512-CCA7-C5EF-81BD-E536D9704D38}"/>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393968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B4FA92E-4C74-6220-CB4B-278B73A6BD76}"/>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6E814BA-F551-FA6E-7C22-F144D1C999A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F55C3A-1197-0126-E5F2-D122AA5B1096}"/>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5" name="Alt Bilgi Yer Tutucusu 4">
            <a:extLst>
              <a:ext uri="{FF2B5EF4-FFF2-40B4-BE49-F238E27FC236}">
                <a16:creationId xmlns:a16="http://schemas.microsoft.com/office/drawing/2014/main" id="{7828950D-7251-B0CA-326D-6CE3CEAFCC0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D306749-5A72-11BF-688C-7D38D8834DFA}"/>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1302984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185306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780725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738833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1129262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3156260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2694534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2903262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4207039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C2E665-D9EC-EAE7-9247-007CED4967A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E94DC84-6756-7B83-6E06-C2966946C0F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9A20A-D7A4-60E4-0A4F-665784470889}"/>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5" name="Alt Bilgi Yer Tutucusu 4">
            <a:extLst>
              <a:ext uri="{FF2B5EF4-FFF2-40B4-BE49-F238E27FC236}">
                <a16:creationId xmlns:a16="http://schemas.microsoft.com/office/drawing/2014/main" id="{FE54F945-AF2D-7F4B-646E-5387AD75452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55394B8-1B2D-8614-2A5B-B2EBD9D872A9}"/>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8759891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3522477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2010389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726624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3666372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20348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71E851-167D-6AB2-BFE5-6897529A94A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7D660EB-937B-4951-38BE-D59BBDD975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9C444BA-B91D-BCC2-AF01-DA29A95E13FB}"/>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5" name="Alt Bilgi Yer Tutucusu 4">
            <a:extLst>
              <a:ext uri="{FF2B5EF4-FFF2-40B4-BE49-F238E27FC236}">
                <a16:creationId xmlns:a16="http://schemas.microsoft.com/office/drawing/2014/main" id="{A6C9913B-B183-F809-2C3B-2B56315AA0F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A35F77F-272C-DE29-E712-7885641D1622}"/>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2385275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53B1E2-0FD5-B32F-68C3-E210C1C3CCA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CA178C-4548-6CCE-7E0F-6748158FEF0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3D8D768-FCA4-9ADF-CA41-21AD01E77AC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AE3216B-663A-6933-E338-469EFA8D09F7}"/>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6" name="Alt Bilgi Yer Tutucusu 5">
            <a:extLst>
              <a:ext uri="{FF2B5EF4-FFF2-40B4-BE49-F238E27FC236}">
                <a16:creationId xmlns:a16="http://schemas.microsoft.com/office/drawing/2014/main" id="{31E95CB7-5755-8AA9-3067-7EA1A706E63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45A07C-2C2E-CCAF-6C22-B1521D3FA112}"/>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142128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B0542C-227C-2A61-3912-1779935207C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911B476-1D2F-03C9-88AC-DA1D7DD42C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BDFA76D-5CD8-C11C-587A-32DB53F6526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49C9882-547B-C71E-E63B-40FF715C4F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5113282-585B-A74C-B737-35DA6C6196F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0CC5439-EBFE-94C7-C939-E1974ABE44F4}"/>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8" name="Alt Bilgi Yer Tutucusu 7">
            <a:extLst>
              <a:ext uri="{FF2B5EF4-FFF2-40B4-BE49-F238E27FC236}">
                <a16:creationId xmlns:a16="http://schemas.microsoft.com/office/drawing/2014/main" id="{764B243A-EFDE-B437-3A6C-6DF91AF0E25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0219988-B219-70B5-E763-7CA304058290}"/>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608451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6CC04A-9F7B-5AAF-EC84-4694D0700CE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248F519-6B96-FFBB-0D28-0B9311444CBF}"/>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4" name="Alt Bilgi Yer Tutucusu 3">
            <a:extLst>
              <a:ext uri="{FF2B5EF4-FFF2-40B4-BE49-F238E27FC236}">
                <a16:creationId xmlns:a16="http://schemas.microsoft.com/office/drawing/2014/main" id="{5770790A-F100-555B-58EB-9F3F2D27F11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33949A5-4536-B80F-8EE7-9071BCFB511F}"/>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391857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A558EE6-5919-881F-27C7-5E1CEAC171BD}"/>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3" name="Alt Bilgi Yer Tutucusu 2">
            <a:extLst>
              <a:ext uri="{FF2B5EF4-FFF2-40B4-BE49-F238E27FC236}">
                <a16:creationId xmlns:a16="http://schemas.microsoft.com/office/drawing/2014/main" id="{5B3608A1-46C8-B85E-CFB2-7B86FB25C73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592EF74-8B6A-49F3-C0E2-91627CC22D65}"/>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166018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4EC530-D4FE-FCDC-0E87-9D1E6FC8113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2B6924E-1D96-4FC3-A0F5-F347C7ABC1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CD841F9-85D0-9B5C-ABB6-B5017A3749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17F01F7-621F-0BEB-4C4D-0451749A4C90}"/>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6" name="Alt Bilgi Yer Tutucusu 5">
            <a:extLst>
              <a:ext uri="{FF2B5EF4-FFF2-40B4-BE49-F238E27FC236}">
                <a16:creationId xmlns:a16="http://schemas.microsoft.com/office/drawing/2014/main" id="{D30CDF4F-7692-CD55-CF34-DC11CE7EA3B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9A606A8-6ACE-0781-F311-F762B3E6DAC8}"/>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368601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F655D7-B01E-9EA8-6C58-10D2D96F368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AB346C1-E04D-1DF9-1C68-9817857432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D087D4A-DEE7-84BF-5260-C626B9B13E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6499F2B-4D19-62DE-7173-368276B8A285}"/>
              </a:ext>
            </a:extLst>
          </p:cNvPr>
          <p:cNvSpPr>
            <a:spLocks noGrp="1"/>
          </p:cNvSpPr>
          <p:nvPr>
            <p:ph type="dt" sz="half" idx="10"/>
          </p:nvPr>
        </p:nvSpPr>
        <p:spPr/>
        <p:txBody>
          <a:bodyPr/>
          <a:lstStyle/>
          <a:p>
            <a:fld id="{07D6ABAA-BEA1-459C-9C61-AC72604B58AF}" type="datetimeFigureOut">
              <a:rPr lang="tr-TR" smtClean="0"/>
              <a:t>9.09.2025</a:t>
            </a:fld>
            <a:endParaRPr lang="tr-TR"/>
          </a:p>
        </p:txBody>
      </p:sp>
      <p:sp>
        <p:nvSpPr>
          <p:cNvPr id="6" name="Alt Bilgi Yer Tutucusu 5">
            <a:extLst>
              <a:ext uri="{FF2B5EF4-FFF2-40B4-BE49-F238E27FC236}">
                <a16:creationId xmlns:a16="http://schemas.microsoft.com/office/drawing/2014/main" id="{BE384C2F-BF54-172E-A187-0C35469623D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6CBEAB7-0063-A939-C24F-9646127FA93E}"/>
              </a:ext>
            </a:extLst>
          </p:cNvPr>
          <p:cNvSpPr>
            <a:spLocks noGrp="1"/>
          </p:cNvSpPr>
          <p:nvPr>
            <p:ph type="sldNum" sz="quarter" idx="12"/>
          </p:nvPr>
        </p:nvSpPr>
        <p:spPr/>
        <p:txBody>
          <a:bodyPr/>
          <a:lstStyle/>
          <a:p>
            <a:fld id="{5448EFAB-B0FC-4641-BB93-7D49F498EA13}" type="slidenum">
              <a:rPr lang="tr-TR" smtClean="0"/>
              <a:t>‹#›</a:t>
            </a:fld>
            <a:endParaRPr lang="tr-TR"/>
          </a:p>
        </p:txBody>
      </p:sp>
    </p:spTree>
    <p:extLst>
      <p:ext uri="{BB962C8B-B14F-4D97-AF65-F5344CB8AC3E}">
        <p14:creationId xmlns:p14="http://schemas.microsoft.com/office/powerpoint/2010/main" val="4261891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7B96EC8-0FF9-EC15-489D-3DD90E7566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FE6567-8B28-3B19-1410-A719CC603D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F4887A-DB35-E942-FBA6-377514A8EB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D6ABAA-BEA1-459C-9C61-AC72604B58AF}" type="datetimeFigureOut">
              <a:rPr lang="tr-TR" smtClean="0"/>
              <a:t>9.09.2025</a:t>
            </a:fld>
            <a:endParaRPr lang="tr-TR"/>
          </a:p>
        </p:txBody>
      </p:sp>
      <p:sp>
        <p:nvSpPr>
          <p:cNvPr id="5" name="Alt Bilgi Yer Tutucusu 4">
            <a:extLst>
              <a:ext uri="{FF2B5EF4-FFF2-40B4-BE49-F238E27FC236}">
                <a16:creationId xmlns:a16="http://schemas.microsoft.com/office/drawing/2014/main" id="{CB2D66A4-8BAE-53D0-B51D-E8B4D65D4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792A751-1AA1-BA54-A6C2-7D155E3077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8EFAB-B0FC-4641-BB93-7D49F498EA13}" type="slidenum">
              <a:rPr lang="tr-TR" smtClean="0"/>
              <a:t>‹#›</a:t>
            </a:fld>
            <a:endParaRPr lang="tr-TR"/>
          </a:p>
        </p:txBody>
      </p:sp>
    </p:spTree>
    <p:extLst>
      <p:ext uri="{BB962C8B-B14F-4D97-AF65-F5344CB8AC3E}">
        <p14:creationId xmlns:p14="http://schemas.microsoft.com/office/powerpoint/2010/main" val="257457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401077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BC0494E-E1B5-69B8-4788-4A515B9F18EA}"/>
              </a:ext>
            </a:extLst>
          </p:cNvPr>
          <p:cNvSpPr>
            <a:spLocks noGrp="1"/>
          </p:cNvSpPr>
          <p:nvPr>
            <p:ph idx="1"/>
          </p:nvPr>
        </p:nvSpPr>
        <p:spPr>
          <a:xfrm>
            <a:off x="1524000" y="12701"/>
            <a:ext cx="9144000" cy="4435475"/>
          </a:xfrm>
        </p:spPr>
        <p:txBody>
          <a:bodyPr>
            <a:normAutofit fontScale="62500" lnSpcReduction="20000"/>
          </a:bodyPr>
          <a:lstStyle/>
          <a:p>
            <a:pPr eaLnBrk="1" hangingPunct="1">
              <a:defRPr/>
            </a:pPr>
            <a:endParaRPr lang="tr-TR" dirty="0"/>
          </a:p>
          <a:p>
            <a:pPr marL="0" indent="0" algn="just" eaLnBrk="1" hangingPunct="1">
              <a:buNone/>
              <a:defRPr/>
            </a:pPr>
            <a:r>
              <a:rPr lang="en-US" b="1" dirty="0"/>
              <a:t>2. OPERANT CONDITIONING/ OPERANT CONDITIONING </a:t>
            </a:r>
          </a:p>
          <a:p>
            <a:pPr marL="0" indent="0" algn="just" eaLnBrk="1" hangingPunct="1">
              <a:buNone/>
              <a:defRPr/>
            </a:pPr>
            <a:endParaRPr lang="tr-TR" dirty="0"/>
          </a:p>
          <a:p>
            <a:pPr algn="just" eaLnBrk="1" hangingPunct="1">
              <a:defRPr/>
            </a:pPr>
            <a:r>
              <a:rPr lang="en-US" dirty="0"/>
              <a:t>It can be defined as 'an activity that occurs because it is effective in producing a certain result or reinforcer'.</a:t>
            </a:r>
          </a:p>
          <a:p>
            <a:pPr algn="just" eaLnBrk="1" hangingPunct="1">
              <a:defRPr/>
            </a:pPr>
            <a:r>
              <a:rPr lang="en-US" dirty="0"/>
              <a:t>The first studies on operant conditioning were carried out by Edward Lee THORNDIKE (1911), who introduced the "law of influence". </a:t>
            </a:r>
          </a:p>
          <a:p>
            <a:pPr algn="just" eaLnBrk="1" hangingPunct="1">
              <a:defRPr/>
            </a:pPr>
            <a:r>
              <a:rPr lang="en-US" dirty="0"/>
              <a:t>THORNDIKE used an apparatus called a "puzzle box" in his experiments. </a:t>
            </a:r>
          </a:p>
          <a:p>
            <a:pPr algn="just" eaLnBrk="1" hangingPunct="1">
              <a:defRPr/>
            </a:pPr>
            <a:r>
              <a:rPr lang="en-US" dirty="0"/>
              <a:t>THORNDIKE placed a hungry cat inside this cage and put food outside where the cat could see it. </a:t>
            </a:r>
          </a:p>
          <a:p>
            <a:pPr algn="just" eaLnBrk="1" hangingPunct="1">
              <a:defRPr/>
            </a:pPr>
            <a:r>
              <a:rPr lang="en-US" dirty="0"/>
              <a:t>After being placed in the cage, the cat made many unsuccessful attempts to escape until it found the right way to escape. </a:t>
            </a:r>
          </a:p>
          <a:p>
            <a:pPr algn="just" eaLnBrk="1" hangingPunct="1">
              <a:defRPr/>
            </a:pPr>
            <a:r>
              <a:rPr lang="en-US" dirty="0"/>
              <a:t>When this procedure was repeated, it was found that each successful trial reduced the number of unnecessary movements to open the cage. </a:t>
            </a:r>
          </a:p>
          <a:p>
            <a:pPr marL="0" indent="0" algn="just" eaLnBrk="1" hangingPunct="1">
              <a:buNone/>
              <a:defRPr/>
            </a:pPr>
            <a:endParaRPr lang="en-US" dirty="0"/>
          </a:p>
          <a:p>
            <a:pPr eaLnBrk="1" hangingPunct="1">
              <a:defRPr/>
            </a:pPr>
            <a:endParaRPr lang="tr-TR" dirty="0"/>
          </a:p>
        </p:txBody>
      </p:sp>
      <p:pic>
        <p:nvPicPr>
          <p:cNvPr id="4" name="Picture 4">
            <a:extLst>
              <a:ext uri="{FF2B5EF4-FFF2-40B4-BE49-F238E27FC236}">
                <a16:creationId xmlns:a16="http://schemas.microsoft.com/office/drawing/2014/main" id="{11C72621-DE16-8E01-9430-DF4EEBCE0F0D}"/>
              </a:ext>
            </a:extLst>
          </p:cNvPr>
          <p:cNvPicPr>
            <a:picLocks noChangeAspect="1" noChangeArrowheads="1"/>
          </p:cNvPicPr>
          <p:nvPr/>
        </p:nvPicPr>
        <p:blipFill>
          <a:blip r:embed="rId2" cstate="print"/>
          <a:srcRect/>
          <a:stretch>
            <a:fillRect/>
          </a:stretch>
        </p:blipFill>
        <p:spPr bwMode="auto">
          <a:xfrm>
            <a:off x="5591944" y="4447703"/>
            <a:ext cx="1873454" cy="2393857"/>
          </a:xfrm>
          <a:prstGeom prst="ellipse">
            <a:avLst/>
          </a:prstGeom>
          <a:ln>
            <a:noFill/>
          </a:ln>
          <a:effectLst>
            <a:softEdge rad="112500"/>
          </a:effectLst>
        </p:spPr>
      </p:pic>
      <p:pic>
        <p:nvPicPr>
          <p:cNvPr id="5" name="Picture 3">
            <a:extLst>
              <a:ext uri="{FF2B5EF4-FFF2-40B4-BE49-F238E27FC236}">
                <a16:creationId xmlns:a16="http://schemas.microsoft.com/office/drawing/2014/main" id="{35C6FB05-1F76-00C1-B77B-9AD1FD264CEE}"/>
              </a:ext>
            </a:extLst>
          </p:cNvPr>
          <p:cNvPicPr>
            <a:picLocks noChangeAspect="1" noChangeArrowheads="1"/>
          </p:cNvPicPr>
          <p:nvPr/>
        </p:nvPicPr>
        <p:blipFill>
          <a:blip r:embed="rId3" cstate="print"/>
          <a:srcRect/>
          <a:stretch>
            <a:fillRect/>
          </a:stretch>
        </p:blipFill>
        <p:spPr bwMode="auto">
          <a:xfrm>
            <a:off x="3791744" y="4662290"/>
            <a:ext cx="1458162" cy="19646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3733" name="İçerik Yer Tutucusu 3">
            <a:extLst>
              <a:ext uri="{FF2B5EF4-FFF2-40B4-BE49-F238E27FC236}">
                <a16:creationId xmlns:a16="http://schemas.microsoft.com/office/drawing/2014/main" id="{7B92126A-6EDC-19FE-C9A1-F7BB4090FD3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23188" y="4497389"/>
            <a:ext cx="2944812"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B022AA8-183C-3243-BB79-2A5DDBDE5B75}"/>
              </a:ext>
            </a:extLst>
          </p:cNvPr>
          <p:cNvSpPr>
            <a:spLocks noGrp="1"/>
          </p:cNvSpPr>
          <p:nvPr>
            <p:ph idx="1"/>
          </p:nvPr>
        </p:nvSpPr>
        <p:spPr>
          <a:xfrm>
            <a:off x="1992314" y="115888"/>
            <a:ext cx="7672387" cy="3263900"/>
          </a:xfrm>
        </p:spPr>
        <p:txBody>
          <a:bodyPr>
            <a:normAutofit/>
          </a:bodyPr>
          <a:lstStyle/>
          <a:p>
            <a:pPr marL="0" indent="0" algn="just" eaLnBrk="1" hangingPunct="1">
              <a:buNone/>
              <a:defRPr/>
            </a:pPr>
            <a:r>
              <a:rPr lang="tr-TR" b="1" dirty="0"/>
              <a:t>   </a:t>
            </a:r>
            <a:endParaRPr lang="tr-TR" dirty="0"/>
          </a:p>
          <a:p>
            <a:pPr algn="just" eaLnBrk="1" hangingPunct="1">
              <a:defRPr/>
            </a:pPr>
            <a:r>
              <a:rPr lang="en-US" dirty="0"/>
              <a:t>The scientist B.F. SKINNER, who put forward the theory of operant conditioning, developed the "Skinner box" by improving THORNDIKE's puzzle box.</a:t>
            </a:r>
          </a:p>
          <a:p>
            <a:pPr marL="0" indent="0" algn="just" eaLnBrk="1" hangingPunct="1">
              <a:buNone/>
              <a:defRPr/>
            </a:pPr>
            <a:endParaRPr lang="tr-TR" dirty="0"/>
          </a:p>
          <a:p>
            <a:pPr eaLnBrk="1" hangingPunct="1">
              <a:defRPr/>
            </a:pPr>
            <a:endParaRPr lang="tr-TR" dirty="0"/>
          </a:p>
          <a:p>
            <a:pPr eaLnBrk="1" hangingPunct="1">
              <a:defRPr/>
            </a:pPr>
            <a:endParaRPr lang="tr-TR" dirty="0"/>
          </a:p>
        </p:txBody>
      </p:sp>
      <p:pic>
        <p:nvPicPr>
          <p:cNvPr id="74755" name="Resim 3">
            <a:extLst>
              <a:ext uri="{FF2B5EF4-FFF2-40B4-BE49-F238E27FC236}">
                <a16:creationId xmlns:a16="http://schemas.microsoft.com/office/drawing/2014/main" id="{E207FC51-CFE4-ED2C-EC4B-966C160DE16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86564" y="3933825"/>
            <a:ext cx="3881437"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C42AF78-F8DC-FCE3-7A52-21A079A4BA84}"/>
              </a:ext>
            </a:extLst>
          </p:cNvPr>
          <p:cNvSpPr>
            <a:spLocks noGrp="1"/>
          </p:cNvSpPr>
          <p:nvPr>
            <p:ph idx="1"/>
          </p:nvPr>
        </p:nvSpPr>
        <p:spPr>
          <a:xfrm>
            <a:off x="3575050" y="44450"/>
            <a:ext cx="7092950" cy="6813550"/>
          </a:xfrm>
        </p:spPr>
        <p:txBody>
          <a:bodyPr>
            <a:noAutofit/>
          </a:bodyPr>
          <a:lstStyle/>
          <a:p>
            <a:pPr marL="0" indent="0" algn="just" eaLnBrk="1" hangingPunct="1">
              <a:buNone/>
              <a:defRPr/>
            </a:pPr>
            <a:r>
              <a:rPr lang="tr-TR" sz="2000" b="1" i="1" dirty="0"/>
              <a:t>     </a:t>
            </a:r>
            <a:r>
              <a:rPr lang="en-US" sz="2000" b="1" i="1" dirty="0"/>
              <a:t>Some concepts related to operant conditioning are as follows: </a:t>
            </a:r>
          </a:p>
          <a:p>
            <a:pPr marL="0" indent="0" algn="just" eaLnBrk="1" hangingPunct="1">
              <a:buNone/>
              <a:defRPr/>
            </a:pPr>
            <a:endParaRPr lang="en-US" sz="2000" b="1" i="1" dirty="0"/>
          </a:p>
          <a:p>
            <a:pPr marL="0" indent="0" algn="just" eaLnBrk="1" hangingPunct="1">
              <a:buNone/>
              <a:defRPr/>
            </a:pPr>
            <a:r>
              <a:rPr lang="en-US" sz="2000" b="1" i="1" dirty="0" err="1"/>
              <a:t>Programmes</a:t>
            </a:r>
            <a:r>
              <a:rPr lang="en-US" sz="2000" b="1" i="1" dirty="0"/>
              <a:t> of Extinction and Partial Reinforcement: </a:t>
            </a:r>
            <a:r>
              <a:rPr lang="en-US" sz="2000" i="1" dirty="0"/>
              <a:t>Similar to "extinction" in classical conditioning, "extinction" in operant conditioning means the gradual disappearance of the operantly conditioned response. Just like in classical conditioning, "spontaneous recovery" can be seen when the response is reinforced again after a while.</a:t>
            </a:r>
          </a:p>
          <a:p>
            <a:pPr marL="0" indent="0" algn="just" eaLnBrk="1" hangingPunct="1">
              <a:buNone/>
              <a:defRPr/>
            </a:pPr>
            <a:r>
              <a:rPr lang="en-US" sz="2000" i="1" dirty="0"/>
              <a:t>During his experiments, SKINNER (1938) encountered difficulties with continuous reinforcement under laboratory conditions, where the response had to be reinforced each time it occurred. SKINNER (1938) also believed that in nature not every correct answer is reinforced at every moment. In other words, the principle of partial reinforcement applies in real life. The main advantage of the partial reinforcement method is that the response is more resistant to extinction than continuous reinforcement. It is also a more economical method as the answer is not reinforced each time.</a:t>
            </a:r>
          </a:p>
          <a:p>
            <a:pPr marL="0" indent="0" algn="just" eaLnBrk="1" hangingPunct="1">
              <a:buNone/>
              <a:defRPr/>
            </a:pPr>
            <a:endParaRPr lang="en-US" sz="2000" b="1" i="1" dirty="0"/>
          </a:p>
          <a:p>
            <a:pPr marL="0" indent="0" algn="just" eaLnBrk="1" hangingPunct="1">
              <a:buNone/>
              <a:defRPr/>
            </a:pPr>
            <a:endParaRPr lang="en-US" sz="2000" b="1"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AABA151-3829-9FFE-70C4-9D19A6E1E220}"/>
              </a:ext>
            </a:extLst>
          </p:cNvPr>
          <p:cNvSpPr>
            <a:spLocks noGrp="1"/>
          </p:cNvSpPr>
          <p:nvPr>
            <p:ph idx="1"/>
          </p:nvPr>
        </p:nvSpPr>
        <p:spPr>
          <a:xfrm>
            <a:off x="3108326" y="44450"/>
            <a:ext cx="7559675" cy="6813550"/>
          </a:xfrm>
        </p:spPr>
        <p:txBody>
          <a:bodyPr>
            <a:noAutofit/>
          </a:bodyPr>
          <a:lstStyle/>
          <a:p>
            <a:pPr marL="0" indent="0" algn="just" eaLnBrk="1" hangingPunct="1">
              <a:buNone/>
              <a:defRPr/>
            </a:pPr>
            <a:r>
              <a:rPr lang="tr-TR" sz="2000" b="1" i="1" dirty="0"/>
              <a:t>     </a:t>
            </a:r>
            <a:r>
              <a:rPr lang="en-US" sz="2000" b="1" i="1" dirty="0"/>
              <a:t>Some concepts related to operant conditioning are as follows: </a:t>
            </a:r>
          </a:p>
          <a:p>
            <a:pPr marL="0" indent="0" algn="just" eaLnBrk="1" hangingPunct="1">
              <a:buNone/>
              <a:defRPr/>
            </a:pPr>
            <a:endParaRPr lang="en-US" sz="2000" b="1" i="1" dirty="0"/>
          </a:p>
          <a:p>
            <a:pPr marL="0" indent="0" algn="just" eaLnBrk="1" hangingPunct="1">
              <a:buNone/>
              <a:defRPr/>
            </a:pPr>
            <a:r>
              <a:rPr lang="en-US" sz="2000" b="1" i="1" dirty="0"/>
              <a:t>Positive (Positive) Reinforcement: </a:t>
            </a:r>
            <a:r>
              <a:rPr lang="en-US" sz="2000" i="1" dirty="0"/>
              <a:t>The process of rewarding with the performance of the response, positive reinforcement is a stimulus that increases the likelihood of the desired </a:t>
            </a:r>
            <a:r>
              <a:rPr lang="en-US" sz="2000" i="1" dirty="0" err="1"/>
              <a:t>behaviour</a:t>
            </a:r>
            <a:r>
              <a:rPr lang="en-US" sz="2000" i="1" dirty="0"/>
              <a:t> when given. </a:t>
            </a:r>
            <a:r>
              <a:rPr lang="en-US" sz="2000" b="1" i="1" dirty="0"/>
              <a:t>	</a:t>
            </a:r>
          </a:p>
          <a:p>
            <a:pPr marL="0" indent="0" algn="just" eaLnBrk="1" hangingPunct="1">
              <a:buNone/>
              <a:defRPr/>
            </a:pPr>
            <a:r>
              <a:rPr lang="en-US" sz="2000" b="1" i="1" dirty="0"/>
              <a:t>Negative Reinforcement: </a:t>
            </a:r>
            <a:r>
              <a:rPr lang="en-US" sz="2000" i="1" dirty="0"/>
              <a:t>"Negative reinforcement" is the process of delaying the application of the aversive stimulus by the execution of the response. Negative reinforcers are stimuli that, when withheld or eliminated, increase the frequency with which the desired </a:t>
            </a:r>
            <a:r>
              <a:rPr lang="en-US" sz="2000" i="1" dirty="0" err="1"/>
              <a:t>behaviour</a:t>
            </a:r>
            <a:r>
              <a:rPr lang="en-US" sz="2000" i="1" dirty="0"/>
              <a:t> occurs, in other words, in the negative reinforcement concept, the negative consequence disappears when the desired </a:t>
            </a:r>
            <a:r>
              <a:rPr lang="en-US" sz="2000" i="1" dirty="0" err="1"/>
              <a:t>behaviour</a:t>
            </a:r>
            <a:r>
              <a:rPr lang="en-US" sz="2000" i="1" dirty="0"/>
              <a:t> is exhibited. </a:t>
            </a:r>
          </a:p>
          <a:p>
            <a:pPr marL="0" indent="0" algn="just" eaLnBrk="1" hangingPunct="1">
              <a:buNone/>
              <a:defRPr/>
            </a:pPr>
            <a:endParaRPr lang="en-US" sz="2000" b="1" i="1"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440</Words>
  <Application>Microsoft Office PowerPoint</Application>
  <PresentationFormat>Geniş ekran</PresentationFormat>
  <Paragraphs>20</Paragraphs>
  <Slides>4</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4</vt:i4>
      </vt:variant>
    </vt:vector>
  </HeadingPairs>
  <TitlesOfParts>
    <vt:vector size="10" baseType="lpstr">
      <vt:lpstr>Arial</vt:lpstr>
      <vt:lpstr>Calibri</vt:lpstr>
      <vt:lpstr>Calibri Light</vt:lpstr>
      <vt:lpstr>Karla</vt:lpstr>
      <vt:lpstr>Office Teması</vt:lpstr>
      <vt:lpstr>Diseño predeterminado</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2</cp:revision>
  <dcterms:created xsi:type="dcterms:W3CDTF">2025-09-08T16:32:45Z</dcterms:created>
  <dcterms:modified xsi:type="dcterms:W3CDTF">2025-09-09T12:39:24Z</dcterms:modified>
</cp:coreProperties>
</file>