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604" r:id="rId4"/>
    <p:sldId id="611" r:id="rId5"/>
    <p:sldId id="1093" r:id="rId6"/>
    <p:sldId id="1091" r:id="rId7"/>
    <p:sldId id="1088" r:id="rId8"/>
    <p:sldId id="1089" r:id="rId9"/>
    <p:sldId id="1092" r:id="rId10"/>
    <p:sldId id="1083"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37" autoAdjust="0"/>
    <p:restoredTop sz="91621" autoAdjust="0"/>
  </p:normalViewPr>
  <p:slideViewPr>
    <p:cSldViewPr snapToGrid="0">
      <p:cViewPr varScale="1">
        <p:scale>
          <a:sx n="81" d="100"/>
          <a:sy n="81" d="100"/>
        </p:scale>
        <p:origin x="1296" y="17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D53991-75CA-45BD-8539-332DCF846CA3}"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11D7878C-7C8C-4F87-9A9F-B23B7C767D35}">
      <dgm:prSet/>
      <dgm:spPr/>
      <dgm:t>
        <a:bodyPr/>
        <a:lstStyle/>
        <a:p>
          <a:pPr rtl="0"/>
          <a:r>
            <a:rPr lang="tr-TR" dirty="0"/>
            <a:t>Dünyada uygulanan farklı seçim sistemlerine bakıldığında; anılan sistemlerin, genel olarak seçimlerden beklenen iki farklı sonuç olduğu varsayılan </a:t>
          </a:r>
          <a:r>
            <a:rPr lang="tr-TR" b="1" dirty="0"/>
            <a:t>“adalet”</a:t>
          </a:r>
          <a:r>
            <a:rPr lang="tr-TR" dirty="0"/>
            <a:t> ve </a:t>
          </a:r>
          <a:r>
            <a:rPr lang="tr-TR" b="1" dirty="0"/>
            <a:t>“istikrar”</a:t>
          </a:r>
          <a:r>
            <a:rPr lang="tr-TR" dirty="0"/>
            <a:t> ilkelerine göre gruplandırılarak incelendiği görülmektedir. Bu yaklaşımın temel varsayımı, </a:t>
          </a:r>
          <a:r>
            <a:rPr lang="tr-TR" i="1" u="sng" dirty="0"/>
            <a:t>bazı seçim sistemlerinin daha </a:t>
          </a:r>
          <a:r>
            <a:rPr lang="tr-TR" b="1" i="1" u="sng" dirty="0"/>
            <a:t>adil sonuçlar</a:t>
          </a:r>
          <a:r>
            <a:rPr lang="tr-TR" i="1" u="sng" dirty="0"/>
            <a:t> vermek üzere tasarlandığı</a:t>
          </a:r>
          <a:r>
            <a:rPr lang="tr-TR" dirty="0"/>
            <a:t>, diğer </a:t>
          </a:r>
          <a:r>
            <a:rPr lang="tr-TR" i="1" u="sng" dirty="0"/>
            <a:t>bazılarınınsa </a:t>
          </a:r>
          <a:r>
            <a:rPr lang="tr-TR" b="1" i="1" u="sng" dirty="0"/>
            <a:t>istikrarlı bir yönetim</a:t>
          </a:r>
          <a:r>
            <a:rPr lang="tr-TR" i="1" u="sng" dirty="0"/>
            <a:t> oluşturma hedefine yönelmeyi hedeflediğidir</a:t>
          </a:r>
          <a:r>
            <a:rPr lang="tr-TR" dirty="0"/>
            <a:t>.</a:t>
          </a:r>
        </a:p>
      </dgm:t>
    </dgm:pt>
    <dgm:pt modelId="{657DD161-EAF3-4F6E-AFDB-D65AEE4BE1D5}" type="parTrans" cxnId="{161DD7F3-A8C8-4972-8AA3-18BB71A08439}">
      <dgm:prSet/>
      <dgm:spPr/>
      <dgm:t>
        <a:bodyPr/>
        <a:lstStyle/>
        <a:p>
          <a:endParaRPr lang="tr-TR"/>
        </a:p>
      </dgm:t>
    </dgm:pt>
    <dgm:pt modelId="{510E5497-08F0-41EA-8903-F803E1CFC545}" type="sibTrans" cxnId="{161DD7F3-A8C8-4972-8AA3-18BB71A08439}">
      <dgm:prSet/>
      <dgm:spPr/>
      <dgm:t>
        <a:bodyPr/>
        <a:lstStyle/>
        <a:p>
          <a:endParaRPr lang="tr-TR"/>
        </a:p>
      </dgm:t>
    </dgm:pt>
    <dgm:pt modelId="{0F768A55-F611-4E2A-9ED4-5C32AA1260F6}">
      <dgm:prSet/>
      <dgm:spPr/>
      <dgm:t>
        <a:bodyPr/>
        <a:lstStyle/>
        <a:p>
          <a:r>
            <a:rPr lang="tr-TR" dirty="0"/>
            <a:t>Bu çerçevede dünyada görülen temel alternatiflere bakıldığında; bir tarafta adalet ilkesini ön plâna çıkaran </a:t>
          </a:r>
          <a:r>
            <a:rPr lang="tr-TR" b="1" dirty="0"/>
            <a:t>“NİSPÎ (ORANTILI) TEMSİL Sistemleri”</a:t>
          </a:r>
          <a:r>
            <a:rPr lang="tr-TR" dirty="0"/>
            <a:t>, diğer tarafta ise istikrar ilkesini ön plana çıkana </a:t>
          </a:r>
          <a:r>
            <a:rPr lang="tr-TR" b="1" dirty="0"/>
            <a:t>“ÇOĞUNLUK SİSTEMLERİ”</a:t>
          </a:r>
          <a:r>
            <a:rPr lang="tr-TR" dirty="0"/>
            <a:t> bulunduğu görülmektedir. Bir de bunların çeşitli unsurlarının bir araya getirilmesiyle oluşturulan </a:t>
          </a:r>
          <a:r>
            <a:rPr lang="tr-TR" b="1" dirty="0"/>
            <a:t>“KARMA SEÇİM SİSTEMLERİ”</a:t>
          </a:r>
          <a:r>
            <a:rPr lang="tr-TR" dirty="0"/>
            <a:t> kategorisinden söz etmek mümkündür.</a:t>
          </a:r>
        </a:p>
      </dgm:t>
    </dgm:pt>
    <dgm:pt modelId="{240A75D0-92D1-41A4-882B-8C16989944DC}" type="parTrans" cxnId="{95FE7395-3645-4937-8750-BC3E958F9973}">
      <dgm:prSet/>
      <dgm:spPr/>
      <dgm:t>
        <a:bodyPr/>
        <a:lstStyle/>
        <a:p>
          <a:endParaRPr lang="tr-TR"/>
        </a:p>
      </dgm:t>
    </dgm:pt>
    <dgm:pt modelId="{8E6D4E23-B3D0-4387-8889-654DD3204C77}" type="sibTrans" cxnId="{95FE7395-3645-4937-8750-BC3E958F9973}">
      <dgm:prSet/>
      <dgm:spPr/>
      <dgm:t>
        <a:bodyPr/>
        <a:lstStyle/>
        <a:p>
          <a:endParaRPr lang="tr-TR"/>
        </a:p>
      </dgm:t>
    </dgm:pt>
    <dgm:pt modelId="{CA90D900-9FAA-4988-A8F9-42C95487AF25}" type="pres">
      <dgm:prSet presAssocID="{3AD53991-75CA-45BD-8539-332DCF846CA3}" presName="cycle" presStyleCnt="0">
        <dgm:presLayoutVars>
          <dgm:dir/>
          <dgm:resizeHandles val="exact"/>
        </dgm:presLayoutVars>
      </dgm:prSet>
      <dgm:spPr/>
    </dgm:pt>
    <dgm:pt modelId="{445876DB-5A4F-4304-90F5-1D7CE32F9688}" type="pres">
      <dgm:prSet presAssocID="{11D7878C-7C8C-4F87-9A9F-B23B7C767D35}" presName="node" presStyleLbl="node1" presStyleIdx="0" presStyleCnt="2">
        <dgm:presLayoutVars>
          <dgm:bulletEnabled val="1"/>
        </dgm:presLayoutVars>
      </dgm:prSet>
      <dgm:spPr/>
    </dgm:pt>
    <dgm:pt modelId="{ED362581-D98F-4506-AEE9-9F80F62D6223}" type="pres">
      <dgm:prSet presAssocID="{510E5497-08F0-41EA-8903-F803E1CFC545}" presName="sibTrans" presStyleLbl="sibTrans2D1" presStyleIdx="0" presStyleCnt="2"/>
      <dgm:spPr/>
    </dgm:pt>
    <dgm:pt modelId="{39F79AC5-807F-427A-9676-22675CF0AE68}" type="pres">
      <dgm:prSet presAssocID="{510E5497-08F0-41EA-8903-F803E1CFC545}" presName="connectorText" presStyleLbl="sibTrans2D1" presStyleIdx="0" presStyleCnt="2"/>
      <dgm:spPr/>
    </dgm:pt>
    <dgm:pt modelId="{4D34AE30-F107-4D31-95B5-06FBC99DBB4D}" type="pres">
      <dgm:prSet presAssocID="{0F768A55-F611-4E2A-9ED4-5C32AA1260F6}" presName="node" presStyleLbl="node1" presStyleIdx="1" presStyleCnt="2">
        <dgm:presLayoutVars>
          <dgm:bulletEnabled val="1"/>
        </dgm:presLayoutVars>
      </dgm:prSet>
      <dgm:spPr/>
    </dgm:pt>
    <dgm:pt modelId="{505383D6-C863-4956-B80D-55164529C425}" type="pres">
      <dgm:prSet presAssocID="{8E6D4E23-B3D0-4387-8889-654DD3204C77}" presName="sibTrans" presStyleLbl="sibTrans2D1" presStyleIdx="1" presStyleCnt="2"/>
      <dgm:spPr/>
    </dgm:pt>
    <dgm:pt modelId="{E5D5A3E4-5A8B-47D5-BB07-152F081507A5}" type="pres">
      <dgm:prSet presAssocID="{8E6D4E23-B3D0-4387-8889-654DD3204C77}" presName="connectorText" presStyleLbl="sibTrans2D1" presStyleIdx="1" presStyleCnt="2"/>
      <dgm:spPr/>
    </dgm:pt>
  </dgm:ptLst>
  <dgm:cxnLst>
    <dgm:cxn modelId="{97DFBB25-E19B-4AE5-B9C4-EB3DC265BEFB}" type="presOf" srcId="{8E6D4E23-B3D0-4387-8889-654DD3204C77}" destId="{E5D5A3E4-5A8B-47D5-BB07-152F081507A5}" srcOrd="1" destOrd="0" presId="urn:microsoft.com/office/officeart/2005/8/layout/cycle2"/>
    <dgm:cxn modelId="{95FE7395-3645-4937-8750-BC3E958F9973}" srcId="{3AD53991-75CA-45BD-8539-332DCF846CA3}" destId="{0F768A55-F611-4E2A-9ED4-5C32AA1260F6}" srcOrd="1" destOrd="0" parTransId="{240A75D0-92D1-41A4-882B-8C16989944DC}" sibTransId="{8E6D4E23-B3D0-4387-8889-654DD3204C77}"/>
    <dgm:cxn modelId="{7B4712CA-0F79-4836-9019-05F1E0AFB2AF}" type="presOf" srcId="{510E5497-08F0-41EA-8903-F803E1CFC545}" destId="{ED362581-D98F-4506-AEE9-9F80F62D6223}" srcOrd="0" destOrd="0" presId="urn:microsoft.com/office/officeart/2005/8/layout/cycle2"/>
    <dgm:cxn modelId="{620A27D8-9F51-463E-A5D2-DB89AE8086AC}" type="presOf" srcId="{3AD53991-75CA-45BD-8539-332DCF846CA3}" destId="{CA90D900-9FAA-4988-A8F9-42C95487AF25}" srcOrd="0" destOrd="0" presId="urn:microsoft.com/office/officeart/2005/8/layout/cycle2"/>
    <dgm:cxn modelId="{FEF265E1-4518-4B2F-88EC-A8C97F159835}" type="presOf" srcId="{0F768A55-F611-4E2A-9ED4-5C32AA1260F6}" destId="{4D34AE30-F107-4D31-95B5-06FBC99DBB4D}" srcOrd="0" destOrd="0" presId="urn:microsoft.com/office/officeart/2005/8/layout/cycle2"/>
    <dgm:cxn modelId="{1B53A1EB-352F-4A04-AE51-CF8029234369}" type="presOf" srcId="{8E6D4E23-B3D0-4387-8889-654DD3204C77}" destId="{505383D6-C863-4956-B80D-55164529C425}" srcOrd="0" destOrd="0" presId="urn:microsoft.com/office/officeart/2005/8/layout/cycle2"/>
    <dgm:cxn modelId="{56FFD0F0-FF29-4A01-8C59-B2E88D35CAB3}" type="presOf" srcId="{11D7878C-7C8C-4F87-9A9F-B23B7C767D35}" destId="{445876DB-5A4F-4304-90F5-1D7CE32F9688}" srcOrd="0" destOrd="0" presId="urn:microsoft.com/office/officeart/2005/8/layout/cycle2"/>
    <dgm:cxn modelId="{161DD7F3-A8C8-4972-8AA3-18BB71A08439}" srcId="{3AD53991-75CA-45BD-8539-332DCF846CA3}" destId="{11D7878C-7C8C-4F87-9A9F-B23B7C767D35}" srcOrd="0" destOrd="0" parTransId="{657DD161-EAF3-4F6E-AFDB-D65AEE4BE1D5}" sibTransId="{510E5497-08F0-41EA-8903-F803E1CFC545}"/>
    <dgm:cxn modelId="{299419FE-061D-4D0D-B783-777ADDF328A1}" type="presOf" srcId="{510E5497-08F0-41EA-8903-F803E1CFC545}" destId="{39F79AC5-807F-427A-9676-22675CF0AE68}" srcOrd="1" destOrd="0" presId="urn:microsoft.com/office/officeart/2005/8/layout/cycle2"/>
    <dgm:cxn modelId="{71E81CB4-27FF-449C-A0E1-9AA27775537C}" type="presParOf" srcId="{CA90D900-9FAA-4988-A8F9-42C95487AF25}" destId="{445876DB-5A4F-4304-90F5-1D7CE32F9688}" srcOrd="0" destOrd="0" presId="urn:microsoft.com/office/officeart/2005/8/layout/cycle2"/>
    <dgm:cxn modelId="{E503DBB8-411B-4E80-A74F-C1C88C9B83C7}" type="presParOf" srcId="{CA90D900-9FAA-4988-A8F9-42C95487AF25}" destId="{ED362581-D98F-4506-AEE9-9F80F62D6223}" srcOrd="1" destOrd="0" presId="urn:microsoft.com/office/officeart/2005/8/layout/cycle2"/>
    <dgm:cxn modelId="{55D352EF-D8FB-419C-B1BA-516FA8482837}" type="presParOf" srcId="{ED362581-D98F-4506-AEE9-9F80F62D6223}" destId="{39F79AC5-807F-427A-9676-22675CF0AE68}" srcOrd="0" destOrd="0" presId="urn:microsoft.com/office/officeart/2005/8/layout/cycle2"/>
    <dgm:cxn modelId="{36AD4192-3FF9-4AFD-BF18-2705293889E5}" type="presParOf" srcId="{CA90D900-9FAA-4988-A8F9-42C95487AF25}" destId="{4D34AE30-F107-4D31-95B5-06FBC99DBB4D}" srcOrd="2" destOrd="0" presId="urn:microsoft.com/office/officeart/2005/8/layout/cycle2"/>
    <dgm:cxn modelId="{EF7DCDC7-78B7-4BBA-A616-5AE4AACABEC1}" type="presParOf" srcId="{CA90D900-9FAA-4988-A8F9-42C95487AF25}" destId="{505383D6-C863-4956-B80D-55164529C425}" srcOrd="3" destOrd="0" presId="urn:microsoft.com/office/officeart/2005/8/layout/cycle2"/>
    <dgm:cxn modelId="{11BC49FA-ED1F-47C1-9F30-C40019A2B7BB}" type="presParOf" srcId="{505383D6-C863-4956-B80D-55164529C425}" destId="{E5D5A3E4-5A8B-47D5-BB07-152F081507A5}"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444937-DF56-4599-AF99-0652D02309C1}"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B70AE14D-07F2-4068-AAF8-433781CEF650}">
      <dgm:prSet/>
      <dgm:spPr/>
      <dgm:t>
        <a:bodyPr/>
        <a:lstStyle/>
        <a:p>
          <a:r>
            <a:rPr lang="tr-TR" b="1" dirty="0"/>
            <a:t>1. </a:t>
          </a:r>
          <a:r>
            <a:rPr lang="tr-TR" dirty="0"/>
            <a:t>İçinde seçim yapılan en küçük coğrafi birim olan </a:t>
          </a:r>
          <a:r>
            <a:rPr lang="tr-TR" b="1" dirty="0"/>
            <a:t>“SEÇİM ÇEVRELERİNİN GENİŞLİĞİ”</a:t>
          </a:r>
        </a:p>
      </dgm:t>
    </dgm:pt>
    <dgm:pt modelId="{DFE92C81-C636-4D58-BD4E-438558140E1C}" type="parTrans" cxnId="{7B6935C1-D8AC-48DE-9A7A-CB3218B2316C}">
      <dgm:prSet/>
      <dgm:spPr/>
      <dgm:t>
        <a:bodyPr/>
        <a:lstStyle/>
        <a:p>
          <a:endParaRPr lang="tr-TR"/>
        </a:p>
      </dgm:t>
    </dgm:pt>
    <dgm:pt modelId="{E279ECD3-DF46-4F3C-A398-2E4069A1526E}" type="sibTrans" cxnId="{7B6935C1-D8AC-48DE-9A7A-CB3218B2316C}">
      <dgm:prSet/>
      <dgm:spPr/>
      <dgm:t>
        <a:bodyPr/>
        <a:lstStyle/>
        <a:p>
          <a:endParaRPr lang="tr-TR"/>
        </a:p>
      </dgm:t>
    </dgm:pt>
    <dgm:pt modelId="{49429349-4717-4FD2-B27F-51FA6144E120}">
      <dgm:prSet/>
      <dgm:spPr/>
      <dgm:t>
        <a:bodyPr/>
        <a:lstStyle/>
        <a:p>
          <a:r>
            <a:rPr lang="tr-TR" b="1" dirty="0"/>
            <a:t>3. </a:t>
          </a:r>
          <a:r>
            <a:rPr lang="tr-TR" dirty="0"/>
            <a:t>Partilerin, adaylarını seçmenlere sunma biçimini belirleyen </a:t>
          </a:r>
          <a:r>
            <a:rPr lang="tr-TR" b="1" dirty="0"/>
            <a:t>“OY PUSULALARININ YAPISI”</a:t>
          </a:r>
        </a:p>
      </dgm:t>
    </dgm:pt>
    <dgm:pt modelId="{B958DB26-B151-4ADF-A43D-FBF4A8681D97}" type="parTrans" cxnId="{F8D43E88-50D9-4382-91A4-78FE3183BF39}">
      <dgm:prSet/>
      <dgm:spPr/>
      <dgm:t>
        <a:bodyPr/>
        <a:lstStyle/>
        <a:p>
          <a:endParaRPr lang="tr-TR"/>
        </a:p>
      </dgm:t>
    </dgm:pt>
    <dgm:pt modelId="{38B14B5E-480F-4BDE-A41B-E0EC8DD9F377}" type="sibTrans" cxnId="{F8D43E88-50D9-4382-91A4-78FE3183BF39}">
      <dgm:prSet/>
      <dgm:spPr/>
      <dgm:t>
        <a:bodyPr/>
        <a:lstStyle/>
        <a:p>
          <a:endParaRPr lang="tr-TR"/>
        </a:p>
      </dgm:t>
    </dgm:pt>
    <dgm:pt modelId="{4E6214E1-D30A-4EA8-B0E5-3B85598C3E9A}">
      <dgm:prSet/>
      <dgm:spPr/>
      <dgm:t>
        <a:bodyPr/>
        <a:lstStyle/>
        <a:p>
          <a:r>
            <a:rPr lang="tr-TR" b="1" dirty="0"/>
            <a:t>4. </a:t>
          </a:r>
          <a:r>
            <a:rPr lang="tr-TR" dirty="0"/>
            <a:t>Parlamentoya girmek için aranan asgari başarı düzeyini belirleyen </a:t>
          </a:r>
          <a:r>
            <a:rPr lang="tr-TR" b="1" dirty="0"/>
            <a:t>“SEÇİM BARAJLARI”</a:t>
          </a:r>
          <a:r>
            <a:rPr lang="tr-TR" dirty="0"/>
            <a:t>.</a:t>
          </a:r>
        </a:p>
      </dgm:t>
    </dgm:pt>
    <dgm:pt modelId="{11287A82-0AD7-495D-8BF4-8D0CC521B202}" type="parTrans" cxnId="{AFC23EE6-76E1-4F6C-9ACE-84C902B2D553}">
      <dgm:prSet/>
      <dgm:spPr/>
      <dgm:t>
        <a:bodyPr/>
        <a:lstStyle/>
        <a:p>
          <a:endParaRPr lang="tr-TR"/>
        </a:p>
      </dgm:t>
    </dgm:pt>
    <dgm:pt modelId="{1A445FEF-4A53-45DC-8D07-D55CD8ECC63D}" type="sibTrans" cxnId="{AFC23EE6-76E1-4F6C-9ACE-84C902B2D553}">
      <dgm:prSet/>
      <dgm:spPr/>
      <dgm:t>
        <a:bodyPr/>
        <a:lstStyle/>
        <a:p>
          <a:endParaRPr lang="tr-TR"/>
        </a:p>
      </dgm:t>
    </dgm:pt>
    <dgm:pt modelId="{D045A2B8-0CAF-4772-819E-9C3112426F48}">
      <dgm:prSet/>
      <dgm:spPr/>
      <dgm:t>
        <a:bodyPr/>
        <a:lstStyle/>
        <a:p>
          <a:r>
            <a:rPr lang="tr-TR" b="1" dirty="0"/>
            <a:t>2. </a:t>
          </a:r>
          <a:r>
            <a:rPr lang="tr-TR" dirty="0"/>
            <a:t>Kullanılan oyların Parlamento’daki temsilcilerin dağılımına dönüştürülmesinde kullanılan </a:t>
          </a:r>
          <a:r>
            <a:rPr lang="tr-TR" b="1" dirty="0"/>
            <a:t>“HESAPLAMA YÖNTEMLERİ”</a:t>
          </a:r>
          <a:endParaRPr lang="tr-TR" dirty="0"/>
        </a:p>
      </dgm:t>
    </dgm:pt>
    <dgm:pt modelId="{3E487E5C-652A-411B-8F44-009070D10E45}" type="parTrans" cxnId="{B881F8DE-E21B-403B-8F8B-B8E4E88911A3}">
      <dgm:prSet/>
      <dgm:spPr/>
      <dgm:t>
        <a:bodyPr/>
        <a:lstStyle/>
        <a:p>
          <a:endParaRPr lang="tr-TR"/>
        </a:p>
      </dgm:t>
    </dgm:pt>
    <dgm:pt modelId="{437BA619-AABD-469E-83DF-D711921C0131}" type="sibTrans" cxnId="{B881F8DE-E21B-403B-8F8B-B8E4E88911A3}">
      <dgm:prSet/>
      <dgm:spPr/>
      <dgm:t>
        <a:bodyPr/>
        <a:lstStyle/>
        <a:p>
          <a:endParaRPr lang="tr-TR"/>
        </a:p>
      </dgm:t>
    </dgm:pt>
    <dgm:pt modelId="{2C5D4AF6-842F-43D6-83DA-6FD0B3A24B3A}" type="pres">
      <dgm:prSet presAssocID="{37444937-DF56-4599-AF99-0652D02309C1}" presName="cycle" presStyleCnt="0">
        <dgm:presLayoutVars>
          <dgm:dir/>
          <dgm:resizeHandles val="exact"/>
        </dgm:presLayoutVars>
      </dgm:prSet>
      <dgm:spPr/>
    </dgm:pt>
    <dgm:pt modelId="{EA507CF0-B68B-4E7D-A154-25AA989C58A7}" type="pres">
      <dgm:prSet presAssocID="{B70AE14D-07F2-4068-AAF8-433781CEF650}" presName="node" presStyleLbl="node1" presStyleIdx="0" presStyleCnt="4" custScaleX="326204">
        <dgm:presLayoutVars>
          <dgm:bulletEnabled val="1"/>
        </dgm:presLayoutVars>
      </dgm:prSet>
      <dgm:spPr>
        <a:prstGeom prst="horizontalScroll">
          <a:avLst/>
        </a:prstGeom>
      </dgm:spPr>
    </dgm:pt>
    <dgm:pt modelId="{C254081A-7937-4A46-A256-F69A5C82FBDF}" type="pres">
      <dgm:prSet presAssocID="{E279ECD3-DF46-4F3C-A398-2E4069A1526E}" presName="sibTrans" presStyleLbl="sibTrans2D1" presStyleIdx="0" presStyleCnt="4"/>
      <dgm:spPr/>
    </dgm:pt>
    <dgm:pt modelId="{75D0F13B-A096-4624-B7C8-AEFECE47E294}" type="pres">
      <dgm:prSet presAssocID="{E279ECD3-DF46-4F3C-A398-2E4069A1526E}" presName="connectorText" presStyleLbl="sibTrans2D1" presStyleIdx="0" presStyleCnt="4"/>
      <dgm:spPr/>
    </dgm:pt>
    <dgm:pt modelId="{43DC8F80-4BD3-4A01-AE3C-B4F215293776}" type="pres">
      <dgm:prSet presAssocID="{49429349-4717-4FD2-B27F-51FA6144E120}" presName="node" presStyleLbl="node1" presStyleIdx="1" presStyleCnt="4" custScaleX="207788">
        <dgm:presLayoutVars>
          <dgm:bulletEnabled val="1"/>
        </dgm:presLayoutVars>
      </dgm:prSet>
      <dgm:spPr>
        <a:prstGeom prst="horizontalScroll">
          <a:avLst/>
        </a:prstGeom>
      </dgm:spPr>
    </dgm:pt>
    <dgm:pt modelId="{F06980D5-1B88-4A29-98C4-004FE32F5FE5}" type="pres">
      <dgm:prSet presAssocID="{38B14B5E-480F-4BDE-A41B-E0EC8DD9F377}" presName="sibTrans" presStyleLbl="sibTrans2D1" presStyleIdx="1" presStyleCnt="4"/>
      <dgm:spPr/>
    </dgm:pt>
    <dgm:pt modelId="{A5078224-B4DA-4E9A-BE7E-05BAB8CCBCF0}" type="pres">
      <dgm:prSet presAssocID="{38B14B5E-480F-4BDE-A41B-E0EC8DD9F377}" presName="connectorText" presStyleLbl="sibTrans2D1" presStyleIdx="1" presStyleCnt="4"/>
      <dgm:spPr/>
    </dgm:pt>
    <dgm:pt modelId="{4A8DDA6A-0358-498A-AF35-A0862440069A}" type="pres">
      <dgm:prSet presAssocID="{4E6214E1-D30A-4EA8-B0E5-3B85598C3E9A}" presName="node" presStyleLbl="node1" presStyleIdx="2" presStyleCnt="4" custScaleX="309034">
        <dgm:presLayoutVars>
          <dgm:bulletEnabled val="1"/>
        </dgm:presLayoutVars>
      </dgm:prSet>
      <dgm:spPr>
        <a:prstGeom prst="horizontalScroll">
          <a:avLst/>
        </a:prstGeom>
      </dgm:spPr>
    </dgm:pt>
    <dgm:pt modelId="{AFA82DAD-3554-4551-9DA9-0CE4B51E8955}" type="pres">
      <dgm:prSet presAssocID="{1A445FEF-4A53-45DC-8D07-D55CD8ECC63D}" presName="sibTrans" presStyleLbl="sibTrans2D1" presStyleIdx="2" presStyleCnt="4"/>
      <dgm:spPr/>
    </dgm:pt>
    <dgm:pt modelId="{35D41E5E-D986-4DC5-ACA0-C375FB2FFDE9}" type="pres">
      <dgm:prSet presAssocID="{1A445FEF-4A53-45DC-8D07-D55CD8ECC63D}" presName="connectorText" presStyleLbl="sibTrans2D1" presStyleIdx="2" presStyleCnt="4"/>
      <dgm:spPr/>
    </dgm:pt>
    <dgm:pt modelId="{294C25B4-3BB6-4725-A06F-DE1C9FBD3972}" type="pres">
      <dgm:prSet presAssocID="{D045A2B8-0CAF-4772-819E-9C3112426F48}" presName="node" presStyleLbl="node1" presStyleIdx="3" presStyleCnt="4" custScaleX="218426">
        <dgm:presLayoutVars>
          <dgm:bulletEnabled val="1"/>
        </dgm:presLayoutVars>
      </dgm:prSet>
      <dgm:spPr>
        <a:prstGeom prst="horizontalScroll">
          <a:avLst/>
        </a:prstGeom>
      </dgm:spPr>
    </dgm:pt>
    <dgm:pt modelId="{402044D8-0639-43C9-B462-07F0DF5FEDE5}" type="pres">
      <dgm:prSet presAssocID="{437BA619-AABD-469E-83DF-D711921C0131}" presName="sibTrans" presStyleLbl="sibTrans2D1" presStyleIdx="3" presStyleCnt="4"/>
      <dgm:spPr/>
    </dgm:pt>
    <dgm:pt modelId="{7CAB8426-A582-4609-9200-D1863DADA546}" type="pres">
      <dgm:prSet presAssocID="{437BA619-AABD-469E-83DF-D711921C0131}" presName="connectorText" presStyleLbl="sibTrans2D1" presStyleIdx="3" presStyleCnt="4"/>
      <dgm:spPr/>
    </dgm:pt>
  </dgm:ptLst>
  <dgm:cxnLst>
    <dgm:cxn modelId="{F2440E00-1751-492C-BCC2-5713B4146273}" type="presOf" srcId="{437BA619-AABD-469E-83DF-D711921C0131}" destId="{7CAB8426-A582-4609-9200-D1863DADA546}" srcOrd="1" destOrd="0" presId="urn:microsoft.com/office/officeart/2005/8/layout/cycle2"/>
    <dgm:cxn modelId="{58FF2E10-3FC1-49B4-B7A8-FAA119562BC4}" type="presOf" srcId="{1A445FEF-4A53-45DC-8D07-D55CD8ECC63D}" destId="{AFA82DAD-3554-4551-9DA9-0CE4B51E8955}" srcOrd="0" destOrd="0" presId="urn:microsoft.com/office/officeart/2005/8/layout/cycle2"/>
    <dgm:cxn modelId="{514BD12D-74AA-4058-8307-085E829119B3}" type="presOf" srcId="{1A445FEF-4A53-45DC-8D07-D55CD8ECC63D}" destId="{35D41E5E-D986-4DC5-ACA0-C375FB2FFDE9}" srcOrd="1" destOrd="0" presId="urn:microsoft.com/office/officeart/2005/8/layout/cycle2"/>
    <dgm:cxn modelId="{3AE01465-61E6-4749-8460-4AB4BDBA1F40}" type="presOf" srcId="{37444937-DF56-4599-AF99-0652D02309C1}" destId="{2C5D4AF6-842F-43D6-83DA-6FD0B3A24B3A}" srcOrd="0" destOrd="0" presId="urn:microsoft.com/office/officeart/2005/8/layout/cycle2"/>
    <dgm:cxn modelId="{9B74EE68-B5FE-4345-8DA1-2D512DA9916D}" type="presOf" srcId="{437BA619-AABD-469E-83DF-D711921C0131}" destId="{402044D8-0639-43C9-B462-07F0DF5FEDE5}" srcOrd="0" destOrd="0" presId="urn:microsoft.com/office/officeart/2005/8/layout/cycle2"/>
    <dgm:cxn modelId="{FFA01170-D48F-4B02-BCAD-37F7CCA738BE}" type="presOf" srcId="{E279ECD3-DF46-4F3C-A398-2E4069A1526E}" destId="{C254081A-7937-4A46-A256-F69A5C82FBDF}" srcOrd="0" destOrd="0" presId="urn:microsoft.com/office/officeart/2005/8/layout/cycle2"/>
    <dgm:cxn modelId="{F8D43E88-50D9-4382-91A4-78FE3183BF39}" srcId="{37444937-DF56-4599-AF99-0652D02309C1}" destId="{49429349-4717-4FD2-B27F-51FA6144E120}" srcOrd="1" destOrd="0" parTransId="{B958DB26-B151-4ADF-A43D-FBF4A8681D97}" sibTransId="{38B14B5E-480F-4BDE-A41B-E0EC8DD9F377}"/>
    <dgm:cxn modelId="{4312CF9E-20D6-48A6-8D1E-41A1ABCE80B1}" type="presOf" srcId="{D045A2B8-0CAF-4772-819E-9C3112426F48}" destId="{294C25B4-3BB6-4725-A06F-DE1C9FBD3972}" srcOrd="0" destOrd="0" presId="urn:microsoft.com/office/officeart/2005/8/layout/cycle2"/>
    <dgm:cxn modelId="{3C8EC9B0-B7D0-461E-8825-E2C741CC9340}" type="presOf" srcId="{B70AE14D-07F2-4068-AAF8-433781CEF650}" destId="{EA507CF0-B68B-4E7D-A154-25AA989C58A7}" srcOrd="0" destOrd="0" presId="urn:microsoft.com/office/officeart/2005/8/layout/cycle2"/>
    <dgm:cxn modelId="{C8C998B4-D39D-43D8-9C7B-CCBE9CA30003}" type="presOf" srcId="{E279ECD3-DF46-4F3C-A398-2E4069A1526E}" destId="{75D0F13B-A096-4624-B7C8-AEFECE47E294}" srcOrd="1" destOrd="0" presId="urn:microsoft.com/office/officeart/2005/8/layout/cycle2"/>
    <dgm:cxn modelId="{7B6935C1-D8AC-48DE-9A7A-CB3218B2316C}" srcId="{37444937-DF56-4599-AF99-0652D02309C1}" destId="{B70AE14D-07F2-4068-AAF8-433781CEF650}" srcOrd="0" destOrd="0" parTransId="{DFE92C81-C636-4D58-BD4E-438558140E1C}" sibTransId="{E279ECD3-DF46-4F3C-A398-2E4069A1526E}"/>
    <dgm:cxn modelId="{A32C62CF-8AF7-4590-B3C0-B86D1E73FFAA}" type="presOf" srcId="{4E6214E1-D30A-4EA8-B0E5-3B85598C3E9A}" destId="{4A8DDA6A-0358-498A-AF35-A0862440069A}" srcOrd="0" destOrd="0" presId="urn:microsoft.com/office/officeart/2005/8/layout/cycle2"/>
    <dgm:cxn modelId="{B881F8DE-E21B-403B-8F8B-B8E4E88911A3}" srcId="{37444937-DF56-4599-AF99-0652D02309C1}" destId="{D045A2B8-0CAF-4772-819E-9C3112426F48}" srcOrd="3" destOrd="0" parTransId="{3E487E5C-652A-411B-8F44-009070D10E45}" sibTransId="{437BA619-AABD-469E-83DF-D711921C0131}"/>
    <dgm:cxn modelId="{AFC23EE6-76E1-4F6C-9ACE-84C902B2D553}" srcId="{37444937-DF56-4599-AF99-0652D02309C1}" destId="{4E6214E1-D30A-4EA8-B0E5-3B85598C3E9A}" srcOrd="2" destOrd="0" parTransId="{11287A82-0AD7-495D-8BF4-8D0CC521B202}" sibTransId="{1A445FEF-4A53-45DC-8D07-D55CD8ECC63D}"/>
    <dgm:cxn modelId="{F93EBEF4-47D2-432B-B9B0-8ED54F69DB96}" type="presOf" srcId="{38B14B5E-480F-4BDE-A41B-E0EC8DD9F377}" destId="{A5078224-B4DA-4E9A-BE7E-05BAB8CCBCF0}" srcOrd="1" destOrd="0" presId="urn:microsoft.com/office/officeart/2005/8/layout/cycle2"/>
    <dgm:cxn modelId="{EBE728F6-A44E-453F-BFA7-0680D92B9766}" type="presOf" srcId="{49429349-4717-4FD2-B27F-51FA6144E120}" destId="{43DC8F80-4BD3-4A01-AE3C-B4F215293776}" srcOrd="0" destOrd="0" presId="urn:microsoft.com/office/officeart/2005/8/layout/cycle2"/>
    <dgm:cxn modelId="{DCBFA3F7-68F7-48FF-BD01-DE3BD097B8E2}" type="presOf" srcId="{38B14B5E-480F-4BDE-A41B-E0EC8DD9F377}" destId="{F06980D5-1B88-4A29-98C4-004FE32F5FE5}" srcOrd="0" destOrd="0" presId="urn:microsoft.com/office/officeart/2005/8/layout/cycle2"/>
    <dgm:cxn modelId="{DC76C711-46AD-4C5C-8C51-6B0DF74E2B74}" type="presParOf" srcId="{2C5D4AF6-842F-43D6-83DA-6FD0B3A24B3A}" destId="{EA507CF0-B68B-4E7D-A154-25AA989C58A7}" srcOrd="0" destOrd="0" presId="urn:microsoft.com/office/officeart/2005/8/layout/cycle2"/>
    <dgm:cxn modelId="{C967AB36-3892-4654-A5C2-1EB5104209F3}" type="presParOf" srcId="{2C5D4AF6-842F-43D6-83DA-6FD0B3A24B3A}" destId="{C254081A-7937-4A46-A256-F69A5C82FBDF}" srcOrd="1" destOrd="0" presId="urn:microsoft.com/office/officeart/2005/8/layout/cycle2"/>
    <dgm:cxn modelId="{80E3A6C4-EC86-464D-9387-A7068A3C5906}" type="presParOf" srcId="{C254081A-7937-4A46-A256-F69A5C82FBDF}" destId="{75D0F13B-A096-4624-B7C8-AEFECE47E294}" srcOrd="0" destOrd="0" presId="urn:microsoft.com/office/officeart/2005/8/layout/cycle2"/>
    <dgm:cxn modelId="{DCCA93C2-7E87-41E9-AF10-DDB486D64074}" type="presParOf" srcId="{2C5D4AF6-842F-43D6-83DA-6FD0B3A24B3A}" destId="{43DC8F80-4BD3-4A01-AE3C-B4F215293776}" srcOrd="2" destOrd="0" presId="urn:microsoft.com/office/officeart/2005/8/layout/cycle2"/>
    <dgm:cxn modelId="{9555F4C9-42D0-4B95-AA8A-C9F9ACDE8C7A}" type="presParOf" srcId="{2C5D4AF6-842F-43D6-83DA-6FD0B3A24B3A}" destId="{F06980D5-1B88-4A29-98C4-004FE32F5FE5}" srcOrd="3" destOrd="0" presId="urn:microsoft.com/office/officeart/2005/8/layout/cycle2"/>
    <dgm:cxn modelId="{4DAC0114-9D53-4B04-B21A-674375B59720}" type="presParOf" srcId="{F06980D5-1B88-4A29-98C4-004FE32F5FE5}" destId="{A5078224-B4DA-4E9A-BE7E-05BAB8CCBCF0}" srcOrd="0" destOrd="0" presId="urn:microsoft.com/office/officeart/2005/8/layout/cycle2"/>
    <dgm:cxn modelId="{47915B36-9050-4DC2-850B-8EE6B6F4A9EC}" type="presParOf" srcId="{2C5D4AF6-842F-43D6-83DA-6FD0B3A24B3A}" destId="{4A8DDA6A-0358-498A-AF35-A0862440069A}" srcOrd="4" destOrd="0" presId="urn:microsoft.com/office/officeart/2005/8/layout/cycle2"/>
    <dgm:cxn modelId="{74B5395A-E470-447B-A370-F6B3EE17C680}" type="presParOf" srcId="{2C5D4AF6-842F-43D6-83DA-6FD0B3A24B3A}" destId="{AFA82DAD-3554-4551-9DA9-0CE4B51E8955}" srcOrd="5" destOrd="0" presId="urn:microsoft.com/office/officeart/2005/8/layout/cycle2"/>
    <dgm:cxn modelId="{01DFD8A1-5FDA-44F3-8D26-C534A7461894}" type="presParOf" srcId="{AFA82DAD-3554-4551-9DA9-0CE4B51E8955}" destId="{35D41E5E-D986-4DC5-ACA0-C375FB2FFDE9}" srcOrd="0" destOrd="0" presId="urn:microsoft.com/office/officeart/2005/8/layout/cycle2"/>
    <dgm:cxn modelId="{85F0FC0F-8DDE-41D8-B201-8E5EB16BFF8D}" type="presParOf" srcId="{2C5D4AF6-842F-43D6-83DA-6FD0B3A24B3A}" destId="{294C25B4-3BB6-4725-A06F-DE1C9FBD3972}" srcOrd="6" destOrd="0" presId="urn:microsoft.com/office/officeart/2005/8/layout/cycle2"/>
    <dgm:cxn modelId="{34FACFB2-619C-4C15-90E5-F4624FB07694}" type="presParOf" srcId="{2C5D4AF6-842F-43D6-83DA-6FD0B3A24B3A}" destId="{402044D8-0639-43C9-B462-07F0DF5FEDE5}" srcOrd="7" destOrd="0" presId="urn:microsoft.com/office/officeart/2005/8/layout/cycle2"/>
    <dgm:cxn modelId="{8B5716F9-CD3D-49B4-8F16-FE3BE6F4E2DB}" type="presParOf" srcId="{402044D8-0639-43C9-B462-07F0DF5FEDE5}" destId="{7CAB8426-A582-4609-9200-D1863DADA546}"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5876DB-5A4F-4304-90F5-1D7CE32F9688}">
      <dsp:nvSpPr>
        <dsp:cNvPr id="0" name=""/>
        <dsp:cNvSpPr/>
      </dsp:nvSpPr>
      <dsp:spPr>
        <a:xfrm>
          <a:off x="678" y="458084"/>
          <a:ext cx="3356284" cy="33562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rtl="0">
            <a:lnSpc>
              <a:spcPct val="90000"/>
            </a:lnSpc>
            <a:spcBef>
              <a:spcPct val="0"/>
            </a:spcBef>
            <a:spcAft>
              <a:spcPct val="35000"/>
            </a:spcAft>
            <a:buNone/>
          </a:pPr>
          <a:r>
            <a:rPr lang="tr-TR" sz="1200" kern="1200" dirty="0"/>
            <a:t>Dünyada uygulanan farklı seçim sistemlerine bakıldığında; anılan sistemlerin, genel olarak seçimlerden beklenen iki farklı sonuç olduğu varsayılan </a:t>
          </a:r>
          <a:r>
            <a:rPr lang="tr-TR" sz="1200" b="1" kern="1200" dirty="0"/>
            <a:t>“adalet”</a:t>
          </a:r>
          <a:r>
            <a:rPr lang="tr-TR" sz="1200" kern="1200" dirty="0"/>
            <a:t> ve </a:t>
          </a:r>
          <a:r>
            <a:rPr lang="tr-TR" sz="1200" b="1" kern="1200" dirty="0"/>
            <a:t>“istikrar”</a:t>
          </a:r>
          <a:r>
            <a:rPr lang="tr-TR" sz="1200" kern="1200" dirty="0"/>
            <a:t> ilkelerine göre gruplandırılarak incelendiği görülmektedir. Bu yaklaşımın temel varsayımı, </a:t>
          </a:r>
          <a:r>
            <a:rPr lang="tr-TR" sz="1200" i="1" u="sng" kern="1200" dirty="0"/>
            <a:t>bazı seçim sistemlerinin daha </a:t>
          </a:r>
          <a:r>
            <a:rPr lang="tr-TR" sz="1200" b="1" i="1" u="sng" kern="1200" dirty="0"/>
            <a:t>adil sonuçlar</a:t>
          </a:r>
          <a:r>
            <a:rPr lang="tr-TR" sz="1200" i="1" u="sng" kern="1200" dirty="0"/>
            <a:t> vermek üzere tasarlandığı</a:t>
          </a:r>
          <a:r>
            <a:rPr lang="tr-TR" sz="1200" kern="1200" dirty="0"/>
            <a:t>, diğer </a:t>
          </a:r>
          <a:r>
            <a:rPr lang="tr-TR" sz="1200" i="1" u="sng" kern="1200" dirty="0"/>
            <a:t>bazılarınınsa </a:t>
          </a:r>
          <a:r>
            <a:rPr lang="tr-TR" sz="1200" b="1" i="1" u="sng" kern="1200" dirty="0"/>
            <a:t>istikrarlı bir yönetim</a:t>
          </a:r>
          <a:r>
            <a:rPr lang="tr-TR" sz="1200" i="1" u="sng" kern="1200" dirty="0"/>
            <a:t> oluşturma hedefine yönelmeyi hedeflediğidir</a:t>
          </a:r>
          <a:r>
            <a:rPr lang="tr-TR" sz="1200" kern="1200" dirty="0"/>
            <a:t>.</a:t>
          </a:r>
        </a:p>
      </dsp:txBody>
      <dsp:txXfrm>
        <a:off x="492194" y="949600"/>
        <a:ext cx="2373252" cy="2373252"/>
      </dsp:txXfrm>
    </dsp:sp>
    <dsp:sp modelId="{ED362581-D98F-4506-AEE9-9F80F62D6223}">
      <dsp:nvSpPr>
        <dsp:cNvPr id="0" name=""/>
        <dsp:cNvSpPr/>
      </dsp:nvSpPr>
      <dsp:spPr>
        <a:xfrm>
          <a:off x="3095646" y="-16315"/>
          <a:ext cx="2093243" cy="11327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tr-TR" sz="900" kern="1200"/>
        </a:p>
      </dsp:txBody>
      <dsp:txXfrm>
        <a:off x="3095646" y="210234"/>
        <a:ext cx="1753419" cy="679648"/>
      </dsp:txXfrm>
    </dsp:sp>
    <dsp:sp modelId="{4D34AE30-F107-4D31-95B5-06FBC99DBB4D}">
      <dsp:nvSpPr>
        <dsp:cNvPr id="0" name=""/>
        <dsp:cNvSpPr/>
      </dsp:nvSpPr>
      <dsp:spPr>
        <a:xfrm>
          <a:off x="5046057" y="458084"/>
          <a:ext cx="3356284" cy="33562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Bu çerçevede dünyada görülen temel alternatiflere bakıldığında; bir tarafta adalet ilkesini ön plâna çıkaran </a:t>
          </a:r>
          <a:r>
            <a:rPr lang="tr-TR" sz="1200" b="1" kern="1200" dirty="0"/>
            <a:t>“NİSPÎ (ORANTILI) TEMSİL Sistemleri”</a:t>
          </a:r>
          <a:r>
            <a:rPr lang="tr-TR" sz="1200" kern="1200" dirty="0"/>
            <a:t>, diğer tarafta ise istikrar ilkesini ön plana çıkana </a:t>
          </a:r>
          <a:r>
            <a:rPr lang="tr-TR" sz="1200" b="1" kern="1200" dirty="0"/>
            <a:t>“ÇOĞUNLUK SİSTEMLERİ”</a:t>
          </a:r>
          <a:r>
            <a:rPr lang="tr-TR" sz="1200" kern="1200" dirty="0"/>
            <a:t> bulunduğu görülmektedir. Bir de bunların çeşitli unsurlarının bir araya getirilmesiyle oluşturulan </a:t>
          </a:r>
          <a:r>
            <a:rPr lang="tr-TR" sz="1200" b="1" kern="1200" dirty="0"/>
            <a:t>“KARMA SEÇİM SİSTEMLERİ”</a:t>
          </a:r>
          <a:r>
            <a:rPr lang="tr-TR" sz="1200" kern="1200" dirty="0"/>
            <a:t> kategorisinden söz etmek mümkündür.</a:t>
          </a:r>
        </a:p>
      </dsp:txBody>
      <dsp:txXfrm>
        <a:off x="5537573" y="949600"/>
        <a:ext cx="2373252" cy="2373252"/>
      </dsp:txXfrm>
    </dsp:sp>
    <dsp:sp modelId="{505383D6-C863-4956-B80D-55164529C425}">
      <dsp:nvSpPr>
        <dsp:cNvPr id="0" name=""/>
        <dsp:cNvSpPr/>
      </dsp:nvSpPr>
      <dsp:spPr>
        <a:xfrm rot="10800000">
          <a:off x="3214131" y="3156023"/>
          <a:ext cx="2093243" cy="11327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tr-TR" sz="900" kern="1200"/>
        </a:p>
      </dsp:txBody>
      <dsp:txXfrm rot="10800000">
        <a:off x="3553955" y="3382572"/>
        <a:ext cx="1753419" cy="6796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07CF0-B68B-4E7D-A154-25AA989C58A7}">
      <dsp:nvSpPr>
        <dsp:cNvPr id="0" name=""/>
        <dsp:cNvSpPr/>
      </dsp:nvSpPr>
      <dsp:spPr>
        <a:xfrm>
          <a:off x="1912648" y="191"/>
          <a:ext cx="4461282" cy="1367635"/>
        </a:xfrm>
        <a:prstGeom prst="horizontalScroll">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1. </a:t>
          </a:r>
          <a:r>
            <a:rPr lang="tr-TR" sz="1400" kern="1200" dirty="0"/>
            <a:t>İçinde seçim yapılan en küçük coğrafi birim olan </a:t>
          </a:r>
          <a:r>
            <a:rPr lang="tr-TR" sz="1400" b="1" kern="1200" dirty="0"/>
            <a:t>“SEÇİM ÇEVRELERİNİN GENİŞLİĞİ”</a:t>
          </a:r>
        </a:p>
      </dsp:txBody>
      <dsp:txXfrm>
        <a:off x="2083602" y="171145"/>
        <a:ext cx="4204851" cy="1025727"/>
      </dsp:txXfrm>
    </dsp:sp>
    <dsp:sp modelId="{C254081A-7937-4A46-A256-F69A5C82FBDF}">
      <dsp:nvSpPr>
        <dsp:cNvPr id="0" name=""/>
        <dsp:cNvSpPr/>
      </dsp:nvSpPr>
      <dsp:spPr>
        <a:xfrm rot="2700000">
          <a:off x="4817167" y="1195402"/>
          <a:ext cx="136607" cy="4615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a:off x="4823169" y="1273228"/>
        <a:ext cx="95625" cy="276947"/>
      </dsp:txXfrm>
    </dsp:sp>
    <dsp:sp modelId="{43DC8F80-4BD3-4A01-AE3C-B4F215293776}">
      <dsp:nvSpPr>
        <dsp:cNvPr id="0" name=""/>
        <dsp:cNvSpPr/>
      </dsp:nvSpPr>
      <dsp:spPr>
        <a:xfrm>
          <a:off x="4174616" y="1452410"/>
          <a:ext cx="2841782" cy="1367635"/>
        </a:xfrm>
        <a:prstGeom prst="horizontalScroll">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3. </a:t>
          </a:r>
          <a:r>
            <a:rPr lang="tr-TR" sz="1400" kern="1200" dirty="0"/>
            <a:t>Partilerin, adaylarını seçmenlere sunma biçimini belirleyen </a:t>
          </a:r>
          <a:r>
            <a:rPr lang="tr-TR" sz="1400" b="1" kern="1200" dirty="0"/>
            <a:t>“OY PUSULALARININ YAPISI”</a:t>
          </a:r>
        </a:p>
      </dsp:txBody>
      <dsp:txXfrm>
        <a:off x="4345570" y="1623364"/>
        <a:ext cx="2585351" cy="1025727"/>
      </dsp:txXfrm>
    </dsp:sp>
    <dsp:sp modelId="{F06980D5-1B88-4A29-98C4-004FE32F5FE5}">
      <dsp:nvSpPr>
        <dsp:cNvPr id="0" name=""/>
        <dsp:cNvSpPr/>
      </dsp:nvSpPr>
      <dsp:spPr>
        <a:xfrm rot="8100000">
          <a:off x="4819898" y="2611552"/>
          <a:ext cx="138994" cy="4615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rot="10800000">
        <a:off x="4855489" y="2689125"/>
        <a:ext cx="97296" cy="276947"/>
      </dsp:txXfrm>
    </dsp:sp>
    <dsp:sp modelId="{4A8DDA6A-0358-498A-AF35-A0862440069A}">
      <dsp:nvSpPr>
        <dsp:cNvPr id="0" name=""/>
        <dsp:cNvSpPr/>
      </dsp:nvSpPr>
      <dsp:spPr>
        <a:xfrm>
          <a:off x="2030060" y="2904628"/>
          <a:ext cx="4226459" cy="1367635"/>
        </a:xfrm>
        <a:prstGeom prst="horizontalScroll">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4. </a:t>
          </a:r>
          <a:r>
            <a:rPr lang="tr-TR" sz="1400" kern="1200" dirty="0"/>
            <a:t>Parlamentoya girmek için aranan asgari başarı düzeyini belirleyen </a:t>
          </a:r>
          <a:r>
            <a:rPr lang="tr-TR" sz="1400" b="1" kern="1200" dirty="0"/>
            <a:t>“SEÇİM BARAJLARI”</a:t>
          </a:r>
          <a:r>
            <a:rPr lang="tr-TR" sz="1400" kern="1200" dirty="0"/>
            <a:t>.</a:t>
          </a:r>
        </a:p>
      </dsp:txBody>
      <dsp:txXfrm>
        <a:off x="2201014" y="3075582"/>
        <a:ext cx="3970028" cy="1025727"/>
      </dsp:txXfrm>
    </dsp:sp>
    <dsp:sp modelId="{AFA82DAD-3554-4551-9DA9-0CE4B51E8955}">
      <dsp:nvSpPr>
        <dsp:cNvPr id="0" name=""/>
        <dsp:cNvSpPr/>
      </dsp:nvSpPr>
      <dsp:spPr>
        <a:xfrm rot="13500000">
          <a:off x="3338048" y="2619822"/>
          <a:ext cx="134810" cy="4615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rot="10800000">
        <a:off x="3372568" y="2726436"/>
        <a:ext cx="94367" cy="276947"/>
      </dsp:txXfrm>
    </dsp:sp>
    <dsp:sp modelId="{294C25B4-3BB6-4725-A06F-DE1C9FBD3972}">
      <dsp:nvSpPr>
        <dsp:cNvPr id="0" name=""/>
        <dsp:cNvSpPr/>
      </dsp:nvSpPr>
      <dsp:spPr>
        <a:xfrm>
          <a:off x="1197435" y="1452410"/>
          <a:ext cx="2987271" cy="1367635"/>
        </a:xfrm>
        <a:prstGeom prst="horizontalScroll">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2. </a:t>
          </a:r>
          <a:r>
            <a:rPr lang="tr-TR" sz="1400" kern="1200" dirty="0"/>
            <a:t>Kullanılan oyların Parlamento’daki temsilcilerin dağılımına dönüştürülmesinde kullanılan </a:t>
          </a:r>
          <a:r>
            <a:rPr lang="tr-TR" sz="1400" b="1" kern="1200" dirty="0"/>
            <a:t>“HESAPLAMA YÖNTEMLERİ”</a:t>
          </a:r>
          <a:endParaRPr lang="tr-TR" sz="1400" kern="1200" dirty="0"/>
        </a:p>
      </dsp:txBody>
      <dsp:txXfrm>
        <a:off x="1368389" y="1623364"/>
        <a:ext cx="2730840" cy="1025727"/>
      </dsp:txXfrm>
    </dsp:sp>
    <dsp:sp modelId="{402044D8-0639-43C9-B462-07F0DF5FEDE5}">
      <dsp:nvSpPr>
        <dsp:cNvPr id="0" name=""/>
        <dsp:cNvSpPr/>
      </dsp:nvSpPr>
      <dsp:spPr>
        <a:xfrm rot="18900000">
          <a:off x="3332302" y="1197996"/>
          <a:ext cx="132424" cy="4615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a:off x="3338120" y="1304357"/>
        <a:ext cx="92697" cy="27694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3690348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686926" y="2005292"/>
            <a:ext cx="7770148" cy="2092881"/>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4000" dirty="0"/>
              <a:t>IX. Seçim Sistemleri</a:t>
            </a:r>
            <a:endParaRPr lang="tr-TR" dirty="0"/>
          </a:p>
          <a:p>
            <a:endParaRPr lang="tr-TR" dirty="0"/>
          </a:p>
          <a:p>
            <a:r>
              <a:rPr lang="tr-TR" dirty="0"/>
              <a:t>NİSPİ TEMSİL SİSTEMLERİ – ÇOĞUNLUK SİSTEMLERİ</a:t>
            </a:r>
          </a:p>
          <a:p>
            <a:r>
              <a:rPr lang="tr-TR" dirty="0"/>
              <a:t>SEÇİM ÇEVRELERİ – OY PUSULASININ YAPISI – SEÇİM FORMÜLLERİ</a:t>
            </a: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31531" y="189187"/>
            <a:ext cx="7803930" cy="504496"/>
          </a:xfrm>
        </p:spPr>
        <p:txBody>
          <a:bodyPr/>
          <a:lstStyle/>
          <a:p>
            <a:r>
              <a:rPr lang="tr-TR" sz="2800" dirty="0"/>
              <a:t>Anayasa Hukuku Açısından «Seçim» ve «Seçim Sistemi»</a:t>
            </a:r>
          </a:p>
        </p:txBody>
      </p:sp>
      <p:sp>
        <p:nvSpPr>
          <p:cNvPr id="15" name="İçerik Yer Tutucusu 2">
            <a:extLst>
              <a:ext uri="{FF2B5EF4-FFF2-40B4-BE49-F238E27FC236}">
                <a16:creationId xmlns:a16="http://schemas.microsoft.com/office/drawing/2014/main" id="{4378AE44-6373-3E49-BBB1-F185B8C32E92}"/>
              </a:ext>
            </a:extLst>
          </p:cNvPr>
          <p:cNvSpPr>
            <a:spLocks noGrp="1"/>
          </p:cNvSpPr>
          <p:nvPr>
            <p:ph idx="1"/>
          </p:nvPr>
        </p:nvSpPr>
        <p:spPr>
          <a:xfrm>
            <a:off x="189186" y="1308537"/>
            <a:ext cx="8497613" cy="4240925"/>
          </a:xfrm>
        </p:spPr>
        <p:txBody>
          <a:bodyPr/>
          <a:lstStyle/>
          <a:p>
            <a:pPr algn="just"/>
            <a:r>
              <a:rPr lang="tr-TR" dirty="0">
                <a:solidFill>
                  <a:srgbClr val="FF6600"/>
                </a:solidFill>
              </a:rPr>
              <a:t> </a:t>
            </a:r>
            <a:r>
              <a:rPr lang="tr-TR" i="1" dirty="0"/>
              <a:t>Kelime anlamıyla</a:t>
            </a:r>
            <a:r>
              <a:rPr lang="tr-TR" b="1" dirty="0"/>
              <a:t> “Seçim”</a:t>
            </a:r>
            <a:r>
              <a:rPr lang="tr-TR" dirty="0"/>
              <a:t>; </a:t>
            </a:r>
            <a:r>
              <a:rPr lang="tr-TR" u="sng" dirty="0"/>
              <a:t>birden fazla alternatif içinden birinin veya belli bir grubunun iradî olarak benimsenmesini</a:t>
            </a:r>
            <a:r>
              <a:rPr lang="tr-TR" dirty="0"/>
              <a:t> ifade eden bir kavramdır.  Bununla birlikte, </a:t>
            </a:r>
            <a:r>
              <a:rPr lang="tr-TR" i="1" dirty="0"/>
              <a:t>siyasal hayatta</a:t>
            </a:r>
            <a:r>
              <a:rPr lang="tr-TR" dirty="0"/>
              <a:t> </a:t>
            </a:r>
            <a:r>
              <a:rPr lang="tr-TR" b="1" dirty="0"/>
              <a:t>“Seçim”</a:t>
            </a:r>
            <a:r>
              <a:rPr lang="tr-TR" dirty="0"/>
              <a:t> denildiğinde anlaşılması gereken şey ise; </a:t>
            </a:r>
            <a:r>
              <a:rPr lang="tr-TR" i="1" dirty="0"/>
              <a:t>“</a:t>
            </a:r>
            <a:r>
              <a:rPr lang="tr-TR" i="1" u="sng" dirty="0"/>
              <a:t>yönetilenlerin, yönetenleri belirlemesiyle sonuçlanan bir usuller, hukuksal ve maddi işlemler bütünü</a:t>
            </a:r>
            <a:r>
              <a:rPr lang="tr-TR" i="1" dirty="0"/>
              <a:t>”</a:t>
            </a:r>
            <a:r>
              <a:rPr lang="tr-TR" dirty="0"/>
              <a:t> olarak ifade edilmektedir. </a:t>
            </a:r>
          </a:p>
          <a:p>
            <a:pPr algn="just"/>
            <a:r>
              <a:rPr lang="tr-TR" dirty="0"/>
              <a:t> Bu bağlamda değinilmesi gereken bir diğer anahtar kavram da </a:t>
            </a:r>
            <a:r>
              <a:rPr lang="tr-TR" b="1" dirty="0"/>
              <a:t>“Seçim Sistemi”</a:t>
            </a:r>
            <a:r>
              <a:rPr lang="tr-TR" dirty="0"/>
              <a:t> kavramıdır. Zira seçimler, pek çok farklı bileşenin bir araya getirilmesiyle oluşturulan karmaşık bir süreci ifade etmektedir. Bu anlamda “seçim sistemi” kavramının; </a:t>
            </a:r>
            <a:r>
              <a:rPr lang="tr-TR" i="1" dirty="0"/>
              <a:t>“</a:t>
            </a:r>
            <a:r>
              <a:rPr lang="tr-TR" i="1" u="sng" dirty="0"/>
              <a:t>Seçimde kullanılan geçerli oyların seçim sonuçlarına dönüştürülmesinde kullanılan yöntemler ve teknikler bütünü</a:t>
            </a:r>
            <a:r>
              <a:rPr lang="tr-TR" i="1" dirty="0"/>
              <a:t>” </a:t>
            </a:r>
            <a:r>
              <a:rPr lang="tr-TR" dirty="0"/>
              <a:t>olarak tanımlanması mümkündür. (COTTERET, Jean-Marie ve </a:t>
            </a:r>
            <a:r>
              <a:rPr lang="tr-TR" dirty="0" err="1"/>
              <a:t>Cladue</a:t>
            </a:r>
            <a:r>
              <a:rPr lang="tr-TR" dirty="0"/>
              <a:t> EMERI, </a:t>
            </a:r>
            <a:r>
              <a:rPr lang="tr-TR" b="1" dirty="0"/>
              <a:t>Seçim Sistemleri</a:t>
            </a:r>
            <a:r>
              <a:rPr lang="tr-TR" dirty="0"/>
              <a:t>, Çev. Tanju GÖKÇÖL, Gelişim Yayınları, İstanbul 1975) </a:t>
            </a:r>
          </a:p>
          <a:p>
            <a:pPr algn="just"/>
            <a:endParaRPr lang="tr-TR" dirty="0"/>
          </a:p>
        </p:txBody>
      </p:sp>
    </p:spTree>
    <p:extLst>
      <p:ext uri="{BB962C8B-B14F-4D97-AF65-F5344CB8AC3E}">
        <p14:creationId xmlns:p14="http://schemas.microsoft.com/office/powerpoint/2010/main" val="4190390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141891" y="378373"/>
            <a:ext cx="7803930" cy="504496"/>
          </a:xfrm>
        </p:spPr>
        <p:txBody>
          <a:bodyPr/>
          <a:lstStyle/>
          <a:p>
            <a:r>
              <a:rPr lang="tr-TR" sz="2800" dirty="0"/>
              <a:t>«Adalet» mi «İstikrar» mı?</a:t>
            </a:r>
            <a:endParaRPr lang="tr-TR" sz="2500" dirty="0"/>
          </a:p>
        </p:txBody>
      </p:sp>
      <p:graphicFrame>
        <p:nvGraphicFramePr>
          <p:cNvPr id="5" name="İçerik Yer Tutucusu 4">
            <a:extLst>
              <a:ext uri="{FF2B5EF4-FFF2-40B4-BE49-F238E27FC236}">
                <a16:creationId xmlns:a16="http://schemas.microsoft.com/office/drawing/2014/main" id="{F20AF24A-C831-7F4D-9243-D85DFA263FB6}"/>
              </a:ext>
            </a:extLst>
          </p:cNvPr>
          <p:cNvGraphicFramePr>
            <a:graphicFrameLocks noGrp="1"/>
          </p:cNvGraphicFramePr>
          <p:nvPr>
            <p:ph idx="1"/>
            <p:extLst>
              <p:ext uri="{D42A27DB-BD31-4B8C-83A1-F6EECF244321}">
                <p14:modId xmlns:p14="http://schemas.microsoft.com/office/powerpoint/2010/main" val="2171842938"/>
              </p:ext>
            </p:extLst>
          </p:nvPr>
        </p:nvGraphicFramePr>
        <p:xfrm>
          <a:off x="299545" y="1403132"/>
          <a:ext cx="8403021" cy="42724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89500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460466" y="626879"/>
            <a:ext cx="6936377" cy="431854"/>
          </a:xfrm>
        </p:spPr>
        <p:txBody>
          <a:bodyPr/>
          <a:lstStyle/>
          <a:p>
            <a:r>
              <a:rPr lang="tr-TR" dirty="0"/>
              <a:t>Seçim Sisteminin Dört Temel Bileşeni</a:t>
            </a:r>
          </a:p>
        </p:txBody>
      </p:sp>
      <p:graphicFrame>
        <p:nvGraphicFramePr>
          <p:cNvPr id="5" name="İçerik Yer Tutucusu 5">
            <a:extLst>
              <a:ext uri="{FF2B5EF4-FFF2-40B4-BE49-F238E27FC236}">
                <a16:creationId xmlns:a16="http://schemas.microsoft.com/office/drawing/2014/main" id="{30CB4D7C-9F6A-F947-8C91-0BF3734F6A65}"/>
              </a:ext>
            </a:extLst>
          </p:cNvPr>
          <p:cNvGraphicFramePr>
            <a:graphicFrameLocks noGrp="1"/>
          </p:cNvGraphicFramePr>
          <p:nvPr>
            <p:ph idx="1"/>
            <p:extLst>
              <p:ext uri="{D42A27DB-BD31-4B8C-83A1-F6EECF244321}">
                <p14:modId xmlns:p14="http://schemas.microsoft.com/office/powerpoint/2010/main" val="3507995337"/>
              </p:ext>
            </p:extLst>
          </p:nvPr>
        </p:nvGraphicFramePr>
        <p:xfrm>
          <a:off x="283779" y="1229711"/>
          <a:ext cx="8213835" cy="4272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9017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1" y="315310"/>
            <a:ext cx="7898524" cy="567560"/>
          </a:xfrm>
        </p:spPr>
        <p:txBody>
          <a:bodyPr/>
          <a:lstStyle/>
          <a:p>
            <a:r>
              <a:rPr lang="tr-TR" dirty="0"/>
              <a:t>Seçme, Seçilme ve Siyasî Faaliyette Bulunma Hakları</a:t>
            </a:r>
          </a:p>
        </p:txBody>
      </p:sp>
      <p:sp>
        <p:nvSpPr>
          <p:cNvPr id="7" name="İçerik Yer Tutucusu 2">
            <a:extLst>
              <a:ext uri="{FF2B5EF4-FFF2-40B4-BE49-F238E27FC236}">
                <a16:creationId xmlns:a16="http://schemas.microsoft.com/office/drawing/2014/main" id="{C1729018-AAB4-FB46-9DED-F597499DF065}"/>
              </a:ext>
            </a:extLst>
          </p:cNvPr>
          <p:cNvSpPr>
            <a:spLocks noGrp="1"/>
          </p:cNvSpPr>
          <p:nvPr>
            <p:ph idx="1"/>
          </p:nvPr>
        </p:nvSpPr>
        <p:spPr>
          <a:xfrm>
            <a:off x="212271" y="1568148"/>
            <a:ext cx="8474529" cy="4023360"/>
          </a:xfrm>
        </p:spPr>
        <p:txBody>
          <a:bodyPr>
            <a:normAutofit fontScale="92500" lnSpcReduction="10000"/>
          </a:bodyPr>
          <a:lstStyle/>
          <a:p>
            <a:pPr>
              <a:buFont typeface="Wingdings" panose="05000000000000000000" pitchFamily="2" charset="2"/>
              <a:buChar char="Ø"/>
            </a:pPr>
            <a:r>
              <a:rPr lang="tr-TR" dirty="0"/>
              <a:t> Vatandaşlar, kanunda gösterilen şartlara uygun olarak, seçme, seçilme ve bağımsız olarak veya bir siyasî parti içinde siyasî faaliyette bulunma ve halkoylamasına katılma hakkına sahiptir.</a:t>
            </a:r>
          </a:p>
          <a:p>
            <a:pPr>
              <a:buFont typeface="Wingdings" panose="05000000000000000000" pitchFamily="2" charset="2"/>
              <a:buChar char="Ø"/>
            </a:pPr>
            <a:r>
              <a:rPr lang="tr-TR" dirty="0"/>
              <a:t> Seçimler ve halkoylaması </a:t>
            </a:r>
          </a:p>
          <a:p>
            <a:pPr lvl="1">
              <a:buFont typeface="Wingdings" panose="05000000000000000000" pitchFamily="2" charset="2"/>
              <a:buChar char="Ø"/>
            </a:pPr>
            <a:r>
              <a:rPr lang="tr-TR" dirty="0"/>
              <a:t> Serbest, </a:t>
            </a:r>
          </a:p>
          <a:p>
            <a:pPr lvl="1">
              <a:buFont typeface="Wingdings" panose="05000000000000000000" pitchFamily="2" charset="2"/>
              <a:buChar char="Ø"/>
            </a:pPr>
            <a:r>
              <a:rPr lang="tr-TR" dirty="0"/>
              <a:t> Eşit, </a:t>
            </a:r>
          </a:p>
          <a:p>
            <a:pPr lvl="1">
              <a:buFont typeface="Wingdings" panose="05000000000000000000" pitchFamily="2" charset="2"/>
              <a:buChar char="Ø"/>
            </a:pPr>
            <a:r>
              <a:rPr lang="tr-TR" dirty="0"/>
              <a:t> Gizli, </a:t>
            </a:r>
          </a:p>
          <a:p>
            <a:pPr lvl="1">
              <a:buFont typeface="Wingdings" panose="05000000000000000000" pitchFamily="2" charset="2"/>
              <a:buChar char="Ø"/>
            </a:pPr>
            <a:r>
              <a:rPr lang="tr-TR" dirty="0"/>
              <a:t> Tek dereceli, </a:t>
            </a:r>
          </a:p>
          <a:p>
            <a:pPr lvl="1">
              <a:buFont typeface="Wingdings" panose="05000000000000000000" pitchFamily="2" charset="2"/>
              <a:buChar char="Ø"/>
            </a:pPr>
            <a:r>
              <a:rPr lang="tr-TR" dirty="0"/>
              <a:t> Genel oy, </a:t>
            </a:r>
          </a:p>
          <a:p>
            <a:pPr lvl="1">
              <a:buFont typeface="Wingdings" panose="05000000000000000000" pitchFamily="2" charset="2"/>
              <a:buChar char="Ø"/>
            </a:pPr>
            <a:r>
              <a:rPr lang="tr-TR" dirty="0"/>
              <a:t> Açık sayım ve döküm esaslarına göre, </a:t>
            </a:r>
          </a:p>
          <a:p>
            <a:pPr lvl="1">
              <a:buFont typeface="Wingdings" panose="05000000000000000000" pitchFamily="2" charset="2"/>
              <a:buChar char="Ø"/>
            </a:pPr>
            <a:r>
              <a:rPr lang="tr-TR" dirty="0"/>
              <a:t> Yargı yönetim ve denetimi altında yapılır. </a:t>
            </a:r>
          </a:p>
          <a:p>
            <a:pPr>
              <a:buFont typeface="Wingdings" panose="05000000000000000000" pitchFamily="2" charset="2"/>
              <a:buChar char="Ø"/>
            </a:pPr>
            <a:r>
              <a:rPr lang="tr-TR" dirty="0"/>
              <a:t> </a:t>
            </a:r>
            <a:r>
              <a:rPr lang="tr-TR" dirty="0" err="1"/>
              <a:t>Onsekiz</a:t>
            </a:r>
            <a:r>
              <a:rPr lang="tr-TR" dirty="0"/>
              <a:t> yaşını dolduran her Türk vatandaşı seçme ve halkoylamasına katılma haklarına sahiptir.</a:t>
            </a:r>
          </a:p>
        </p:txBody>
      </p:sp>
    </p:spTree>
    <p:extLst>
      <p:ext uri="{BB962C8B-B14F-4D97-AF65-F5344CB8AC3E}">
        <p14:creationId xmlns:p14="http://schemas.microsoft.com/office/powerpoint/2010/main" val="2664994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80423" y="1526992"/>
            <a:ext cx="8259419" cy="1938992"/>
          </a:xfrm>
          <a:prstGeom prst="rect">
            <a:avLst/>
          </a:prstGeom>
        </p:spPr>
        <p:txBody>
          <a:bodyPr wrap="square">
            <a:spAutoFit/>
          </a:bodyPr>
          <a:lstStyle/>
          <a:p>
            <a:pPr>
              <a:buFont typeface="Wingdings" panose="05000000000000000000" pitchFamily="2" charset="2"/>
              <a:buChar char="Ø"/>
            </a:pPr>
            <a:r>
              <a:rPr lang="tr-TR" sz="2400" dirty="0"/>
              <a:t> Silah altında bulunan er ve erbaşlar ile askerî öğrenciler, </a:t>
            </a:r>
          </a:p>
          <a:p>
            <a:pPr>
              <a:buFont typeface="Wingdings" panose="05000000000000000000" pitchFamily="2" charset="2"/>
              <a:buChar char="Ø"/>
            </a:pPr>
            <a:r>
              <a:rPr lang="tr-TR" sz="2400" dirty="0"/>
              <a:t> Taksirli suçlardan hüküm giyenler hariç ceza infaz kurumlarında bulunan hükümlüler oy kullanamazlar. </a:t>
            </a:r>
          </a:p>
          <a:p>
            <a:pPr>
              <a:buFont typeface="Wingdings" panose="05000000000000000000" pitchFamily="2" charset="2"/>
              <a:buChar char="Ø"/>
            </a:pPr>
            <a:r>
              <a:rPr lang="tr-TR" sz="2400" dirty="0"/>
              <a:t>Seçim kanunlarında yapılan değişiklikler, yürürlüğe girdiği tarihten itibaren bir yıl içinde yapılacak seçimlerde uygulanmaz.</a:t>
            </a:r>
          </a:p>
        </p:txBody>
      </p:sp>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343485" y="248506"/>
            <a:ext cx="7409905" cy="431854"/>
          </a:xfrm>
        </p:spPr>
        <p:txBody>
          <a:bodyPr/>
          <a:lstStyle/>
          <a:p>
            <a:r>
              <a:rPr lang="tr-TR" dirty="0"/>
              <a:t>Seçme, Seçilme ve Siyasî Faaliyette Bulunma Hakları – Anayasal Sınırlamalar</a:t>
            </a:r>
          </a:p>
        </p:txBody>
      </p:sp>
    </p:spTree>
    <p:extLst>
      <p:ext uri="{BB962C8B-B14F-4D97-AF65-F5344CB8AC3E}">
        <p14:creationId xmlns:p14="http://schemas.microsoft.com/office/powerpoint/2010/main" val="3214683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324261"/>
          </a:xfrm>
          <a:prstGeom prst="rect">
            <a:avLst/>
          </a:prstGeom>
        </p:spPr>
        <p:txBody>
          <a:bodyPr wrap="square">
            <a:spAutoFit/>
          </a:bodyPr>
          <a:lstStyle/>
          <a:p>
            <a:r>
              <a:rPr lang="tr-TR" sz="2500" b="1" dirty="0">
                <a:solidFill>
                  <a:srgbClr val="FF6600"/>
                </a:solidFill>
              </a:rPr>
              <a:t> Seçimler, yargı organlarının genel yönetim ve denetimi altında yapılır.</a:t>
            </a:r>
          </a:p>
          <a:p>
            <a:pPr>
              <a:buFont typeface="Wingdings" panose="05000000000000000000" pitchFamily="2" charset="2"/>
              <a:buChar char="Ø"/>
            </a:pPr>
            <a:r>
              <a:rPr lang="tr-TR" sz="2500" dirty="0"/>
              <a:t> Seçimlerin başlamasından bitimine kadar, seçimin düzen içinde yönetimi ve dürüstlüğü ile ilgili bütün işlemleri yapma ve yaptırma, </a:t>
            </a:r>
          </a:p>
          <a:p>
            <a:pPr>
              <a:buFont typeface="Wingdings" panose="05000000000000000000" pitchFamily="2" charset="2"/>
              <a:buChar char="Ø"/>
            </a:pPr>
            <a:r>
              <a:rPr lang="tr-TR" sz="2500" dirty="0"/>
              <a:t> Seçim süresince ve seçimden sonra seçim konularıyla ilgili bütün yolsuzlukları, şikayet ve itirazları inceleme ve kesin karara bağlama, </a:t>
            </a:r>
          </a:p>
          <a:p>
            <a:pPr>
              <a:buFont typeface="Wingdings" panose="05000000000000000000" pitchFamily="2" charset="2"/>
              <a:buChar char="Ø"/>
            </a:pPr>
            <a:r>
              <a:rPr lang="tr-TR" sz="2500" dirty="0"/>
              <a:t> Türkiye Büyük Millet Meclisi üyelerinin seçim tutanaklarını ve Cumhurbaşkanlığı seçimi tutanaklarını kabul etme görevi </a:t>
            </a:r>
            <a:r>
              <a:rPr lang="tr-TR" sz="2500" b="1" dirty="0">
                <a:solidFill>
                  <a:srgbClr val="FF6600"/>
                </a:solidFill>
              </a:rPr>
              <a:t>Yüksek Seçim Kurulunundur</a:t>
            </a:r>
            <a:r>
              <a:rPr lang="tr-TR" sz="2500" dirty="0"/>
              <a:t>. </a:t>
            </a:r>
          </a:p>
        </p:txBody>
      </p:sp>
      <p:sp>
        <p:nvSpPr>
          <p:cNvPr id="11" name="Dikdörtgen 10"/>
          <p:cNvSpPr/>
          <p:nvPr/>
        </p:nvSpPr>
        <p:spPr>
          <a:xfrm>
            <a:off x="313081" y="398792"/>
            <a:ext cx="8517837" cy="424732"/>
          </a:xfrm>
          <a:prstGeom prst="rect">
            <a:avLst/>
          </a:prstGeom>
        </p:spPr>
        <p:txBody>
          <a:bodyPr/>
          <a:lstStyle/>
          <a:p>
            <a:pPr fontAlgn="base">
              <a:lnSpc>
                <a:spcPct val="90000"/>
              </a:lnSpc>
              <a:spcBef>
                <a:spcPct val="0"/>
              </a:spcBef>
              <a:spcAft>
                <a:spcPct val="0"/>
              </a:spcAft>
            </a:pPr>
            <a:r>
              <a:rPr lang="tr-TR" sz="2400" b="1" dirty="0"/>
              <a:t>Türkiye’de Seçimlerin Genel Yönetimi ve Denetimi - 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24188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816429"/>
          </a:xfrm>
          <a:prstGeom prst="rect">
            <a:avLst/>
          </a:prstGeom>
        </p:spPr>
        <p:txBody>
          <a:bodyPr wrap="square">
            <a:spAutoFit/>
          </a:bodyPr>
          <a:lstStyle/>
          <a:p>
            <a:r>
              <a:rPr lang="tr-TR" sz="2200" b="1" dirty="0">
                <a:solidFill>
                  <a:srgbClr val="FF6600"/>
                </a:solidFill>
              </a:rPr>
              <a:t> Seçimler, yargı organlarının genel yönetim ve denetimi altında yapılır.</a:t>
            </a:r>
          </a:p>
          <a:p>
            <a:pPr lvl="1">
              <a:buFont typeface="Wingdings" panose="05000000000000000000" pitchFamily="2" charset="2"/>
              <a:buChar char="Ø"/>
            </a:pPr>
            <a:endParaRPr lang="tr-TR" sz="2200" dirty="0"/>
          </a:p>
          <a:p>
            <a:pPr lvl="1">
              <a:buFont typeface="Wingdings" panose="05000000000000000000" pitchFamily="2" charset="2"/>
              <a:buChar char="Ø"/>
            </a:pPr>
            <a:r>
              <a:rPr lang="tr-TR" sz="2200" dirty="0"/>
              <a:t>Yüksek Seçim Kurulunun kararları aleyhine başka bir mercie başvurulamaz.</a:t>
            </a:r>
          </a:p>
          <a:p>
            <a:pPr lvl="1">
              <a:buFont typeface="Wingdings" panose="05000000000000000000" pitchFamily="2" charset="2"/>
              <a:buChar char="Ø"/>
            </a:pPr>
            <a:r>
              <a:rPr lang="tr-TR" sz="2200" dirty="0"/>
              <a:t>Yüksek Seçim Kurulunun ve diğer seçim kurullarının görev ve yetkileri kanunla düzenlenir.</a:t>
            </a:r>
          </a:p>
          <a:p>
            <a:pPr lvl="1">
              <a:buFont typeface="Wingdings" panose="05000000000000000000" pitchFamily="2" charset="2"/>
              <a:buChar char="Ø"/>
            </a:pPr>
            <a:r>
              <a:rPr lang="tr-TR" sz="2200" dirty="0"/>
              <a:t>Yüksek Seçim Kurulu yedi asıl ve dört yedek üyeden oluşur. Üyelerin altısı Yargıtay, beşi Danıştay Genel Kurullarınca kendi üyeleri arasından üye tamsayılarının salt çoğunluğunun gizli oyu ile seçilir. Bu üyeler, salt çoğunluk ve gizli oyla aralarından bir başkan ve bir başkanvekili seçerler.</a:t>
            </a:r>
          </a:p>
        </p:txBody>
      </p:sp>
      <p:sp>
        <p:nvSpPr>
          <p:cNvPr id="11" name="Dikdörtgen 10"/>
          <p:cNvSpPr/>
          <p:nvPr/>
        </p:nvSpPr>
        <p:spPr>
          <a:xfrm>
            <a:off x="123895" y="310829"/>
            <a:ext cx="8517837" cy="424732"/>
          </a:xfrm>
          <a:prstGeom prst="rect">
            <a:avLst/>
          </a:prstGeom>
        </p:spPr>
        <p:txBody>
          <a:bodyPr/>
          <a:lstStyle/>
          <a:p>
            <a:pPr fontAlgn="base">
              <a:lnSpc>
                <a:spcPct val="90000"/>
              </a:lnSpc>
              <a:spcBef>
                <a:spcPct val="0"/>
              </a:spcBef>
              <a:spcAft>
                <a:spcPct val="0"/>
              </a:spcAft>
            </a:pPr>
            <a:r>
              <a:rPr lang="tr-TR" sz="2400" b="1" dirty="0"/>
              <a:t>Türkiye’de Seçimlerin Genel Yönetimi ve Denetimi - II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5564259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12659</TotalTime>
  <Words>663</Words>
  <Application>Microsoft Macintosh PowerPoint</Application>
  <PresentationFormat>Ekran Gösterisi (4:3)</PresentationFormat>
  <Paragraphs>43</Paragraphs>
  <Slides>8</Slides>
  <Notes>1</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8</vt:i4>
      </vt:variant>
    </vt:vector>
  </HeadingPairs>
  <TitlesOfParts>
    <vt:vector size="14" baseType="lpstr">
      <vt:lpstr>Arial</vt:lpstr>
      <vt:lpstr>Calibri</vt:lpstr>
      <vt:lpstr>Wingdings</vt:lpstr>
      <vt:lpstr>ekonomi</vt:lpstr>
      <vt:lpstr>1_Rics</vt:lpstr>
      <vt:lpstr>h.t.</vt:lpstr>
      <vt:lpstr>PowerPoint Sunusu</vt:lpstr>
      <vt:lpstr>Anayasa Hukuku Açısından «Seçim» ve «Seçim Sistemi»</vt:lpstr>
      <vt:lpstr>«Adalet» mi «İstikrar» mı?</vt:lpstr>
      <vt:lpstr>Seçim Sisteminin Dört Temel Bileşeni</vt:lpstr>
      <vt:lpstr>Seçme, Seçilme ve Siyasî Faaliyette Bulunma Hakları</vt:lpstr>
      <vt:lpstr>Seçme, Seçilme ve Siyasî Faaliyette Bulunma Hakları – Anayasal Sınırlamalar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Ali.Erdem.Doganoglu</cp:lastModifiedBy>
  <cp:revision>825</cp:revision>
  <cp:lastPrinted>2016-10-24T07:53:35Z</cp:lastPrinted>
  <dcterms:created xsi:type="dcterms:W3CDTF">2016-09-18T09:35:24Z</dcterms:created>
  <dcterms:modified xsi:type="dcterms:W3CDTF">2020-02-26T12:09:26Z</dcterms:modified>
</cp:coreProperties>
</file>