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7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5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4746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510AB4-6083-44B1-A1A6-0A7978B7B49C}" type="slidenum">
              <a:rPr lang="en-US" altLang="tr-TR" smtClean="0"/>
              <a:pPr/>
              <a:t>12</a:t>
            </a:fld>
            <a:endParaRPr lang="en-US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587B2-A27A-4B93-98F2-3EA458C85710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2909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73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285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481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1968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2210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25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0783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739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691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0923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544751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AA91F-5267-4AFA-8681-7248ADC68B4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89976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07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dirty="0">
                <a:latin typeface="Verdana" pitchFamily="34" charset="0"/>
              </a:rPr>
              <a:t> CGM312 DİL VE KONUŞMA BOZUKLUKLARI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Çocuk Gelişimi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Grafik" r:id="rId5" imgW="4038777" imgH="2190495" progId="MSGraph.Chart.8">
                  <p:embed followColorScheme="full"/>
                </p:oleObj>
              </mc:Choice>
              <mc:Fallback>
                <p:oleObj name="Grafik" r:id="rId5" imgW="4038777" imgH="2190495" progId="MSGraph.Chart.8">
                  <p:embed followColorScheme="full"/>
                  <p:pic>
                    <p:nvPicPr>
                      <p:cNvPr id="10245" name="Object 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933825"/>
                        <a:ext cx="4035425" cy="218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martArt Placeholder 1025">
            <a:extLst>
              <a:ext uri="{FF2B5EF4-FFF2-40B4-BE49-F238E27FC236}">
                <a16:creationId xmlns:a16="http://schemas.microsoft.com/office/drawing/2014/main" id="{D6D0E0FB-4816-4BAF-939A-98448A23162C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908050"/>
            <a:ext cx="8461375" cy="4824413"/>
            <a:chOff x="194" y="1142"/>
            <a:chExt cx="3816" cy="943"/>
          </a:xfrm>
        </p:grpSpPr>
        <p:cxnSp>
          <p:nvCxnSpPr>
            <p:cNvPr id="2052" name="_s2052">
              <a:extLst>
                <a:ext uri="{FF2B5EF4-FFF2-40B4-BE49-F238E27FC236}">
                  <a16:creationId xmlns:a16="http://schemas.microsoft.com/office/drawing/2014/main" id="{EADF029B-7AB5-4B61-B91A-BA93C8D92687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5400000" flipH="1">
              <a:off x="2525" y="1167"/>
              <a:ext cx="144" cy="990"/>
            </a:xfrm>
            <a:prstGeom prst="bentConnector3">
              <a:avLst>
                <a:gd name="adj1" fmla="val 1551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3" name="_s2053">
              <a:extLst>
                <a:ext uri="{FF2B5EF4-FFF2-40B4-BE49-F238E27FC236}">
                  <a16:creationId xmlns:a16="http://schemas.microsoft.com/office/drawing/2014/main" id="{5460349E-2B32-48AA-85C8-7B0F8184DD52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535" y="1167"/>
              <a:ext cx="144" cy="990"/>
            </a:xfrm>
            <a:prstGeom prst="bentConnector3">
              <a:avLst>
                <a:gd name="adj1" fmla="val 1551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2054">
              <a:extLst>
                <a:ext uri="{FF2B5EF4-FFF2-40B4-BE49-F238E27FC236}">
                  <a16:creationId xmlns:a16="http://schemas.microsoft.com/office/drawing/2014/main" id="{F537D37C-FFA1-44B4-9FD2-ED36994A2A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" y="1142"/>
              <a:ext cx="3630" cy="44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82541" tIns="41270" rIns="82541" bIns="412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altLang="tr-TR" sz="3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rPr>
                <a:t>Dil Gelişiminin Değerlendirmesi </a:t>
              </a:r>
            </a:p>
          </p:txBody>
        </p:sp>
        <p:sp>
          <p:nvSpPr>
            <p:cNvPr id="4" name="_s2055">
              <a:extLst>
                <a:ext uri="{FF2B5EF4-FFF2-40B4-BE49-F238E27FC236}">
                  <a16:creationId xmlns:a16="http://schemas.microsoft.com/office/drawing/2014/main" id="{1585A4E7-3FD3-4D0C-8C35-713B78B72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" y="1734"/>
              <a:ext cx="1836" cy="35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82541" tIns="41270" rIns="82541" bIns="412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altLang="tr-TR" sz="2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rPr>
                <a:t>Alıcı Dil Gelişimi </a:t>
              </a:r>
            </a:p>
          </p:txBody>
        </p:sp>
        <p:sp>
          <p:nvSpPr>
            <p:cNvPr id="5" name="_s2056">
              <a:extLst>
                <a:ext uri="{FF2B5EF4-FFF2-40B4-BE49-F238E27FC236}">
                  <a16:creationId xmlns:a16="http://schemas.microsoft.com/office/drawing/2014/main" id="{9E9561AD-A3EF-4702-85A5-B976D6C8AD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4" y="1734"/>
              <a:ext cx="1836" cy="35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82541" tIns="41270" rIns="82541" bIns="412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altLang="tr-TR" sz="2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rPr>
                <a:t>İfade Edici Dil Gelişimi 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23850" y="1196975"/>
            <a:ext cx="8712200" cy="45354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tr-TR" altLang="en-US" sz="2800">
                <a:latin typeface="Comic Sans MS" pitchFamily="66" charset="0"/>
              </a:rPr>
              <a:t>İŞİTME KAYIPLI ÇOCUKLARDA </a:t>
            </a:r>
            <a:r>
              <a:rPr lang="tr-TR" altLang="en-US" sz="2800" u="sng">
                <a:latin typeface="Comic Sans MS" pitchFamily="66" charset="0"/>
              </a:rPr>
              <a:t>DEĞERLENDİRME,</a:t>
            </a:r>
          </a:p>
          <a:p>
            <a:pPr marL="0" indent="0" eaLnBrk="1" hangingPunct="1">
              <a:buFont typeface="Arial" charset="0"/>
              <a:buNone/>
            </a:pPr>
            <a:r>
              <a:rPr lang="tr-TR" altLang="en-US" sz="2800">
                <a:latin typeface="Comic Sans MS" pitchFamily="66" charset="0"/>
              </a:rPr>
              <a:t>RE/HABİLİTASYON PROGRAMININ </a:t>
            </a:r>
          </a:p>
          <a:p>
            <a:pPr marL="0" indent="0" eaLnBrk="1" hangingPunct="1">
              <a:buFont typeface="Arial" charset="0"/>
              <a:buNone/>
            </a:pPr>
            <a:r>
              <a:rPr lang="tr-TR" altLang="en-US" sz="2800">
                <a:latin typeface="Comic Sans MS" pitchFamily="66" charset="0"/>
              </a:rPr>
              <a:t>EN ÖNEMLİ AŞAMALARINAN BİRİDİR.</a:t>
            </a:r>
          </a:p>
          <a:p>
            <a:pPr marL="0" indent="0" eaLnBrk="1" hangingPunct="1">
              <a:buFont typeface="Arial" charset="0"/>
              <a:buNone/>
            </a:pPr>
            <a:endParaRPr lang="tr-TR" altLang="en-US" sz="28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tr-TR" altLang="en-US" sz="2800">
                <a:latin typeface="Comic Sans MS" pitchFamily="66" charset="0"/>
              </a:rPr>
              <a:t>BU DEĞERLENDİRME ESNASINDA EKİP ÇALIŞMASININ ÖNEMİ UNUTULMAMALIDIR.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74638"/>
            <a:ext cx="8928100" cy="1143000"/>
          </a:xfrm>
        </p:spPr>
        <p:txBody>
          <a:bodyPr/>
          <a:lstStyle/>
          <a:p>
            <a:pPr eaLnBrk="1" hangingPunct="1"/>
            <a:r>
              <a:rPr lang="tr-TR" altLang="en-US" sz="2800" b="1" u="sng">
                <a:latin typeface="Comic Sans MS" pitchFamily="66" charset="0"/>
              </a:rPr>
              <a:t>İşitme Kayıplılarda Re/habilitasyon Yaklaşımları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Erken dönemde işitme kaybının tespiti en önemli yaklaşımdır. İşitme kaybı ne kadar erken teşhis edilip, uygun cihaz  ve  özel eğitim alırsa çocuğun normal dili kazanma şansı o kadar yüksek olacaktır. 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tr-TR" altLang="en-US" sz="2800" dirty="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tr-TR" altLang="en-US" sz="2800" b="1" dirty="0">
                <a:latin typeface="Comic Sans MS" panose="030F0702030302020204" pitchFamily="66" charset="0"/>
              </a:rPr>
              <a:t>ÖZEL EĞİTİM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tr-TR" altLang="en-US" sz="2800" b="1" dirty="0">
                <a:latin typeface="Comic Sans MS" panose="030F0702030302020204" pitchFamily="66" charset="0"/>
              </a:rPr>
              <a:t>İŞİTSEL REHABİLİTASYON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tr-TR" altLang="en-US" sz="2800" b="1" dirty="0">
                <a:latin typeface="Comic Sans MS" panose="030F0702030302020204" pitchFamily="66" charset="0"/>
              </a:rPr>
              <a:t>DOĞAL İŞİTSEL SÖZEL YÖNTEM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tr-TR" altLang="en-US" sz="2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2950" cy="1143000"/>
          </a:xfrm>
        </p:spPr>
        <p:txBody>
          <a:bodyPr/>
          <a:lstStyle/>
          <a:p>
            <a:r>
              <a:rPr lang="tr-TR" altLang="en-US" sz="2800" b="1">
                <a:latin typeface="Comic Sans MS" pitchFamily="66" charset="0"/>
              </a:rPr>
              <a:t>İŞİTSEL REHABİLİTASYONDA </a:t>
            </a:r>
            <a:r>
              <a:rPr lang="tr-TR" altLang="tr-TR" sz="2800" b="1">
                <a:latin typeface="Comic Sans MS" pitchFamily="66" charset="0"/>
              </a:rPr>
              <a:t>AMAÇ</a:t>
            </a:r>
          </a:p>
        </p:txBody>
      </p:sp>
      <p:sp>
        <p:nvSpPr>
          <p:cNvPr id="13312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7859713" cy="4525963"/>
          </a:xfrm>
        </p:spPr>
        <p:txBody>
          <a:bodyPr/>
          <a:lstStyle/>
          <a:p>
            <a:pPr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Çocuğun işitme cihazı veya koklear implantı ile maksimum duyma seviyesini sağlamak  ve işitmeyi fonksiyonel olarak kullanmak </a:t>
            </a:r>
          </a:p>
          <a:p>
            <a:pPr marL="0" indent="0">
              <a:buFont typeface="Arial" charset="0"/>
              <a:buNone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</a:p>
          <a:p>
            <a:pPr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Bir çocuğun fonksiyonel olarak işitmesini kullanması için ön şart cihazlarını tüm gün kullanmasıdır. </a:t>
            </a:r>
          </a:p>
          <a:p>
            <a:pPr>
              <a:buFont typeface="Wingdings 3" pitchFamily="18" charset="2"/>
              <a:buNone/>
              <a:defRPr/>
            </a:pPr>
            <a:endParaRPr lang="tr-TR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>
                <a:latin typeface="Comic Sans MS" pitchFamily="66" charset="0"/>
              </a:rPr>
              <a:t>Asha. </a:t>
            </a:r>
            <a:r>
              <a:rPr lang="tr-TR" altLang="tr-TR" sz="160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>
                <a:latin typeface="Comic Sans MS" pitchFamily="66" charset="0"/>
              </a:rPr>
              <a:t>Cellular and Molecular Life Sciences, 64</a:t>
            </a:r>
            <a:r>
              <a:rPr lang="tr-TR" altLang="tr-TR" sz="1600">
                <a:latin typeface="Comic Sans MS" pitchFamily="66" charset="0"/>
              </a:rPr>
              <a:t>(5)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>
                <a:latin typeface="Comic Sans MS" pitchFamily="66" charset="0"/>
              </a:rPr>
              <a:t>Audiology Today, 19</a:t>
            </a:r>
            <a:r>
              <a:rPr lang="tr-TR" altLang="tr-TR" sz="1600">
                <a:latin typeface="Comic Sans MS" pitchFamily="66" charset="0"/>
              </a:rPr>
              <a:t>(4)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15-19.</a:t>
            </a:r>
          </a:p>
          <a:p>
            <a:r>
              <a:rPr lang="tr-TR" altLang="tr-TR" sz="160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>
                <a:latin typeface="Comic Sans MS" pitchFamily="66" charset="0"/>
              </a:rPr>
              <a:t> </a:t>
            </a:r>
            <a:r>
              <a:rPr lang="tr-TR" altLang="tr-TR" sz="160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>
              <a:latin typeface="Comic Sans MS" pitchFamily="66" charset="0"/>
            </a:endParaRPr>
          </a:p>
          <a:p>
            <a:endParaRPr lang="tr-TR" altLang="tr-TR" sz="16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916238" y="274638"/>
            <a:ext cx="6048375" cy="1641475"/>
          </a:xfrm>
        </p:spPr>
        <p:txBody>
          <a:bodyPr/>
          <a:lstStyle/>
          <a:p>
            <a:pPr eaLnBrk="1" hangingPunct="1"/>
            <a:r>
              <a:rPr lang="tr-TR" altLang="en-US" sz="3200">
                <a:latin typeface="Comic Sans MS" pitchFamily="66" charset="0"/>
              </a:rPr>
              <a:t>İşitme Kayıplı Çocuklarda </a:t>
            </a:r>
            <a:br>
              <a:rPr lang="tr-TR" altLang="en-US" sz="3200">
                <a:latin typeface="Comic Sans MS" pitchFamily="66" charset="0"/>
              </a:rPr>
            </a:br>
            <a:r>
              <a:rPr lang="tr-TR" altLang="en-US" sz="3200">
                <a:latin typeface="Comic Sans MS" pitchFamily="66" charset="0"/>
              </a:rPr>
              <a:t>Eğitsel Değerlendirme</a:t>
            </a:r>
            <a:endParaRPr lang="en-US" altLang="en-US" sz="3200">
              <a:latin typeface="Comic Sans MS" pitchFamily="66" charset="0"/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7283450" cy="3776663"/>
          </a:xfrm>
        </p:spPr>
        <p:txBody>
          <a:bodyPr/>
          <a:lstStyle/>
          <a:p>
            <a:pPr eaLnBrk="1" hangingPunct="1"/>
            <a:r>
              <a:rPr lang="tr-TR" altLang="en-US" sz="2800">
                <a:latin typeface="Comic Sans MS" pitchFamily="66" charset="0"/>
              </a:rPr>
              <a:t>İşitme kaybı tanısı konan 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Uygun amplifikasyon uygulanan çocuklarda 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Re/habilitasyon programına başlanmadan  önce detaylı </a:t>
            </a:r>
            <a:r>
              <a:rPr lang="tr-TR" altLang="en-US" sz="2800" u="sng">
                <a:latin typeface="Comic Sans MS" pitchFamily="66" charset="0"/>
              </a:rPr>
              <a:t>eğitsel değerlendirme</a:t>
            </a:r>
            <a:r>
              <a:rPr lang="tr-TR" altLang="en-US" sz="2800">
                <a:latin typeface="Comic Sans MS" pitchFamily="66" charset="0"/>
              </a:rPr>
              <a:t> yapılmalıdır. </a:t>
            </a:r>
          </a:p>
          <a:p>
            <a:pPr eaLnBrk="1" hangingPunct="1"/>
            <a:endParaRPr lang="tr-TR" altLang="en-US" sz="2800">
              <a:latin typeface="Comic Sans MS" pitchFamily="66" charset="0"/>
            </a:endParaRPr>
          </a:p>
          <a:p>
            <a:pPr eaLnBrk="1" hangingPunct="1"/>
            <a:endParaRPr lang="tr-TR" altLang="en-US"/>
          </a:p>
        </p:txBody>
      </p:sp>
      <p:pic>
        <p:nvPicPr>
          <p:cNvPr id="105476" name="Picture 3" descr="MCj042842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88913"/>
            <a:ext cx="1905000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200" u="sng">
                <a:latin typeface="Comic Sans MS" pitchFamily="66" charset="0"/>
              </a:rPr>
              <a:t>Eğitsel Değerlendirmede Amaç;</a:t>
            </a:r>
            <a:endParaRPr lang="en-US" altLang="en-US" sz="3200" u="sng"/>
          </a:p>
        </p:txBody>
      </p:sp>
      <p:sp>
        <p:nvSpPr>
          <p:cNvPr id="1064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 sz="2800">
                <a:latin typeface="Comic Sans MS" pitchFamily="66" charset="0"/>
              </a:rPr>
              <a:t>Çocuğun gelişim düzeyinin belirlenmesi 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Olası diğer problemlerin ortaya çıkartılması 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Uygun re/habilitasyon programının seçilmesi 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Rehabilitasyon programı içinde kısa-uzun süreli hedeflerin belirlenmesi 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Çocuğun rehabilitasyon süreci içinde gelişiminin değerlendirilmesi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600" u="sng">
                <a:latin typeface="Comic Sans MS" pitchFamily="66" charset="0"/>
              </a:rPr>
              <a:t>Eğitsel Değerlendirme</a:t>
            </a:r>
            <a:r>
              <a:rPr lang="tr-TR" altLang="en-US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686800" cy="4530725"/>
          </a:xfrm>
        </p:spPr>
        <p:txBody>
          <a:bodyPr/>
          <a:lstStyle/>
          <a:p>
            <a:pPr eaLnBrk="1" hangingPunct="1"/>
            <a:r>
              <a:rPr lang="tr-TR" altLang="en-US" sz="2800">
                <a:latin typeface="Comic Sans MS" pitchFamily="66" charset="0"/>
              </a:rPr>
              <a:t>Detaylı hikaye 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Genel gelişim düzeyi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İşitsel algı becerileri 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Dil becerileri  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Ses ve Konuşma 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Psiko-sosyal durum (çocuk- aile)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Görme Bozuklukları </a:t>
            </a:r>
          </a:p>
        </p:txBody>
      </p:sp>
      <p:pic>
        <p:nvPicPr>
          <p:cNvPr id="107524" name="Picture 6" descr="MPj0423032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1700213"/>
            <a:ext cx="2735262" cy="217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en-US" sz="3600" u="sng">
                <a:latin typeface="Comic Sans MS" pitchFamily="66" charset="0"/>
              </a:rPr>
              <a:t>Genel Gelişim Değerlendirilmesi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96975"/>
            <a:ext cx="8686800" cy="554513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tr-TR" altLang="en-US" sz="2400" dirty="0">
                <a:latin typeface="Comic Sans MS" panose="030F0702030302020204" pitchFamily="66" charset="0"/>
              </a:rPr>
              <a:t>İşitme kaybını meydana getiren neden, diğer gelişim alanlarında da bozukluklara yol açabilmektedir. Bu nedenle genel gelişim değerlendirilir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000" u="sng" dirty="0">
              <a:latin typeface="Comic Sans MS" panose="030F0702030302020204" pitchFamily="66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tr-TR" altLang="en-US" sz="2000" u="sng" dirty="0">
                <a:latin typeface="Comic Sans MS" panose="030F0702030302020204" pitchFamily="66" charset="0"/>
              </a:rPr>
              <a:t>Denver Gelişimsel Tarama Testi II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>
                <a:latin typeface="Comic Sans MS" panose="030F0702030302020204" pitchFamily="66" charset="0"/>
              </a:rPr>
              <a:t>Dil Gelişimi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>
                <a:latin typeface="Comic Sans MS" panose="030F0702030302020204" pitchFamily="66" charset="0"/>
              </a:rPr>
              <a:t>İnce-motor gelişim 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>
                <a:latin typeface="Comic Sans MS" panose="030F0702030302020204" pitchFamily="66" charset="0"/>
              </a:rPr>
              <a:t>Kaba motor gelişim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>
                <a:latin typeface="Comic Sans MS" panose="030F0702030302020204" pitchFamily="66" charset="0"/>
              </a:rPr>
              <a:t>Kişisel-sosyal gelişim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tr-TR" altLang="en-US" sz="2000" u="sng" dirty="0">
                <a:latin typeface="Comic Sans MS" panose="030F0702030302020204" pitchFamily="66" charset="0"/>
              </a:rPr>
              <a:t>Ankara Gelişimsel Tarama Envanteri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>
                <a:latin typeface="Comic Sans MS" panose="030F0702030302020204" pitchFamily="66" charset="0"/>
              </a:rPr>
              <a:t>Dil-bilişsel gelişim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>
                <a:latin typeface="Comic Sans MS" panose="030F0702030302020204" pitchFamily="66" charset="0"/>
              </a:rPr>
              <a:t>İnce-motor gelişim 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>
                <a:latin typeface="Comic Sans MS" panose="030F0702030302020204" pitchFamily="66" charset="0"/>
              </a:rPr>
              <a:t>Kaba motor gelişim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>
                <a:latin typeface="Comic Sans MS" panose="030F0702030302020204" pitchFamily="66" charset="0"/>
              </a:rPr>
              <a:t>Sosyal Beceri- Özbakım</a:t>
            </a:r>
          </a:p>
          <a:p>
            <a:pPr eaLnBrk="1" hangingPunct="1">
              <a:defRPr/>
            </a:pPr>
            <a:endParaRPr lang="tr-TR" altLang="en-US" sz="2800" dirty="0"/>
          </a:p>
        </p:txBody>
      </p:sp>
      <p:pic>
        <p:nvPicPr>
          <p:cNvPr id="108548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364163" y="3716338"/>
            <a:ext cx="1776412" cy="182086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950" y="260350"/>
            <a:ext cx="8928100" cy="63373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altLang="en-US" sz="2400" dirty="0">
                <a:latin typeface="Comic Sans MS" panose="030F0702030302020204" pitchFamily="66" charset="0"/>
              </a:rPr>
              <a:t>İşitme kaybına yol açan nedenler, aynı zamanda mental retardasyon nedeni de olabilmektedir. </a:t>
            </a:r>
          </a:p>
          <a:p>
            <a:pPr marL="0" indent="0">
              <a:buFont typeface="Arial" charset="0"/>
              <a:buNone/>
              <a:defRPr/>
            </a:pPr>
            <a:endParaRPr lang="en-US" altLang="en-US" sz="24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tr-TR" altLang="en-US" sz="2400" dirty="0">
                <a:latin typeface="Comic Sans MS" panose="030F0702030302020204" pitchFamily="66" charset="0"/>
              </a:rPr>
              <a:t>Son 20 yılda yapılan çalışmalarda, işitme kaybı ve mental retardasyonun birlikte görülme oranı ortalama %8 olarak belirlenmiştir.  </a:t>
            </a:r>
          </a:p>
          <a:p>
            <a:pPr marL="0" indent="0">
              <a:buFont typeface="Arial" charset="0"/>
              <a:buNone/>
              <a:defRPr/>
            </a:pPr>
            <a:endParaRPr lang="tr-TR" altLang="en-US" sz="24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tr-TR" altLang="en-US" sz="2400" dirty="0">
                <a:latin typeface="Comic Sans MS" panose="030F0702030302020204" pitchFamily="66" charset="0"/>
              </a:rPr>
              <a:t>Amerika’da </a:t>
            </a:r>
            <a:r>
              <a:rPr lang="en-US" altLang="en-US" sz="2400" dirty="0">
                <a:latin typeface="Comic Sans MS" panose="030F0702030302020204" pitchFamily="66" charset="0"/>
              </a:rPr>
              <a:t>36,646</a:t>
            </a:r>
            <a:r>
              <a:rPr lang="tr-TR" altLang="en-US" sz="2400" dirty="0">
                <a:latin typeface="Comic Sans MS" panose="030F0702030302020204" pitchFamily="66" charset="0"/>
              </a:rPr>
              <a:t> çok ileri derecede işitme kayıplı çocuğun %7.8 ‘i nin mental retardayonu olduğu tespit edilmiştir. </a:t>
            </a:r>
          </a:p>
          <a:p>
            <a:pPr marL="0" indent="0">
              <a:buFont typeface="Arial" charset="0"/>
              <a:buNone/>
              <a:defRPr/>
            </a:pP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r>
              <a:rPr lang="tr-TR" altLang="en-US" sz="2400" dirty="0">
                <a:latin typeface="Comic Sans MS" panose="030F0702030302020204" pitchFamily="66" charset="0"/>
              </a:rPr>
              <a:t>Yapılan gelişimsel tarama testlerinde bir gecikme veya bozukluk tespit edilirse, olası nörolojik problemlerin ekarte edilmesi açısından detaylı değerlendirme için Pediatrik Nöroloji ve Çocuk Ruh Sağlığı bölümlerine yönlendirilmektedir. </a:t>
            </a:r>
            <a:endParaRPr lang="en-US" altLang="en-US" dirty="0"/>
          </a:p>
          <a:p>
            <a:pPr>
              <a:defRPr/>
            </a:pPr>
            <a:endParaRPr lang="tr-TR" alt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33375"/>
            <a:ext cx="9144000" cy="1347788"/>
          </a:xfrm>
        </p:spPr>
        <p:txBody>
          <a:bodyPr/>
          <a:lstStyle/>
          <a:p>
            <a:pPr eaLnBrk="1" hangingPunct="1"/>
            <a:r>
              <a:rPr lang="tr-TR" altLang="en-US" sz="2400" b="1" u="sng">
                <a:latin typeface="Comic Sans MS" pitchFamily="66" charset="0"/>
              </a:rPr>
              <a:t>İŞİTSEL ALGI BECERİLERİNİN DEĞERLENDİRİLMESİ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975" cy="48529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İşitme kayıplı çocuk;</a:t>
            </a:r>
          </a:p>
          <a:p>
            <a:pPr lvl="1" eaLnBrk="1" hangingPunct="1"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İşitsel-sözel yaklaşım ile eğitilmeye uygun mu?  </a:t>
            </a:r>
          </a:p>
          <a:p>
            <a:pPr lvl="1" eaLnBrk="1" hangingPunct="1"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Alternatif iletişim metotlarına ihtiyaç duyuyor mu?</a:t>
            </a:r>
          </a:p>
          <a:p>
            <a:pPr lvl="1" eaLnBrk="1" hangingPunct="1"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Rehabilitasyonda başlanacak seviyeyi tespit etmek. </a:t>
            </a:r>
          </a:p>
          <a:p>
            <a:pPr eaLnBrk="1" hangingPunct="1">
              <a:defRPr/>
            </a:pPr>
            <a:endParaRPr lang="tr-TR" altLang="en-US" dirty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  <a:defRPr/>
            </a:pPr>
            <a:endParaRPr lang="tr-T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tr-TR" sz="3200">
                <a:latin typeface="Comic Sans MS" pitchFamily="66" charset="0"/>
              </a:rPr>
              <a:t> </a:t>
            </a:r>
            <a:br>
              <a:rPr lang="tr-TR" altLang="tr-TR" sz="3200">
                <a:latin typeface="Comic Sans MS" pitchFamily="66" charset="0"/>
              </a:rPr>
            </a:br>
            <a:r>
              <a:rPr lang="tr-TR" altLang="tr-TR" sz="3200">
                <a:latin typeface="Comic Sans MS" pitchFamily="66" charset="0"/>
              </a:rPr>
              <a:t>İŞİTSEL ALGI TESTLERİ </a:t>
            </a:r>
            <a:br>
              <a:rPr lang="tr-TR" altLang="tr-TR" sz="3200">
                <a:latin typeface="Comic Sans MS" pitchFamily="66" charset="0"/>
              </a:rPr>
            </a:br>
            <a:r>
              <a:rPr lang="tr-TR" altLang="tr-TR" sz="3200">
                <a:latin typeface="Comic Sans MS" pitchFamily="66" charset="0"/>
              </a:rPr>
              <a:t>(Auditory Perception ) 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686800" cy="4679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3600">
                <a:latin typeface="Comic Sans MS" pitchFamily="66" charset="0"/>
              </a:rPr>
              <a:t>Kapalı Uçlu 				Açık Uçlu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400">
                <a:latin typeface="Comic Sans MS" pitchFamily="66" charset="0"/>
              </a:rPr>
              <a:t>(Closed-set)		    			(Open-set test) 	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Comic Sans MS" pitchFamily="66" charset="0"/>
              </a:rPr>
              <a:t>                       Çevresel Sesler</a:t>
            </a:r>
            <a:endParaRPr lang="en-US" altLang="en-US" sz="280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Comic Sans MS" pitchFamily="66" charset="0"/>
              </a:rPr>
              <a:t>				Fonem 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Comic Sans MS" pitchFamily="66" charset="0"/>
              </a:rPr>
              <a:t>				Hece									</a:t>
            </a:r>
            <a:r>
              <a:rPr lang="en-US" altLang="en-US" sz="2800">
                <a:latin typeface="Comic Sans MS" pitchFamily="66" charset="0"/>
              </a:rPr>
              <a:t>Suprasegmental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Comic Sans MS" pitchFamily="66" charset="0"/>
              </a:rPr>
              <a:t>				Kelimeler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Comic Sans MS" pitchFamily="66" charset="0"/>
              </a:rPr>
              <a:t>				İfadeler								Cümleler 								Bağlantılı konuşma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en-US" sz="2800"/>
          </a:p>
        </p:txBody>
      </p:sp>
      <p:sp>
        <p:nvSpPr>
          <p:cNvPr id="111620" name="AutoShape 4"/>
          <p:cNvSpPr>
            <a:spLocks noChangeArrowheads="1"/>
          </p:cNvSpPr>
          <p:nvPr/>
        </p:nvSpPr>
        <p:spPr bwMode="auto">
          <a:xfrm>
            <a:off x="6516688" y="2917825"/>
            <a:ext cx="1295400" cy="3744913"/>
          </a:xfrm>
          <a:prstGeom prst="curvedLeftArrow">
            <a:avLst>
              <a:gd name="adj1" fmla="val 3426"/>
              <a:gd name="adj2" fmla="val 6742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11621" name="AutoShape 5"/>
          <p:cNvSpPr>
            <a:spLocks noChangeArrowheads="1"/>
          </p:cNvSpPr>
          <p:nvPr/>
        </p:nvSpPr>
        <p:spPr bwMode="auto">
          <a:xfrm flipH="1">
            <a:off x="1476375" y="2852738"/>
            <a:ext cx="863600" cy="3889375"/>
          </a:xfrm>
          <a:prstGeom prst="curvedLeftArrow">
            <a:avLst>
              <a:gd name="adj1" fmla="val 14971"/>
              <a:gd name="adj2" fmla="val 10504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7813"/>
            <a:ext cx="8507412" cy="923925"/>
          </a:xfrm>
        </p:spPr>
        <p:txBody>
          <a:bodyPr/>
          <a:lstStyle/>
          <a:p>
            <a:pPr eaLnBrk="1" hangingPunct="1"/>
            <a:r>
              <a:rPr lang="tr-TR" altLang="en-US" sz="3200" u="sng">
                <a:latin typeface="Comic Sans MS" pitchFamily="66" charset="0"/>
              </a:rPr>
              <a:t>DİL DEĞERLENDİRMESİ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820150" cy="486251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400" b="1"/>
              <a:t>			</a:t>
            </a:r>
            <a:endParaRPr lang="tr-TR" altLang="en-US" b="1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en-US" b="1"/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latin typeface="Comic Sans MS" pitchFamily="66" charset="0"/>
              </a:rPr>
              <a:t>Amaç; Alıcı ve ifade edici dil gelişim düzeyini belirleyerek, kronolojik yaş ve dilyaşı arasındaki farkı ortaya koymak  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latin typeface="Comic Sans MS" pitchFamily="66" charset="0"/>
              </a:rPr>
              <a:t>Dil becerileri ile ilgili geliştirilmesi gerekli alanları tespit etme 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latin typeface="Comic Sans MS" pitchFamily="66" charset="0"/>
              </a:rPr>
              <a:t>Belirli zaman dilimlerinde tekrarlanarak çocuğun gösterdiği ilerlemenin ölçülmesine, program ve planlar geliştirmesine yardımcı olma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784</Words>
  <Application>Microsoft Office PowerPoint</Application>
  <PresentationFormat>Ekran Gösterisi (4:3)</PresentationFormat>
  <Paragraphs>90</Paragraphs>
  <Slides>14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Ofis Teması</vt:lpstr>
      <vt:lpstr>1_Ofis Teması</vt:lpstr>
      <vt:lpstr>Grafik</vt:lpstr>
      <vt:lpstr> CGM312 DİL VE KONUŞMA BOZUKLUKLARI Çocuk Gelişimi Yrd. Doç. Suna YILMAZ</vt:lpstr>
      <vt:lpstr>İşitme Kayıplı Çocuklarda  Eğitsel Değerlendirme</vt:lpstr>
      <vt:lpstr>Eğitsel Değerlendirmede Amaç;</vt:lpstr>
      <vt:lpstr>Eğitsel Değerlendirme </vt:lpstr>
      <vt:lpstr>Genel Gelişim Değerlendirilmesi</vt:lpstr>
      <vt:lpstr>PowerPoint Sunusu</vt:lpstr>
      <vt:lpstr>İŞİTSEL ALGI BECERİLERİNİN DEĞERLENDİRİLMESİ </vt:lpstr>
      <vt:lpstr>  İŞİTSEL ALGI TESTLERİ  (Auditory Perception ) </vt:lpstr>
      <vt:lpstr>DİL DEĞERLENDİRMESİ</vt:lpstr>
      <vt:lpstr>PowerPoint Sunusu</vt:lpstr>
      <vt:lpstr>PowerPoint Sunusu</vt:lpstr>
      <vt:lpstr>İşitme Kayıplılarda Re/habilitasyon Yaklaşımları</vt:lpstr>
      <vt:lpstr>İŞİTSEL REHABİLİTASYONDA AMAÇ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Selim TOSUN</cp:lastModifiedBy>
  <cp:revision>16</cp:revision>
  <dcterms:created xsi:type="dcterms:W3CDTF">2019-03-14T14:20:54Z</dcterms:created>
  <dcterms:modified xsi:type="dcterms:W3CDTF">2021-12-06T04:58:53Z</dcterms:modified>
</cp:coreProperties>
</file>