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56FCB31-E807-4812-AD0D-5E2DCD9F9885}"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3316334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6FCB31-E807-4812-AD0D-5E2DCD9F9885}"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186276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6FCB31-E807-4812-AD0D-5E2DCD9F9885}"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10362620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1629" name="Rectangle 7"/>
          <p:cNvSpPr>
            <a:spLocks noGrp="1" noChangeArrowheads="1"/>
          </p:cNvSpPr>
          <p:nvPr>
            <p:ph type="ctrTitle"/>
          </p:nvPr>
        </p:nvSpPr>
        <p:spPr>
          <a:xfrm>
            <a:off x="1151467" y="3876675"/>
            <a:ext cx="9980084" cy="1081088"/>
          </a:xfrm>
        </p:spPr>
        <p:txBody>
          <a:bodyPr anchor="b"/>
          <a:lstStyle>
            <a:lvl1pPr>
              <a:lnSpc>
                <a:spcPct val="110000"/>
              </a:lnSpc>
              <a:defRPr sz="3200">
                <a:solidFill>
                  <a:schemeClr val="bg1"/>
                </a:solidFill>
              </a:defRPr>
            </a:lvl1pPr>
          </a:lstStyle>
          <a:p>
            <a:r>
              <a:rPr lang="de-DE"/>
              <a:t>Titelmasterformat durch Klicken bearbeiten</a:t>
            </a:r>
          </a:p>
        </p:txBody>
      </p:sp>
      <p:sp>
        <p:nvSpPr>
          <p:cNvPr id="111630" name="Rectangle 12"/>
          <p:cNvSpPr>
            <a:spLocks noGrp="1" noChangeArrowheads="1"/>
          </p:cNvSpPr>
          <p:nvPr>
            <p:ph type="subTitle" idx="1"/>
          </p:nvPr>
        </p:nvSpPr>
        <p:spPr bwMode="gray">
          <a:xfrm>
            <a:off x="1151467" y="5068888"/>
            <a:ext cx="10013951" cy="800100"/>
          </a:xfrm>
        </p:spPr>
        <p:txBody>
          <a:bodyPr tIns="45720" bIns="45720"/>
          <a:lstStyle>
            <a:lvl1pPr marL="0" indent="0">
              <a:buFont typeface="Wingdings" pitchFamily="2" charset="2"/>
              <a:buNone/>
              <a:defRPr sz="2400">
                <a:solidFill>
                  <a:schemeClr val="bg1"/>
                </a:solidFill>
              </a:defRPr>
            </a:lvl1pPr>
          </a:lstStyle>
          <a:p>
            <a:r>
              <a:rPr lang="de-DE"/>
              <a:t>Formatvorlage des Untertitelmasters durch Klicken bearbeiten</a:t>
            </a:r>
          </a:p>
        </p:txBody>
      </p:sp>
      <p:sp>
        <p:nvSpPr>
          <p:cNvPr id="4" name="Rectangle 5"/>
          <p:cNvSpPr>
            <a:spLocks noGrp="1" noChangeArrowheads="1"/>
          </p:cNvSpPr>
          <p:nvPr>
            <p:ph type="ftr" sz="quarter" idx="10"/>
          </p:nvPr>
        </p:nvSpPr>
        <p:spPr>
          <a:xfrm>
            <a:off x="4165600" y="6245225"/>
            <a:ext cx="3860800" cy="476250"/>
          </a:xfrm>
        </p:spPr>
        <p:txBody>
          <a:bodyPr/>
          <a:lstStyle>
            <a:lvl1pPr>
              <a:defRPr>
                <a:solidFill>
                  <a:schemeClr val="tx1"/>
                </a:solidFill>
              </a:defRPr>
            </a:lvl1pPr>
          </a:lstStyle>
          <a:p>
            <a:pPr>
              <a:defRPr/>
            </a:pPr>
            <a:endParaRPr lang="tr-TR">
              <a:solidFill>
                <a:srgbClr val="000000"/>
              </a:solidFill>
            </a:endParaRPr>
          </a:p>
        </p:txBody>
      </p:sp>
    </p:spTree>
    <p:extLst>
      <p:ext uri="{BB962C8B-B14F-4D97-AF65-F5344CB8AC3E}">
        <p14:creationId xmlns:p14="http://schemas.microsoft.com/office/powerpoint/2010/main" val="207891606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599755977"/>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102483607"/>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393700" y="1489075"/>
            <a:ext cx="5581651"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78552" y="1489075"/>
            <a:ext cx="5581649"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293039592"/>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388492045"/>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32539310"/>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09153111"/>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65603080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6FCB31-E807-4812-AD0D-5E2DCD9F9885}"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2562109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949659424"/>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493803177"/>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919634" y="349251"/>
            <a:ext cx="2840567" cy="5453063"/>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93700" y="349251"/>
            <a:ext cx="8322733" cy="54530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10607994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56FCB31-E807-4812-AD0D-5E2DCD9F9885}"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3209336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6FCB31-E807-4812-AD0D-5E2DCD9F9885}" type="datetimeFigureOut">
              <a:rPr lang="tr-TR" smtClean="0"/>
              <a:t>17.09.2018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2541707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6FCB31-E807-4812-AD0D-5E2DCD9F9885}" type="datetimeFigureOut">
              <a:rPr lang="tr-TR" smtClean="0"/>
              <a:t>17.09.2018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1261300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6FCB31-E807-4812-AD0D-5E2DCD9F9885}" type="datetimeFigureOut">
              <a:rPr lang="tr-TR" smtClean="0"/>
              <a:t>17.09.2018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1403787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6FCB31-E807-4812-AD0D-5E2DCD9F9885}" type="datetimeFigureOut">
              <a:rPr lang="tr-TR" smtClean="0"/>
              <a:t>17.09.2018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2849139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6FCB31-E807-4812-AD0D-5E2DCD9F9885}" type="datetimeFigureOut">
              <a:rPr lang="tr-TR" smtClean="0"/>
              <a:t>17.09.2018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703941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6FCB31-E807-4812-AD0D-5E2DCD9F9885}" type="datetimeFigureOut">
              <a:rPr lang="tr-TR" smtClean="0"/>
              <a:t>17.09.2018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87EF02-30C8-4ABA-ADBC-F6497FF22D7A}" type="slidenum">
              <a:rPr lang="tr-TR" smtClean="0"/>
              <a:t>‹#›</a:t>
            </a:fld>
            <a:endParaRPr lang="tr-TR"/>
          </a:p>
        </p:txBody>
      </p:sp>
    </p:spTree>
    <p:extLst>
      <p:ext uri="{BB962C8B-B14F-4D97-AF65-F5344CB8AC3E}">
        <p14:creationId xmlns:p14="http://schemas.microsoft.com/office/powerpoint/2010/main" val="2478474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6FCB31-E807-4812-AD0D-5E2DCD9F9885}" type="datetimeFigureOut">
              <a:rPr lang="tr-TR" smtClean="0"/>
              <a:t>17.09.2018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7EF02-30C8-4ABA-ADBC-F6497FF22D7A}" type="slidenum">
              <a:rPr lang="tr-TR" smtClean="0"/>
              <a:t>‹#›</a:t>
            </a:fld>
            <a:endParaRPr lang="tr-TR"/>
          </a:p>
        </p:txBody>
      </p:sp>
    </p:spTree>
    <p:extLst>
      <p:ext uri="{BB962C8B-B14F-4D97-AF65-F5344CB8AC3E}">
        <p14:creationId xmlns:p14="http://schemas.microsoft.com/office/powerpoint/2010/main" val="2940016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93701" y="1489075"/>
            <a:ext cx="11366500" cy="431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tr-TR" smtClean="0"/>
              <a:t>Textmasterformate durch Klicken bearbeiten</a:t>
            </a:r>
          </a:p>
          <a:p>
            <a:pPr lvl="1"/>
            <a:r>
              <a:rPr lang="de-DE" altLang="tr-TR" smtClean="0"/>
              <a:t>Zweite Ebene</a:t>
            </a:r>
          </a:p>
          <a:p>
            <a:pPr lvl="2"/>
            <a:r>
              <a:rPr lang="de-DE" altLang="tr-TR" smtClean="0"/>
              <a:t>Dritte Ebene</a:t>
            </a:r>
          </a:p>
          <a:p>
            <a:pPr lvl="3"/>
            <a:r>
              <a:rPr lang="de-DE" altLang="tr-TR" smtClean="0"/>
              <a:t>Vierte Ebene</a:t>
            </a:r>
          </a:p>
          <a:p>
            <a:pPr lvl="4"/>
            <a:r>
              <a:rPr lang="de-DE" altLang="tr-TR" smtClean="0"/>
              <a:t>Fünfte Ebene</a:t>
            </a:r>
          </a:p>
        </p:txBody>
      </p:sp>
      <p:sp>
        <p:nvSpPr>
          <p:cNvPr id="110595" name="Rectangle 5"/>
          <p:cNvSpPr>
            <a:spLocks noGrp="1" noChangeArrowheads="1"/>
          </p:cNvSpPr>
          <p:nvPr>
            <p:ph type="ftr" sz="quarter" idx="3"/>
          </p:nvPr>
        </p:nvSpPr>
        <p:spPr bwMode="gray">
          <a:xfrm>
            <a:off x="4165600" y="6365875"/>
            <a:ext cx="3860800" cy="247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000" noProof="1">
                <a:solidFill>
                  <a:schemeClr val="bg1"/>
                </a:solidFill>
                <a:latin typeface="Arial" charset="0"/>
                <a:cs typeface="+mn-cs"/>
              </a:defRPr>
            </a:lvl1pPr>
          </a:lstStyle>
          <a:p>
            <a:pPr fontAlgn="base">
              <a:spcBef>
                <a:spcPct val="0"/>
              </a:spcBef>
              <a:spcAft>
                <a:spcPct val="0"/>
              </a:spcAft>
              <a:defRPr/>
            </a:pPr>
            <a:endParaRPr lang="tr-TR">
              <a:solidFill>
                <a:srgbClr val="FFFFFF"/>
              </a:solidFill>
            </a:endParaRPr>
          </a:p>
        </p:txBody>
      </p:sp>
      <p:sp>
        <p:nvSpPr>
          <p:cNvPr id="1028" name="Rectangle 7"/>
          <p:cNvSpPr>
            <a:spLocks noGrp="1" noChangeArrowheads="1"/>
          </p:cNvSpPr>
          <p:nvPr>
            <p:ph type="title"/>
          </p:nvPr>
        </p:nvSpPr>
        <p:spPr bwMode="gray">
          <a:xfrm>
            <a:off x="400051" y="349250"/>
            <a:ext cx="11360149"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de-DE" altLang="tr-TR" smtClean="0"/>
              <a:t>Klicken Sie, um das Titelformat zu bearbeiten</a:t>
            </a:r>
          </a:p>
        </p:txBody>
      </p:sp>
      <p:sp>
        <p:nvSpPr>
          <p:cNvPr id="110597" name="Rectangle 5"/>
          <p:cNvSpPr>
            <a:spLocks noChangeArrowheads="1"/>
          </p:cNvSpPr>
          <p:nvPr/>
        </p:nvSpPr>
        <p:spPr bwMode="gray">
          <a:xfrm>
            <a:off x="292101" y="6365875"/>
            <a:ext cx="1790700" cy="247650"/>
          </a:xfrm>
          <a:prstGeom prst="rect">
            <a:avLst/>
          </a:prstGeom>
          <a:noFill/>
          <a:ln w="9525">
            <a:noFill/>
            <a:miter lim="800000"/>
            <a:headEnd/>
            <a:tailEnd/>
          </a:ln>
        </p:spPr>
        <p:txBody>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r>
              <a:rPr lang="de-DE" sz="1000" smtClean="0">
                <a:solidFill>
                  <a:srgbClr val="000000"/>
                </a:solidFill>
              </a:rPr>
              <a:t>Page </a:t>
            </a:r>
            <a:r>
              <a:rPr lang="de-DE" sz="1000" smtClean="0">
                <a:solidFill>
                  <a:srgbClr val="000000"/>
                </a:solidFill>
                <a:sym typeface="Wingdings" panose="05000000000000000000" pitchFamily="2" charset="2"/>
              </a:rPr>
              <a:t></a:t>
            </a:r>
            <a:r>
              <a:rPr lang="de-DE" sz="1000" smtClean="0">
                <a:solidFill>
                  <a:srgbClr val="000000"/>
                </a:solidFill>
              </a:rPr>
              <a:t> </a:t>
            </a:r>
            <a:fld id="{6F925EED-8DDF-4572-BB01-B3F9200CCBB8}" type="slidenum">
              <a:rPr lang="de-DE" sz="1000" smtClean="0">
                <a:solidFill>
                  <a:srgbClr val="000000"/>
                </a:solidFill>
              </a:rPr>
              <a:pPr eaLnBrk="1" fontAlgn="base" hangingPunct="1">
                <a:spcBef>
                  <a:spcPct val="0"/>
                </a:spcBef>
                <a:spcAft>
                  <a:spcPct val="0"/>
                </a:spcAft>
                <a:defRPr/>
              </a:pPr>
              <a:t>‹#›</a:t>
            </a:fld>
            <a:endParaRPr lang="de-DE" sz="1000" smtClean="0">
              <a:solidFill>
                <a:srgbClr val="000000"/>
              </a:solidFill>
            </a:endParaRPr>
          </a:p>
        </p:txBody>
      </p:sp>
    </p:spTree>
    <p:extLst>
      <p:ext uri="{BB962C8B-B14F-4D97-AF65-F5344CB8AC3E}">
        <p14:creationId xmlns:p14="http://schemas.microsoft.com/office/powerpoint/2010/main" val="31450412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0" fontAlgn="base" hangingPunct="0">
        <a:lnSpc>
          <a:spcPct val="90000"/>
        </a:lnSpc>
        <a:spcBef>
          <a:spcPct val="0"/>
        </a:spcBef>
        <a:spcAft>
          <a:spcPct val="0"/>
        </a:spcAft>
        <a:defRPr sz="2600" b="1">
          <a:solidFill>
            <a:schemeClr val="tx1"/>
          </a:solidFill>
          <a:latin typeface="+mj-lt"/>
          <a:ea typeface="+mj-ea"/>
          <a:cs typeface="+mj-cs"/>
        </a:defRPr>
      </a:lvl1pPr>
      <a:lvl2pPr algn="l" rtl="0" eaLnBrk="0" fontAlgn="base" hangingPunct="0">
        <a:lnSpc>
          <a:spcPct val="90000"/>
        </a:lnSpc>
        <a:spcBef>
          <a:spcPct val="0"/>
        </a:spcBef>
        <a:spcAft>
          <a:spcPct val="0"/>
        </a:spcAft>
        <a:defRPr sz="2600" b="1">
          <a:solidFill>
            <a:schemeClr val="tx1"/>
          </a:solidFill>
          <a:latin typeface="Arial" charset="0"/>
          <a:cs typeface="Arial" charset="0"/>
        </a:defRPr>
      </a:lvl2pPr>
      <a:lvl3pPr algn="l" rtl="0" eaLnBrk="0" fontAlgn="base" hangingPunct="0">
        <a:lnSpc>
          <a:spcPct val="90000"/>
        </a:lnSpc>
        <a:spcBef>
          <a:spcPct val="0"/>
        </a:spcBef>
        <a:spcAft>
          <a:spcPct val="0"/>
        </a:spcAft>
        <a:defRPr sz="2600" b="1">
          <a:solidFill>
            <a:schemeClr val="tx1"/>
          </a:solidFill>
          <a:latin typeface="Arial" charset="0"/>
          <a:cs typeface="Arial" charset="0"/>
        </a:defRPr>
      </a:lvl3pPr>
      <a:lvl4pPr algn="l" rtl="0" eaLnBrk="0" fontAlgn="base" hangingPunct="0">
        <a:lnSpc>
          <a:spcPct val="90000"/>
        </a:lnSpc>
        <a:spcBef>
          <a:spcPct val="0"/>
        </a:spcBef>
        <a:spcAft>
          <a:spcPct val="0"/>
        </a:spcAft>
        <a:defRPr sz="2600" b="1">
          <a:solidFill>
            <a:schemeClr val="tx1"/>
          </a:solidFill>
          <a:latin typeface="Arial" charset="0"/>
          <a:cs typeface="Arial" charset="0"/>
        </a:defRPr>
      </a:lvl4pPr>
      <a:lvl5pPr algn="l" rtl="0" eaLnBrk="0" fontAlgn="base" hangingPunct="0">
        <a:lnSpc>
          <a:spcPct val="90000"/>
        </a:lnSpc>
        <a:spcBef>
          <a:spcPct val="0"/>
        </a:spcBef>
        <a:spcAft>
          <a:spcPct val="0"/>
        </a:spcAft>
        <a:defRPr sz="2600" b="1">
          <a:solidFill>
            <a:schemeClr val="tx1"/>
          </a:solidFill>
          <a:latin typeface="Arial" charset="0"/>
          <a:cs typeface="Arial" charset="0"/>
        </a:defRPr>
      </a:lvl5pPr>
      <a:lvl6pPr marL="457200" algn="l" rtl="0" fontAlgn="base">
        <a:lnSpc>
          <a:spcPct val="90000"/>
        </a:lnSpc>
        <a:spcBef>
          <a:spcPct val="0"/>
        </a:spcBef>
        <a:spcAft>
          <a:spcPct val="0"/>
        </a:spcAft>
        <a:defRPr sz="2600" b="1">
          <a:solidFill>
            <a:schemeClr val="tx1"/>
          </a:solidFill>
          <a:latin typeface="Arial" charset="0"/>
          <a:cs typeface="Arial" charset="0"/>
        </a:defRPr>
      </a:lvl6pPr>
      <a:lvl7pPr marL="914400" algn="l" rtl="0" fontAlgn="base">
        <a:lnSpc>
          <a:spcPct val="90000"/>
        </a:lnSpc>
        <a:spcBef>
          <a:spcPct val="0"/>
        </a:spcBef>
        <a:spcAft>
          <a:spcPct val="0"/>
        </a:spcAft>
        <a:defRPr sz="2600" b="1">
          <a:solidFill>
            <a:schemeClr val="tx1"/>
          </a:solidFill>
          <a:latin typeface="Arial" charset="0"/>
          <a:cs typeface="Arial" charset="0"/>
        </a:defRPr>
      </a:lvl7pPr>
      <a:lvl8pPr marL="1371600" algn="l" rtl="0" fontAlgn="base">
        <a:lnSpc>
          <a:spcPct val="90000"/>
        </a:lnSpc>
        <a:spcBef>
          <a:spcPct val="0"/>
        </a:spcBef>
        <a:spcAft>
          <a:spcPct val="0"/>
        </a:spcAft>
        <a:defRPr sz="2600" b="1">
          <a:solidFill>
            <a:schemeClr val="tx1"/>
          </a:solidFill>
          <a:latin typeface="Arial" charset="0"/>
          <a:cs typeface="Arial" charset="0"/>
        </a:defRPr>
      </a:lvl8pPr>
      <a:lvl9pPr marL="1828800" algn="l" rtl="0" fontAlgn="base">
        <a:lnSpc>
          <a:spcPct val="90000"/>
        </a:lnSpc>
        <a:spcBef>
          <a:spcPct val="0"/>
        </a:spcBef>
        <a:spcAft>
          <a:spcPct val="0"/>
        </a:spcAft>
        <a:defRPr sz="2600" b="1">
          <a:solidFill>
            <a:schemeClr val="tx1"/>
          </a:solidFill>
          <a:latin typeface="Arial" charset="0"/>
          <a:cs typeface="Arial" charset="0"/>
        </a:defRPr>
      </a:lvl9pPr>
    </p:titleStyle>
    <p:bodyStyle>
      <a:lvl1pPr marL="180975" indent="-180975" algn="l" rtl="0" eaLnBrk="0" fontAlgn="base" hangingPunct="0">
        <a:spcBef>
          <a:spcPct val="0"/>
        </a:spcBef>
        <a:spcAft>
          <a:spcPct val="40000"/>
        </a:spcAft>
        <a:buFont typeface="Wingdings" panose="05000000000000000000" pitchFamily="2" charset="2"/>
        <a:buChar char="§"/>
        <a:defRPr sz="2000">
          <a:solidFill>
            <a:schemeClr val="tx1"/>
          </a:solidFill>
          <a:latin typeface="+mn-lt"/>
          <a:ea typeface="+mn-ea"/>
          <a:cs typeface="+mn-cs"/>
        </a:defRPr>
      </a:lvl1pPr>
      <a:lvl2pPr marL="444500" indent="-261938" algn="l" rtl="0" eaLnBrk="0" fontAlgn="base" hangingPunct="0">
        <a:spcBef>
          <a:spcPct val="0"/>
        </a:spcBef>
        <a:spcAft>
          <a:spcPct val="40000"/>
        </a:spcAft>
        <a:buChar char="–"/>
        <a:defRPr sz="2800">
          <a:solidFill>
            <a:schemeClr val="tx1"/>
          </a:solidFill>
          <a:latin typeface="+mn-lt"/>
          <a:cs typeface="+mn-cs"/>
        </a:defRPr>
      </a:lvl2pPr>
      <a:lvl3pPr marL="720725" indent="-274638" algn="l" rtl="0" eaLnBrk="0" fontAlgn="base" hangingPunct="0">
        <a:spcBef>
          <a:spcPct val="0"/>
        </a:spcBef>
        <a:spcAft>
          <a:spcPct val="40000"/>
        </a:spcAft>
        <a:buChar char="•"/>
        <a:defRPr sz="2400">
          <a:solidFill>
            <a:schemeClr val="tx1"/>
          </a:solidFill>
          <a:latin typeface="+mn-lt"/>
          <a:cs typeface="+mn-cs"/>
        </a:defRPr>
      </a:lvl3pPr>
      <a:lvl4pPr marL="987425" indent="-265113" algn="l" rtl="0" eaLnBrk="0" fontAlgn="base" hangingPunct="0">
        <a:spcBef>
          <a:spcPct val="0"/>
        </a:spcBef>
        <a:spcAft>
          <a:spcPct val="40000"/>
        </a:spcAft>
        <a:buChar char="–"/>
        <a:defRPr sz="2000">
          <a:solidFill>
            <a:schemeClr val="tx1"/>
          </a:solidFill>
          <a:latin typeface="+mn-lt"/>
          <a:cs typeface="+mn-cs"/>
        </a:defRPr>
      </a:lvl4pPr>
      <a:lvl5pPr marL="1254125" indent="-265113" algn="l" rtl="0" eaLnBrk="0" fontAlgn="base" hangingPunct="0">
        <a:spcBef>
          <a:spcPct val="0"/>
        </a:spcBef>
        <a:spcAft>
          <a:spcPct val="40000"/>
        </a:spcAft>
        <a:buChar char="»"/>
        <a:defRPr sz="2000">
          <a:solidFill>
            <a:schemeClr val="tx1"/>
          </a:solidFill>
          <a:latin typeface="+mn-lt"/>
          <a:cs typeface="+mn-cs"/>
        </a:defRPr>
      </a:lvl5pPr>
      <a:lvl6pPr marL="1711325" indent="-265113" algn="l" rtl="0" fontAlgn="base">
        <a:spcBef>
          <a:spcPct val="0"/>
        </a:spcBef>
        <a:spcAft>
          <a:spcPct val="40000"/>
        </a:spcAft>
        <a:buChar char="»"/>
        <a:defRPr>
          <a:solidFill>
            <a:schemeClr val="tx1"/>
          </a:solidFill>
          <a:latin typeface="+mn-lt"/>
          <a:cs typeface="+mn-cs"/>
        </a:defRPr>
      </a:lvl6pPr>
      <a:lvl7pPr marL="2168525" indent="-265113" algn="l" rtl="0" fontAlgn="base">
        <a:spcBef>
          <a:spcPct val="0"/>
        </a:spcBef>
        <a:spcAft>
          <a:spcPct val="40000"/>
        </a:spcAft>
        <a:buChar char="»"/>
        <a:defRPr>
          <a:solidFill>
            <a:schemeClr val="tx1"/>
          </a:solidFill>
          <a:latin typeface="+mn-lt"/>
          <a:cs typeface="+mn-cs"/>
        </a:defRPr>
      </a:lvl7pPr>
      <a:lvl8pPr marL="2625725" indent="-265113" algn="l" rtl="0" fontAlgn="base">
        <a:spcBef>
          <a:spcPct val="0"/>
        </a:spcBef>
        <a:spcAft>
          <a:spcPct val="40000"/>
        </a:spcAft>
        <a:buChar char="»"/>
        <a:defRPr>
          <a:solidFill>
            <a:schemeClr val="tx1"/>
          </a:solidFill>
          <a:latin typeface="+mn-lt"/>
          <a:cs typeface="+mn-cs"/>
        </a:defRPr>
      </a:lvl8pPr>
      <a:lvl9pPr marL="3082925" indent="-265113" algn="l" rtl="0" fontAlgn="base">
        <a:spcBef>
          <a:spcPct val="0"/>
        </a:spcBef>
        <a:spcAft>
          <a:spcPct val="40000"/>
        </a:spcAft>
        <a:buChar char="»"/>
        <a:defRPr>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p:txBody>
          <a:bodyPr/>
          <a:lstStyle/>
          <a:p>
            <a:r>
              <a:rPr lang="tr-TR" altLang="tr-TR" smtClean="0"/>
              <a:t>EKSTANSİF KAFES YETİŞTİRİCİLİĞİ</a:t>
            </a:r>
          </a:p>
        </p:txBody>
      </p:sp>
      <p:sp>
        <p:nvSpPr>
          <p:cNvPr id="394243" name="Rectangle 3"/>
          <p:cNvSpPr>
            <a:spLocks noGrp="1" noChangeArrowheads="1"/>
          </p:cNvSpPr>
          <p:nvPr>
            <p:ph type="body" idx="1"/>
          </p:nvPr>
        </p:nvSpPr>
        <p:spPr>
          <a:xfrm>
            <a:off x="1819276" y="1501775"/>
            <a:ext cx="8524875" cy="4313238"/>
          </a:xfrm>
        </p:spPr>
        <p:txBody>
          <a:bodyPr>
            <a:normAutofit fontScale="85000" lnSpcReduction="10000"/>
          </a:bodyPr>
          <a:lstStyle/>
          <a:p>
            <a:pPr algn="just">
              <a:lnSpc>
                <a:spcPct val="170000"/>
              </a:lnSpc>
            </a:pPr>
            <a:r>
              <a:rPr lang="tr-TR" altLang="tr-TR" smtClean="0"/>
              <a:t>Kafes yetiştiriciliği  diğer sistemlerde olduğu  gibi  yemleme esasına  göre,  Ekstansif, Yarı Entansif ve Entansif olmak üzere gruplandırılabilir.</a:t>
            </a:r>
          </a:p>
          <a:p>
            <a:pPr algn="just">
              <a:lnSpc>
                <a:spcPct val="170000"/>
              </a:lnSpc>
            </a:pPr>
            <a:r>
              <a:rPr lang="tr-TR" altLang="tr-TR" smtClean="0"/>
              <a:t>Ekstansif Yetiştiricilik; Plankton, detritus, bentos ve sürüklenen besinler gibi doğal ortamda bulunabilen besinlere dayalı, tamamlayıcı yemleme uygulaması bir yetiştirme sistemidir.</a:t>
            </a:r>
          </a:p>
        </p:txBody>
      </p:sp>
    </p:spTree>
    <p:extLst>
      <p:ext uri="{BB962C8B-B14F-4D97-AF65-F5344CB8AC3E}">
        <p14:creationId xmlns:p14="http://schemas.microsoft.com/office/powerpoint/2010/main" val="17074777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noChangeArrowheads="1"/>
          </p:cNvSpPr>
          <p:nvPr>
            <p:ph type="title"/>
          </p:nvPr>
        </p:nvSpPr>
        <p:spPr/>
        <p:txBody>
          <a:bodyPr/>
          <a:lstStyle/>
          <a:p>
            <a:endParaRPr lang="tr-TR" altLang="tr-TR" smtClean="0"/>
          </a:p>
        </p:txBody>
      </p:sp>
      <p:sp>
        <p:nvSpPr>
          <p:cNvPr id="403459" name="Rectangle 3"/>
          <p:cNvSpPr>
            <a:spLocks noGrp="1" noChangeArrowheads="1"/>
          </p:cNvSpPr>
          <p:nvPr>
            <p:ph type="body" idx="1"/>
          </p:nvPr>
        </p:nvSpPr>
        <p:spPr/>
        <p:txBody>
          <a:bodyPr>
            <a:normAutofit fontScale="92500" lnSpcReduction="10000"/>
          </a:bodyPr>
          <a:lstStyle/>
          <a:p>
            <a:pPr algn="just">
              <a:buFont typeface="Wingdings" panose="05000000000000000000" pitchFamily="2" charset="2"/>
              <a:buNone/>
            </a:pPr>
            <a:r>
              <a:rPr lang="tr-TR" altLang="tr-TR" smtClean="0"/>
              <a:t> </a:t>
            </a:r>
            <a:r>
              <a:rPr lang="tr-TR" altLang="tr-TR" b="1" smtClean="0"/>
              <a:t>C. Yem tüketimi</a:t>
            </a:r>
            <a:endParaRPr lang="tr-TR" altLang="tr-TR" smtClean="0"/>
          </a:p>
          <a:p>
            <a:pPr algn="just">
              <a:buFont typeface="Wingdings" panose="05000000000000000000" pitchFamily="2" charset="2"/>
              <a:buNone/>
            </a:pPr>
            <a:r>
              <a:rPr lang="tr-TR" altLang="tr-TR" smtClean="0"/>
              <a:t>P: Doku gelişimi için enerji (yağ depolanmasını, yumurta ve sperma üretimini de İçine  </a:t>
            </a:r>
          </a:p>
          <a:p>
            <a:pPr algn="just">
              <a:buFont typeface="Wingdings" panose="05000000000000000000" pitchFamily="2" charset="2"/>
              <a:buNone/>
            </a:pPr>
            <a:r>
              <a:rPr lang="tr-TR" altLang="tr-TR" smtClean="0"/>
              <a:t>A = Üre ile enerji kaybı Hayvan tarafından faydalanılabilen enerji A=  şeklinde ifade edilir. </a:t>
            </a:r>
          </a:p>
          <a:p>
            <a:pPr algn="just">
              <a:buFont typeface="Wingdings" panose="05000000000000000000" pitchFamily="2" charset="2"/>
              <a:buNone/>
            </a:pPr>
            <a:r>
              <a:rPr lang="tr-TR" altLang="tr-TR" smtClean="0"/>
              <a:t>R. İş için enerji (yaşama payı, hazım ve hareketi ihtiva eder) F: Gübre ile enerji kaybı M: alır)</a:t>
            </a:r>
          </a:p>
          <a:p>
            <a:pPr algn="just">
              <a:buFont typeface="Wingdings" panose="05000000000000000000" pitchFamily="2" charset="2"/>
              <a:buNone/>
            </a:pPr>
            <a:r>
              <a:rPr lang="tr-TR" altLang="tr-TR" smtClean="0"/>
              <a:t> Teorik olarak, Tilopya yetiştiriciliğinde ilk ürün %10-15'i balığa dönüştüğü için balığın yaş ağırlığının %10'unun karbonun teşkil ettiği kabul edilir. Buna göre 500 g C/m2 yıl ilk ürünü olan su kütlesinde 1000-1500 gr bahk/m2/yıl veya 1000-1500 ton/km2/yıl balık üretimi yapılır (Gulland, 1970).</a:t>
            </a:r>
          </a:p>
        </p:txBody>
      </p:sp>
    </p:spTree>
    <p:extLst>
      <p:ext uri="{BB962C8B-B14F-4D97-AF65-F5344CB8AC3E}">
        <p14:creationId xmlns:p14="http://schemas.microsoft.com/office/powerpoint/2010/main" val="40322942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p:txBody>
          <a:bodyPr/>
          <a:lstStyle/>
          <a:p>
            <a:endParaRPr lang="tr-TR" altLang="tr-TR" smtClean="0"/>
          </a:p>
        </p:txBody>
      </p:sp>
      <p:sp>
        <p:nvSpPr>
          <p:cNvPr id="404483" name="Rectangle 3"/>
          <p:cNvSpPr>
            <a:spLocks noGrp="1" noChangeArrowheads="1"/>
          </p:cNvSpPr>
          <p:nvPr>
            <p:ph type="body" idx="1"/>
          </p:nvPr>
        </p:nvSpPr>
        <p:spPr/>
        <p:txBody>
          <a:bodyPr/>
          <a:lstStyle/>
          <a:p>
            <a:pPr algn="just">
              <a:buFont typeface="Wingdings" panose="05000000000000000000" pitchFamily="2" charset="2"/>
              <a:buNone/>
            </a:pPr>
            <a:r>
              <a:rPr lang="tr-TR" altLang="tr-TR" b="1" smtClean="0"/>
              <a:t> d. Ekstansif Yetiştiricilikte Elde Edilen Gerçek Balık Ürünü</a:t>
            </a:r>
          </a:p>
          <a:p>
            <a:pPr algn="just">
              <a:buFont typeface="Wingdings" panose="05000000000000000000" pitchFamily="2" charset="2"/>
              <a:buNone/>
            </a:pPr>
            <a:r>
              <a:rPr lang="tr-TR" altLang="tr-TR" smtClean="0"/>
              <a:t> </a:t>
            </a:r>
          </a:p>
          <a:p>
            <a:pPr algn="just">
              <a:buFont typeface="Wingdings" panose="05000000000000000000" pitchFamily="2" charset="2"/>
              <a:buNone/>
            </a:pPr>
            <a:r>
              <a:rPr lang="tr-TR" altLang="tr-TR" smtClean="0"/>
              <a:t>	Gerçek ürün ile teorik ürün arasında ekosistemin geliştirilmesine bağlı olarak farklılık arz eder. Klasik balıkçılık teorilerine göre işletilebilir balık stoklarının büyüklüğü, yemleme oranı, avcılık ölüm oranı ve doğal ölüm oranına bağlı olarak tespit edilir.</a:t>
            </a:r>
          </a:p>
        </p:txBody>
      </p:sp>
    </p:spTree>
    <p:extLst>
      <p:ext uri="{BB962C8B-B14F-4D97-AF65-F5344CB8AC3E}">
        <p14:creationId xmlns:p14="http://schemas.microsoft.com/office/powerpoint/2010/main" val="33592933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ChangeArrowheads="1"/>
          </p:cNvSpPr>
          <p:nvPr>
            <p:ph type="title"/>
          </p:nvPr>
        </p:nvSpPr>
        <p:spPr/>
        <p:txBody>
          <a:bodyPr/>
          <a:lstStyle/>
          <a:p>
            <a:endParaRPr lang="tr-TR" altLang="tr-TR" smtClean="0"/>
          </a:p>
        </p:txBody>
      </p:sp>
      <p:sp>
        <p:nvSpPr>
          <p:cNvPr id="405507" name="Rectangle 3"/>
          <p:cNvSpPr>
            <a:spLocks noGrp="1" noChangeArrowheads="1"/>
          </p:cNvSpPr>
          <p:nvPr>
            <p:ph type="body" idx="1"/>
          </p:nvPr>
        </p:nvSpPr>
        <p:spPr/>
        <p:txBody>
          <a:bodyPr/>
          <a:lstStyle/>
          <a:p>
            <a:pPr algn="just">
              <a:lnSpc>
                <a:spcPct val="140000"/>
              </a:lnSpc>
              <a:buFont typeface="Wingdings" panose="05000000000000000000" pitchFamily="2" charset="2"/>
              <a:buNone/>
            </a:pPr>
            <a:r>
              <a:rPr lang="tr-TR" altLang="tr-TR" sz="1600"/>
              <a:t>Şeklin incelenmesinden de görüleceği üzere;</a:t>
            </a:r>
          </a:p>
          <a:p>
            <a:pPr algn="just">
              <a:lnSpc>
                <a:spcPct val="140000"/>
              </a:lnSpc>
              <a:buFont typeface="Wingdings" panose="05000000000000000000" pitchFamily="2" charset="2"/>
              <a:buNone/>
            </a:pPr>
            <a:r>
              <a:rPr lang="tr-TR" altLang="tr-TR" sz="1600"/>
              <a:t>1.	Zararlıları  önleyerek   ve  doğal   ölümü  etkileyen   hastalık   etkenlerini   en   aza indirerek,</a:t>
            </a:r>
          </a:p>
          <a:p>
            <a:pPr algn="just">
              <a:lnSpc>
                <a:spcPct val="140000"/>
              </a:lnSpc>
              <a:buFont typeface="Wingdings" panose="05000000000000000000" pitchFamily="2" charset="2"/>
              <a:buNone/>
            </a:pPr>
            <a:r>
              <a:rPr lang="tr-TR" altLang="tr-TR" sz="1600"/>
              <a:t>2.	Suni Stoklama ile yenilenme oranı yükseltilerek,</a:t>
            </a:r>
          </a:p>
          <a:p>
            <a:pPr algn="just">
              <a:lnSpc>
                <a:spcPct val="140000"/>
              </a:lnSpc>
              <a:buFont typeface="Wingdings" panose="05000000000000000000" pitchFamily="2" charset="2"/>
              <a:buNone/>
            </a:pPr>
            <a:r>
              <a:rPr lang="tr-TR" altLang="tr-TR" sz="1600"/>
              <a:t>3.	İlk üretimin ve uygun türlerin seçim ile yemin ete dönüşüm oranının yükseltilmesi,</a:t>
            </a:r>
          </a:p>
          <a:p>
            <a:pPr algn="just">
              <a:lnSpc>
                <a:spcPct val="140000"/>
              </a:lnSpc>
              <a:buFont typeface="Wingdings" panose="05000000000000000000" pitchFamily="2" charset="2"/>
              <a:buNone/>
            </a:pPr>
            <a:r>
              <a:rPr lang="tr-TR" altLang="tr-TR" sz="1600"/>
              <a:t>4.	Yaş veya döl veriminin yemin değerlendirilmesini etkilediği dikkate alınarak birim ilk üründen daha fazla balık temin edilebilir.</a:t>
            </a:r>
          </a:p>
          <a:p>
            <a:pPr algn="just">
              <a:lnSpc>
                <a:spcPct val="140000"/>
              </a:lnSpc>
            </a:pPr>
            <a:r>
              <a:rPr lang="tr-TR" altLang="tr-TR" sz="1600"/>
              <a:t>Yukarıdaki faktörlerden uygun stoklama ve balıkçılık yönetimi faktörlerini istediğimiz gibi düzenleyebiliriz. Bununla beraber diğerlerine olan etkimiz son derece sınırlıdır.</a:t>
            </a:r>
          </a:p>
          <a:p>
            <a:pPr algn="just">
              <a:lnSpc>
                <a:spcPct val="140000"/>
              </a:lnSpc>
            </a:pPr>
            <a:r>
              <a:rPr lang="tr-TR" altLang="tr-TR" sz="1600"/>
              <a:t>Stoklama balıkçılık yönetiminin küçük göllerde daha başarılı olduğu bu cetvellerden görülmektedir.</a:t>
            </a:r>
          </a:p>
        </p:txBody>
      </p:sp>
    </p:spTree>
    <p:extLst>
      <p:ext uri="{BB962C8B-B14F-4D97-AF65-F5344CB8AC3E}">
        <p14:creationId xmlns:p14="http://schemas.microsoft.com/office/powerpoint/2010/main" val="10784738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2"/>
          <p:cNvSpPr>
            <a:spLocks noGrp="1" noChangeArrowheads="1"/>
          </p:cNvSpPr>
          <p:nvPr>
            <p:ph type="title"/>
          </p:nvPr>
        </p:nvSpPr>
        <p:spPr/>
        <p:txBody>
          <a:bodyPr/>
          <a:lstStyle/>
          <a:p>
            <a:endParaRPr lang="tr-TR" altLang="tr-TR" smtClean="0"/>
          </a:p>
        </p:txBody>
      </p:sp>
      <p:sp>
        <p:nvSpPr>
          <p:cNvPr id="406531" name="Rectangle 3"/>
          <p:cNvSpPr>
            <a:spLocks noGrp="1" noChangeArrowheads="1"/>
          </p:cNvSpPr>
          <p:nvPr>
            <p:ph type="body" idx="1"/>
          </p:nvPr>
        </p:nvSpPr>
        <p:spPr/>
        <p:txBody>
          <a:bodyPr/>
          <a:lstStyle/>
          <a:p>
            <a:pPr algn="just">
              <a:lnSpc>
                <a:spcPct val="130000"/>
              </a:lnSpc>
            </a:pPr>
            <a:r>
              <a:rPr lang="tr-TR" altLang="tr-TR" smtClean="0"/>
              <a:t>Göllerde ilk ürünün balığa dönüşmesi teorik prensiplere (%10) uymadığı ve dönüşüm oranının brüt üretimde %0.5 ve 2.38 veya net üretimde %0.2 ve 2.28 arasında değiştiği görülür. İlk ürün ile balık ürünü arasındaki ilişkiler (Gulland, 1970)</a:t>
            </a:r>
          </a:p>
        </p:txBody>
      </p:sp>
      <p:pic>
        <p:nvPicPr>
          <p:cNvPr id="406532" name="Picture 5" descr="00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9413" y="3302000"/>
            <a:ext cx="6038850" cy="221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14818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p:txBody>
          <a:bodyPr/>
          <a:lstStyle/>
          <a:p>
            <a:endParaRPr lang="tr-TR" altLang="tr-TR" smtClean="0"/>
          </a:p>
        </p:txBody>
      </p:sp>
      <p:sp>
        <p:nvSpPr>
          <p:cNvPr id="407555" name="Rectangle 3"/>
          <p:cNvSpPr>
            <a:spLocks noGrp="1" noChangeArrowheads="1"/>
          </p:cNvSpPr>
          <p:nvPr>
            <p:ph type="body" idx="1"/>
          </p:nvPr>
        </p:nvSpPr>
        <p:spPr/>
        <p:txBody>
          <a:bodyPr/>
          <a:lstStyle/>
          <a:p>
            <a:endParaRPr lang="tr-TR" altLang="tr-TR" smtClean="0"/>
          </a:p>
        </p:txBody>
      </p:sp>
      <p:pic>
        <p:nvPicPr>
          <p:cNvPr id="407556" name="Picture 4" descr="0087"/>
          <p:cNvPicPr>
            <a:picLocks noChangeAspect="1" noChangeArrowheads="1"/>
          </p:cNvPicPr>
          <p:nvPr/>
        </p:nvPicPr>
        <p:blipFill>
          <a:blip r:embed="rId2">
            <a:extLst>
              <a:ext uri="{28A0092B-C50C-407E-A947-70E740481C1C}">
                <a14:useLocalDpi xmlns:a14="http://schemas.microsoft.com/office/drawing/2010/main" val="0"/>
              </a:ext>
            </a:extLst>
          </a:blip>
          <a:srcRect b="10243"/>
          <a:stretch>
            <a:fillRect/>
          </a:stretch>
        </p:blipFill>
        <p:spPr bwMode="auto">
          <a:xfrm>
            <a:off x="3449638" y="804864"/>
            <a:ext cx="5053012" cy="575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40014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p:txBody>
          <a:bodyPr/>
          <a:lstStyle/>
          <a:p>
            <a:endParaRPr lang="tr-TR" altLang="tr-TR" smtClean="0"/>
          </a:p>
        </p:txBody>
      </p:sp>
      <p:sp>
        <p:nvSpPr>
          <p:cNvPr id="408579" name="Rectangle 3"/>
          <p:cNvSpPr>
            <a:spLocks noGrp="1" noChangeArrowheads="1"/>
          </p:cNvSpPr>
          <p:nvPr>
            <p:ph type="body" idx="1"/>
          </p:nvPr>
        </p:nvSpPr>
        <p:spPr/>
        <p:txBody>
          <a:bodyPr/>
          <a:lstStyle/>
          <a:p>
            <a:pPr algn="just">
              <a:lnSpc>
                <a:spcPct val="130000"/>
              </a:lnSpc>
              <a:buFont typeface="Wingdings" panose="05000000000000000000" pitchFamily="2" charset="2"/>
              <a:buNone/>
            </a:pPr>
            <a:r>
              <a:rPr lang="tr-TR" altLang="tr-TR" b="1" smtClean="0"/>
              <a:t>e.   Ekstansif Kafes Yetiştiriciliğinde Uygun Stoklama Yoğunlukları</a:t>
            </a:r>
          </a:p>
          <a:p>
            <a:pPr algn="just">
              <a:lnSpc>
                <a:spcPct val="130000"/>
              </a:lnSpc>
              <a:buFont typeface="Wingdings" panose="05000000000000000000" pitchFamily="2" charset="2"/>
              <a:buNone/>
            </a:pPr>
            <a:r>
              <a:rPr lang="tr-TR" altLang="tr-TR" b="1" smtClean="0"/>
              <a:t>	</a:t>
            </a:r>
            <a:r>
              <a:rPr lang="tr-TR" altLang="tr-TR" smtClean="0"/>
              <a:t>Tilapya gibi  ekstansif yetiştirilen  balıklarda  stoklama  maddeleri  yem kaynağı  veya oksijenin sınırlandırıcı etkileri dikkate alınarak düzenlenir.</a:t>
            </a:r>
          </a:p>
        </p:txBody>
      </p:sp>
      <p:pic>
        <p:nvPicPr>
          <p:cNvPr id="408580" name="Picture 4" descr="008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1339" y="3370264"/>
            <a:ext cx="56991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19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p:txBody>
          <a:bodyPr/>
          <a:lstStyle/>
          <a:p>
            <a:r>
              <a:rPr lang="tr-TR" altLang="tr-TR" smtClean="0"/>
              <a:t>YARI ENTANSİF KAFES YETİŞTİRİCİLİĞİ</a:t>
            </a:r>
          </a:p>
        </p:txBody>
      </p:sp>
      <p:sp>
        <p:nvSpPr>
          <p:cNvPr id="409603" name="Rectangle 3"/>
          <p:cNvSpPr>
            <a:spLocks noGrp="1" noChangeArrowheads="1"/>
          </p:cNvSpPr>
          <p:nvPr>
            <p:ph type="body" idx="1"/>
          </p:nvPr>
        </p:nvSpPr>
        <p:spPr/>
        <p:txBody>
          <a:bodyPr>
            <a:normAutofit fontScale="77500" lnSpcReduction="20000"/>
          </a:bodyPr>
          <a:lstStyle/>
          <a:p>
            <a:pPr algn="just">
              <a:lnSpc>
                <a:spcPct val="140000"/>
              </a:lnSpc>
            </a:pPr>
            <a:r>
              <a:rPr lang="tr-TR" altLang="tr-TR" smtClean="0"/>
              <a:t>Yarı entansif yetiştiricilik, doğal besinlere ilaveten yerel olarak bulunabilen ve yaklaşık %10 protein içeren tarım işletmeleri yan ürünleri ile beslenme yapılan yetiştiriciliktir. Ekstansif ve Yarı Ekstansif Yetiştiricilik Arasındaki İlişki İç suların ekstansif yetiştiricilikte kullanılması halinde önce genellikle yüksek verim elde edilir. Verim yüksekliğini gören diğer yetiştiricilerin de devreye girmesiyle verim düşer. Verim düşüklüğünü gören yetiştiricilerden bazılarının işletmeyi kapatmasıyla verim artışı başlar. Ekstansif kafes yetiştiriciliği ile verimlilik arasındaki ilişkileri belirleyen pek az çalışma bulunmaktadır. Bunlara göre planktan ayoması azaldıkça birim alanından elde edilen ürünün azaldığı görülmüştür.</a:t>
            </a:r>
          </a:p>
        </p:txBody>
      </p:sp>
    </p:spTree>
    <p:extLst>
      <p:ext uri="{BB962C8B-B14F-4D97-AF65-F5344CB8AC3E}">
        <p14:creationId xmlns:p14="http://schemas.microsoft.com/office/powerpoint/2010/main" val="27384023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p:txBody>
          <a:bodyPr/>
          <a:lstStyle/>
          <a:p>
            <a:r>
              <a:rPr lang="tr-TR" altLang="tr-TR" smtClean="0"/>
              <a:t>EKSTANSİF KAFES YETİŞTİRİCİLİĞİ</a:t>
            </a:r>
          </a:p>
        </p:txBody>
      </p:sp>
      <p:sp>
        <p:nvSpPr>
          <p:cNvPr id="394243" name="Rectangle 3"/>
          <p:cNvSpPr>
            <a:spLocks noGrp="1" noChangeArrowheads="1"/>
          </p:cNvSpPr>
          <p:nvPr>
            <p:ph type="body" idx="1"/>
          </p:nvPr>
        </p:nvSpPr>
        <p:spPr>
          <a:xfrm>
            <a:off x="1819276" y="1501775"/>
            <a:ext cx="8524875" cy="4313238"/>
          </a:xfrm>
        </p:spPr>
        <p:txBody>
          <a:bodyPr/>
          <a:lstStyle/>
          <a:p>
            <a:pPr algn="just">
              <a:lnSpc>
                <a:spcPct val="170000"/>
              </a:lnSpc>
            </a:pPr>
            <a:r>
              <a:rPr lang="tr-TR" altLang="tr-TR" smtClean="0"/>
              <a:t>Kafes yetiştiriciliği  diğer sistemlerde olduğu  gibi  yemleme esasına  göre,  Ekstansif, Yarı Entansif ve Entansif olmak üzere gruplandırılabilir.</a:t>
            </a:r>
          </a:p>
          <a:p>
            <a:pPr algn="just">
              <a:lnSpc>
                <a:spcPct val="170000"/>
              </a:lnSpc>
            </a:pPr>
            <a:r>
              <a:rPr lang="tr-TR" altLang="tr-TR" smtClean="0"/>
              <a:t>Ekstansif Yetiştiricilik; Plankton, detritus, bentos ve sürüklenen besinler gibi doğal ortamda bulunabilen besinlere dayalı, tamamlayıcı yemleme uygulaması bir yetiştirme sistemidir.</a:t>
            </a:r>
          </a:p>
        </p:txBody>
      </p:sp>
    </p:spTree>
    <p:extLst>
      <p:ext uri="{BB962C8B-B14F-4D97-AF65-F5344CB8AC3E}">
        <p14:creationId xmlns:p14="http://schemas.microsoft.com/office/powerpoint/2010/main" val="302593270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p:cNvSpPr>
            <a:spLocks noGrp="1" noChangeArrowheads="1"/>
          </p:cNvSpPr>
          <p:nvPr>
            <p:ph type="title"/>
          </p:nvPr>
        </p:nvSpPr>
        <p:spPr/>
        <p:txBody>
          <a:bodyPr/>
          <a:lstStyle/>
          <a:p>
            <a:endParaRPr lang="tr-TR" altLang="tr-TR" smtClean="0"/>
          </a:p>
        </p:txBody>
      </p:sp>
      <p:sp>
        <p:nvSpPr>
          <p:cNvPr id="395267" name="Rectangle 3"/>
          <p:cNvSpPr>
            <a:spLocks noGrp="1" noChangeArrowheads="1"/>
          </p:cNvSpPr>
          <p:nvPr>
            <p:ph type="body" idx="1"/>
          </p:nvPr>
        </p:nvSpPr>
        <p:spPr/>
        <p:txBody>
          <a:bodyPr/>
          <a:lstStyle/>
          <a:p>
            <a:pPr marL="381000" indent="-381000" algn="just">
              <a:lnSpc>
                <a:spcPct val="160000"/>
              </a:lnSpc>
              <a:buFont typeface="Wingdings" panose="05000000000000000000" pitchFamily="2" charset="2"/>
              <a:buAutoNum type="arabicPeriod"/>
            </a:pPr>
            <a:r>
              <a:rPr lang="tr-TR" altLang="tr-TR" b="1" smtClean="0"/>
              <a:t>Uygulama Alanı</a:t>
            </a:r>
          </a:p>
          <a:p>
            <a:pPr marL="381000" indent="-381000" algn="just">
              <a:lnSpc>
                <a:spcPct val="160000"/>
              </a:lnSpc>
              <a:buNone/>
            </a:pPr>
            <a:r>
              <a:rPr lang="tr-TR" altLang="tr-TR" smtClean="0"/>
              <a:t>	Ekstansif balık yetiştiriciliğinde türlerin gelişmesini ve metodların uygulanmasını sınırlayıcı pekçok faktör vardır. Birinci zorlayıcı unsur grafik şartlarıdır. Sularda enerji naklini sağlayan ilk ürün ile enlem daireleri arasında ilişki bulunmaktadır. Ilıma bölgede 23-77 arası ve tropik bölgede 23 N-23 S arasındaki zonlarda üretim seviyesi önemli derecede azalır. Böyle şarlardaki su kaynaklan akstansif ve yarı entansif kafes yetiştiriciliği için uygun ortamlardır.</a:t>
            </a:r>
          </a:p>
        </p:txBody>
      </p:sp>
    </p:spTree>
    <p:extLst>
      <p:ext uri="{BB962C8B-B14F-4D97-AF65-F5344CB8AC3E}">
        <p14:creationId xmlns:p14="http://schemas.microsoft.com/office/powerpoint/2010/main" val="151248450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p:txBody>
          <a:bodyPr/>
          <a:lstStyle/>
          <a:p>
            <a:endParaRPr lang="tr-TR" altLang="tr-TR" smtClean="0"/>
          </a:p>
        </p:txBody>
      </p:sp>
      <p:sp>
        <p:nvSpPr>
          <p:cNvPr id="396291" name="Rectangle 3"/>
          <p:cNvSpPr>
            <a:spLocks noGrp="1" noChangeArrowheads="1"/>
          </p:cNvSpPr>
          <p:nvPr>
            <p:ph type="body" idx="1"/>
          </p:nvPr>
        </p:nvSpPr>
        <p:spPr/>
        <p:txBody>
          <a:bodyPr/>
          <a:lstStyle/>
          <a:p>
            <a:endParaRPr lang="tr-TR" altLang="tr-TR" smtClean="0"/>
          </a:p>
        </p:txBody>
      </p:sp>
      <p:pic>
        <p:nvPicPr>
          <p:cNvPr id="396292" name="Picture 4" descr="00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8476" y="1909764"/>
            <a:ext cx="6283325" cy="360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471562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p:cNvSpPr>
            <a:spLocks noGrp="1" noChangeArrowheads="1"/>
          </p:cNvSpPr>
          <p:nvPr>
            <p:ph type="title"/>
          </p:nvPr>
        </p:nvSpPr>
        <p:spPr/>
        <p:txBody>
          <a:bodyPr/>
          <a:lstStyle/>
          <a:p>
            <a:endParaRPr lang="tr-TR" altLang="tr-TR" smtClean="0"/>
          </a:p>
        </p:txBody>
      </p:sp>
      <p:sp>
        <p:nvSpPr>
          <p:cNvPr id="395267" name="Rectangle 3"/>
          <p:cNvSpPr>
            <a:spLocks noGrp="1" noChangeArrowheads="1"/>
          </p:cNvSpPr>
          <p:nvPr>
            <p:ph type="body" idx="1"/>
          </p:nvPr>
        </p:nvSpPr>
        <p:spPr/>
        <p:txBody>
          <a:bodyPr>
            <a:normAutofit fontScale="85000" lnSpcReduction="10000"/>
          </a:bodyPr>
          <a:lstStyle/>
          <a:p>
            <a:pPr marL="381000" indent="-381000" algn="just">
              <a:lnSpc>
                <a:spcPct val="160000"/>
              </a:lnSpc>
              <a:buFont typeface="Wingdings" panose="05000000000000000000" pitchFamily="2" charset="2"/>
              <a:buAutoNum type="arabicPeriod"/>
            </a:pPr>
            <a:r>
              <a:rPr lang="tr-TR" altLang="tr-TR" b="1" smtClean="0"/>
              <a:t>Uygulama Alanı</a:t>
            </a:r>
          </a:p>
          <a:p>
            <a:pPr marL="381000" indent="-381000" algn="just">
              <a:lnSpc>
                <a:spcPct val="160000"/>
              </a:lnSpc>
              <a:buNone/>
            </a:pPr>
            <a:r>
              <a:rPr lang="tr-TR" altLang="tr-TR" smtClean="0"/>
              <a:t>	Ekstansif balık yetiştiriciliğinde türlerin gelişmesini ve metodların uygulanmasını sınırlayıcı pekçok faktör vardır. Birinci zorlayıcı unsur grafik şartlarıdır. Sularda enerji naklini sağlayan ilk ürün ile enlem daireleri arasında ilişki bulunmaktadır. Ilıma bölgede 23-77 arası ve tropik bölgede 23 N-23 S arasındaki zonlarda üretim seviyesi önemli derecede azalır. Böyle şarlardaki su kaynaklan akstansif ve yarı entansif kafes yetiştiriciliği için uygun ortamlardır.</a:t>
            </a:r>
          </a:p>
        </p:txBody>
      </p:sp>
    </p:spTree>
    <p:extLst>
      <p:ext uri="{BB962C8B-B14F-4D97-AF65-F5344CB8AC3E}">
        <p14:creationId xmlns:p14="http://schemas.microsoft.com/office/powerpoint/2010/main" val="16032830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p:txBody>
          <a:bodyPr/>
          <a:lstStyle/>
          <a:p>
            <a:endParaRPr lang="tr-TR" altLang="tr-TR" smtClean="0"/>
          </a:p>
        </p:txBody>
      </p:sp>
      <p:sp>
        <p:nvSpPr>
          <p:cNvPr id="397315" name="Rectangle 3"/>
          <p:cNvSpPr>
            <a:spLocks noGrp="1" noChangeArrowheads="1"/>
          </p:cNvSpPr>
          <p:nvPr>
            <p:ph type="body" idx="1"/>
          </p:nvPr>
        </p:nvSpPr>
        <p:spPr/>
        <p:txBody>
          <a:bodyPr/>
          <a:lstStyle/>
          <a:p>
            <a:pPr algn="just">
              <a:lnSpc>
                <a:spcPct val="130000"/>
              </a:lnSpc>
            </a:pPr>
            <a:r>
              <a:rPr lang="tr-TR" altLang="tr-TR" smtClean="0"/>
              <a:t>Ekstansif ve yarı entansif metodlar sadece planktonlar veya bentos, detritus, sürüklenmiş besinlerle beslenen balıklar için uygundur. Anatomik, fizyolojik yapıları veya alışkanlıkları bu tip besinle beslenmeye uygun olmayan balıklara müsait değildir. Yüksek proteinli rosyonlarla beslenmeye uygun alabalıklar ve yayınlar gibi et obur balıklar için ekstansif metot uygulanamaz.</a:t>
            </a:r>
          </a:p>
          <a:p>
            <a:pPr algn="just">
              <a:lnSpc>
                <a:spcPct val="130000"/>
              </a:lnSpc>
            </a:pPr>
            <a:r>
              <a:rPr lang="tr-TR" altLang="tr-TR" smtClean="0"/>
              <a:t>Bazı organik materyalce zengin küçük nehirler, bentik organizmalarca zengin olduklarından sazan ve yayın gibi omnivor balıkların yarı entansif ve ekstansif yetiştiriciliği için uygundur. Ağır, kirli sular oksijen yetersizliği sebebiyle yetiştiriciliğe uygun değildir.</a:t>
            </a:r>
          </a:p>
        </p:txBody>
      </p:sp>
    </p:spTree>
    <p:extLst>
      <p:ext uri="{BB962C8B-B14F-4D97-AF65-F5344CB8AC3E}">
        <p14:creationId xmlns:p14="http://schemas.microsoft.com/office/powerpoint/2010/main" val="232117009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p:txBody>
          <a:bodyPr/>
          <a:lstStyle/>
          <a:p>
            <a:endParaRPr lang="tr-TR" altLang="tr-TR" smtClean="0"/>
          </a:p>
        </p:txBody>
      </p:sp>
      <p:sp>
        <p:nvSpPr>
          <p:cNvPr id="398339" name="Rectangle 3"/>
          <p:cNvSpPr>
            <a:spLocks noGrp="1" noChangeArrowheads="1"/>
          </p:cNvSpPr>
          <p:nvPr>
            <p:ph type="body" idx="1"/>
          </p:nvPr>
        </p:nvSpPr>
        <p:spPr/>
        <p:txBody>
          <a:bodyPr/>
          <a:lstStyle/>
          <a:p>
            <a:pPr algn="just">
              <a:lnSpc>
                <a:spcPct val="120000"/>
              </a:lnSpc>
              <a:buFont typeface="Wingdings" panose="05000000000000000000" pitchFamily="2" charset="2"/>
              <a:buNone/>
            </a:pPr>
            <a:r>
              <a:rPr lang="tr-TR" altLang="tr-TR" sz="1800" b="1"/>
              <a:t>2. Yetiştirme Teknikleri</a:t>
            </a:r>
          </a:p>
          <a:p>
            <a:pPr algn="just">
              <a:lnSpc>
                <a:spcPct val="120000"/>
              </a:lnSpc>
              <a:buFont typeface="Wingdings" panose="05000000000000000000" pitchFamily="2" charset="2"/>
              <a:buNone/>
            </a:pPr>
            <a:r>
              <a:rPr lang="tr-TR" altLang="tr-TR" sz="1800"/>
              <a:t>	Kafes yetiştiriciliğinde ekstansif sistem tropik ve suptropik bölgeleri sarar. Tilopya ve sazan balıkları Filipinler'de kg/mVav kadar yetiştirebilirler.  Çin'de estansif yetiştiricilikte kafesler bambu iskeletten yapılır ve polietilen kafesler kullanılır. Kafeslerin kapasitesi 56-64 m arasında değişir, göz açıklığı en fazla 2.5 cm'dir.</a:t>
            </a:r>
          </a:p>
          <a:p>
            <a:pPr algn="just">
              <a:lnSpc>
                <a:spcPct val="120000"/>
              </a:lnSpc>
              <a:buFont typeface="Wingdings" panose="05000000000000000000" pitchFamily="2" charset="2"/>
              <a:buNone/>
            </a:pPr>
            <a:r>
              <a:rPr lang="tr-TR" altLang="tr-TR" sz="1800"/>
              <a:t>	Ekstansif kafes yetiştiriciliğinde 2 m derinliği olan sulara 30 m aralıkta yerleştirilir. Polikültür yetiştiriciliği %85 Çin sazanları, %4 siyah sazan ve %11  diğerleri olmak üzere düzenlenir. Kafeslere 25gr ağırlığında 2,5 adet/m2 stoklanır. Balıkların 0.5 kg ulaşabilmesi için 12-18 ay gereklidir. Tamamlayıcı yemleme uygulanmadığında verim 5,6-7.5 kg/m2 gibi düşüktür. Kafeslerin yönetimi sadece kafeslerin temizlenmesinde ibaret olup, temizleme basınçlı su veren motorlarla yapılır. Temizleme işlemi yazın her 19 günde kışın 2 ayda yapılır</a:t>
            </a:r>
          </a:p>
        </p:txBody>
      </p:sp>
    </p:spTree>
    <p:extLst>
      <p:ext uri="{BB962C8B-B14F-4D97-AF65-F5344CB8AC3E}">
        <p14:creationId xmlns:p14="http://schemas.microsoft.com/office/powerpoint/2010/main" val="61977937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p:txBody>
          <a:bodyPr/>
          <a:lstStyle/>
          <a:p>
            <a:endParaRPr lang="tr-TR" altLang="tr-TR" smtClean="0"/>
          </a:p>
        </p:txBody>
      </p:sp>
      <p:sp>
        <p:nvSpPr>
          <p:cNvPr id="399363" name="Rectangle 3"/>
          <p:cNvSpPr>
            <a:spLocks noGrp="1" noChangeArrowheads="1"/>
          </p:cNvSpPr>
          <p:nvPr>
            <p:ph type="body" idx="1"/>
          </p:nvPr>
        </p:nvSpPr>
        <p:spPr/>
        <p:txBody>
          <a:bodyPr/>
          <a:lstStyle/>
          <a:p>
            <a:endParaRPr lang="tr-TR" altLang="tr-TR" smtClean="0"/>
          </a:p>
        </p:txBody>
      </p:sp>
      <p:pic>
        <p:nvPicPr>
          <p:cNvPr id="399364" name="Picture 4" descr="008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500188"/>
            <a:ext cx="7456488"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6508066"/>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p:txBody>
          <a:bodyPr/>
          <a:lstStyle/>
          <a:p>
            <a:r>
              <a:rPr lang="tr-TR" altLang="tr-TR" sz="2200"/>
              <a:t>3.  Ekstansif Yetiştiricilik İçin İç Suların Taşıma Kapasitesi</a:t>
            </a:r>
          </a:p>
        </p:txBody>
      </p:sp>
      <p:sp>
        <p:nvSpPr>
          <p:cNvPr id="400387" name="Rectangle 3"/>
          <p:cNvSpPr>
            <a:spLocks noGrp="1" noChangeArrowheads="1"/>
          </p:cNvSpPr>
          <p:nvPr>
            <p:ph type="body" idx="1"/>
          </p:nvPr>
        </p:nvSpPr>
        <p:spPr/>
        <p:txBody>
          <a:bodyPr/>
          <a:lstStyle/>
          <a:p>
            <a:pPr algn="just">
              <a:lnSpc>
                <a:spcPct val="130000"/>
              </a:lnSpc>
            </a:pPr>
            <a:r>
              <a:rPr lang="tr-TR" altLang="tr-TR" sz="1800"/>
              <a:t>Ekosistemde teorik olarak kesin transferi %10-15 arasında tahmin edilir (Slobodkin, 1960). Genellikle tatlı sularda besin transferi daha düşük olup, %4-10 arasıdır (Lewis, 1979).</a:t>
            </a:r>
          </a:p>
          <a:p>
            <a:pPr algn="just">
              <a:lnSpc>
                <a:spcPct val="130000"/>
              </a:lnSpc>
            </a:pPr>
            <a:r>
              <a:rPr lang="tr-TR" altLang="tr-TR" sz="1800"/>
              <a:t>Otobur balıkların otlama etkinliği fitoplanktonun kalite, büyüklük ve türlerine bağlı olarak  değişir(Zaret, 1980). </a:t>
            </a:r>
          </a:p>
          <a:p>
            <a:pPr algn="just">
              <a:lnSpc>
                <a:spcPct val="130000"/>
              </a:lnSpc>
            </a:pPr>
            <a:r>
              <a:rPr lang="tr-TR" altLang="tr-TR" sz="1800"/>
              <a:t>Zooplankton ve fıtoplanton biyomasları arasında pozitif bir ilişki  bulunur ve oran düştükçe verimlilik artar (Mc Cauley ve Kalff, 1981).</a:t>
            </a:r>
          </a:p>
          <a:p>
            <a:pPr algn="just">
              <a:lnSpc>
                <a:spcPct val="130000"/>
              </a:lnSpc>
            </a:pPr>
            <a:r>
              <a:rPr lang="tr-TR" altLang="tr-TR" sz="1800"/>
              <a:t>Ilıman sularda yapılan çalışmalarda zooplankton populasyonu başlıca bakterilerle beslenen mikro zooplanktonlarca dominant olduğunda verimin arttığı tespit edilmiştir (Bays ve Crisman, 1983).</a:t>
            </a:r>
          </a:p>
        </p:txBody>
      </p:sp>
    </p:spTree>
    <p:extLst>
      <p:ext uri="{BB962C8B-B14F-4D97-AF65-F5344CB8AC3E}">
        <p14:creationId xmlns:p14="http://schemas.microsoft.com/office/powerpoint/2010/main" val="37622884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p:cNvSpPr>
            <a:spLocks noGrp="1" noChangeArrowheads="1"/>
          </p:cNvSpPr>
          <p:nvPr>
            <p:ph type="title"/>
          </p:nvPr>
        </p:nvSpPr>
        <p:spPr/>
        <p:txBody>
          <a:bodyPr/>
          <a:lstStyle/>
          <a:p>
            <a:endParaRPr lang="tr-TR" altLang="tr-TR" smtClean="0"/>
          </a:p>
        </p:txBody>
      </p:sp>
      <p:sp>
        <p:nvSpPr>
          <p:cNvPr id="401411" name="Rectangle 3"/>
          <p:cNvSpPr>
            <a:spLocks noGrp="1" noChangeArrowheads="1"/>
          </p:cNvSpPr>
          <p:nvPr>
            <p:ph type="body" idx="1"/>
          </p:nvPr>
        </p:nvSpPr>
        <p:spPr/>
        <p:txBody>
          <a:bodyPr/>
          <a:lstStyle/>
          <a:p>
            <a:pPr algn="just">
              <a:lnSpc>
                <a:spcPct val="140000"/>
              </a:lnSpc>
              <a:buFont typeface="Wingdings" panose="05000000000000000000" pitchFamily="2" charset="2"/>
              <a:buNone/>
            </a:pPr>
            <a:r>
              <a:rPr lang="tr-TR" altLang="tr-TR" b="1" smtClean="0"/>
              <a:t>a. Türler ve Rasyon:</a:t>
            </a:r>
            <a:r>
              <a:rPr lang="tr-TR" altLang="tr-TR" smtClean="0"/>
              <a:t> Kafeslerde ekstansif yetiştiricilikte Tilapya (</a:t>
            </a:r>
            <a:r>
              <a:rPr lang="tr-TR" altLang="tr-TR" i="1" smtClean="0"/>
              <a:t>O. niloticus, O. mossambicus</a:t>
            </a:r>
            <a:r>
              <a:rPr lang="tr-TR" altLang="tr-TR" smtClean="0"/>
              <a:t>) ve sazan en çok kullanılan türlerdir. Tilapya türleri genellikle otobur olup ve doğal şartlarda beslenmeleri fitoplanktonlara bağlıdır (Moriarty, 1973). Aşırı  stoklanan gübreli havuzlarda   detrituslarla   ve   patiküllerin   üzerinde   bulunan   mikro   organizmalarla   beslenir (Schroeder, 1978). Gümüş sazanı (</a:t>
            </a:r>
            <a:r>
              <a:rPr lang="tr-TR" altLang="tr-TR" i="1" smtClean="0"/>
              <a:t>H. molitrix</a:t>
            </a:r>
            <a:r>
              <a:rPr lang="tr-TR" altLang="tr-TR" smtClean="0"/>
              <a:t>) başlıca fıtoplanktonlarla (8-100 mg) büyük baş sazan  (</a:t>
            </a:r>
            <a:r>
              <a:rPr lang="tr-TR" altLang="tr-TR" i="1" smtClean="0"/>
              <a:t>T. nobils</a:t>
            </a:r>
            <a:r>
              <a:rPr lang="tr-TR" altLang="tr-TR" smtClean="0"/>
              <a:t>) fıtoplanktan, zooplankton ve detrituslarla (17-300 mm) beslenir (Cremer ve Smitherman, 1980).</a:t>
            </a:r>
          </a:p>
        </p:txBody>
      </p:sp>
    </p:spTree>
    <p:extLst>
      <p:ext uri="{BB962C8B-B14F-4D97-AF65-F5344CB8AC3E}">
        <p14:creationId xmlns:p14="http://schemas.microsoft.com/office/powerpoint/2010/main" val="362558591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p:txBody>
          <a:bodyPr/>
          <a:lstStyle/>
          <a:p>
            <a:endParaRPr lang="tr-TR" altLang="tr-TR" smtClean="0"/>
          </a:p>
        </p:txBody>
      </p:sp>
      <p:sp>
        <p:nvSpPr>
          <p:cNvPr id="402435" name="Rectangle 3"/>
          <p:cNvSpPr>
            <a:spLocks noGrp="1" noChangeArrowheads="1"/>
          </p:cNvSpPr>
          <p:nvPr>
            <p:ph type="body" idx="1"/>
          </p:nvPr>
        </p:nvSpPr>
        <p:spPr/>
        <p:txBody>
          <a:bodyPr/>
          <a:lstStyle/>
          <a:p>
            <a:pPr algn="just">
              <a:lnSpc>
                <a:spcPct val="140000"/>
              </a:lnSpc>
            </a:pPr>
            <a:r>
              <a:rPr lang="tr-TR" altLang="tr-TR" b="1" smtClean="0"/>
              <a:t>b.Ekstansif Metodlarla Yetiştiricilikte Teorik Balık Üretim Potansiyeli</a:t>
            </a:r>
            <a:endParaRPr lang="tr-TR" altLang="tr-TR" smtClean="0"/>
          </a:p>
          <a:p>
            <a:pPr algn="just">
              <a:lnSpc>
                <a:spcPct val="140000"/>
              </a:lnSpc>
            </a:pPr>
            <a:r>
              <a:rPr lang="tr-TR" altLang="tr-TR" smtClean="0"/>
              <a:t>Balıkların yem tüketimini şu şekilde özetleyebiliriz (Klekovvski ve Duncan, 1975).</a:t>
            </a:r>
          </a:p>
          <a:p>
            <a:pPr algn="just">
              <a:lnSpc>
                <a:spcPct val="140000"/>
              </a:lnSpc>
            </a:pPr>
            <a:r>
              <a:rPr lang="tr-TR" altLang="tr-TR" smtClean="0"/>
              <a:t> C = P+R+F+</a:t>
            </a:r>
          </a:p>
        </p:txBody>
      </p:sp>
    </p:spTree>
    <p:extLst>
      <p:ext uri="{BB962C8B-B14F-4D97-AF65-F5344CB8AC3E}">
        <p14:creationId xmlns:p14="http://schemas.microsoft.com/office/powerpoint/2010/main" val="144694021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noChangeArrowheads="1"/>
          </p:cNvSpPr>
          <p:nvPr>
            <p:ph type="title"/>
          </p:nvPr>
        </p:nvSpPr>
        <p:spPr/>
        <p:txBody>
          <a:bodyPr/>
          <a:lstStyle/>
          <a:p>
            <a:endParaRPr lang="tr-TR" altLang="tr-TR" smtClean="0"/>
          </a:p>
        </p:txBody>
      </p:sp>
      <p:sp>
        <p:nvSpPr>
          <p:cNvPr id="403459" name="Rectangle 3"/>
          <p:cNvSpPr>
            <a:spLocks noGrp="1" noChangeArrowheads="1"/>
          </p:cNvSpPr>
          <p:nvPr>
            <p:ph type="body" idx="1"/>
          </p:nvPr>
        </p:nvSpPr>
        <p:spPr/>
        <p:txBody>
          <a:bodyPr/>
          <a:lstStyle/>
          <a:p>
            <a:pPr algn="just">
              <a:buFont typeface="Wingdings" panose="05000000000000000000" pitchFamily="2" charset="2"/>
              <a:buNone/>
            </a:pPr>
            <a:r>
              <a:rPr lang="tr-TR" altLang="tr-TR" smtClean="0"/>
              <a:t> </a:t>
            </a:r>
            <a:r>
              <a:rPr lang="tr-TR" altLang="tr-TR" b="1" smtClean="0"/>
              <a:t>C. Yem tüketimi</a:t>
            </a:r>
            <a:endParaRPr lang="tr-TR" altLang="tr-TR" smtClean="0"/>
          </a:p>
          <a:p>
            <a:pPr algn="just">
              <a:buFont typeface="Wingdings" panose="05000000000000000000" pitchFamily="2" charset="2"/>
              <a:buNone/>
            </a:pPr>
            <a:r>
              <a:rPr lang="tr-TR" altLang="tr-TR" smtClean="0"/>
              <a:t>P: Doku gelişimi için enerji (yağ depolanmasını, yumurta ve sperma üretimini de İçine  </a:t>
            </a:r>
          </a:p>
          <a:p>
            <a:pPr algn="just">
              <a:buFont typeface="Wingdings" panose="05000000000000000000" pitchFamily="2" charset="2"/>
              <a:buNone/>
            </a:pPr>
            <a:r>
              <a:rPr lang="tr-TR" altLang="tr-TR" smtClean="0"/>
              <a:t>A = Üre ile enerji kaybı Hayvan tarafından faydalanılabilen enerji A=  şeklinde ifade edilir. </a:t>
            </a:r>
          </a:p>
          <a:p>
            <a:pPr algn="just">
              <a:buFont typeface="Wingdings" panose="05000000000000000000" pitchFamily="2" charset="2"/>
              <a:buNone/>
            </a:pPr>
            <a:r>
              <a:rPr lang="tr-TR" altLang="tr-TR" smtClean="0"/>
              <a:t>R. İş için enerji (yaşama payı, hazım ve hareketi ihtiva eder) F: Gübre ile enerji kaybı M: alır)</a:t>
            </a:r>
          </a:p>
          <a:p>
            <a:pPr algn="just">
              <a:buFont typeface="Wingdings" panose="05000000000000000000" pitchFamily="2" charset="2"/>
              <a:buNone/>
            </a:pPr>
            <a:r>
              <a:rPr lang="tr-TR" altLang="tr-TR" smtClean="0"/>
              <a:t> Teorik olarak, Tilopya yetiştiriciliğinde ilk ürün %10-15'i balığa dönüştüğü için balığın yaş ağırlığının %10'unun karbonun teşkil ettiği kabul edilir. Buna göre 500 g C/m2 yıl ilk ürünü olan su kütlesinde 1000-1500 gr bahk/m2/yıl veya 1000-1500 ton/km2/yıl balık üretimi yapılır (Gulland, 1970).</a:t>
            </a:r>
          </a:p>
        </p:txBody>
      </p:sp>
    </p:spTree>
    <p:extLst>
      <p:ext uri="{BB962C8B-B14F-4D97-AF65-F5344CB8AC3E}">
        <p14:creationId xmlns:p14="http://schemas.microsoft.com/office/powerpoint/2010/main" val="35871467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p:txBody>
          <a:bodyPr/>
          <a:lstStyle/>
          <a:p>
            <a:endParaRPr lang="tr-TR" altLang="tr-TR" smtClean="0"/>
          </a:p>
        </p:txBody>
      </p:sp>
      <p:sp>
        <p:nvSpPr>
          <p:cNvPr id="404483" name="Rectangle 3"/>
          <p:cNvSpPr>
            <a:spLocks noGrp="1" noChangeArrowheads="1"/>
          </p:cNvSpPr>
          <p:nvPr>
            <p:ph type="body" idx="1"/>
          </p:nvPr>
        </p:nvSpPr>
        <p:spPr/>
        <p:txBody>
          <a:bodyPr/>
          <a:lstStyle/>
          <a:p>
            <a:pPr algn="just">
              <a:buFont typeface="Wingdings" panose="05000000000000000000" pitchFamily="2" charset="2"/>
              <a:buNone/>
            </a:pPr>
            <a:r>
              <a:rPr lang="tr-TR" altLang="tr-TR" b="1" smtClean="0"/>
              <a:t> d. Ekstansif Yetiştiricilikte Elde Edilen Gerçek Balık Ürünü</a:t>
            </a:r>
          </a:p>
          <a:p>
            <a:pPr algn="just">
              <a:buFont typeface="Wingdings" panose="05000000000000000000" pitchFamily="2" charset="2"/>
              <a:buNone/>
            </a:pPr>
            <a:r>
              <a:rPr lang="tr-TR" altLang="tr-TR" smtClean="0"/>
              <a:t> </a:t>
            </a:r>
          </a:p>
          <a:p>
            <a:pPr algn="just">
              <a:buFont typeface="Wingdings" panose="05000000000000000000" pitchFamily="2" charset="2"/>
              <a:buNone/>
            </a:pPr>
            <a:r>
              <a:rPr lang="tr-TR" altLang="tr-TR" smtClean="0"/>
              <a:t>	Gerçek ürün ile teorik ürün arasında ekosistemin geliştirilmesine bağlı olarak farklılık arz eder. Klasik balıkçılık teorilerine göre işletilebilir balık stoklarının büyüklüğü, yemleme oranı, avcılık ölüm oranı ve doğal ölüm oranına bağlı olarak tespit edilir.</a:t>
            </a:r>
          </a:p>
        </p:txBody>
      </p:sp>
    </p:spTree>
    <p:extLst>
      <p:ext uri="{BB962C8B-B14F-4D97-AF65-F5344CB8AC3E}">
        <p14:creationId xmlns:p14="http://schemas.microsoft.com/office/powerpoint/2010/main" val="36513857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ChangeArrowheads="1"/>
          </p:cNvSpPr>
          <p:nvPr>
            <p:ph type="title"/>
          </p:nvPr>
        </p:nvSpPr>
        <p:spPr/>
        <p:txBody>
          <a:bodyPr/>
          <a:lstStyle/>
          <a:p>
            <a:endParaRPr lang="tr-TR" altLang="tr-TR" smtClean="0"/>
          </a:p>
        </p:txBody>
      </p:sp>
      <p:sp>
        <p:nvSpPr>
          <p:cNvPr id="405507" name="Rectangle 3"/>
          <p:cNvSpPr>
            <a:spLocks noGrp="1" noChangeArrowheads="1"/>
          </p:cNvSpPr>
          <p:nvPr>
            <p:ph type="body" idx="1"/>
          </p:nvPr>
        </p:nvSpPr>
        <p:spPr/>
        <p:txBody>
          <a:bodyPr/>
          <a:lstStyle/>
          <a:p>
            <a:pPr algn="just">
              <a:lnSpc>
                <a:spcPct val="140000"/>
              </a:lnSpc>
              <a:buFont typeface="Wingdings" panose="05000000000000000000" pitchFamily="2" charset="2"/>
              <a:buNone/>
            </a:pPr>
            <a:r>
              <a:rPr lang="tr-TR" altLang="tr-TR" sz="1600"/>
              <a:t>Şeklin incelenmesinden de görüleceği üzere;</a:t>
            </a:r>
          </a:p>
          <a:p>
            <a:pPr algn="just">
              <a:lnSpc>
                <a:spcPct val="140000"/>
              </a:lnSpc>
              <a:buFont typeface="Wingdings" panose="05000000000000000000" pitchFamily="2" charset="2"/>
              <a:buNone/>
            </a:pPr>
            <a:r>
              <a:rPr lang="tr-TR" altLang="tr-TR" sz="1600"/>
              <a:t>1.	Zararlıları  önleyerek   ve  doğal   ölümü  etkileyen   hastalık   etkenlerini   en   aza indirerek,</a:t>
            </a:r>
          </a:p>
          <a:p>
            <a:pPr algn="just">
              <a:lnSpc>
                <a:spcPct val="140000"/>
              </a:lnSpc>
              <a:buFont typeface="Wingdings" panose="05000000000000000000" pitchFamily="2" charset="2"/>
              <a:buNone/>
            </a:pPr>
            <a:r>
              <a:rPr lang="tr-TR" altLang="tr-TR" sz="1600"/>
              <a:t>2.	Suni Stoklama ile yenilenme oranı yükseltilerek,</a:t>
            </a:r>
          </a:p>
          <a:p>
            <a:pPr algn="just">
              <a:lnSpc>
                <a:spcPct val="140000"/>
              </a:lnSpc>
              <a:buFont typeface="Wingdings" panose="05000000000000000000" pitchFamily="2" charset="2"/>
              <a:buNone/>
            </a:pPr>
            <a:r>
              <a:rPr lang="tr-TR" altLang="tr-TR" sz="1600"/>
              <a:t>3.	İlk üretimin ve uygun türlerin seçim ile yemin ete dönüşüm oranının yükseltilmesi,</a:t>
            </a:r>
          </a:p>
          <a:p>
            <a:pPr algn="just">
              <a:lnSpc>
                <a:spcPct val="140000"/>
              </a:lnSpc>
              <a:buFont typeface="Wingdings" panose="05000000000000000000" pitchFamily="2" charset="2"/>
              <a:buNone/>
            </a:pPr>
            <a:r>
              <a:rPr lang="tr-TR" altLang="tr-TR" sz="1600"/>
              <a:t>4.	Yaş veya döl veriminin yemin değerlendirilmesini etkilediği dikkate alınarak birim ilk üründen daha fazla balık temin edilebilir.</a:t>
            </a:r>
          </a:p>
          <a:p>
            <a:pPr algn="just">
              <a:lnSpc>
                <a:spcPct val="140000"/>
              </a:lnSpc>
            </a:pPr>
            <a:r>
              <a:rPr lang="tr-TR" altLang="tr-TR" sz="1600"/>
              <a:t>Yukarıdaki faktörlerden uygun stoklama ve balıkçılık yönetimi faktörlerini istediğimiz gibi düzenleyebiliriz. Bununla beraber diğerlerine olan etkimiz son derece sınırlıdır.</a:t>
            </a:r>
          </a:p>
          <a:p>
            <a:pPr algn="just">
              <a:lnSpc>
                <a:spcPct val="140000"/>
              </a:lnSpc>
            </a:pPr>
            <a:r>
              <a:rPr lang="tr-TR" altLang="tr-TR" sz="1600"/>
              <a:t>Stoklama balıkçılık yönetiminin küçük göllerde daha başarılı olduğu bu cetvellerden görülmektedir.</a:t>
            </a:r>
          </a:p>
        </p:txBody>
      </p:sp>
    </p:spTree>
    <p:extLst>
      <p:ext uri="{BB962C8B-B14F-4D97-AF65-F5344CB8AC3E}">
        <p14:creationId xmlns:p14="http://schemas.microsoft.com/office/powerpoint/2010/main" val="175095560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2"/>
          <p:cNvSpPr>
            <a:spLocks noGrp="1" noChangeArrowheads="1"/>
          </p:cNvSpPr>
          <p:nvPr>
            <p:ph type="title"/>
          </p:nvPr>
        </p:nvSpPr>
        <p:spPr/>
        <p:txBody>
          <a:bodyPr/>
          <a:lstStyle/>
          <a:p>
            <a:endParaRPr lang="tr-TR" altLang="tr-TR" smtClean="0"/>
          </a:p>
        </p:txBody>
      </p:sp>
      <p:sp>
        <p:nvSpPr>
          <p:cNvPr id="406531" name="Rectangle 3"/>
          <p:cNvSpPr>
            <a:spLocks noGrp="1" noChangeArrowheads="1"/>
          </p:cNvSpPr>
          <p:nvPr>
            <p:ph type="body" idx="1"/>
          </p:nvPr>
        </p:nvSpPr>
        <p:spPr/>
        <p:txBody>
          <a:bodyPr/>
          <a:lstStyle/>
          <a:p>
            <a:pPr algn="just">
              <a:lnSpc>
                <a:spcPct val="130000"/>
              </a:lnSpc>
            </a:pPr>
            <a:r>
              <a:rPr lang="tr-TR" altLang="tr-TR" smtClean="0"/>
              <a:t>Göllerde ilk ürünün balığa dönüşmesi teorik prensiplere (%10) uymadığı ve dönüşüm oranının brüt üretimde %0.5 ve 2.38 veya net üretimde %0.2 ve 2.28 arasında değiştiği görülür. İlk ürün ile balık ürünü arasındaki ilişkiler (Gulland, 1970)</a:t>
            </a:r>
          </a:p>
        </p:txBody>
      </p:sp>
      <p:pic>
        <p:nvPicPr>
          <p:cNvPr id="406532" name="Picture 5" descr="00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9413" y="3302000"/>
            <a:ext cx="6038850" cy="221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763572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p:txBody>
          <a:bodyPr/>
          <a:lstStyle/>
          <a:p>
            <a:endParaRPr lang="tr-TR" altLang="tr-TR" smtClean="0"/>
          </a:p>
        </p:txBody>
      </p:sp>
      <p:sp>
        <p:nvSpPr>
          <p:cNvPr id="396291" name="Rectangle 3"/>
          <p:cNvSpPr>
            <a:spLocks noGrp="1" noChangeArrowheads="1"/>
          </p:cNvSpPr>
          <p:nvPr>
            <p:ph type="body" idx="1"/>
          </p:nvPr>
        </p:nvSpPr>
        <p:spPr/>
        <p:txBody>
          <a:bodyPr/>
          <a:lstStyle/>
          <a:p>
            <a:endParaRPr lang="tr-TR" altLang="tr-TR" smtClean="0"/>
          </a:p>
        </p:txBody>
      </p:sp>
      <p:pic>
        <p:nvPicPr>
          <p:cNvPr id="396292" name="Picture 4" descr="00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8476" y="1909764"/>
            <a:ext cx="6283325" cy="360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6010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p:txBody>
          <a:bodyPr/>
          <a:lstStyle/>
          <a:p>
            <a:endParaRPr lang="tr-TR" altLang="tr-TR" smtClean="0"/>
          </a:p>
        </p:txBody>
      </p:sp>
      <p:sp>
        <p:nvSpPr>
          <p:cNvPr id="407555" name="Rectangle 3"/>
          <p:cNvSpPr>
            <a:spLocks noGrp="1" noChangeArrowheads="1"/>
          </p:cNvSpPr>
          <p:nvPr>
            <p:ph type="body" idx="1"/>
          </p:nvPr>
        </p:nvSpPr>
        <p:spPr/>
        <p:txBody>
          <a:bodyPr/>
          <a:lstStyle/>
          <a:p>
            <a:endParaRPr lang="tr-TR" altLang="tr-TR" smtClean="0"/>
          </a:p>
        </p:txBody>
      </p:sp>
      <p:pic>
        <p:nvPicPr>
          <p:cNvPr id="407556" name="Picture 4" descr="0087"/>
          <p:cNvPicPr>
            <a:picLocks noChangeAspect="1" noChangeArrowheads="1"/>
          </p:cNvPicPr>
          <p:nvPr/>
        </p:nvPicPr>
        <p:blipFill>
          <a:blip r:embed="rId2">
            <a:extLst>
              <a:ext uri="{28A0092B-C50C-407E-A947-70E740481C1C}">
                <a14:useLocalDpi xmlns:a14="http://schemas.microsoft.com/office/drawing/2010/main" val="0"/>
              </a:ext>
            </a:extLst>
          </a:blip>
          <a:srcRect b="10243"/>
          <a:stretch>
            <a:fillRect/>
          </a:stretch>
        </p:blipFill>
        <p:spPr bwMode="auto">
          <a:xfrm>
            <a:off x="3449638" y="804864"/>
            <a:ext cx="5053012" cy="575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348446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p:txBody>
          <a:bodyPr/>
          <a:lstStyle/>
          <a:p>
            <a:endParaRPr lang="tr-TR" altLang="tr-TR" smtClean="0"/>
          </a:p>
        </p:txBody>
      </p:sp>
      <p:sp>
        <p:nvSpPr>
          <p:cNvPr id="408579" name="Rectangle 3"/>
          <p:cNvSpPr>
            <a:spLocks noGrp="1" noChangeArrowheads="1"/>
          </p:cNvSpPr>
          <p:nvPr>
            <p:ph type="body" idx="1"/>
          </p:nvPr>
        </p:nvSpPr>
        <p:spPr/>
        <p:txBody>
          <a:bodyPr/>
          <a:lstStyle/>
          <a:p>
            <a:pPr algn="just">
              <a:lnSpc>
                <a:spcPct val="130000"/>
              </a:lnSpc>
              <a:buFont typeface="Wingdings" panose="05000000000000000000" pitchFamily="2" charset="2"/>
              <a:buNone/>
            </a:pPr>
            <a:r>
              <a:rPr lang="tr-TR" altLang="tr-TR" b="1" smtClean="0"/>
              <a:t>e.   Ekstansif Kafes Yetiştiriciliğinde Uygun Stoklama Yoğunlukları</a:t>
            </a:r>
          </a:p>
          <a:p>
            <a:pPr algn="just">
              <a:lnSpc>
                <a:spcPct val="130000"/>
              </a:lnSpc>
              <a:buFont typeface="Wingdings" panose="05000000000000000000" pitchFamily="2" charset="2"/>
              <a:buNone/>
            </a:pPr>
            <a:r>
              <a:rPr lang="tr-TR" altLang="tr-TR" b="1" smtClean="0"/>
              <a:t>	</a:t>
            </a:r>
            <a:r>
              <a:rPr lang="tr-TR" altLang="tr-TR" smtClean="0"/>
              <a:t>Tilapya gibi  ekstansif yetiştirilen  balıklarda  stoklama  maddeleri  yem kaynağı  veya oksijenin sınırlandırıcı etkileri dikkate alınarak düzenlenir.</a:t>
            </a:r>
          </a:p>
        </p:txBody>
      </p:sp>
      <p:pic>
        <p:nvPicPr>
          <p:cNvPr id="408580" name="Picture 4" descr="008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1339" y="3370264"/>
            <a:ext cx="56991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0581206"/>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p:txBody>
          <a:bodyPr/>
          <a:lstStyle/>
          <a:p>
            <a:r>
              <a:rPr lang="tr-TR" altLang="tr-TR" smtClean="0"/>
              <a:t>YARI ENTANSİF KAFES YETİŞTİRİCİLİĞİ</a:t>
            </a:r>
          </a:p>
        </p:txBody>
      </p:sp>
      <p:sp>
        <p:nvSpPr>
          <p:cNvPr id="409603" name="Rectangle 3"/>
          <p:cNvSpPr>
            <a:spLocks noGrp="1" noChangeArrowheads="1"/>
          </p:cNvSpPr>
          <p:nvPr>
            <p:ph type="body" idx="1"/>
          </p:nvPr>
        </p:nvSpPr>
        <p:spPr/>
        <p:txBody>
          <a:bodyPr/>
          <a:lstStyle/>
          <a:p>
            <a:pPr algn="just">
              <a:lnSpc>
                <a:spcPct val="140000"/>
              </a:lnSpc>
            </a:pPr>
            <a:r>
              <a:rPr lang="tr-TR" altLang="tr-TR" smtClean="0"/>
              <a:t>Yarı entansif yetiştiricilik, doğal besinlere ilaveten yerel olarak bulunabilen ve yaklaşık %10 protein içeren tarım işletmeleri yan ürünleri ile beslenme yapılan yetiştiriciliktir. Ekstansif ve Yarı Ekstansif Yetiştiricilik Arasındaki İlişki İç suların ekstansif yetiştiricilikte kullanılması halinde önce genellikle yüksek verim elde edilir. Verim yüksekliğini gören diğer yetiştiricilerin de devreye girmesiyle verim düşer. Verim düşüklüğünü gören yetiştiricilerden bazılarının işletmeyi kapatmasıyla verim artışı başlar. Ekstansif kafes yetiştiriciliği ile verimlilik arasındaki ilişkileri belirleyen pek az çalışma bulunmaktadır. Bunlara göre planktan ayoması azaldıkça birim alanından elde edilen ürünün azaldığı görülmüştür.</a:t>
            </a:r>
          </a:p>
        </p:txBody>
      </p:sp>
    </p:spTree>
    <p:extLst>
      <p:ext uri="{BB962C8B-B14F-4D97-AF65-F5344CB8AC3E}">
        <p14:creationId xmlns:p14="http://schemas.microsoft.com/office/powerpoint/2010/main" val="429145116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p:txBody>
          <a:bodyPr/>
          <a:lstStyle/>
          <a:p>
            <a:endParaRPr lang="tr-TR" altLang="tr-TR" smtClean="0"/>
          </a:p>
        </p:txBody>
      </p:sp>
      <p:sp>
        <p:nvSpPr>
          <p:cNvPr id="397315" name="Rectangle 3"/>
          <p:cNvSpPr>
            <a:spLocks noGrp="1" noChangeArrowheads="1"/>
          </p:cNvSpPr>
          <p:nvPr>
            <p:ph type="body" idx="1"/>
          </p:nvPr>
        </p:nvSpPr>
        <p:spPr/>
        <p:txBody>
          <a:bodyPr>
            <a:normAutofit fontScale="85000" lnSpcReduction="10000"/>
          </a:bodyPr>
          <a:lstStyle/>
          <a:p>
            <a:pPr algn="just">
              <a:lnSpc>
                <a:spcPct val="130000"/>
              </a:lnSpc>
            </a:pPr>
            <a:r>
              <a:rPr lang="tr-TR" altLang="tr-TR" smtClean="0"/>
              <a:t>Ekstansif ve yarı entansif metodlar sadece planktonlar veya bentos, detritus, sürüklenmiş besinlerle beslenen balıklar için uygundur. Anatomik, fizyolojik yapıları veya alışkanlıkları bu tip besinle beslenmeye uygun olmayan balıklara müsait değildir. Yüksek proteinli rosyonlarla beslenmeye uygun alabalıklar ve yayınlar gibi et obur balıklar için ekstansif metot uygulanamaz.</a:t>
            </a:r>
          </a:p>
          <a:p>
            <a:pPr algn="just">
              <a:lnSpc>
                <a:spcPct val="130000"/>
              </a:lnSpc>
            </a:pPr>
            <a:r>
              <a:rPr lang="tr-TR" altLang="tr-TR" smtClean="0"/>
              <a:t>Bazı organik materyalce zengin küçük nehirler, bentik organizmalarca zengin olduklarından sazan ve yayın gibi omnivor balıkların yarı entansif ve ekstansif yetiştiriciliği için uygundur. Ağır, kirli sular oksijen yetersizliği sebebiyle yetiştiriciliğe uygun değildir.</a:t>
            </a:r>
          </a:p>
        </p:txBody>
      </p:sp>
    </p:spTree>
    <p:extLst>
      <p:ext uri="{BB962C8B-B14F-4D97-AF65-F5344CB8AC3E}">
        <p14:creationId xmlns:p14="http://schemas.microsoft.com/office/powerpoint/2010/main" val="31033556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p:txBody>
          <a:bodyPr/>
          <a:lstStyle/>
          <a:p>
            <a:endParaRPr lang="tr-TR" altLang="tr-TR" smtClean="0"/>
          </a:p>
        </p:txBody>
      </p:sp>
      <p:sp>
        <p:nvSpPr>
          <p:cNvPr id="398339" name="Rectangle 3"/>
          <p:cNvSpPr>
            <a:spLocks noGrp="1" noChangeArrowheads="1"/>
          </p:cNvSpPr>
          <p:nvPr>
            <p:ph type="body" idx="1"/>
          </p:nvPr>
        </p:nvSpPr>
        <p:spPr/>
        <p:txBody>
          <a:bodyPr/>
          <a:lstStyle/>
          <a:p>
            <a:pPr algn="just">
              <a:lnSpc>
                <a:spcPct val="120000"/>
              </a:lnSpc>
              <a:buFont typeface="Wingdings" panose="05000000000000000000" pitchFamily="2" charset="2"/>
              <a:buNone/>
            </a:pPr>
            <a:r>
              <a:rPr lang="tr-TR" altLang="tr-TR" sz="1800" b="1"/>
              <a:t>2. Yetiştirme Teknikleri</a:t>
            </a:r>
          </a:p>
          <a:p>
            <a:pPr algn="just">
              <a:lnSpc>
                <a:spcPct val="120000"/>
              </a:lnSpc>
              <a:buFont typeface="Wingdings" panose="05000000000000000000" pitchFamily="2" charset="2"/>
              <a:buNone/>
            </a:pPr>
            <a:r>
              <a:rPr lang="tr-TR" altLang="tr-TR" sz="1800"/>
              <a:t>	Kafes yetiştiriciliğinde ekstansif sistem tropik ve suptropik bölgeleri sarar. Tilopya ve sazan balıkları Filipinler'de kg/mVav kadar yetiştirebilirler.  Çin'de estansif yetiştiricilikte kafesler bambu iskeletten yapılır ve polietilen kafesler kullanılır. Kafeslerin kapasitesi 56-64 m arasında değişir, göz açıklığı en fazla 2.5 cm'dir.</a:t>
            </a:r>
          </a:p>
          <a:p>
            <a:pPr algn="just">
              <a:lnSpc>
                <a:spcPct val="120000"/>
              </a:lnSpc>
              <a:buFont typeface="Wingdings" panose="05000000000000000000" pitchFamily="2" charset="2"/>
              <a:buNone/>
            </a:pPr>
            <a:r>
              <a:rPr lang="tr-TR" altLang="tr-TR" sz="1800"/>
              <a:t>	Ekstansif kafes yetiştiriciliğinde 2 m derinliği olan sulara 30 m aralıkta yerleştirilir. Polikültür yetiştiriciliği %85 Çin sazanları, %4 siyah sazan ve %11  diğerleri olmak üzere düzenlenir. Kafeslere 25gr ağırlığında 2,5 adet/m2 stoklanır. Balıkların 0.5 kg ulaşabilmesi için 12-18 ay gereklidir. Tamamlayıcı yemleme uygulanmadığında verim 5,6-7.5 kg/m2 gibi düşüktür. Kafeslerin yönetimi sadece kafeslerin temizlenmesinde ibaret olup, temizleme basınçlı su veren motorlarla yapılır. Temizleme işlemi yazın her 19 günde kışın 2 ayda yapılır</a:t>
            </a:r>
          </a:p>
        </p:txBody>
      </p:sp>
    </p:spTree>
    <p:extLst>
      <p:ext uri="{BB962C8B-B14F-4D97-AF65-F5344CB8AC3E}">
        <p14:creationId xmlns:p14="http://schemas.microsoft.com/office/powerpoint/2010/main" val="41392116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p:txBody>
          <a:bodyPr/>
          <a:lstStyle/>
          <a:p>
            <a:endParaRPr lang="tr-TR" altLang="tr-TR" smtClean="0"/>
          </a:p>
        </p:txBody>
      </p:sp>
      <p:sp>
        <p:nvSpPr>
          <p:cNvPr id="399363" name="Rectangle 3"/>
          <p:cNvSpPr>
            <a:spLocks noGrp="1" noChangeArrowheads="1"/>
          </p:cNvSpPr>
          <p:nvPr>
            <p:ph type="body" idx="1"/>
          </p:nvPr>
        </p:nvSpPr>
        <p:spPr/>
        <p:txBody>
          <a:bodyPr/>
          <a:lstStyle/>
          <a:p>
            <a:endParaRPr lang="tr-TR" altLang="tr-TR" smtClean="0"/>
          </a:p>
        </p:txBody>
      </p:sp>
      <p:pic>
        <p:nvPicPr>
          <p:cNvPr id="399364" name="Picture 4" descr="008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500188"/>
            <a:ext cx="7456488"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63487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p:txBody>
          <a:bodyPr/>
          <a:lstStyle/>
          <a:p>
            <a:r>
              <a:rPr lang="tr-TR" altLang="tr-TR" sz="2200"/>
              <a:t>3.  Ekstansif Yetiştiricilik İçin İç Suların Taşıma Kapasitesi</a:t>
            </a:r>
          </a:p>
        </p:txBody>
      </p:sp>
      <p:sp>
        <p:nvSpPr>
          <p:cNvPr id="400387" name="Rectangle 3"/>
          <p:cNvSpPr>
            <a:spLocks noGrp="1" noChangeArrowheads="1"/>
          </p:cNvSpPr>
          <p:nvPr>
            <p:ph type="body" idx="1"/>
          </p:nvPr>
        </p:nvSpPr>
        <p:spPr/>
        <p:txBody>
          <a:bodyPr/>
          <a:lstStyle/>
          <a:p>
            <a:pPr algn="just">
              <a:lnSpc>
                <a:spcPct val="130000"/>
              </a:lnSpc>
            </a:pPr>
            <a:r>
              <a:rPr lang="tr-TR" altLang="tr-TR" sz="1800"/>
              <a:t>Ekosistemde teorik olarak kesin transferi %10-15 arasında tahmin edilir (Slobodkin, 1960). Genellikle tatlı sularda besin transferi daha düşük olup, %4-10 arasıdır (Lewis, 1979).</a:t>
            </a:r>
          </a:p>
          <a:p>
            <a:pPr algn="just">
              <a:lnSpc>
                <a:spcPct val="130000"/>
              </a:lnSpc>
            </a:pPr>
            <a:r>
              <a:rPr lang="tr-TR" altLang="tr-TR" sz="1800"/>
              <a:t>Otobur balıkların otlama etkinliği fitoplanktonun kalite, büyüklük ve türlerine bağlı olarak  değişir(Zaret, 1980). </a:t>
            </a:r>
          </a:p>
          <a:p>
            <a:pPr algn="just">
              <a:lnSpc>
                <a:spcPct val="130000"/>
              </a:lnSpc>
            </a:pPr>
            <a:r>
              <a:rPr lang="tr-TR" altLang="tr-TR" sz="1800"/>
              <a:t>Zooplankton ve fıtoplanton biyomasları arasında pozitif bir ilişki  bulunur ve oran düştükçe verimlilik artar (Mc Cauley ve Kalff, 1981).</a:t>
            </a:r>
          </a:p>
          <a:p>
            <a:pPr algn="just">
              <a:lnSpc>
                <a:spcPct val="130000"/>
              </a:lnSpc>
            </a:pPr>
            <a:r>
              <a:rPr lang="tr-TR" altLang="tr-TR" sz="1800"/>
              <a:t>Ilıman sularda yapılan çalışmalarda zooplankton populasyonu başlıca bakterilerle beslenen mikro zooplanktonlarca dominant olduğunda verimin arttığı tespit edilmiştir (Bays ve Crisman, 1983).</a:t>
            </a:r>
          </a:p>
        </p:txBody>
      </p:sp>
    </p:spTree>
    <p:extLst>
      <p:ext uri="{BB962C8B-B14F-4D97-AF65-F5344CB8AC3E}">
        <p14:creationId xmlns:p14="http://schemas.microsoft.com/office/powerpoint/2010/main" val="120300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p:cNvSpPr>
            <a:spLocks noGrp="1" noChangeArrowheads="1"/>
          </p:cNvSpPr>
          <p:nvPr>
            <p:ph type="title"/>
          </p:nvPr>
        </p:nvSpPr>
        <p:spPr/>
        <p:txBody>
          <a:bodyPr/>
          <a:lstStyle/>
          <a:p>
            <a:endParaRPr lang="tr-TR" altLang="tr-TR" smtClean="0"/>
          </a:p>
        </p:txBody>
      </p:sp>
      <p:sp>
        <p:nvSpPr>
          <p:cNvPr id="401411" name="Rectangle 3"/>
          <p:cNvSpPr>
            <a:spLocks noGrp="1" noChangeArrowheads="1"/>
          </p:cNvSpPr>
          <p:nvPr>
            <p:ph type="body" idx="1"/>
          </p:nvPr>
        </p:nvSpPr>
        <p:spPr/>
        <p:txBody>
          <a:bodyPr>
            <a:normAutofit fontScale="92500" lnSpcReduction="10000"/>
          </a:bodyPr>
          <a:lstStyle/>
          <a:p>
            <a:pPr algn="just">
              <a:lnSpc>
                <a:spcPct val="140000"/>
              </a:lnSpc>
              <a:buFont typeface="Wingdings" panose="05000000000000000000" pitchFamily="2" charset="2"/>
              <a:buNone/>
            </a:pPr>
            <a:r>
              <a:rPr lang="tr-TR" altLang="tr-TR" b="1" smtClean="0"/>
              <a:t>a. Türler ve Rasyon:</a:t>
            </a:r>
            <a:r>
              <a:rPr lang="tr-TR" altLang="tr-TR" smtClean="0"/>
              <a:t> Kafeslerde ekstansif yetiştiricilikte Tilapya (</a:t>
            </a:r>
            <a:r>
              <a:rPr lang="tr-TR" altLang="tr-TR" i="1" smtClean="0"/>
              <a:t>O. niloticus, O. mossambicus</a:t>
            </a:r>
            <a:r>
              <a:rPr lang="tr-TR" altLang="tr-TR" smtClean="0"/>
              <a:t>) ve sazan en çok kullanılan türlerdir. Tilapya türleri genellikle otobur olup ve doğal şartlarda beslenmeleri fitoplanktonlara bağlıdır (Moriarty, 1973). Aşırı  stoklanan gübreli havuzlarda   detrituslarla   ve   patiküllerin   üzerinde   bulunan   mikro   organizmalarla   beslenir (Schroeder, 1978). Gümüş sazanı (</a:t>
            </a:r>
            <a:r>
              <a:rPr lang="tr-TR" altLang="tr-TR" i="1" smtClean="0"/>
              <a:t>H. molitrix</a:t>
            </a:r>
            <a:r>
              <a:rPr lang="tr-TR" altLang="tr-TR" smtClean="0"/>
              <a:t>) başlıca fıtoplanktonlarla (8-100 mg) büyük baş sazan  (</a:t>
            </a:r>
            <a:r>
              <a:rPr lang="tr-TR" altLang="tr-TR" i="1" smtClean="0"/>
              <a:t>T. nobils</a:t>
            </a:r>
            <a:r>
              <a:rPr lang="tr-TR" altLang="tr-TR" smtClean="0"/>
              <a:t>) fıtoplanktan, zooplankton ve detrituslarla (17-300 mm) beslenir (Cremer ve Smitherman, 1980).</a:t>
            </a:r>
          </a:p>
        </p:txBody>
      </p:sp>
    </p:spTree>
    <p:extLst>
      <p:ext uri="{BB962C8B-B14F-4D97-AF65-F5344CB8AC3E}">
        <p14:creationId xmlns:p14="http://schemas.microsoft.com/office/powerpoint/2010/main" val="2992135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p:txBody>
          <a:bodyPr/>
          <a:lstStyle/>
          <a:p>
            <a:endParaRPr lang="tr-TR" altLang="tr-TR" smtClean="0"/>
          </a:p>
        </p:txBody>
      </p:sp>
      <p:sp>
        <p:nvSpPr>
          <p:cNvPr id="402435" name="Rectangle 3"/>
          <p:cNvSpPr>
            <a:spLocks noGrp="1" noChangeArrowheads="1"/>
          </p:cNvSpPr>
          <p:nvPr>
            <p:ph type="body" idx="1"/>
          </p:nvPr>
        </p:nvSpPr>
        <p:spPr/>
        <p:txBody>
          <a:bodyPr/>
          <a:lstStyle/>
          <a:p>
            <a:pPr algn="just">
              <a:lnSpc>
                <a:spcPct val="140000"/>
              </a:lnSpc>
            </a:pPr>
            <a:r>
              <a:rPr lang="tr-TR" altLang="tr-TR" b="1" smtClean="0"/>
              <a:t>b.Ekstansif Metodlarla Yetiştiricilikte Teorik Balık Üretim Potansiyeli</a:t>
            </a:r>
            <a:endParaRPr lang="tr-TR" altLang="tr-TR" smtClean="0"/>
          </a:p>
          <a:p>
            <a:pPr algn="just">
              <a:lnSpc>
                <a:spcPct val="140000"/>
              </a:lnSpc>
            </a:pPr>
            <a:r>
              <a:rPr lang="tr-TR" altLang="tr-TR" smtClean="0"/>
              <a:t>Balıkların yem tüketimini şu şekilde özetleyebiliriz (Klekovvski ve Duncan, 1975).</a:t>
            </a:r>
          </a:p>
          <a:p>
            <a:pPr algn="just">
              <a:lnSpc>
                <a:spcPct val="140000"/>
              </a:lnSpc>
            </a:pPr>
            <a:r>
              <a:rPr lang="tr-TR" altLang="tr-TR" smtClean="0"/>
              <a:t> C = P+R+F+</a:t>
            </a:r>
          </a:p>
        </p:txBody>
      </p:sp>
    </p:spTree>
    <p:extLst>
      <p:ext uri="{BB962C8B-B14F-4D97-AF65-F5344CB8AC3E}">
        <p14:creationId xmlns:p14="http://schemas.microsoft.com/office/powerpoint/2010/main" val="969768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tandarddesign">
  <a:themeElements>
    <a:clrScheme name="Standarddesign 1">
      <a:dk1>
        <a:srgbClr val="000000"/>
      </a:dk1>
      <a:lt1>
        <a:srgbClr val="FFFFFF"/>
      </a:lt1>
      <a:dk2>
        <a:srgbClr val="4C7013"/>
      </a:dk2>
      <a:lt2>
        <a:srgbClr val="0061B2"/>
      </a:lt2>
      <a:accent1>
        <a:srgbClr val="FEA501"/>
      </a:accent1>
      <a:accent2>
        <a:srgbClr val="C8A058"/>
      </a:accent2>
      <a:accent3>
        <a:srgbClr val="FFFFFF"/>
      </a:accent3>
      <a:accent4>
        <a:srgbClr val="000000"/>
      </a:accent4>
      <a:accent5>
        <a:srgbClr val="FECFAA"/>
      </a:accent5>
      <a:accent6>
        <a:srgbClr val="B5914F"/>
      </a:accent6>
      <a:hlink>
        <a:srgbClr val="C40505"/>
      </a:hlink>
      <a:folHlink>
        <a:srgbClr val="919191"/>
      </a:folHlink>
    </a:clrScheme>
    <a:fontScheme name="Standarddesign">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Standarddesign 1">
        <a:dk1>
          <a:srgbClr val="000000"/>
        </a:dk1>
        <a:lt1>
          <a:srgbClr val="FFFFFF"/>
        </a:lt1>
        <a:dk2>
          <a:srgbClr val="4C7013"/>
        </a:dk2>
        <a:lt2>
          <a:srgbClr val="0061B2"/>
        </a:lt2>
        <a:accent1>
          <a:srgbClr val="FEA501"/>
        </a:accent1>
        <a:accent2>
          <a:srgbClr val="C8A058"/>
        </a:accent2>
        <a:accent3>
          <a:srgbClr val="FFFFFF"/>
        </a:accent3>
        <a:accent4>
          <a:srgbClr val="000000"/>
        </a:accent4>
        <a:accent5>
          <a:srgbClr val="FECFAA"/>
        </a:accent5>
        <a:accent6>
          <a:srgbClr val="B5914F"/>
        </a:accent6>
        <a:hlink>
          <a:srgbClr val="C40505"/>
        </a:hlink>
        <a:folHlink>
          <a:srgbClr val="919191"/>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1290</Words>
  <Application>Microsoft Office PowerPoint</Application>
  <PresentationFormat>Geniş ekran</PresentationFormat>
  <Paragraphs>78</Paragraphs>
  <Slides>32</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32</vt:i4>
      </vt:variant>
    </vt:vector>
  </HeadingPairs>
  <TitlesOfParts>
    <vt:vector size="38" baseType="lpstr">
      <vt:lpstr>Arial</vt:lpstr>
      <vt:lpstr>Calibri</vt:lpstr>
      <vt:lpstr>Calibri Light</vt:lpstr>
      <vt:lpstr>Wingdings</vt:lpstr>
      <vt:lpstr>Office Teması</vt:lpstr>
      <vt:lpstr>Standarddesign</vt:lpstr>
      <vt:lpstr>EKSTANSİF KAFES YETİŞTİRİCİLİĞİ</vt:lpstr>
      <vt:lpstr>PowerPoint Sunusu</vt:lpstr>
      <vt:lpstr>PowerPoint Sunusu</vt:lpstr>
      <vt:lpstr>PowerPoint Sunusu</vt:lpstr>
      <vt:lpstr>PowerPoint Sunusu</vt:lpstr>
      <vt:lpstr>PowerPoint Sunusu</vt:lpstr>
      <vt:lpstr>3.  Ekstansif Yetiştiricilik İçin İç Suların Taşıma Kapasitesi</vt:lpstr>
      <vt:lpstr>PowerPoint Sunusu</vt:lpstr>
      <vt:lpstr>PowerPoint Sunusu</vt:lpstr>
      <vt:lpstr>PowerPoint Sunusu</vt:lpstr>
      <vt:lpstr>PowerPoint Sunusu</vt:lpstr>
      <vt:lpstr>PowerPoint Sunusu</vt:lpstr>
      <vt:lpstr>PowerPoint Sunusu</vt:lpstr>
      <vt:lpstr>PowerPoint Sunusu</vt:lpstr>
      <vt:lpstr>PowerPoint Sunusu</vt:lpstr>
      <vt:lpstr>YARI ENTANSİF KAFES YETİŞTİRİCİLİĞİ</vt:lpstr>
      <vt:lpstr>EKSTANSİF KAFES YETİŞTİRİCİLİĞİ</vt:lpstr>
      <vt:lpstr>PowerPoint Sunusu</vt:lpstr>
      <vt:lpstr>PowerPoint Sunusu</vt:lpstr>
      <vt:lpstr>PowerPoint Sunusu</vt:lpstr>
      <vt:lpstr>PowerPoint Sunusu</vt:lpstr>
      <vt:lpstr>PowerPoint Sunusu</vt:lpstr>
      <vt:lpstr>3.  Ekstansif Yetiştiricilik İçin İç Suların Taşıma Kapasitesi</vt:lpstr>
      <vt:lpstr>PowerPoint Sunusu</vt:lpstr>
      <vt:lpstr>PowerPoint Sunusu</vt:lpstr>
      <vt:lpstr>PowerPoint Sunusu</vt:lpstr>
      <vt:lpstr>PowerPoint Sunusu</vt:lpstr>
      <vt:lpstr>PowerPoint Sunusu</vt:lpstr>
      <vt:lpstr>PowerPoint Sunusu</vt:lpstr>
      <vt:lpstr>PowerPoint Sunusu</vt:lpstr>
      <vt:lpstr>PowerPoint Sunusu</vt:lpstr>
      <vt:lpstr>YARI ENTANSİF KAFES YETİŞTİRİCİLİĞİ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EKSTANSİF KAFES YETİŞTİRİCİLİĞİ</dc:title>
  <dc:creator>SİBEL</dc:creator>
  <cp:lastModifiedBy>SİBEL</cp:lastModifiedBy>
  <cp:revision>1</cp:revision>
  <dcterms:created xsi:type="dcterms:W3CDTF">2018-09-17T08:02:21Z</dcterms:created>
  <dcterms:modified xsi:type="dcterms:W3CDTF">2018-09-17T08:02:28Z</dcterms:modified>
</cp:coreProperties>
</file>