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 id="264" r:id="rId9"/>
    <p:sldId id="265"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26048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D9F75050-0E15-4C5B-92B0-66D068882F1F}" type="datetimeFigureOut">
              <a:rPr lang="tr-TR" smtClean="0"/>
              <a:pPr/>
              <a:t>15.04.2019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241891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7553522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2394354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2422680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4724516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6616539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970960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17213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83014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pPr/>
              <a:t>15.04.2019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66071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9F75050-0E15-4C5B-92B0-66D068882F1F}" type="datetimeFigureOut">
              <a:rPr lang="tr-TR" smtClean="0"/>
              <a:pPr/>
              <a:t>15.04.2019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54191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9F75050-0E15-4C5B-92B0-66D068882F1F}" type="datetimeFigureOut">
              <a:rPr lang="tr-TR" smtClean="0"/>
              <a:pPr/>
              <a:t>15.04.2019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3568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9F75050-0E15-4C5B-92B0-66D068882F1F}" type="datetimeFigureOut">
              <a:rPr lang="tr-TR" smtClean="0"/>
              <a:pPr/>
              <a:t>15.04.2019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047141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15.04.2019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181029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15.04.2019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00528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pPr/>
              <a:t>15.04.2019</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61804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D9F75050-0E15-4C5B-92B0-66D068882F1F}" type="datetimeFigureOut">
              <a:rPr lang="tr-TR" smtClean="0"/>
              <a:pPr/>
              <a:t>15.04.2019</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1629397116"/>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smtClean="0"/>
              <a:t>BİRLİKTE YAŞAMAYA KU’RANÎ BİR YAKLAŞIM</a:t>
            </a:r>
            <a:endParaRPr lang="tr-TR" dirty="0"/>
          </a:p>
        </p:txBody>
      </p:sp>
      <p:sp>
        <p:nvSpPr>
          <p:cNvPr id="3" name="2 İçerik Yer Tutucusu"/>
          <p:cNvSpPr>
            <a:spLocks noGrp="1"/>
          </p:cNvSpPr>
          <p:nvPr>
            <p:ph idx="1"/>
          </p:nvPr>
        </p:nvSpPr>
        <p:spPr/>
        <p:txBody>
          <a:bodyPr>
            <a:normAutofit/>
          </a:bodyPr>
          <a:lstStyle/>
          <a:p>
            <a:pPr>
              <a:buNone/>
            </a:pPr>
            <a:endParaRPr lang="tr-TR" sz="6600" b="1" i="1" dirty="0" smtClean="0"/>
          </a:p>
          <a:p>
            <a:pPr>
              <a:buNone/>
            </a:pPr>
            <a:r>
              <a:rPr lang="tr-TR" sz="6600" b="1" i="1" dirty="0" smtClean="0"/>
              <a:t>			TEARUF</a:t>
            </a:r>
            <a:endParaRPr lang="tr-TR" sz="6600" b="1"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ctr"/>
            <a:endParaRPr lang="tr-TR" dirty="0" smtClean="0"/>
          </a:p>
          <a:p>
            <a:pPr algn="ctr"/>
            <a:r>
              <a:rPr lang="tr-TR" dirty="0" smtClean="0"/>
              <a:t>KUR’AN- KERİM, HÜKÜM VERMEDEN ÖNCE YAPILACAK SEÇME İŞLEMİNDEKİ BİLGİLENME SÜRECİNİN PRENSİPLERİNİ VERMEKTEDİR; ÇÜNKÜ “DOĞRUYU SEÇMEK” VE “DOĞRUYU YAPMAK” İLKELERİNİN DAYANDIĞI ORTAK NOKTA “BİLGİ” DİR.</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ctr">
              <a:buNone/>
            </a:pPr>
            <a:endParaRPr lang="tr-TR" dirty="0" smtClean="0"/>
          </a:p>
          <a:p>
            <a:pPr algn="ctr">
              <a:buNone/>
            </a:pPr>
            <a:endParaRPr lang="tr-TR" dirty="0" smtClean="0"/>
          </a:p>
          <a:p>
            <a:pPr algn="ctr">
              <a:buNone/>
            </a:pPr>
            <a:r>
              <a:rPr lang="tr-TR" dirty="0" smtClean="0"/>
              <a:t>HZ. PEYGAMBERİN GÖREVİ İNSANLARA GERÇEĞİ AÇIK BİR BİÇİMDE SUNMAKTIR.</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ctr"/>
            <a:endParaRPr lang="tr-TR" dirty="0" smtClean="0"/>
          </a:p>
          <a:p>
            <a:pPr algn="ctr"/>
            <a:r>
              <a:rPr lang="tr-TR" dirty="0" smtClean="0"/>
              <a:t>İNSAN, “EMANET” OLARAK TASVİR EDİLEN GÖREVİ YERİNE GETİREBİLMEK VE ALLAH’IN HALİFESİ OLMA LİYAKATİNİ GÖSTEREBİLMEK İÇİN İRADE, AKIL, KAVRAYIŞ VE VARLIĞIN SIRLARINI ARAŞTIRMA GİBİ ÇEŞİTLİ DONANIMLARA SAHİPTİR.</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428768"/>
          </a:xfrm>
        </p:spPr>
        <p:txBody>
          <a:bodyPr>
            <a:normAutofit/>
          </a:bodyPr>
          <a:lstStyle/>
          <a:p>
            <a:pPr algn="ctr"/>
            <a:r>
              <a:rPr lang="tr-TR" dirty="0" smtClean="0"/>
              <a:t>KUR’ANÎ DAYANAKLAR</a:t>
            </a:r>
            <a:endParaRPr lang="tr-TR" dirty="0"/>
          </a:p>
        </p:txBody>
      </p:sp>
      <p:sp>
        <p:nvSpPr>
          <p:cNvPr id="3" name="2 İçerik Yer Tutucusu"/>
          <p:cNvSpPr>
            <a:spLocks noGrp="1"/>
          </p:cNvSpPr>
          <p:nvPr>
            <p:ph idx="1"/>
          </p:nvPr>
        </p:nvSpPr>
        <p:spPr>
          <a:xfrm>
            <a:off x="457200" y="2420888"/>
            <a:ext cx="8229600" cy="3903712"/>
          </a:xfrm>
        </p:spPr>
        <p:txBody>
          <a:bodyPr/>
          <a:lstStyle/>
          <a:p>
            <a:r>
              <a:rPr lang="tr-TR" dirty="0" smtClean="0"/>
              <a:t>“ GERÇEK ŞU Kİ İNSAN İÇİN ÇALIŞIP DİDİNDİĞİNDEN BAŞKA HİÇBİR ŞEY YOKTUR VE GAYRETİNİN MEYVESİ DE YAKINDA GÖRÜLECEKTİR.” (NECM, 39-40)</a:t>
            </a:r>
          </a:p>
          <a:p>
            <a:r>
              <a:rPr lang="tr-TR" dirty="0" smtClean="0"/>
              <a:t>“BİR MİLLET KENDİ DURUMUNU DEĞİŞTİRMEDİKÇE ALLAH ONLARIN DURUMUNU DEĞİŞTİRMEZ.” (RAD, 11)</a:t>
            </a:r>
          </a:p>
          <a:p>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716800"/>
          </a:xfrm>
        </p:spPr>
        <p:txBody>
          <a:bodyPr>
            <a:normAutofit/>
          </a:bodyPr>
          <a:lstStyle/>
          <a:p>
            <a:r>
              <a:rPr lang="tr-TR" dirty="0" smtClean="0"/>
              <a:t>DİN ÖĞRETİMİ İÇİN İKİ KRİTER ÇIKARTIRSAK EĞER;</a:t>
            </a:r>
            <a:endParaRPr lang="tr-TR" dirty="0"/>
          </a:p>
        </p:txBody>
      </p:sp>
      <p:sp>
        <p:nvSpPr>
          <p:cNvPr id="3" name="2 İçerik Yer Tutucusu"/>
          <p:cNvSpPr>
            <a:spLocks noGrp="1"/>
          </p:cNvSpPr>
          <p:nvPr>
            <p:ph idx="1"/>
          </p:nvPr>
        </p:nvSpPr>
        <p:spPr>
          <a:xfrm>
            <a:off x="457200" y="2564904"/>
            <a:ext cx="8229600" cy="3759696"/>
          </a:xfrm>
        </p:spPr>
        <p:txBody>
          <a:bodyPr/>
          <a:lstStyle/>
          <a:p>
            <a:pPr algn="ctr">
              <a:buNone/>
            </a:pPr>
            <a:endParaRPr lang="tr-TR" dirty="0" smtClean="0"/>
          </a:p>
          <a:p>
            <a:pPr algn="ctr">
              <a:buNone/>
            </a:pPr>
            <a:r>
              <a:rPr lang="tr-TR" dirty="0" smtClean="0"/>
              <a:t>BİRİ;</a:t>
            </a:r>
          </a:p>
          <a:p>
            <a:pPr algn="ctr">
              <a:buNone/>
            </a:pPr>
            <a:r>
              <a:rPr lang="tr-TR" dirty="0" smtClean="0"/>
              <a:t>BİRLEŞTİREN</a:t>
            </a:r>
          </a:p>
          <a:p>
            <a:pPr algn="ctr">
              <a:buNone/>
            </a:pPr>
            <a:endParaRPr lang="tr-TR" dirty="0" smtClean="0"/>
          </a:p>
          <a:p>
            <a:pPr algn="ctr">
              <a:buNone/>
            </a:pPr>
            <a:r>
              <a:rPr lang="tr-TR" dirty="0" smtClean="0"/>
              <a:t>DİĞERİ İSE;</a:t>
            </a:r>
          </a:p>
          <a:p>
            <a:pPr algn="ctr">
              <a:buNone/>
            </a:pPr>
            <a:r>
              <a:rPr lang="tr-TR" dirty="0" smtClean="0"/>
              <a:t>ÖZGÜR KILAN</a:t>
            </a: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1. TARİHİ ARKA PLAN</a:t>
            </a:r>
            <a:endParaRPr lang="tr-TR" dirty="0"/>
          </a:p>
        </p:txBody>
      </p:sp>
      <p:sp>
        <p:nvSpPr>
          <p:cNvPr id="3" name="2 İçerik Yer Tutucusu"/>
          <p:cNvSpPr>
            <a:spLocks noGrp="1"/>
          </p:cNvSpPr>
          <p:nvPr>
            <p:ph idx="1"/>
          </p:nvPr>
        </p:nvSpPr>
        <p:spPr/>
        <p:txBody>
          <a:bodyPr/>
          <a:lstStyle/>
          <a:p>
            <a:pPr algn="ctr">
              <a:buNone/>
            </a:pPr>
            <a:endParaRPr lang="tr-TR" dirty="0" smtClean="0"/>
          </a:p>
          <a:p>
            <a:pPr algn="ctr">
              <a:buNone/>
            </a:pPr>
            <a:endParaRPr lang="tr-TR" dirty="0" smtClean="0"/>
          </a:p>
          <a:p>
            <a:pPr algn="ctr">
              <a:buNone/>
            </a:pPr>
            <a:r>
              <a:rPr lang="tr-TR" dirty="0" smtClean="0"/>
              <a:t>AYETTE GEÇEN TEARUF KELİMESİNİN KÖKÜNÜ BİLMEK, TANIMAK, TANIŞMAK, KEŞFETMEK ANLAMINDAKİ İRFAN VE MARİFETTİR.</a:t>
            </a: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3444992"/>
          </a:xfrm>
        </p:spPr>
        <p:txBody>
          <a:bodyPr>
            <a:normAutofit/>
          </a:bodyPr>
          <a:lstStyle/>
          <a:p>
            <a:pPr algn="ctr"/>
            <a:r>
              <a:rPr lang="tr-TR" dirty="0" smtClean="0"/>
              <a:t>BİR MÜSLÜMAN PERSPEKTİFİNDEN ÖNYARGILARI GİDERME VE KARŞILIKLI ANLAYIŞ ZEMİNİ OLUŞTURMA BASAMAKLARI</a:t>
            </a: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1. BASMAK</a:t>
            </a:r>
            <a:endParaRPr lang="tr-TR" dirty="0"/>
          </a:p>
        </p:txBody>
      </p:sp>
      <p:sp>
        <p:nvSpPr>
          <p:cNvPr id="3" name="2 İçerik Yer Tutucusu"/>
          <p:cNvSpPr>
            <a:spLocks noGrp="1"/>
          </p:cNvSpPr>
          <p:nvPr>
            <p:ph idx="1"/>
          </p:nvPr>
        </p:nvSpPr>
        <p:spPr/>
        <p:txBody>
          <a:bodyPr/>
          <a:lstStyle/>
          <a:p>
            <a:pPr algn="ctr"/>
            <a:endParaRPr lang="tr-TR" dirty="0" smtClean="0"/>
          </a:p>
          <a:p>
            <a:pPr algn="ctr"/>
            <a:endParaRPr lang="tr-TR" dirty="0" smtClean="0"/>
          </a:p>
          <a:p>
            <a:pPr algn="ctr"/>
            <a:r>
              <a:rPr lang="tr-TR" dirty="0" smtClean="0"/>
              <a:t>TEOLOJİK REFERANSLARIMIZLA YENİDEN TANIŞABİLMELİYİZ.</a:t>
            </a: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2. BASAMAK</a:t>
            </a:r>
            <a:endParaRPr lang="tr-TR" dirty="0"/>
          </a:p>
        </p:txBody>
      </p:sp>
      <p:sp>
        <p:nvSpPr>
          <p:cNvPr id="3" name="2 İçerik Yer Tutucusu"/>
          <p:cNvSpPr>
            <a:spLocks noGrp="1"/>
          </p:cNvSpPr>
          <p:nvPr>
            <p:ph idx="1"/>
          </p:nvPr>
        </p:nvSpPr>
        <p:spPr/>
        <p:txBody>
          <a:bodyPr/>
          <a:lstStyle/>
          <a:p>
            <a:pPr algn="ctr"/>
            <a:endParaRPr lang="tr-TR" dirty="0" smtClean="0"/>
          </a:p>
          <a:p>
            <a:pPr algn="ctr"/>
            <a:endParaRPr lang="tr-TR" dirty="0" smtClean="0"/>
          </a:p>
          <a:p>
            <a:pPr algn="ctr"/>
            <a:r>
              <a:rPr lang="tr-TR" dirty="0" smtClean="0"/>
              <a:t>KENDİMİZLE TANIŞABİLMELİYİZ.</a:t>
            </a: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3. BASAMAK</a:t>
            </a:r>
            <a:endParaRPr lang="tr-TR" dirty="0"/>
          </a:p>
        </p:txBody>
      </p:sp>
      <p:sp>
        <p:nvSpPr>
          <p:cNvPr id="3" name="2 İçerik Yer Tutucusu"/>
          <p:cNvSpPr>
            <a:spLocks noGrp="1"/>
          </p:cNvSpPr>
          <p:nvPr>
            <p:ph idx="1"/>
          </p:nvPr>
        </p:nvSpPr>
        <p:spPr/>
        <p:txBody>
          <a:bodyPr/>
          <a:lstStyle/>
          <a:p>
            <a:pPr algn="ctr"/>
            <a:endParaRPr lang="tr-TR" dirty="0" smtClean="0"/>
          </a:p>
          <a:p>
            <a:pPr algn="ctr"/>
            <a:endParaRPr lang="tr-TR" dirty="0" smtClean="0"/>
          </a:p>
          <a:p>
            <a:pPr algn="ctr"/>
            <a:r>
              <a:rPr lang="tr-TR" dirty="0" smtClean="0"/>
              <a:t>İÇİNDE YAŞADIĞIMIZ TOPLUMLA VE KÜLTÜRLE TANIŞABİLMELİYİZ.</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ctr"/>
            <a:endParaRPr lang="tr-TR" dirty="0" smtClean="0"/>
          </a:p>
          <a:p>
            <a:pPr algn="ctr"/>
            <a:r>
              <a:rPr lang="tr-TR" dirty="0" smtClean="0"/>
              <a:t>EY İNSANLAR! BİZ SİZİ BİR ERKEK VE BİR KADINDAN YARATTIK VE BİRBİRİNİZLE TANIŞMANIZ İÇİN SİZİ MİLLETLERE VE KABİLELERE AYIRDIK. ALLAH YANINDA EN ÜSTÜN OLANINIZ DERİN İLAHİ SORUMLULUK BİLİNCİNE SAHİP OLANINIZDIR. ALLAH BİLENDİR, HABERDAR OLANDIR. (HUCURAT, 13)</a:t>
            </a: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4. BASAMAK</a:t>
            </a:r>
            <a:endParaRPr lang="tr-TR" dirty="0"/>
          </a:p>
        </p:txBody>
      </p:sp>
      <p:sp>
        <p:nvSpPr>
          <p:cNvPr id="3" name="2 İçerik Yer Tutucusu"/>
          <p:cNvSpPr>
            <a:spLocks noGrp="1"/>
          </p:cNvSpPr>
          <p:nvPr>
            <p:ph idx="1"/>
          </p:nvPr>
        </p:nvSpPr>
        <p:spPr/>
        <p:txBody>
          <a:bodyPr/>
          <a:lstStyle/>
          <a:p>
            <a:pPr algn="ctr"/>
            <a:endParaRPr lang="tr-TR" dirty="0" smtClean="0"/>
          </a:p>
          <a:p>
            <a:pPr algn="ctr"/>
            <a:endParaRPr lang="tr-TR" dirty="0" smtClean="0"/>
          </a:p>
          <a:p>
            <a:pPr algn="ctr"/>
            <a:r>
              <a:rPr lang="tr-TR" dirty="0" smtClean="0"/>
              <a:t>“ÖTEKİ” İLE TANIŞABİLMELİYİZ.</a:t>
            </a: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5. BASAMAK</a:t>
            </a:r>
            <a:endParaRPr lang="tr-TR" dirty="0"/>
          </a:p>
        </p:txBody>
      </p:sp>
      <p:sp>
        <p:nvSpPr>
          <p:cNvPr id="3" name="2 İçerik Yer Tutucusu"/>
          <p:cNvSpPr>
            <a:spLocks noGrp="1"/>
          </p:cNvSpPr>
          <p:nvPr>
            <p:ph idx="1"/>
          </p:nvPr>
        </p:nvSpPr>
        <p:spPr/>
        <p:txBody>
          <a:bodyPr/>
          <a:lstStyle/>
          <a:p>
            <a:pPr algn="ctr"/>
            <a:endParaRPr lang="tr-TR" dirty="0" smtClean="0"/>
          </a:p>
          <a:p>
            <a:pPr algn="ctr"/>
            <a:endParaRPr lang="tr-TR" dirty="0" smtClean="0"/>
          </a:p>
          <a:p>
            <a:pPr algn="ctr"/>
            <a:r>
              <a:rPr lang="tr-TR" dirty="0" smtClean="0"/>
              <a:t>GELECEĞE YÖNELİK SORUMLULUKLARIMIZLA TANIŞABİLMELİYİZ.</a:t>
            </a:r>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3949048"/>
          </a:xfrm>
        </p:spPr>
        <p:txBody>
          <a:bodyPr>
            <a:normAutofit/>
          </a:bodyPr>
          <a:lstStyle/>
          <a:p>
            <a:r>
              <a:rPr lang="tr-TR" dirty="0" smtClean="0"/>
              <a:t>“… ALLAH YANINDA EN ÜSTÜN OLANINIZ DERİN İLAHİ SORUMLULUK BİLİNCİNE SAHİP OLANINIZDIR.” (HUCURAT, 13)</a:t>
            </a:r>
            <a:br>
              <a:rPr lang="tr-TR" dirty="0" smtClean="0"/>
            </a:br>
            <a:endParaRPr lang="tr-TR" dirty="0"/>
          </a:p>
        </p:txBody>
      </p:sp>
      <p:sp>
        <p:nvSpPr>
          <p:cNvPr id="3" name="2 İçerik Yer Tutucusu"/>
          <p:cNvSpPr>
            <a:spLocks noGrp="1"/>
          </p:cNvSpPr>
          <p:nvPr>
            <p:ph idx="1"/>
          </p:nvPr>
        </p:nvSpPr>
        <p:spPr>
          <a:xfrm>
            <a:off x="457200" y="4581128"/>
            <a:ext cx="8229600" cy="1743472"/>
          </a:xfrm>
        </p:spPr>
        <p:txBody>
          <a:bodyPr/>
          <a:lstStyle/>
          <a:p>
            <a:pPr algn="ctr"/>
            <a:endParaRPr lang="tr-TR" dirty="0" smtClean="0"/>
          </a:p>
          <a:p>
            <a:pPr algn="ctr"/>
            <a:r>
              <a:rPr lang="tr-TR" dirty="0" smtClean="0"/>
              <a:t>PROF. DR. MUALLA SELÇUK</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ctr"/>
            <a:endParaRPr lang="tr-TR" dirty="0" smtClean="0"/>
          </a:p>
          <a:p>
            <a:pPr algn="ctr"/>
            <a:r>
              <a:rPr lang="tr-TR" dirty="0" smtClean="0"/>
              <a:t>İNSANLAR BİRBİRİNİ YABANCILAR OLARAK GÖRDÜKLERİNDE, KENDİ İNANCINDAN OLMAYANLARI CEHENNEME GÖNDERMEYİ VEYA ONLARI YOK ETME PLANLARI YAPARAK DÜNYAYI ONLARDAN TEMİZLEMEYİ KOLAYCA DÜŞÜNEBİLİYORLAR.</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ctr"/>
            <a:endParaRPr lang="tr-TR" dirty="0" smtClean="0"/>
          </a:p>
          <a:p>
            <a:pPr algn="ctr"/>
            <a:r>
              <a:rPr lang="tr-TR" dirty="0" smtClean="0"/>
              <a:t>HALBUKİ TANIŞTILAR VE YAKINLAŞIP ARKADAŞ OLDULAR MI, DÜŞÜNCELERİ VE DAVRANIŞLARI DEĞİŞİYOR.</a:t>
            </a:r>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NE YAPSINLAR ŞİMDİ?</a:t>
            </a:r>
            <a:endParaRPr lang="tr-TR" dirty="0"/>
          </a:p>
        </p:txBody>
      </p:sp>
      <p:sp>
        <p:nvSpPr>
          <p:cNvPr id="3" name="2 İçerik Yer Tutucusu"/>
          <p:cNvSpPr>
            <a:spLocks noGrp="1"/>
          </p:cNvSpPr>
          <p:nvPr>
            <p:ph idx="1"/>
          </p:nvPr>
        </p:nvSpPr>
        <p:spPr/>
        <p:txBody>
          <a:bodyPr/>
          <a:lstStyle/>
          <a:p>
            <a:pPr algn="ctr"/>
            <a:endParaRPr lang="tr-TR" dirty="0" smtClean="0"/>
          </a:p>
          <a:p>
            <a:pPr algn="ctr"/>
            <a:r>
              <a:rPr lang="tr-TR" dirty="0" smtClean="0"/>
              <a:t>YENİDEN AYRILIP BİRLEŞSİNLER Mİ?</a:t>
            </a:r>
          </a:p>
          <a:p>
            <a:pPr algn="ctr"/>
            <a:endParaRPr lang="tr-TR" dirty="0" smtClean="0"/>
          </a:p>
          <a:p>
            <a:pPr algn="ctr"/>
            <a:r>
              <a:rPr lang="tr-TR" dirty="0" smtClean="0"/>
              <a:t>ALDIRMAZLIKTAN MI GELSİNLER?</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ctr"/>
            <a:endParaRPr lang="tr-TR" dirty="0" smtClean="0"/>
          </a:p>
          <a:p>
            <a:pPr algn="ctr"/>
            <a:r>
              <a:rPr lang="tr-TR" dirty="0" smtClean="0"/>
              <a:t>YOKSA HEDEFİ AYNI OLAN FARKLI YOLLARDA YÜRÜMEKTE OLDUKLARININ BİLİNCİNE VARSINLAR VE KARŞILIKLI OLARAK SAYGI DAVRANIŞI MI GELİŞTİRSİNLER?</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2436880"/>
          </a:xfrm>
        </p:spPr>
        <p:txBody>
          <a:bodyPr>
            <a:normAutofit/>
          </a:bodyPr>
          <a:lstStyle/>
          <a:p>
            <a:pPr algn="ctr"/>
            <a:r>
              <a:rPr lang="tr-TR" dirty="0" smtClean="0"/>
              <a:t>MÜSLÜMAN ENTELLEKTÜELLER ARASINDA KALIN ÇİZGİLERİ İLE RESMEDİLECEK İKİ GÖRÜŞ VARDIR</a:t>
            </a:r>
            <a:endParaRPr lang="tr-TR" dirty="0"/>
          </a:p>
        </p:txBody>
      </p:sp>
      <p:sp>
        <p:nvSpPr>
          <p:cNvPr id="3" name="2 İçerik Yer Tutucusu"/>
          <p:cNvSpPr>
            <a:spLocks noGrp="1"/>
          </p:cNvSpPr>
          <p:nvPr>
            <p:ph idx="1"/>
          </p:nvPr>
        </p:nvSpPr>
        <p:spPr>
          <a:xfrm>
            <a:off x="457200" y="3717032"/>
            <a:ext cx="8229600" cy="2607568"/>
          </a:xfrm>
        </p:spPr>
        <p:txBody>
          <a:bodyPr/>
          <a:lstStyle/>
          <a:p>
            <a:endParaRPr lang="tr-TR" dirty="0" smtClean="0"/>
          </a:p>
          <a:p>
            <a:pPr algn="ctr"/>
            <a:r>
              <a:rPr lang="tr-TR" dirty="0" smtClean="0"/>
              <a:t>BİRİNCİ BAKIŞ AÇISINA GÖRE;</a:t>
            </a:r>
          </a:p>
          <a:p>
            <a:pPr algn="ctr"/>
            <a:r>
              <a:rPr lang="tr-TR" dirty="0" smtClean="0"/>
              <a:t>KUR’AN ALLAH KELAMI OLDUĞU İÇİN BÜTÜNÜYLE MUTLAKTIR, EVRENSELDİR.</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356760"/>
          </a:xfrm>
        </p:spPr>
        <p:txBody>
          <a:bodyPr>
            <a:normAutofit/>
          </a:bodyPr>
          <a:lstStyle/>
          <a:p>
            <a:r>
              <a:rPr lang="tr-TR" dirty="0" smtClean="0"/>
              <a:t>İKİNCİ BİR YAKLAŞIMA GÖRE İSE;</a:t>
            </a:r>
            <a:br>
              <a:rPr lang="tr-TR" dirty="0" smtClean="0"/>
            </a:br>
            <a:endParaRPr lang="tr-TR" dirty="0"/>
          </a:p>
        </p:txBody>
      </p:sp>
      <p:sp>
        <p:nvSpPr>
          <p:cNvPr id="3" name="2 İçerik Yer Tutucusu"/>
          <p:cNvSpPr>
            <a:spLocks noGrp="1"/>
          </p:cNvSpPr>
          <p:nvPr>
            <p:ph idx="1"/>
          </p:nvPr>
        </p:nvSpPr>
        <p:spPr/>
        <p:txBody>
          <a:bodyPr/>
          <a:lstStyle/>
          <a:p>
            <a:pPr algn="ctr">
              <a:buNone/>
            </a:pPr>
            <a:endParaRPr lang="tr-TR" dirty="0" smtClean="0"/>
          </a:p>
          <a:p>
            <a:pPr algn="ctr">
              <a:buNone/>
            </a:pPr>
            <a:endParaRPr lang="tr-TR" dirty="0" smtClean="0"/>
          </a:p>
          <a:p>
            <a:pPr algn="ctr">
              <a:buNone/>
            </a:pPr>
            <a:r>
              <a:rPr lang="tr-TR" dirty="0" smtClean="0"/>
              <a:t>KUR’AN ALLAH KELAMIDIR, ANCAK AYNI ZAMANDA HZ. PEYGAMBER’İN VE MUHATAP KİTLE OLAN ARAP TOPLUMUNUN SOMUT TARİHİ TECRÜBELERİNİ DE İÇEREN BİR KAYITTIR.</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932824"/>
          </a:xfrm>
        </p:spPr>
        <p:txBody>
          <a:bodyPr>
            <a:normAutofit/>
          </a:bodyPr>
          <a:lstStyle/>
          <a:p>
            <a:pPr algn="ctr"/>
            <a:r>
              <a:rPr lang="tr-TR" dirty="0" smtClean="0"/>
              <a:t>BİREY BİLİNCİNİ GELİŞTİREN BİR DİN EĞİTİMİNİN KUR’ANÎ DAYANAKLARI</a:t>
            </a:r>
            <a:endParaRPr lang="tr-TR" dirty="0"/>
          </a:p>
        </p:txBody>
      </p:sp>
      <p:sp>
        <p:nvSpPr>
          <p:cNvPr id="3" name="2 İçerik Yer Tutucusu"/>
          <p:cNvSpPr>
            <a:spLocks noGrp="1"/>
          </p:cNvSpPr>
          <p:nvPr>
            <p:ph idx="1"/>
          </p:nvPr>
        </p:nvSpPr>
        <p:spPr>
          <a:xfrm>
            <a:off x="457200" y="2852936"/>
            <a:ext cx="8229600" cy="3471664"/>
          </a:xfrm>
        </p:spPr>
        <p:txBody>
          <a:bodyPr/>
          <a:lstStyle/>
          <a:p>
            <a:pPr algn="ctr"/>
            <a:endParaRPr lang="tr-TR" dirty="0" smtClean="0"/>
          </a:p>
          <a:p>
            <a:pPr algn="ctr"/>
            <a:endParaRPr lang="tr-TR" dirty="0" smtClean="0"/>
          </a:p>
          <a:p>
            <a:pPr algn="ctr"/>
            <a:r>
              <a:rPr lang="tr-TR" dirty="0" smtClean="0"/>
              <a:t>“DİNDE BASKI VE ZORLAMA YOKTUR.” (BAKARA,256)</a:t>
            </a:r>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176</TotalTime>
  <Words>421</Words>
  <Application>Microsoft Office PowerPoint</Application>
  <PresentationFormat>Ekran Gösterisi (4:3)</PresentationFormat>
  <Paragraphs>73</Paragraphs>
  <Slides>22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22</vt:i4>
      </vt:variant>
    </vt:vector>
  </HeadingPairs>
  <TitlesOfParts>
    <vt:vector size="25" baseType="lpstr">
      <vt:lpstr>Century Gothic</vt:lpstr>
      <vt:lpstr>Wingdings 3</vt:lpstr>
      <vt:lpstr>Dilim</vt:lpstr>
      <vt:lpstr>BİRLİKTE YAŞAMAYA KU’RANÎ BİR YAKLAŞIM</vt:lpstr>
      <vt:lpstr>PowerPoint Sunusu</vt:lpstr>
      <vt:lpstr>PowerPoint Sunusu</vt:lpstr>
      <vt:lpstr>PowerPoint Sunusu</vt:lpstr>
      <vt:lpstr>NE YAPSINLAR ŞİMDİ?</vt:lpstr>
      <vt:lpstr>PowerPoint Sunusu</vt:lpstr>
      <vt:lpstr>MÜSLÜMAN ENTELLEKTÜELLER ARASINDA KALIN ÇİZGİLERİ İLE RESMEDİLECEK İKİ GÖRÜŞ VARDIR</vt:lpstr>
      <vt:lpstr>İKİNCİ BİR YAKLAŞIMA GÖRE İSE; </vt:lpstr>
      <vt:lpstr>BİREY BİLİNCİNİ GELİŞTİREN BİR DİN EĞİTİMİNİN KUR’ANÎ DAYANAKLARI</vt:lpstr>
      <vt:lpstr>PowerPoint Sunusu</vt:lpstr>
      <vt:lpstr>PowerPoint Sunusu</vt:lpstr>
      <vt:lpstr>PowerPoint Sunusu</vt:lpstr>
      <vt:lpstr>KUR’ANÎ DAYANAKLAR</vt:lpstr>
      <vt:lpstr>DİN ÖĞRETİMİ İÇİN İKİ KRİTER ÇIKARTIRSAK EĞER;</vt:lpstr>
      <vt:lpstr>1. TARİHİ ARKA PLAN</vt:lpstr>
      <vt:lpstr>BİR MÜSLÜMAN PERSPEKTİFİNDEN ÖNYARGILARI GİDERME VE KARŞILIKLI ANLAYIŞ ZEMİNİ OLUŞTURMA BASAMAKLARI</vt:lpstr>
      <vt:lpstr>1. BASMAK</vt:lpstr>
      <vt:lpstr>2. BASAMAK</vt:lpstr>
      <vt:lpstr>3. BASAMAK</vt:lpstr>
      <vt:lpstr>4. BASAMAK</vt:lpstr>
      <vt:lpstr>5. BASAMAK</vt:lpstr>
      <vt:lpstr>“… ALLAH YANINDA EN ÜSTÜN OLANINIZ DERİN İLAHİ SORUMLULUK BİLİNCİNE SAHİP OLANINIZDIR.” (HUCURAT, 13)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KÜLTÜRLERARASI DİN VE AHLAK ÖĞRETİMİ</dc:title>
  <dc:creator>şahin</dc:creator>
  <cp:lastModifiedBy>şahin</cp:lastModifiedBy>
  <cp:revision>22</cp:revision>
  <dcterms:modified xsi:type="dcterms:W3CDTF">2019-04-15T08:40:55Z</dcterms:modified>
</cp:coreProperties>
</file>