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4139838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24043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4478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28.04.2020</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999662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D9F75050-0E15-4C5B-92B0-66D068882F1F}" type="datetimeFigureOut">
              <a:rPr lang="tr-TR" smtClean="0">
                <a:solidFill>
                  <a:srgbClr val="FFF39D"/>
                </a:solidFill>
              </a:rPr>
              <a:pPr/>
              <a:t>28.04.2020</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0566681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407291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91314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28.04.2020</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624192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83006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28.04.2020</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86351990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28.04.2020</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374768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0786366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t>
            </a:r>
            <a:endParaRPr lang="tr-TR" dirty="0"/>
          </a:p>
        </p:txBody>
      </p:sp>
      <p:sp>
        <p:nvSpPr>
          <p:cNvPr id="3" name="İçerik Yer Tutucusu 2"/>
          <p:cNvSpPr>
            <a:spLocks noGrp="1"/>
          </p:cNvSpPr>
          <p:nvPr>
            <p:ph sz="quarter" idx="1"/>
          </p:nvPr>
        </p:nvSpPr>
        <p:spPr>
          <a:xfrm>
            <a:off x="1775520" y="620688"/>
            <a:ext cx="7673280" cy="5853264"/>
          </a:xfrm>
        </p:spPr>
        <p:txBody>
          <a:bodyPr/>
          <a:lstStyle/>
          <a:p>
            <a:pPr algn="just">
              <a:lnSpc>
                <a:spcPct val="150000"/>
              </a:lnSpc>
              <a:spcAft>
                <a:spcPts val="800"/>
              </a:spcAft>
            </a:pPr>
            <a:r>
              <a:rPr lang="tr-TR" b="1" dirty="0">
                <a:latin typeface="Times New Roman"/>
                <a:ea typeface="Times New Roman"/>
              </a:rPr>
              <a:t>Kaynaştırma Eğitiminin Başarısını Etkileyen Etmenler</a:t>
            </a:r>
          </a:p>
          <a:p>
            <a:pPr algn="just">
              <a:lnSpc>
                <a:spcPct val="150000"/>
              </a:lnSpc>
              <a:spcAft>
                <a:spcPts val="800"/>
              </a:spcAft>
            </a:pPr>
            <a:r>
              <a:rPr lang="tr-TR" sz="2800" dirty="0">
                <a:latin typeface="Times New Roman"/>
                <a:ea typeface="Times New Roman"/>
              </a:rPr>
              <a:t>Kaynaştırma eğitiminin doğru bir şekilde uygulanabilmesi için pek çok unsurun bir araya gelmesi gerekmektedir. Bu unsurların tamamı görevlerini tam olarak yerine getirirse, başarılı bir kaynaştırmadan söz etmek mümkün olabilir. </a:t>
            </a:r>
            <a:endParaRPr lang="tr-TR" sz="2800" i="1" dirty="0">
              <a:latin typeface="Times New Roman"/>
              <a:ea typeface="Times New Roman"/>
            </a:endParaRPr>
          </a:p>
        </p:txBody>
      </p:sp>
    </p:spTree>
    <p:extLst>
      <p:ext uri="{BB962C8B-B14F-4D97-AF65-F5344CB8AC3E}">
        <p14:creationId xmlns:p14="http://schemas.microsoft.com/office/powerpoint/2010/main" val="785414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Aft>
                <a:spcPts val="800"/>
              </a:spcAft>
            </a:pPr>
            <a:r>
              <a:rPr lang="tr-TR" sz="3000" b="1" dirty="0">
                <a:latin typeface="Times New Roman"/>
                <a:ea typeface="Times New Roman"/>
              </a:rPr>
              <a:t>Kaynaştırma eğitimine engelli çocukların </a:t>
            </a:r>
            <a:r>
              <a:rPr lang="tr-TR" sz="3000" b="1" dirty="0">
                <a:latin typeface="Times New Roman"/>
                <a:ea typeface="Times New Roman"/>
              </a:rPr>
              <a:t>hazırlanması</a:t>
            </a:r>
          </a:p>
          <a:p>
            <a:pPr algn="just">
              <a:lnSpc>
                <a:spcPct val="150000"/>
              </a:lnSpc>
              <a:spcAft>
                <a:spcPts val="800"/>
              </a:spcAft>
            </a:pPr>
            <a:r>
              <a:rPr lang="tr-TR" sz="2800" dirty="0">
                <a:latin typeface="Times New Roman"/>
                <a:ea typeface="Times New Roman"/>
              </a:rPr>
              <a:t>Normal </a:t>
            </a:r>
            <a:r>
              <a:rPr lang="tr-TR" sz="2800" dirty="0">
                <a:latin typeface="Times New Roman"/>
                <a:ea typeface="Times New Roman"/>
              </a:rPr>
              <a:t>eğitim ve özel eğitim ortamları, öğretim düzeni, ders programları, öğretim yöntemleri, davranışsal beklentiler ve fiziksel ortam bakımından birbirlerinden farklılıklar </a:t>
            </a:r>
            <a:r>
              <a:rPr lang="tr-TR" sz="2800" dirty="0">
                <a:latin typeface="Times New Roman"/>
                <a:ea typeface="Times New Roman"/>
              </a:rPr>
              <a:t>göstermektedir</a:t>
            </a:r>
            <a:endParaRPr lang="tr-TR" sz="2800" dirty="0"/>
          </a:p>
        </p:txBody>
      </p:sp>
    </p:spTree>
    <p:extLst>
      <p:ext uri="{BB962C8B-B14F-4D97-AF65-F5344CB8AC3E}">
        <p14:creationId xmlns:p14="http://schemas.microsoft.com/office/powerpoint/2010/main" val="694875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Aft>
                <a:spcPts val="800"/>
              </a:spcAft>
              <a:buClr>
                <a:srgbClr val="FE8637"/>
              </a:buClr>
            </a:pPr>
            <a:r>
              <a:rPr lang="tr-TR" sz="2800" dirty="0">
                <a:solidFill>
                  <a:prstClr val="black"/>
                </a:solidFill>
                <a:latin typeface="Times New Roman"/>
                <a:ea typeface="Times New Roman"/>
              </a:rPr>
              <a:t>Sınıfta uyulması gereken kurallar (oturma düzeni, sınıfa nasıl girilip çıkılacağı, suyun nasıl isteneceği, tuvalete gitmek için nasıl izin alınacağı </a:t>
            </a:r>
            <a:r>
              <a:rPr lang="tr-TR" sz="2800" dirty="0" err="1">
                <a:solidFill>
                  <a:prstClr val="black"/>
                </a:solidFill>
                <a:latin typeface="Times New Roman"/>
                <a:ea typeface="Times New Roman"/>
              </a:rPr>
              <a:t>vb</a:t>
            </a:r>
            <a:r>
              <a:rPr lang="tr-TR" sz="2800" dirty="0">
                <a:solidFill>
                  <a:prstClr val="black"/>
                </a:solidFill>
                <a:latin typeface="Times New Roman"/>
                <a:ea typeface="Times New Roman"/>
              </a:rPr>
              <a:t>) ve sınıfın yapısı özellikle engelli çocukların büyük problemler yaşamasına neden olmaktadır.</a:t>
            </a:r>
            <a:endParaRPr lang="tr-TR" sz="2800" b="1" dirty="0">
              <a:solidFill>
                <a:prstClr val="black"/>
              </a:solidFill>
              <a:latin typeface="Times New Roman"/>
              <a:ea typeface="Times New Roman"/>
            </a:endParaRPr>
          </a:p>
        </p:txBody>
      </p:sp>
    </p:spTree>
    <p:extLst>
      <p:ext uri="{BB962C8B-B14F-4D97-AF65-F5344CB8AC3E}">
        <p14:creationId xmlns:p14="http://schemas.microsoft.com/office/powerpoint/2010/main" val="3803575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Engelli çocuklara, normal sınıfta uyulması gereken kurallar hakkında bilgi vermek, kaynaştırma eğitiminin kolay ve başarılı uygulanmasını sağlayacaktır. </a:t>
            </a:r>
            <a:endParaRPr lang="tr-TR" sz="2800" dirty="0">
              <a:latin typeface="Times New Roman"/>
              <a:ea typeface="Times New Roman"/>
            </a:endParaRPr>
          </a:p>
          <a:p>
            <a:r>
              <a:rPr lang="tr-TR" sz="2800" dirty="0">
                <a:latin typeface="Times New Roman"/>
                <a:ea typeface="Times New Roman"/>
              </a:rPr>
              <a:t>Özel </a:t>
            </a:r>
            <a:r>
              <a:rPr lang="tr-TR" sz="2800" dirty="0">
                <a:latin typeface="Times New Roman"/>
                <a:ea typeface="Times New Roman"/>
              </a:rPr>
              <a:t>eğitim ortamından normal eğitim ortamına geçisin başarılı olması için kaynaştırma programına dahil edilen çocuğun, normal sınıfın davranışsal ve akademik gereklerine uygun bir şekilde hazırlanması gerekmektedir. </a:t>
            </a:r>
            <a:endParaRPr lang="tr-TR" sz="2800" dirty="0"/>
          </a:p>
        </p:txBody>
      </p:sp>
    </p:spTree>
    <p:extLst>
      <p:ext uri="{BB962C8B-B14F-4D97-AF65-F5344CB8AC3E}">
        <p14:creationId xmlns:p14="http://schemas.microsoft.com/office/powerpoint/2010/main" val="1317114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800"/>
              </a:spcAft>
            </a:pPr>
            <a:r>
              <a:rPr lang="tr-TR" dirty="0">
                <a:latin typeface="Times New Roman"/>
                <a:ea typeface="Times New Roman"/>
              </a:rPr>
              <a:t>Engelli çocuğun sınıf kuralları açısından kaynaştırma eğitimine hazırlanmasında şunlar yapılmalıdır:</a:t>
            </a:r>
            <a:endParaRPr lang="tr-TR" i="1" dirty="0">
              <a:latin typeface="Times New Roman"/>
              <a:ea typeface="Times New Roman"/>
            </a:endParaRPr>
          </a:p>
          <a:p>
            <a:pPr marL="342900" indent="-342900" algn="just">
              <a:lnSpc>
                <a:spcPct val="150000"/>
              </a:lnSpc>
              <a:spcAft>
                <a:spcPts val="800"/>
              </a:spcAft>
              <a:buFont typeface="Symbol"/>
              <a:buChar char=""/>
              <a:tabLst>
                <a:tab pos="228600" algn="l"/>
              </a:tabLst>
            </a:pPr>
            <a:r>
              <a:rPr lang="tr-TR" dirty="0">
                <a:latin typeface="Times New Roman"/>
                <a:ea typeface="Times New Roman"/>
              </a:rPr>
              <a:t>Öğretmen sınıfta kuralları açıklamış olmasına rağmen, çocuklar bu kuralları doğru bir şekilde anlamamış olabilirler. Bu nedenle, öğretmen çocuklarla kuralları tartışmalı ve kural açık değilse soru sormaları için sağlanmalıdır.</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73453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342900" indent="-342900" algn="just">
              <a:lnSpc>
                <a:spcPct val="150000"/>
              </a:lnSpc>
              <a:spcAft>
                <a:spcPts val="800"/>
              </a:spcAft>
              <a:buFont typeface="Symbol"/>
              <a:buChar char=""/>
              <a:tabLst>
                <a:tab pos="228600" algn="l"/>
              </a:tabLst>
            </a:pPr>
            <a:r>
              <a:rPr lang="tr-TR" sz="2800" dirty="0">
                <a:latin typeface="Times New Roman"/>
                <a:ea typeface="Times New Roman"/>
              </a:rPr>
              <a:t>Öğretmen sınıf kurallarını içeren bir kontrol listesi hazırlayacak çocuklara vermelidir. </a:t>
            </a:r>
            <a:endParaRPr lang="tr-TR" sz="2800" i="1" dirty="0">
              <a:latin typeface="Times New Roman"/>
              <a:ea typeface="Times New Roman"/>
            </a:endParaRPr>
          </a:p>
          <a:p>
            <a:r>
              <a:rPr lang="tr-TR" sz="2800" dirty="0">
                <a:latin typeface="Times New Roman"/>
                <a:ea typeface="Times New Roman"/>
              </a:rPr>
              <a:t>Öğretmen önceki yılın çocukları tarafından hazırlanmış olan sınıf kurallarını içeren bir filmi yeni gelen çocuklara göstermelidir. Okul başladığında her bir kural çocuklarla birlikte tartışılmalıdır. </a:t>
            </a:r>
            <a:endParaRPr lang="tr-TR" sz="2800" dirty="0">
              <a:latin typeface="Times New Roman"/>
              <a:ea typeface="Times New Roman"/>
            </a:endParaRPr>
          </a:p>
        </p:txBody>
      </p:sp>
    </p:spTree>
    <p:extLst>
      <p:ext uri="{BB962C8B-B14F-4D97-AF65-F5344CB8AC3E}">
        <p14:creationId xmlns:p14="http://schemas.microsoft.com/office/powerpoint/2010/main" val="2330837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latin typeface="Times New Roman"/>
                <a:ea typeface="Times New Roman"/>
              </a:rPr>
              <a:t>Kaynaştırma eğitimine okul personelinin </a:t>
            </a:r>
            <a:r>
              <a:rPr lang="tr-TR" b="1" dirty="0" smtClean="0">
                <a:latin typeface="Times New Roman"/>
                <a:ea typeface="Times New Roman"/>
              </a:rPr>
              <a:t>hazırlanması</a:t>
            </a:r>
          </a:p>
          <a:p>
            <a:r>
              <a:rPr lang="tr-TR" dirty="0" smtClean="0">
                <a:latin typeface="Times New Roman"/>
                <a:ea typeface="Times New Roman"/>
              </a:rPr>
              <a:t> </a:t>
            </a:r>
            <a:r>
              <a:rPr lang="tr-TR" sz="2800" dirty="0">
                <a:latin typeface="Times New Roman"/>
                <a:ea typeface="Times New Roman"/>
              </a:rPr>
              <a:t>Okul personelinin kaynaştırmanın gereğine ve önemine inanması, kaynaştırma eğitimi içinde yer alan her bir bireyin işini kolaylaştırmaktadır. İdareciler, okulda görevli tüm personeli kaynaştırma eğitimi konusunda bilgilendirmek için gerekli tüm olanakları sağlamalıdır. </a:t>
            </a:r>
            <a:endParaRPr lang="tr-TR" sz="2800" dirty="0"/>
          </a:p>
        </p:txBody>
      </p:sp>
    </p:spTree>
    <p:extLst>
      <p:ext uri="{BB962C8B-B14F-4D97-AF65-F5344CB8AC3E}">
        <p14:creationId xmlns:p14="http://schemas.microsoft.com/office/powerpoint/2010/main" val="3424386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latin typeface="Times New Roman"/>
                <a:ea typeface="Times New Roman"/>
              </a:rPr>
              <a:t>Kaynaştırma eğitimine anne babaların hazırlanması:</a:t>
            </a:r>
            <a:r>
              <a:rPr lang="tr-TR" dirty="0">
                <a:latin typeface="Times New Roman"/>
                <a:ea typeface="Times New Roman"/>
              </a:rPr>
              <a:t> </a:t>
            </a:r>
            <a:r>
              <a:rPr lang="tr-TR" sz="2800" dirty="0">
                <a:latin typeface="Times New Roman"/>
                <a:ea typeface="Times New Roman"/>
              </a:rPr>
              <a:t>Anne babalarla düzenli toplantılar yapmak, uygulamanın içeriği hakkında bilgiler vermek, onların görüşlerini almak ve gerekiyorsa  uygulamanın başarılı olduğu yönleri sergileyebilecek somut örnekler sunmak anne babaların kabulünün sağlanmasında yararlı olmaktadır. </a:t>
            </a:r>
            <a:endParaRPr lang="tr-TR" sz="2800" dirty="0"/>
          </a:p>
        </p:txBody>
      </p:sp>
    </p:spTree>
    <p:extLst>
      <p:ext uri="{BB962C8B-B14F-4D97-AF65-F5344CB8AC3E}">
        <p14:creationId xmlns:p14="http://schemas.microsoft.com/office/powerpoint/2010/main" val="1047034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lvl="0">
              <a:buClr>
                <a:srgbClr val="FE8637"/>
              </a:buClr>
            </a:pPr>
            <a:r>
              <a:rPr lang="tr-TR" sz="2800" dirty="0">
                <a:solidFill>
                  <a:prstClr val="black"/>
                </a:solidFill>
                <a:latin typeface="Times New Roman"/>
                <a:ea typeface="Times New Roman"/>
              </a:rPr>
              <a:t>Kaynaştırma eğitiminden başarılı sonuçlar alınabilmesi için, anne babaların istekli olması son derece önemlidir</a:t>
            </a:r>
            <a:r>
              <a:rPr lang="tr-TR" sz="2800" dirty="0">
                <a:solidFill>
                  <a:prstClr val="black"/>
                </a:solidFill>
                <a:latin typeface="Times New Roman"/>
                <a:ea typeface="Times New Roman"/>
              </a:rPr>
              <a:t>.</a:t>
            </a:r>
          </a:p>
          <a:p>
            <a:pPr lvl="0">
              <a:buClr>
                <a:srgbClr val="FE8637"/>
              </a:buClr>
            </a:pPr>
            <a:r>
              <a:rPr lang="tr-TR" sz="2800" dirty="0">
                <a:solidFill>
                  <a:prstClr val="black"/>
                </a:solidFill>
                <a:latin typeface="Times New Roman"/>
                <a:ea typeface="Times New Roman"/>
              </a:rPr>
              <a:t>Kaynaştırma eğitiminin başarısını etkileyen önemli özelliklerden biri de normal gelişim çocukların anne babalarının bu eğitimi kabul etmiş olmalarıdır.</a:t>
            </a:r>
          </a:p>
          <a:p>
            <a:pPr lvl="0">
              <a:buClr>
                <a:srgbClr val="FE8637"/>
              </a:buClr>
            </a:pPr>
            <a:endParaRPr lang="tr-TR" sz="2800" dirty="0">
              <a:solidFill>
                <a:prstClr val="black"/>
              </a:solidFill>
            </a:endParaRPr>
          </a:p>
          <a:p>
            <a:endParaRPr lang="tr-TR" dirty="0"/>
          </a:p>
        </p:txBody>
      </p:sp>
    </p:spTree>
    <p:extLst>
      <p:ext uri="{BB962C8B-B14F-4D97-AF65-F5344CB8AC3E}">
        <p14:creationId xmlns:p14="http://schemas.microsoft.com/office/powerpoint/2010/main" val="1544085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mtClean="0"/>
              <a:t>Normal gelişim gösteren çocukların ailelerinin okulda ve sınıfta engelli çocukları kabul eder bir tutum içinde olması, normal gelişim gösteren çocukların engelli arkadaşlarına karşı olumlu tutumlarının oluşmasında da son derece etkili olabilmektedir</a:t>
            </a:r>
            <a:endParaRPr lang="tr-TR" dirty="0"/>
          </a:p>
        </p:txBody>
      </p:sp>
    </p:spTree>
    <p:extLst>
      <p:ext uri="{BB962C8B-B14F-4D97-AF65-F5344CB8AC3E}">
        <p14:creationId xmlns:p14="http://schemas.microsoft.com/office/powerpoint/2010/main" val="17091933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fontAlgn="base">
              <a:lnSpc>
                <a:spcPct val="150000"/>
              </a:lnSpc>
              <a:spcBef>
                <a:spcPts val="1000"/>
              </a:spcBef>
            </a:pPr>
            <a:r>
              <a:rPr lang="tr-TR" dirty="0">
                <a:solidFill>
                  <a:srgbClr val="000000"/>
                </a:solidFill>
                <a:latin typeface="Times New Roman"/>
              </a:rPr>
              <a:t>Bu bölüm;</a:t>
            </a:r>
            <a:endParaRPr lang="tr-TR" dirty="0">
              <a:latin typeface="Times New Roman"/>
              <a:ea typeface="Times New Roman"/>
            </a:endParaRPr>
          </a:p>
          <a:p>
            <a:pPr marL="742950" lvl="1" indent="-285750" fontAlgn="base">
              <a:buFont typeface="Arial"/>
              <a:buChar char="•"/>
              <a:tabLst>
                <a:tab pos="914400" algn="l"/>
              </a:tabLst>
            </a:pPr>
            <a:r>
              <a:rPr lang="tr-TR" sz="2400" dirty="0" err="1">
                <a:solidFill>
                  <a:srgbClr val="000000"/>
                </a:solidFill>
                <a:latin typeface="Times New Roman"/>
                <a:cs typeface="Times New Roman"/>
              </a:rPr>
              <a:t>Aral,N</a:t>
            </a:r>
            <a:r>
              <a:rPr lang="tr-TR" sz="2400" dirty="0">
                <a:solidFill>
                  <a:srgbClr val="000000"/>
                </a:solidFill>
                <a:latin typeface="Times New Roman"/>
                <a:cs typeface="Times New Roman"/>
              </a:rPr>
              <a:t>., 2011.</a:t>
            </a:r>
            <a:r>
              <a:rPr lang="tr-TR" sz="2400" i="1" dirty="0">
                <a:solidFill>
                  <a:srgbClr val="000000"/>
                </a:solidFill>
                <a:latin typeface="Times New Roman"/>
                <a:cs typeface="Times New Roman"/>
              </a:rPr>
              <a:t> Okul Öncesi Eğitimde Kaynaştırma</a:t>
            </a:r>
            <a:r>
              <a:rPr lang="tr-TR" sz="2400" dirty="0">
                <a:solidFill>
                  <a:srgbClr val="000000"/>
                </a:solidFill>
                <a:latin typeface="Times New Roman"/>
                <a:cs typeface="Times New Roman"/>
              </a:rPr>
              <a:t>, İstanbul: </a:t>
            </a:r>
            <a:r>
              <a:rPr lang="tr-TR" sz="2400" dirty="0" err="1">
                <a:solidFill>
                  <a:srgbClr val="000000"/>
                </a:solidFill>
                <a:latin typeface="Times New Roman"/>
                <a:cs typeface="Times New Roman"/>
              </a:rPr>
              <a:t>Morpa</a:t>
            </a:r>
            <a:r>
              <a:rPr lang="tr-TR" sz="2400" dirty="0">
                <a:solidFill>
                  <a:srgbClr val="000000"/>
                </a:solidFill>
                <a:latin typeface="Times New Roman"/>
                <a:cs typeface="Times New Roman"/>
              </a:rPr>
              <a:t> Yayınları.</a:t>
            </a:r>
            <a:endParaRPr lang="tr-TR" sz="2400" dirty="0">
              <a:latin typeface="Times New Roman"/>
              <a:ea typeface="Times New Roman"/>
              <a:cs typeface="Times New Roman"/>
            </a:endParaRPr>
          </a:p>
          <a:p>
            <a:pPr marL="742950" lvl="1" indent="-285750" fontAlgn="base">
              <a:buFont typeface="Arial"/>
              <a:buChar char="•"/>
              <a:tabLst>
                <a:tab pos="914400" algn="l"/>
              </a:tabLst>
            </a:pPr>
            <a:r>
              <a:rPr lang="tr-TR" sz="2400" dirty="0">
                <a:solidFill>
                  <a:srgbClr val="000000"/>
                </a:solidFill>
                <a:latin typeface="Times New Roman"/>
                <a:cs typeface="Times New Roman"/>
              </a:rPr>
              <a:t>Aral, N. ve Gürsoy, F. 2007. </a:t>
            </a:r>
            <a:r>
              <a:rPr lang="tr-TR" sz="2400" i="1" dirty="0">
                <a:solidFill>
                  <a:srgbClr val="000000"/>
                </a:solidFill>
                <a:latin typeface="Times New Roman"/>
                <a:cs typeface="Times New Roman"/>
              </a:rPr>
              <a:t>Özel eğitim gerektiren çocuklar ve özel eğitime giriş.</a:t>
            </a:r>
            <a:r>
              <a:rPr lang="tr-TR" sz="2400" dirty="0">
                <a:solidFill>
                  <a:srgbClr val="000000"/>
                </a:solidFill>
                <a:latin typeface="Times New Roman"/>
                <a:cs typeface="Times New Roman"/>
              </a:rPr>
              <a:t> İstanbul: </a:t>
            </a:r>
            <a:r>
              <a:rPr lang="tr-TR" sz="2400" dirty="0" err="1">
                <a:solidFill>
                  <a:srgbClr val="000000"/>
                </a:solidFill>
                <a:latin typeface="Times New Roman"/>
                <a:cs typeface="Times New Roman"/>
              </a:rPr>
              <a:t>Morpa</a:t>
            </a:r>
            <a:r>
              <a:rPr lang="tr-TR" sz="2400" dirty="0">
                <a:solidFill>
                  <a:srgbClr val="000000"/>
                </a:solidFill>
                <a:latin typeface="Times New Roman"/>
                <a:cs typeface="Times New Roman"/>
              </a:rPr>
              <a:t> Kültür Yayınları.</a:t>
            </a:r>
            <a:endParaRPr lang="tr-TR" sz="2400" dirty="0">
              <a:latin typeface="Times New Roman"/>
              <a:ea typeface="Times New Roman"/>
              <a:cs typeface="Times New Roman"/>
            </a:endParaRPr>
          </a:p>
          <a:p>
            <a:pPr marL="347345" indent="-347345" fontAlgn="base">
              <a:spcBef>
                <a:spcPts val="1000"/>
              </a:spcBef>
            </a:pPr>
            <a:r>
              <a:rPr lang="tr-TR" dirty="0">
                <a:solidFill>
                  <a:srgbClr val="000000"/>
                </a:solidFill>
                <a:latin typeface="Times New Roman"/>
              </a:rPr>
              <a:t>kaynağından aynen alınmıştır.        </a:t>
            </a:r>
            <a:endParaRPr lang="tr-TR" dirty="0">
              <a:latin typeface="Times New Roman"/>
              <a:ea typeface="Times New Roman"/>
            </a:endParaRPr>
          </a:p>
          <a:p>
            <a:pPr algn="just">
              <a:lnSpc>
                <a:spcPct val="150000"/>
              </a:lnSpc>
              <a:spcAft>
                <a:spcPts val="800"/>
              </a:spcAft>
            </a:pPr>
            <a:r>
              <a:rPr lang="tr-TR" dirty="0">
                <a:latin typeface="Times New Roman"/>
                <a:ea typeface="Times New Roman"/>
              </a:rPr>
              <a:t> </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1184969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latin typeface="Times New Roman"/>
                <a:ea typeface="Times New Roman"/>
              </a:rPr>
              <a:t>Kaynaştırma eğitiminin başarı ile uygulanmasında en önemli faktörlerden biri öğretmendir</a:t>
            </a:r>
            <a:r>
              <a:rPr lang="tr-TR" dirty="0" smtClean="0">
                <a:latin typeface="Times New Roman"/>
                <a:ea typeface="Times New Roman"/>
              </a:rPr>
              <a:t>.</a:t>
            </a:r>
          </a:p>
          <a:p>
            <a:r>
              <a:rPr lang="tr-TR" dirty="0" smtClean="0">
                <a:latin typeface="Times New Roman"/>
                <a:ea typeface="Times New Roman"/>
              </a:rPr>
              <a:t>Öğretmenin </a:t>
            </a:r>
            <a:r>
              <a:rPr lang="tr-TR" dirty="0">
                <a:latin typeface="Times New Roman"/>
                <a:ea typeface="Times New Roman"/>
              </a:rPr>
              <a:t>engelli çocukları kabul eden bir tutum içinde olması, sınıftaki normal gelişim gösteren çocukların engelli akranlarına karşı tutumlarını da etkilemektedir. </a:t>
            </a:r>
            <a:endParaRPr lang="tr-TR" dirty="0" smtClean="0">
              <a:latin typeface="Times New Roman"/>
              <a:ea typeface="Times New Roman"/>
            </a:endParaRPr>
          </a:p>
          <a:p>
            <a:r>
              <a:rPr lang="tr-TR" dirty="0" smtClean="0">
                <a:latin typeface="Times New Roman"/>
                <a:ea typeface="Times New Roman"/>
              </a:rPr>
              <a:t>Eğer </a:t>
            </a:r>
            <a:r>
              <a:rPr lang="tr-TR" dirty="0">
                <a:latin typeface="Times New Roman"/>
                <a:ea typeface="Times New Roman"/>
              </a:rPr>
              <a:t>öğretmen engelli çocuğa karşı olumlu bir tutum içinde değilse, sınıftaki normal gelişim gösteren çocuklar da engelli çocuğu aralarına kabul etmemektedirler. Öğretmenin engelli çocuğa karşı tutumu, normal gelişim gösteren ve özellikle de engelli çocuklar açısından büyük önem taşımaktadır </a:t>
            </a:r>
            <a:endParaRPr lang="tr-TR" dirty="0"/>
          </a:p>
        </p:txBody>
      </p:sp>
    </p:spTree>
    <p:extLst>
      <p:ext uri="{BB962C8B-B14F-4D97-AF65-F5344CB8AC3E}">
        <p14:creationId xmlns:p14="http://schemas.microsoft.com/office/powerpoint/2010/main" val="354741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Öğretmenlerin kaynaştırma eğitimine yönelik tutumlarını çocuğun engel türü, engel derecesi ve öğretmenin aldığı destek hizmetleri etkileyebilmektedir </a:t>
            </a:r>
            <a:endParaRPr lang="tr-TR" sz="2800" dirty="0">
              <a:latin typeface="Times New Roman"/>
              <a:ea typeface="Times New Roman"/>
            </a:endParaRPr>
          </a:p>
          <a:p>
            <a:r>
              <a:rPr lang="tr-TR" sz="2800" dirty="0">
                <a:latin typeface="Times New Roman"/>
                <a:ea typeface="Times New Roman"/>
              </a:rPr>
              <a:t>Sınıf </a:t>
            </a:r>
            <a:r>
              <a:rPr lang="tr-TR" sz="2800" dirty="0">
                <a:latin typeface="Times New Roman"/>
                <a:ea typeface="Times New Roman"/>
              </a:rPr>
              <a:t>öğretmenlerine uyguladıkları anket sonucunda öğretmenlerin entegre eğitimi başarıyla uygulayabilmek için danışmanlık hizmetlerine hizmet içi eğitime gereksinim duyduklarını saptamışlardır. </a:t>
            </a:r>
            <a:endParaRPr lang="tr-TR" sz="2800" dirty="0"/>
          </a:p>
        </p:txBody>
      </p:sp>
    </p:spTree>
    <p:extLst>
      <p:ext uri="{BB962C8B-B14F-4D97-AF65-F5344CB8AC3E}">
        <p14:creationId xmlns:p14="http://schemas.microsoft.com/office/powerpoint/2010/main" val="1426770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Öğretmenlerin en büyük kaygıları bilgi eksikliğinden kaynaklanmaktadır. </a:t>
            </a:r>
            <a:endParaRPr lang="tr-TR" sz="2800" dirty="0">
              <a:latin typeface="Times New Roman"/>
              <a:ea typeface="Times New Roman"/>
            </a:endParaRPr>
          </a:p>
          <a:p>
            <a:r>
              <a:rPr lang="tr-TR" sz="2800" dirty="0">
                <a:latin typeface="Times New Roman"/>
                <a:ea typeface="Times New Roman"/>
              </a:rPr>
              <a:t>Bu </a:t>
            </a:r>
            <a:r>
              <a:rPr lang="tr-TR" sz="2800" dirty="0">
                <a:latin typeface="Times New Roman"/>
                <a:ea typeface="Times New Roman"/>
              </a:rPr>
              <a:t>kaygıları ortadan kaldırmak için entegre eğitim öncesinde ve entegre eğitim sırasında öğretmenlere bilgi vermek, öğretmenlerin  kendilerine olan güvenini artırabilir</a:t>
            </a:r>
            <a:r>
              <a:rPr lang="tr-TR" sz="2800" dirty="0">
                <a:latin typeface="Times New Roman"/>
                <a:ea typeface="Times New Roman"/>
              </a:rPr>
              <a:t>.</a:t>
            </a:r>
          </a:p>
          <a:p>
            <a:r>
              <a:rPr lang="tr-TR" sz="2800" dirty="0">
                <a:latin typeface="Times New Roman"/>
                <a:ea typeface="Times New Roman"/>
              </a:rPr>
              <a:t> </a:t>
            </a:r>
            <a:r>
              <a:rPr lang="tr-TR" sz="2800" dirty="0">
                <a:latin typeface="Times New Roman"/>
                <a:ea typeface="Times New Roman"/>
              </a:rPr>
              <a:t>Sınıfındaki engelli çocukları daha kolay anlamalarını ve kabullenmelerini sağlayabilir </a:t>
            </a:r>
            <a:endParaRPr lang="tr-TR" sz="2800" dirty="0"/>
          </a:p>
        </p:txBody>
      </p:sp>
    </p:spTree>
    <p:extLst>
      <p:ext uri="{BB962C8B-B14F-4D97-AF65-F5344CB8AC3E}">
        <p14:creationId xmlns:p14="http://schemas.microsoft.com/office/powerpoint/2010/main" val="4116551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Düzenli </a:t>
            </a:r>
            <a:r>
              <a:rPr lang="tr-TR" sz="2800" dirty="0">
                <a:latin typeface="Times New Roman"/>
                <a:ea typeface="Times New Roman"/>
              </a:rPr>
              <a:t>olarak gerçekleştirilecek olan toplantılarla, öğretmenlere entegre eğitimin başarıyla uygulanabilmesi için kendilerine ihtiyaç olduğu ve diğer öğretmenlerin de entegre eğitim öğretmenlerinin sorunlarına benzer sorunlar yaşadığı anlatılmalıdır. </a:t>
            </a:r>
            <a:endParaRPr lang="tr-TR" sz="2800" dirty="0">
              <a:latin typeface="Times New Roman"/>
              <a:ea typeface="Times New Roman"/>
            </a:endParaRPr>
          </a:p>
        </p:txBody>
      </p:sp>
    </p:spTree>
    <p:extLst>
      <p:ext uri="{BB962C8B-B14F-4D97-AF65-F5344CB8AC3E}">
        <p14:creationId xmlns:p14="http://schemas.microsoft.com/office/powerpoint/2010/main" val="739004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lvl="0">
              <a:buClr>
                <a:srgbClr val="FE8637"/>
              </a:buClr>
            </a:pPr>
            <a:r>
              <a:rPr lang="tr-TR" sz="2800" dirty="0">
                <a:solidFill>
                  <a:prstClr val="black"/>
                </a:solidFill>
                <a:latin typeface="Times New Roman"/>
                <a:ea typeface="Times New Roman"/>
              </a:rPr>
              <a:t>Öğretmenlere, sorunları olduğunda rehber öğretmenlerin ya da özel eğitim öğretmenlerinin yardım edebileceği konularında bilgiler verilmeli ve öğretmenlerin yaşadıkları deneyimleri birbirleriyle paylaşmaları sağlanmalıdır </a:t>
            </a:r>
            <a:endParaRPr lang="tr-TR" sz="2800" dirty="0">
              <a:solidFill>
                <a:prstClr val="black"/>
              </a:solidFill>
            </a:endParaRPr>
          </a:p>
        </p:txBody>
      </p:sp>
    </p:spTree>
    <p:extLst>
      <p:ext uri="{BB962C8B-B14F-4D97-AF65-F5344CB8AC3E}">
        <p14:creationId xmlns:p14="http://schemas.microsoft.com/office/powerpoint/2010/main" val="4273553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800"/>
              </a:spcAft>
            </a:pPr>
            <a:r>
              <a:rPr lang="tr-TR" dirty="0">
                <a:latin typeface="Times New Roman"/>
                <a:ea typeface="Times New Roman"/>
              </a:rPr>
              <a:t>Kaynaştırma eğitiminin başarıyla uygulanabilmesi için normal gelişim gösteren çocukların, engelli çocukların, okul personelinin ve anne babaların entegre eğitime hazırlanmaları, bu eğitime uygun tekniklerin kullanılması gerekmektedir. </a:t>
            </a:r>
            <a:endParaRPr lang="tr-TR" i="1" dirty="0">
              <a:effectLst/>
              <a:latin typeface="Times New Roman"/>
              <a:ea typeface="Times New Roman"/>
            </a:endParaRPr>
          </a:p>
        </p:txBody>
      </p:sp>
    </p:spTree>
    <p:extLst>
      <p:ext uri="{BB962C8B-B14F-4D97-AF65-F5344CB8AC3E}">
        <p14:creationId xmlns:p14="http://schemas.microsoft.com/office/powerpoint/2010/main" val="2398081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b="1" dirty="0">
                <a:latin typeface="Times New Roman"/>
                <a:ea typeface="Times New Roman"/>
              </a:rPr>
              <a:t>Normal gelişim gösteren çocukların hazırlanması:</a:t>
            </a:r>
            <a:r>
              <a:rPr lang="tr-TR" sz="2800" dirty="0">
                <a:latin typeface="Times New Roman"/>
                <a:ea typeface="Times New Roman"/>
              </a:rPr>
              <a:t> </a:t>
            </a:r>
            <a:endParaRPr lang="tr-TR" sz="2800" dirty="0">
              <a:latin typeface="Times New Roman"/>
              <a:ea typeface="Times New Roman"/>
            </a:endParaRPr>
          </a:p>
          <a:p>
            <a:r>
              <a:rPr lang="tr-TR" sz="2800" dirty="0">
                <a:latin typeface="Times New Roman"/>
                <a:ea typeface="Times New Roman"/>
              </a:rPr>
              <a:t>Normal </a:t>
            </a:r>
            <a:r>
              <a:rPr lang="tr-TR" sz="2800" dirty="0">
                <a:latin typeface="Times New Roman"/>
                <a:ea typeface="Times New Roman"/>
              </a:rPr>
              <a:t>gelişim gösteren çocukların kaynaştırma eğitimine hazırlanması konusuna sınıf öğretmenine çok büyük görev düşmektedir. Sınıf öğretmeni, normal gelişim gösteren çocuklarla toplantılar düzenlemeli ve bu toplantıları engelli çocuğun sınıfta olmadığı zaman yapmalıdır. </a:t>
            </a:r>
            <a:endParaRPr lang="tr-TR" sz="2800" dirty="0">
              <a:latin typeface="Times New Roman"/>
              <a:ea typeface="Times New Roman"/>
            </a:endParaRPr>
          </a:p>
        </p:txBody>
      </p:sp>
    </p:spTree>
    <p:extLst>
      <p:ext uri="{BB962C8B-B14F-4D97-AF65-F5344CB8AC3E}">
        <p14:creationId xmlns:p14="http://schemas.microsoft.com/office/powerpoint/2010/main" val="1243457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lvl="0">
              <a:buClr>
                <a:srgbClr val="FE8637"/>
              </a:buClr>
            </a:pPr>
            <a:r>
              <a:rPr lang="tr-TR" sz="2800" dirty="0">
                <a:solidFill>
                  <a:prstClr val="black"/>
                </a:solidFill>
                <a:latin typeface="Times New Roman"/>
                <a:ea typeface="Times New Roman"/>
              </a:rPr>
              <a:t>Normal gelişim gösteren çocuklar önceden sınıflarına engelli çocuğun geleceği konusunda bilgilendirilmelidir</a:t>
            </a:r>
            <a:r>
              <a:rPr lang="tr-TR" sz="2800" dirty="0">
                <a:solidFill>
                  <a:prstClr val="black"/>
                </a:solidFill>
                <a:latin typeface="Times New Roman"/>
                <a:ea typeface="Times New Roman"/>
              </a:rPr>
              <a:t>.</a:t>
            </a:r>
          </a:p>
          <a:p>
            <a:pPr lvl="0">
              <a:buClr>
                <a:srgbClr val="FE8637"/>
              </a:buClr>
            </a:pPr>
            <a:r>
              <a:rPr lang="tr-TR" sz="2800" dirty="0">
                <a:solidFill>
                  <a:prstClr val="black"/>
                </a:solidFill>
                <a:latin typeface="Times New Roman"/>
                <a:ea typeface="Times New Roman"/>
              </a:rPr>
              <a:t> </a:t>
            </a:r>
            <a:r>
              <a:rPr lang="tr-TR" sz="2800" b="1" dirty="0">
                <a:solidFill>
                  <a:prstClr val="black"/>
                </a:solidFill>
                <a:latin typeface="Times New Roman"/>
                <a:ea typeface="Times New Roman"/>
              </a:rPr>
              <a:t>Kaynaştırma eğitimine engelli çocukların </a:t>
            </a:r>
            <a:r>
              <a:rPr lang="tr-TR" sz="2800" b="1" dirty="0">
                <a:solidFill>
                  <a:prstClr val="black"/>
                </a:solidFill>
                <a:latin typeface="Times New Roman"/>
                <a:ea typeface="Times New Roman"/>
              </a:rPr>
              <a:t>hazırlanması</a:t>
            </a:r>
          </a:p>
          <a:p>
            <a:pPr lvl="0">
              <a:buClr>
                <a:srgbClr val="FE8637"/>
              </a:buClr>
            </a:pPr>
            <a:r>
              <a:rPr lang="tr-TR" sz="2800" b="1" dirty="0">
                <a:solidFill>
                  <a:prstClr val="black"/>
                </a:solidFill>
                <a:latin typeface="Times New Roman"/>
                <a:ea typeface="Times New Roman"/>
              </a:rPr>
              <a:t> </a:t>
            </a:r>
            <a:r>
              <a:rPr lang="tr-TR" sz="2800" dirty="0">
                <a:solidFill>
                  <a:prstClr val="black"/>
                </a:solidFill>
                <a:latin typeface="Times New Roman"/>
                <a:ea typeface="Times New Roman"/>
              </a:rPr>
              <a:t>Normal eğitim ve özel eğitim ortamları, öğretim düzeni, ders programları, öğretim yöntemleri, davranışsal beklentiler ve fiziksel ortam bakımından birbirlerinden farklılıklar göstermektedir</a:t>
            </a:r>
            <a:endParaRPr lang="tr-TR" sz="2800" dirty="0">
              <a:solidFill>
                <a:prstClr val="black"/>
              </a:solidFill>
            </a:endParaRPr>
          </a:p>
        </p:txBody>
      </p:sp>
    </p:spTree>
    <p:extLst>
      <p:ext uri="{BB962C8B-B14F-4D97-AF65-F5344CB8AC3E}">
        <p14:creationId xmlns:p14="http://schemas.microsoft.com/office/powerpoint/2010/main" val="11317444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740</Words>
  <Application>Microsoft Office PowerPoint</Application>
  <PresentationFormat>Geniş ekran</PresentationFormat>
  <Paragraphs>39</Paragraphs>
  <Slides>19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Arial</vt:lpstr>
      <vt:lpstr>Century Schoolbook</vt:lpstr>
      <vt:lpstr>Symbol</vt:lpstr>
      <vt:lpstr>Times New Roman</vt:lpstr>
      <vt:lpstr>Wingdings</vt:lpstr>
      <vt:lpstr>Wingdings 2</vt:lpstr>
      <vt:lpstr>1_Cumba</vt:lpstr>
      <vt:lpst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figen</dc:creator>
  <cp:lastModifiedBy>figen</cp:lastModifiedBy>
  <cp:revision>1</cp:revision>
  <dcterms:created xsi:type="dcterms:W3CDTF">2020-04-28T20:15:01Z</dcterms:created>
  <dcterms:modified xsi:type="dcterms:W3CDTF">2020-04-28T20:16:14Z</dcterms:modified>
</cp:coreProperties>
</file>