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61" r:id="rId9"/>
    <p:sldId id="262" r:id="rId10"/>
    <p:sldId id="263" r:id="rId11"/>
    <p:sldId id="274" r:id="rId12"/>
    <p:sldId id="264" r:id="rId13"/>
    <p:sldId id="275" r:id="rId14"/>
    <p:sldId id="265" r:id="rId15"/>
    <p:sldId id="266" r:id="rId16"/>
    <p:sldId id="267" r:id="rId17"/>
    <p:sldId id="276" r:id="rId18"/>
    <p:sldId id="270" r:id="rId19"/>
    <p:sldId id="271" r:id="rId20"/>
    <p:sldId id="268" r:id="rId21"/>
    <p:sldId id="277" r:id="rId22"/>
    <p:sldId id="269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Kategori:Hindistan_m%C3%BCzik_aletleri" TargetMode="External"/><Relationship Id="rId2" Type="http://schemas.openxmlformats.org/officeDocument/2006/relationships/hyperlink" Target="http://www.sahajayogaportal.org/muzik-sanat/klasik-hint-muzigi/enstrumanla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894109"/>
            <a:ext cx="6815669" cy="1515533"/>
          </a:xfrm>
        </p:spPr>
        <p:txBody>
          <a:bodyPr/>
          <a:lstStyle/>
          <a:p>
            <a:r>
              <a:rPr lang="tr-TR" dirty="0" smtClean="0"/>
              <a:t>MÜZİK ALETLERİ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41" y="2514745"/>
            <a:ext cx="4086582" cy="2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TABLA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543503"/>
            <a:ext cx="3226676" cy="3242728"/>
          </a:xfrm>
        </p:spPr>
      </p:pic>
      <p:sp>
        <p:nvSpPr>
          <p:cNvPr id="5" name="Dikdörtgen 4"/>
          <p:cNvSpPr/>
          <p:nvPr/>
        </p:nvSpPr>
        <p:spPr>
          <a:xfrm>
            <a:off x="956441" y="2404285"/>
            <a:ext cx="6096000" cy="3387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Orijini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Hindistan'dır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oluşur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Sağ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çaldığı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"Dayan"(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dahina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tahtadan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yapılmıştır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itibarı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silindir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arası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biçime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sahiptir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Sol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çaldığı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"Bayan"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Duggi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denilmektedir</a:t>
            </a: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metalden yapılır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pirinç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bronz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gibi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materyallerden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üretilebilmektedir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davulda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yerden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25 cm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yüksekliğindedir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Dayan 14 cm,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bayan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cm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çapındadır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tr-T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ikisinin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üzerleri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kaplıdır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sağ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dagga sol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çalınır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Büyük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olandan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sesler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çıkartilabilir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büyük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üstatları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olarak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Rakha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Hüseyin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sayılabilir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tr-T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2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TABLA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Tabla ve </a:t>
            </a:r>
            <a:r>
              <a:rPr lang="tr-TR" dirty="0" err="1"/>
              <a:t>pakhwaj</a:t>
            </a:r>
            <a:r>
              <a:rPr lang="tr-TR" dirty="0"/>
              <a:t> Kalp </a:t>
            </a:r>
            <a:r>
              <a:rPr lang="tr-TR" dirty="0" err="1"/>
              <a:t>Çakra’nın</a:t>
            </a:r>
            <a:r>
              <a:rPr lang="tr-TR" dirty="0"/>
              <a:t>, </a:t>
            </a:r>
            <a:r>
              <a:rPr lang="tr-TR" dirty="0" err="1"/>
              <a:t>Anahata’nın</a:t>
            </a:r>
            <a:r>
              <a:rPr lang="tr-TR" dirty="0"/>
              <a:t> enstrümanlarıdır. </a:t>
            </a:r>
            <a:r>
              <a:rPr lang="tr-TR" dirty="0" err="1"/>
              <a:t>Üstad</a:t>
            </a:r>
            <a:r>
              <a:rPr lang="tr-TR" dirty="0"/>
              <a:t> Zakir </a:t>
            </a:r>
            <a:r>
              <a:rPr lang="tr-TR" dirty="0" err="1"/>
              <a:t>Hussain</a:t>
            </a:r>
            <a:r>
              <a:rPr lang="tr-TR" dirty="0"/>
              <a:t> bugün dünya </a:t>
            </a:r>
            <a:r>
              <a:rPr lang="tr-TR" dirty="0" err="1"/>
              <a:t>çapnda</a:t>
            </a:r>
            <a:r>
              <a:rPr lang="tr-TR" dirty="0"/>
              <a:t> tanınmaktadır. En yüksek seviyeden bir klasik tabla </a:t>
            </a:r>
            <a:r>
              <a:rPr lang="tr-TR" dirty="0" err="1"/>
              <a:t>virtüozü</a:t>
            </a:r>
            <a:r>
              <a:rPr lang="tr-TR" dirty="0"/>
              <a:t> olan </a:t>
            </a:r>
            <a:r>
              <a:rPr lang="tr-TR" dirty="0" err="1"/>
              <a:t>Hussain</a:t>
            </a:r>
            <a:r>
              <a:rPr lang="tr-TR" dirty="0"/>
              <a:t>, sanatıyla Hindistan’da ulusal bir hazine olarak yerini almıştır. Hindistan’ın en büyük klasik müzisyen ve dansçıları arasında olan Ali Akbar </a:t>
            </a:r>
            <a:r>
              <a:rPr lang="tr-TR" dirty="0" err="1"/>
              <a:t>Khan</a:t>
            </a:r>
            <a:r>
              <a:rPr lang="tr-TR" dirty="0"/>
              <a:t>, </a:t>
            </a:r>
            <a:r>
              <a:rPr lang="tr-TR" dirty="0" err="1"/>
              <a:t>Ravi</a:t>
            </a:r>
            <a:r>
              <a:rPr lang="tr-TR" dirty="0"/>
              <a:t> </a:t>
            </a:r>
            <a:r>
              <a:rPr lang="tr-TR" dirty="0" err="1"/>
              <a:t>Shankar</a:t>
            </a:r>
            <a:r>
              <a:rPr lang="tr-TR" dirty="0"/>
              <a:t>, </a:t>
            </a:r>
            <a:r>
              <a:rPr lang="tr-TR" dirty="0" err="1"/>
              <a:t>Briju</a:t>
            </a:r>
            <a:r>
              <a:rPr lang="tr-TR" dirty="0"/>
              <a:t> </a:t>
            </a:r>
            <a:r>
              <a:rPr lang="tr-TR" dirty="0" err="1"/>
              <a:t>Maharaj</a:t>
            </a:r>
            <a:r>
              <a:rPr lang="tr-TR" dirty="0"/>
              <a:t> ve </a:t>
            </a:r>
            <a:r>
              <a:rPr lang="tr-TR" dirty="0" err="1"/>
              <a:t>Shivkumar</a:t>
            </a:r>
            <a:r>
              <a:rPr lang="tr-TR" dirty="0"/>
              <a:t> </a:t>
            </a:r>
            <a:r>
              <a:rPr lang="tr-TR" dirty="0" err="1"/>
              <a:t>Sharma’ya</a:t>
            </a:r>
            <a:r>
              <a:rPr lang="tr-TR" dirty="0"/>
              <a:t> eşlik etmiştir.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920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TANPURA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67" y="2851754"/>
            <a:ext cx="4792189" cy="33178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99" y="831631"/>
            <a:ext cx="2076450" cy="22098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2565" y="2436500"/>
            <a:ext cx="6096000" cy="33186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Çoğu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Klasik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müzigi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sarkilarina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eslik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Arka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çogu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zaman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duydugunuz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saglar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boyu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vardir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Düzgün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çalindiginda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tanpuranin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notalari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birlesip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gibi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çikar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Tanpura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ayarinda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tutar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Yankilanan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güçlü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gösterinin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girisi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için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gerekli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ortami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hazirlamaya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yardim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Hem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enstrüman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hem de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çalinisi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basit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görünse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tanpurayi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etmek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çalmak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fazla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deneyim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iyi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kulak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gerektirir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Dört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 da beş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uzun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saplı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balkabağı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gövdeli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müzik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aletidir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Bu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gövde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yıllar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süren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kurutma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işlemiyle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edilir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Teller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metaliktir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genelde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diğer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müzik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enstrümanlarının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arkasında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olarak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kullanılır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4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TANPURA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</a:p>
          <a:p>
            <a:r>
              <a:rPr lang="tr-TR" dirty="0"/>
              <a:t>“Bütün enstrümanların annesi” olarak tanınan </a:t>
            </a:r>
            <a:r>
              <a:rPr lang="tr-TR" dirty="0" err="1"/>
              <a:t>tanpura</a:t>
            </a:r>
            <a:r>
              <a:rPr lang="tr-TR" dirty="0"/>
              <a:t> çoğu Klasik Hint müziği şarkılarına eşlik eder. Arka fonda çoğu zaman duyduğunuz “derin sesi” sağlar. Pek çok boyu vardır. Genelde 4 ya da 5 tellidir ve bunlar </a:t>
            </a:r>
            <a:r>
              <a:rPr lang="tr-TR" dirty="0" err="1"/>
              <a:t>şakılara</a:t>
            </a:r>
            <a:r>
              <a:rPr lang="tr-TR" dirty="0"/>
              <a:t> göre farklı notalara </a:t>
            </a:r>
            <a:r>
              <a:rPr lang="tr-TR" dirty="0" err="1"/>
              <a:t>akor</a:t>
            </a:r>
            <a:r>
              <a:rPr lang="tr-TR" dirty="0"/>
              <a:t> edilebilirler. Düzgün çalındığında </a:t>
            </a:r>
            <a:r>
              <a:rPr lang="tr-TR" dirty="0" err="1"/>
              <a:t>tanpuranın</a:t>
            </a:r>
            <a:r>
              <a:rPr lang="tr-TR" dirty="0"/>
              <a:t> notaları birleşip tek bir ses gibi çıkar. </a:t>
            </a:r>
            <a:r>
              <a:rPr lang="tr-TR" dirty="0" err="1"/>
              <a:t>Tanpura</a:t>
            </a:r>
            <a:r>
              <a:rPr lang="tr-TR" dirty="0"/>
              <a:t>, sesi tam ayarında tutar. Yankılanan güçlü derin sesi gösterinin girişi için gerekli ortamı hazırlamaya yardım eder. Hem enstrüman hem de çalınışı çok basit görünse de </a:t>
            </a:r>
            <a:r>
              <a:rPr lang="tr-TR" dirty="0" err="1"/>
              <a:t>tanpurayı</a:t>
            </a:r>
            <a:r>
              <a:rPr lang="tr-TR" dirty="0"/>
              <a:t> </a:t>
            </a:r>
            <a:r>
              <a:rPr lang="tr-TR" dirty="0" err="1"/>
              <a:t>akor</a:t>
            </a:r>
            <a:r>
              <a:rPr lang="tr-TR" dirty="0"/>
              <a:t> etmek ve çalmak çok fazla deneyim ve çok iyi bir kulak gerektirir.</a:t>
            </a:r>
            <a:br>
              <a:rPr lang="tr-TR" dirty="0"/>
            </a:br>
            <a:r>
              <a:rPr lang="tr-TR" dirty="0" err="1"/>
              <a:t>Tanpura</a:t>
            </a:r>
            <a:r>
              <a:rPr lang="tr-TR" dirty="0"/>
              <a:t> olgun tahtadan ve oyulmuş balkabağından yapılır. Enstrümanın boyu 1 ile 1,5 metre arasında değişir. Bugünlerde küçük </a:t>
            </a:r>
            <a:r>
              <a:rPr lang="tr-TR" dirty="0" err="1"/>
              <a:t>Tanpuralar</a:t>
            </a:r>
            <a:r>
              <a:rPr lang="tr-TR" dirty="0"/>
              <a:t> da müzisyenler arasında oldukça revaçtadır. Teller fildişi, kemik ya da tahtadan yapılmış olan köprünün üzerinde yer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49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DHOLAK (DAVUL)</a:t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8" y="2448911"/>
            <a:ext cx="4445000" cy="3340100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022132" y="2448911"/>
            <a:ext cx="5157951" cy="3490020"/>
          </a:xfrm>
        </p:spPr>
        <p:txBody>
          <a:bodyPr/>
          <a:lstStyle/>
          <a:p>
            <a:r>
              <a:rPr lang="en-US" dirty="0" err="1"/>
              <a:t>Dholak</a:t>
            </a:r>
            <a:r>
              <a:rPr lang="en-US" dirty="0"/>
              <a:t> (Davul): </a:t>
            </a: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yanından</a:t>
            </a:r>
            <a:r>
              <a:rPr lang="en-US" dirty="0"/>
              <a:t> da </a:t>
            </a:r>
            <a:r>
              <a:rPr lang="en-US" dirty="0" err="1"/>
              <a:t>çalınır</a:t>
            </a:r>
            <a:r>
              <a:rPr lang="en-US" dirty="0"/>
              <a:t>. </a:t>
            </a:r>
            <a:r>
              <a:rPr lang="en-US" dirty="0" err="1"/>
              <a:t>Boyuna</a:t>
            </a:r>
            <a:r>
              <a:rPr lang="en-US" dirty="0"/>
              <a:t> </a:t>
            </a:r>
            <a:r>
              <a:rPr lang="en-US" dirty="0" err="1"/>
              <a:t>asılır</a:t>
            </a:r>
            <a:r>
              <a:rPr lang="en-US" dirty="0"/>
              <a:t>, </a:t>
            </a:r>
            <a:r>
              <a:rPr lang="en-US" dirty="0" err="1"/>
              <a:t>bele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kucakta</a:t>
            </a:r>
            <a:r>
              <a:rPr lang="en-US" dirty="0"/>
              <a:t> </a:t>
            </a:r>
            <a:r>
              <a:rPr lang="en-US" dirty="0" err="1"/>
              <a:t>tutulur</a:t>
            </a:r>
            <a:r>
              <a:rPr lang="en-US" dirty="0"/>
              <a:t>. </a:t>
            </a:r>
            <a:r>
              <a:rPr lang="en-US" dirty="0" err="1"/>
              <a:t>Hindistan'ın</a:t>
            </a:r>
            <a:r>
              <a:rPr lang="en-US" dirty="0"/>
              <a:t> her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popüler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çalgıdır</a:t>
            </a:r>
            <a:r>
              <a:rPr lang="en-US" dirty="0"/>
              <a:t>. </a:t>
            </a:r>
            <a:r>
              <a:rPr lang="en-US" dirty="0" err="1"/>
              <a:t>Yüzlerce</a:t>
            </a:r>
            <a:r>
              <a:rPr lang="en-US" dirty="0"/>
              <a:t> </a:t>
            </a:r>
            <a:r>
              <a:rPr lang="en-US" dirty="0" err="1"/>
              <a:t>çeşidi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Bölgeden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biçimi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/>
              <a:t>. </a:t>
            </a:r>
            <a:r>
              <a:rPr lang="en-US" dirty="0" err="1"/>
              <a:t>Bengal'de</a:t>
            </a:r>
            <a:r>
              <a:rPr lang="en-US" dirty="0"/>
              <a:t> </a:t>
            </a:r>
            <a:r>
              <a:rPr lang="en-US" dirty="0" err="1"/>
              <a:t>devasa</a:t>
            </a:r>
            <a:r>
              <a:rPr lang="en-US" dirty="0"/>
              <a:t> </a:t>
            </a:r>
            <a:r>
              <a:rPr lang="en-US" dirty="0" err="1"/>
              <a:t>boyuttadır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"</a:t>
            </a:r>
            <a:r>
              <a:rPr lang="en-US" dirty="0" err="1"/>
              <a:t>dhak</a:t>
            </a:r>
            <a:r>
              <a:rPr lang="en-US" dirty="0"/>
              <a:t>"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Tanrı</a:t>
            </a:r>
            <a:r>
              <a:rPr lang="en-US" dirty="0"/>
              <a:t> </a:t>
            </a:r>
            <a:r>
              <a:rPr lang="en-US" dirty="0" err="1"/>
              <a:t>Şiva'nın</a:t>
            </a:r>
            <a:r>
              <a:rPr lang="en-US" dirty="0"/>
              <a:t> </a:t>
            </a:r>
            <a:r>
              <a:rPr lang="en-US" dirty="0" err="1"/>
              <a:t>Tandava</a:t>
            </a:r>
            <a:r>
              <a:rPr lang="en-US" dirty="0"/>
              <a:t> </a:t>
            </a:r>
            <a:r>
              <a:rPr lang="en-US" dirty="0" err="1"/>
              <a:t>dansını</a:t>
            </a:r>
            <a:r>
              <a:rPr lang="en-US" dirty="0"/>
              <a:t> </a:t>
            </a:r>
            <a:r>
              <a:rPr lang="en-US" dirty="0" err="1"/>
              <a:t>yaparken</a:t>
            </a:r>
            <a:r>
              <a:rPr lang="en-US" dirty="0"/>
              <a:t> </a:t>
            </a:r>
            <a:r>
              <a:rPr lang="en-US" dirty="0" err="1"/>
              <a:t>çaldığı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"</a:t>
            </a:r>
            <a:r>
              <a:rPr lang="en-US" dirty="0" err="1"/>
              <a:t>damaru"dur</a:t>
            </a:r>
            <a:r>
              <a:rPr lang="en-US" dirty="0"/>
              <a:t>. 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33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3. </a:t>
            </a:r>
            <a:r>
              <a:rPr lang="tr-TR" dirty="0"/>
              <a:t>TELLİ MÜZİK ALETLERİ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SARANGİ</a:t>
            </a:r>
          </a:p>
          <a:p>
            <a:r>
              <a:rPr lang="tr-TR" dirty="0" smtClean="0"/>
              <a:t>SAROD</a:t>
            </a:r>
          </a:p>
          <a:p>
            <a:r>
              <a:rPr lang="tr-TR" dirty="0" smtClean="0"/>
              <a:t>SİTAR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330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SARANGİ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2" y="2546953"/>
            <a:ext cx="4907309" cy="3317875"/>
          </a:xfrm>
        </p:spPr>
      </p:pic>
      <p:sp>
        <p:nvSpPr>
          <p:cNvPr id="5" name="Dikdörtgen 4"/>
          <p:cNvSpPr/>
          <p:nvPr/>
        </p:nvSpPr>
        <p:spPr>
          <a:xfrm>
            <a:off x="1295402" y="2637395"/>
            <a:ext cx="48636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Yayla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çalınan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sazıdır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Çukur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genişçedir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aşağı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kısma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biraz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daralır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kirişli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Parmakları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tellere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bastırıp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yayı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teller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üstünde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gezdirerek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çalınır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Kuzey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Hindistan'da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sazın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yüzlerce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tipi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çeşitlemeleri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tr-T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5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SARANGİ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Sarangi</a:t>
            </a:r>
            <a:r>
              <a:rPr lang="tr-TR" dirty="0"/>
              <a:t> çalınırken çalgıcının kucağında yer alır ve sağ omuza dayandırılır. Notalar parmakların tırnakları ile bağırsaktan yapılmış tellere basılarak üretilir. Sol elin üç parmağı çalmak için kullanılır. </a:t>
            </a:r>
            <a:r>
              <a:rPr lang="tr-TR" dirty="0" err="1"/>
              <a:t>Sarangi</a:t>
            </a:r>
            <a:r>
              <a:rPr lang="tr-TR" dirty="0"/>
              <a:t> sol elde tutulan at kılından yapılmış yay ile </a:t>
            </a:r>
            <a:r>
              <a:rPr lang="tr-TR" dirty="0" err="1"/>
              <a:t>çalınır.Sol</a:t>
            </a:r>
            <a:r>
              <a:rPr lang="tr-TR" dirty="0"/>
              <a:t> taraftaki ana teller 'tiz oktav </a:t>
            </a:r>
            <a:r>
              <a:rPr lang="tr-TR" dirty="0" err="1"/>
              <a:t>Sa</a:t>
            </a:r>
            <a:r>
              <a:rPr lang="tr-TR" dirty="0"/>
              <a:t>' ve '</a:t>
            </a:r>
            <a:r>
              <a:rPr lang="tr-TR" dirty="0" err="1"/>
              <a:t>Pa</a:t>
            </a:r>
            <a:r>
              <a:rPr lang="tr-TR" dirty="0"/>
              <a:t>' notasında ve üçüncü nota ise orta oktav </a:t>
            </a:r>
            <a:r>
              <a:rPr lang="tr-TR" dirty="0" err="1"/>
              <a:t>Sa</a:t>
            </a:r>
            <a:r>
              <a:rPr lang="tr-TR" dirty="0"/>
              <a:t> notasında ses verir. Saygıdeğer bir pozisyon için verilen zorlu bir mücadeleden sonra </a:t>
            </a:r>
            <a:r>
              <a:rPr lang="tr-TR" dirty="0" err="1"/>
              <a:t>Sarangi</a:t>
            </a:r>
            <a:r>
              <a:rPr lang="tr-TR" dirty="0"/>
              <a:t> hem eşlikçi olarak esas performansçının yanında hem de solo konser enstrümanı olarak öne çıkan bir yer aldı.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019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65" y="1634797"/>
            <a:ext cx="3366940" cy="33782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66" y="1418897"/>
            <a:ext cx="6086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69" y="1348773"/>
            <a:ext cx="4229742" cy="449767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4" y="1513489"/>
            <a:ext cx="5562252" cy="39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6422" y="2378256"/>
            <a:ext cx="9601196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ÜFLEMELİ </a:t>
            </a:r>
            <a:r>
              <a:rPr lang="tr-TR" dirty="0"/>
              <a:t>MÜZİK ALETLERİ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VURMALI </a:t>
            </a:r>
            <a:r>
              <a:rPr lang="tr-TR" dirty="0"/>
              <a:t>MÜZİK ALETLERİ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TELLİ MÜZİK ALETLERİ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64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SAROD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79" y="2557463"/>
            <a:ext cx="3120228" cy="3317875"/>
          </a:xfrm>
        </p:spPr>
      </p:pic>
      <p:sp>
        <p:nvSpPr>
          <p:cNvPr id="5" name="Dikdörtgen 4"/>
          <p:cNvSpPr/>
          <p:nvPr/>
        </p:nvSpPr>
        <p:spPr>
          <a:xfrm>
            <a:off x="1397876" y="2745736"/>
            <a:ext cx="5255172" cy="182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Tahta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gövdeli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tür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lavtadır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Sap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kısmı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çelik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kaplamadır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yardımcı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düzine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titreştiriciden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oluşur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Asya'daki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ud'un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geliştirilmesiyle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oluşturulduğu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söylenir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tr-TR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Amcad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</a:t>
            </a:r>
            <a:endParaRPr lang="tr-T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7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SAROD VE ÖZELLİKLERİ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Agnya</a:t>
            </a:r>
            <a:r>
              <a:rPr lang="tr-TR" dirty="0"/>
              <a:t> çakranın enstrümanı olan </a:t>
            </a:r>
            <a:r>
              <a:rPr lang="tr-TR" dirty="0" err="1"/>
              <a:t>Sarod</a:t>
            </a:r>
            <a:r>
              <a:rPr lang="tr-TR" dirty="0"/>
              <a:t> Klasik Hint müziği enstrümanıdır. Yapı olarak Batı </a:t>
            </a:r>
            <a:r>
              <a:rPr lang="tr-TR" dirty="0" err="1"/>
              <a:t>lütüne</a:t>
            </a:r>
            <a:r>
              <a:rPr lang="tr-TR" dirty="0"/>
              <a:t> benzer. </a:t>
            </a:r>
            <a:r>
              <a:rPr lang="tr-TR" dirty="0" err="1"/>
              <a:t>Hindustani</a:t>
            </a:r>
            <a:r>
              <a:rPr lang="tr-TR" dirty="0"/>
              <a:t> klasik müzik ustaları arasındaki yeri ve popülerliği açısından </a:t>
            </a:r>
            <a:r>
              <a:rPr lang="tr-TR" dirty="0" err="1"/>
              <a:t>sitardan</a:t>
            </a:r>
            <a:r>
              <a:rPr lang="tr-TR" dirty="0"/>
              <a:t> sonra gelen ikinci alettir. </a:t>
            </a:r>
            <a:r>
              <a:rPr lang="tr-TR" dirty="0" err="1"/>
              <a:t>Üstad</a:t>
            </a:r>
            <a:r>
              <a:rPr lang="tr-TR" dirty="0"/>
              <a:t> </a:t>
            </a:r>
            <a:r>
              <a:rPr lang="tr-TR" dirty="0" err="1"/>
              <a:t>Amjad</a:t>
            </a:r>
            <a:r>
              <a:rPr lang="tr-TR" dirty="0"/>
              <a:t> Ali </a:t>
            </a:r>
            <a:r>
              <a:rPr lang="tr-TR" dirty="0" err="1"/>
              <a:t>Khan</a:t>
            </a:r>
            <a:r>
              <a:rPr lang="tr-TR" dirty="0"/>
              <a:t> yaygın olarak tanınan Hintli </a:t>
            </a:r>
            <a:r>
              <a:rPr lang="tr-TR" dirty="0" err="1"/>
              <a:t>sarod</a:t>
            </a:r>
            <a:r>
              <a:rPr lang="tr-TR" dirty="0"/>
              <a:t> çalgıcısı ve bestecisidir. </a:t>
            </a:r>
            <a:r>
              <a:rPr lang="tr-TR" dirty="0" err="1"/>
              <a:t>Sarodu</a:t>
            </a:r>
            <a:r>
              <a:rPr lang="tr-TR" dirty="0"/>
              <a:t> çalmak için kendine has bir tarz geliştirmiştir. Tarzındaki anahtar yenilikler vokal müziğe dayalı kompozisyonlar ve kompozisyona eşit vurgu yaparak üç oktav boyunca çok karmaşık kısımları çalabilmesindeki teknik yeterliliğidir.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519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SİTAR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83" y="1201629"/>
            <a:ext cx="3792000" cy="4747226"/>
          </a:xfrm>
        </p:spPr>
      </p:pic>
      <p:sp>
        <p:nvSpPr>
          <p:cNvPr id="5" name="Dikdörtgen 4"/>
          <p:cNvSpPr/>
          <p:nvPr/>
        </p:nvSpPr>
        <p:spPr>
          <a:xfrm>
            <a:off x="924083" y="270165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Sitar Hint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klasik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entrümanları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arasında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çok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bilinen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tanınan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enstrümandır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Yıllar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içerisinde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binbir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çeşit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şekil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alarak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varlığını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sürdürmüştür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Orijini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hakkında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ise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çeşitli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teoriler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ortaya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atılmıştır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1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1600" dirty="0">
              <a:latin typeface="Calibri" panose="020F0502020204030204" pitchFamily="34" charset="0"/>
            </a:endParaRPr>
          </a:p>
          <a:p>
            <a:r>
              <a:rPr lang="en-US" sz="1600" dirty="0" err="1" smtClean="0"/>
              <a:t>Sukabağı</a:t>
            </a:r>
            <a:r>
              <a:rPr lang="en-US" sz="1600" dirty="0" smtClean="0"/>
              <a:t>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gövdeli</a:t>
            </a:r>
            <a:r>
              <a:rPr lang="en-US" sz="1600" dirty="0"/>
              <a:t>, </a:t>
            </a:r>
            <a:r>
              <a:rPr lang="en-US" sz="1600" dirty="0" err="1"/>
              <a:t>uzun</a:t>
            </a:r>
            <a:r>
              <a:rPr lang="en-US" sz="1600" dirty="0"/>
              <a:t> </a:t>
            </a:r>
            <a:r>
              <a:rPr lang="en-US" sz="1600" dirty="0" err="1"/>
              <a:t>saplı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tür</a:t>
            </a:r>
            <a:r>
              <a:rPr lang="en-US" sz="1600" dirty="0"/>
              <a:t> </a:t>
            </a:r>
            <a:r>
              <a:rPr lang="en-US" sz="1600" dirty="0" err="1"/>
              <a:t>lavtadır</a:t>
            </a:r>
            <a:r>
              <a:rPr lang="en-US" sz="1600" dirty="0"/>
              <a:t>. </a:t>
            </a:r>
            <a:r>
              <a:rPr lang="en-US" sz="1600" dirty="0" err="1"/>
              <a:t>Sapın</a:t>
            </a:r>
            <a:r>
              <a:rPr lang="en-US" sz="1600" dirty="0"/>
              <a:t> </a:t>
            </a:r>
            <a:r>
              <a:rPr lang="en-US" sz="1600" dirty="0" err="1"/>
              <a:t>üzerinde</a:t>
            </a:r>
            <a:r>
              <a:rPr lang="en-US" sz="1600" dirty="0"/>
              <a:t> </a:t>
            </a:r>
            <a:r>
              <a:rPr lang="en-US" sz="1600" dirty="0" err="1"/>
              <a:t>dışbükey</a:t>
            </a:r>
            <a:r>
              <a:rPr lang="en-US" sz="1600" dirty="0"/>
              <a:t> </a:t>
            </a:r>
            <a:r>
              <a:rPr lang="en-US" sz="1600" dirty="0" err="1"/>
              <a:t>pirinç</a:t>
            </a:r>
            <a:r>
              <a:rPr lang="en-US" sz="1600" dirty="0"/>
              <a:t> </a:t>
            </a:r>
            <a:r>
              <a:rPr lang="en-US" sz="1600" dirty="0" err="1"/>
              <a:t>perdeler</a:t>
            </a:r>
            <a:r>
              <a:rPr lang="en-US" sz="1600" dirty="0"/>
              <a:t> </a:t>
            </a:r>
            <a:r>
              <a:rPr lang="en-US" sz="1600" dirty="0" err="1"/>
              <a:t>bulunur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bazı</a:t>
            </a:r>
            <a:r>
              <a:rPr lang="en-US" sz="1600" dirty="0"/>
              <a:t> </a:t>
            </a:r>
            <a:r>
              <a:rPr lang="en-US" sz="1600" dirty="0" err="1"/>
              <a:t>sitarlarda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istenilen</a:t>
            </a:r>
            <a:r>
              <a:rPr lang="en-US" sz="1600" dirty="0"/>
              <a:t> </a:t>
            </a:r>
            <a:r>
              <a:rPr lang="en-US" sz="1600" dirty="0" err="1"/>
              <a:t>şekle</a:t>
            </a:r>
            <a:r>
              <a:rPr lang="en-US" sz="1600" dirty="0"/>
              <a:t> </a:t>
            </a:r>
            <a:r>
              <a:rPr lang="en-US" sz="1600" dirty="0" err="1"/>
              <a:t>göre</a:t>
            </a:r>
            <a:r>
              <a:rPr lang="en-US" sz="1600" dirty="0"/>
              <a:t> </a:t>
            </a:r>
            <a:r>
              <a:rPr lang="en-US" sz="1600" dirty="0" err="1"/>
              <a:t>ayarlanabilir</a:t>
            </a:r>
            <a:r>
              <a:rPr lang="en-US" sz="1600" dirty="0"/>
              <a:t>. </a:t>
            </a:r>
            <a:r>
              <a:rPr lang="en-US" sz="1600" dirty="0" err="1"/>
              <a:t>Beş</a:t>
            </a:r>
            <a:r>
              <a:rPr lang="en-US" sz="1600" dirty="0"/>
              <a:t> </a:t>
            </a:r>
            <a:r>
              <a:rPr lang="en-US" sz="1600" dirty="0" err="1"/>
              <a:t>ana</a:t>
            </a:r>
            <a:r>
              <a:rPr lang="en-US" sz="1600" dirty="0"/>
              <a:t> metal </a:t>
            </a:r>
            <a:r>
              <a:rPr lang="en-US" sz="1600" dirty="0" err="1"/>
              <a:t>teli</a:t>
            </a:r>
            <a:r>
              <a:rPr lang="en-US" sz="1600" dirty="0"/>
              <a:t> </a:t>
            </a:r>
            <a:r>
              <a:rPr lang="en-US" sz="1600" dirty="0" err="1"/>
              <a:t>vardır</a:t>
            </a:r>
            <a:r>
              <a:rPr lang="en-US" sz="1600" dirty="0"/>
              <a:t>. </a:t>
            </a:r>
            <a:r>
              <a:rPr lang="en-US" sz="1600" dirty="0" err="1"/>
              <a:t>Bunlardan</a:t>
            </a:r>
            <a:r>
              <a:rPr lang="en-US" sz="1600" dirty="0"/>
              <a:t> </a:t>
            </a:r>
            <a:r>
              <a:rPr lang="en-US" sz="1600" dirty="0" err="1"/>
              <a:t>başka</a:t>
            </a:r>
            <a:r>
              <a:rPr lang="en-US" sz="1600" dirty="0"/>
              <a:t>, </a:t>
            </a:r>
            <a:r>
              <a:rPr lang="en-US" sz="1600" dirty="0" err="1"/>
              <a:t>ikisi</a:t>
            </a:r>
            <a:r>
              <a:rPr lang="en-US" sz="1600" dirty="0"/>
              <a:t> pes, </a:t>
            </a:r>
            <a:r>
              <a:rPr lang="en-US" sz="1600" dirty="0" err="1"/>
              <a:t>onbir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onyedisi</a:t>
            </a:r>
            <a:r>
              <a:rPr lang="en-US" sz="1600" dirty="0"/>
              <a:t> </a:t>
            </a:r>
            <a:r>
              <a:rPr lang="en-US" sz="1600" dirty="0" err="1"/>
              <a:t>tiz</a:t>
            </a:r>
            <a:r>
              <a:rPr lang="en-US" sz="1600" dirty="0"/>
              <a:t> </a:t>
            </a:r>
            <a:r>
              <a:rPr lang="en-US" sz="1600" dirty="0" err="1"/>
              <a:t>olmak</a:t>
            </a:r>
            <a:r>
              <a:rPr lang="en-US" sz="1600" dirty="0"/>
              <a:t> </a:t>
            </a:r>
            <a:r>
              <a:rPr lang="en-US" sz="1600" dirty="0" err="1"/>
              <a:t>üzere</a:t>
            </a:r>
            <a:r>
              <a:rPr lang="en-US" sz="1600" dirty="0"/>
              <a:t> </a:t>
            </a:r>
            <a:r>
              <a:rPr lang="en-US" sz="1600" dirty="0" err="1"/>
              <a:t>başka</a:t>
            </a:r>
            <a:r>
              <a:rPr lang="en-US" sz="1600" dirty="0"/>
              <a:t> teller de </a:t>
            </a:r>
            <a:r>
              <a:rPr lang="en-US" sz="1600" dirty="0" err="1"/>
              <a:t>bulunur</a:t>
            </a:r>
            <a:r>
              <a:rPr lang="en-US" sz="1600" dirty="0"/>
              <a:t>.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tanınan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konserlerde</a:t>
            </a:r>
            <a:r>
              <a:rPr lang="en-US" sz="1600" dirty="0"/>
              <a:t> </a:t>
            </a:r>
            <a:r>
              <a:rPr lang="en-US" sz="1600" dirty="0" err="1"/>
              <a:t>sıkça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müzik</a:t>
            </a:r>
            <a:r>
              <a:rPr lang="en-US" sz="1600" dirty="0"/>
              <a:t> </a:t>
            </a:r>
            <a:r>
              <a:rPr lang="en-US" sz="1600" dirty="0" err="1" smtClean="0"/>
              <a:t>aletidir</a:t>
            </a:r>
            <a:endParaRPr lang="tr-TR" sz="1600" dirty="0" smtClean="0"/>
          </a:p>
          <a:p>
            <a:endParaRPr lang="tr-TR" sz="1600" dirty="0" smtClean="0"/>
          </a:p>
          <a:p>
            <a:r>
              <a:rPr lang="en-US" sz="1600" dirty="0" smtClean="0"/>
              <a:t> </a:t>
            </a:r>
            <a:r>
              <a:rPr lang="en-US" sz="2000" b="1" dirty="0" err="1"/>
              <a:t>Pandit</a:t>
            </a:r>
            <a:r>
              <a:rPr lang="en-US" sz="2000" b="1" dirty="0"/>
              <a:t> Ravi </a:t>
            </a:r>
            <a:r>
              <a:rPr lang="en-US" sz="2000" b="1" dirty="0" err="1" smtClean="0"/>
              <a:t>Şankar</a:t>
            </a:r>
            <a:endParaRPr lang="tr-TR" sz="20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819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SİTAR VE ÖZELLİKLERİ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Allauddin</a:t>
            </a:r>
            <a:r>
              <a:rPr lang="tr-TR" dirty="0"/>
              <a:t> </a:t>
            </a:r>
            <a:r>
              <a:rPr lang="tr-TR" dirty="0" err="1"/>
              <a:t>Khan’ın</a:t>
            </a:r>
            <a:r>
              <a:rPr lang="tr-TR" dirty="0"/>
              <a:t> (Klasik Hint müziğine ait olan </a:t>
            </a:r>
            <a:r>
              <a:rPr lang="tr-TR" dirty="0" err="1"/>
              <a:t>Maihar</a:t>
            </a:r>
            <a:r>
              <a:rPr lang="tr-TR" dirty="0"/>
              <a:t> </a:t>
            </a:r>
            <a:r>
              <a:rPr lang="tr-TR" dirty="0" err="1"/>
              <a:t>gharana’yi</a:t>
            </a:r>
            <a:r>
              <a:rPr lang="tr-TR" dirty="0"/>
              <a:t> bulan kişi) </a:t>
            </a:r>
            <a:r>
              <a:rPr lang="tr-TR" dirty="0" err="1"/>
              <a:t>ögrencisi</a:t>
            </a:r>
            <a:r>
              <a:rPr lang="tr-TR" dirty="0"/>
              <a:t> olan </a:t>
            </a:r>
            <a:r>
              <a:rPr lang="tr-TR" dirty="0" err="1"/>
              <a:t>Pandit</a:t>
            </a:r>
            <a:r>
              <a:rPr lang="tr-TR" dirty="0"/>
              <a:t> </a:t>
            </a:r>
            <a:r>
              <a:rPr lang="tr-TR" dirty="0" err="1"/>
              <a:t>Ravi</a:t>
            </a:r>
            <a:r>
              <a:rPr lang="tr-TR" dirty="0"/>
              <a:t> </a:t>
            </a:r>
            <a:r>
              <a:rPr lang="tr-TR" dirty="0" err="1"/>
              <a:t>Shankar</a:t>
            </a:r>
            <a:r>
              <a:rPr lang="tr-TR" dirty="0"/>
              <a:t> belki de dünyada en iyi tanınan Hint çalgıcısıdır. Batı’da Hint müziğinin ve müzisyenlerinin, Klasik Hint müzik geleneğinin gücünün ve ona olan ilginin yaratılmasında başı çeken insanlardan biri olarak tanınır. </a:t>
            </a:r>
            <a:r>
              <a:rPr lang="tr-TR" dirty="0" err="1"/>
              <a:t>Shankar‘ın</a:t>
            </a:r>
            <a:r>
              <a:rPr lang="tr-TR" dirty="0"/>
              <a:t> müzik kariyeri 60 yılı kapsar ve kendisi en uzun uluslararası kariyer kategorisinde Guinness Rekoruna sahiptir.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8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KAYNAKÇA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www.sahajayogaportal.org/muzik-sanat/klasik-hint-muzigi/enstrumanlar.html</a:t>
            </a:r>
            <a:r>
              <a:rPr lang="tr-TR" dirty="0" smtClean="0"/>
              <a:t> </a:t>
            </a:r>
          </a:p>
          <a:p>
            <a:r>
              <a:rPr lang="tr-TR" dirty="0">
                <a:hlinkClick r:id="rId3"/>
              </a:rPr>
              <a:t>https://tr.wikipedia.org/wiki/Kategori:Hindistan_m%C3%BCzik_aletleri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72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tr-TR" dirty="0"/>
              <a:t>ÜFLEMELİ MÜZİK ALETLERİ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ŞEHNAİ</a:t>
            </a:r>
          </a:p>
          <a:p>
            <a:r>
              <a:rPr lang="tr-TR" b="1" dirty="0" smtClean="0"/>
              <a:t>BANSURİ</a:t>
            </a:r>
          </a:p>
          <a:p>
            <a:r>
              <a:rPr lang="tr-TR" b="1" dirty="0" smtClean="0"/>
              <a:t>ŞANKHA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592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7383" y="1073223"/>
            <a:ext cx="3718455" cy="1371600"/>
          </a:xfrm>
        </p:spPr>
        <p:txBody>
          <a:bodyPr>
            <a:normAutofit/>
          </a:bodyPr>
          <a:lstStyle/>
          <a:p>
            <a:r>
              <a:rPr lang="tr-TR" b="1" dirty="0"/>
              <a:t>ŞEHNAİ</a:t>
            </a:r>
            <a:br>
              <a:rPr lang="tr-TR" b="1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2178050"/>
            <a:ext cx="2540000" cy="2501900"/>
          </a:xfrm>
        </p:spPr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tr-TR" b="1" dirty="0" err="1"/>
              <a:t>Ü</a:t>
            </a:r>
            <a:r>
              <a:rPr lang="en-US" b="1" dirty="0" err="1" smtClean="0"/>
              <a:t>flenen</a:t>
            </a:r>
            <a:r>
              <a:rPr lang="en-US" b="1" dirty="0" smtClean="0"/>
              <a:t> </a:t>
            </a:r>
            <a:r>
              <a:rPr lang="en-US" b="1" dirty="0" err="1"/>
              <a:t>yerden</a:t>
            </a:r>
            <a:r>
              <a:rPr lang="en-US" b="1" dirty="0"/>
              <a:t> </a:t>
            </a:r>
            <a:r>
              <a:rPr lang="en-US" b="1" dirty="0" err="1"/>
              <a:t>aşağı</a:t>
            </a:r>
            <a:r>
              <a:rPr lang="en-US" b="1" dirty="0"/>
              <a:t> </a:t>
            </a:r>
            <a:r>
              <a:rPr lang="en-US" b="1" dirty="0" err="1"/>
              <a:t>doğru</a:t>
            </a:r>
            <a:r>
              <a:rPr lang="en-US" b="1" dirty="0"/>
              <a:t> </a:t>
            </a:r>
            <a:r>
              <a:rPr lang="en-US" b="1" dirty="0" err="1"/>
              <a:t>genişleyerek</a:t>
            </a:r>
            <a:r>
              <a:rPr lang="en-US" b="1" dirty="0"/>
              <a:t> </a:t>
            </a:r>
            <a:r>
              <a:rPr lang="en-US" b="1" dirty="0" err="1"/>
              <a:t>inen</a:t>
            </a:r>
            <a:r>
              <a:rPr lang="en-US" b="1" dirty="0"/>
              <a:t> </a:t>
            </a:r>
            <a:r>
              <a:rPr lang="en-US" b="1" dirty="0" err="1"/>
              <a:t>nefesli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sazdır</a:t>
            </a:r>
            <a:r>
              <a:rPr lang="en-US" b="1" dirty="0"/>
              <a:t>. Bu </a:t>
            </a:r>
            <a:r>
              <a:rPr lang="en-US" b="1" dirty="0" err="1"/>
              <a:t>müzik</a:t>
            </a:r>
            <a:r>
              <a:rPr lang="en-US" b="1" dirty="0"/>
              <a:t> </a:t>
            </a:r>
            <a:r>
              <a:rPr lang="en-US" b="1" dirty="0" err="1"/>
              <a:t>aletinin</a:t>
            </a:r>
            <a:r>
              <a:rPr lang="en-US" b="1" dirty="0"/>
              <a:t> </a:t>
            </a:r>
            <a:r>
              <a:rPr lang="en-US" b="1" dirty="0" err="1"/>
              <a:t>birçok</a:t>
            </a:r>
            <a:r>
              <a:rPr lang="en-US" b="1" dirty="0"/>
              <a:t> tipi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adı</a:t>
            </a:r>
            <a:r>
              <a:rPr lang="en-US" b="1" dirty="0"/>
              <a:t> </a:t>
            </a:r>
            <a:r>
              <a:rPr lang="en-US" b="1" dirty="0" err="1"/>
              <a:t>bulunur</a:t>
            </a:r>
            <a:r>
              <a:rPr lang="en-US" b="1" dirty="0"/>
              <a:t>. </a:t>
            </a:r>
            <a:r>
              <a:rPr lang="en-US" b="1" dirty="0" err="1"/>
              <a:t>Orta</a:t>
            </a:r>
            <a:r>
              <a:rPr lang="en-US" b="1" dirty="0"/>
              <a:t> </a:t>
            </a:r>
            <a:r>
              <a:rPr lang="en-US" b="1" dirty="0" err="1"/>
              <a:t>Asya'lı</a:t>
            </a:r>
            <a:r>
              <a:rPr lang="en-US" b="1" dirty="0"/>
              <a:t> </a:t>
            </a:r>
            <a:r>
              <a:rPr lang="en-US" b="1" dirty="0" err="1"/>
              <a:t>zurna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akrabalığı</a:t>
            </a:r>
            <a:r>
              <a:rPr lang="en-US" b="1" dirty="0"/>
              <a:t> </a:t>
            </a:r>
            <a:r>
              <a:rPr lang="en-US" b="1" dirty="0" err="1"/>
              <a:t>vardır</a:t>
            </a:r>
            <a:r>
              <a:rPr lang="en-US" b="1" dirty="0"/>
              <a:t>. </a:t>
            </a:r>
            <a:r>
              <a:rPr lang="en-US" b="1" dirty="0" err="1"/>
              <a:t>Klasik</a:t>
            </a:r>
            <a:r>
              <a:rPr lang="en-US" b="1" dirty="0"/>
              <a:t> </a:t>
            </a:r>
            <a:r>
              <a:rPr lang="en-US" b="1" dirty="0" err="1"/>
              <a:t>konserlerde</a:t>
            </a:r>
            <a:r>
              <a:rPr lang="en-US" b="1" dirty="0"/>
              <a:t> </a:t>
            </a:r>
            <a:r>
              <a:rPr lang="en-US" b="1" dirty="0" err="1"/>
              <a:t>sıkça</a:t>
            </a:r>
            <a:r>
              <a:rPr lang="en-US" b="1" dirty="0"/>
              <a:t> </a:t>
            </a:r>
            <a:r>
              <a:rPr lang="en-US" b="1" dirty="0" err="1"/>
              <a:t>kullanılır</a:t>
            </a:r>
            <a:r>
              <a:rPr lang="en-US" b="1" dirty="0" smtClean="0"/>
              <a:t>.</a:t>
            </a:r>
            <a:endParaRPr lang="tr-TR" b="1" dirty="0" smtClean="0"/>
          </a:p>
          <a:p>
            <a:r>
              <a:rPr lang="en-US" b="1" dirty="0" smtClean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ünlü</a:t>
            </a:r>
            <a:r>
              <a:rPr lang="en-US" b="1" dirty="0"/>
              <a:t> </a:t>
            </a:r>
            <a:r>
              <a:rPr lang="en-US" b="1" dirty="0" err="1"/>
              <a:t>ustalarından</a:t>
            </a:r>
            <a:r>
              <a:rPr lang="en-US" b="1" dirty="0"/>
              <a:t> </a:t>
            </a:r>
            <a:r>
              <a:rPr lang="en-US" b="1" dirty="0" err="1"/>
              <a:t>biri</a:t>
            </a:r>
            <a:r>
              <a:rPr lang="en-US" b="1" dirty="0"/>
              <a:t> </a:t>
            </a:r>
            <a:r>
              <a:rPr lang="en-US" b="1" dirty="0" err="1"/>
              <a:t>üstad</a:t>
            </a:r>
            <a:r>
              <a:rPr lang="en-US" b="1" dirty="0"/>
              <a:t> </a:t>
            </a:r>
            <a:r>
              <a:rPr lang="en-US" sz="1800" b="1" dirty="0" err="1"/>
              <a:t>Bismillah</a:t>
            </a:r>
            <a:r>
              <a:rPr lang="en-US" sz="1800" b="1" dirty="0"/>
              <a:t> </a:t>
            </a:r>
            <a:r>
              <a:rPr lang="en-US" sz="1800" b="1" dirty="0" err="1"/>
              <a:t>Han'dır</a:t>
            </a:r>
            <a:r>
              <a:rPr lang="en-US" sz="1800" b="1" dirty="0"/>
              <a:t>.  </a:t>
            </a:r>
            <a:endParaRPr lang="tr-TR" sz="18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5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SHEHNAİ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Shehnai</a:t>
            </a:r>
            <a:r>
              <a:rPr lang="tr-TR" dirty="0"/>
              <a:t>, kutsallık ve iyi talih getirdiğine inanan üflemeli bir çalgıdır. Neticesinde Kuzey Hindistan’da evlilikler ve törenlerde yaygın biçimde kullanılır. Saf bir </a:t>
            </a:r>
            <a:r>
              <a:rPr lang="tr-TR" dirty="0" err="1"/>
              <a:t>Muladhara</a:t>
            </a:r>
            <a:r>
              <a:rPr lang="tr-TR" dirty="0"/>
              <a:t> </a:t>
            </a:r>
            <a:r>
              <a:rPr lang="tr-TR" dirty="0" err="1"/>
              <a:t>Çakra’nın</a:t>
            </a:r>
            <a:r>
              <a:rPr lang="tr-TR" dirty="0"/>
              <a:t> kalitelerini ortaya çıkartır. </a:t>
            </a:r>
            <a:r>
              <a:rPr lang="tr-TR" dirty="0" err="1"/>
              <a:t>Shehnai</a:t>
            </a:r>
            <a:r>
              <a:rPr lang="tr-TR" dirty="0"/>
              <a:t>, </a:t>
            </a:r>
            <a:r>
              <a:rPr lang="tr-TR" dirty="0" err="1"/>
              <a:t>punginin</a:t>
            </a:r>
            <a:r>
              <a:rPr lang="tr-TR" dirty="0"/>
              <a:t> geliştirilmesi ile yaratıldı. Kaynağı ile ilgili iki yaygın efsane vardır. İlkinde bir Şah sarayında </a:t>
            </a:r>
            <a:r>
              <a:rPr lang="tr-TR" dirty="0" err="1"/>
              <a:t>punginin</a:t>
            </a:r>
            <a:r>
              <a:rPr lang="tr-TR" dirty="0"/>
              <a:t> çalınmasını yasaklamıştı. Sebebi tiz sesiydi. Müzisyen bir aileden gelen bir berber onu </a:t>
            </a:r>
            <a:r>
              <a:rPr lang="tr-TR" dirty="0" err="1"/>
              <a:t>gelistirdi</a:t>
            </a:r>
            <a:r>
              <a:rPr lang="tr-TR" dirty="0"/>
              <a:t> ve </a:t>
            </a:r>
            <a:r>
              <a:rPr lang="tr-TR" dirty="0" err="1"/>
              <a:t>shehnai</a:t>
            </a:r>
            <a:r>
              <a:rPr lang="tr-TR" dirty="0"/>
              <a:t> doğdu. Şah’ın sarayında çalınmasına ve berber ya da “</a:t>
            </a:r>
            <a:r>
              <a:rPr lang="tr-TR" dirty="0" err="1"/>
              <a:t>nai</a:t>
            </a:r>
            <a:r>
              <a:rPr lang="tr-TR" dirty="0"/>
              <a:t>” ye atıfta bulunarak ona </a:t>
            </a:r>
            <a:r>
              <a:rPr lang="tr-TR" dirty="0" err="1"/>
              <a:t>shehnai</a:t>
            </a:r>
            <a:r>
              <a:rPr lang="tr-TR" dirty="0"/>
              <a:t> dendi.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ÖZELLİKLERİ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530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tr-TR" b="1" dirty="0"/>
              <a:t>BANSURİ</a:t>
            </a:r>
            <a:br>
              <a:rPr lang="tr-TR" b="1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848627"/>
            <a:ext cx="5470525" cy="316074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3809" y="2925962"/>
            <a:ext cx="3856260" cy="28021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Bansuri (</a:t>
            </a:r>
            <a:r>
              <a:rPr lang="en-US" b="1" dirty="0" err="1"/>
              <a:t>Flüt</a:t>
            </a:r>
            <a:r>
              <a:rPr lang="en-US" b="1" dirty="0"/>
              <a:t>): </a:t>
            </a:r>
            <a:r>
              <a:rPr lang="en-US" b="1" dirty="0" err="1"/>
              <a:t>İki</a:t>
            </a:r>
            <a:r>
              <a:rPr lang="en-US" b="1" dirty="0"/>
              <a:t> </a:t>
            </a:r>
            <a:r>
              <a:rPr lang="en-US" b="1" dirty="0" err="1"/>
              <a:t>tiptir</a:t>
            </a:r>
            <a:r>
              <a:rPr lang="en-US" b="1" dirty="0"/>
              <a:t>, </a:t>
            </a:r>
            <a:r>
              <a:rPr lang="en-US" b="1" dirty="0" err="1"/>
              <a:t>yan</a:t>
            </a:r>
            <a:r>
              <a:rPr lang="en-US" b="1" dirty="0"/>
              <a:t> </a:t>
            </a:r>
            <a:r>
              <a:rPr lang="en-US" b="1" dirty="0" err="1"/>
              <a:t>olanı</a:t>
            </a:r>
            <a:r>
              <a:rPr lang="en-US" b="1" dirty="0"/>
              <a:t> </a:t>
            </a:r>
            <a:r>
              <a:rPr lang="en-US" b="1" dirty="0" err="1"/>
              <a:t>daha</a:t>
            </a:r>
            <a:r>
              <a:rPr lang="en-US" b="1" dirty="0"/>
              <a:t> </a:t>
            </a:r>
            <a:r>
              <a:rPr lang="en-US" b="1" dirty="0" err="1"/>
              <a:t>popülerdir</a:t>
            </a:r>
            <a:r>
              <a:rPr lang="en-US" b="1" dirty="0"/>
              <a:t>. </a:t>
            </a:r>
            <a:r>
              <a:rPr lang="en-US" b="1" dirty="0" err="1"/>
              <a:t>Yerel</a:t>
            </a:r>
            <a:r>
              <a:rPr lang="en-US" b="1" dirty="0"/>
              <a:t> </a:t>
            </a:r>
            <a:r>
              <a:rPr lang="en-US" b="1" dirty="0" err="1"/>
              <a:t>halk</a:t>
            </a:r>
            <a:r>
              <a:rPr lang="en-US" b="1" dirty="0"/>
              <a:t> </a:t>
            </a:r>
            <a:r>
              <a:rPr lang="en-US" b="1" dirty="0" err="1"/>
              <a:t>müziği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klasik</a:t>
            </a:r>
            <a:r>
              <a:rPr lang="en-US" b="1" dirty="0"/>
              <a:t> </a:t>
            </a:r>
            <a:r>
              <a:rPr lang="en-US" b="1" dirty="0" err="1"/>
              <a:t>müzikte</a:t>
            </a:r>
            <a:r>
              <a:rPr lang="en-US" b="1" dirty="0"/>
              <a:t> </a:t>
            </a:r>
            <a:r>
              <a:rPr lang="en-US" b="1" dirty="0" err="1"/>
              <a:t>rahatlıkla</a:t>
            </a:r>
            <a:r>
              <a:rPr lang="en-US" b="1" dirty="0"/>
              <a:t> </a:t>
            </a:r>
            <a:r>
              <a:rPr lang="en-US" b="1" dirty="0" err="1"/>
              <a:t>kullanılabilir</a:t>
            </a:r>
            <a:r>
              <a:rPr lang="en-US" b="1" dirty="0"/>
              <a:t>.  </a:t>
            </a:r>
            <a:endParaRPr lang="tr-TR" b="1" dirty="0"/>
          </a:p>
          <a:p>
            <a:r>
              <a:rPr lang="en-US" b="1" dirty="0" err="1" smtClean="0"/>
              <a:t>Hindistan’a</a:t>
            </a:r>
            <a:r>
              <a:rPr lang="en-US" b="1" dirty="0" smtClean="0"/>
              <a:t> </a:t>
            </a:r>
            <a:r>
              <a:rPr lang="en-US" b="1" dirty="0" err="1"/>
              <a:t>ait</a:t>
            </a:r>
            <a:r>
              <a:rPr lang="en-US" b="1" dirty="0"/>
              <a:t> </a:t>
            </a:r>
            <a:r>
              <a:rPr lang="en-US" b="1" dirty="0" err="1"/>
              <a:t>enine</a:t>
            </a:r>
            <a:r>
              <a:rPr lang="en-US" b="1" dirty="0"/>
              <a:t> alto </a:t>
            </a:r>
            <a:r>
              <a:rPr lang="en-US" b="1" dirty="0" err="1"/>
              <a:t>flüttür</a:t>
            </a:r>
            <a:r>
              <a:rPr lang="en-US" b="1" dirty="0"/>
              <a:t>. </a:t>
            </a:r>
            <a:r>
              <a:rPr lang="en-US" b="1" dirty="0" err="1"/>
              <a:t>Alti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da </a:t>
            </a:r>
            <a:r>
              <a:rPr lang="en-US" b="1" dirty="0" err="1"/>
              <a:t>yedi</a:t>
            </a:r>
            <a:r>
              <a:rPr lang="en-US" b="1" dirty="0"/>
              <a:t> </a:t>
            </a:r>
            <a:r>
              <a:rPr lang="en-US" b="1" dirty="0" err="1"/>
              <a:t>açik</a:t>
            </a:r>
            <a:r>
              <a:rPr lang="en-US" b="1" dirty="0"/>
              <a:t> </a:t>
            </a:r>
            <a:r>
              <a:rPr lang="en-US" b="1" dirty="0" err="1"/>
              <a:t>parmak</a:t>
            </a:r>
            <a:r>
              <a:rPr lang="en-US" b="1" dirty="0"/>
              <a:t> </a:t>
            </a:r>
            <a:r>
              <a:rPr lang="en-US" b="1" dirty="0" err="1"/>
              <a:t>deliginden</a:t>
            </a:r>
            <a:r>
              <a:rPr lang="en-US" b="1" dirty="0"/>
              <a:t> </a:t>
            </a:r>
            <a:r>
              <a:rPr lang="en-US" b="1" dirty="0" err="1"/>
              <a:t>olusan</a:t>
            </a:r>
            <a:r>
              <a:rPr lang="en-US" b="1" dirty="0"/>
              <a:t> </a:t>
            </a:r>
            <a:r>
              <a:rPr lang="en-US" b="1" dirty="0" err="1"/>
              <a:t>tek</a:t>
            </a:r>
            <a:r>
              <a:rPr lang="en-US" b="1" dirty="0"/>
              <a:t> </a:t>
            </a:r>
            <a:r>
              <a:rPr lang="en-US" b="1" dirty="0" err="1"/>
              <a:t>bambu</a:t>
            </a:r>
            <a:r>
              <a:rPr lang="en-US" b="1" dirty="0"/>
              <a:t> </a:t>
            </a:r>
            <a:r>
              <a:rPr lang="en-US" b="1" dirty="0" err="1"/>
              <a:t>sapindan</a:t>
            </a:r>
            <a:r>
              <a:rPr lang="en-US" b="1" dirty="0"/>
              <a:t> </a:t>
            </a:r>
            <a:r>
              <a:rPr lang="en-US" b="1" dirty="0" err="1"/>
              <a:t>yapilmistir</a:t>
            </a:r>
            <a:r>
              <a:rPr lang="en-US" b="1" dirty="0"/>
              <a:t>. </a:t>
            </a:r>
            <a:r>
              <a:rPr lang="en-US" b="1" dirty="0" err="1"/>
              <a:t>Çobanlar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kirsal</a:t>
            </a:r>
            <a:r>
              <a:rPr lang="en-US" b="1" dirty="0"/>
              <a:t> </a:t>
            </a:r>
            <a:r>
              <a:rPr lang="en-US" b="1" dirty="0" err="1"/>
              <a:t>gelenekle</a:t>
            </a:r>
            <a:r>
              <a:rPr lang="en-US" b="1" dirty="0"/>
              <a:t> </a:t>
            </a:r>
            <a:r>
              <a:rPr lang="en-US" b="1" dirty="0" err="1"/>
              <a:t>baglantili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</a:t>
            </a:r>
            <a:r>
              <a:rPr lang="en-US" b="1" dirty="0" err="1"/>
              <a:t>eski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enstrüman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bansuri Krishna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Radha’nin</a:t>
            </a:r>
            <a:r>
              <a:rPr lang="en-US" b="1" dirty="0"/>
              <a:t> ask </a:t>
            </a:r>
            <a:r>
              <a:rPr lang="en-US" b="1" dirty="0" err="1"/>
              <a:t>hikayesi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yakindan</a:t>
            </a:r>
            <a:r>
              <a:rPr lang="en-US" b="1" dirty="0"/>
              <a:t> </a:t>
            </a:r>
            <a:r>
              <a:rPr lang="en-US" b="1" dirty="0" err="1"/>
              <a:t>iliskilidir</a:t>
            </a:r>
            <a:r>
              <a:rPr lang="en-US" b="1" dirty="0"/>
              <a:t>. </a:t>
            </a:r>
            <a:r>
              <a:rPr lang="en-US" b="1" dirty="0" err="1"/>
              <a:t>Kuzey</a:t>
            </a:r>
            <a:r>
              <a:rPr lang="en-US" b="1" dirty="0"/>
              <a:t> </a:t>
            </a:r>
            <a:r>
              <a:rPr lang="en-US" b="1" dirty="0" err="1"/>
              <a:t>Hindistan</a:t>
            </a:r>
            <a:r>
              <a:rPr lang="en-US" b="1" dirty="0"/>
              <a:t> </a:t>
            </a:r>
            <a:r>
              <a:rPr lang="en-US" b="1" dirty="0" err="1"/>
              <a:t>bansurisi</a:t>
            </a:r>
            <a:r>
              <a:rPr lang="en-US" b="1" dirty="0"/>
              <a:t> </a:t>
            </a:r>
            <a:r>
              <a:rPr lang="en-US" b="1" dirty="0" err="1"/>
              <a:t>genelde</a:t>
            </a:r>
            <a:r>
              <a:rPr lang="en-US" b="1" dirty="0"/>
              <a:t> 14 inch </a:t>
            </a:r>
            <a:r>
              <a:rPr lang="en-US" b="1" dirty="0" err="1" smtClean="0"/>
              <a:t>uzunlugundadir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8296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BANSURİ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Bansuri</a:t>
            </a:r>
            <a:r>
              <a:rPr lang="tr-TR" dirty="0"/>
              <a:t>, </a:t>
            </a:r>
            <a:r>
              <a:rPr lang="tr-TR" dirty="0" err="1"/>
              <a:t>Vishuddhi</a:t>
            </a:r>
            <a:r>
              <a:rPr lang="tr-TR" dirty="0"/>
              <a:t> Çakranın enstrümanı, Hindistan’a ait enine alto flüttür. Altı ya da yedi açık parmak deliğinden oluşan tek bambu sapından </a:t>
            </a:r>
            <a:r>
              <a:rPr lang="tr-TR" dirty="0" err="1"/>
              <a:t>yapılmıstır</a:t>
            </a:r>
            <a:r>
              <a:rPr lang="tr-TR" dirty="0"/>
              <a:t>. Çobanlar ve kırsal gelenekle bağlantılı olan eski bir enstrüman olan </a:t>
            </a:r>
            <a:r>
              <a:rPr lang="tr-TR" dirty="0" err="1"/>
              <a:t>bansuri</a:t>
            </a:r>
            <a:r>
              <a:rPr lang="tr-TR" dirty="0"/>
              <a:t> </a:t>
            </a:r>
            <a:r>
              <a:rPr lang="tr-TR" dirty="0" err="1"/>
              <a:t>Krishna</a:t>
            </a:r>
            <a:r>
              <a:rPr lang="tr-TR" dirty="0"/>
              <a:t> ve </a:t>
            </a:r>
            <a:r>
              <a:rPr lang="tr-TR" dirty="0" err="1"/>
              <a:t>Radha’nın</a:t>
            </a:r>
            <a:r>
              <a:rPr lang="tr-TR" dirty="0"/>
              <a:t> aşk hikayesi ile yakından ilişkilidir. Kuzey Hindistan </a:t>
            </a:r>
            <a:r>
              <a:rPr lang="tr-TR" dirty="0" err="1"/>
              <a:t>bansurisi</a:t>
            </a:r>
            <a:r>
              <a:rPr lang="tr-TR" dirty="0"/>
              <a:t> genelde 14 </a:t>
            </a:r>
            <a:r>
              <a:rPr lang="tr-TR" dirty="0" err="1"/>
              <a:t>inch</a:t>
            </a:r>
            <a:r>
              <a:rPr lang="tr-TR" dirty="0"/>
              <a:t> uzunluğundadır. Geleneksel olarak film müziği de dahil olmak üzere daha hafif kompozisyonlara eşlik etmek için kullanılmış olan bir soprano enstrümanıdır.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ÖZELLİKLERİ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53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ŞANKHA</a:t>
            </a:r>
            <a:br>
              <a:rPr lang="tr-TR" b="1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1" y="1841938"/>
            <a:ext cx="3557095" cy="2845676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Üflenince</a:t>
            </a:r>
            <a:r>
              <a:rPr lang="en-US" sz="1800" b="1" dirty="0" smtClean="0"/>
              <a:t> </a:t>
            </a:r>
            <a:r>
              <a:rPr lang="en-US" sz="1800" b="1" dirty="0" err="1"/>
              <a:t>güçlü</a:t>
            </a:r>
            <a:r>
              <a:rPr lang="en-US" sz="1800" b="1" dirty="0"/>
              <a:t> </a:t>
            </a:r>
            <a:r>
              <a:rPr lang="en-US" sz="1800" b="1" dirty="0" err="1"/>
              <a:t>bir</a:t>
            </a:r>
            <a:r>
              <a:rPr lang="en-US" sz="1800" b="1" dirty="0"/>
              <a:t> </a:t>
            </a:r>
            <a:r>
              <a:rPr lang="en-US" sz="1800" b="1" dirty="0" err="1"/>
              <a:t>ses</a:t>
            </a:r>
            <a:r>
              <a:rPr lang="en-US" sz="1800" b="1" dirty="0"/>
              <a:t> </a:t>
            </a:r>
            <a:r>
              <a:rPr lang="en-US" sz="1800" b="1" dirty="0" err="1"/>
              <a:t>çıkarır</a:t>
            </a:r>
            <a:r>
              <a:rPr lang="en-US" sz="1800" b="1" dirty="0"/>
              <a:t>. </a:t>
            </a:r>
            <a:r>
              <a:rPr lang="en-US" sz="1800" b="1" dirty="0" err="1"/>
              <a:t>Savaşlarda</a:t>
            </a:r>
            <a:r>
              <a:rPr lang="en-US" sz="1800" b="1" dirty="0"/>
              <a:t> </a:t>
            </a:r>
            <a:r>
              <a:rPr lang="en-US" sz="1800" b="1" dirty="0" err="1"/>
              <a:t>düşmanı</a:t>
            </a:r>
            <a:r>
              <a:rPr lang="en-US" sz="1800" b="1" dirty="0"/>
              <a:t> </a:t>
            </a:r>
            <a:r>
              <a:rPr lang="en-US" sz="1800" b="1" dirty="0" err="1"/>
              <a:t>korkutmak</a:t>
            </a:r>
            <a:r>
              <a:rPr lang="en-US" sz="1800" b="1" dirty="0"/>
              <a:t>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b="1" dirty="0" err="1"/>
              <a:t>haberleşmek</a:t>
            </a:r>
            <a:r>
              <a:rPr lang="en-US" sz="1800" b="1" dirty="0"/>
              <a:t> </a:t>
            </a:r>
            <a:r>
              <a:rPr lang="en-US" sz="1800" b="1" dirty="0" err="1"/>
              <a:t>için</a:t>
            </a:r>
            <a:r>
              <a:rPr lang="en-US" sz="1800" b="1" dirty="0"/>
              <a:t> </a:t>
            </a:r>
            <a:r>
              <a:rPr lang="en-US" sz="1800" b="1" dirty="0" err="1"/>
              <a:t>kullanılırdı</a:t>
            </a:r>
            <a:r>
              <a:rPr lang="en-US" sz="1800" b="1" dirty="0"/>
              <a:t>. </a:t>
            </a:r>
            <a:r>
              <a:rPr lang="en-US" sz="1800" b="1" dirty="0" err="1"/>
              <a:t>Dinsel</a:t>
            </a:r>
            <a:r>
              <a:rPr lang="en-US" sz="1800" b="1" dirty="0"/>
              <a:t> </a:t>
            </a:r>
            <a:r>
              <a:rPr lang="en-US" sz="1800" b="1" dirty="0" err="1"/>
              <a:t>seramonilerin</a:t>
            </a:r>
            <a:r>
              <a:rPr lang="en-US" sz="1800" b="1" dirty="0"/>
              <a:t> </a:t>
            </a:r>
            <a:r>
              <a:rPr lang="en-US" sz="1800" b="1" dirty="0" err="1"/>
              <a:t>başlangıç</a:t>
            </a:r>
            <a:r>
              <a:rPr lang="en-US" sz="1800" b="1" dirty="0"/>
              <a:t>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b="1" dirty="0" err="1"/>
              <a:t>bitişinde</a:t>
            </a:r>
            <a:r>
              <a:rPr lang="en-US" sz="1800" b="1" dirty="0"/>
              <a:t> </a:t>
            </a:r>
            <a:r>
              <a:rPr lang="en-US" sz="1800" b="1" dirty="0" err="1"/>
              <a:t>öttürülür</a:t>
            </a:r>
            <a:r>
              <a:rPr lang="en-US" sz="1800" b="1" dirty="0"/>
              <a:t>. 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41717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2692397" y="1892152"/>
            <a:ext cx="6815669" cy="1515533"/>
          </a:xfrm>
        </p:spPr>
        <p:txBody>
          <a:bodyPr/>
          <a:lstStyle/>
          <a:p>
            <a:r>
              <a:rPr lang="tr-TR" sz="2800" dirty="0" smtClean="0"/>
              <a:t>2. VURMALI </a:t>
            </a:r>
            <a:r>
              <a:rPr lang="tr-TR" sz="2800" dirty="0"/>
              <a:t>MÜZİK ALETLERİ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2692396" y="3552494"/>
            <a:ext cx="6815669" cy="132080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TABLA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TANPURA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DHOLAK (DAVUL)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475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1108</Words>
  <Application>Microsoft Office PowerPoint</Application>
  <PresentationFormat>Özel</PresentationFormat>
  <Paragraphs>67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Organik</vt:lpstr>
      <vt:lpstr>MÜZİK ALETLERİ</vt:lpstr>
      <vt:lpstr>PowerPoint Sunusu</vt:lpstr>
      <vt:lpstr>ÜFLEMELİ MÜZİK ALETLERİ </vt:lpstr>
      <vt:lpstr>ŞEHNAİ </vt:lpstr>
      <vt:lpstr>SHEHNAİ </vt:lpstr>
      <vt:lpstr>BANSURİ </vt:lpstr>
      <vt:lpstr>BANSURİ </vt:lpstr>
      <vt:lpstr>ŞANKHA </vt:lpstr>
      <vt:lpstr>2. VURMALI MÜZİK ALETLERİ </vt:lpstr>
      <vt:lpstr>TABLA </vt:lpstr>
      <vt:lpstr>TABLA VE ÖZELLİKLERİ </vt:lpstr>
      <vt:lpstr>TANPURA </vt:lpstr>
      <vt:lpstr>TANPURA VE ÖZELLİKLERİ </vt:lpstr>
      <vt:lpstr>DHOLAK (DAVUL) </vt:lpstr>
      <vt:lpstr>3. TELLİ MÜZİK ALETLERİ </vt:lpstr>
      <vt:lpstr>SARANGİ </vt:lpstr>
      <vt:lpstr>SARANGİ VE ÖZELLİKLERİ </vt:lpstr>
      <vt:lpstr>PowerPoint Sunusu</vt:lpstr>
      <vt:lpstr>PowerPoint Sunusu</vt:lpstr>
      <vt:lpstr>SAROD </vt:lpstr>
      <vt:lpstr>SAROD VE ÖZELLİKLERİ </vt:lpstr>
      <vt:lpstr>SİTAR </vt:lpstr>
      <vt:lpstr>SİTAR VE ÖZELLİKLERİ</vt:lpstr>
      <vt:lpstr>KAYNAKÇA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MÜZİK ALETLERİ</dc:title>
  <dc:creator>Lab1</dc:creator>
  <cp:lastModifiedBy>user</cp:lastModifiedBy>
  <cp:revision>8</cp:revision>
  <dcterms:created xsi:type="dcterms:W3CDTF">2019-03-27T10:39:21Z</dcterms:created>
  <dcterms:modified xsi:type="dcterms:W3CDTF">2020-04-11T14:14:50Z</dcterms:modified>
</cp:coreProperties>
</file>