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24.01.2020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24.01.2020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24.01.2020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24.01.2020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24.01.2020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24.01.2020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24.01.2020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24.01.2020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24.01.2020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24.01.2020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24.01.2020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24.01.2020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dirty="0"/>
          </a:p>
        </p:txBody>
      </p:sp>
      <p:sp>
        <p:nvSpPr>
          <p:cNvPr id="3" name="2 Alt Başlık"/>
          <p:cNvSpPr>
            <a:spLocks noGrp="1"/>
          </p:cNvSpPr>
          <p:nvPr>
            <p:ph type="subTitle" idx="1"/>
          </p:nvPr>
        </p:nvSpPr>
        <p:spPr/>
        <p:txBody>
          <a:bodyPr/>
          <a:lstStyle/>
          <a:p>
            <a:endParaRPr lang="tr-TR"/>
          </a:p>
        </p:txBody>
      </p:sp>
      <p:sp>
        <p:nvSpPr>
          <p:cNvPr id="6" name="5 Metin kutusu"/>
          <p:cNvSpPr txBox="1"/>
          <p:nvPr/>
        </p:nvSpPr>
        <p:spPr>
          <a:xfrm>
            <a:off x="5429256" y="4286256"/>
            <a:ext cx="4143404" cy="1938992"/>
          </a:xfrm>
          <a:prstGeom prst="rect">
            <a:avLst/>
          </a:prstGeom>
          <a:noFill/>
        </p:spPr>
        <p:txBody>
          <a:bodyPr wrap="square" rtlCol="0">
            <a:spAutoFit/>
          </a:bodyPr>
          <a:lstStyle/>
          <a:p>
            <a:pPr algn="ctr"/>
            <a:r>
              <a:rPr lang="tr-TR" sz="6000" dirty="0" smtClean="0">
                <a:solidFill>
                  <a:schemeClr val="bg1"/>
                </a:solidFill>
              </a:rPr>
              <a:t>RAKI ÜRETİMİ</a:t>
            </a:r>
            <a:endParaRPr lang="tr-TR" sz="60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28"/>
            <a:ext cx="8229600" cy="1143000"/>
          </a:xfrm>
        </p:spPr>
        <p:txBody>
          <a:bodyPr>
            <a:normAutofit/>
          </a:bodyPr>
          <a:lstStyle/>
          <a:p>
            <a:r>
              <a:rPr lang="tr-TR" b="1" dirty="0" smtClean="0"/>
              <a:t>Kullanımı</a:t>
            </a:r>
            <a:endParaRPr lang="tr-TR" dirty="0"/>
          </a:p>
        </p:txBody>
      </p:sp>
      <p:sp>
        <p:nvSpPr>
          <p:cNvPr id="3" name="2 İçerik Yer Tutucusu"/>
          <p:cNvSpPr>
            <a:spLocks noGrp="1"/>
          </p:cNvSpPr>
          <p:nvPr>
            <p:ph idx="1"/>
          </p:nvPr>
        </p:nvSpPr>
        <p:spPr>
          <a:xfrm rot="224692">
            <a:off x="4572000" y="1357298"/>
            <a:ext cx="4114800" cy="5143536"/>
          </a:xfrm>
        </p:spPr>
        <p:style>
          <a:lnRef idx="1">
            <a:schemeClr val="accent2"/>
          </a:lnRef>
          <a:fillRef idx="2">
            <a:schemeClr val="accent2"/>
          </a:fillRef>
          <a:effectRef idx="1">
            <a:schemeClr val="accent2"/>
          </a:effectRef>
          <a:fontRef idx="minor">
            <a:schemeClr val="dk1"/>
          </a:fontRef>
        </p:style>
        <p:txBody>
          <a:bodyPr>
            <a:normAutofit fontScale="85000" lnSpcReduction="10000"/>
          </a:bodyPr>
          <a:lstStyle/>
          <a:p>
            <a:r>
              <a:rPr lang="tr-TR" dirty="0" smtClean="0"/>
              <a:t>Anason, anason bitkisinin tohumlarından elde edilir. Rakı gibi alkollü içkilere çeşni katmak için kullanılır. Anasonun tatlımsı tadı ve özgün kokusu içinde bulunan "</a:t>
            </a:r>
            <a:r>
              <a:rPr lang="tr-TR" dirty="0" err="1" smtClean="0"/>
              <a:t>anethol</a:t>
            </a:r>
            <a:r>
              <a:rPr lang="tr-TR" dirty="0" smtClean="0"/>
              <a:t>" denilen yağdan gelir. </a:t>
            </a:r>
          </a:p>
          <a:p>
            <a:r>
              <a:rPr lang="tr-TR" dirty="0" err="1" smtClean="0"/>
              <a:t>Anethol</a:t>
            </a:r>
            <a:r>
              <a:rPr lang="tr-TR" dirty="0" smtClean="0"/>
              <a:t> alkolde çözünür, ama su oranı arttıkça çökelir. Bu nedenle anasonlu içkiler suyla karıştırıldığında beyaz olur.</a:t>
            </a:r>
          </a:p>
          <a:p>
            <a:r>
              <a:rPr lang="tr-TR" dirty="0" smtClean="0"/>
              <a:t> Anason, tatlılarda da kullanılan bir baharattır. </a:t>
            </a:r>
          </a:p>
          <a:p>
            <a:r>
              <a:rPr lang="tr-TR" dirty="0" smtClean="0"/>
              <a:t>Ayrıca kedi köpek mamalarına tat vermek için de kullanılır.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28"/>
            <a:ext cx="8229600" cy="1143000"/>
          </a:xfrm>
        </p:spPr>
        <p:txBody>
          <a:bodyPr>
            <a:normAutofit/>
          </a:bodyPr>
          <a:lstStyle/>
          <a:p>
            <a:r>
              <a:rPr lang="tr-TR" b="1" dirty="0" smtClean="0"/>
              <a:t>Rakı Üretimi</a:t>
            </a:r>
            <a:endParaRPr lang="tr-TR" dirty="0"/>
          </a:p>
        </p:txBody>
      </p:sp>
      <p:sp>
        <p:nvSpPr>
          <p:cNvPr id="3" name="2 İçerik Yer Tutucusu"/>
          <p:cNvSpPr>
            <a:spLocks noGrp="1"/>
          </p:cNvSpPr>
          <p:nvPr>
            <p:ph idx="1"/>
          </p:nvPr>
        </p:nvSpPr>
        <p:spPr>
          <a:xfrm>
            <a:off x="457200" y="1643050"/>
            <a:ext cx="4114800" cy="4714908"/>
          </a:xfrm>
        </p:spPr>
        <p:style>
          <a:lnRef idx="1">
            <a:schemeClr val="dk1"/>
          </a:lnRef>
          <a:fillRef idx="2">
            <a:schemeClr val="dk1"/>
          </a:fillRef>
          <a:effectRef idx="1">
            <a:schemeClr val="dk1"/>
          </a:effectRef>
          <a:fontRef idx="minor">
            <a:schemeClr val="dk1"/>
          </a:fontRef>
        </p:style>
        <p:txBody>
          <a:bodyPr>
            <a:normAutofit fontScale="92500" lnSpcReduction="10000"/>
          </a:bodyPr>
          <a:lstStyle/>
          <a:p>
            <a:r>
              <a:rPr lang="tr-TR" dirty="0" smtClean="0"/>
              <a:t>Rakı üretimine üzümlerin temizlenmesi ile başlanır. Şıra haline getirilen üzümler pastörize edildikten sonra; maya ile </a:t>
            </a:r>
            <a:r>
              <a:rPr lang="tr-TR" dirty="0" err="1" smtClean="0"/>
              <a:t>fermante</a:t>
            </a:r>
            <a:r>
              <a:rPr lang="tr-TR" dirty="0" smtClean="0"/>
              <a:t> edilir ve alkollü bir sıvı oluşturulur. Alkollü sıvı, kolonlu </a:t>
            </a:r>
            <a:r>
              <a:rPr lang="tr-TR" dirty="0" err="1" smtClean="0"/>
              <a:t>distilasyon</a:t>
            </a:r>
            <a:r>
              <a:rPr lang="tr-TR" dirty="0" smtClean="0"/>
              <a:t> ünitesinde damıtılarak suma haline getirilir. Stoklanan suma, bakır imbiklerde anason tohumu ile yeniden damıtılır. </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500174"/>
            <a:ext cx="4114800" cy="4857784"/>
          </a:xfrm>
        </p:spPr>
        <p:style>
          <a:lnRef idx="2">
            <a:schemeClr val="accent4"/>
          </a:lnRef>
          <a:fillRef idx="1">
            <a:schemeClr val="lt1"/>
          </a:fillRef>
          <a:effectRef idx="0">
            <a:schemeClr val="accent4"/>
          </a:effectRef>
          <a:fontRef idx="minor">
            <a:schemeClr val="dk1"/>
          </a:fontRef>
        </p:style>
        <p:txBody>
          <a:bodyPr>
            <a:normAutofit fontScale="92500" lnSpcReduction="10000"/>
          </a:bodyPr>
          <a:lstStyle/>
          <a:p>
            <a:r>
              <a:rPr lang="tr-TR" dirty="0" smtClean="0"/>
              <a:t>Bakır imbiklerde </a:t>
            </a:r>
            <a:r>
              <a:rPr lang="tr-TR" dirty="0" err="1" smtClean="0"/>
              <a:t>freksiyonel</a:t>
            </a:r>
            <a:r>
              <a:rPr lang="tr-TR" dirty="0" smtClean="0"/>
              <a:t> </a:t>
            </a:r>
            <a:r>
              <a:rPr lang="tr-TR" dirty="0" err="1" smtClean="0"/>
              <a:t>distilasyon</a:t>
            </a:r>
            <a:r>
              <a:rPr lang="tr-TR" dirty="0" smtClean="0"/>
              <a:t> sonunda elde edilen rakının orta kısmının alkolü yüksek dereceli olup göbek adını alır. Bu kısım su eklenerek içilecek alkol derecesine getirilir ve tarifine göre tatlandırılır. Bu aşamalarda havalandırma yapılarak rakının olgunlaşmasına katkıda bulunulur. Rakı şişelenmeden önce en az 1 ay süreyle dinlendirilir.</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57166"/>
            <a:ext cx="8229600" cy="1143000"/>
          </a:xfrm>
        </p:spPr>
        <p:txBody>
          <a:bodyPr/>
          <a:lstStyle/>
          <a:p>
            <a:r>
              <a:rPr lang="tr-TR" b="1" dirty="0" smtClean="0"/>
              <a:t>Özellikleri</a:t>
            </a:r>
            <a:endParaRPr lang="tr-TR" dirty="0"/>
          </a:p>
        </p:txBody>
      </p:sp>
      <p:sp>
        <p:nvSpPr>
          <p:cNvPr id="3" name="2 İçerik Yer Tutucusu"/>
          <p:cNvSpPr>
            <a:spLocks noGrp="1"/>
          </p:cNvSpPr>
          <p:nvPr>
            <p:ph idx="1"/>
          </p:nvPr>
        </p:nvSpPr>
        <p:spPr>
          <a:xfrm rot="219221">
            <a:off x="4572000" y="1571612"/>
            <a:ext cx="4114800" cy="4929222"/>
          </a:xfrm>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a:buNone/>
            </a:pPr>
            <a:r>
              <a:rPr lang="tr-TR" b="1" dirty="0" smtClean="0"/>
              <a:t>    *</a:t>
            </a:r>
            <a:r>
              <a:rPr lang="tr-TR" dirty="0" smtClean="0"/>
              <a:t> Üretiminde ikinci kez damıtmaya alınan toplam alkolün en az % 65’i suma olmalıdır. </a:t>
            </a:r>
            <a:br>
              <a:rPr lang="tr-TR" dirty="0" smtClean="0"/>
            </a:br>
            <a:r>
              <a:rPr lang="tr-TR" b="1" dirty="0" smtClean="0"/>
              <a:t>* </a:t>
            </a:r>
            <a:r>
              <a:rPr lang="tr-TR" dirty="0" smtClean="0"/>
              <a:t>Hazırlanmasında rafine beyaz şeker kullanılmalı, şeker miktarı ürün litresinde en fazla 10 gram olmalıdır. </a:t>
            </a:r>
            <a:br>
              <a:rPr lang="tr-TR" dirty="0" smtClean="0"/>
            </a:br>
            <a:r>
              <a:rPr lang="tr-TR" b="1" dirty="0" smtClean="0"/>
              <a:t>*</a:t>
            </a:r>
            <a:r>
              <a:rPr lang="tr-TR" dirty="0" smtClean="0"/>
              <a:t> Uçucu madde içeriği, </a:t>
            </a:r>
            <a:r>
              <a:rPr lang="tr-TR" dirty="0" err="1" smtClean="0"/>
              <a:t>hacmen</a:t>
            </a:r>
            <a:r>
              <a:rPr lang="tr-TR" dirty="0" smtClean="0"/>
              <a:t> %100 alkolün hektolitresinde 100 grama eşit veya daha fazla olmalıdır. </a:t>
            </a:r>
            <a:br>
              <a:rPr lang="tr-TR" dirty="0" smtClean="0"/>
            </a:b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rot="350683">
            <a:off x="4572000" y="1500174"/>
            <a:ext cx="4114800" cy="4786346"/>
          </a:xfrm>
        </p:spPr>
        <p:style>
          <a:lnRef idx="1">
            <a:schemeClr val="accent6"/>
          </a:lnRef>
          <a:fillRef idx="2">
            <a:schemeClr val="accent6"/>
          </a:fillRef>
          <a:effectRef idx="1">
            <a:schemeClr val="accent6"/>
          </a:effectRef>
          <a:fontRef idx="minor">
            <a:schemeClr val="dk1"/>
          </a:fontRef>
        </p:style>
        <p:txBody>
          <a:bodyPr>
            <a:normAutofit fontScale="92500"/>
          </a:bodyPr>
          <a:lstStyle/>
          <a:p>
            <a:pPr>
              <a:buNone/>
            </a:pPr>
            <a:r>
              <a:rPr lang="tr-TR" b="1" dirty="0" smtClean="0"/>
              <a:t>    * </a:t>
            </a:r>
            <a:r>
              <a:rPr lang="tr-TR" dirty="0" smtClean="0"/>
              <a:t>Metil alkol içeriği, </a:t>
            </a:r>
            <a:r>
              <a:rPr lang="tr-TR" dirty="0" err="1" smtClean="0"/>
              <a:t>hacmen</a:t>
            </a:r>
            <a:r>
              <a:rPr lang="tr-TR" dirty="0" smtClean="0"/>
              <a:t> %100 alkolün hektolitresinde 150 gramdan fazla olmamalıdır. </a:t>
            </a:r>
            <a:br>
              <a:rPr lang="tr-TR" dirty="0" smtClean="0"/>
            </a:br>
            <a:r>
              <a:rPr lang="tr-TR" b="1" dirty="0" smtClean="0"/>
              <a:t>*</a:t>
            </a:r>
            <a:r>
              <a:rPr lang="tr-TR" dirty="0" smtClean="0"/>
              <a:t> Anason tohumdan gelen uçucu yağın </a:t>
            </a:r>
            <a:r>
              <a:rPr lang="tr-TR" dirty="0" err="1" smtClean="0"/>
              <a:t>anetol</a:t>
            </a:r>
            <a:r>
              <a:rPr lang="tr-TR" dirty="0" smtClean="0"/>
              <a:t> miktarı, ürünün litresinde en az 800 miligram olmalıdır. </a:t>
            </a:r>
            <a:br>
              <a:rPr lang="tr-TR" dirty="0" smtClean="0"/>
            </a:br>
            <a:r>
              <a:rPr lang="tr-TR" b="1" dirty="0" smtClean="0"/>
              <a:t>*</a:t>
            </a:r>
            <a:r>
              <a:rPr lang="tr-TR" dirty="0" smtClean="0"/>
              <a:t> </a:t>
            </a:r>
            <a:r>
              <a:rPr lang="tr-TR" dirty="0" err="1" smtClean="0"/>
              <a:t>Hacmen</a:t>
            </a:r>
            <a:r>
              <a:rPr lang="tr-TR" dirty="0" smtClean="0"/>
              <a:t> alkol miktarı en az % 40 olmalıdır. </a:t>
            </a:r>
            <a:br>
              <a:rPr lang="tr-TR" dirty="0" smtClean="0"/>
            </a:br>
            <a:r>
              <a:rPr lang="tr-TR" b="1" dirty="0" smtClean="0"/>
              <a:t>* </a:t>
            </a:r>
            <a:r>
              <a:rPr lang="tr-TR" dirty="0" smtClean="0"/>
              <a:t>Dolum öncesi en az bir ay dinlendirilmelidir.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85728"/>
            <a:ext cx="8229600" cy="1143000"/>
          </a:xfrm>
        </p:spPr>
        <p:txBody>
          <a:bodyPr/>
          <a:lstStyle/>
          <a:p>
            <a:r>
              <a:rPr lang="tr-TR" b="1" dirty="0" smtClean="0"/>
              <a:t>Tarihçesi</a:t>
            </a:r>
            <a:endParaRPr lang="tr-TR" dirty="0"/>
          </a:p>
        </p:txBody>
      </p:sp>
      <p:sp>
        <p:nvSpPr>
          <p:cNvPr id="3" name="2 İçerik Yer Tutucusu"/>
          <p:cNvSpPr>
            <a:spLocks noGrp="1"/>
          </p:cNvSpPr>
          <p:nvPr>
            <p:ph idx="1"/>
          </p:nvPr>
        </p:nvSpPr>
        <p:spPr>
          <a:xfrm rot="21398946">
            <a:off x="457200" y="1428736"/>
            <a:ext cx="4114800" cy="4922520"/>
          </a:xfrm>
        </p:spPr>
        <p:style>
          <a:lnRef idx="2">
            <a:schemeClr val="accent3"/>
          </a:lnRef>
          <a:fillRef idx="1">
            <a:schemeClr val="lt1"/>
          </a:fillRef>
          <a:effectRef idx="0">
            <a:schemeClr val="accent3"/>
          </a:effectRef>
          <a:fontRef idx="minor">
            <a:schemeClr val="dk1"/>
          </a:fontRef>
        </p:style>
        <p:txBody>
          <a:bodyPr>
            <a:normAutofit fontScale="77500" lnSpcReduction="20000"/>
          </a:bodyPr>
          <a:lstStyle/>
          <a:p>
            <a:r>
              <a:rPr lang="tr-TR" dirty="0" smtClean="0"/>
              <a:t>Rakının ilk kez nerede kimler tarafında üretildiği kesin olarak belgelerle belirlenememiştir. Ancak rakının ilk kez Osmanlı topraklarında üretildiği neredeyse tüm dünya ülkelerince kabul edilmektedir. Hemen hemen tüm ansiklopedilerde rakının bir Türk içkisi olduğu belirtilir. </a:t>
            </a:r>
          </a:p>
          <a:p>
            <a:r>
              <a:rPr lang="tr-TR" dirty="0" smtClean="0"/>
              <a:t>Türk rakısı zamanla Osmanlı topraklarında yaşayan insanların da damak zevki ile bugünkü karakteristik özelliklerine ulaştırılmış ve üretimi tekelleştirilmiştir. Türk rakısının bugünkü özellikleri Yunan rakısı </a:t>
            </a:r>
            <a:r>
              <a:rPr lang="tr-TR" dirty="0" err="1" smtClean="0"/>
              <a:t>Ouzo</a:t>
            </a:r>
            <a:r>
              <a:rPr lang="tr-TR" dirty="0" smtClean="0"/>
              <a:t> ve Doğu içkisi olan arakta bulunabilir.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571612"/>
            <a:ext cx="4114800" cy="4389120"/>
          </a:xfrm>
        </p:spPr>
        <p:style>
          <a:lnRef idx="2">
            <a:schemeClr val="accent5"/>
          </a:lnRef>
          <a:fillRef idx="1">
            <a:schemeClr val="lt1"/>
          </a:fillRef>
          <a:effectRef idx="0">
            <a:schemeClr val="accent5"/>
          </a:effectRef>
          <a:fontRef idx="minor">
            <a:schemeClr val="dk1"/>
          </a:fontRef>
        </p:style>
        <p:txBody>
          <a:bodyPr>
            <a:normAutofit fontScale="77500" lnSpcReduction="20000"/>
          </a:bodyPr>
          <a:lstStyle/>
          <a:p>
            <a:r>
              <a:rPr lang="tr-TR" dirty="0" smtClean="0"/>
              <a:t>5.yüzyılda Doğu Roma İmparatorluğu'nda rakı benzeri bir içkinin varlığı tespit edilmiştir. 11 yy da Türkler tarafından öğrenilerek daha çok Bektaşi kökenli kişilerce Anadolu ve Rumeli'ye getirilmiştir. Osmanlı döneminde de yasaklanmamıştır. </a:t>
            </a:r>
          </a:p>
          <a:p>
            <a:r>
              <a:rPr lang="tr-TR" dirty="0" smtClean="0"/>
              <a:t>Rakı 19. yüzyılda gayrimüslim topluluğun severek içtiği ve Müslümanların işletme sahibi olması yasak olmasına karşın gayrimüslim milletin çalıştırdığı taverna ve meyhanelerde içilen bir içki idi. </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rot="21401181">
            <a:off x="457200" y="1428736"/>
            <a:ext cx="4114800" cy="4857784"/>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r>
              <a:rPr lang="tr-TR" dirty="0" err="1" smtClean="0"/>
              <a:t>Ouzo</a:t>
            </a:r>
            <a:r>
              <a:rPr lang="tr-TR" dirty="0" smtClean="0"/>
              <a:t> şişelerinin arkasındaki tarihçede 19. yüzyılda İstanbul'da bulunup içildiğine dair kayıtlar bulunmaktadır. Keza bugün tüm dünyada satışı Türk Rakısı olarak yapılmaktadır. Bugün rakı üretiminde Türkiye ilk sıradadır. Almanya, Amerika ve Çin başta olmak üzere onlarca ülkeye ihraç edilmektedir.</a:t>
            </a:r>
          </a:p>
          <a:p>
            <a:r>
              <a:rPr lang="tr-TR" dirty="0" smtClean="0"/>
              <a:t>Rakının bu kadar uzun bir zamandır Türk topraklarında olması, tabiatıyla rakının bir kültür haline gelmesini sağlamıştır. Keza yurt dışından gelen misafirlerin ilk olarak rakı sofrasına oturtulmaları bundandır.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28"/>
            <a:ext cx="8229600" cy="1143000"/>
          </a:xfrm>
        </p:spPr>
        <p:txBody>
          <a:bodyPr>
            <a:normAutofit/>
          </a:bodyPr>
          <a:lstStyle/>
          <a:p>
            <a:r>
              <a:rPr lang="tr-TR" b="1" dirty="0" smtClean="0"/>
              <a:t>Rakı Nedir?</a:t>
            </a:r>
            <a:endParaRPr lang="tr-TR" dirty="0"/>
          </a:p>
        </p:txBody>
      </p:sp>
      <p:sp>
        <p:nvSpPr>
          <p:cNvPr id="3" name="2 İçerik Yer Tutucusu"/>
          <p:cNvSpPr>
            <a:spLocks noGrp="1"/>
          </p:cNvSpPr>
          <p:nvPr>
            <p:ph idx="1"/>
          </p:nvPr>
        </p:nvSpPr>
        <p:spPr>
          <a:xfrm rot="187221">
            <a:off x="4529166" y="1643050"/>
            <a:ext cx="4114800" cy="4636792"/>
          </a:xfrm>
        </p:spPr>
        <p:style>
          <a:lnRef idx="0">
            <a:schemeClr val="dk1"/>
          </a:lnRef>
          <a:fillRef idx="3">
            <a:schemeClr val="dk1"/>
          </a:fillRef>
          <a:effectRef idx="3">
            <a:schemeClr val="dk1"/>
          </a:effectRef>
          <a:fontRef idx="minor">
            <a:schemeClr val="lt1"/>
          </a:fontRef>
        </p:style>
        <p:txBody>
          <a:bodyPr>
            <a:normAutofit fontScale="85000" lnSpcReduction="10000"/>
          </a:bodyPr>
          <a:lstStyle/>
          <a:p>
            <a:r>
              <a:rPr lang="tr-TR" b="1" dirty="0" smtClean="0"/>
              <a:t>Rakı, yapımında suma ve anason tohumu kullanılan alkollü bir içkidir.</a:t>
            </a:r>
            <a:endParaRPr lang="tr-TR" dirty="0" smtClean="0"/>
          </a:p>
          <a:p>
            <a:r>
              <a:rPr lang="tr-TR" dirty="0" smtClean="0"/>
              <a:t>Damıtma yoluyla elde edilen sumanın sade veya tarımsal kökenli etil alkolle karıştırılmış olarak 5000 litre veya daha küçük hacimli geleneksel bakır imbiklerde anason tohumuyla ikinci kez damıtılmasıyla elde edilir. </a:t>
            </a:r>
          </a:p>
          <a:p>
            <a:r>
              <a:rPr lang="tr-TR" dirty="0" smtClean="0"/>
              <a:t>Yalnızca Türkiye'de üretilir.</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28"/>
            <a:ext cx="8229600" cy="1143000"/>
          </a:xfrm>
        </p:spPr>
        <p:txBody>
          <a:bodyPr/>
          <a:lstStyle/>
          <a:p>
            <a:r>
              <a:rPr lang="tr-TR" b="1" dirty="0" smtClean="0"/>
              <a:t>Suma nedir?</a:t>
            </a:r>
            <a:endParaRPr lang="tr-TR" dirty="0"/>
          </a:p>
        </p:txBody>
      </p:sp>
      <p:sp>
        <p:nvSpPr>
          <p:cNvPr id="3" name="2 İçerik Yer Tutucusu"/>
          <p:cNvSpPr>
            <a:spLocks noGrp="1"/>
          </p:cNvSpPr>
          <p:nvPr>
            <p:ph idx="1"/>
          </p:nvPr>
        </p:nvSpPr>
        <p:spPr>
          <a:xfrm>
            <a:off x="4572000" y="1571612"/>
            <a:ext cx="4114800" cy="4786346"/>
          </a:xfrm>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r>
              <a:rPr lang="tr-TR" dirty="0" smtClean="0"/>
              <a:t>İçki alkolleri kullanıldıkları muhtelif içkilere göre karakteristik koku (aroma) ve lezzet (tat) maddelerine sahiptirler. Bu bakımdan kendilerine has aromatik özelliklere sahip olan meyvelerden üretilirler. Böylece işlendikleri meyvelere göre vasıflara sahip olurlar. </a:t>
            </a:r>
          </a:p>
          <a:p>
            <a:r>
              <a:rPr lang="tr-TR" dirty="0" smtClean="0"/>
              <a:t>Bir içki alkolü olan</a:t>
            </a:r>
            <a:r>
              <a:rPr lang="tr-TR" b="1" dirty="0" smtClean="0"/>
              <a:t> “suma” </a:t>
            </a:r>
            <a:r>
              <a:rPr lang="tr-TR" dirty="0" smtClean="0"/>
              <a:t>da yalnız üzüm ve incir </a:t>
            </a:r>
            <a:r>
              <a:rPr lang="tr-TR" dirty="0" err="1" smtClean="0"/>
              <a:t>mayşesinin</a:t>
            </a:r>
            <a:r>
              <a:rPr lang="tr-TR" dirty="0" smtClean="0"/>
              <a:t> damıtılmasıyla elde edilir. </a:t>
            </a:r>
          </a:p>
          <a:p>
            <a:r>
              <a:rPr lang="tr-TR" dirty="0" smtClean="0"/>
              <a:t>Ancak, incir suması gerek kalite, gerekse </a:t>
            </a:r>
            <a:r>
              <a:rPr lang="tr-TR" dirty="0" err="1" smtClean="0"/>
              <a:t>kantite</a:t>
            </a:r>
            <a:r>
              <a:rPr lang="tr-TR" dirty="0" smtClean="0"/>
              <a:t> bakımından ehemmiyetsizdir. </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8229600" cy="1143000"/>
          </a:xfrm>
        </p:spPr>
        <p:txBody>
          <a:bodyPr>
            <a:normAutofit/>
          </a:bodyPr>
          <a:lstStyle/>
          <a:p>
            <a:pPr algn="ctr"/>
            <a:r>
              <a:rPr lang="tr-TR" sz="4200" b="1" dirty="0" smtClean="0"/>
              <a:t>Suma'nın Hammaddelerinden Üzüm</a:t>
            </a:r>
            <a:endParaRPr lang="tr-TR" sz="4200" dirty="0"/>
          </a:p>
        </p:txBody>
      </p:sp>
      <p:sp>
        <p:nvSpPr>
          <p:cNvPr id="3" name="2 İçerik Yer Tutucusu"/>
          <p:cNvSpPr>
            <a:spLocks noGrp="1"/>
          </p:cNvSpPr>
          <p:nvPr>
            <p:ph idx="1"/>
          </p:nvPr>
        </p:nvSpPr>
        <p:spPr>
          <a:xfrm>
            <a:off x="457200" y="1500174"/>
            <a:ext cx="4114800" cy="4786346"/>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r>
              <a:rPr lang="tr-TR" dirty="0" smtClean="0"/>
              <a:t>Suma üretiminde kullanılacak kuru üzümlerde aranan vasıflar arasında en önemlisi şeker oranının yüksek olmasıdır. Bu nedenle kurutmaya tahsis edilen üzüm türlerinin tam olgunluk devrelerinde kurutulmaları ve sergi edildikleri yerlerinden iyice kurumadan kaldırılmamaları gerekir.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rot="21312544">
            <a:off x="457200" y="1428736"/>
            <a:ext cx="4114800" cy="4929222"/>
          </a:xfrm>
        </p:spPr>
        <p:style>
          <a:lnRef idx="2">
            <a:schemeClr val="dk1"/>
          </a:lnRef>
          <a:fillRef idx="1">
            <a:schemeClr val="lt1"/>
          </a:fillRef>
          <a:effectRef idx="0">
            <a:schemeClr val="dk1"/>
          </a:effectRef>
          <a:fontRef idx="minor">
            <a:schemeClr val="dk1"/>
          </a:fontRef>
        </p:style>
        <p:txBody>
          <a:bodyPr>
            <a:normAutofit fontScale="92500" lnSpcReduction="2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tr-TR"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Üzüm türünün ve yetiştirildiği bölgenin ekolojik şartlarının bu vasıflar üzerinde önemli etkileri vardır. Fakat, aynı tür üzümde şeker oranı o yılki hava şartlarına göre, meselâ kurak veya yağmurlu senelerde farklılıklar gösterir. Ayrıca, aynı üzüm türü değişik bölgelerde de içerdiği şeker oranı bakımından farklı olurlar.</a:t>
            </a:r>
          </a:p>
          <a:p>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85728"/>
            <a:ext cx="8229600" cy="1143000"/>
          </a:xfrm>
        </p:spPr>
        <p:txBody>
          <a:bodyPr>
            <a:normAutofit/>
          </a:bodyPr>
          <a:lstStyle/>
          <a:p>
            <a:r>
              <a:rPr lang="tr-TR" b="1" dirty="0" smtClean="0"/>
              <a:t>Anason nedir? </a:t>
            </a:r>
            <a:endParaRPr lang="tr-TR" dirty="0"/>
          </a:p>
        </p:txBody>
      </p:sp>
      <p:sp>
        <p:nvSpPr>
          <p:cNvPr id="3" name="2 İçerik Yer Tutucusu"/>
          <p:cNvSpPr>
            <a:spLocks noGrp="1"/>
          </p:cNvSpPr>
          <p:nvPr>
            <p:ph idx="1"/>
          </p:nvPr>
        </p:nvSpPr>
        <p:spPr>
          <a:xfrm>
            <a:off x="4572000" y="1935480"/>
            <a:ext cx="4114800" cy="2350776"/>
          </a:xfrm>
        </p:spPr>
        <p:style>
          <a:lnRef idx="3">
            <a:schemeClr val="lt1"/>
          </a:lnRef>
          <a:fillRef idx="1">
            <a:schemeClr val="accent3"/>
          </a:fillRef>
          <a:effectRef idx="1">
            <a:schemeClr val="accent3"/>
          </a:effectRef>
          <a:fontRef idx="minor">
            <a:schemeClr val="lt1"/>
          </a:fontRef>
        </p:style>
        <p:txBody>
          <a:bodyPr/>
          <a:lstStyle/>
          <a:p>
            <a:r>
              <a:rPr lang="tr-TR" b="1" dirty="0" smtClean="0"/>
              <a:t>Anason, </a:t>
            </a:r>
            <a:r>
              <a:rPr lang="tr-TR" dirty="0" smtClean="0"/>
              <a:t>maydanozgiller familyasından 50-60 cm uzunluğunda bir yıllık otsu bitki türü. Anavatanı Doğu Akdeniz'dir.</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71</TotalTime>
  <Words>637</Words>
  <Application>Microsoft Office PowerPoint</Application>
  <PresentationFormat>Ekran Gösterisi (4:3)</PresentationFormat>
  <Paragraphs>32</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Akış</vt:lpstr>
      <vt:lpstr>Slayt 1</vt:lpstr>
      <vt:lpstr>Tarihçesi</vt:lpstr>
      <vt:lpstr>Slayt 3</vt:lpstr>
      <vt:lpstr>Slayt 4</vt:lpstr>
      <vt:lpstr>Rakı Nedir?</vt:lpstr>
      <vt:lpstr>Suma nedir?</vt:lpstr>
      <vt:lpstr>Suma'nın Hammaddelerinden Üzüm</vt:lpstr>
      <vt:lpstr>Slayt 8</vt:lpstr>
      <vt:lpstr>Anason nedir? </vt:lpstr>
      <vt:lpstr>Kullanımı</vt:lpstr>
      <vt:lpstr>Rakı Üretimi</vt:lpstr>
      <vt:lpstr>Slayt 12</vt:lpstr>
      <vt:lpstr>Özellikleri</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bil_10</dc:creator>
  <cp:lastModifiedBy>Müdür_Yardımcısı</cp:lastModifiedBy>
  <cp:revision>10</cp:revision>
  <dcterms:created xsi:type="dcterms:W3CDTF">2013-04-17T08:24:58Z</dcterms:created>
  <dcterms:modified xsi:type="dcterms:W3CDTF">2020-01-24T08:11:36Z</dcterms:modified>
</cp:coreProperties>
</file>