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091" r:id="rId5"/>
    <p:sldId id="1092" r:id="rId6"/>
    <p:sldId id="1093" r:id="rId7"/>
    <p:sldId id="1094" r:id="rId8"/>
    <p:sldId id="1095" r:id="rId9"/>
    <p:sldId id="1096" r:id="rId10"/>
    <p:sldId id="1097" r:id="rId11"/>
    <p:sldId id="1098"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3/13/2020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3/13/2020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3/13/2020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3/13/2020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3/13/2020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3/13/2020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3/13/2020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3/13/2020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3/13/2020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3/13/2020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3/13/2020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3/13/2020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3/13/2020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3/13/2020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787078" y="1632030"/>
            <a:ext cx="7685592" cy="3727047"/>
          </a:xfrm>
        </p:spPr>
        <p:txBody>
          <a:bodyPr/>
          <a:lstStyle/>
          <a:p>
            <a:pPr marL="0" lvl="0" indent="0" algn="ctr">
              <a:buNone/>
            </a:pPr>
            <a:r>
              <a:rPr lang="tr-TR" sz="2200" b="1" dirty="0" smtClean="0"/>
              <a:t>TAKDİM PLANI</a:t>
            </a:r>
          </a:p>
          <a:p>
            <a:pPr lvl="0"/>
            <a:endParaRPr lang="tr-TR" sz="2200" b="1" dirty="0" smtClean="0"/>
          </a:p>
          <a:p>
            <a:pPr lvl="0"/>
            <a:r>
              <a:rPr lang="tr-TR" sz="2200" b="1" dirty="0" smtClean="0"/>
              <a:t>Avrupa </a:t>
            </a:r>
            <a:r>
              <a:rPr lang="tr-TR" sz="2200" b="1" dirty="0"/>
              <a:t>Birliği ve Avrupa Konseyi’nin </a:t>
            </a:r>
            <a:r>
              <a:rPr lang="tr-TR" sz="2200" b="1" dirty="0" err="1"/>
              <a:t>mekansal</a:t>
            </a:r>
            <a:r>
              <a:rPr lang="tr-TR" sz="2200" b="1" dirty="0"/>
              <a:t> planlama yaklaşımları. </a:t>
            </a:r>
            <a:endParaRPr lang="tr-TR" sz="2200" b="1" dirty="0" smtClean="0"/>
          </a:p>
          <a:p>
            <a:pPr lvl="0"/>
            <a:endParaRPr lang="tr-TR" sz="2200" b="1" dirty="0"/>
          </a:p>
          <a:p>
            <a:pPr lvl="0"/>
            <a:r>
              <a:rPr lang="tr-TR" sz="2200" b="1" dirty="0" smtClean="0"/>
              <a:t>Bu </a:t>
            </a:r>
            <a:r>
              <a:rPr lang="tr-TR" sz="2200" b="1" dirty="0"/>
              <a:t>yaklaşımların yansıtıldığı uluslararası sözleşmeler. </a:t>
            </a:r>
            <a:endParaRPr lang="tr-TR" sz="2200" b="1" dirty="0" smtClean="0"/>
          </a:p>
          <a:p>
            <a:pPr lvl="0"/>
            <a:endParaRPr lang="tr-TR" sz="2200" b="1" dirty="0"/>
          </a:p>
          <a:p>
            <a:pPr lvl="0"/>
            <a:r>
              <a:rPr lang="tr-TR" sz="2200" b="1" dirty="0" smtClean="0"/>
              <a:t>Avrupa </a:t>
            </a:r>
            <a:r>
              <a:rPr lang="tr-TR" sz="2200" b="1" dirty="0"/>
              <a:t>Yerel Yönetimler özerklik Şartı, </a:t>
            </a:r>
            <a:r>
              <a:rPr lang="tr-TR" sz="2200" b="1" dirty="0" err="1"/>
              <a:t>Aaalborg</a:t>
            </a:r>
            <a:r>
              <a:rPr lang="tr-TR" sz="2200" b="1" dirty="0"/>
              <a:t> ve Leipzig </a:t>
            </a:r>
            <a:r>
              <a:rPr lang="tr-TR" sz="2200" b="1" dirty="0" smtClean="0"/>
              <a:t>Şartları, ve diğer sözleşmeler</a:t>
            </a:r>
            <a:endParaRPr lang="tr-TR" sz="2200" dirty="0"/>
          </a:p>
          <a:p>
            <a:pPr marL="0" indent="0" algn="ctr">
              <a:buNone/>
            </a:pPr>
            <a:endParaRPr lang="tr-TR" sz="2200" b="1"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601017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2" y="1400537"/>
            <a:ext cx="8067554" cy="4317357"/>
          </a:xfrm>
        </p:spPr>
        <p:txBody>
          <a:bodyPr/>
          <a:lstStyle/>
          <a:p>
            <a:pPr marL="0" indent="0" algn="ctr">
              <a:buNone/>
            </a:pPr>
            <a:r>
              <a:rPr lang="tr-TR" sz="2200" b="1" dirty="0" smtClean="0"/>
              <a:t>MEKANA İLİŞKİN AVRUPA KURALLARI</a:t>
            </a:r>
          </a:p>
          <a:p>
            <a:pPr marL="0" indent="0" algn="ctr">
              <a:buNone/>
            </a:pPr>
            <a:endParaRPr lang="tr-TR" sz="2200" b="1" dirty="0" smtClean="0"/>
          </a:p>
          <a:p>
            <a:pPr algn="just"/>
            <a:r>
              <a:rPr lang="tr-TR" sz="2200" dirty="0" smtClean="0"/>
              <a:t>Genel olarak küreselleşme, Avrupa çapında Tek Pazar’ın gerçekleşmesi, rekabetin artması, sermayenin akışkanlığı önündeki engellerin kaldırılması, küçük işletmelerin yaşama şansının azalması gibi değişiklikler, Avrupa’da mekânsal planlamayı yakından etkileyen etmenlerdir.</a:t>
            </a:r>
          </a:p>
          <a:p>
            <a:pPr algn="just"/>
            <a:endParaRPr lang="tr-TR" sz="2200" dirty="0"/>
          </a:p>
          <a:p>
            <a:pPr algn="just"/>
            <a:r>
              <a:rPr lang="tr-TR" sz="2200" dirty="0" smtClean="0"/>
              <a:t>Avrupa Birliğince benimsenen enerji, ulaşım, telekomünikasyon ve benzeri politikalar dolaylı ya da dolaysız olarak Avrupa mekânsal planlama sistemini etkilemekted</a:t>
            </a:r>
            <a:r>
              <a:rPr lang="tr-TR" sz="2200" dirty="0" smtClean="0"/>
              <a:t>ir. </a:t>
            </a: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466855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828800"/>
            <a:ext cx="8106579" cy="3611301"/>
          </a:xfrm>
        </p:spPr>
        <p:txBody>
          <a:bodyPr/>
          <a:lstStyle/>
          <a:p>
            <a:r>
              <a:rPr lang="tr-TR" sz="2300" dirty="0" smtClean="0"/>
              <a:t>Ekonomik gelişme ile çevre değerlerinin korunması arasında bir denge sağlamayı öngören sürdürülebilir gelişme yaklaşımı, AB hukuk belgelerine, çevre eylem programlarına ve uygulamaya yansımıştır.</a:t>
            </a:r>
            <a:endParaRPr lang="tr-TR" sz="2300" dirty="0" smtClean="0"/>
          </a:p>
          <a:p>
            <a:endParaRPr lang="tr-TR" sz="2300" dirty="0"/>
          </a:p>
          <a:p>
            <a:r>
              <a:rPr lang="tr-TR" sz="2300" dirty="0" smtClean="0"/>
              <a:t>Avrupa’da mekânsal planlama, çok daha geniş kapsamlı olan ekonomik gelişme, ulaşım, enerji, konut, doğanın ve çevrenin korunması gibi konulardan ayırt edilemeyecek, onlarla bütünleştirilmesi gereken bir konudur.</a:t>
            </a:r>
            <a:endParaRPr lang="tr-TR" sz="23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680641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58815" y="1632030"/>
            <a:ext cx="8495817" cy="3865945"/>
          </a:xfrm>
        </p:spPr>
        <p:txBody>
          <a:bodyPr/>
          <a:lstStyle/>
          <a:p>
            <a:r>
              <a:rPr lang="tr-TR" dirty="0" smtClean="0"/>
              <a:t>Mekânsal planlamada ilgi alanı, fiziksel kuruluş yeri seçimine ve arazi kullanımının denetimine dayanan bir anlayıştan, hızla ekonomik, toplumsal, çevresel ve siyasal konulara doğru kaymaktadır. </a:t>
            </a:r>
          </a:p>
          <a:p>
            <a:endParaRPr lang="tr-TR" dirty="0"/>
          </a:p>
          <a:p>
            <a:r>
              <a:rPr lang="tr-TR" dirty="0" smtClean="0"/>
              <a:t>Geri kalmış yörelerin kalkındırılması ve sınır bölgelerinin geliştirilmesi AB’nin önemli politika tercihleridir. Bu politikaların üye devletlerin kalkınma politikalarıyla bütünlüklerinin sağlanmasına özen gösterilmektedir.</a:t>
            </a:r>
          </a:p>
          <a:p>
            <a:endParaRPr lang="tr-TR" dirty="0"/>
          </a:p>
          <a:p>
            <a:r>
              <a:rPr lang="tr-TR" dirty="0" smtClean="0"/>
              <a:t>Avrupa çapında mekânsal planlamaya yön veren başlıca tüzel belgeler, iki önemli Avrupa kuruluşu olan Avrupa Konseyi ve Avrupa Birliği açısından ayrı ayrı gözden geçirilirse daha uygun olur.</a:t>
            </a:r>
            <a:endParaRPr lang="tr-TR"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527528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58815" y="1412112"/>
            <a:ext cx="8495817" cy="4190036"/>
          </a:xfrm>
        </p:spPr>
        <p:txBody>
          <a:bodyPr/>
          <a:lstStyle/>
          <a:p>
            <a:r>
              <a:rPr lang="tr-TR" sz="2200" dirty="0" smtClean="0"/>
              <a:t>Her iki uluslararası kuruluşun her alanda olduğu gibi mekânsal planlama alanında da benimsedikleri kurallar arasında yakın bir uyum ve benzerlik vardır.</a:t>
            </a:r>
          </a:p>
          <a:p>
            <a:endParaRPr lang="tr-TR" sz="2200" dirty="0"/>
          </a:p>
          <a:p>
            <a:r>
              <a:rPr lang="tr-TR" sz="2200" dirty="0" smtClean="0"/>
              <a:t>Avrupa Konseyi ülkelerinin bölge planlamasından sorumlu bakanların benimsedikleri Avrupa’da Sürdürülebilir Kalkınma İçin Yön Gösterici İlkeler başlığını taşıyan belgede mekânsal planlama açısından önem taşıyan öğeler var. </a:t>
            </a:r>
          </a:p>
          <a:p>
            <a:endParaRPr lang="tr-TR" sz="2200" dirty="0"/>
          </a:p>
          <a:p>
            <a:r>
              <a:rPr lang="tr-TR" sz="2200" dirty="0" smtClean="0"/>
              <a:t>Bu belgede çok merkezli gelişme formunun hem yatırımların artırılması, hem de çevre üzerindeki baskıların azaltılması yönünden yararlı olduğu belirtilmektedir.</a:t>
            </a: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20398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2" y="1620456"/>
            <a:ext cx="7836061" cy="3981690"/>
          </a:xfrm>
        </p:spPr>
        <p:txBody>
          <a:bodyPr/>
          <a:lstStyle/>
          <a:p>
            <a:r>
              <a:rPr lang="tr-TR" dirty="0" smtClean="0"/>
              <a:t>Belgede özel sektörün itici gücünün dengeli gelişmeye katkısından söz edilmekle birlikte, kamu sektörünün ağırlık taşıdığı yerlerde, her iki kesim arasındaki işbirliği girişimlerine destek verilmesi istenmektedir.</a:t>
            </a:r>
          </a:p>
          <a:p>
            <a:endParaRPr lang="tr-TR" dirty="0"/>
          </a:p>
          <a:p>
            <a:r>
              <a:rPr lang="tr-TR" dirty="0" smtClean="0"/>
              <a:t>Köylerle kentler arasındaki ilişkilerin iyileştirilmesi, ulaşım ağının her yere kolaylıkla erişmeyi olanaklı kılacak biçimde düzenlenmesi, bilgiye erişme olanaklarının artırılması, çevreye verilen zararların azaltılması, doğal kaynakların, doğal ve kültürel mirasın korunması, enerji kaynaklarının güvenliği ihmal edilmeksizin geliştirilmesi, yüksek nitelikli ve sürdürülebilir turizmin özendirilmesi, doğal afetlerin etkilerinin azaltılması,</a:t>
            </a:r>
            <a:r>
              <a:rPr lang="tr-TR" dirty="0"/>
              <a:t> </a:t>
            </a:r>
            <a:r>
              <a:rPr lang="tr-TR" dirty="0" smtClean="0"/>
              <a:t>söz konusu ilkeler arasında en çok dikkat çekenlerdir.</a:t>
            </a:r>
            <a:endParaRPr lang="tr-TR"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32663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13458" y="2013995"/>
            <a:ext cx="7789762" cy="3483980"/>
          </a:xfrm>
        </p:spPr>
        <p:txBody>
          <a:bodyPr/>
          <a:lstStyle/>
          <a:p>
            <a:r>
              <a:rPr lang="tr-TR" sz="2200" dirty="0" err="1" smtClean="0"/>
              <a:t>Sınırötesi</a:t>
            </a:r>
            <a:r>
              <a:rPr lang="tr-TR" sz="2200" dirty="0" smtClean="0"/>
              <a:t> İşbirliği Çerçeve Sözleşmesi (1980),</a:t>
            </a:r>
          </a:p>
          <a:p>
            <a:r>
              <a:rPr lang="tr-TR" sz="2200" dirty="0" smtClean="0"/>
              <a:t>Avrupa Yerel Yönetimler Özerk Şartı (1985),</a:t>
            </a:r>
          </a:p>
          <a:p>
            <a:r>
              <a:rPr lang="tr-TR" sz="2200" dirty="0" smtClean="0"/>
              <a:t>Bölge Planlaması Stratejisi (1988),</a:t>
            </a:r>
          </a:p>
          <a:p>
            <a:r>
              <a:rPr lang="tr-TR" sz="2200" dirty="0" smtClean="0"/>
              <a:t>Avrupa Kentsel Şartı (1992, 2008),</a:t>
            </a:r>
          </a:p>
          <a:p>
            <a:r>
              <a:rPr lang="tr-TR" sz="2200" dirty="0" smtClean="0"/>
              <a:t>Aalborg Şartı (1994, 2994), Avrupa </a:t>
            </a:r>
            <a:r>
              <a:rPr lang="tr-TR" sz="2200" dirty="0" err="1" smtClean="0"/>
              <a:t>Pevzaj</a:t>
            </a:r>
            <a:r>
              <a:rPr lang="tr-TR" sz="2200" dirty="0" smtClean="0"/>
              <a:t> Sözleşmesi (2000),</a:t>
            </a:r>
          </a:p>
          <a:p>
            <a:pPr marL="0" indent="0">
              <a:buNone/>
            </a:pPr>
            <a:r>
              <a:rPr lang="tr-TR" sz="2200" dirty="0"/>
              <a:t>g</a:t>
            </a:r>
            <a:r>
              <a:rPr lang="tr-TR" sz="2200" dirty="0" smtClean="0"/>
              <a:t>ibi belgeler, Avrupa mekânsal planlama uygulamalarını etkileyen öteki belgelerdir.</a:t>
            </a: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040955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65812"/>
            <a:ext cx="8696888" cy="4213185"/>
          </a:xfrm>
        </p:spPr>
        <p:txBody>
          <a:bodyPr/>
          <a:lstStyle/>
          <a:p>
            <a:pPr marL="0" indent="0" algn="ctr">
              <a:buNone/>
            </a:pPr>
            <a:r>
              <a:rPr lang="tr-TR" sz="1900" b="1" dirty="0" smtClean="0"/>
              <a:t>Avrupa Mekânsal Gelişme Perspektifi (ESDP)</a:t>
            </a:r>
          </a:p>
          <a:p>
            <a:r>
              <a:rPr lang="tr-TR" sz="1900" dirty="0" smtClean="0"/>
              <a:t>AB üyesi devletlerin bölge planlamasından sorumlu bakanlarının 1999 yılında </a:t>
            </a:r>
            <a:r>
              <a:rPr lang="tr-TR" sz="1900" dirty="0" err="1" smtClean="0"/>
              <a:t>Postdam’da</a:t>
            </a:r>
            <a:r>
              <a:rPr lang="tr-TR" sz="1900" dirty="0" smtClean="0"/>
              <a:t> tüm Avrupa’da bölgesel gelişme politikalarıyla ulusal kalkınma politikaları arasında uyum sağlanması, dengeli ve sürdürülebilir bir gelişmenin tüm AB ülkelerinde geçerli kılınması, ekonomik ve toplumsal uyumun sağlanması, doğal kaynakların ve kültür mirasının korunması ve rekabetçiliğin yaygınlaştırılması belgede yer alan kurallar arasındadır.</a:t>
            </a:r>
          </a:p>
          <a:p>
            <a:endParaRPr lang="tr-TR" sz="1900" dirty="0"/>
          </a:p>
          <a:p>
            <a:r>
              <a:rPr lang="tr-TR" sz="1900" dirty="0" smtClean="0"/>
              <a:t>2007’de kabul edilmiş olan Sürdürülebilir Avrupa </a:t>
            </a:r>
            <a:r>
              <a:rPr lang="tr-TR" sz="1900" dirty="0" err="1" smtClean="0"/>
              <a:t>Kenltleri</a:t>
            </a:r>
            <a:r>
              <a:rPr lang="tr-TR" sz="1900" dirty="0" smtClean="0"/>
              <a:t> </a:t>
            </a:r>
            <a:r>
              <a:rPr lang="tr-TR" sz="1900" dirty="0" err="1" smtClean="0"/>
              <a:t>Leipzing</a:t>
            </a:r>
            <a:r>
              <a:rPr lang="tr-TR" sz="1900" dirty="0" smtClean="0"/>
              <a:t> şartı adlı belgede, bütünleştirilmiş kentsel politikalar çerçevesinde kentlerdeki yoksunluk bölgelerinin ele alınması, fiziksel çevrenin iyileştirilmesi, yerel ekonominin ve emek pazarının güçlü kılınması, gençler ve çocuklar için hazırlayıcı eğitim ve öğretin fırsatlarının sağlanması, ucuz ve etkin ulaşım olanaklarının yaratılması gibi esaslar vardır.</a:t>
            </a:r>
            <a:endParaRPr lang="tr-TR" sz="19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1191617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12601</TotalTime>
  <Words>572</Words>
  <Application>Microsoft Office PowerPoint</Application>
  <PresentationFormat>Ekran Gösterisi (4:3)</PresentationFormat>
  <Paragraphs>42</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9</vt:i4>
      </vt:variant>
    </vt:vector>
  </HeadingPairs>
  <TitlesOfParts>
    <vt:vector size="16" baseType="lpstr">
      <vt:lpstr>ＭＳ Ｐゴシック</vt:lpstr>
      <vt:lpstr>Arial</vt:lpstr>
      <vt:lpstr>Calibri</vt:lpstr>
      <vt:lpstr>Times New Roman</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831</cp:revision>
  <cp:lastPrinted>2016-10-24T07:53:35Z</cp:lastPrinted>
  <dcterms:created xsi:type="dcterms:W3CDTF">2016-09-18T09:35:24Z</dcterms:created>
  <dcterms:modified xsi:type="dcterms:W3CDTF">2020-03-13T08:30:22Z</dcterms:modified>
</cp:coreProperties>
</file>