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6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0A2E1E3-C0A6-4FCC-987F-5DD43AE513FF}" type="datetimeFigureOut">
              <a:rPr lang="tr-TR" smtClean="0"/>
              <a:t>18.12.2017</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E21D5269-66EF-4C33-8153-5A2B37369D38}"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091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0A2E1E3-C0A6-4FCC-987F-5DD43AE513FF}" type="datetimeFigureOut">
              <a:rPr lang="tr-TR" smtClean="0"/>
              <a:t>18.12.2017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21D5269-66EF-4C33-8153-5A2B37369D38}" type="slidenum">
              <a:rPr lang="tr-TR" smtClean="0"/>
              <a:t>‹#›</a:t>
            </a:fld>
            <a:endParaRPr lang="tr-TR"/>
          </a:p>
        </p:txBody>
      </p:sp>
    </p:spTree>
    <p:extLst>
      <p:ext uri="{BB962C8B-B14F-4D97-AF65-F5344CB8AC3E}">
        <p14:creationId xmlns:p14="http://schemas.microsoft.com/office/powerpoint/2010/main" val="4108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0A2E1E3-C0A6-4FCC-987F-5DD43AE513FF}"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1D5269-66EF-4C33-8153-5A2B37369D38}"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0520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0A2E1E3-C0A6-4FCC-987F-5DD43AE513FF}"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1D5269-66EF-4C33-8153-5A2B37369D38}"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2076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0A2E1E3-C0A6-4FCC-987F-5DD43AE513FF}"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1D5269-66EF-4C33-8153-5A2B37369D38}" type="slidenum">
              <a:rPr lang="tr-TR" smtClean="0"/>
              <a:t>‹#›</a:t>
            </a:fld>
            <a:endParaRPr lang="tr-TR"/>
          </a:p>
        </p:txBody>
      </p:sp>
    </p:spTree>
    <p:extLst>
      <p:ext uri="{BB962C8B-B14F-4D97-AF65-F5344CB8AC3E}">
        <p14:creationId xmlns:p14="http://schemas.microsoft.com/office/powerpoint/2010/main" val="3813086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0A2E1E3-C0A6-4FCC-987F-5DD43AE513FF}"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1D5269-66EF-4C33-8153-5A2B37369D38}"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4213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0A2E1E3-C0A6-4FCC-987F-5DD43AE513FF}"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1D5269-66EF-4C33-8153-5A2B37369D38}"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005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0A2E1E3-C0A6-4FCC-987F-5DD43AE513FF}"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1D5269-66EF-4C33-8153-5A2B37369D3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6906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0A2E1E3-C0A6-4FCC-987F-5DD43AE513FF}"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1D5269-66EF-4C33-8153-5A2B37369D38}"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197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0A2E1E3-C0A6-4FCC-987F-5DD43AE513FF}"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1D5269-66EF-4C33-8153-5A2B37369D38}" type="slidenum">
              <a:rPr lang="tr-TR" smtClean="0"/>
              <a:t>‹#›</a:t>
            </a:fld>
            <a:endParaRPr lang="tr-TR"/>
          </a:p>
        </p:txBody>
      </p:sp>
    </p:spTree>
    <p:extLst>
      <p:ext uri="{BB962C8B-B14F-4D97-AF65-F5344CB8AC3E}">
        <p14:creationId xmlns:p14="http://schemas.microsoft.com/office/powerpoint/2010/main" val="205984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0A2E1E3-C0A6-4FCC-987F-5DD43AE513FF}"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1D5269-66EF-4C33-8153-5A2B37369D38}"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13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0A2E1E3-C0A6-4FCC-987F-5DD43AE513FF}" type="datetimeFigureOut">
              <a:rPr lang="tr-TR" smtClean="0"/>
              <a:t>18.12.2017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21D5269-66EF-4C33-8153-5A2B37369D38}" type="slidenum">
              <a:rPr lang="tr-TR" smtClean="0"/>
              <a:t>‹#›</a:t>
            </a:fld>
            <a:endParaRPr lang="tr-TR"/>
          </a:p>
        </p:txBody>
      </p:sp>
    </p:spTree>
    <p:extLst>
      <p:ext uri="{BB962C8B-B14F-4D97-AF65-F5344CB8AC3E}">
        <p14:creationId xmlns:p14="http://schemas.microsoft.com/office/powerpoint/2010/main" val="409485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0A2E1E3-C0A6-4FCC-987F-5DD43AE513FF}" type="datetimeFigureOut">
              <a:rPr lang="tr-TR" smtClean="0"/>
              <a:t>18.12.2017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21D5269-66EF-4C33-8153-5A2B37369D38}"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329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0A2E1E3-C0A6-4FCC-987F-5DD43AE513FF}" type="datetimeFigureOut">
              <a:rPr lang="tr-TR" smtClean="0"/>
              <a:t>18.12.2017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21D5269-66EF-4C33-8153-5A2B37369D3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1289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2E1E3-C0A6-4FCC-987F-5DD43AE513FF}" type="datetimeFigureOut">
              <a:rPr lang="tr-TR" smtClean="0"/>
              <a:t>18.12.2017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21D5269-66EF-4C33-8153-5A2B37369D38}" type="slidenum">
              <a:rPr lang="tr-TR" smtClean="0"/>
              <a:t>‹#›</a:t>
            </a:fld>
            <a:endParaRPr lang="tr-TR"/>
          </a:p>
        </p:txBody>
      </p:sp>
    </p:spTree>
    <p:extLst>
      <p:ext uri="{BB962C8B-B14F-4D97-AF65-F5344CB8AC3E}">
        <p14:creationId xmlns:p14="http://schemas.microsoft.com/office/powerpoint/2010/main" val="98428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0A2E1E3-C0A6-4FCC-987F-5DD43AE513FF}" type="datetimeFigureOut">
              <a:rPr lang="tr-TR" smtClean="0"/>
              <a:t>18.12.2017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21D5269-66EF-4C33-8153-5A2B37369D38}"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2148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0A2E1E3-C0A6-4FCC-987F-5DD43AE513FF}" type="datetimeFigureOut">
              <a:rPr lang="tr-TR" smtClean="0"/>
              <a:t>18.12.2017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21D5269-66EF-4C33-8153-5A2B37369D38}" type="slidenum">
              <a:rPr lang="tr-TR" smtClean="0"/>
              <a:t>‹#›</a:t>
            </a:fld>
            <a:endParaRPr lang="tr-TR"/>
          </a:p>
        </p:txBody>
      </p:sp>
    </p:spTree>
    <p:extLst>
      <p:ext uri="{BB962C8B-B14F-4D97-AF65-F5344CB8AC3E}">
        <p14:creationId xmlns:p14="http://schemas.microsoft.com/office/powerpoint/2010/main" val="1267857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A2E1E3-C0A6-4FCC-987F-5DD43AE513FF}" type="datetimeFigureOut">
              <a:rPr lang="tr-TR" smtClean="0"/>
              <a:t>18.12.2017</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1D5269-66EF-4C33-8153-5A2B37369D38}" type="slidenum">
              <a:rPr lang="tr-TR" smtClean="0"/>
              <a:t>‹#›</a:t>
            </a:fld>
            <a:endParaRPr lang="tr-TR"/>
          </a:p>
        </p:txBody>
      </p:sp>
    </p:spTree>
    <p:extLst>
      <p:ext uri="{BB962C8B-B14F-4D97-AF65-F5344CB8AC3E}">
        <p14:creationId xmlns:p14="http://schemas.microsoft.com/office/powerpoint/2010/main" val="2221134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latin typeface="Garamond" panose="02020404030301010803" pitchFamily="18" charset="0"/>
              </a:rPr>
              <a:t>Din Sosyolojisi I</a:t>
            </a:r>
            <a:endParaRPr lang="tr-TR" dirty="0">
              <a:latin typeface="Garamond" panose="02020404030301010803" pitchFamily="18" charset="0"/>
            </a:endParaRPr>
          </a:p>
        </p:txBody>
      </p:sp>
      <p:sp>
        <p:nvSpPr>
          <p:cNvPr id="3" name="Alt Başlık 2"/>
          <p:cNvSpPr>
            <a:spLocks noGrp="1"/>
          </p:cNvSpPr>
          <p:nvPr>
            <p:ph type="subTitle" idx="1"/>
          </p:nvPr>
        </p:nvSpPr>
        <p:spPr/>
        <p:txBody>
          <a:bodyPr/>
          <a:lstStyle/>
          <a:p>
            <a:r>
              <a:rPr lang="tr-TR" dirty="0" smtClean="0">
                <a:latin typeface="Garamond" panose="02020404030301010803" pitchFamily="18" charset="0"/>
              </a:rPr>
              <a:t>Doç. Dr. İhsan ÇAPCIOĞLU</a:t>
            </a:r>
          </a:p>
          <a:p>
            <a:r>
              <a:rPr lang="tr-TR" dirty="0" smtClean="0">
                <a:latin typeface="Garamond" panose="02020404030301010803" pitchFamily="18" charset="0"/>
              </a:rPr>
              <a:t>3. Hafta: Sosyal etkileşim ve din </a:t>
            </a:r>
          </a:p>
          <a:p>
            <a:endParaRPr lang="tr-TR" dirty="0"/>
          </a:p>
        </p:txBody>
      </p:sp>
    </p:spTree>
    <p:extLst>
      <p:ext uri="{BB962C8B-B14F-4D97-AF65-F5344CB8AC3E}">
        <p14:creationId xmlns:p14="http://schemas.microsoft.com/office/powerpoint/2010/main" val="1261157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Bu örnek bize neyi anlatıyor?</a:t>
            </a:r>
          </a:p>
        </p:txBody>
      </p:sp>
      <p:sp>
        <p:nvSpPr>
          <p:cNvPr id="3" name="İçerik Yer Tutucusu 2"/>
          <p:cNvSpPr>
            <a:spLocks noGrp="1"/>
          </p:cNvSpPr>
          <p:nvPr>
            <p:ph idx="1"/>
          </p:nvPr>
        </p:nvSpPr>
        <p:spPr/>
        <p:txBody>
          <a:bodyPr/>
          <a:lstStyle/>
          <a:p>
            <a:r>
              <a:rPr lang="tr-TR" dirty="0"/>
              <a:t>Bizler bir takım fıtri nitelikler, beceriler, yönelimler ve özelliklerle yaratılmış olabiliriz; fakat bütün bunlar sadece sosyal etkilerle harekete geçebilen saf potansiyellerdir. Önemli nokta, bu fıtri potansiyellerin farklı sosyal çevreler tarafından bastırılması veya canlandırılmasıdır. Michael </a:t>
            </a:r>
            <a:r>
              <a:rPr lang="tr-TR" dirty="0" err="1"/>
              <a:t>Schwalbe’nin</a:t>
            </a:r>
            <a:r>
              <a:rPr lang="tr-TR" dirty="0"/>
              <a:t> (2001) özlü ifadesiyle, “eğer siz, farklı bir sosyal çevrede doğmuş olsaydınız, farklı bir kişi olurdunuz.”</a:t>
            </a:r>
          </a:p>
        </p:txBody>
      </p:sp>
    </p:spTree>
    <p:extLst>
      <p:ext uri="{BB962C8B-B14F-4D97-AF65-F5344CB8AC3E}">
        <p14:creationId xmlns:p14="http://schemas.microsoft.com/office/powerpoint/2010/main" val="1486002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Soru-cevap, tartışma ve katkılar…</a:t>
            </a:r>
            <a:endParaRPr lang="tr-TR" dirty="0"/>
          </a:p>
        </p:txBody>
      </p:sp>
      <p:sp>
        <p:nvSpPr>
          <p:cNvPr id="3" name="İçerik Yer Tutucusu 2"/>
          <p:cNvSpPr>
            <a:spLocks noGrp="1"/>
          </p:cNvSpPr>
          <p:nvPr>
            <p:ph idx="1"/>
          </p:nvPr>
        </p:nvSpPr>
        <p:spPr/>
        <p:txBody>
          <a:bodyPr/>
          <a:lstStyle/>
          <a:p>
            <a:r>
              <a:rPr lang="tr-TR" dirty="0" smtClean="0"/>
              <a:t>Evet, </a:t>
            </a:r>
            <a:r>
              <a:rPr lang="tr-TR" dirty="0" err="1" smtClean="0"/>
              <a:t>Amala</a:t>
            </a:r>
            <a:r>
              <a:rPr lang="tr-TR" dirty="0" smtClean="0"/>
              <a:t> ve </a:t>
            </a:r>
            <a:r>
              <a:rPr lang="tr-TR" dirty="0" err="1" smtClean="0"/>
              <a:t>Kamala</a:t>
            </a:r>
            <a:r>
              <a:rPr lang="tr-TR" dirty="0" smtClean="0"/>
              <a:t> örneğini geçen derste öğrendiklerimizle birlikte değerlendirdiğimizde neler söylemek istersiniz?</a:t>
            </a:r>
          </a:p>
          <a:p>
            <a:r>
              <a:rPr lang="tr-TR" dirty="0" smtClean="0"/>
              <a:t>Bu örnek size özellikle hangi konuda ipuçları veriyor?</a:t>
            </a:r>
          </a:p>
          <a:p>
            <a:r>
              <a:rPr lang="tr-TR" dirty="0" smtClean="0"/>
              <a:t>Kendi hayatınızdan örnekler verebilir misiniz?</a:t>
            </a:r>
          </a:p>
          <a:p>
            <a:r>
              <a:rPr lang="tr-TR" dirty="0" smtClean="0"/>
              <a:t>Ve en önemlisi onların yerinde olmak ister miydiniz?</a:t>
            </a:r>
            <a:endParaRPr lang="tr-TR" dirty="0"/>
          </a:p>
        </p:txBody>
      </p:sp>
    </p:spTree>
    <p:extLst>
      <p:ext uri="{BB962C8B-B14F-4D97-AF65-F5344CB8AC3E}">
        <p14:creationId xmlns:p14="http://schemas.microsoft.com/office/powerpoint/2010/main" val="564050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Soru-cevap, tartışma ve katkılar…</a:t>
            </a:r>
          </a:p>
        </p:txBody>
      </p:sp>
      <p:sp>
        <p:nvSpPr>
          <p:cNvPr id="3" name="İçerik Yer Tutucusu 2"/>
          <p:cNvSpPr>
            <a:spLocks noGrp="1"/>
          </p:cNvSpPr>
          <p:nvPr>
            <p:ph idx="1"/>
          </p:nvPr>
        </p:nvSpPr>
        <p:spPr/>
        <p:txBody>
          <a:bodyPr/>
          <a:lstStyle/>
          <a:p>
            <a:r>
              <a:rPr lang="tr-TR" dirty="0" smtClean="0"/>
              <a:t>Sizce, insanlık tarihinde buna benzer örnekler var mıdır?</a:t>
            </a:r>
          </a:p>
          <a:p>
            <a:r>
              <a:rPr lang="tr-TR" dirty="0" err="1" smtClean="0"/>
              <a:t>Robinson</a:t>
            </a:r>
            <a:r>
              <a:rPr lang="tr-TR" dirty="0" smtClean="0"/>
              <a:t> </a:t>
            </a:r>
            <a:r>
              <a:rPr lang="tr-TR" dirty="0" err="1" smtClean="0"/>
              <a:t>Cruso</a:t>
            </a:r>
            <a:r>
              <a:rPr lang="tr-TR" dirty="0" smtClean="0"/>
              <a:t> ya da Hay bin </a:t>
            </a:r>
            <a:r>
              <a:rPr lang="tr-TR" dirty="0" err="1" smtClean="0"/>
              <a:t>Yakzan’ı</a:t>
            </a:r>
            <a:r>
              <a:rPr lang="tr-TR" dirty="0" smtClean="0"/>
              <a:t> duydunuz mu?</a:t>
            </a:r>
          </a:p>
          <a:p>
            <a:r>
              <a:rPr lang="tr-TR" dirty="0" smtClean="0"/>
              <a:t>Araştırmanızı tavsiye ediyorum…</a:t>
            </a:r>
            <a:endParaRPr lang="tr-TR" dirty="0"/>
          </a:p>
        </p:txBody>
      </p:sp>
    </p:spTree>
    <p:extLst>
      <p:ext uri="{BB962C8B-B14F-4D97-AF65-F5344CB8AC3E}">
        <p14:creationId xmlns:p14="http://schemas.microsoft.com/office/powerpoint/2010/main" val="196405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Teşekkür…</a:t>
            </a:r>
            <a:endParaRPr lang="tr-TR" dirty="0"/>
          </a:p>
        </p:txBody>
      </p:sp>
      <p:sp>
        <p:nvSpPr>
          <p:cNvPr id="3" name="İçerik Yer Tutucusu 2"/>
          <p:cNvSpPr>
            <a:spLocks noGrp="1"/>
          </p:cNvSpPr>
          <p:nvPr>
            <p:ph idx="1"/>
          </p:nvPr>
        </p:nvSpPr>
        <p:spPr/>
        <p:txBody>
          <a:bodyPr/>
          <a:lstStyle/>
          <a:p>
            <a:r>
              <a:rPr lang="tr-TR" dirty="0" smtClean="0"/>
              <a:t>Katkılarınızdan dolayı hepinize teşekkür ederim…</a:t>
            </a:r>
            <a:endParaRPr lang="tr-TR" dirty="0"/>
          </a:p>
        </p:txBody>
      </p:sp>
    </p:spTree>
    <p:extLst>
      <p:ext uri="{BB962C8B-B14F-4D97-AF65-F5344CB8AC3E}">
        <p14:creationId xmlns:p14="http://schemas.microsoft.com/office/powerpoint/2010/main" val="671956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Sosyal etkileşim ve din </a:t>
            </a:r>
          </a:p>
        </p:txBody>
      </p:sp>
      <p:sp>
        <p:nvSpPr>
          <p:cNvPr id="3" name="İçerik Yer Tutucusu 2"/>
          <p:cNvSpPr>
            <a:spLocks noGrp="1"/>
          </p:cNvSpPr>
          <p:nvPr>
            <p:ph idx="1"/>
          </p:nvPr>
        </p:nvSpPr>
        <p:spPr/>
        <p:txBody>
          <a:bodyPr/>
          <a:lstStyle/>
          <a:p>
            <a:r>
              <a:rPr lang="tr-TR" dirty="0" smtClean="0"/>
              <a:t>Geçen dersimizde kişinin içinde bulunduğu </a:t>
            </a:r>
            <a:r>
              <a:rPr lang="tr-TR" dirty="0" err="1" smtClean="0"/>
              <a:t>sosyo</a:t>
            </a:r>
            <a:r>
              <a:rPr lang="tr-TR" dirty="0" smtClean="0"/>
              <a:t>-kültürel çevreden etkilendiğini, bu etkinin bireysel yaşamı kadar toplumsal yaşamında da izlerinin görülebileceğini söylemiştim. Bu konuya ilişkin hazırladığınız ödevleri dersin sonunda bekliyorum. Bu konu bize bugünkü dersimizin konusunu hatırlatıyor. Evet, bugün sosyal etkileşim ve din ilişkisinden söz edeceğiz. Dilerseniz konuya bir soru ile </a:t>
            </a:r>
            <a:r>
              <a:rPr lang="tr-TR" dirty="0"/>
              <a:t>başlayalım. Sosyolog, sosyal etkileşim konusuna hangi açıdan ilgi duyar?</a:t>
            </a:r>
          </a:p>
        </p:txBody>
      </p:sp>
    </p:spTree>
    <p:extLst>
      <p:ext uri="{BB962C8B-B14F-4D97-AF65-F5344CB8AC3E}">
        <p14:creationId xmlns:p14="http://schemas.microsoft.com/office/powerpoint/2010/main" val="2497891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Sosyolog, sosyal etkileşim konusuna hangi açıdan ilgi duyar?</a:t>
            </a:r>
            <a:endParaRPr lang="tr-TR" dirty="0"/>
          </a:p>
        </p:txBody>
      </p:sp>
      <p:sp>
        <p:nvSpPr>
          <p:cNvPr id="3" name="İçerik Yer Tutucusu 2"/>
          <p:cNvSpPr>
            <a:spLocks noGrp="1"/>
          </p:cNvSpPr>
          <p:nvPr>
            <p:ph idx="1"/>
          </p:nvPr>
        </p:nvSpPr>
        <p:spPr/>
        <p:txBody>
          <a:bodyPr/>
          <a:lstStyle/>
          <a:p>
            <a:r>
              <a:rPr lang="tr-TR" dirty="0" smtClean="0"/>
              <a:t>Bu sorunun en yalın cevabı şudur:</a:t>
            </a:r>
          </a:p>
          <a:p>
            <a:r>
              <a:rPr lang="tr-TR" dirty="0" smtClean="0"/>
              <a:t>Sosyolog</a:t>
            </a:r>
            <a:r>
              <a:rPr lang="tr-TR" dirty="0"/>
              <a:t>, sosyal çevresi tarafından şekillendirilen ve etkilenen ferdin, etkilenme ve şekillenme biçimlerine ilgi </a:t>
            </a:r>
            <a:r>
              <a:rPr lang="tr-TR" dirty="0" smtClean="0"/>
              <a:t>duyar. Bu cevabımızı bir örnekle açmaya çalışalım.</a:t>
            </a:r>
            <a:endParaRPr lang="tr-TR" dirty="0"/>
          </a:p>
        </p:txBody>
      </p:sp>
    </p:spTree>
    <p:extLst>
      <p:ext uri="{BB962C8B-B14F-4D97-AF65-F5344CB8AC3E}">
        <p14:creationId xmlns:p14="http://schemas.microsoft.com/office/powerpoint/2010/main" val="4240125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Sosyal etkileşim neden önemlidir?</a:t>
            </a:r>
            <a:endParaRPr lang="tr-TR" dirty="0"/>
          </a:p>
        </p:txBody>
      </p:sp>
      <p:sp>
        <p:nvSpPr>
          <p:cNvPr id="3" name="İçerik Yer Tutucusu 2"/>
          <p:cNvSpPr>
            <a:spLocks noGrp="1"/>
          </p:cNvSpPr>
          <p:nvPr>
            <p:ph idx="1"/>
          </p:nvPr>
        </p:nvSpPr>
        <p:spPr/>
        <p:txBody>
          <a:bodyPr/>
          <a:lstStyle/>
          <a:p>
            <a:r>
              <a:rPr lang="tr-TR" dirty="0"/>
              <a:t>1920’de, Hindistan’da, </a:t>
            </a:r>
            <a:r>
              <a:rPr lang="tr-TR" dirty="0" err="1"/>
              <a:t>Godamuri</a:t>
            </a:r>
            <a:r>
              <a:rPr lang="tr-TR" dirty="0"/>
              <a:t> isimli küçük bir kasabanın hemen dışında, yerin altında bir kurt ailesi tarafından büyütülen dokuz yaşlarında </a:t>
            </a:r>
            <a:r>
              <a:rPr lang="tr-TR" dirty="0" err="1"/>
              <a:t>Amala</a:t>
            </a:r>
            <a:r>
              <a:rPr lang="tr-TR" dirty="0"/>
              <a:t> ve </a:t>
            </a:r>
            <a:r>
              <a:rPr lang="tr-TR" dirty="0" err="1"/>
              <a:t>Kamala</a:t>
            </a:r>
            <a:r>
              <a:rPr lang="tr-TR" dirty="0"/>
              <a:t> adlı iki kız çocuğu bulunmuştu. Kızların aileleri tarafından küçük yaşlarda terk edildiği ve kurtlar tarafından bulunup onlara uyum sağladığı düşünülmüştü. Onları bulanlar tarafından kayıt altına alınan bu iki küçük hakkındaki bazı temel özellikler şu şekilde sıralanmıştır: </a:t>
            </a:r>
          </a:p>
        </p:txBody>
      </p:sp>
    </p:spTree>
    <p:extLst>
      <p:ext uri="{BB962C8B-B14F-4D97-AF65-F5344CB8AC3E}">
        <p14:creationId xmlns:p14="http://schemas.microsoft.com/office/powerpoint/2010/main" val="1110951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Amala</a:t>
            </a:r>
            <a:r>
              <a:rPr lang="tr-TR" dirty="0" smtClean="0"/>
              <a:t> ve </a:t>
            </a:r>
            <a:r>
              <a:rPr lang="tr-TR" dirty="0" err="1" smtClean="0"/>
              <a:t>Kamala</a:t>
            </a:r>
            <a:r>
              <a:rPr lang="tr-TR" dirty="0" smtClean="0"/>
              <a:t> Örneği</a:t>
            </a:r>
            <a:endParaRPr lang="tr-TR" dirty="0"/>
          </a:p>
        </p:txBody>
      </p:sp>
      <p:sp>
        <p:nvSpPr>
          <p:cNvPr id="3" name="İçerik Yer Tutucusu 2"/>
          <p:cNvSpPr>
            <a:spLocks noGrp="1"/>
          </p:cNvSpPr>
          <p:nvPr>
            <p:ph idx="1"/>
          </p:nvPr>
        </p:nvSpPr>
        <p:spPr/>
        <p:txBody>
          <a:bodyPr/>
          <a:lstStyle/>
          <a:p>
            <a:r>
              <a:rPr lang="tr-TR" dirty="0"/>
              <a:t>Yerlerde kurtlar gibi ellerini de kullanarak dört ayaklı bir şekilde hareket ediyorlardı. İnsan dilinde konuşmuyor ve yanıt da veremiyorlardı. İki ayakları üzerinde duramıyor, yürüyemiyor ve koşamıyorlardı. Çiğ et, özellikle leş yemeği seviyorlardı. Sadece ağızlarını kullanarak yemek yiyor; köpekler gibi dillerini kullanarak su içiyorlardı. Yorulduklarında dillerini çıkararak nefes alıyorlardı. Korktuklarında ya da tehlike sezdiklerinde hırlıyor ve dişlerini gösteriyorlardı. </a:t>
            </a:r>
          </a:p>
        </p:txBody>
      </p:sp>
    </p:spTree>
    <p:extLst>
      <p:ext uri="{BB962C8B-B14F-4D97-AF65-F5344CB8AC3E}">
        <p14:creationId xmlns:p14="http://schemas.microsoft.com/office/powerpoint/2010/main" val="260039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Amala</a:t>
            </a:r>
            <a:r>
              <a:rPr lang="tr-TR" dirty="0" smtClean="0"/>
              <a:t> ve </a:t>
            </a:r>
            <a:r>
              <a:rPr lang="tr-TR" dirty="0" err="1" smtClean="0"/>
              <a:t>Kamala</a:t>
            </a:r>
            <a:r>
              <a:rPr lang="tr-TR" dirty="0" smtClean="0"/>
              <a:t> Örneği</a:t>
            </a:r>
            <a:endParaRPr lang="tr-TR" dirty="0"/>
          </a:p>
        </p:txBody>
      </p:sp>
      <p:sp>
        <p:nvSpPr>
          <p:cNvPr id="3" name="İçerik Yer Tutucusu 2"/>
          <p:cNvSpPr>
            <a:spLocks noGrp="1"/>
          </p:cNvSpPr>
          <p:nvPr>
            <p:ph idx="1"/>
          </p:nvPr>
        </p:nvSpPr>
        <p:spPr/>
        <p:txBody>
          <a:bodyPr/>
          <a:lstStyle/>
          <a:p>
            <a:r>
              <a:rPr lang="tr-TR" dirty="0"/>
              <a:t>Karanlığı ve geceleri seviyorlardı; fakat gündüz de canlı ve hareketliydiler. Dolunayda uluyorlardı. Diğer çocuklarla ilgilenmiyor, sadece köpeklerle vakit geçirmeyi seviyorlardı. Özetle onlar bir insan için ne kadar mümkünse, o kadar kurtlara benziyorlardı. Ayrıca onlar, kurtlar gibi çevik ve yırtıcı bir tabiata sahiplerdi.</a:t>
            </a:r>
          </a:p>
        </p:txBody>
      </p:sp>
    </p:spTree>
    <p:extLst>
      <p:ext uri="{BB962C8B-B14F-4D97-AF65-F5344CB8AC3E}">
        <p14:creationId xmlns:p14="http://schemas.microsoft.com/office/powerpoint/2010/main" val="202944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Amala</a:t>
            </a:r>
            <a:r>
              <a:rPr lang="tr-TR" dirty="0" smtClean="0"/>
              <a:t> ve </a:t>
            </a:r>
            <a:r>
              <a:rPr lang="tr-TR" dirty="0" err="1" smtClean="0"/>
              <a:t>Kamala</a:t>
            </a:r>
            <a:r>
              <a:rPr lang="tr-TR" dirty="0" smtClean="0"/>
              <a:t> Örneği</a:t>
            </a:r>
            <a:endParaRPr lang="tr-TR" dirty="0"/>
          </a:p>
        </p:txBody>
      </p:sp>
      <p:sp>
        <p:nvSpPr>
          <p:cNvPr id="3" name="İçerik Yer Tutucusu 2"/>
          <p:cNvSpPr>
            <a:spLocks noGrp="1"/>
          </p:cNvSpPr>
          <p:nvPr>
            <p:ph idx="1"/>
          </p:nvPr>
        </p:nvSpPr>
        <p:spPr/>
        <p:txBody>
          <a:bodyPr/>
          <a:lstStyle/>
          <a:p>
            <a:r>
              <a:rPr lang="tr-TR" dirty="0"/>
              <a:t>Kızlar bulunduktan kısa bir süre sonra bir yetimhaneye yerleştirildiler. </a:t>
            </a:r>
            <a:r>
              <a:rPr lang="tr-TR" dirty="0" err="1"/>
              <a:t>Amala</a:t>
            </a:r>
            <a:r>
              <a:rPr lang="tr-TR" dirty="0"/>
              <a:t> orada hastalandı ve bir süre sonra hayatını kaybetti. </a:t>
            </a:r>
            <a:r>
              <a:rPr lang="tr-TR" dirty="0" err="1"/>
              <a:t>Kamala</a:t>
            </a:r>
            <a:r>
              <a:rPr lang="tr-TR" dirty="0"/>
              <a:t> ise yetimhanede kaldı. Birkaç yıl sonra nihayet ayakta durmayı ve yürümeyi, elleriyle yiyip içmeyi ve ışıktan etkilenmeyerek gündüz rahatlıkla yaşamayı öğrendi. Aynı zamanda elli beş civarında kelimeyi de kullanabiliyordu. Fakat yine de </a:t>
            </a:r>
            <a:r>
              <a:rPr lang="tr-TR" dirty="0" err="1"/>
              <a:t>Kamala</a:t>
            </a:r>
            <a:r>
              <a:rPr lang="tr-TR" dirty="0"/>
              <a:t> normal insan yaşamına uyum sağlayamadı; henüz on yedi yaşındayken 1929 senesinde hastalandı ve </a:t>
            </a:r>
            <a:r>
              <a:rPr lang="tr-TR" dirty="0" err="1"/>
              <a:t>Amala</a:t>
            </a:r>
            <a:r>
              <a:rPr lang="tr-TR" dirty="0"/>
              <a:t> gibi hayatını kaybetti. </a:t>
            </a:r>
          </a:p>
        </p:txBody>
      </p:sp>
    </p:spTree>
    <p:extLst>
      <p:ext uri="{BB962C8B-B14F-4D97-AF65-F5344CB8AC3E}">
        <p14:creationId xmlns:p14="http://schemas.microsoft.com/office/powerpoint/2010/main" val="2961432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Amala</a:t>
            </a:r>
            <a:r>
              <a:rPr lang="tr-TR" dirty="0" smtClean="0"/>
              <a:t> ve </a:t>
            </a:r>
            <a:r>
              <a:rPr lang="tr-TR" dirty="0" err="1" smtClean="0"/>
              <a:t>Kamala</a:t>
            </a:r>
            <a:r>
              <a:rPr lang="tr-TR" dirty="0" smtClean="0"/>
              <a:t> Örneği</a:t>
            </a:r>
            <a:endParaRPr lang="tr-TR" dirty="0"/>
          </a:p>
        </p:txBody>
      </p:sp>
      <p:sp>
        <p:nvSpPr>
          <p:cNvPr id="3" name="İçerik Yer Tutucusu 2"/>
          <p:cNvSpPr>
            <a:spLocks noGrp="1"/>
          </p:cNvSpPr>
          <p:nvPr>
            <p:ph idx="1"/>
          </p:nvPr>
        </p:nvSpPr>
        <p:spPr/>
        <p:txBody>
          <a:bodyPr/>
          <a:lstStyle/>
          <a:p>
            <a:r>
              <a:rPr lang="tr-TR" dirty="0" err="1"/>
              <a:t>Amala</a:t>
            </a:r>
            <a:r>
              <a:rPr lang="tr-TR" dirty="0"/>
              <a:t> ve </a:t>
            </a:r>
            <a:r>
              <a:rPr lang="tr-TR" dirty="0" err="1"/>
              <a:t>Kamala’nın</a:t>
            </a:r>
            <a:r>
              <a:rPr lang="tr-TR" dirty="0"/>
              <a:t> öykülerinden ortaya çıkan sonuçlar oldukça anlamlıdır (</a:t>
            </a:r>
            <a:r>
              <a:rPr lang="tr-TR" dirty="0" err="1"/>
              <a:t>Candland</a:t>
            </a:r>
            <a:r>
              <a:rPr lang="tr-TR" dirty="0"/>
              <a:t> 1993; </a:t>
            </a:r>
            <a:r>
              <a:rPr lang="tr-TR" dirty="0" err="1"/>
              <a:t>Gesell</a:t>
            </a:r>
            <a:r>
              <a:rPr lang="tr-TR" dirty="0"/>
              <a:t> 1940). Az bilinen; ancak oldukça iyi kayıt altına alınan bu örnek, bu gibi pek çok benzer durum için geçerlidir ve kimliğimizin büyük oranda sosyal çevremiz tarafından oluşturulduğunun adeta bir delili gibidir. </a:t>
            </a:r>
          </a:p>
        </p:txBody>
      </p:sp>
    </p:spTree>
    <p:extLst>
      <p:ext uri="{BB962C8B-B14F-4D97-AF65-F5344CB8AC3E}">
        <p14:creationId xmlns:p14="http://schemas.microsoft.com/office/powerpoint/2010/main" val="202864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 örnek bize neyi anlatıyor?</a:t>
            </a:r>
            <a:endParaRPr lang="tr-TR" dirty="0"/>
          </a:p>
        </p:txBody>
      </p:sp>
      <p:sp>
        <p:nvSpPr>
          <p:cNvPr id="3" name="İçerik Yer Tutucusu 2"/>
          <p:cNvSpPr>
            <a:spLocks noGrp="1"/>
          </p:cNvSpPr>
          <p:nvPr>
            <p:ph idx="1"/>
          </p:nvPr>
        </p:nvSpPr>
        <p:spPr/>
        <p:txBody>
          <a:bodyPr/>
          <a:lstStyle/>
          <a:p>
            <a:r>
              <a:rPr lang="tr-TR" dirty="0"/>
              <a:t>Çocukluğunuzun çoğunun bir kurt ininde geçtiğini varsayarsak nasıl farklı bir kişi olacağınızı düşünebiliyor musunuz? Acaba dinlediğiniz bir müzik parçasından aynı keyfi alabilecek miydiniz? Bırakın keyif almayı parçayı anlayabilecek miydiniz acaba? Aynı espri anlayışına sahip olacak mıydınız? Hayatı aynı şekilde sevecek miydiniz? Ya da sizin için aynı ve değişmez olan ne olacaktı? </a:t>
            </a:r>
          </a:p>
        </p:txBody>
      </p:sp>
    </p:spTree>
    <p:extLst>
      <p:ext uri="{BB962C8B-B14F-4D97-AF65-F5344CB8AC3E}">
        <p14:creationId xmlns:p14="http://schemas.microsoft.com/office/powerpoint/2010/main" val="2754884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TotalTime>
  <Words>671</Words>
  <Application>Microsoft Office PowerPoint</Application>
  <PresentationFormat>Geniş ekran</PresentationFormat>
  <Paragraphs>33</Paragraphs>
  <Slides>13</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13</vt:i4>
      </vt:variant>
    </vt:vector>
  </HeadingPairs>
  <TitlesOfParts>
    <vt:vector size="16" baseType="lpstr">
      <vt:lpstr>Arial</vt:lpstr>
      <vt:lpstr>Garamond</vt:lpstr>
      <vt:lpstr>Organik</vt:lpstr>
      <vt:lpstr>Din Sosyolojisi I</vt:lpstr>
      <vt:lpstr>Sosyal etkileşim ve din </vt:lpstr>
      <vt:lpstr>Sosyolog, sosyal etkileşim konusuna hangi açıdan ilgi duyar?</vt:lpstr>
      <vt:lpstr>Sosyal etkileşim neden önemlidir?</vt:lpstr>
      <vt:lpstr>Amala ve Kamala Örneği</vt:lpstr>
      <vt:lpstr>Amala ve Kamala Örneği</vt:lpstr>
      <vt:lpstr>Amala ve Kamala Örneği</vt:lpstr>
      <vt:lpstr>Amala ve Kamala Örneği</vt:lpstr>
      <vt:lpstr>Bu örnek bize neyi anlatıyor?</vt:lpstr>
      <vt:lpstr>Bu örnek bize neyi anlatıyor?</vt:lpstr>
      <vt:lpstr>Soru-cevap, tartışma ve katkılar…</vt:lpstr>
      <vt:lpstr>Soru-cevap, tartışma ve katkılar…</vt:lpstr>
      <vt:lpstr>Teşekkür…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 Sosyolojisi I</dc:title>
  <dc:creator>user</dc:creator>
  <cp:lastModifiedBy>user</cp:lastModifiedBy>
  <cp:revision>2</cp:revision>
  <dcterms:created xsi:type="dcterms:W3CDTF">2017-12-18T10:10:39Z</dcterms:created>
  <dcterms:modified xsi:type="dcterms:W3CDTF">2017-12-18T10:26:51Z</dcterms:modified>
</cp:coreProperties>
</file>