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59" r:id="rId6"/>
    <p:sldId id="260" r:id="rId7"/>
    <p:sldId id="261" r:id="rId8"/>
    <p:sldId id="262" r:id="rId9"/>
    <p:sldId id="263"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57685647-66C3-42B8-BEF5-B9FF6B0FE879}" type="datetimeFigureOut">
              <a:rPr lang="tr-TR" smtClean="0"/>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3E19B76-075C-4259-A6FD-D56E84EE4BD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7685647-66C3-42B8-BEF5-B9FF6B0FE879}" type="datetimeFigureOut">
              <a:rPr lang="tr-TR" smtClean="0"/>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3E19B76-075C-4259-A6FD-D56E84EE4BD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7685647-66C3-42B8-BEF5-B9FF6B0FE879}" type="datetimeFigureOut">
              <a:rPr lang="tr-TR" smtClean="0"/>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3E19B76-075C-4259-A6FD-D56E84EE4BD4}"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7685647-66C3-42B8-BEF5-B9FF6B0FE879}" type="datetimeFigureOut">
              <a:rPr lang="tr-TR" smtClean="0"/>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3E19B76-075C-4259-A6FD-D56E84EE4BD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685647-66C3-42B8-BEF5-B9FF6B0FE879}" type="datetimeFigureOut">
              <a:rPr lang="tr-TR" smtClean="0"/>
              <a:t>28.04.2020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3E19B76-075C-4259-A6FD-D56E84EE4BD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57685647-66C3-42B8-BEF5-B9FF6B0FE879}" type="datetimeFigureOut">
              <a:rPr lang="tr-TR" smtClean="0"/>
              <a:t>28.04.2020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3E19B76-075C-4259-A6FD-D56E84EE4BD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57685647-66C3-42B8-BEF5-B9FF6B0FE879}" type="datetimeFigureOut">
              <a:rPr lang="tr-TR" smtClean="0"/>
              <a:t>28.04.2020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3E19B76-075C-4259-A6FD-D56E84EE4BD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57685647-66C3-42B8-BEF5-B9FF6B0FE879}" type="datetimeFigureOut">
              <a:rPr lang="tr-TR" smtClean="0"/>
              <a:t>28.04.2020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3E19B76-075C-4259-A6FD-D56E84EE4BD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685647-66C3-42B8-BEF5-B9FF6B0FE879}" type="datetimeFigureOut">
              <a:rPr lang="tr-TR" smtClean="0"/>
              <a:t>28.04.2020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3E19B76-075C-4259-A6FD-D56E84EE4BD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685647-66C3-42B8-BEF5-B9FF6B0FE879}" type="datetimeFigureOut">
              <a:rPr lang="tr-TR" smtClean="0"/>
              <a:t>28.04.2020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3E19B76-075C-4259-A6FD-D56E84EE4BD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685647-66C3-42B8-BEF5-B9FF6B0FE879}" type="datetimeFigureOut">
              <a:rPr lang="tr-TR" smtClean="0"/>
              <a:t>28.04.2020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3E19B76-075C-4259-A6FD-D56E84EE4BD4}"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60000"/>
            <a:lumOff val="40000"/>
            <a:alpha val="7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685647-66C3-42B8-BEF5-B9FF6B0FE879}" type="datetimeFigureOut">
              <a:rPr lang="tr-TR" smtClean="0"/>
              <a:t>28.04.2020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E19B76-075C-4259-A6FD-D56E84EE4BD4}"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ec.europa.eu/public_opinion/archives/ebs/ebs_344_en.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a:spLocks noGrp="1"/>
          </p:cNvSpPr>
          <p:nvPr>
            <p:ph type="ctrTitle"/>
          </p:nvPr>
        </p:nvSpPr>
        <p:spPr/>
        <p:txBody>
          <a:bodyPr>
            <a:normAutofit fontScale="90000"/>
          </a:bodyPr>
          <a:lstStyle/>
          <a:p>
            <a:pPr marL="0" indent="0" algn="ctr">
              <a:buNone/>
            </a:pPr>
            <a:r>
              <a:rPr lang="tr-TR" smtClean="0">
                <a:latin typeface="Comic Sans MS" pitchFamily="66" charset="0"/>
              </a:rPr>
              <a:t>Kadınlar İçin Sosyal Hizmet</a:t>
            </a:r>
          </a:p>
          <a:p>
            <a:pPr marL="0" indent="0" algn="ctr">
              <a:buNone/>
            </a:pPr>
            <a:endParaRPr lang="tr-TR">
              <a:latin typeface="Comic Sans MS" pitchFamily="66" charset="0"/>
            </a:endParaRPr>
          </a:p>
          <a:p>
            <a:pPr algn="ctr"/>
            <a:r>
              <a:rPr lang="tr-TR" smtClean="0">
                <a:latin typeface="Comic Sans MS" pitchFamily="66" charset="0"/>
              </a:rPr>
              <a:t>Önleyici </a:t>
            </a:r>
            <a:r>
              <a:rPr lang="tr-TR">
                <a:latin typeface="Comic Sans MS" pitchFamily="66" charset="0"/>
              </a:rPr>
              <a:t>Hizmetler</a:t>
            </a:r>
          </a:p>
          <a:p>
            <a:pPr algn="ctr"/>
            <a:r>
              <a:rPr lang="tr-TR">
                <a:latin typeface="Comic Sans MS" pitchFamily="66" charset="0"/>
              </a:rPr>
              <a:t>Müdahale </a:t>
            </a:r>
            <a:r>
              <a:rPr lang="tr-TR" smtClean="0">
                <a:latin typeface="Comic Sans MS" pitchFamily="66" charset="0"/>
              </a:rPr>
              <a:t>Hizmetleri</a:t>
            </a:r>
            <a:endParaRPr lang="tr-TR">
              <a:latin typeface="Comic Sans MS" pitchFamily="66"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Kullanılan Kaynaklar</a:t>
            </a:r>
            <a:endParaRPr lang="tr-TR" dirty="0"/>
          </a:p>
        </p:txBody>
      </p:sp>
      <p:sp>
        <p:nvSpPr>
          <p:cNvPr id="3" name="İçerik Yer Tutucusu 2"/>
          <p:cNvSpPr>
            <a:spLocks noGrp="1"/>
          </p:cNvSpPr>
          <p:nvPr>
            <p:ph idx="1"/>
          </p:nvPr>
        </p:nvSpPr>
        <p:spPr/>
        <p:txBody>
          <a:bodyPr>
            <a:normAutofit fontScale="92500" lnSpcReduction="20000"/>
          </a:bodyPr>
          <a:lstStyle/>
          <a:p>
            <a:r>
              <a:rPr lang="tr-TR" dirty="0"/>
              <a:t>6284 Sayılı Ailenin Korunması ve Kadına Karşı Şiddetin Önlenmesine Dair Kanun </a:t>
            </a:r>
            <a:endParaRPr lang="tr-TR" dirty="0" smtClean="0"/>
          </a:p>
          <a:p>
            <a:r>
              <a:rPr lang="tr-TR" dirty="0" smtClean="0"/>
              <a:t>6284 </a:t>
            </a:r>
            <a:r>
              <a:rPr lang="tr-TR" dirty="0"/>
              <a:t>Sayılı Ailenin Korunması ve Kadına Karşı Şiddetin Önlenmesine Dair Kanunun Uygulama </a:t>
            </a:r>
            <a:r>
              <a:rPr lang="tr-TR" dirty="0" smtClean="0"/>
              <a:t>Yönetmeliği</a:t>
            </a:r>
          </a:p>
          <a:p>
            <a:r>
              <a:rPr lang="tr-TR" dirty="0"/>
              <a:t>ŞÖNİM Uygulama </a:t>
            </a:r>
            <a:r>
              <a:rPr lang="tr-TR" dirty="0" smtClean="0"/>
              <a:t>Yönetmeliği</a:t>
            </a:r>
          </a:p>
          <a:p>
            <a:r>
              <a:rPr lang="en-US" dirty="0"/>
              <a:t>European Commission (2010). Domestic Violence Against Women Report. Publication: September 2010. </a:t>
            </a:r>
            <a:r>
              <a:rPr lang="en-US" dirty="0">
                <a:hlinkClick r:id="rId2"/>
              </a:rPr>
              <a:t>http://ec.europa.eu/public_opinion/archives/ebs/ebs_344_en.pdf</a:t>
            </a:r>
            <a:r>
              <a:rPr lang="en-US" dirty="0" smtClean="0"/>
              <a:t>.</a:t>
            </a:r>
            <a:r>
              <a:rPr lang="tr-TR" smtClean="0"/>
              <a:t> </a:t>
            </a:r>
            <a:endParaRPr lang="tr-TR" dirty="0"/>
          </a:p>
        </p:txBody>
      </p:sp>
    </p:spTree>
    <p:extLst>
      <p:ext uri="{BB962C8B-B14F-4D97-AF65-F5344CB8AC3E}">
        <p14:creationId xmlns:p14="http://schemas.microsoft.com/office/powerpoint/2010/main" val="4168702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2"/>
          <p:cNvSpPr txBox="1">
            <a:spLocks/>
          </p:cNvSpPr>
          <p:nvPr/>
        </p:nvSpPr>
        <p:spPr>
          <a:xfrm>
            <a:off x="539552" y="980728"/>
            <a:ext cx="8229600" cy="4525963"/>
          </a:xfrm>
          <a:prstGeom prst="rect">
            <a:avLst/>
          </a:prstGeom>
        </p:spPr>
        <p:txBody>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2800" b="0" i="0" u="none" strike="noStrike" kern="1200" cap="none" spc="0" normalizeH="0" baseline="0" noProof="0" smtClean="0">
                <a:ln>
                  <a:noFill/>
                </a:ln>
                <a:solidFill>
                  <a:schemeClr val="tx1"/>
                </a:solidFill>
                <a:effectLst/>
                <a:uLnTx/>
                <a:uFillTx/>
                <a:latin typeface="Comic Sans MS" pitchFamily="66" charset="0"/>
                <a:ea typeface="+mn-ea"/>
                <a:cs typeface="+mn-cs"/>
              </a:rPr>
              <a:t>		Önleyici Hizmetler</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800" b="0" i="0" u="none" strike="noStrike" kern="1200" cap="none" spc="0" normalizeH="0" baseline="0" noProof="0" smtClean="0">
                <a:ln>
                  <a:noFill/>
                </a:ln>
                <a:solidFill>
                  <a:schemeClr val="tx1"/>
                </a:solidFill>
                <a:effectLst/>
                <a:uLnTx/>
                <a:uFillTx/>
                <a:latin typeface="Comic Sans MS" pitchFamily="66" charset="0"/>
                <a:ea typeface="+mn-ea"/>
                <a:cs typeface="+mn-cs"/>
              </a:rPr>
              <a:t>Sorunu ortaya çıkaran;</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800" b="0" i="0" u="none" strike="noStrike" kern="1200" cap="none" spc="0" normalizeH="0" baseline="0" noProof="0" smtClean="0">
                <a:ln>
                  <a:noFill/>
                </a:ln>
                <a:solidFill>
                  <a:schemeClr val="tx1"/>
                </a:solidFill>
                <a:effectLst/>
                <a:uLnTx/>
                <a:uFillTx/>
                <a:latin typeface="Comic Sans MS" pitchFamily="66" charset="0"/>
                <a:ea typeface="+mn-ea"/>
                <a:cs typeface="+mn-cs"/>
              </a:rPr>
              <a:t>Psikolojik</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800" b="0" i="0" u="none" strike="noStrike" kern="1200" cap="none" spc="0" normalizeH="0" baseline="0" noProof="0" smtClean="0">
                <a:ln>
                  <a:noFill/>
                </a:ln>
                <a:solidFill>
                  <a:schemeClr val="tx1"/>
                </a:solidFill>
                <a:effectLst/>
                <a:uLnTx/>
                <a:uFillTx/>
                <a:latin typeface="Comic Sans MS" pitchFamily="66" charset="0"/>
                <a:ea typeface="+mn-ea"/>
                <a:cs typeface="+mn-cs"/>
              </a:rPr>
              <a:t>Sosyal</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800" b="0" i="0" u="none" strike="noStrike" kern="1200" cap="none" spc="0" normalizeH="0" baseline="0" noProof="0" smtClean="0">
                <a:ln>
                  <a:noFill/>
                </a:ln>
                <a:solidFill>
                  <a:schemeClr val="tx1"/>
                </a:solidFill>
                <a:effectLst/>
                <a:uLnTx/>
                <a:uFillTx/>
                <a:latin typeface="Comic Sans MS" pitchFamily="66" charset="0"/>
                <a:ea typeface="+mn-ea"/>
                <a:cs typeface="+mn-cs"/>
              </a:rPr>
              <a:t>Ekonomik nedenlerin belirlenmesi</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800" b="0" i="0" u="none" strike="noStrike" kern="1200" cap="none" spc="0" normalizeH="0" baseline="0" noProof="0" smtClean="0">
                <a:ln>
                  <a:noFill/>
                </a:ln>
                <a:solidFill>
                  <a:schemeClr val="tx1"/>
                </a:solidFill>
                <a:effectLst/>
                <a:uLnTx/>
                <a:uFillTx/>
                <a:latin typeface="Comic Sans MS" pitchFamily="66" charset="0"/>
                <a:ea typeface="+mn-ea"/>
                <a:cs typeface="+mn-cs"/>
              </a:rPr>
              <a:t>Toplumla çalışma stratejileri</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800" b="0" i="0" u="none" strike="noStrike" kern="1200" cap="none" spc="0" normalizeH="0" baseline="0" noProof="0" smtClean="0">
                <a:ln>
                  <a:noFill/>
                </a:ln>
                <a:solidFill>
                  <a:schemeClr val="tx1"/>
                </a:solidFill>
                <a:effectLst/>
                <a:uLnTx/>
                <a:uFillTx/>
                <a:latin typeface="Comic Sans MS" pitchFamily="66" charset="0"/>
                <a:ea typeface="+mn-ea"/>
                <a:cs typeface="+mn-cs"/>
              </a:rPr>
              <a:t>Uzun vadeli hedefler belirlenmesi</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2800" b="0" i="0" u="none" strike="noStrike" kern="1200" cap="none" spc="0" normalizeH="0" baseline="0" noProof="0" smtClean="0">
                <a:ln>
                  <a:noFill/>
                </a:ln>
                <a:solidFill>
                  <a:schemeClr val="tx1"/>
                </a:solidFill>
                <a:effectLst/>
                <a:uLnTx/>
                <a:uFillTx/>
                <a:latin typeface="Comic Sans MS" pitchFamily="66" charset="0"/>
                <a:ea typeface="+mn-ea"/>
                <a:cs typeface="+mn-cs"/>
              </a:rPr>
              <a:t>Sürekliliğin sağlanmasını içerir</a:t>
            </a:r>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tr-TR" sz="2800" b="0" i="0" u="none" strike="noStrike" kern="1200" cap="none" spc="0" normalizeH="0" baseline="0" noProof="0" smtClean="0">
              <a:ln>
                <a:noFill/>
              </a:ln>
              <a:solidFill>
                <a:schemeClr val="tx1"/>
              </a:solidFill>
              <a:effectLst/>
              <a:uLnTx/>
              <a:uFillTx/>
              <a:latin typeface="Comic Sans MS" pitchFamily="66" charset="0"/>
              <a:ea typeface="+mn-ea"/>
              <a:cs typeface="+mn-cs"/>
            </a:endParaRPr>
          </a:p>
          <a:p>
            <a:pPr marL="457200" marR="0" lvl="1"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2800" b="0" i="0" u="none" strike="noStrike" kern="1200" cap="none" spc="0" normalizeH="0" baseline="0" noProof="0" smtClean="0">
              <a:ln>
                <a:noFill/>
              </a:ln>
              <a:solidFill>
                <a:schemeClr val="tx1"/>
              </a:solidFill>
              <a:effectLst/>
              <a:uLnTx/>
              <a:uFillTx/>
              <a:latin typeface="Comic Sans MS" pitchFamily="66" charset="0"/>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Günümüzde kadına yönelik şiddetle mücadelede ilgili aktörlerin işbirliği ve devlet sorumluluğa büyük önem atfedilmektedir. Kadına yönelik şiddet konusu yaygın bir insan hakları ihlali alanı ve toplumsal sorun olarak varlığını korumasına rağmen aile içi bir sorun olarak görülmeye devam etmektedir. </a:t>
            </a:r>
          </a:p>
        </p:txBody>
      </p:sp>
    </p:spTree>
    <p:extLst>
      <p:ext uri="{BB962C8B-B14F-4D97-AF65-F5344CB8AC3E}">
        <p14:creationId xmlns:p14="http://schemas.microsoft.com/office/powerpoint/2010/main" val="1389166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a:xfrm>
            <a:off x="251520" y="980728"/>
            <a:ext cx="8517632" cy="4104456"/>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2800" b="0" i="0" u="none" strike="noStrike" kern="1200" cap="none" spc="0" normalizeH="0" baseline="0" noProof="0" smtClean="0">
                <a:ln>
                  <a:noFill/>
                </a:ln>
                <a:solidFill>
                  <a:schemeClr val="tx1"/>
                </a:solidFill>
                <a:effectLst/>
                <a:uLnTx/>
                <a:uFillTx/>
                <a:latin typeface="Comic Sans MS" pitchFamily="66" charset="0"/>
                <a:ea typeface="+mj-ea"/>
                <a:cs typeface="+mj-cs"/>
              </a:rPr>
              <a:t>Müdahale Hizmetleri  </a:t>
            </a:r>
            <a:br>
              <a:rPr kumimoji="0" lang="tr-TR" sz="2800" b="0" i="0" u="none" strike="noStrike" kern="1200" cap="none" spc="0" normalizeH="0" baseline="0" noProof="0" smtClean="0">
                <a:ln>
                  <a:noFill/>
                </a:ln>
                <a:solidFill>
                  <a:schemeClr val="tx1"/>
                </a:solidFill>
                <a:effectLst/>
                <a:uLnTx/>
                <a:uFillTx/>
                <a:latin typeface="Comic Sans MS" pitchFamily="66" charset="0"/>
                <a:ea typeface="+mj-ea"/>
                <a:cs typeface="+mj-cs"/>
              </a:rPr>
            </a:br>
            <a:r>
              <a:rPr kumimoji="0" lang="tr-TR" sz="2800" b="0" i="0" u="none" strike="noStrike" kern="1200" cap="none" spc="0" normalizeH="0" baseline="0" noProof="0" smtClean="0">
                <a:ln>
                  <a:noFill/>
                </a:ln>
                <a:solidFill>
                  <a:schemeClr val="tx1"/>
                </a:solidFill>
                <a:effectLst/>
                <a:uLnTx/>
                <a:uFillTx/>
                <a:latin typeface="Comic Sans MS" pitchFamily="66" charset="0"/>
                <a:ea typeface="+mj-ea"/>
                <a:cs typeface="+mj-cs"/>
              </a:rPr>
              <a:t/>
            </a:r>
            <a:br>
              <a:rPr kumimoji="0" lang="tr-TR" sz="2800" b="0" i="0" u="none" strike="noStrike" kern="1200" cap="none" spc="0" normalizeH="0" baseline="0" noProof="0" smtClean="0">
                <a:ln>
                  <a:noFill/>
                </a:ln>
                <a:solidFill>
                  <a:schemeClr val="tx1"/>
                </a:solidFill>
                <a:effectLst/>
                <a:uLnTx/>
                <a:uFillTx/>
                <a:latin typeface="Comic Sans MS" pitchFamily="66" charset="0"/>
                <a:ea typeface="+mj-ea"/>
                <a:cs typeface="+mj-cs"/>
              </a:rPr>
            </a:br>
            <a:r>
              <a:rPr kumimoji="0" lang="tr-TR" sz="2800" b="0" i="0" u="none" strike="noStrike" kern="1200" cap="none" spc="0" normalizeH="0" baseline="0" noProof="0" smtClean="0">
                <a:ln>
                  <a:noFill/>
                </a:ln>
                <a:solidFill>
                  <a:schemeClr val="tx1"/>
                </a:solidFill>
                <a:effectLst/>
                <a:uLnTx/>
                <a:uFillTx/>
                <a:latin typeface="Comic Sans MS" pitchFamily="66" charset="0"/>
                <a:ea typeface="+mj-ea"/>
                <a:cs typeface="+mj-cs"/>
              </a:rPr>
              <a:t>Kadınlara yönelik önleyici ve tedavi edici hizmetleri içerir</a:t>
            </a:r>
            <a:br>
              <a:rPr kumimoji="0" lang="tr-TR" sz="2800" b="0" i="0" u="none" strike="noStrike" kern="1200" cap="none" spc="0" normalizeH="0" baseline="0" noProof="0" smtClean="0">
                <a:ln>
                  <a:noFill/>
                </a:ln>
                <a:solidFill>
                  <a:schemeClr val="tx1"/>
                </a:solidFill>
                <a:effectLst/>
                <a:uLnTx/>
                <a:uFillTx/>
                <a:latin typeface="Comic Sans MS" pitchFamily="66" charset="0"/>
                <a:ea typeface="+mj-ea"/>
                <a:cs typeface="+mj-cs"/>
              </a:rPr>
            </a:br>
            <a:r>
              <a:rPr kumimoji="0" lang="tr-TR" sz="2800" b="0" i="0" u="none" strike="noStrike" kern="1200" cap="none" spc="0" normalizeH="0" baseline="0" noProof="0" smtClean="0">
                <a:ln>
                  <a:noFill/>
                </a:ln>
                <a:solidFill>
                  <a:schemeClr val="tx1"/>
                </a:solidFill>
                <a:effectLst/>
                <a:uLnTx/>
                <a:uFillTx/>
                <a:latin typeface="Comic Sans MS" pitchFamily="66" charset="0"/>
                <a:ea typeface="+mj-ea"/>
                <a:cs typeface="+mj-cs"/>
              </a:rPr>
              <a:t/>
            </a:r>
            <a:br>
              <a:rPr kumimoji="0" lang="tr-TR" sz="2800" b="0" i="0" u="none" strike="noStrike" kern="1200" cap="none" spc="0" normalizeH="0" baseline="0" noProof="0" smtClean="0">
                <a:ln>
                  <a:noFill/>
                </a:ln>
                <a:solidFill>
                  <a:schemeClr val="tx1"/>
                </a:solidFill>
                <a:effectLst/>
                <a:uLnTx/>
                <a:uFillTx/>
                <a:latin typeface="Comic Sans MS" pitchFamily="66" charset="0"/>
                <a:ea typeface="+mj-ea"/>
                <a:cs typeface="+mj-cs"/>
              </a:rPr>
            </a:br>
            <a:r>
              <a:rPr kumimoji="0" lang="tr-TR" sz="2800" b="0" i="0" u="none" strike="noStrike" kern="1200" cap="none" spc="0" normalizeH="0" baseline="0" noProof="0" smtClean="0">
                <a:ln>
                  <a:noFill/>
                </a:ln>
                <a:solidFill>
                  <a:schemeClr val="tx1"/>
                </a:solidFill>
                <a:effectLst/>
                <a:uLnTx/>
                <a:uFillTx/>
                <a:latin typeface="Comic Sans MS" pitchFamily="66" charset="0"/>
                <a:ea typeface="+mj-ea"/>
                <a:cs typeface="+mj-cs"/>
              </a:rPr>
              <a:t>Kriz durumunda verilen hizmetler: güvenlik ve tıbbi tedaviyi içeren hizmetler vb.</a:t>
            </a:r>
            <a:br>
              <a:rPr kumimoji="0" lang="tr-TR" sz="2800" b="0" i="0" u="none" strike="noStrike" kern="1200" cap="none" spc="0" normalizeH="0" baseline="0" noProof="0" smtClean="0">
                <a:ln>
                  <a:noFill/>
                </a:ln>
                <a:solidFill>
                  <a:schemeClr val="tx1"/>
                </a:solidFill>
                <a:effectLst/>
                <a:uLnTx/>
                <a:uFillTx/>
                <a:latin typeface="Comic Sans MS" pitchFamily="66" charset="0"/>
                <a:ea typeface="+mj-ea"/>
                <a:cs typeface="+mj-cs"/>
              </a:rPr>
            </a:br>
            <a:r>
              <a:rPr kumimoji="0" lang="tr-TR" sz="2800" b="0" i="0" u="none" strike="noStrike" kern="1200" cap="none" spc="0" normalizeH="0" baseline="0" noProof="0" smtClean="0">
                <a:ln>
                  <a:noFill/>
                </a:ln>
                <a:solidFill>
                  <a:schemeClr val="tx1"/>
                </a:solidFill>
                <a:effectLst/>
                <a:uLnTx/>
                <a:uFillTx/>
                <a:latin typeface="Comic Sans MS" pitchFamily="66" charset="0"/>
                <a:ea typeface="+mj-ea"/>
                <a:cs typeface="+mj-cs"/>
              </a:rPr>
              <a:t/>
            </a:r>
            <a:br>
              <a:rPr kumimoji="0" lang="tr-TR" sz="2800" b="0" i="0" u="none" strike="noStrike" kern="1200" cap="none" spc="0" normalizeH="0" baseline="0" noProof="0" smtClean="0">
                <a:ln>
                  <a:noFill/>
                </a:ln>
                <a:solidFill>
                  <a:schemeClr val="tx1"/>
                </a:solidFill>
                <a:effectLst/>
                <a:uLnTx/>
                <a:uFillTx/>
                <a:latin typeface="Comic Sans MS" pitchFamily="66" charset="0"/>
                <a:ea typeface="+mj-ea"/>
                <a:cs typeface="+mj-cs"/>
              </a:rPr>
            </a:br>
            <a:r>
              <a:rPr kumimoji="0" lang="tr-TR" sz="2800" b="0" i="0" u="none" strike="noStrike" kern="1200" cap="none" spc="0" normalizeH="0" baseline="0" noProof="0" smtClean="0">
                <a:ln>
                  <a:noFill/>
                </a:ln>
                <a:solidFill>
                  <a:schemeClr val="tx1"/>
                </a:solidFill>
                <a:effectLst/>
                <a:uLnTx/>
                <a:uFillTx/>
                <a:latin typeface="Comic Sans MS" pitchFamily="66" charset="0"/>
                <a:ea typeface="+mj-ea"/>
                <a:cs typeface="+mj-cs"/>
              </a:rPr>
              <a:t>Kriz sonrası verilen hizmetler: istihdam danışmanlığı, meslek edindirme, ev bulma yardımı, bireysel ve grup terapiler vb.</a:t>
            </a:r>
            <a:endParaRPr kumimoji="0" lang="tr-TR" sz="2800" b="0" i="0" u="none" strike="noStrike" kern="1200" cap="none" spc="0" normalizeH="0" baseline="0" noProof="0">
              <a:ln>
                <a:noFill/>
              </a:ln>
              <a:solidFill>
                <a:schemeClr val="tx1"/>
              </a:solidFill>
              <a:effectLst/>
              <a:uLnTx/>
              <a:uFillTx/>
              <a:latin typeface="Comic Sans MS" pitchFamily="66" charset="0"/>
              <a:ea typeface="+mj-ea"/>
              <a:cs typeface="+mj-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2"/>
          <p:cNvSpPr txBox="1">
            <a:spLocks/>
          </p:cNvSpPr>
          <p:nvPr/>
        </p:nvSpPr>
        <p:spPr>
          <a:xfrm>
            <a:off x="827584" y="1052736"/>
            <a:ext cx="8013576" cy="4525963"/>
          </a:xfrm>
          <a:prstGeom prst="rect">
            <a:avLst/>
          </a:prstGeom>
        </p:spPr>
        <p:txBody>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3200" b="0" i="0" u="none" strike="noStrike" kern="1200" cap="none" spc="0" normalizeH="0" baseline="0" noProof="0" smtClean="0">
                <a:ln>
                  <a:noFill/>
                </a:ln>
                <a:solidFill>
                  <a:schemeClr val="tx1"/>
                </a:solidFill>
                <a:effectLst/>
                <a:uLnTx/>
                <a:uFillTx/>
                <a:latin typeface="Comic Sans MS" pitchFamily="66" charset="0"/>
                <a:ea typeface="+mn-ea"/>
                <a:cs typeface="+mn-cs"/>
              </a:rPr>
              <a:t>Kriz öncesi hizmetler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3200" b="0" i="0" u="none" strike="noStrike" kern="1200" cap="none" spc="0" normalizeH="0" baseline="0" noProof="0" smtClean="0">
                <a:ln>
                  <a:noFill/>
                </a:ln>
                <a:solidFill>
                  <a:schemeClr val="tx1"/>
                </a:solidFill>
                <a:effectLst/>
                <a:uLnTx/>
                <a:uFillTx/>
                <a:latin typeface="Comic Sans MS" pitchFamily="66" charset="0"/>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smtClean="0">
                <a:ln>
                  <a:noFill/>
                </a:ln>
                <a:solidFill>
                  <a:schemeClr val="tx1"/>
                </a:solidFill>
                <a:effectLst/>
                <a:uLnTx/>
                <a:uFillTx/>
                <a:latin typeface="Comic Sans MS" pitchFamily="66" charset="0"/>
                <a:ea typeface="+mn-ea"/>
                <a:cs typeface="+mn-cs"/>
              </a:rPr>
              <a:t>Eğitim kuruluşları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smtClean="0">
                <a:ln>
                  <a:noFill/>
                </a:ln>
                <a:solidFill>
                  <a:schemeClr val="tx1"/>
                </a:solidFill>
                <a:effectLst/>
                <a:uLnTx/>
                <a:uFillTx/>
                <a:latin typeface="Comic Sans MS" pitchFamily="66" charset="0"/>
                <a:ea typeface="+mn-ea"/>
                <a:cs typeface="+mn-cs"/>
              </a:rPr>
              <a:t>Toplum merkezleri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smtClean="0">
                <a:ln>
                  <a:noFill/>
                </a:ln>
                <a:solidFill>
                  <a:schemeClr val="tx1"/>
                </a:solidFill>
                <a:effectLst/>
                <a:uLnTx/>
                <a:uFillTx/>
                <a:latin typeface="Comic Sans MS" pitchFamily="66" charset="0"/>
                <a:ea typeface="+mn-ea"/>
                <a:cs typeface="+mn-cs"/>
              </a:rPr>
              <a:t>Aile danışma merkezleri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smtClean="0">
                <a:ln>
                  <a:noFill/>
                </a:ln>
                <a:solidFill>
                  <a:schemeClr val="tx1"/>
                </a:solidFill>
                <a:effectLst/>
                <a:uLnTx/>
                <a:uFillTx/>
                <a:latin typeface="Comic Sans MS" pitchFamily="66" charset="0"/>
                <a:ea typeface="+mn-ea"/>
                <a:cs typeface="+mn-cs"/>
              </a:rPr>
              <a:t>Yerel yönetimler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smtClean="0">
                <a:ln>
                  <a:noFill/>
                </a:ln>
                <a:solidFill>
                  <a:schemeClr val="tx1"/>
                </a:solidFill>
                <a:effectLst/>
                <a:uLnTx/>
                <a:uFillTx/>
                <a:latin typeface="Comic Sans MS" pitchFamily="66" charset="0"/>
                <a:ea typeface="+mn-ea"/>
                <a:cs typeface="+mn-cs"/>
              </a:rPr>
              <a:t>Sağlık kuruluşları </a:t>
            </a:r>
            <a:endParaRPr kumimoji="0" lang="tr-TR" sz="3200" b="0" i="0" u="none" strike="noStrike" kern="1200" cap="none" spc="0" normalizeH="0" baseline="0" noProof="0">
              <a:ln>
                <a:noFill/>
              </a:ln>
              <a:solidFill>
                <a:schemeClr val="tx1"/>
              </a:solidFill>
              <a:effectLst/>
              <a:uLnTx/>
              <a:uFillTx/>
              <a:latin typeface="Comic Sans MS" pitchFamily="66" charset="0"/>
              <a:ea typeface="+mn-ea"/>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2"/>
          <p:cNvSpPr txBox="1">
            <a:spLocks/>
          </p:cNvSpPr>
          <p:nvPr/>
        </p:nvSpPr>
        <p:spPr>
          <a:xfrm>
            <a:off x="971600" y="980728"/>
            <a:ext cx="7725544" cy="4525963"/>
          </a:xfrm>
          <a:prstGeom prst="rect">
            <a:avLst/>
          </a:prstGeom>
        </p:spPr>
        <p:txBody>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3200" b="0" i="0" u="none" strike="noStrike" kern="1200" cap="none" spc="0" normalizeH="0" baseline="0" noProof="0" smtClean="0">
                <a:ln>
                  <a:noFill/>
                </a:ln>
                <a:solidFill>
                  <a:schemeClr val="tx1"/>
                </a:solidFill>
                <a:effectLst/>
                <a:uLnTx/>
                <a:uFillTx/>
                <a:latin typeface="Comic Sans MS" pitchFamily="66" charset="0"/>
                <a:ea typeface="+mn-ea"/>
                <a:cs typeface="+mn-cs"/>
              </a:rPr>
              <a:t>Kriz durumu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tr-TR" sz="3200" b="0" i="0" u="none" strike="noStrike" kern="1200" cap="none" spc="0" normalizeH="0" baseline="0" noProof="0" smtClean="0">
              <a:ln>
                <a:noFill/>
              </a:ln>
              <a:solidFill>
                <a:schemeClr val="tx1"/>
              </a:solidFill>
              <a:effectLst/>
              <a:uLnTx/>
              <a:uFillTx/>
              <a:latin typeface="Comic Sans MS" pitchFamily="66" charset="0"/>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smtClean="0">
                <a:ln>
                  <a:noFill/>
                </a:ln>
                <a:solidFill>
                  <a:schemeClr val="tx1"/>
                </a:solidFill>
                <a:effectLst/>
                <a:uLnTx/>
                <a:uFillTx/>
                <a:latin typeface="Comic Sans MS" pitchFamily="66" charset="0"/>
                <a:ea typeface="+mn-ea"/>
                <a:cs typeface="+mn-cs"/>
              </a:rPr>
              <a:t>Hastaneler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smtClean="0">
                <a:ln>
                  <a:noFill/>
                </a:ln>
                <a:solidFill>
                  <a:schemeClr val="tx1"/>
                </a:solidFill>
                <a:effectLst/>
                <a:uLnTx/>
                <a:uFillTx/>
                <a:latin typeface="Comic Sans MS" pitchFamily="66" charset="0"/>
                <a:ea typeface="+mn-ea"/>
                <a:cs typeface="+mn-cs"/>
              </a:rPr>
              <a:t>Sığınmaevleri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smtClean="0">
                <a:ln>
                  <a:noFill/>
                </a:ln>
                <a:solidFill>
                  <a:schemeClr val="tx1"/>
                </a:solidFill>
                <a:effectLst/>
                <a:uLnTx/>
                <a:uFillTx/>
                <a:latin typeface="Comic Sans MS" pitchFamily="66" charset="0"/>
                <a:ea typeface="+mn-ea"/>
                <a:cs typeface="+mn-cs"/>
              </a:rPr>
              <a:t>Emniyet güçleri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smtClean="0">
                <a:ln>
                  <a:noFill/>
                </a:ln>
                <a:solidFill>
                  <a:schemeClr val="tx1"/>
                </a:solidFill>
                <a:effectLst/>
                <a:uLnTx/>
                <a:uFillTx/>
                <a:latin typeface="Comic Sans MS" pitchFamily="66" charset="0"/>
                <a:ea typeface="+mn-ea"/>
                <a:cs typeface="+mn-cs"/>
              </a:rPr>
              <a:t>Adli makamlar </a:t>
            </a:r>
            <a:endParaRPr kumimoji="0" lang="tr-TR" sz="3200" b="0" i="0" u="none" strike="noStrike" kern="1200" cap="none" spc="0" normalizeH="0" baseline="0" noProof="0">
              <a:ln>
                <a:noFill/>
              </a:ln>
              <a:solidFill>
                <a:schemeClr val="tx1"/>
              </a:solidFill>
              <a:effectLst/>
              <a:uLnTx/>
              <a:uFillTx/>
              <a:latin typeface="Comic Sans MS" pitchFamily="66" charset="0"/>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2"/>
          <p:cNvSpPr txBox="1">
            <a:spLocks/>
          </p:cNvSpPr>
          <p:nvPr/>
        </p:nvSpPr>
        <p:spPr>
          <a:xfrm>
            <a:off x="683568" y="836712"/>
            <a:ext cx="7941568" cy="4525963"/>
          </a:xfrm>
          <a:prstGeom prst="rect">
            <a:avLst/>
          </a:prstGeom>
        </p:spPr>
        <p:txBody>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3200" b="0" i="0" u="none" strike="noStrike" kern="1200" cap="none" spc="0" normalizeH="0" baseline="0" noProof="0" smtClean="0">
                <a:ln>
                  <a:noFill/>
                </a:ln>
                <a:solidFill>
                  <a:schemeClr val="tx1"/>
                </a:solidFill>
                <a:effectLst/>
                <a:uLnTx/>
                <a:uFillTx/>
                <a:latin typeface="Comic Sans MS" pitchFamily="66" charset="0"/>
                <a:ea typeface="+mn-ea"/>
                <a:cs typeface="+mn-cs"/>
              </a:rPr>
              <a:t>Kriz sonrası hizmetler</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tr-TR" sz="3200" b="0" i="0" u="none" strike="noStrike" kern="1200" cap="none" spc="0" normalizeH="0" baseline="0" noProof="0" smtClean="0">
                <a:ln>
                  <a:noFill/>
                </a:ln>
                <a:solidFill>
                  <a:schemeClr val="tx1"/>
                </a:solidFill>
                <a:effectLst/>
                <a:uLnTx/>
                <a:uFillTx/>
                <a:latin typeface="Comic Sans MS" pitchFamily="66" charset="0"/>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smtClean="0">
                <a:ln>
                  <a:noFill/>
                </a:ln>
                <a:solidFill>
                  <a:schemeClr val="tx1"/>
                </a:solidFill>
                <a:effectLst/>
                <a:uLnTx/>
                <a:uFillTx/>
                <a:latin typeface="Comic Sans MS" pitchFamily="66" charset="0"/>
                <a:ea typeface="+mn-ea"/>
                <a:cs typeface="+mn-cs"/>
              </a:rPr>
              <a:t>Sağlık kuruluşları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smtClean="0">
                <a:ln>
                  <a:noFill/>
                </a:ln>
                <a:solidFill>
                  <a:schemeClr val="tx1"/>
                </a:solidFill>
                <a:effectLst/>
                <a:uLnTx/>
                <a:uFillTx/>
                <a:latin typeface="Comic Sans MS" pitchFamily="66" charset="0"/>
                <a:ea typeface="+mn-ea"/>
                <a:cs typeface="+mn-cs"/>
              </a:rPr>
              <a:t>Sığınmaevleri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smtClean="0">
                <a:ln>
                  <a:noFill/>
                </a:ln>
                <a:solidFill>
                  <a:schemeClr val="tx1"/>
                </a:solidFill>
                <a:effectLst/>
                <a:uLnTx/>
                <a:uFillTx/>
                <a:latin typeface="Comic Sans MS" pitchFamily="66" charset="0"/>
                <a:ea typeface="+mn-ea"/>
                <a:cs typeface="+mn-cs"/>
              </a:rPr>
              <a:t>Eğitim kuruluşları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smtClean="0">
                <a:ln>
                  <a:noFill/>
                </a:ln>
                <a:solidFill>
                  <a:schemeClr val="tx1"/>
                </a:solidFill>
                <a:effectLst/>
                <a:uLnTx/>
                <a:uFillTx/>
                <a:latin typeface="Comic Sans MS" pitchFamily="66" charset="0"/>
                <a:ea typeface="+mn-ea"/>
                <a:cs typeface="+mn-cs"/>
              </a:rPr>
              <a:t>Yerel yönetimler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tr-TR" sz="3200" b="0" i="0" u="none" strike="noStrike" kern="1200" cap="none" spc="0" normalizeH="0" baseline="0" noProof="0" smtClean="0">
                <a:ln>
                  <a:noFill/>
                </a:ln>
                <a:solidFill>
                  <a:schemeClr val="tx1"/>
                </a:solidFill>
                <a:effectLst/>
                <a:uLnTx/>
                <a:uFillTx/>
                <a:latin typeface="Comic Sans MS" pitchFamily="66" charset="0"/>
                <a:ea typeface="+mn-ea"/>
                <a:cs typeface="+mn-cs"/>
              </a:rPr>
              <a:t>STK’lar </a:t>
            </a:r>
            <a:endParaRPr kumimoji="0" lang="tr-TR" sz="3200" b="0" i="0" u="none" strike="noStrike" kern="1200" cap="none" spc="0" normalizeH="0" baseline="0" noProof="0">
              <a:ln>
                <a:noFill/>
              </a:ln>
              <a:solidFill>
                <a:schemeClr val="tx1"/>
              </a:solidFill>
              <a:effectLst/>
              <a:uLnTx/>
              <a:uFillTx/>
              <a:latin typeface="Comic Sans MS" pitchFamily="66" charset="0"/>
              <a:ea typeface="+mn-ea"/>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Koruyucu ve Önleyici Çalışmalar Yapan Kuruluş: ŞÖNİM</a:t>
            </a:r>
            <a:endParaRPr lang="tr-TR" dirty="0"/>
          </a:p>
        </p:txBody>
      </p:sp>
      <p:sp>
        <p:nvSpPr>
          <p:cNvPr id="3" name="İçerik Yer Tutucusu 2"/>
          <p:cNvSpPr>
            <a:spLocks noGrp="1"/>
          </p:cNvSpPr>
          <p:nvPr>
            <p:ph idx="1"/>
          </p:nvPr>
        </p:nvSpPr>
        <p:spPr/>
        <p:txBody>
          <a:bodyPr/>
          <a:lstStyle/>
          <a:p>
            <a:r>
              <a:rPr lang="tr-TR" dirty="0"/>
              <a:t>KOZA-Şiddet Önleme ve İzleme Merkezleri, gerekli uzman personelin görev yaptığı ve şiddetin önlenmesi ile tedbir kararlarının etkin olarak uygulanmasına yönelik destek ve izleme hizmetlerinin verildiği merkezlerdir</a:t>
            </a:r>
            <a:r>
              <a:rPr lang="tr-TR" dirty="0" smtClean="0"/>
              <a:t>.</a:t>
            </a:r>
          </a:p>
          <a:p>
            <a:r>
              <a:rPr lang="tr-TR" dirty="0"/>
              <a:t>Aile ve Sosyal Politikalar Bakanlığına bağlıdır.</a:t>
            </a:r>
          </a:p>
        </p:txBody>
      </p:sp>
    </p:spTree>
    <p:extLst>
      <p:ext uri="{BB962C8B-B14F-4D97-AF65-F5344CB8AC3E}">
        <p14:creationId xmlns:p14="http://schemas.microsoft.com/office/powerpoint/2010/main" val="4277877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Şiddetle mücadelede en önemli sorun alanlarından biri farklı birimlerin uyumlu ve koordineli çalışmasını sağlayıcı mekanizma eksikliğidir</a:t>
            </a:r>
            <a:r>
              <a:rPr lang="tr-TR" dirty="0" smtClean="0"/>
              <a:t>.</a:t>
            </a:r>
          </a:p>
          <a:p>
            <a:r>
              <a:rPr lang="tr-TR" dirty="0"/>
              <a:t>Merkezde hizmetlerin etkin bir biçimde sunumuna yetecek sayı ve nitelikte psikolog, sosyal çalışmacı, hukukçu, sosyolog, çocuk gelişimci gibi meslek elemanları ile sağlık personeli, eğitimci, kolluk görevlisi ve idari personel bulunmaktadır.</a:t>
            </a:r>
          </a:p>
        </p:txBody>
      </p:sp>
    </p:spTree>
    <p:extLst>
      <p:ext uri="{BB962C8B-B14F-4D97-AF65-F5344CB8AC3E}">
        <p14:creationId xmlns:p14="http://schemas.microsoft.com/office/powerpoint/2010/main" val="2083024816"/>
      </p:ext>
    </p:extLst>
  </p:cSld>
  <p:clrMapOvr>
    <a:masterClrMapping/>
  </p:clrMapOvr>
</p:sld>
</file>

<file path=ppt/theme/theme1.xml><?xml version="1.0" encoding="utf-8"?>
<a:theme xmlns:a="http://schemas.openxmlformats.org/drawingml/2006/main" name="Office Them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TotalTime>
  <Words>303</Words>
  <Application>Microsoft Office PowerPoint</Application>
  <PresentationFormat>Ekran Gösterisi (4:3)</PresentationFormat>
  <Paragraphs>44</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Comic Sans MS</vt:lpstr>
      <vt:lpstr>Office Theme</vt:lpstr>
      <vt:lpstr>Kadınlar İçin Sosyal Hizmet  Önleyici Hizmetler Müdahale Hizmetleri</vt:lpstr>
      <vt:lpstr>PowerPoint Sunusu</vt:lpstr>
      <vt:lpstr>PowerPoint Sunusu</vt:lpstr>
      <vt:lpstr>PowerPoint Sunusu</vt:lpstr>
      <vt:lpstr>PowerPoint Sunusu</vt:lpstr>
      <vt:lpstr>PowerPoint Sunusu</vt:lpstr>
      <vt:lpstr>PowerPoint Sunusu</vt:lpstr>
      <vt:lpstr>Koruyucu ve Önleyici Çalışmalar Yapan Kuruluş: ŞÖNİM</vt:lpstr>
      <vt:lpstr>PowerPoint Sunusu</vt:lpstr>
      <vt:lpstr>Kullanılan 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Kadınlar  İçin Sosyal Hizmet  Önleyici Hizmetler Müdahale Hizmetleri</dc:title>
  <dc:creator>pc</dc:creator>
  <cp:lastModifiedBy>tuğçe gürbulak</cp:lastModifiedBy>
  <cp:revision>5</cp:revision>
  <dcterms:created xsi:type="dcterms:W3CDTF">2017-10-30T14:06:04Z</dcterms:created>
  <dcterms:modified xsi:type="dcterms:W3CDTF">2020-04-28T12:40:34Z</dcterms:modified>
</cp:coreProperties>
</file>