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123728" y="1628800"/>
            <a:ext cx="4950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15616" y="2564904"/>
            <a:ext cx="698477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Täsirini </a:t>
            </a:r>
            <a:r>
              <a:rPr lang="tr-TR" b="1" dirty="0" err="1" smtClean="0">
                <a:solidFill>
                  <a:srgbClr val="FF0000"/>
                </a:solidFill>
              </a:rPr>
              <a:t>geçirýän</a:t>
            </a:r>
            <a:r>
              <a:rPr lang="tr-TR" b="1" dirty="0" smtClean="0">
                <a:solidFill>
                  <a:srgbClr val="FF0000"/>
                </a:solidFill>
              </a:rPr>
              <a:t> işlikler </a:t>
            </a:r>
            <a:r>
              <a:rPr lang="tr-TR" dirty="0" smtClean="0"/>
              <a:t>özüne </a:t>
            </a:r>
            <a:r>
              <a:rPr lang="tr-TR" dirty="0" err="1" smtClean="0"/>
              <a:t>ýeňiş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sözüň-</a:t>
            </a:r>
            <a:r>
              <a:rPr lang="tr-TR" dirty="0" err="1" smtClean="0"/>
              <a:t>obýektiň</a:t>
            </a:r>
            <a:r>
              <a:rPr lang="tr-TR" dirty="0" smtClean="0"/>
              <a:t> </a:t>
            </a:r>
            <a:r>
              <a:rPr lang="tr-TR" dirty="0" err="1" smtClean="0"/>
              <a:t>baglanmagyny</a:t>
            </a:r>
            <a:r>
              <a:rPr lang="tr-TR" dirty="0" smtClean="0"/>
              <a:t> </a:t>
            </a:r>
            <a:r>
              <a:rPr lang="tr-TR" dirty="0" err="1" smtClean="0"/>
              <a:t>talap</a:t>
            </a:r>
            <a:r>
              <a:rPr lang="tr-TR" dirty="0" smtClean="0"/>
              <a:t> edip, </a:t>
            </a:r>
            <a:r>
              <a:rPr lang="tr-TR" dirty="0" err="1" smtClean="0"/>
              <a:t>hereketiň</a:t>
            </a:r>
            <a:r>
              <a:rPr lang="tr-TR" dirty="0" smtClean="0"/>
              <a:t> täsirini şol </a:t>
            </a:r>
            <a:r>
              <a:rPr lang="tr-TR" dirty="0" err="1" smtClean="0"/>
              <a:t>obýekte</a:t>
            </a:r>
            <a:r>
              <a:rPr lang="tr-TR" dirty="0" smtClean="0"/>
              <a:t> </a:t>
            </a:r>
            <a:r>
              <a:rPr lang="tr-TR" dirty="0" err="1" smtClean="0"/>
              <a:t>geçirýärler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i="1" dirty="0" smtClean="0"/>
              <a:t>Gör: (</a:t>
            </a:r>
            <a:r>
              <a:rPr lang="tr-TR" b="1" i="1" dirty="0" err="1" smtClean="0"/>
              <a:t>nämäni</a:t>
            </a:r>
            <a:r>
              <a:rPr lang="tr-TR" b="1" i="1" dirty="0" smtClean="0"/>
              <a:t>?) </a:t>
            </a:r>
            <a:r>
              <a:rPr lang="tr-TR" b="1" i="1" dirty="0" err="1" smtClean="0"/>
              <a:t>Sapary</a:t>
            </a:r>
            <a:r>
              <a:rPr lang="tr-TR" b="1" i="1" dirty="0" smtClean="0"/>
              <a:t> gör, </a:t>
            </a:r>
            <a:r>
              <a:rPr lang="tr-TR" b="1" i="1" dirty="0" err="1" smtClean="0"/>
              <a:t>dünýäni</a:t>
            </a:r>
            <a:r>
              <a:rPr lang="tr-TR" b="1" i="1" dirty="0" smtClean="0"/>
              <a:t> gör. </a:t>
            </a:r>
          </a:p>
          <a:p>
            <a:pPr algn="just">
              <a:buFont typeface="Wingdings" pitchFamily="2" charset="2"/>
              <a:buChar char="ü"/>
            </a:pPr>
            <a:endParaRPr lang="tr-TR" b="1" i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i="1" dirty="0" smtClean="0"/>
              <a:t>Al: </a:t>
            </a:r>
            <a:r>
              <a:rPr lang="tr-TR" b="1" i="1" dirty="0" err="1" smtClean="0"/>
              <a:t>kKtaby</a:t>
            </a:r>
            <a:r>
              <a:rPr lang="tr-TR" b="1" i="1" dirty="0" smtClean="0"/>
              <a:t> al, </a:t>
            </a:r>
            <a:r>
              <a:rPr lang="tr-TR" b="1" i="1" dirty="0" err="1" smtClean="0"/>
              <a:t>alkyş</a:t>
            </a:r>
            <a:r>
              <a:rPr lang="tr-TR" b="1" i="1" dirty="0" smtClean="0"/>
              <a:t> al, </a:t>
            </a:r>
          </a:p>
          <a:p>
            <a:pPr algn="just">
              <a:buFont typeface="Wingdings" pitchFamily="2" charset="2"/>
              <a:buChar char="ü"/>
            </a:pPr>
            <a:endParaRPr lang="tr-TR" b="1" i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Zyň</a:t>
            </a:r>
            <a:r>
              <a:rPr lang="tr-TR" b="1" i="1" dirty="0" smtClean="0"/>
              <a:t>: </a:t>
            </a:r>
            <a:r>
              <a:rPr lang="tr-TR" b="1" i="1" dirty="0" err="1" smtClean="0"/>
              <a:t>gahary</a:t>
            </a:r>
            <a:r>
              <a:rPr lang="tr-TR" b="1" i="1" dirty="0" smtClean="0"/>
              <a:t> </a:t>
            </a:r>
            <a:r>
              <a:rPr lang="tr-TR" b="1" i="1" dirty="0" err="1" smtClean="0"/>
              <a:t>zyň</a:t>
            </a:r>
            <a:r>
              <a:rPr lang="tr-TR" b="1" i="1" dirty="0" smtClean="0"/>
              <a:t>, çilimi </a:t>
            </a:r>
            <a:r>
              <a:rPr lang="tr-TR" b="1" i="1" dirty="0" err="1" smtClean="0"/>
              <a:t>zyň</a:t>
            </a:r>
            <a:r>
              <a:rPr lang="tr-TR" b="1" i="1" dirty="0" smtClean="0"/>
              <a:t>, </a:t>
            </a:r>
            <a:r>
              <a:rPr lang="tr-TR" b="1" i="1" dirty="0" err="1" smtClean="0"/>
              <a:t>hapany</a:t>
            </a:r>
            <a:r>
              <a:rPr lang="tr-TR" b="1" i="1" dirty="0" smtClean="0"/>
              <a:t> </a:t>
            </a:r>
            <a:r>
              <a:rPr lang="tr-TR" b="1" i="1" dirty="0" err="1" smtClean="0"/>
              <a:t>zyň</a:t>
            </a:r>
            <a:r>
              <a:rPr lang="tr-TR" b="1" i="1" dirty="0" smtClean="0"/>
              <a:t>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123728" y="1628800"/>
            <a:ext cx="4950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492896"/>
            <a:ext cx="691276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Täsirini </a:t>
            </a:r>
            <a:r>
              <a:rPr lang="tr-TR" dirty="0" err="1" smtClean="0"/>
              <a:t>geçirmeýän</a:t>
            </a:r>
            <a:r>
              <a:rPr lang="tr-TR" dirty="0" smtClean="0"/>
              <a:t> işlikler özüne </a:t>
            </a:r>
            <a:r>
              <a:rPr lang="tr-TR" dirty="0" err="1" smtClean="0"/>
              <a:t>obýektiň</a:t>
            </a:r>
            <a:r>
              <a:rPr lang="tr-TR" dirty="0" smtClean="0"/>
              <a:t> </a:t>
            </a:r>
            <a:r>
              <a:rPr lang="tr-TR" dirty="0" err="1" smtClean="0"/>
              <a:t>baglanmagyny</a:t>
            </a:r>
            <a:r>
              <a:rPr lang="tr-TR" dirty="0" smtClean="0"/>
              <a:t> </a:t>
            </a:r>
            <a:r>
              <a:rPr lang="tr-TR" dirty="0" err="1" smtClean="0"/>
              <a:t>talap</a:t>
            </a:r>
            <a:r>
              <a:rPr lang="tr-TR" dirty="0" smtClean="0"/>
              <a:t> </a:t>
            </a:r>
            <a:r>
              <a:rPr lang="tr-TR" dirty="0" err="1" smtClean="0"/>
              <a:t>etmeýän</a:t>
            </a:r>
            <a:r>
              <a:rPr lang="tr-TR" dirty="0" smtClean="0"/>
              <a:t> işlikler, </a:t>
            </a:r>
            <a:r>
              <a:rPr lang="tr-TR" dirty="0" err="1" smtClean="0"/>
              <a:t>şeýlelikde</a:t>
            </a:r>
            <a:r>
              <a:rPr lang="tr-TR" dirty="0" smtClean="0"/>
              <a:t>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täsiriniň</a:t>
            </a:r>
            <a:r>
              <a:rPr lang="tr-TR" dirty="0" smtClean="0"/>
              <a:t> </a:t>
            </a:r>
            <a:r>
              <a:rPr lang="tr-TR" dirty="0" err="1" smtClean="0"/>
              <a:t>geçýän</a:t>
            </a:r>
            <a:r>
              <a:rPr lang="tr-TR" dirty="0" smtClean="0"/>
              <a:t> </a:t>
            </a:r>
            <a:r>
              <a:rPr lang="tr-TR" dirty="0" err="1" smtClean="0"/>
              <a:t>obýektini</a:t>
            </a:r>
            <a:r>
              <a:rPr lang="tr-TR" dirty="0" smtClean="0"/>
              <a:t> </a:t>
            </a:r>
            <a:r>
              <a:rPr lang="tr-TR" dirty="0" err="1" smtClean="0"/>
              <a:t>görkezip</a:t>
            </a:r>
            <a:r>
              <a:rPr lang="tr-TR" dirty="0" smtClean="0"/>
              <a:t> </a:t>
            </a:r>
            <a:r>
              <a:rPr lang="tr-TR" dirty="0" err="1" smtClean="0"/>
              <a:t>bilmeýän</a:t>
            </a:r>
            <a:r>
              <a:rPr lang="tr-TR" dirty="0" smtClean="0"/>
              <a:t> işlikler ýa-da </a:t>
            </a:r>
            <a:r>
              <a:rPr lang="tr-TR" dirty="0" err="1" smtClean="0"/>
              <a:t>obýekt</a:t>
            </a:r>
            <a:r>
              <a:rPr lang="tr-TR" dirty="0" smtClean="0"/>
              <a:t> bilen </a:t>
            </a:r>
            <a:r>
              <a:rPr lang="tr-TR" dirty="0" err="1" smtClean="0"/>
              <a:t>bagly</a:t>
            </a:r>
            <a:r>
              <a:rPr lang="tr-TR" dirty="0" smtClean="0"/>
              <a:t> </a:t>
            </a:r>
            <a:r>
              <a:rPr lang="tr-TR" dirty="0" err="1" smtClean="0"/>
              <a:t>bolmadyk</a:t>
            </a:r>
            <a:r>
              <a:rPr lang="tr-TR" dirty="0" smtClean="0"/>
              <a:t> işliklerdir.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i="1" dirty="0" err="1" smtClean="0"/>
              <a:t>Çykmak</a:t>
            </a:r>
            <a:r>
              <a:rPr lang="tr-TR" i="1" dirty="0" smtClean="0"/>
              <a:t>, </a:t>
            </a:r>
            <a:r>
              <a:rPr lang="tr-TR" i="1" dirty="0" err="1" smtClean="0"/>
              <a:t>gorkmak</a:t>
            </a:r>
            <a:r>
              <a:rPr lang="tr-TR" i="1" dirty="0" smtClean="0"/>
              <a:t>, ürkmek </a:t>
            </a:r>
            <a:r>
              <a:rPr lang="tr-TR" b="1" dirty="0" smtClean="0">
                <a:solidFill>
                  <a:srgbClr val="FF0000"/>
                </a:solidFill>
              </a:rPr>
              <a:t>işlikleri</a:t>
            </a:r>
            <a:r>
              <a:rPr lang="tr-TR" i="1" dirty="0" smtClean="0"/>
              <a:t>  </a:t>
            </a:r>
          </a:p>
          <a:p>
            <a:pPr algn="just">
              <a:buFont typeface="Wingdings" pitchFamily="2" charset="2"/>
              <a:buChar char="ü"/>
            </a:pPr>
            <a:endParaRPr lang="tr-TR" i="1" dirty="0" smtClean="0"/>
          </a:p>
          <a:p>
            <a:pPr algn="just"/>
            <a:r>
              <a:rPr lang="tr-TR" b="1" dirty="0" err="1" smtClean="0"/>
              <a:t>obýekt</a:t>
            </a:r>
            <a:r>
              <a:rPr lang="tr-TR" b="1" dirty="0" smtClean="0"/>
              <a:t> </a:t>
            </a:r>
            <a:r>
              <a:rPr lang="tr-TR" b="1" dirty="0" err="1" smtClean="0"/>
              <a:t>talap</a:t>
            </a:r>
            <a:r>
              <a:rPr lang="tr-TR" b="1" dirty="0" smtClean="0"/>
              <a:t> </a:t>
            </a:r>
            <a:r>
              <a:rPr lang="tr-TR" b="1" dirty="0" err="1" smtClean="0"/>
              <a:t>etmeýär</a:t>
            </a:r>
            <a:r>
              <a:rPr lang="tr-TR" b="1" dirty="0" smtClean="0"/>
              <a:t>, </a:t>
            </a:r>
            <a:r>
              <a:rPr lang="tr-TR" b="1" dirty="0" err="1" smtClean="0"/>
              <a:t>ýeňiş</a:t>
            </a:r>
            <a:r>
              <a:rPr lang="tr-TR" b="1" dirty="0" smtClean="0"/>
              <a:t> </a:t>
            </a:r>
            <a:r>
              <a:rPr lang="tr-TR" b="1" dirty="0" err="1" smtClean="0"/>
              <a:t>düşümdäki</a:t>
            </a:r>
            <a:r>
              <a:rPr lang="tr-TR" b="1" dirty="0" smtClean="0"/>
              <a:t> söz bilen </a:t>
            </a:r>
            <a:r>
              <a:rPr lang="tr-TR" b="1" dirty="0" err="1" smtClean="0"/>
              <a:t>baglanyp</a:t>
            </a:r>
            <a:r>
              <a:rPr lang="tr-TR" b="1" dirty="0" smtClean="0"/>
              <a:t> </a:t>
            </a:r>
            <a:r>
              <a:rPr lang="tr-TR" b="1" dirty="0" err="1" smtClean="0"/>
              <a:t>bilmeýär</a:t>
            </a:r>
            <a:r>
              <a:rPr lang="tr-TR" b="1" dirty="0" smtClean="0"/>
              <a:t> , </a:t>
            </a:r>
            <a:r>
              <a:rPr lang="tr-TR" b="1" dirty="0" err="1" smtClean="0"/>
              <a:t>netijede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täsirini geçirip </a:t>
            </a:r>
            <a:r>
              <a:rPr lang="tr-TR" b="1" dirty="0" err="1" smtClean="0">
                <a:solidFill>
                  <a:srgbClr val="FF0000"/>
                </a:solidFill>
              </a:rPr>
              <a:t>bilmeýar</a:t>
            </a:r>
            <a:r>
              <a:rPr lang="tr-TR" b="1" dirty="0" smtClean="0"/>
              <a:t>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123728" y="1628800"/>
            <a:ext cx="4950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348880"/>
            <a:ext cx="734481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Türkmen dilinde işlikleriň </a:t>
            </a:r>
            <a:r>
              <a:rPr lang="tr-TR" dirty="0" err="1" smtClean="0"/>
              <a:t>üçünji</a:t>
            </a:r>
            <a:r>
              <a:rPr lang="tr-TR" dirty="0" smtClean="0"/>
              <a:t> bir </a:t>
            </a:r>
            <a:r>
              <a:rPr lang="tr-TR" dirty="0" err="1" smtClean="0"/>
              <a:t>topary</a:t>
            </a:r>
            <a:r>
              <a:rPr lang="tr-TR" dirty="0" smtClean="0"/>
              <a:t> täsirini hem </a:t>
            </a:r>
            <a:r>
              <a:rPr lang="tr-TR" dirty="0" err="1" smtClean="0"/>
              <a:t>geçirýän</a:t>
            </a:r>
            <a:r>
              <a:rPr lang="tr-TR" dirty="0" smtClean="0"/>
              <a:t>, hem </a:t>
            </a:r>
            <a:r>
              <a:rPr lang="tr-TR" dirty="0" err="1" smtClean="0"/>
              <a:t>geçirmeýän</a:t>
            </a:r>
            <a:r>
              <a:rPr lang="tr-TR" dirty="0" smtClean="0"/>
              <a:t> işliklerdir.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gülle</a:t>
            </a:r>
            <a:r>
              <a:rPr lang="tr-TR" b="1" dirty="0" smtClean="0"/>
              <a:t>: </a:t>
            </a:r>
            <a:r>
              <a:rPr lang="tr-TR" b="1" dirty="0" err="1" smtClean="0"/>
              <a:t>Pagta</a:t>
            </a:r>
            <a:r>
              <a:rPr lang="tr-TR" b="1" dirty="0" smtClean="0"/>
              <a:t> </a:t>
            </a:r>
            <a:r>
              <a:rPr lang="tr-TR" b="1" dirty="0" err="1" smtClean="0"/>
              <a:t>gülledi</a:t>
            </a:r>
            <a:r>
              <a:rPr lang="tr-TR" b="1" dirty="0" smtClean="0"/>
              <a:t>. </a:t>
            </a:r>
            <a:r>
              <a:rPr lang="tr-TR" b="1" dirty="0" err="1" smtClean="0"/>
              <a:t>Keçäni</a:t>
            </a:r>
            <a:r>
              <a:rPr lang="tr-TR" b="1" dirty="0" smtClean="0"/>
              <a:t> </a:t>
            </a:r>
            <a:r>
              <a:rPr lang="tr-TR" b="1" dirty="0" err="1" smtClean="0"/>
              <a:t>güllediler</a:t>
            </a:r>
            <a:r>
              <a:rPr lang="tr-TR" b="1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 geç</a:t>
            </a:r>
            <a:r>
              <a:rPr lang="tr-TR" b="1" dirty="0" smtClean="0"/>
              <a:t>: </a:t>
            </a:r>
            <a:r>
              <a:rPr lang="tr-TR" b="1" dirty="0" err="1" smtClean="0"/>
              <a:t>Günäni</a:t>
            </a:r>
            <a:r>
              <a:rPr lang="tr-TR" b="1" dirty="0" smtClean="0"/>
              <a:t> geç. </a:t>
            </a:r>
            <a:r>
              <a:rPr lang="tr-TR" b="1" dirty="0" err="1" smtClean="0"/>
              <a:t>Ýoldan</a:t>
            </a:r>
            <a:r>
              <a:rPr lang="tr-TR" b="1" dirty="0" smtClean="0"/>
              <a:t> geç. </a:t>
            </a:r>
            <a:r>
              <a:rPr lang="tr-TR" b="1" dirty="0" err="1" smtClean="0"/>
              <a:t>Bergini</a:t>
            </a:r>
            <a:r>
              <a:rPr lang="tr-TR" b="1" dirty="0" smtClean="0"/>
              <a:t> geç.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ýagdaý</a:t>
            </a:r>
            <a:r>
              <a:rPr lang="tr-TR" dirty="0" smtClean="0"/>
              <a:t> işlikleriň </a:t>
            </a:r>
            <a:r>
              <a:rPr lang="tr-TR" dirty="0" err="1" smtClean="0"/>
              <a:t>köpmanylylygy</a:t>
            </a:r>
            <a:r>
              <a:rPr lang="tr-TR" dirty="0" smtClean="0"/>
              <a:t> bilen </a:t>
            </a:r>
            <a:r>
              <a:rPr lang="tr-TR" dirty="0" err="1" smtClean="0"/>
              <a:t>baglydyr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627784" y="1628800"/>
            <a:ext cx="345344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II. </a:t>
            </a:r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alamatlary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187624" y="2348880"/>
            <a:ext cx="669674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taýdan</a:t>
            </a:r>
            <a:r>
              <a:rPr lang="tr-TR" b="1" dirty="0" smtClean="0"/>
              <a:t> </a:t>
            </a:r>
            <a:r>
              <a:rPr lang="tr-TR" b="1" dirty="0" err="1" smtClean="0"/>
              <a:t>iň</a:t>
            </a:r>
            <a:r>
              <a:rPr lang="tr-TR" b="1" dirty="0" smtClean="0"/>
              <a:t> özboluşly hem </a:t>
            </a:r>
            <a:r>
              <a:rPr lang="tr-TR" b="1" dirty="0" err="1" smtClean="0"/>
              <a:t>çylşyrymly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söz </a:t>
            </a:r>
            <a:r>
              <a:rPr lang="tr-TR" b="1" dirty="0" err="1" smtClean="0">
                <a:solidFill>
                  <a:srgbClr val="FF0000"/>
                </a:solidFill>
              </a:rPr>
              <a:t>topary</a:t>
            </a:r>
            <a:r>
              <a:rPr lang="tr-TR" b="1" dirty="0" smtClean="0">
                <a:solidFill>
                  <a:srgbClr val="FF0000"/>
                </a:solidFill>
              </a:rPr>
              <a:t> işliklerdir.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kategoriýanyň</a:t>
            </a:r>
            <a:r>
              <a:rPr lang="tr-TR" dirty="0" smtClean="0"/>
              <a:t> </a:t>
            </a:r>
            <a:r>
              <a:rPr lang="tr-TR" dirty="0" err="1" smtClean="0"/>
              <a:t>esasy</a:t>
            </a:r>
            <a:r>
              <a:rPr lang="tr-TR" dirty="0" smtClean="0"/>
              <a:t> </a:t>
            </a:r>
            <a:r>
              <a:rPr lang="tr-TR" dirty="0" err="1" smtClean="0"/>
              <a:t>aýratynlygy</a:t>
            </a:r>
            <a:r>
              <a:rPr lang="tr-TR" dirty="0" smtClean="0"/>
              <a:t>-da onuň köp sanly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manylary</a:t>
            </a:r>
            <a:r>
              <a:rPr lang="tr-TR" dirty="0" smtClean="0"/>
              <a:t> özünde </a:t>
            </a:r>
            <a:r>
              <a:rPr lang="tr-TR" dirty="0" err="1" smtClean="0"/>
              <a:t>jemleýänligidir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Işlikler</a:t>
            </a:r>
            <a:r>
              <a:rPr lang="tr-TR" dirty="0" smtClean="0"/>
              <a:t> </a:t>
            </a:r>
            <a:r>
              <a:rPr lang="tr-TR" dirty="0" err="1" smtClean="0"/>
              <a:t>aýdylýan</a:t>
            </a:r>
            <a:r>
              <a:rPr lang="tr-TR" dirty="0" smtClean="0"/>
              <a:t> </a:t>
            </a:r>
            <a:r>
              <a:rPr lang="tr-TR" dirty="0" err="1" smtClean="0"/>
              <a:t>zadyň</a:t>
            </a:r>
            <a:r>
              <a:rPr lang="tr-TR" dirty="0" smtClean="0"/>
              <a:t> </a:t>
            </a:r>
            <a:r>
              <a:rPr lang="tr-TR" dirty="0" err="1" smtClean="0"/>
              <a:t>gepleşige</a:t>
            </a:r>
            <a:r>
              <a:rPr lang="tr-TR" dirty="0" smtClean="0"/>
              <a:t> </a:t>
            </a:r>
            <a:r>
              <a:rPr lang="tr-TR" dirty="0" err="1" smtClean="0"/>
              <a:t>gatnaşyja</a:t>
            </a:r>
            <a:r>
              <a:rPr lang="tr-TR" dirty="0" smtClean="0"/>
              <a:t>, </a:t>
            </a:r>
            <a:r>
              <a:rPr lang="tr-TR" dirty="0" err="1" smtClean="0"/>
              <a:t>sözlenýän</a:t>
            </a:r>
            <a:r>
              <a:rPr lang="tr-TR" dirty="0" smtClean="0"/>
              <a:t> </a:t>
            </a:r>
            <a:r>
              <a:rPr lang="tr-TR" dirty="0" err="1" smtClean="0"/>
              <a:t>pursata</a:t>
            </a:r>
            <a:r>
              <a:rPr lang="tr-TR" dirty="0" smtClean="0"/>
              <a:t>, </a:t>
            </a:r>
            <a:r>
              <a:rPr lang="tr-TR" dirty="0" err="1" smtClean="0"/>
              <a:t>hakykata</a:t>
            </a:r>
            <a:r>
              <a:rPr lang="tr-TR" dirty="0" smtClean="0"/>
              <a:t> </a:t>
            </a:r>
            <a:r>
              <a:rPr lang="tr-TR" dirty="0" err="1" smtClean="0"/>
              <a:t>gatnaşygyny</a:t>
            </a:r>
            <a:r>
              <a:rPr lang="tr-TR" dirty="0" smtClean="0"/>
              <a:t> </a:t>
            </a:r>
            <a:r>
              <a:rPr lang="tr-TR" dirty="0" err="1" smtClean="0"/>
              <a:t>görkezýän</a:t>
            </a:r>
            <a:r>
              <a:rPr lang="tr-TR" dirty="0" smtClean="0"/>
              <a:t>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kategoriýalary</a:t>
            </a:r>
            <a:r>
              <a:rPr lang="tr-TR" dirty="0" smtClean="0"/>
              <a:t> bilen </a:t>
            </a:r>
            <a:r>
              <a:rPr lang="tr-TR" dirty="0" err="1" smtClean="0"/>
              <a:t>häsiýetlenýärler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Işlikler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söz </a:t>
            </a:r>
            <a:r>
              <a:rPr lang="tr-TR" b="1" dirty="0" err="1" smtClean="0">
                <a:solidFill>
                  <a:srgbClr val="FF0000"/>
                </a:solidFill>
              </a:rPr>
              <a:t>ýasaýjy</a:t>
            </a:r>
            <a:r>
              <a:rPr lang="tr-TR" b="1" dirty="0" smtClean="0">
                <a:solidFill>
                  <a:srgbClr val="FF0000"/>
                </a:solidFill>
              </a:rPr>
              <a:t> we şekil </a:t>
            </a:r>
            <a:r>
              <a:rPr lang="tr-TR" b="1" dirty="0" err="1" smtClean="0">
                <a:solidFill>
                  <a:srgbClr val="FF0000"/>
                </a:solidFill>
              </a:rPr>
              <a:t>ýasaýjy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ülňüleriň</a:t>
            </a:r>
            <a:r>
              <a:rPr lang="tr-TR" dirty="0" smtClean="0"/>
              <a:t> </a:t>
            </a:r>
            <a:r>
              <a:rPr lang="tr-TR" dirty="0" err="1" smtClean="0"/>
              <a:t>aýratyn</a:t>
            </a:r>
            <a:r>
              <a:rPr lang="tr-TR" dirty="0" smtClean="0"/>
              <a:t> </a:t>
            </a:r>
            <a:r>
              <a:rPr lang="tr-TR" dirty="0" err="1" smtClean="0"/>
              <a:t>ulgamy</a:t>
            </a:r>
            <a:r>
              <a:rPr lang="tr-TR" dirty="0" smtClean="0"/>
              <a:t> bilen </a:t>
            </a:r>
            <a:r>
              <a:rPr lang="tr-TR" dirty="0" err="1" smtClean="0"/>
              <a:t>häsiýetlenýär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Şeýlelikde</a:t>
            </a:r>
            <a:r>
              <a:rPr lang="tr-TR" dirty="0" smtClean="0"/>
              <a:t>, her bir </a:t>
            </a:r>
            <a:r>
              <a:rPr lang="tr-TR" dirty="0" err="1" smtClean="0"/>
              <a:t>işlikde</a:t>
            </a:r>
            <a:r>
              <a:rPr lang="tr-TR" dirty="0" smtClean="0"/>
              <a:t> </a:t>
            </a:r>
            <a:r>
              <a:rPr lang="tr-TR" b="1" dirty="0" err="1" smtClean="0"/>
              <a:t>dereje</a:t>
            </a:r>
            <a:r>
              <a:rPr lang="tr-TR" b="1" dirty="0" smtClean="0"/>
              <a:t>, zaman, </a:t>
            </a:r>
            <a:r>
              <a:rPr lang="tr-TR" b="1" dirty="0" err="1" smtClean="0"/>
              <a:t>şahs</a:t>
            </a:r>
            <a:r>
              <a:rPr lang="tr-TR" b="1" dirty="0" smtClean="0"/>
              <a:t>, şekil, </a:t>
            </a:r>
            <a:r>
              <a:rPr lang="tr-TR" b="1" dirty="0" err="1" smtClean="0"/>
              <a:t>barlyk</a:t>
            </a:r>
            <a:r>
              <a:rPr lang="tr-TR" b="1" dirty="0" smtClean="0"/>
              <a:t> we </a:t>
            </a:r>
            <a:r>
              <a:rPr lang="tr-TR" b="1" dirty="0" err="1" smtClean="0"/>
              <a:t>ýokluk</a:t>
            </a:r>
            <a:r>
              <a:rPr lang="tr-TR" dirty="0" smtClean="0"/>
              <a:t>, </a:t>
            </a:r>
            <a:r>
              <a:rPr lang="tr-TR" b="1" dirty="0" err="1" smtClean="0"/>
              <a:t>ýöňkeme</a:t>
            </a:r>
            <a:r>
              <a:rPr lang="tr-TR" dirty="0" smtClean="0"/>
              <a:t> ýaly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kategoriýalar</a:t>
            </a:r>
            <a:r>
              <a:rPr lang="tr-TR" dirty="0" smtClean="0"/>
              <a:t> </a:t>
            </a:r>
            <a:r>
              <a:rPr lang="tr-TR" dirty="0" err="1" smtClean="0"/>
              <a:t>jemlenip</a:t>
            </a:r>
            <a:r>
              <a:rPr lang="tr-TR" dirty="0" smtClean="0"/>
              <a:t> biler.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627784" y="1628800"/>
            <a:ext cx="345344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II. </a:t>
            </a:r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alamatlary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276872"/>
            <a:ext cx="691276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Diňe</a:t>
            </a:r>
            <a:r>
              <a:rPr lang="tr-TR" b="1" dirty="0" smtClean="0">
                <a:solidFill>
                  <a:srgbClr val="FF0000"/>
                </a:solidFill>
              </a:rPr>
              <a:t> işlik </a:t>
            </a:r>
            <a:r>
              <a:rPr lang="tr-TR" b="1" dirty="0" err="1" smtClean="0">
                <a:solidFill>
                  <a:srgbClr val="FF0000"/>
                </a:solidFill>
              </a:rPr>
              <a:t>ýaşaýjy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hususy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eýedir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marL="342900" indent="-342900" algn="just"/>
            <a:r>
              <a:rPr lang="tr-TR" b="1" dirty="0" smtClean="0"/>
              <a:t>Olardan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smtClean="0"/>
              <a:t>-a/-e,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smtClean="0"/>
              <a:t>-la/-le,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jar</a:t>
            </a:r>
            <a:r>
              <a:rPr lang="tr-TR" b="1" dirty="0" smtClean="0"/>
              <a:t>/-</a:t>
            </a:r>
            <a:r>
              <a:rPr lang="tr-TR" b="1" dirty="0" err="1" smtClean="0"/>
              <a:t>jer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smtClean="0"/>
              <a:t>-al/-el,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smtClean="0"/>
              <a:t>-ar/-er we ş.m. </a:t>
            </a:r>
          </a:p>
          <a:p>
            <a:pPr marL="342900" indent="-342900" algn="just"/>
            <a:r>
              <a:rPr lang="tr-TR" dirty="0" smtClean="0"/>
              <a:t>İsimden  işlik </a:t>
            </a:r>
            <a:r>
              <a:rPr lang="tr-TR" dirty="0" err="1" smtClean="0"/>
              <a:t>ýasaýarlar</a:t>
            </a:r>
            <a:r>
              <a:rPr lang="tr-TR" dirty="0" smtClean="0"/>
              <a:t> hem-de </a:t>
            </a:r>
            <a:r>
              <a:rPr lang="tr-TR" dirty="0" err="1" smtClean="0"/>
              <a:t>işlikden</a:t>
            </a:r>
            <a:r>
              <a:rPr lang="tr-TR" dirty="0" smtClean="0"/>
              <a:t> işlik </a:t>
            </a:r>
            <a:r>
              <a:rPr lang="tr-TR" dirty="0" err="1" smtClean="0"/>
              <a:t>ýasaýan</a:t>
            </a:r>
            <a:r>
              <a:rPr lang="tr-TR" dirty="0" smtClean="0"/>
              <a:t>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smtClean="0"/>
              <a:t>-ala/-ele,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smtClean="0"/>
              <a:t>-mala/-mele,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jakla</a:t>
            </a:r>
            <a:r>
              <a:rPr lang="tr-TR" b="1" dirty="0" smtClean="0"/>
              <a:t>/-</a:t>
            </a:r>
            <a:r>
              <a:rPr lang="tr-TR" b="1" dirty="0" err="1" smtClean="0"/>
              <a:t>jekle</a:t>
            </a:r>
            <a:r>
              <a:rPr lang="tr-TR" b="1" dirty="0" smtClean="0"/>
              <a:t> </a:t>
            </a:r>
          </a:p>
          <a:p>
            <a:pPr marL="342900" indent="-342900" algn="just"/>
            <a:r>
              <a:rPr lang="tr-TR" dirty="0" smtClean="0"/>
              <a:t>ýaly </a:t>
            </a:r>
            <a:r>
              <a:rPr lang="tr-TR" dirty="0" err="1" smtClean="0"/>
              <a:t>hususy</a:t>
            </a:r>
            <a:r>
              <a:rPr lang="tr-TR" dirty="0" smtClean="0"/>
              <a:t> </a:t>
            </a:r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ýasaýjylary</a:t>
            </a:r>
            <a:r>
              <a:rPr lang="tr-TR" dirty="0" smtClean="0"/>
              <a:t> bar.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627784" y="1628800"/>
            <a:ext cx="345344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II. </a:t>
            </a:r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alamatlary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420888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2.</a:t>
            </a:r>
            <a:r>
              <a:rPr lang="tr-TR" dirty="0" err="1" smtClean="0"/>
              <a:t>Işlikleriň</a:t>
            </a:r>
            <a:r>
              <a:rPr lang="tr-TR" dirty="0" smtClean="0"/>
              <a:t> </a:t>
            </a:r>
            <a:r>
              <a:rPr lang="tr-TR" dirty="0" err="1" smtClean="0"/>
              <a:t>diňe</a:t>
            </a:r>
            <a:r>
              <a:rPr lang="tr-TR" dirty="0" smtClean="0"/>
              <a:t> özüne degişli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başga</a:t>
            </a:r>
            <a:r>
              <a:rPr lang="tr-TR" dirty="0" smtClean="0"/>
              <a:t> söz </a:t>
            </a:r>
            <a:r>
              <a:rPr lang="tr-TR" dirty="0" err="1" smtClean="0"/>
              <a:t>toparlarynda</a:t>
            </a:r>
            <a:r>
              <a:rPr lang="tr-TR" dirty="0" smtClean="0"/>
              <a:t> </a:t>
            </a:r>
            <a:r>
              <a:rPr lang="tr-TR" dirty="0" err="1" smtClean="0"/>
              <a:t>ulanylmaýan</a:t>
            </a:r>
            <a:r>
              <a:rPr lang="tr-TR" dirty="0" smtClean="0"/>
              <a:t> </a:t>
            </a:r>
            <a:r>
              <a:rPr lang="tr-TR" dirty="0" err="1" smtClean="0"/>
              <a:t>dereje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bar.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3. </a:t>
            </a:r>
            <a:r>
              <a:rPr lang="tr-TR" dirty="0" err="1" smtClean="0"/>
              <a:t>Işlikler</a:t>
            </a:r>
            <a:r>
              <a:rPr lang="tr-TR" dirty="0" smtClean="0"/>
              <a:t> </a:t>
            </a:r>
            <a:r>
              <a:rPr lang="tr-TR" dirty="0" err="1" smtClean="0"/>
              <a:t>ýörite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zaman </a:t>
            </a:r>
            <a:r>
              <a:rPr lang="tr-TR" dirty="0" err="1" smtClean="0"/>
              <a:t>aňladýarlar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4. </a:t>
            </a:r>
            <a:r>
              <a:rPr lang="tr-TR" dirty="0" err="1" smtClean="0"/>
              <a:t>Işlikler</a:t>
            </a:r>
            <a:r>
              <a:rPr lang="tr-TR" dirty="0" smtClean="0"/>
              <a:t> </a:t>
            </a:r>
            <a:r>
              <a:rPr lang="tr-TR" dirty="0" err="1" smtClean="0"/>
              <a:t>birnäçe</a:t>
            </a:r>
            <a:r>
              <a:rPr lang="tr-TR" dirty="0" smtClean="0"/>
              <a:t> şekil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bilen sözleme </a:t>
            </a:r>
            <a:r>
              <a:rPr lang="tr-TR" dirty="0" err="1" smtClean="0"/>
              <a:t>baglanýarlar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5. Her işlik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diňe</a:t>
            </a:r>
            <a:r>
              <a:rPr lang="tr-TR" dirty="0" smtClean="0"/>
              <a:t> özüne mahsus </a:t>
            </a:r>
            <a:r>
              <a:rPr lang="tr-TR" dirty="0" err="1" smtClean="0"/>
              <a:t>barlyk</a:t>
            </a:r>
            <a:r>
              <a:rPr lang="tr-TR" dirty="0" smtClean="0"/>
              <a:t> hem-de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galypynda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627784" y="1628800"/>
            <a:ext cx="345344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II. </a:t>
            </a:r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alamatlary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420888"/>
            <a:ext cx="698477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tr-TR" b="1" dirty="0" smtClean="0"/>
          </a:p>
          <a:p>
            <a:pPr algn="just"/>
            <a:r>
              <a:rPr lang="tr-TR" b="1" dirty="0" smtClean="0"/>
              <a:t>6. </a:t>
            </a:r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üýtgeýiş</a:t>
            </a:r>
            <a:r>
              <a:rPr lang="tr-TR" b="1" dirty="0" smtClean="0"/>
              <a:t> </a:t>
            </a:r>
            <a:r>
              <a:rPr lang="tr-TR" b="1" dirty="0" err="1" smtClean="0"/>
              <a:t>aýratynlygy</a:t>
            </a:r>
            <a:r>
              <a:rPr lang="tr-TR" b="1" dirty="0" smtClean="0"/>
              <a:t> </a:t>
            </a:r>
            <a:r>
              <a:rPr lang="tr-TR" b="1" dirty="0" err="1" smtClean="0"/>
              <a:t>beýleki</a:t>
            </a:r>
            <a:r>
              <a:rPr lang="tr-TR" b="1" dirty="0" smtClean="0"/>
              <a:t> söz </a:t>
            </a:r>
            <a:r>
              <a:rPr lang="tr-TR" b="1" dirty="0" err="1" smtClean="0"/>
              <a:t>toparlarynyňkydan</a:t>
            </a:r>
            <a:r>
              <a:rPr lang="tr-TR" b="1" dirty="0" smtClean="0"/>
              <a:t> has-da </a:t>
            </a:r>
            <a:r>
              <a:rPr lang="tr-TR" b="1" dirty="0" err="1" smtClean="0"/>
              <a:t>tapawutly</a:t>
            </a:r>
            <a:r>
              <a:rPr lang="tr-TR" b="1" dirty="0" smtClean="0"/>
              <a:t> </a:t>
            </a:r>
            <a:r>
              <a:rPr lang="tr-TR" b="1" dirty="0" err="1" smtClean="0"/>
              <a:t>bolup</a:t>
            </a:r>
            <a:r>
              <a:rPr lang="tr-TR" b="1" dirty="0" smtClean="0"/>
              <a:t>, işlikler </a:t>
            </a:r>
            <a:r>
              <a:rPr lang="tr-TR" b="1" dirty="0" err="1" smtClean="0"/>
              <a:t>şahs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ýa-da </a:t>
            </a:r>
            <a:r>
              <a:rPr lang="tr-TR" b="1" dirty="0" err="1" smtClean="0"/>
              <a:t>aňlatmaýan</a:t>
            </a:r>
            <a:r>
              <a:rPr lang="tr-TR" b="1" dirty="0" smtClean="0"/>
              <a:t> şekil </a:t>
            </a:r>
            <a:r>
              <a:rPr lang="tr-TR" b="1" dirty="0" err="1" smtClean="0"/>
              <a:t>ýasaýjylar</a:t>
            </a:r>
            <a:r>
              <a:rPr lang="tr-TR" b="1" dirty="0" smtClean="0"/>
              <a:t> </a:t>
            </a:r>
            <a:r>
              <a:rPr lang="tr-TR" b="1" dirty="0" err="1" smtClean="0"/>
              <a:t>arkaly</a:t>
            </a:r>
            <a:r>
              <a:rPr lang="tr-TR" b="1" dirty="0" smtClean="0"/>
              <a:t> hem-de </a:t>
            </a:r>
            <a:r>
              <a:rPr lang="tr-TR" b="1" dirty="0" err="1" smtClean="0"/>
              <a:t>ýörite</a:t>
            </a:r>
            <a:r>
              <a:rPr lang="tr-TR" b="1" dirty="0" smtClean="0"/>
              <a:t> işlik </a:t>
            </a:r>
            <a:r>
              <a:rPr lang="tr-TR" b="1" dirty="0" err="1" smtClean="0"/>
              <a:t>ýöňkemeleri</a:t>
            </a:r>
            <a:r>
              <a:rPr lang="tr-TR" b="1" dirty="0" smtClean="0"/>
              <a:t> </a:t>
            </a:r>
            <a:r>
              <a:rPr lang="tr-TR" b="1" dirty="0" err="1" smtClean="0"/>
              <a:t>arkaly</a:t>
            </a:r>
            <a:r>
              <a:rPr lang="tr-TR" b="1" dirty="0" smtClean="0"/>
              <a:t> </a:t>
            </a:r>
            <a:r>
              <a:rPr lang="tr-TR" b="1" dirty="0" err="1" smtClean="0"/>
              <a:t>üýtgeýärler</a:t>
            </a:r>
            <a:r>
              <a:rPr lang="tr-TR" b="1" dirty="0" smtClean="0"/>
              <a:t>. </a:t>
            </a:r>
          </a:p>
          <a:p>
            <a:endParaRPr lang="tr-TR" b="1" dirty="0" smtClean="0"/>
          </a:p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üýtgemek</a:t>
            </a:r>
            <a:r>
              <a:rPr lang="tr-TR" b="1" dirty="0" smtClean="0"/>
              <a:t> </a:t>
            </a:r>
            <a:r>
              <a:rPr lang="tr-TR" b="1" dirty="0" err="1" smtClean="0"/>
              <a:t>ukyby</a:t>
            </a:r>
            <a:r>
              <a:rPr lang="tr-TR" b="1" dirty="0" smtClean="0"/>
              <a:t> has </a:t>
            </a:r>
            <a:r>
              <a:rPr lang="tr-TR" b="1" dirty="0" err="1" smtClean="0"/>
              <a:t>giňdir</a:t>
            </a:r>
            <a:r>
              <a:rPr lang="tr-TR" b="1" dirty="0" smtClean="0"/>
              <a:t>. </a:t>
            </a:r>
            <a:r>
              <a:rPr lang="tr-TR" b="1" dirty="0" err="1" smtClean="0"/>
              <a:t>Işlikler</a:t>
            </a:r>
            <a:r>
              <a:rPr lang="tr-TR" b="1" dirty="0" smtClean="0"/>
              <a:t> </a:t>
            </a:r>
            <a:r>
              <a:rPr lang="tr-TR" b="1" dirty="0" err="1" smtClean="0"/>
              <a:t>üýtgände</a:t>
            </a:r>
            <a:r>
              <a:rPr lang="tr-TR" b="1" dirty="0" smtClean="0"/>
              <a:t>, sözde </a:t>
            </a:r>
            <a:r>
              <a:rPr lang="tr-TR" b="1" dirty="0" err="1" smtClean="0"/>
              <a:t>täze</a:t>
            </a:r>
            <a:r>
              <a:rPr lang="tr-TR" b="1" dirty="0" smtClean="0"/>
              <a:t> leksik </a:t>
            </a:r>
            <a:r>
              <a:rPr lang="tr-TR" b="1" dirty="0" err="1" smtClean="0"/>
              <a:t>many</a:t>
            </a:r>
            <a:r>
              <a:rPr lang="tr-TR" b="1" dirty="0" smtClean="0"/>
              <a:t> ýüze </a:t>
            </a:r>
            <a:r>
              <a:rPr lang="tr-TR" b="1" dirty="0" err="1" smtClean="0"/>
              <a:t>çykman</a:t>
            </a:r>
            <a:r>
              <a:rPr lang="tr-TR" b="1" dirty="0" smtClean="0"/>
              <a:t>, sözüň 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manylary</a:t>
            </a:r>
            <a:r>
              <a:rPr lang="tr-TR" b="1" dirty="0" smtClean="0"/>
              <a:t> </a:t>
            </a:r>
            <a:r>
              <a:rPr lang="tr-TR" b="1" dirty="0" err="1" smtClean="0"/>
              <a:t>üýtgeýär</a:t>
            </a:r>
            <a:r>
              <a:rPr lang="tr-TR" b="1" dirty="0" smtClean="0"/>
              <a:t> hem-de </a:t>
            </a:r>
            <a:r>
              <a:rPr lang="tr-TR" b="1" dirty="0" err="1" smtClean="0"/>
              <a:t>gymyldy</a:t>
            </a:r>
            <a:r>
              <a:rPr lang="tr-TR" b="1" dirty="0" smtClean="0"/>
              <a:t>- </a:t>
            </a:r>
            <a:r>
              <a:rPr lang="tr-TR" b="1" dirty="0" err="1" smtClean="0"/>
              <a:t>hereketiň</a:t>
            </a:r>
            <a:r>
              <a:rPr lang="tr-TR" b="1" dirty="0" smtClean="0"/>
              <a:t> </a:t>
            </a:r>
            <a:r>
              <a:rPr lang="tr-TR" b="1" dirty="0" err="1" smtClean="0"/>
              <a:t>bolup</a:t>
            </a:r>
            <a:r>
              <a:rPr lang="tr-TR" b="1" dirty="0" smtClean="0"/>
              <a:t> geçişiniň </a:t>
            </a:r>
            <a:r>
              <a:rPr lang="tr-TR" b="1" dirty="0" err="1" smtClean="0"/>
              <a:t>dürli</a:t>
            </a:r>
            <a:r>
              <a:rPr lang="tr-TR" b="1" dirty="0" smtClean="0"/>
              <a:t> </a:t>
            </a:r>
            <a:r>
              <a:rPr lang="tr-TR" b="1" dirty="0" err="1" smtClean="0"/>
              <a:t>görnüşleri</a:t>
            </a:r>
            <a:r>
              <a:rPr lang="tr-TR" b="1" dirty="0" smtClean="0"/>
              <a:t>, </a:t>
            </a:r>
            <a:r>
              <a:rPr lang="tr-TR" b="1" dirty="0" err="1" smtClean="0"/>
              <a:t>ýagdaýlary</a:t>
            </a:r>
            <a:r>
              <a:rPr lang="tr-TR" b="1" dirty="0" smtClean="0"/>
              <a:t> </a:t>
            </a:r>
            <a:r>
              <a:rPr lang="tr-TR" b="1" dirty="0" err="1" smtClean="0"/>
              <a:t>aňladýarlar</a:t>
            </a:r>
            <a:r>
              <a:rPr lang="tr-TR" b="1" dirty="0" smtClean="0"/>
              <a:t>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771800" y="1772816"/>
            <a:ext cx="30713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III. </a:t>
            </a:r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sintaktik</a:t>
            </a:r>
            <a:r>
              <a:rPr lang="tr-TR" b="1" dirty="0" smtClean="0"/>
              <a:t> </a:t>
            </a:r>
            <a:r>
              <a:rPr lang="tr-TR" b="1" dirty="0" err="1" smtClean="0"/>
              <a:t>hyzmaty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420888"/>
            <a:ext cx="7056784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Sözlemiň </a:t>
            </a:r>
            <a:r>
              <a:rPr lang="tr-TR" dirty="0" err="1" smtClean="0"/>
              <a:t>anyk</a:t>
            </a:r>
            <a:r>
              <a:rPr lang="tr-TR" dirty="0" smtClean="0"/>
              <a:t> hem </a:t>
            </a:r>
            <a:r>
              <a:rPr lang="tr-TR" dirty="0" err="1" smtClean="0"/>
              <a:t>düşnükli</a:t>
            </a:r>
            <a:r>
              <a:rPr lang="tr-TR" dirty="0" smtClean="0"/>
              <a:t> </a:t>
            </a:r>
            <a:r>
              <a:rPr lang="tr-TR" dirty="0" err="1" smtClean="0"/>
              <a:t>düzülmeginde</a:t>
            </a:r>
            <a:r>
              <a:rPr lang="tr-TR" dirty="0" smtClean="0"/>
              <a:t>, </a:t>
            </a:r>
            <a:r>
              <a:rPr lang="tr-TR" dirty="0" err="1" smtClean="0"/>
              <a:t>aýdyň</a:t>
            </a:r>
            <a:r>
              <a:rPr lang="tr-TR" dirty="0" smtClean="0"/>
              <a:t> </a:t>
            </a:r>
            <a:r>
              <a:rPr lang="tr-TR" dirty="0" err="1" smtClean="0"/>
              <a:t>şekillenmeginde</a:t>
            </a:r>
            <a:r>
              <a:rPr lang="tr-TR" dirty="0" smtClean="0"/>
              <a:t> we pikiriň </a:t>
            </a:r>
            <a:r>
              <a:rPr lang="tr-TR" dirty="0" err="1" smtClean="0"/>
              <a:t>esasyny</a:t>
            </a:r>
            <a:r>
              <a:rPr lang="tr-TR" dirty="0" smtClean="0"/>
              <a:t> </a:t>
            </a:r>
            <a:r>
              <a:rPr lang="tr-TR" dirty="0" err="1" smtClean="0"/>
              <a:t>aňlatmakda</a:t>
            </a:r>
            <a:r>
              <a:rPr lang="tr-TR" dirty="0" smtClean="0"/>
              <a:t> işlikleriň </a:t>
            </a:r>
            <a:r>
              <a:rPr lang="tr-TR" dirty="0" err="1" smtClean="0"/>
              <a:t>esasy</a:t>
            </a:r>
            <a:r>
              <a:rPr lang="tr-TR" dirty="0" smtClean="0"/>
              <a:t> orny bardyr.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Sözlemde işlikler </a:t>
            </a:r>
            <a:r>
              <a:rPr lang="tr-TR" b="1" dirty="0" err="1" smtClean="0">
                <a:solidFill>
                  <a:srgbClr val="FF0000"/>
                </a:solidFill>
              </a:rPr>
              <a:t>esasan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habar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bolýarlar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</a:t>
            </a:r>
            <a:r>
              <a:rPr lang="tr-TR" dirty="0" smtClean="0"/>
              <a:t> hem </a:t>
            </a:r>
            <a:r>
              <a:rPr lang="tr-TR" dirty="0" err="1" smtClean="0"/>
              <a:t>ulanylyşy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b="1" dirty="0" smtClean="0"/>
              <a:t>sözlemiň </a:t>
            </a:r>
            <a:r>
              <a:rPr lang="tr-TR" b="1" dirty="0" err="1" smtClean="0"/>
              <a:t>habary</a:t>
            </a:r>
            <a:r>
              <a:rPr lang="tr-TR" b="1" dirty="0" smtClean="0"/>
              <a:t> </a:t>
            </a:r>
            <a:r>
              <a:rPr lang="tr-TR" b="1" dirty="0" err="1" smtClean="0"/>
              <a:t>hyzmatynda</a:t>
            </a:r>
            <a:r>
              <a:rPr lang="tr-TR" b="1" dirty="0" smtClean="0"/>
              <a:t> gelip bilerler. </a:t>
            </a:r>
          </a:p>
          <a:p>
            <a:pPr algn="just"/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sintaktik</a:t>
            </a:r>
            <a:r>
              <a:rPr lang="tr-TR" dirty="0" smtClean="0"/>
              <a:t> </a:t>
            </a:r>
            <a:r>
              <a:rPr lang="tr-TR" dirty="0" err="1" smtClean="0"/>
              <a:t>nukdaýnazardan</a:t>
            </a:r>
            <a:r>
              <a:rPr lang="tr-TR" dirty="0" smtClean="0"/>
              <a:t> işlik söz </a:t>
            </a:r>
            <a:r>
              <a:rPr lang="tr-TR" dirty="0" err="1" smtClean="0"/>
              <a:t>toparynyň</a:t>
            </a:r>
            <a:r>
              <a:rPr lang="tr-TR" dirty="0" smtClean="0"/>
              <a:t> </a:t>
            </a:r>
            <a:r>
              <a:rPr lang="tr-TR" b="1" dirty="0" err="1" smtClean="0"/>
              <a:t>habar</a:t>
            </a:r>
            <a:r>
              <a:rPr lang="tr-TR" b="1" dirty="0" smtClean="0"/>
              <a:t> </a:t>
            </a:r>
            <a:r>
              <a:rPr lang="tr-TR" b="1" dirty="0" err="1" smtClean="0"/>
              <a:t>bolmak</a:t>
            </a:r>
            <a:r>
              <a:rPr lang="tr-TR" b="1" dirty="0" smtClean="0"/>
              <a:t> </a:t>
            </a:r>
            <a:r>
              <a:rPr lang="tr-TR" b="1" dirty="0" err="1" smtClean="0"/>
              <a:t>mümkinçiligi</a:t>
            </a:r>
            <a:r>
              <a:rPr lang="tr-TR" b="1" dirty="0" smtClean="0"/>
              <a:t> </a:t>
            </a:r>
            <a:r>
              <a:rPr lang="tr-TR" b="1" dirty="0" err="1" smtClean="0"/>
              <a:t>örän</a:t>
            </a:r>
            <a:r>
              <a:rPr lang="tr-TR" b="1" dirty="0" smtClean="0"/>
              <a:t> </a:t>
            </a:r>
            <a:r>
              <a:rPr lang="tr-TR" b="1" dirty="0" err="1" smtClean="0"/>
              <a:t>uludyr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err="1" smtClean="0"/>
              <a:t>Işlikleriň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zaman şekilleri, </a:t>
            </a:r>
            <a:r>
              <a:rPr lang="tr-TR" b="1" dirty="0" err="1" smtClean="0">
                <a:solidFill>
                  <a:srgbClr val="FF0000"/>
                </a:solidFill>
              </a:rPr>
              <a:t>buýruk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hökmanlyk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hyýal</a:t>
            </a:r>
            <a:r>
              <a:rPr lang="tr-TR" b="1" dirty="0" smtClean="0">
                <a:solidFill>
                  <a:srgbClr val="FF0000"/>
                </a:solidFill>
              </a:rPr>
              <a:t> şekilleri </a:t>
            </a:r>
            <a:r>
              <a:rPr lang="tr-TR" dirty="0" smtClean="0"/>
              <a:t>we ş.m. </a:t>
            </a:r>
            <a:r>
              <a:rPr lang="tr-TR" b="1" dirty="0" err="1" smtClean="0"/>
              <a:t>habar</a:t>
            </a:r>
            <a:r>
              <a:rPr lang="tr-TR" b="1" dirty="0" smtClean="0"/>
              <a:t> </a:t>
            </a:r>
            <a:r>
              <a:rPr lang="tr-TR" b="1" dirty="0" err="1" smtClean="0"/>
              <a:t>bolup</a:t>
            </a:r>
            <a:r>
              <a:rPr lang="tr-TR" b="1" dirty="0" smtClean="0"/>
              <a:t> </a:t>
            </a:r>
            <a:r>
              <a:rPr lang="tr-TR" b="1" dirty="0" err="1" smtClean="0"/>
              <a:t>bilýärler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771800" y="1772816"/>
            <a:ext cx="30713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III. </a:t>
            </a:r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sintaktik</a:t>
            </a:r>
            <a:r>
              <a:rPr lang="tr-TR" b="1" dirty="0" smtClean="0"/>
              <a:t> </a:t>
            </a:r>
            <a:r>
              <a:rPr lang="tr-TR" b="1" dirty="0" err="1" smtClean="0"/>
              <a:t>hyzmaty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15616" y="2636912"/>
            <a:ext cx="6984776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b="1" dirty="0" smtClean="0"/>
              <a:t>ortak işlikler sözlemde </a:t>
            </a:r>
            <a:r>
              <a:rPr lang="tr-TR" dirty="0" smtClean="0"/>
              <a:t>öz </a:t>
            </a:r>
            <a:r>
              <a:rPr lang="tr-TR" dirty="0" err="1" smtClean="0"/>
              <a:t>hyzmatynda</a:t>
            </a:r>
            <a:r>
              <a:rPr lang="tr-TR" dirty="0" smtClean="0"/>
              <a:t> gelende işlik </a:t>
            </a:r>
            <a:r>
              <a:rPr lang="tr-TR" b="1" dirty="0" err="1" smtClean="0"/>
              <a:t>aýyrgyçlary</a:t>
            </a:r>
            <a:r>
              <a:rPr lang="tr-TR" b="1" dirty="0" smtClean="0"/>
              <a:t> </a:t>
            </a:r>
            <a:r>
              <a:rPr lang="tr-TR" b="1" dirty="0" err="1" smtClean="0"/>
              <a:t>bolýarlar</a:t>
            </a:r>
            <a:r>
              <a:rPr lang="tr-TR" b="1" dirty="0" smtClean="0"/>
              <a:t> </a:t>
            </a:r>
            <a:r>
              <a:rPr lang="tr-TR" dirty="0" smtClean="0"/>
              <a:t>we </a:t>
            </a:r>
            <a:r>
              <a:rPr lang="tr-TR" b="1" dirty="0" err="1" smtClean="0"/>
              <a:t>subýekti</a:t>
            </a:r>
            <a:r>
              <a:rPr lang="tr-TR" b="1" dirty="0" smtClean="0"/>
              <a:t> </a:t>
            </a:r>
            <a:r>
              <a:rPr lang="tr-TR" b="1" dirty="0" err="1" smtClean="0"/>
              <a:t>aýyklaýarlar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Sözlemde işliklere </a:t>
            </a:r>
            <a:r>
              <a:rPr lang="tr-TR" b="1" dirty="0" smtClean="0"/>
              <a:t>atlar, </a:t>
            </a:r>
            <a:r>
              <a:rPr lang="tr-TR" b="1" dirty="0" err="1" smtClean="0"/>
              <a:t>hallar</a:t>
            </a:r>
            <a:r>
              <a:rPr lang="tr-TR" b="1" dirty="0" smtClean="0"/>
              <a:t>, </a:t>
            </a:r>
            <a:r>
              <a:rPr lang="tr-TR" b="1" dirty="0" err="1" smtClean="0"/>
              <a:t>çalyşmalar</a:t>
            </a:r>
            <a:r>
              <a:rPr lang="tr-TR" b="1" dirty="0" smtClean="0"/>
              <a:t>, belli bir şekilde</a:t>
            </a:r>
            <a:r>
              <a:rPr lang="tr-TR" dirty="0" smtClean="0"/>
              <a:t> gelen işlikler bilen </a:t>
            </a:r>
            <a:r>
              <a:rPr lang="tr-TR" dirty="0" err="1" smtClean="0"/>
              <a:t>aýyklanýarlar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Mydama</a:t>
            </a:r>
            <a:r>
              <a:rPr lang="tr-TR" dirty="0" smtClean="0"/>
              <a:t> </a:t>
            </a:r>
            <a:r>
              <a:rPr lang="tr-TR" b="1" dirty="0" err="1" smtClean="0"/>
              <a:t>işlige</a:t>
            </a:r>
            <a:r>
              <a:rPr lang="tr-TR" b="1" dirty="0" smtClean="0"/>
              <a:t> </a:t>
            </a:r>
            <a:r>
              <a:rPr lang="tr-TR" b="1" dirty="0" err="1" smtClean="0"/>
              <a:t>baglanýan</a:t>
            </a:r>
            <a:r>
              <a:rPr lang="tr-TR" b="1" dirty="0" smtClean="0"/>
              <a:t> hal işlik </a:t>
            </a:r>
            <a:r>
              <a:rPr lang="tr-TR" b="1" dirty="0" err="1" smtClean="0"/>
              <a:t>şekili</a:t>
            </a:r>
            <a:r>
              <a:rPr lang="tr-TR" b="1" dirty="0" smtClean="0"/>
              <a:t> hal-</a:t>
            </a:r>
            <a:r>
              <a:rPr lang="tr-TR" b="1" dirty="0" err="1" smtClean="0"/>
              <a:t>ýagdaý</a:t>
            </a:r>
            <a:r>
              <a:rPr lang="tr-TR" b="1" dirty="0" smtClean="0"/>
              <a:t> </a:t>
            </a:r>
            <a:r>
              <a:rPr lang="tr-TR" b="1" dirty="0" err="1" smtClean="0"/>
              <a:t>doldurgyjy</a:t>
            </a:r>
            <a:r>
              <a:rPr lang="tr-TR" b="1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771800" y="1772816"/>
            <a:ext cx="30713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III. </a:t>
            </a:r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sintaktik</a:t>
            </a:r>
            <a:r>
              <a:rPr lang="tr-TR" b="1" dirty="0" smtClean="0"/>
              <a:t> </a:t>
            </a:r>
            <a:r>
              <a:rPr lang="tr-TR" b="1" dirty="0" err="1" smtClean="0"/>
              <a:t>hyzmaty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259632" y="2636912"/>
            <a:ext cx="6696744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Işligiň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şert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şekili</a:t>
            </a:r>
            <a:r>
              <a:rPr lang="tr-TR" dirty="0" smtClean="0"/>
              <a:t>,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esasan</a:t>
            </a:r>
            <a:r>
              <a:rPr lang="tr-TR" dirty="0" smtClean="0"/>
              <a:t>, </a:t>
            </a:r>
            <a:r>
              <a:rPr lang="tr-TR" dirty="0" err="1" smtClean="0"/>
              <a:t>eýerjeň</a:t>
            </a:r>
            <a:r>
              <a:rPr lang="tr-TR" dirty="0" smtClean="0"/>
              <a:t> sözlemiň </a:t>
            </a:r>
            <a:r>
              <a:rPr lang="tr-TR" dirty="0" err="1" smtClean="0"/>
              <a:t>habary</a:t>
            </a:r>
            <a:r>
              <a:rPr lang="tr-TR" dirty="0" smtClean="0"/>
              <a:t> ýa-da </a:t>
            </a:r>
            <a:r>
              <a:rPr lang="tr-TR" b="1" dirty="0" err="1" smtClean="0"/>
              <a:t>goşma</a:t>
            </a:r>
            <a:r>
              <a:rPr lang="tr-TR" b="1" dirty="0" smtClean="0"/>
              <a:t>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dirty="0" err="1" smtClean="0"/>
              <a:t>işlikden</a:t>
            </a:r>
            <a:r>
              <a:rPr lang="tr-TR" dirty="0" smtClean="0"/>
              <a:t> bolan </a:t>
            </a:r>
            <a:r>
              <a:rPr lang="tr-TR" b="1" dirty="0" err="1" smtClean="0"/>
              <a:t>esasy</a:t>
            </a:r>
            <a:r>
              <a:rPr lang="tr-TR" b="1" dirty="0" smtClean="0"/>
              <a:t> sözi </a:t>
            </a:r>
            <a:r>
              <a:rPr lang="tr-TR" b="1" dirty="0" err="1" smtClean="0"/>
              <a:t>hökmünde</a:t>
            </a:r>
            <a:r>
              <a:rPr lang="tr-TR" b="1" dirty="0" smtClean="0"/>
              <a:t> </a:t>
            </a:r>
            <a:r>
              <a:rPr lang="tr-TR" b="1" dirty="0" err="1" smtClean="0"/>
              <a:t>ulanylyp</a:t>
            </a:r>
            <a:r>
              <a:rPr lang="tr-TR" b="1" dirty="0" smtClean="0"/>
              <a:t> </a:t>
            </a:r>
            <a:r>
              <a:rPr lang="tr-TR" b="1" dirty="0" err="1" smtClean="0"/>
              <a:t>bilner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käte</a:t>
            </a:r>
            <a:r>
              <a:rPr lang="tr-TR" dirty="0" smtClean="0"/>
              <a:t> </a:t>
            </a:r>
            <a:r>
              <a:rPr lang="tr-TR" b="1" dirty="0" err="1" smtClean="0"/>
              <a:t>arzuw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sözlemiň </a:t>
            </a:r>
            <a:r>
              <a:rPr lang="tr-TR" dirty="0" smtClean="0"/>
              <a:t>(</a:t>
            </a:r>
            <a:r>
              <a:rPr lang="tr-TR" dirty="0" err="1" smtClean="0"/>
              <a:t>gutarnykly</a:t>
            </a:r>
            <a:r>
              <a:rPr lang="tr-TR" dirty="0" smtClean="0"/>
              <a:t> sözlemiň) </a:t>
            </a:r>
            <a:r>
              <a:rPr lang="tr-TR" b="1" dirty="0" err="1" smtClean="0"/>
              <a:t>habary</a:t>
            </a:r>
            <a:r>
              <a:rPr lang="tr-TR" b="1" dirty="0" smtClean="0"/>
              <a:t> hem </a:t>
            </a:r>
            <a:r>
              <a:rPr lang="tr-TR" b="1" dirty="0" err="1" smtClean="0"/>
              <a:t>bolup</a:t>
            </a:r>
            <a:r>
              <a:rPr lang="tr-TR" b="1" dirty="0" smtClean="0"/>
              <a:t> biler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771800" y="1392759"/>
            <a:ext cx="3708412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Yüksek Lisans 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04015116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771800" y="1772816"/>
            <a:ext cx="30713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III. </a:t>
            </a:r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sintaktik</a:t>
            </a:r>
            <a:r>
              <a:rPr lang="tr-TR" b="1" dirty="0" smtClean="0"/>
              <a:t> </a:t>
            </a:r>
            <a:r>
              <a:rPr lang="tr-TR" b="1" dirty="0" err="1" smtClean="0"/>
              <a:t>hyzmaty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420888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işlige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dirty="0" err="1" smtClean="0"/>
              <a:t>hereket</a:t>
            </a:r>
            <a:r>
              <a:rPr lang="tr-TR" dirty="0" smtClean="0"/>
              <a:t>-iş </a:t>
            </a:r>
            <a:r>
              <a:rPr lang="tr-TR" dirty="0" err="1" smtClean="0"/>
              <a:t>adyny</a:t>
            </a:r>
            <a:r>
              <a:rPr lang="tr-TR" dirty="0" smtClean="0"/>
              <a:t> </a:t>
            </a:r>
            <a:r>
              <a:rPr lang="tr-TR" dirty="0" err="1" smtClean="0"/>
              <a:t>bildirýän</a:t>
            </a:r>
            <a:r>
              <a:rPr lang="tr-TR" dirty="0" smtClean="0"/>
              <a:t> </a:t>
            </a:r>
            <a:r>
              <a:rPr lang="tr-TR" dirty="0" err="1" smtClean="0"/>
              <a:t>ýasama</a:t>
            </a:r>
            <a:r>
              <a:rPr lang="tr-TR" dirty="0" smtClean="0"/>
              <a:t> ady </a:t>
            </a:r>
            <a:r>
              <a:rPr lang="tr-TR" dirty="0" err="1" smtClean="0"/>
              <a:t>hasyl</a:t>
            </a:r>
            <a:r>
              <a:rPr lang="tr-TR" dirty="0" smtClean="0"/>
              <a:t> edýär, atlar bilen işlikleriň </a:t>
            </a:r>
            <a:r>
              <a:rPr lang="tr-TR" dirty="0" err="1" smtClean="0"/>
              <a:t>häsiýetlerini</a:t>
            </a:r>
            <a:r>
              <a:rPr lang="tr-TR" dirty="0" smtClean="0"/>
              <a:t> özünde </a:t>
            </a:r>
            <a:r>
              <a:rPr lang="tr-TR" dirty="0" err="1" smtClean="0"/>
              <a:t>jemleýän</a:t>
            </a:r>
            <a:r>
              <a:rPr lang="tr-TR" dirty="0" smtClean="0"/>
              <a:t> </a:t>
            </a:r>
            <a:r>
              <a:rPr lang="tr-TR" dirty="0" err="1" smtClean="0"/>
              <a:t>ýasama</a:t>
            </a:r>
            <a:r>
              <a:rPr lang="tr-TR" dirty="0" smtClean="0"/>
              <a:t> sözi </a:t>
            </a:r>
            <a:r>
              <a:rPr lang="tr-TR" dirty="0" err="1" smtClean="0"/>
              <a:t>hasyl</a:t>
            </a:r>
            <a:r>
              <a:rPr lang="tr-TR" dirty="0" smtClean="0"/>
              <a:t> edýär.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Şol </a:t>
            </a:r>
            <a:r>
              <a:rPr lang="tr-TR" b="1" dirty="0" err="1" smtClean="0">
                <a:solidFill>
                  <a:srgbClr val="FF0000"/>
                </a:solidFill>
              </a:rPr>
              <a:t>sebäpli</a:t>
            </a:r>
            <a:r>
              <a:rPr lang="tr-TR" b="1" dirty="0" smtClean="0">
                <a:solidFill>
                  <a:srgbClr val="FF0000"/>
                </a:solidFill>
              </a:rPr>
              <a:t> -</a:t>
            </a:r>
            <a:r>
              <a:rPr lang="tr-TR" b="1" dirty="0" err="1" smtClean="0">
                <a:solidFill>
                  <a:srgbClr val="FF0000"/>
                </a:solidFill>
              </a:rPr>
              <a:t>mak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mek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goşulmasyny</a:t>
            </a:r>
            <a:r>
              <a:rPr lang="tr-TR" b="1" dirty="0" smtClean="0">
                <a:solidFill>
                  <a:srgbClr val="FF0000"/>
                </a:solidFill>
              </a:rPr>
              <a:t> kabul eden işlikler </a:t>
            </a:r>
            <a:r>
              <a:rPr lang="tr-TR" b="1" dirty="0" smtClean="0"/>
              <a:t>sözlemde atlar ýaly </a:t>
            </a:r>
            <a:r>
              <a:rPr lang="tr-TR" b="1" dirty="0" err="1" smtClean="0"/>
              <a:t>ulanylyp</a:t>
            </a:r>
            <a:r>
              <a:rPr lang="tr-TR" b="1" dirty="0" smtClean="0"/>
              <a:t> hem-de </a:t>
            </a:r>
            <a:r>
              <a:rPr lang="tr-TR" b="1" dirty="0" err="1" smtClean="0"/>
              <a:t>eýe</a:t>
            </a:r>
            <a:r>
              <a:rPr lang="tr-TR" b="1" dirty="0" smtClean="0"/>
              <a:t> </a:t>
            </a:r>
            <a:r>
              <a:rPr lang="tr-TR" b="1" dirty="0" err="1" smtClean="0"/>
              <a:t>hyzmatynda</a:t>
            </a:r>
            <a:r>
              <a:rPr lang="tr-TR" b="1" dirty="0" smtClean="0"/>
              <a:t> gelip </a:t>
            </a:r>
            <a:r>
              <a:rPr lang="tr-TR" b="1" dirty="0" err="1" smtClean="0"/>
              <a:t>bilýärler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err="1" smtClean="0"/>
              <a:t>Şeýlelikde</a:t>
            </a:r>
            <a:r>
              <a:rPr lang="tr-TR" dirty="0" smtClean="0"/>
              <a:t>, işlikler öz şekilleriniň </a:t>
            </a:r>
            <a:r>
              <a:rPr lang="tr-TR" dirty="0" err="1" smtClean="0"/>
              <a:t>köpdürlüdigine</a:t>
            </a:r>
            <a:r>
              <a:rPr lang="tr-TR" dirty="0" smtClean="0"/>
              <a:t> </a:t>
            </a:r>
            <a:r>
              <a:rPr lang="tr-TR" dirty="0" err="1" smtClean="0"/>
              <a:t>görä</a:t>
            </a:r>
            <a:r>
              <a:rPr lang="tr-TR" dirty="0" smtClean="0"/>
              <a:t>, sözlemiň islendik </a:t>
            </a:r>
            <a:r>
              <a:rPr lang="tr-TR" dirty="0" err="1" smtClean="0"/>
              <a:t>agzasy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bilýän, </a:t>
            </a:r>
            <a:r>
              <a:rPr lang="tr-TR" dirty="0" err="1" smtClean="0"/>
              <a:t>esasy</a:t>
            </a:r>
            <a:r>
              <a:rPr lang="tr-TR" dirty="0" smtClean="0"/>
              <a:t>, </a:t>
            </a:r>
            <a:r>
              <a:rPr lang="tr-TR" dirty="0" err="1" smtClean="0"/>
              <a:t>kategorial</a:t>
            </a:r>
            <a:r>
              <a:rPr lang="tr-TR" dirty="0" smtClean="0"/>
              <a:t> </a:t>
            </a:r>
            <a:r>
              <a:rPr lang="tr-TR" dirty="0" err="1" smtClean="0"/>
              <a:t>hyzmaty</a:t>
            </a:r>
            <a:r>
              <a:rPr lang="tr-TR" dirty="0" smtClean="0"/>
              <a:t> </a:t>
            </a:r>
            <a:r>
              <a:rPr lang="tr-TR" dirty="0" err="1" smtClean="0"/>
              <a:t>habaryň</a:t>
            </a:r>
            <a:r>
              <a:rPr lang="tr-TR" dirty="0" smtClean="0"/>
              <a:t> </a:t>
            </a:r>
            <a:r>
              <a:rPr lang="tr-TR" dirty="0" err="1" smtClean="0"/>
              <a:t>wezipesini</a:t>
            </a:r>
            <a:r>
              <a:rPr lang="tr-TR" dirty="0" smtClean="0"/>
              <a:t>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ýetirmek</a:t>
            </a:r>
            <a:r>
              <a:rPr lang="tr-TR" dirty="0" smtClean="0"/>
              <a:t> bolan söz </a:t>
            </a:r>
            <a:r>
              <a:rPr lang="tr-TR" dirty="0" err="1" smtClean="0"/>
              <a:t>toparydyr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Işlikler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123728" y="1628800"/>
            <a:ext cx="4950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276872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Zatlaryň</a:t>
            </a:r>
            <a:r>
              <a:rPr lang="tr-TR" dirty="0" smtClean="0"/>
              <a:t>, şahsyň </a:t>
            </a:r>
            <a:r>
              <a:rPr lang="tr-TR" dirty="0" err="1" smtClean="0"/>
              <a:t>hereketini</a:t>
            </a:r>
            <a:r>
              <a:rPr lang="tr-TR" dirty="0" smtClean="0"/>
              <a:t>, </a:t>
            </a:r>
            <a:r>
              <a:rPr lang="tr-TR" dirty="0" err="1" smtClean="0"/>
              <a:t>gymyldysyny</a:t>
            </a:r>
            <a:r>
              <a:rPr lang="tr-TR" dirty="0" smtClean="0"/>
              <a:t> (</a:t>
            </a:r>
            <a:r>
              <a:rPr lang="tr-TR" dirty="0" err="1" smtClean="0"/>
              <a:t>ýöre</a:t>
            </a:r>
            <a:r>
              <a:rPr lang="tr-TR" dirty="0" smtClean="0"/>
              <a:t>, git, gel) we </a:t>
            </a:r>
            <a:r>
              <a:rPr lang="tr-TR" dirty="0" err="1" smtClean="0"/>
              <a:t>hereket</a:t>
            </a:r>
            <a:r>
              <a:rPr lang="tr-TR" dirty="0" smtClean="0"/>
              <a:t> </a:t>
            </a:r>
            <a:r>
              <a:rPr lang="tr-TR" dirty="0" err="1" smtClean="0"/>
              <a:t>ýagdaýyny</a:t>
            </a:r>
            <a:r>
              <a:rPr lang="tr-TR" dirty="0" smtClean="0"/>
              <a:t> (ekmek, </a:t>
            </a:r>
            <a:r>
              <a:rPr lang="tr-TR" dirty="0" err="1" smtClean="0"/>
              <a:t>eremek</a:t>
            </a:r>
            <a:r>
              <a:rPr lang="tr-TR" dirty="0" smtClean="0"/>
              <a:t>, </a:t>
            </a:r>
            <a:r>
              <a:rPr lang="tr-TR" dirty="0" err="1" smtClean="0"/>
              <a:t>doňmak</a:t>
            </a:r>
            <a:r>
              <a:rPr lang="tr-TR" dirty="0" smtClean="0"/>
              <a:t>) </a:t>
            </a:r>
            <a:r>
              <a:rPr lang="tr-TR" dirty="0" err="1" smtClean="0"/>
              <a:t>görkezýän</a:t>
            </a:r>
            <a:r>
              <a:rPr lang="tr-TR" dirty="0" smtClean="0"/>
              <a:t> sözlere </a:t>
            </a:r>
            <a:r>
              <a:rPr lang="tr-TR" b="1" dirty="0" smtClean="0"/>
              <a:t>işlik </a:t>
            </a:r>
            <a:r>
              <a:rPr lang="tr-TR" dirty="0" err="1" smtClean="0"/>
              <a:t>diýilýär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smtClean="0"/>
              <a:t>Hereketi ýa-da onuň geçiş </a:t>
            </a:r>
            <a:r>
              <a:rPr lang="tr-TR" dirty="0" err="1" smtClean="0"/>
              <a:t>ýagdaýyny</a:t>
            </a:r>
            <a:r>
              <a:rPr lang="tr-TR" dirty="0" smtClean="0"/>
              <a:t>, </a:t>
            </a:r>
            <a:r>
              <a:rPr lang="tr-TR" dirty="0" err="1" smtClean="0"/>
              <a:t>alamatlaryň</a:t>
            </a:r>
            <a:r>
              <a:rPr lang="tr-TR" dirty="0" smtClean="0"/>
              <a:t> ýüze </a:t>
            </a:r>
            <a:r>
              <a:rPr lang="tr-TR" dirty="0" err="1" smtClean="0"/>
              <a:t>çykmagyny</a:t>
            </a:r>
            <a:r>
              <a:rPr lang="tr-TR" dirty="0" smtClean="0"/>
              <a:t>, </a:t>
            </a:r>
            <a:r>
              <a:rPr lang="tr-TR" dirty="0" err="1" smtClean="0"/>
              <a:t>üýtgemegini</a:t>
            </a:r>
            <a:r>
              <a:rPr lang="tr-TR" dirty="0" smtClean="0"/>
              <a:t>, bir adama ýa-da bir </a:t>
            </a:r>
            <a:r>
              <a:rPr lang="tr-TR" dirty="0" err="1" smtClean="0"/>
              <a:t>zada</a:t>
            </a:r>
            <a:r>
              <a:rPr lang="tr-TR" dirty="0" smtClean="0"/>
              <a:t> bolan </a:t>
            </a:r>
            <a:r>
              <a:rPr lang="tr-TR" dirty="0" err="1" smtClean="0"/>
              <a:t>gatnaşygy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</a:t>
            </a:r>
            <a:r>
              <a:rPr lang="tr-TR" dirty="0" smtClean="0"/>
              <a:t> </a:t>
            </a:r>
            <a:r>
              <a:rPr lang="tr-TR" dirty="0" err="1" smtClean="0"/>
              <a:t>hökmünde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söz </a:t>
            </a:r>
            <a:r>
              <a:rPr lang="tr-TR" dirty="0" err="1" smtClean="0"/>
              <a:t>topary</a:t>
            </a:r>
            <a:r>
              <a:rPr lang="tr-TR" dirty="0" smtClean="0"/>
              <a:t> bolan işlikler dilde uly </a:t>
            </a:r>
            <a:r>
              <a:rPr lang="tr-TR" dirty="0" err="1" smtClean="0"/>
              <a:t>ähmiýete</a:t>
            </a:r>
            <a:r>
              <a:rPr lang="tr-TR" dirty="0" smtClean="0"/>
              <a:t> </a:t>
            </a:r>
            <a:r>
              <a:rPr lang="tr-TR" dirty="0" err="1" smtClean="0"/>
              <a:t>eýedir</a:t>
            </a:r>
            <a:r>
              <a:rPr lang="tr-TR" dirty="0" smtClean="0"/>
              <a:t>, köp </a:t>
            </a:r>
            <a:r>
              <a:rPr lang="tr-TR" dirty="0" err="1" smtClean="0"/>
              <a:t>taraply</a:t>
            </a:r>
            <a:r>
              <a:rPr lang="tr-TR" dirty="0" smtClean="0"/>
              <a:t> hem </a:t>
            </a:r>
            <a:r>
              <a:rPr lang="tr-TR" dirty="0" err="1" smtClean="0"/>
              <a:t>giň</a:t>
            </a:r>
            <a:r>
              <a:rPr lang="tr-TR" dirty="0" smtClean="0"/>
              <a:t> </a:t>
            </a:r>
            <a:r>
              <a:rPr lang="tr-TR" dirty="0" err="1" smtClean="0"/>
              <a:t>ulanylýan</a:t>
            </a:r>
            <a:r>
              <a:rPr lang="tr-TR" dirty="0" smtClean="0"/>
              <a:t> söz </a:t>
            </a:r>
            <a:r>
              <a:rPr lang="tr-TR" dirty="0" err="1" smtClean="0"/>
              <a:t>toparydyr</a:t>
            </a:r>
            <a:r>
              <a:rPr lang="tr-TR" dirty="0" smtClean="0"/>
              <a:t>.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turmak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işlemek,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çekmek,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halamak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şatlanmak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garalmak</a:t>
            </a:r>
            <a:r>
              <a:rPr lang="tr-TR" b="1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123728" y="1628800"/>
            <a:ext cx="4950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564904"/>
            <a:ext cx="7272808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/>
            <a:r>
              <a:rPr lang="tr-TR" b="1" dirty="0" smtClean="0">
                <a:solidFill>
                  <a:srgbClr val="FF0000"/>
                </a:solidFill>
              </a:rPr>
              <a:t>1.Bir </a:t>
            </a:r>
            <a:r>
              <a:rPr lang="tr-TR" b="1" dirty="0" err="1" smtClean="0">
                <a:solidFill>
                  <a:srgbClr val="FF0000"/>
                </a:solidFill>
              </a:rPr>
              <a:t>zadyň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gymyldy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hereketini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atlandyrýarlar</a:t>
            </a:r>
            <a:r>
              <a:rPr lang="tr-TR" dirty="0" smtClean="0"/>
              <a:t>: </a:t>
            </a:r>
          </a:p>
          <a:p>
            <a:pPr marL="342900" indent="-342900"/>
            <a:endParaRPr lang="tr-TR" dirty="0" smtClean="0"/>
          </a:p>
          <a:p>
            <a:pPr marL="342900" indent="-342900"/>
            <a:r>
              <a:rPr lang="tr-TR" b="1" dirty="0" err="1" smtClean="0"/>
              <a:t>çykmak</a:t>
            </a:r>
            <a:r>
              <a:rPr lang="tr-TR" b="1" dirty="0" smtClean="0"/>
              <a:t>, </a:t>
            </a:r>
            <a:r>
              <a:rPr lang="tr-TR" b="1" dirty="0" err="1" smtClean="0"/>
              <a:t>turmak</a:t>
            </a:r>
            <a:r>
              <a:rPr lang="tr-TR" b="1" dirty="0" smtClean="0"/>
              <a:t>, oturmak, durmak, çalmak, </a:t>
            </a:r>
            <a:r>
              <a:rPr lang="tr-TR" b="1" dirty="0" err="1" smtClean="0"/>
              <a:t>gonmak</a:t>
            </a:r>
            <a:r>
              <a:rPr lang="tr-TR" b="1" dirty="0" smtClean="0"/>
              <a:t>... </a:t>
            </a:r>
          </a:p>
          <a:p>
            <a:pPr marL="342900" indent="-342900"/>
            <a:endParaRPr lang="tr-TR" b="1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</a:t>
            </a:r>
            <a:r>
              <a:rPr lang="tr-TR" b="1" dirty="0" err="1" smtClean="0">
                <a:solidFill>
                  <a:srgbClr val="FF0000"/>
                </a:solidFill>
              </a:rPr>
              <a:t>Ýagdaýy</a:t>
            </a:r>
            <a:r>
              <a:rPr lang="tr-TR" b="1" dirty="0" smtClean="0">
                <a:solidFill>
                  <a:srgbClr val="FF0000"/>
                </a:solidFill>
              </a:rPr>
              <a:t> we onuň </a:t>
            </a:r>
            <a:r>
              <a:rPr lang="tr-TR" b="1" dirty="0" err="1" smtClean="0">
                <a:solidFill>
                  <a:srgbClr val="FF0000"/>
                </a:solidFill>
              </a:rPr>
              <a:t>üýtgemegini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aňladýarlar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/>
              <a:t>ýagmak</a:t>
            </a:r>
            <a:r>
              <a:rPr lang="tr-TR" b="1" dirty="0" smtClean="0"/>
              <a:t>, </a:t>
            </a:r>
            <a:r>
              <a:rPr lang="tr-TR" b="1" dirty="0" err="1" smtClean="0"/>
              <a:t>eremek</a:t>
            </a:r>
            <a:r>
              <a:rPr lang="tr-TR" b="1" dirty="0" smtClean="0"/>
              <a:t>, </a:t>
            </a:r>
            <a:r>
              <a:rPr lang="tr-TR" b="1" dirty="0" err="1" smtClean="0"/>
              <a:t>doňmak</a:t>
            </a:r>
            <a:r>
              <a:rPr lang="tr-TR" b="1" dirty="0" smtClean="0"/>
              <a:t>, </a:t>
            </a:r>
            <a:r>
              <a:rPr lang="tr-TR" b="1" dirty="0" err="1" smtClean="0"/>
              <a:t>açylmak</a:t>
            </a:r>
            <a:r>
              <a:rPr lang="tr-TR" b="1" dirty="0" smtClean="0"/>
              <a:t>, </a:t>
            </a:r>
            <a:r>
              <a:rPr lang="tr-TR" b="1" dirty="0" err="1" smtClean="0"/>
              <a:t>ýatmak</a:t>
            </a:r>
            <a:r>
              <a:rPr lang="tr-TR" b="1" dirty="0" smtClean="0"/>
              <a:t>, sürmek, </a:t>
            </a:r>
            <a:r>
              <a:rPr lang="tr-TR" b="1" dirty="0" err="1" smtClean="0"/>
              <a:t>garalmak</a:t>
            </a:r>
            <a:r>
              <a:rPr lang="tr-TR" b="1" dirty="0" smtClean="0"/>
              <a:t>, </a:t>
            </a:r>
          </a:p>
          <a:p>
            <a:pPr algn="just"/>
            <a:r>
              <a:rPr lang="tr-TR" b="1" dirty="0" smtClean="0"/>
              <a:t>tutulmak, </a:t>
            </a:r>
            <a:r>
              <a:rPr lang="tr-TR" b="1" dirty="0" err="1" smtClean="0"/>
              <a:t>turşamak</a:t>
            </a:r>
            <a:r>
              <a:rPr lang="tr-TR" b="1" dirty="0" smtClean="0"/>
              <a:t>...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123728" y="1628800"/>
            <a:ext cx="4950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276872"/>
            <a:ext cx="691276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3.Kimdir birine ýa-da </a:t>
            </a:r>
            <a:r>
              <a:rPr lang="tr-TR" b="1" dirty="0" err="1" smtClean="0">
                <a:solidFill>
                  <a:srgbClr val="FF0000"/>
                </a:solidFill>
              </a:rPr>
              <a:t>nämedir</a:t>
            </a:r>
            <a:r>
              <a:rPr lang="tr-TR" b="1" dirty="0" smtClean="0">
                <a:solidFill>
                  <a:srgbClr val="FF0000"/>
                </a:solidFill>
              </a:rPr>
              <a:t> bir </a:t>
            </a:r>
            <a:r>
              <a:rPr lang="tr-TR" b="1" dirty="0" err="1" smtClean="0">
                <a:solidFill>
                  <a:srgbClr val="FF0000"/>
                </a:solidFill>
              </a:rPr>
              <a:t>zada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gatnaşygy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bildirýärler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hasaplamak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gynanmak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garşylamak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ugratmak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kowmak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soramak</a:t>
            </a:r>
            <a:r>
              <a:rPr lang="tr-TR" b="1" dirty="0" smtClean="0"/>
              <a:t>... 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123728" y="1628800"/>
            <a:ext cx="4950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636912"/>
            <a:ext cx="7128792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Türkmen dilinde işlikler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iki esasa </a:t>
            </a:r>
            <a:r>
              <a:rPr lang="tr-TR" b="1" dirty="0" err="1" smtClean="0"/>
              <a:t>görä</a:t>
            </a:r>
            <a:r>
              <a:rPr lang="tr-TR" b="1" dirty="0" smtClean="0"/>
              <a:t> </a:t>
            </a:r>
            <a:r>
              <a:rPr lang="tr-TR" b="1" dirty="0" err="1" smtClean="0"/>
              <a:t>bölünýärler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marL="342900" indent="-342900" algn="just"/>
            <a:r>
              <a:rPr lang="tr-TR" b="1" dirty="0" smtClean="0"/>
              <a:t>1.</a:t>
            </a:r>
            <a:r>
              <a:rPr lang="tr-TR" b="1" dirty="0" err="1" smtClean="0"/>
              <a:t>Hereket</a:t>
            </a:r>
            <a:r>
              <a:rPr lang="tr-TR" b="1" dirty="0" smtClean="0"/>
              <a:t> (dinamik) </a:t>
            </a:r>
            <a:r>
              <a:rPr lang="tr-TR" b="1" dirty="0" smtClean="0">
                <a:solidFill>
                  <a:srgbClr val="FF0000"/>
                </a:solidFill>
              </a:rPr>
              <a:t>işlikler</a:t>
            </a:r>
            <a:r>
              <a:rPr lang="tr-TR" dirty="0" smtClean="0"/>
              <a:t>i we </a:t>
            </a:r>
            <a:r>
              <a:rPr lang="tr-TR" b="1" dirty="0" err="1" smtClean="0"/>
              <a:t>hereket</a:t>
            </a:r>
            <a:r>
              <a:rPr lang="tr-TR" b="1" dirty="0" smtClean="0"/>
              <a:t> </a:t>
            </a:r>
            <a:r>
              <a:rPr lang="tr-TR" b="1" dirty="0" err="1" smtClean="0"/>
              <a:t>düşünjesini</a:t>
            </a:r>
            <a:r>
              <a:rPr lang="tr-TR" b="1" dirty="0" smtClean="0"/>
              <a:t> </a:t>
            </a:r>
            <a:r>
              <a:rPr lang="tr-TR" b="1" dirty="0" err="1" smtClean="0"/>
              <a:t>bildirýän</a:t>
            </a:r>
            <a:r>
              <a:rPr lang="tr-TR" b="1" dirty="0" smtClean="0"/>
              <a:t> (statik) </a:t>
            </a:r>
            <a:r>
              <a:rPr lang="tr-TR" b="1" dirty="0" smtClean="0">
                <a:solidFill>
                  <a:srgbClr val="FF0000"/>
                </a:solidFill>
              </a:rPr>
              <a:t>işlikler </a:t>
            </a:r>
          </a:p>
          <a:p>
            <a:pPr marL="342900" indent="-342900"/>
            <a:endParaRPr lang="tr-TR" dirty="0" smtClean="0"/>
          </a:p>
          <a:p>
            <a:pPr algn="just"/>
            <a:r>
              <a:rPr lang="tr-TR" b="1" dirty="0" smtClean="0"/>
              <a:t>2. Täsirini </a:t>
            </a:r>
            <a:r>
              <a:rPr lang="tr-TR" b="1" dirty="0" err="1" smtClean="0"/>
              <a:t>geçirýän</a:t>
            </a:r>
            <a:r>
              <a:rPr lang="tr-TR" b="1" dirty="0" smtClean="0"/>
              <a:t> we </a:t>
            </a:r>
            <a:r>
              <a:rPr lang="tr-TR" b="1" dirty="0" err="1" smtClean="0"/>
              <a:t>geçirmeýän</a:t>
            </a:r>
            <a:r>
              <a:rPr lang="tr-TR" dirty="0" smtClean="0"/>
              <a:t> islikler </a:t>
            </a:r>
          </a:p>
          <a:p>
            <a:pPr algn="just"/>
            <a:endParaRPr lang="tr-TR" dirty="0" smtClean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123728" y="1628800"/>
            <a:ext cx="4950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475656" y="2274838"/>
            <a:ext cx="648072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Hereket</a:t>
            </a:r>
            <a:r>
              <a:rPr lang="tr-TR" b="1" dirty="0" smtClean="0">
                <a:solidFill>
                  <a:srgbClr val="FF0000"/>
                </a:solidFill>
              </a:rPr>
              <a:t> işlikleri.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Dinamik işlikler </a:t>
            </a:r>
            <a:r>
              <a:rPr lang="tr-TR" dirty="0" err="1" smtClean="0"/>
              <a:t>başgaça</a:t>
            </a:r>
            <a:r>
              <a:rPr lang="tr-TR" dirty="0" smtClean="0"/>
              <a:t> </a:t>
            </a:r>
            <a:r>
              <a:rPr lang="tr-TR" dirty="0" err="1" smtClean="0"/>
              <a:t>hakyky</a:t>
            </a:r>
            <a:r>
              <a:rPr lang="tr-TR" dirty="0" smtClean="0"/>
              <a:t> işlikler ýa-da </a:t>
            </a:r>
            <a:r>
              <a:rPr lang="tr-TR" dirty="0" err="1" smtClean="0"/>
              <a:t>hereket</a:t>
            </a:r>
            <a:r>
              <a:rPr lang="tr-TR" dirty="0" smtClean="0"/>
              <a:t> işlikleri </a:t>
            </a:r>
            <a:r>
              <a:rPr lang="tr-TR" dirty="0" err="1" smtClean="0"/>
              <a:t>diýlip</a:t>
            </a:r>
            <a:r>
              <a:rPr lang="tr-TR" dirty="0" smtClean="0"/>
              <a:t> hem </a:t>
            </a:r>
            <a:r>
              <a:rPr lang="tr-TR" dirty="0" err="1" smtClean="0"/>
              <a:t>atlandyrylýarlar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Beýle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 </a:t>
            </a:r>
            <a:r>
              <a:rPr lang="tr-TR" dirty="0" err="1" smtClean="0"/>
              <a:t>zadyň</a:t>
            </a:r>
            <a:r>
              <a:rPr lang="tr-TR" dirty="0" smtClean="0"/>
              <a:t> </a:t>
            </a:r>
            <a:r>
              <a:rPr lang="tr-TR" dirty="0" err="1" smtClean="0"/>
              <a:t>hereket</a:t>
            </a:r>
            <a:r>
              <a:rPr lang="tr-TR" dirty="0" smtClean="0"/>
              <a:t> </a:t>
            </a:r>
            <a:r>
              <a:rPr lang="tr-TR" dirty="0" err="1" smtClean="0"/>
              <a:t>netijesinde</a:t>
            </a:r>
            <a:r>
              <a:rPr lang="tr-TR" dirty="0" smtClean="0"/>
              <a:t> bir </a:t>
            </a:r>
            <a:r>
              <a:rPr lang="tr-TR" dirty="0" err="1" smtClean="0"/>
              <a:t>ýerden</a:t>
            </a:r>
            <a:r>
              <a:rPr lang="tr-TR" dirty="0" smtClean="0"/>
              <a:t> </a:t>
            </a:r>
            <a:r>
              <a:rPr lang="tr-TR" dirty="0" err="1" smtClean="0"/>
              <a:t>ikinji</a:t>
            </a:r>
            <a:r>
              <a:rPr lang="tr-TR" dirty="0" smtClean="0"/>
              <a:t> bir </a:t>
            </a:r>
            <a:r>
              <a:rPr lang="tr-TR" dirty="0" err="1" smtClean="0"/>
              <a:t>ýere</a:t>
            </a:r>
            <a:r>
              <a:rPr lang="tr-TR" dirty="0" smtClean="0"/>
              <a:t> </a:t>
            </a:r>
            <a:r>
              <a:rPr lang="tr-TR" dirty="0" err="1" smtClean="0"/>
              <a:t>ornuny</a:t>
            </a:r>
            <a:r>
              <a:rPr lang="tr-TR" dirty="0" smtClean="0"/>
              <a:t> </a:t>
            </a:r>
            <a:r>
              <a:rPr lang="tr-TR" dirty="0" err="1" smtClean="0"/>
              <a:t>üýtgetmegi</a:t>
            </a:r>
            <a:r>
              <a:rPr lang="tr-TR" dirty="0" smtClean="0"/>
              <a:t> bilen </a:t>
            </a:r>
            <a:r>
              <a:rPr lang="tr-TR" dirty="0" err="1" smtClean="0"/>
              <a:t>bagly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Munda</a:t>
            </a:r>
            <a:r>
              <a:rPr lang="tr-TR" dirty="0" smtClean="0"/>
              <a:t> </a:t>
            </a:r>
            <a:r>
              <a:rPr lang="tr-TR" dirty="0" err="1" smtClean="0"/>
              <a:t>esasan</a:t>
            </a:r>
            <a:r>
              <a:rPr lang="tr-TR" dirty="0" smtClean="0"/>
              <a:t>, göze </a:t>
            </a:r>
            <a:r>
              <a:rPr lang="tr-TR" dirty="0" err="1" smtClean="0"/>
              <a:t>görünýän</a:t>
            </a:r>
            <a:r>
              <a:rPr lang="tr-TR" dirty="0" smtClean="0"/>
              <a:t> </a:t>
            </a:r>
            <a:r>
              <a:rPr lang="tr-TR" dirty="0" err="1" smtClean="0"/>
              <a:t>hereket</a:t>
            </a:r>
            <a:r>
              <a:rPr lang="tr-TR" dirty="0" smtClean="0"/>
              <a:t> nazarda </a:t>
            </a:r>
            <a:r>
              <a:rPr lang="tr-TR" dirty="0" err="1" smtClean="0"/>
              <a:t>tutulýar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Maşyn</a:t>
            </a:r>
            <a:r>
              <a:rPr lang="tr-TR" b="1" i="1" dirty="0" smtClean="0"/>
              <a:t> </a:t>
            </a:r>
            <a:r>
              <a:rPr lang="tr-TR" b="1" i="1" dirty="0" err="1" smtClean="0"/>
              <a:t>ýöreýär</a:t>
            </a:r>
            <a:r>
              <a:rPr lang="tr-TR" b="1" i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smtClean="0"/>
              <a:t>Ol </a:t>
            </a:r>
            <a:r>
              <a:rPr lang="tr-TR" b="1" i="1" dirty="0" err="1" smtClean="0"/>
              <a:t>ýerinden</a:t>
            </a:r>
            <a:r>
              <a:rPr lang="tr-TR" b="1" i="1" dirty="0" smtClean="0"/>
              <a:t> </a:t>
            </a:r>
            <a:r>
              <a:rPr lang="tr-TR" b="1" i="1" dirty="0" err="1" smtClean="0"/>
              <a:t>turdy</a:t>
            </a:r>
            <a:r>
              <a:rPr lang="tr-TR" b="1" i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Talyplar</a:t>
            </a:r>
            <a:r>
              <a:rPr lang="tr-TR" b="1" i="1" dirty="0" smtClean="0"/>
              <a:t> geldiler</a:t>
            </a:r>
            <a:r>
              <a:rPr lang="tr-TR" i="1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13.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123728" y="1628800"/>
            <a:ext cx="4950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274838"/>
            <a:ext cx="691276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 </a:t>
            </a:r>
            <a:r>
              <a:rPr lang="tr-TR" b="1" dirty="0" err="1" smtClean="0">
                <a:solidFill>
                  <a:srgbClr val="FF0000"/>
                </a:solidFill>
              </a:rPr>
              <a:t>Hereket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düşünjesini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bildirýän</a:t>
            </a:r>
            <a:r>
              <a:rPr lang="tr-TR" b="1" dirty="0" smtClean="0">
                <a:solidFill>
                  <a:srgbClr val="FF0000"/>
                </a:solidFill>
              </a:rPr>
              <a:t> işlikler.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Statik işlikler göze </a:t>
            </a:r>
            <a:r>
              <a:rPr lang="tr-TR" dirty="0" err="1" smtClean="0"/>
              <a:t>görünmeýän</a:t>
            </a:r>
            <a:r>
              <a:rPr lang="tr-TR" dirty="0" smtClean="0"/>
              <a:t> hereketi </a:t>
            </a:r>
            <a:r>
              <a:rPr lang="tr-TR" dirty="0" err="1" smtClean="0"/>
              <a:t>aňladýarlar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Asuda</a:t>
            </a:r>
            <a:r>
              <a:rPr lang="tr-TR" dirty="0" smtClean="0"/>
              <a:t> </a:t>
            </a:r>
            <a:r>
              <a:rPr lang="tr-TR" dirty="0" err="1" smtClean="0"/>
              <a:t>halda</a:t>
            </a:r>
            <a:r>
              <a:rPr lang="tr-TR" dirty="0" smtClean="0"/>
              <a:t> duran </a:t>
            </a:r>
            <a:r>
              <a:rPr lang="tr-TR" dirty="0" err="1" smtClean="0"/>
              <a:t>zatlaryň</a:t>
            </a:r>
            <a:r>
              <a:rPr lang="tr-TR" dirty="0" smtClean="0"/>
              <a:t> </a:t>
            </a:r>
            <a:r>
              <a:rPr lang="tr-TR" dirty="0" err="1" smtClean="0"/>
              <a:t>hemişe</a:t>
            </a:r>
            <a:r>
              <a:rPr lang="tr-TR" dirty="0" smtClean="0"/>
              <a:t> </a:t>
            </a:r>
            <a:r>
              <a:rPr lang="tr-TR" dirty="0" err="1" smtClean="0"/>
              <a:t>hereketdedigi</a:t>
            </a:r>
            <a:r>
              <a:rPr lang="tr-TR" dirty="0" smtClean="0"/>
              <a:t> bilen </a:t>
            </a:r>
            <a:r>
              <a:rPr lang="tr-TR" dirty="0" err="1" smtClean="0"/>
              <a:t>bagly</a:t>
            </a:r>
            <a:r>
              <a:rPr lang="tr-TR" dirty="0" smtClean="0"/>
              <a:t> </a:t>
            </a:r>
            <a:r>
              <a:rPr lang="tr-TR" dirty="0" err="1" smtClean="0"/>
              <a:t>düşünjä</a:t>
            </a:r>
            <a:r>
              <a:rPr lang="tr-TR" dirty="0" smtClean="0"/>
              <a:t> </a:t>
            </a:r>
            <a:r>
              <a:rPr lang="tr-TR" dirty="0" err="1" smtClean="0"/>
              <a:t>görä</a:t>
            </a:r>
            <a:r>
              <a:rPr lang="tr-TR" dirty="0" smtClean="0"/>
              <a:t> </a:t>
            </a:r>
            <a:r>
              <a:rPr lang="tr-TR" dirty="0" err="1" smtClean="0"/>
              <a:t>predmetler</a:t>
            </a:r>
            <a:r>
              <a:rPr lang="tr-TR" dirty="0" smtClean="0"/>
              <a:t> hiç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hereket</a:t>
            </a:r>
            <a:r>
              <a:rPr lang="tr-TR" dirty="0" smtClean="0"/>
              <a:t> etmese-de </a:t>
            </a:r>
            <a:r>
              <a:rPr lang="tr-TR" dirty="0" err="1" smtClean="0"/>
              <a:t>olaryň</a:t>
            </a:r>
            <a:r>
              <a:rPr lang="tr-TR" dirty="0" smtClean="0"/>
              <a:t> içinde </a:t>
            </a:r>
            <a:r>
              <a:rPr lang="tr-TR" dirty="0" err="1" smtClean="0"/>
              <a:t>dürli</a:t>
            </a:r>
            <a:r>
              <a:rPr lang="tr-TR" dirty="0" smtClean="0"/>
              <a:t> prosesler </a:t>
            </a:r>
            <a:r>
              <a:rPr lang="tr-TR" dirty="0" err="1" smtClean="0"/>
              <a:t>dowam</a:t>
            </a:r>
            <a:r>
              <a:rPr lang="tr-TR" dirty="0" smtClean="0"/>
              <a:t> edýär. </a:t>
            </a:r>
          </a:p>
          <a:p>
            <a:pPr algn="just"/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 </a:t>
            </a:r>
            <a:r>
              <a:rPr lang="tr-TR" b="1" i="1" dirty="0" smtClean="0"/>
              <a:t>Agaç </a:t>
            </a:r>
            <a:r>
              <a:rPr lang="tr-TR" b="1" i="1" dirty="0" err="1" smtClean="0"/>
              <a:t>ösýär</a:t>
            </a:r>
            <a:r>
              <a:rPr lang="tr-TR" b="1" i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smtClean="0"/>
              <a:t>Adam </a:t>
            </a:r>
            <a:r>
              <a:rPr lang="tr-TR" b="1" i="1" dirty="0" err="1" smtClean="0"/>
              <a:t>oýlanýar</a:t>
            </a:r>
            <a:r>
              <a:rPr lang="tr-TR" b="1" i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Çaga</a:t>
            </a:r>
            <a:r>
              <a:rPr lang="tr-TR" b="1" i="1" dirty="0" smtClean="0"/>
              <a:t> </a:t>
            </a:r>
            <a:r>
              <a:rPr lang="tr-TR" b="1" i="1" dirty="0" err="1" smtClean="0"/>
              <a:t>ulalýar</a:t>
            </a:r>
            <a:r>
              <a:rPr lang="tr-TR" b="1" i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smtClean="0"/>
              <a:t>Oglan </a:t>
            </a:r>
            <a:r>
              <a:rPr lang="tr-TR" b="1" i="1" dirty="0" err="1" smtClean="0"/>
              <a:t>dymýar</a:t>
            </a:r>
            <a:r>
              <a:rPr lang="tr-TR" b="1" i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smtClean="0"/>
              <a:t>Gyz şol </a:t>
            </a:r>
            <a:r>
              <a:rPr lang="tr-TR" b="1" i="1" dirty="0" err="1" smtClean="0"/>
              <a:t>wakany</a:t>
            </a:r>
            <a:r>
              <a:rPr lang="tr-TR" b="1" i="1" dirty="0" smtClean="0"/>
              <a:t> </a:t>
            </a:r>
            <a:r>
              <a:rPr lang="tr-TR" b="1" i="1" dirty="0" err="1" smtClean="0"/>
              <a:t>ýatlady</a:t>
            </a:r>
            <a:r>
              <a:rPr lang="tr-TR" b="1" i="1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2025</TotalTime>
  <Words>1057</Words>
  <Application>Microsoft Office PowerPoint</Application>
  <PresentationFormat>Ekran Gösterisi (4:3)</PresentationFormat>
  <Paragraphs>204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283</cp:revision>
  <dcterms:created xsi:type="dcterms:W3CDTF">2016-09-19T14:10:52Z</dcterms:created>
  <dcterms:modified xsi:type="dcterms:W3CDTF">2018-04-24T06:43:49Z</dcterms:modified>
</cp:coreProperties>
</file>