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273" r:id="rId5"/>
    <p:sldId id="274" r:id="rId6"/>
    <p:sldId id="275" r:id="rId7"/>
    <p:sldId id="276" r:id="rId8"/>
    <p:sldId id="277" r:id="rId9"/>
    <p:sldId id="281" r:id="rId10"/>
    <p:sldId id="278" r:id="rId11"/>
    <p:sldId id="279" r:id="rId12"/>
    <p:sldId id="285" r:id="rId13"/>
    <p:sldId id="284" r:id="rId14"/>
    <p:sldId id="286" r:id="rId15"/>
    <p:sldId id="292" r:id="rId16"/>
    <p:sldId id="291" r:id="rId17"/>
    <p:sldId id="295" r:id="rId18"/>
    <p:sldId id="294" r:id="rId19"/>
    <p:sldId id="283" r:id="rId20"/>
    <p:sldId id="282" r:id="rId21"/>
    <p:sldId id="289" r:id="rId22"/>
    <p:sldId id="293" r:id="rId23"/>
    <p:sldId id="297" r:id="rId24"/>
    <p:sldId id="257" r:id="rId25"/>
    <p:sldId id="258" r:id="rId26"/>
    <p:sldId id="259" r:id="rId27"/>
    <p:sldId id="260" r:id="rId28"/>
    <p:sldId id="261" r:id="rId29"/>
    <p:sldId id="262" r:id="rId30"/>
    <p:sldId id="263" r:id="rId31"/>
    <p:sldId id="264" r:id="rId32"/>
    <p:sldId id="265" r:id="rId33"/>
    <p:sldId id="266" r:id="rId34"/>
    <p:sldId id="267" r:id="rId35"/>
    <p:sldId id="268" r:id="rId36"/>
    <p:sldId id="269" r:id="rId37"/>
    <p:sldId id="270" r:id="rId38"/>
    <p:sldId id="298" r:id="rId39"/>
    <p:sldId id="299" r:id="rId40"/>
    <p:sldId id="301" r:id="rId41"/>
    <p:sldId id="308" r:id="rId42"/>
    <p:sldId id="307" r:id="rId43"/>
    <p:sldId id="309" r:id="rId44"/>
    <p:sldId id="314" r:id="rId45"/>
    <p:sldId id="313" r:id="rId46"/>
    <p:sldId id="312" r:id="rId47"/>
    <p:sldId id="311" r:id="rId48"/>
    <p:sldId id="310" r:id="rId49"/>
    <p:sldId id="302" r:id="rId50"/>
    <p:sldId id="306" r:id="rId51"/>
    <p:sldId id="305" r:id="rId52"/>
    <p:sldId id="304" r:id="rId53"/>
    <p:sldId id="303" r:id="rId54"/>
    <p:sldId id="315" r:id="rId55"/>
    <p:sldId id="318" r:id="rId56"/>
    <p:sldId id="317" r:id="rId5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19.06.2018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19.06.2018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19.06.2018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19.06.2018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19.06.2018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19.06.2018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8" Type="http://schemas.openxmlformats.org/officeDocument/2006/relationships/hyperlink" Target="http://www.megep.meb.gov.tr/mte_program_modul/moduller_pdf/Proteini%20Boyama%201.pdf" TargetMode="External"/><Relationship Id="rId13" Type="http://schemas.openxmlformats.org/officeDocument/2006/relationships/hyperlink" Target="http://www.megep.meb.gov.tr/mte_program_modul/moduller_pdf/Dijital%20Bask%C4%B1%20(Tekstil%20Teknolojisi).pdf" TargetMode="External"/><Relationship Id="rId3" Type="http://schemas.openxmlformats.org/officeDocument/2006/relationships/hyperlink" Target="http://www.tekstildershanesi.com.tr/bilgi-deposu/baski-tekstil-basmaciligi-hakkinda-genel-bilgiler.html" TargetMode="External"/><Relationship Id="rId7" Type="http://schemas.openxmlformats.org/officeDocument/2006/relationships/hyperlink" Target="http://www.tekstildershanesi.com.tr/bilgi-deposu/tekstil-liflerinin-boyanmasi.html" TargetMode="External"/><Relationship Id="rId12" Type="http://schemas.openxmlformats.org/officeDocument/2006/relationships/hyperlink" Target="http://www.megep.meb.gov.tr/mte_program_modul/moduller_pdf/Dijital%20Bask%C4%B1ya%20Haz%C4%B1rl%C4%B1k.pdf" TargetMode="External"/><Relationship Id="rId2" Type="http://schemas.openxmlformats.org/officeDocument/2006/relationships/hyperlink" Target="http://www.tekstilbilgi.net/kumas-baski-teknikleri.html" TargetMode="External"/><Relationship Id="rId1" Type="http://schemas.openxmlformats.org/officeDocument/2006/relationships/slideLayout" Target="../slideLayouts/slideLayout2.xml"/><Relationship Id="rId6" Type="http://schemas.openxmlformats.org/officeDocument/2006/relationships/hyperlink" Target="http://www.altoteks.com.tr/Sayfalar.aspx?id=50" TargetMode="External"/><Relationship Id="rId11" Type="http://schemas.openxmlformats.org/officeDocument/2006/relationships/hyperlink" Target="https://tekstilsayfasi.blogspot.com.tr/2013/01/fiksaj-ve-termofiksaj-islemleri.html" TargetMode="External"/><Relationship Id="rId5" Type="http://schemas.openxmlformats.org/officeDocument/2006/relationships/hyperlink" Target="http://www.kumasci.com/Formlar/TerimGoster.aspx?Terimid=651" TargetMode="External"/><Relationship Id="rId10" Type="http://schemas.openxmlformats.org/officeDocument/2006/relationships/hyperlink" Target="http://megep.meb.gov.tr/mte_program_modul/moduller_pdf/Boyar%20Maddelerle%20Bask%C4%B1%201.pdf" TargetMode="External"/><Relationship Id="rId4" Type="http://schemas.openxmlformats.org/officeDocument/2006/relationships/hyperlink" Target="http://dergi.tekstilvemuhendis.org.tr/article/view/5000000605/5000001183" TargetMode="External"/><Relationship Id="rId9" Type="http://schemas.openxmlformats.org/officeDocument/2006/relationships/hyperlink" Target="http://www.megep.meb.gov.tr/mte_program_modul/moduller_pdf/Temel%20Boyama.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BOYA-BASKI</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İpekli Mamullere Uygulanan Ön Terbiye İşlemleri</a:t>
            </a:r>
            <a:endParaRPr lang="tr-TR" dirty="0"/>
          </a:p>
        </p:txBody>
      </p:sp>
      <p:sp>
        <p:nvSpPr>
          <p:cNvPr id="3" name="2 İçerik Yer Tutucusu"/>
          <p:cNvSpPr>
            <a:spLocks noGrp="1"/>
          </p:cNvSpPr>
          <p:nvPr>
            <p:ph idx="1"/>
          </p:nvPr>
        </p:nvSpPr>
        <p:spPr/>
        <p:txBody>
          <a:bodyPr>
            <a:normAutofit/>
          </a:bodyPr>
          <a:lstStyle/>
          <a:p>
            <a:r>
              <a:rPr lang="tr-TR" dirty="0" smtClean="0"/>
              <a:t>Ham ipek ipliği, ipeğin bileşiminde bulunan serisinden dolayı sert, mat ve </a:t>
            </a:r>
            <a:r>
              <a:rPr lang="tr-TR" dirty="0" err="1" smtClean="0"/>
              <a:t>hidrofob</a:t>
            </a:r>
            <a:r>
              <a:rPr lang="tr-TR" dirty="0" smtClean="0"/>
              <a:t> bir karaktere sahiptir. Bu özellikleri ipeğe terbiye işlemlerinde olumsuzluk vereceğinden serisin uzaklaştırma yapılmalıdır. İpek liflerinin ön terbiye işlemlerine geçmeden önce kozadan lif elde etmek için yapılan koza kaynatma (pişirme) işlemine değinilmesi gerekir.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Koza kaynatma</a:t>
            </a:r>
            <a:endParaRPr lang="tr-TR" dirty="0"/>
          </a:p>
        </p:txBody>
      </p:sp>
      <p:sp>
        <p:nvSpPr>
          <p:cNvPr id="3" name="2 İçerik Yer Tutucusu"/>
          <p:cNvSpPr>
            <a:spLocks noGrp="1"/>
          </p:cNvSpPr>
          <p:nvPr>
            <p:ph idx="1"/>
          </p:nvPr>
        </p:nvSpPr>
        <p:spPr/>
        <p:txBody>
          <a:bodyPr/>
          <a:lstStyle/>
          <a:p>
            <a:r>
              <a:rPr lang="tr-TR" dirty="0" smtClean="0"/>
              <a:t>Kozalardan lif uçlarının bulunarak çekilebilmesi için kozaların sıcak su ve buharla işlem görmesi gerekmektedir ki bu işleme “pişirme” veya “koza kaynatma” adı verilir. Koza kaynatmadan amaç; liflerdeki serisin kısmını yumuşatmak ve bu sırada kozaların içerisinin suyla dolmasını sağlamaktır. Resim 1.2’de koza kaynatma işleminin yapılışı görülmektedir.</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Serisinin uzaklaştırılması</a:t>
            </a:r>
            <a:endParaRPr lang="tr-TR" dirty="0"/>
          </a:p>
        </p:txBody>
      </p:sp>
      <p:sp>
        <p:nvSpPr>
          <p:cNvPr id="3" name="2 İçerik Yer Tutucusu"/>
          <p:cNvSpPr>
            <a:spLocks noGrp="1"/>
          </p:cNvSpPr>
          <p:nvPr>
            <p:ph idx="1"/>
          </p:nvPr>
        </p:nvSpPr>
        <p:spPr/>
        <p:txBody>
          <a:bodyPr>
            <a:normAutofit/>
          </a:bodyPr>
          <a:lstStyle/>
          <a:p>
            <a:r>
              <a:rPr lang="tr-TR" dirty="0" smtClean="0"/>
              <a:t>Kozalardan kesiksiz lif hâlinde çekilen ipek tellerini bir araya getirerek ve belirli bir katlı büküm vererek elde edilen ipek ipliklerine “ham ipek” veya “</a:t>
            </a:r>
            <a:r>
              <a:rPr lang="tr-TR" dirty="0" err="1" smtClean="0"/>
              <a:t>gege</a:t>
            </a:r>
            <a:r>
              <a:rPr lang="tr-TR" dirty="0" smtClean="0"/>
              <a:t>” denir. Ham ipek liflerinde </a:t>
            </a:r>
            <a:r>
              <a:rPr lang="tr-TR" dirty="0" err="1" smtClean="0"/>
              <a:t>fibroinin</a:t>
            </a:r>
            <a:r>
              <a:rPr lang="tr-TR" dirty="0" smtClean="0"/>
              <a:t> etrafını saran serisin, ipeğe mat bir görünüm ve gevrek bir tutum verir. Bu nedenle ham ipek liflerine serisin uzaklaştırma işlemi uygulanır. Serisin uzaklaştırma işlemi genellikle sıcak yeşil sabun çözeltisiyle yapılır</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İpek liflerinin ağartılması</a:t>
            </a:r>
            <a:endParaRPr lang="tr-TR" dirty="0"/>
          </a:p>
        </p:txBody>
      </p:sp>
      <p:sp>
        <p:nvSpPr>
          <p:cNvPr id="3" name="2 İçerik Yer Tutucusu"/>
          <p:cNvSpPr>
            <a:spLocks noGrp="1"/>
          </p:cNvSpPr>
          <p:nvPr>
            <p:ph idx="1"/>
          </p:nvPr>
        </p:nvSpPr>
        <p:spPr/>
        <p:txBody>
          <a:bodyPr/>
          <a:lstStyle/>
          <a:p>
            <a:r>
              <a:rPr lang="tr-TR" dirty="0" smtClean="0"/>
              <a:t>Yün liflerinde olduğu gibi, ipek liflerinin ağartılması da indirgen veya yükseltgen maddelerle yapılabilir. Fakat genelde serisini uzaklaştırılmış lifler yeterli beyazlığa sahip olduklarından eğer beyaz olarak kullanılmayacaklar veya açık tonda, canlı nüanslarda boyanmayacaklarsa ağartılmalarına gerek yoktur. İpek lifleri indirgen veya yükseltgen maddelerle ağartılır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ASİT BOYARMADDE İLE BOYAMA </a:t>
            </a: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dirty="0" smtClean="0"/>
              <a:t>Protein ve </a:t>
            </a:r>
            <a:r>
              <a:rPr lang="tr-TR" dirty="0" err="1" smtClean="0"/>
              <a:t>poliamid</a:t>
            </a:r>
            <a:r>
              <a:rPr lang="tr-TR" dirty="0" smtClean="0"/>
              <a:t> lifi asidik ortamda boyadıkları için bu adı almış suda çözünebilen boyar maddelerdir. Boyar madde ile lif arasında iyonik bağ oluşur.</a:t>
            </a:r>
          </a:p>
          <a:p>
            <a:pPr>
              <a:buNone/>
            </a:pPr>
            <a:r>
              <a:rPr lang="tr-TR" dirty="0" smtClean="0"/>
              <a:t> Asit boyar maddeleri, genel özellikleri ve uygulanış yöntemine göre üç </a:t>
            </a:r>
            <a:r>
              <a:rPr lang="tr-TR" dirty="0" err="1" smtClean="0"/>
              <a:t>guba</a:t>
            </a:r>
            <a:r>
              <a:rPr lang="tr-TR" dirty="0" smtClean="0"/>
              <a:t> ayrılır : </a:t>
            </a:r>
          </a:p>
          <a:p>
            <a:pPr>
              <a:buNone/>
            </a:pPr>
            <a:r>
              <a:rPr lang="tr-TR" dirty="0" smtClean="0"/>
              <a:t> Kuvvetli asidik ortamda boyayan asit boyar maddeleri (</a:t>
            </a:r>
            <a:r>
              <a:rPr lang="tr-TR" dirty="0" err="1" smtClean="0"/>
              <a:t>pH</a:t>
            </a:r>
            <a:r>
              <a:rPr lang="tr-TR" dirty="0" smtClean="0"/>
              <a:t> 2 – 3,5),</a:t>
            </a:r>
          </a:p>
          <a:p>
            <a:pPr>
              <a:buNone/>
            </a:pPr>
            <a:r>
              <a:rPr lang="tr-TR" dirty="0" smtClean="0"/>
              <a:t> Orta kuvvette asidik ortamda boyayan asit boyar maddeleri (</a:t>
            </a:r>
            <a:r>
              <a:rPr lang="tr-TR" dirty="0" err="1" smtClean="0"/>
              <a:t>pH</a:t>
            </a:r>
            <a:r>
              <a:rPr lang="tr-TR" dirty="0" smtClean="0"/>
              <a:t> 3,5 – 5,5),</a:t>
            </a:r>
          </a:p>
          <a:p>
            <a:pPr>
              <a:buNone/>
            </a:pPr>
            <a:r>
              <a:rPr lang="tr-TR" dirty="0" smtClean="0"/>
              <a:t> Zayıf asidik ve nötr ortamda boyayan asit boyar maddeleridir (</a:t>
            </a:r>
            <a:r>
              <a:rPr lang="tr-TR" dirty="0" err="1" smtClean="0"/>
              <a:t>pH</a:t>
            </a:r>
            <a:r>
              <a:rPr lang="tr-TR" dirty="0" smtClean="0"/>
              <a:t> 5,5 – 7).</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94122"/>
          </a:xfrm>
        </p:spPr>
        <p:txBody>
          <a:bodyPr>
            <a:normAutofit fontScale="90000"/>
          </a:bodyPr>
          <a:lstStyle/>
          <a:p>
            <a:r>
              <a:rPr lang="tr-TR" dirty="0" smtClean="0"/>
              <a:t>Asit Boyar maddelerle Yünlü Materyalin Boyanmasında Kullanılan Kimyasal Maddeler</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 Su: Boyama banyosunda kullanılacak işletme suyu yumuşak (metal iyonları içermeyen su) olmalı veya boya banyosu içine su sertliğini giderici maddeler konulmalıdır. Suya sertlik veren ağır metal iyonları boyamayı olumsuz yönde etkiler.</a:t>
            </a:r>
          </a:p>
          <a:p>
            <a:r>
              <a:rPr lang="tr-TR" dirty="0" smtClean="0"/>
              <a:t> Tuz: Boyar maddenin lif tarafından kontrollü çekimini sağlamak için kullanılır. </a:t>
            </a:r>
          </a:p>
          <a:p>
            <a:r>
              <a:rPr lang="tr-TR" dirty="0" smtClean="0"/>
              <a:t> Asit: Banyonun </a:t>
            </a:r>
            <a:r>
              <a:rPr lang="tr-TR" dirty="0" err="1" smtClean="0"/>
              <a:t>pH’ını</a:t>
            </a:r>
            <a:r>
              <a:rPr lang="tr-TR" dirty="0" smtClean="0"/>
              <a:t> asidik olarak ayarlamak için kullanılır.</a:t>
            </a:r>
          </a:p>
          <a:p>
            <a:r>
              <a:rPr lang="tr-TR" dirty="0" smtClean="0"/>
              <a:t> </a:t>
            </a:r>
            <a:r>
              <a:rPr lang="tr-TR" dirty="0" err="1" smtClean="0"/>
              <a:t>Egalize</a:t>
            </a:r>
            <a:r>
              <a:rPr lang="tr-TR" dirty="0" smtClean="0"/>
              <a:t> maddesi: Düzgün boyamaya yardımcı olur.</a:t>
            </a:r>
          </a:p>
          <a:p>
            <a:r>
              <a:rPr lang="tr-TR" dirty="0" smtClean="0"/>
              <a:t> Koruyucu maddeler: Yün lifinin mekanik etkilerden zarar görmesini engellemek için kullanılır</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METAL KOMPLEKS BOYAR MADDELERLE BOYAMA</a:t>
            </a:r>
            <a:endParaRPr lang="tr-TR" dirty="0"/>
          </a:p>
        </p:txBody>
      </p:sp>
      <p:sp>
        <p:nvSpPr>
          <p:cNvPr id="3" name="2 İçerik Yer Tutucusu"/>
          <p:cNvSpPr>
            <a:spLocks noGrp="1"/>
          </p:cNvSpPr>
          <p:nvPr>
            <p:ph idx="1"/>
          </p:nvPr>
        </p:nvSpPr>
        <p:spPr/>
        <p:txBody>
          <a:bodyPr/>
          <a:lstStyle/>
          <a:p>
            <a:r>
              <a:rPr lang="tr-TR" dirty="0" smtClean="0"/>
              <a:t>Protein lifi, kıl kökenli ve salgı kökenli olmak üzere iki ana grupta incelenir. Hayvansal lifin ana yapı maddesi proteindir. Kıl kökenli yünün ana yapı maddesi </a:t>
            </a:r>
            <a:r>
              <a:rPr lang="tr-TR" dirty="0" err="1" smtClean="0"/>
              <a:t>keratin</a:t>
            </a:r>
            <a:r>
              <a:rPr lang="tr-TR" dirty="0" smtClean="0"/>
              <a:t>, salgı kökenli olan ipek lifinin ise </a:t>
            </a:r>
            <a:r>
              <a:rPr lang="tr-TR" dirty="0" err="1" smtClean="0"/>
              <a:t>fibroin</a:t>
            </a:r>
            <a:r>
              <a:rPr lang="tr-TR" dirty="0" smtClean="0"/>
              <a:t> isimli proteindir. Yün ve ipek lifi, protein içerdiğinden boyanma açısından da benzerlik gösterir.</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Kullanım Yerleri</a:t>
            </a:r>
            <a:endParaRPr lang="tr-TR" dirty="0"/>
          </a:p>
        </p:txBody>
      </p:sp>
      <p:sp>
        <p:nvSpPr>
          <p:cNvPr id="3" name="2 İçerik Yer Tutucusu"/>
          <p:cNvSpPr>
            <a:spLocks noGrp="1"/>
          </p:cNvSpPr>
          <p:nvPr>
            <p:ph idx="1"/>
          </p:nvPr>
        </p:nvSpPr>
        <p:spPr/>
        <p:txBody>
          <a:bodyPr/>
          <a:lstStyle/>
          <a:p>
            <a:r>
              <a:rPr lang="tr-TR" dirty="0" smtClean="0"/>
              <a:t>Metal kompleks boyar maddeleri, yün, ipek ve sentetik (özellikle </a:t>
            </a:r>
            <a:r>
              <a:rPr lang="tr-TR" dirty="0" err="1" smtClean="0"/>
              <a:t>poliamidler</a:t>
            </a:r>
            <a:r>
              <a:rPr lang="tr-TR" dirty="0" smtClean="0"/>
              <a:t>, akrilik lifler ve polyester) lifler için uygulanabilen bir </a:t>
            </a:r>
            <a:r>
              <a:rPr lang="tr-TR" dirty="0" err="1" smtClean="0"/>
              <a:t>çeĢit</a:t>
            </a:r>
            <a:r>
              <a:rPr lang="tr-TR" dirty="0" smtClean="0"/>
              <a:t> asit boyar maddesi türüdür. En sık, yün ve </a:t>
            </a:r>
            <a:r>
              <a:rPr lang="tr-TR" dirty="0" err="1" smtClean="0"/>
              <a:t>poliamidde</a:t>
            </a:r>
            <a:r>
              <a:rPr lang="tr-TR" dirty="0" smtClean="0"/>
              <a:t> kullanılır. Yapak, tarama bandı, dokuma ve örgü ipliklerle </a:t>
            </a:r>
            <a:r>
              <a:rPr lang="tr-TR" dirty="0" err="1" smtClean="0"/>
              <a:t>kumaĢların</a:t>
            </a:r>
            <a:r>
              <a:rPr lang="tr-TR" dirty="0" smtClean="0"/>
              <a:t> boyanmasında kullanılır.</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Metal Kompleks Boyar Maddelerin Yapısı ve Özellikleri</a:t>
            </a:r>
            <a:endParaRPr lang="tr-TR" dirty="0"/>
          </a:p>
        </p:txBody>
      </p:sp>
      <p:sp>
        <p:nvSpPr>
          <p:cNvPr id="3" name="2 İçerik Yer Tutucusu"/>
          <p:cNvSpPr>
            <a:spLocks noGrp="1"/>
          </p:cNvSpPr>
          <p:nvPr>
            <p:ph idx="1"/>
          </p:nvPr>
        </p:nvSpPr>
        <p:spPr/>
        <p:txBody>
          <a:bodyPr>
            <a:normAutofit fontScale="47500" lnSpcReduction="20000"/>
          </a:bodyPr>
          <a:lstStyle/>
          <a:p>
            <a:r>
              <a:rPr lang="tr-TR" dirty="0" smtClean="0"/>
              <a:t>Asıl renk veren maddenin yanı sıra, yapısında krom, nikel veya kobalt metallerinin bir veya daha fazla atomunu içeren oldukça büyük moleküllerden oluşur. İki esas tipi vardır:</a:t>
            </a:r>
          </a:p>
          <a:p>
            <a:r>
              <a:rPr lang="tr-TR" dirty="0" smtClean="0"/>
              <a:t> 1:1 metal kompleks boyar maddeleri: 1 metal iyonu, 1 boyar madde molekülüyle kompleks meydana getirir. </a:t>
            </a:r>
          </a:p>
          <a:p>
            <a:r>
              <a:rPr lang="tr-TR" dirty="0" smtClean="0"/>
              <a:t>1:2 metal kompleks boyar maddeleri: 1 metal iyonu, 2 boyar madde molekülüyle kompleks meydana getirir. Boyar maddenin mamulün içine difüzyonu için birinci tipte kuvvetli asidik banyo, diğer tipte nötr banyo gerekir. Metal kompleks boyar maddeler liflere </a:t>
            </a:r>
            <a:r>
              <a:rPr lang="tr-TR" dirty="0" err="1" smtClean="0"/>
              <a:t>Ģu</a:t>
            </a:r>
            <a:r>
              <a:rPr lang="tr-TR" dirty="0" smtClean="0"/>
              <a:t> bağlarla bağlanır</a:t>
            </a:r>
          </a:p>
          <a:p>
            <a:r>
              <a:rPr lang="tr-TR" dirty="0"/>
              <a:t> </a:t>
            </a:r>
            <a:r>
              <a:rPr lang="tr-TR" dirty="0" smtClean="0"/>
              <a:t>Elektro statik bağlar</a:t>
            </a:r>
          </a:p>
          <a:p>
            <a:r>
              <a:rPr lang="tr-TR" dirty="0" smtClean="0"/>
              <a:t> H köprüleri</a:t>
            </a:r>
          </a:p>
          <a:p>
            <a:r>
              <a:rPr lang="tr-TR" dirty="0" smtClean="0"/>
              <a:t> Van der </a:t>
            </a:r>
            <a:r>
              <a:rPr lang="tr-TR" dirty="0" err="1" smtClean="0"/>
              <a:t>waals</a:t>
            </a:r>
            <a:r>
              <a:rPr lang="tr-TR" dirty="0" smtClean="0"/>
              <a:t> kuvvetleri</a:t>
            </a:r>
          </a:p>
          <a:p>
            <a:r>
              <a:rPr lang="tr-TR" dirty="0" smtClean="0"/>
              <a:t> </a:t>
            </a:r>
            <a:r>
              <a:rPr lang="tr-TR" dirty="0" err="1" smtClean="0"/>
              <a:t>Koordinatif</a:t>
            </a:r>
            <a:r>
              <a:rPr lang="tr-TR" dirty="0" smtClean="0"/>
              <a:t> bağlar Özellikleri:</a:t>
            </a:r>
          </a:p>
          <a:p>
            <a:r>
              <a:rPr lang="tr-TR" dirty="0" smtClean="0"/>
              <a:t> Yüksek derecede </a:t>
            </a:r>
            <a:r>
              <a:rPr lang="tr-TR" dirty="0" err="1" smtClean="0"/>
              <a:t>ıĢık</a:t>
            </a:r>
            <a:r>
              <a:rPr lang="tr-TR" dirty="0" smtClean="0"/>
              <a:t>, </a:t>
            </a:r>
            <a:r>
              <a:rPr lang="tr-TR" dirty="0" err="1" smtClean="0"/>
              <a:t>yaĢ</a:t>
            </a:r>
            <a:r>
              <a:rPr lang="tr-TR" dirty="0" smtClean="0"/>
              <a:t> ve ter haslıklarına sahip boyamalar elde edilir</a:t>
            </a:r>
          </a:p>
          <a:p>
            <a:r>
              <a:rPr lang="tr-TR" dirty="0" err="1" smtClean="0"/>
              <a:t>Dinkleme</a:t>
            </a:r>
            <a:r>
              <a:rPr lang="tr-TR" dirty="0" smtClean="0"/>
              <a:t> ve asit </a:t>
            </a:r>
            <a:r>
              <a:rPr lang="tr-TR" dirty="0" err="1" smtClean="0"/>
              <a:t>dinkleme</a:t>
            </a:r>
            <a:r>
              <a:rPr lang="tr-TR" dirty="0" smtClean="0"/>
              <a:t> haslıkları, 1:1 metal komplekste çok iyi değildir.</a:t>
            </a:r>
          </a:p>
          <a:p>
            <a:r>
              <a:rPr lang="tr-TR" dirty="0" smtClean="0"/>
              <a:t> Düzgün bir boyama güçtür. Boyama </a:t>
            </a:r>
            <a:r>
              <a:rPr lang="tr-TR" dirty="0" err="1" smtClean="0"/>
              <a:t>Ģartlarının</a:t>
            </a:r>
            <a:r>
              <a:rPr lang="tr-TR" dirty="0" smtClean="0"/>
              <a:t> dikkatli uygulanması gerekir. </a:t>
            </a:r>
          </a:p>
          <a:p>
            <a:r>
              <a:rPr lang="tr-TR" dirty="0" smtClean="0"/>
              <a:t>Renkler iyidir, ancak, parlak mavi ve </a:t>
            </a:r>
            <a:r>
              <a:rPr lang="tr-TR" dirty="0" err="1" smtClean="0"/>
              <a:t>yeĢiller</a:t>
            </a:r>
            <a:r>
              <a:rPr lang="tr-TR" dirty="0" smtClean="0"/>
              <a:t> elde edilemez. </a:t>
            </a:r>
          </a:p>
          <a:p>
            <a:r>
              <a:rPr lang="tr-TR" dirty="0" err="1" smtClean="0"/>
              <a:t>Ġstenilen</a:t>
            </a:r>
            <a:r>
              <a:rPr lang="tr-TR" dirty="0" smtClean="0"/>
              <a:t> renk tonunu tutturmak kolaydır.</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SENTETİK KUMAŞLARIN BOYANMASI</a:t>
            </a:r>
            <a:endParaRPr lang="tr-TR" dirty="0"/>
          </a:p>
        </p:txBody>
      </p:sp>
      <p:sp>
        <p:nvSpPr>
          <p:cNvPr id="3" name="2 İçerik Yer Tutucusu"/>
          <p:cNvSpPr>
            <a:spLocks noGrp="1"/>
          </p:cNvSpPr>
          <p:nvPr>
            <p:ph idx="1"/>
          </p:nvPr>
        </p:nvSpPr>
        <p:spPr/>
        <p:txBody>
          <a:bodyPr>
            <a:normAutofit lnSpcReduction="10000"/>
          </a:bodyPr>
          <a:lstStyle/>
          <a:p>
            <a:r>
              <a:rPr lang="tr-TR" dirty="0" smtClean="0"/>
              <a:t>Yıkama </a:t>
            </a:r>
          </a:p>
          <a:p>
            <a:r>
              <a:rPr lang="tr-TR" dirty="0" smtClean="0"/>
              <a:t>Sentetik mamuller üzerinde; elyaf eğirme işleminden gelen </a:t>
            </a:r>
            <a:r>
              <a:rPr lang="tr-TR" dirty="0" err="1" smtClean="0"/>
              <a:t>preperasyon</a:t>
            </a:r>
            <a:r>
              <a:rPr lang="tr-TR" dirty="0" smtClean="0"/>
              <a:t> maddesi, makine yağları, işaretleme boyaları, depolamada oluşan kirler gibi mamulün temiz görünümünü bozan kirler içerir. Bu maddeler boyamada ve diğer terbiye işlemlerinde sorun yaratacağından bir ön yıkama işlemi yapılmalıdır.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KUMAŞLARIN BOYANMASI VE BOYAR MADDE ÇEŞİTLERİ</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 Ön Terbiyenin Tanımı ve Amacı Ön terbiye işlemleri,</a:t>
            </a:r>
          </a:p>
          <a:p>
            <a:r>
              <a:rPr lang="tr-TR" dirty="0" smtClean="0"/>
              <a:t> Tekstil terbiyesinin başlangıcında, diğer terbiye işlemlerine hazırlık olarak ve mamulün görünümünü güzelleştirmek için yapılan mamuldeki yabancı maddeleri uzaklaştırma işlemlerinin tümüne denir. Bu işlemlerle tekstil materyalinin aşağıdaki özellikleri geliştirilir:</a:t>
            </a:r>
          </a:p>
          <a:p>
            <a:r>
              <a:rPr lang="tr-TR" dirty="0" smtClean="0"/>
              <a:t> Görünümü (boyama, basma, parlaklaştırma, matlaştırma vb.)</a:t>
            </a:r>
          </a:p>
          <a:p>
            <a:r>
              <a:rPr lang="tr-TR" dirty="0" smtClean="0"/>
              <a:t> Tutumu (yumuşatma, sertleştirme, dirileştirme, kayganlaştırma vb.)</a:t>
            </a:r>
          </a:p>
          <a:p>
            <a:r>
              <a:rPr lang="tr-TR" dirty="0" smtClean="0"/>
              <a:t> Kullanım özellikleri ( kolay ütülenir, güç tutuşur, su itici, çekmez vb.) Bu işlemler sonucunda mamulün hidrofilliği artar. Boyama, baskı, apre gibi sonraki işlemlere hazır hâle gelir.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Termofiksaj</a:t>
            </a:r>
            <a:r>
              <a:rPr lang="tr-TR" dirty="0" smtClean="0"/>
              <a:t> (Isıl </a:t>
            </a:r>
            <a:r>
              <a:rPr lang="tr-TR" dirty="0" err="1" smtClean="0"/>
              <a:t>Fiksaj</a:t>
            </a:r>
            <a:r>
              <a:rPr lang="tr-TR" dirty="0" smtClean="0"/>
              <a:t>)</a:t>
            </a:r>
            <a:endParaRPr lang="tr-TR" dirty="0"/>
          </a:p>
        </p:txBody>
      </p:sp>
      <p:sp>
        <p:nvSpPr>
          <p:cNvPr id="3" name="2 İçerik Yer Tutucusu"/>
          <p:cNvSpPr>
            <a:spLocks noGrp="1"/>
          </p:cNvSpPr>
          <p:nvPr>
            <p:ph idx="1"/>
          </p:nvPr>
        </p:nvSpPr>
        <p:spPr/>
        <p:txBody>
          <a:bodyPr/>
          <a:lstStyle/>
          <a:p>
            <a:r>
              <a:rPr lang="tr-TR" dirty="0" smtClean="0"/>
              <a:t>Sentetik materyaller genel olarak boyut </a:t>
            </a:r>
            <a:r>
              <a:rPr lang="tr-TR" dirty="0" err="1" smtClean="0"/>
              <a:t>stabilitesinin</a:t>
            </a:r>
            <a:r>
              <a:rPr lang="tr-TR" dirty="0" smtClean="0"/>
              <a:t> sağlanması için </a:t>
            </a:r>
            <a:r>
              <a:rPr lang="tr-TR" dirty="0" err="1" smtClean="0"/>
              <a:t>termofiksaj</a:t>
            </a:r>
            <a:r>
              <a:rPr lang="tr-TR" dirty="0" smtClean="0"/>
              <a:t> işlemine tabi tutulur. </a:t>
            </a:r>
            <a:r>
              <a:rPr lang="tr-TR" dirty="0" err="1" smtClean="0"/>
              <a:t>Termofiksaj</a:t>
            </a:r>
            <a:r>
              <a:rPr lang="tr-TR" dirty="0" smtClean="0"/>
              <a:t>, buharla </a:t>
            </a:r>
            <a:r>
              <a:rPr lang="tr-TR" dirty="0" err="1" smtClean="0"/>
              <a:t>fiksaj</a:t>
            </a:r>
            <a:r>
              <a:rPr lang="tr-TR" dirty="0" smtClean="0"/>
              <a:t> veya </a:t>
            </a:r>
            <a:r>
              <a:rPr lang="tr-TR" dirty="0" err="1" smtClean="0"/>
              <a:t>hidrofiksaj</a:t>
            </a:r>
            <a:r>
              <a:rPr lang="tr-TR" dirty="0" smtClean="0"/>
              <a:t> tekniklerinden birisi kullanılarak sağlanır. Bu işlem ile çekmezlik sağlanması yanında polyester elyafın </a:t>
            </a:r>
            <a:r>
              <a:rPr lang="tr-TR" dirty="0" err="1" smtClean="0"/>
              <a:t>pilling</a:t>
            </a:r>
            <a:r>
              <a:rPr lang="tr-TR" dirty="0" smtClean="0"/>
              <a:t> tehlikesi, </a:t>
            </a:r>
            <a:r>
              <a:rPr lang="tr-TR" dirty="0" err="1" smtClean="0"/>
              <a:t>poliakrilonitril</a:t>
            </a:r>
            <a:r>
              <a:rPr lang="tr-TR" dirty="0" smtClean="0"/>
              <a:t> elyafın da kırık izi oluşma tehlikesi azalır.</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Beyazlatma</a:t>
            </a:r>
            <a:endParaRPr lang="tr-TR" dirty="0"/>
          </a:p>
        </p:txBody>
      </p:sp>
      <p:sp>
        <p:nvSpPr>
          <p:cNvPr id="3" name="2 İçerik Yer Tutucusu"/>
          <p:cNvSpPr>
            <a:spLocks noGrp="1"/>
          </p:cNvSpPr>
          <p:nvPr>
            <p:ph idx="1"/>
          </p:nvPr>
        </p:nvSpPr>
        <p:spPr/>
        <p:txBody>
          <a:bodyPr>
            <a:normAutofit lnSpcReduction="10000"/>
          </a:bodyPr>
          <a:lstStyle/>
          <a:p>
            <a:r>
              <a:rPr lang="tr-TR" dirty="0" err="1" smtClean="0"/>
              <a:t>Poliamid</a:t>
            </a:r>
            <a:r>
              <a:rPr lang="tr-TR" dirty="0" smtClean="0"/>
              <a:t> ve polyester lifleri temiz ve beyaz lifler olduklarından çoğunlukla ağartma yapmaya gerek yoktur. Ancak ışık etkisiyle sararma, ağartılan liflerde daha az olduğu için ağartma yapılabilir. </a:t>
            </a:r>
            <a:r>
              <a:rPr lang="tr-TR" dirty="0" err="1" smtClean="0"/>
              <a:t>Poliakrilonitril</a:t>
            </a:r>
            <a:r>
              <a:rPr lang="tr-TR" dirty="0" smtClean="0"/>
              <a:t> lifleri, polyester ve </a:t>
            </a:r>
            <a:r>
              <a:rPr lang="tr-TR" dirty="0" err="1" smtClean="0"/>
              <a:t>poliamidden</a:t>
            </a:r>
            <a:r>
              <a:rPr lang="tr-TR" dirty="0" smtClean="0"/>
              <a:t> farklı olarak sarılık göstermektedir. Bu nedenle beyaz olarak kullanılacak veya açık renklere boyanacak </a:t>
            </a:r>
            <a:r>
              <a:rPr lang="tr-TR" dirty="0" err="1" smtClean="0"/>
              <a:t>poliakrilonitril</a:t>
            </a:r>
            <a:r>
              <a:rPr lang="tr-TR" dirty="0" smtClean="0"/>
              <a:t> malzemenin ağartılması gerekmektedir</a:t>
            </a: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PA (NAYLON) BOYAMA</a:t>
            </a:r>
            <a:br>
              <a:rPr lang="tr-TR" b="1" dirty="0" smtClean="0"/>
            </a:br>
            <a:endParaRPr lang="tr-TR" dirty="0"/>
          </a:p>
        </p:txBody>
      </p:sp>
      <p:sp>
        <p:nvSpPr>
          <p:cNvPr id="3" name="2 İçerik Yer Tutucusu"/>
          <p:cNvSpPr>
            <a:spLocks noGrp="1"/>
          </p:cNvSpPr>
          <p:nvPr>
            <p:ph idx="1"/>
          </p:nvPr>
        </p:nvSpPr>
        <p:spPr/>
        <p:txBody>
          <a:bodyPr>
            <a:normAutofit fontScale="47500" lnSpcReduction="20000"/>
          </a:bodyPr>
          <a:lstStyle/>
          <a:p>
            <a:r>
              <a:rPr lang="tr-TR" dirty="0" smtClean="0"/>
              <a:t>Naylon (</a:t>
            </a:r>
            <a:r>
              <a:rPr lang="tr-TR" dirty="0" err="1" smtClean="0"/>
              <a:t>Polyamid</a:t>
            </a:r>
            <a:r>
              <a:rPr lang="tr-TR" dirty="0" smtClean="0"/>
              <a:t>) boyamada asit ve metal kompleks boyalar </a:t>
            </a:r>
            <a:r>
              <a:rPr lang="tr-TR" dirty="0" err="1" smtClean="0"/>
              <a:t>kullanilmaktadir</a:t>
            </a:r>
            <a:r>
              <a:rPr lang="tr-TR" dirty="0" smtClean="0"/>
              <a:t>. </a:t>
            </a:r>
            <a:r>
              <a:rPr lang="tr-TR" dirty="0" err="1" smtClean="0"/>
              <a:t>Kullanilan</a:t>
            </a:r>
            <a:r>
              <a:rPr lang="tr-TR" dirty="0" smtClean="0"/>
              <a:t> boya, boya metodu ve naylon cinsi </a:t>
            </a:r>
            <a:r>
              <a:rPr lang="tr-TR" dirty="0" err="1" smtClean="0"/>
              <a:t>hasliklarda</a:t>
            </a:r>
            <a:r>
              <a:rPr lang="tr-TR" dirty="0" smtClean="0"/>
              <a:t> etkili </a:t>
            </a:r>
            <a:r>
              <a:rPr lang="tr-TR" dirty="0" err="1" smtClean="0"/>
              <a:t>olmaktadir</a:t>
            </a:r>
            <a:r>
              <a:rPr lang="tr-TR" dirty="0" smtClean="0"/>
              <a:t>.</a:t>
            </a:r>
          </a:p>
          <a:p>
            <a:r>
              <a:rPr lang="tr-TR" b="1" u="sng" dirty="0" smtClean="0"/>
              <a:t>NAYLON (POLIAMID):</a:t>
            </a:r>
            <a:endParaRPr lang="tr-TR" dirty="0" smtClean="0"/>
          </a:p>
          <a:p>
            <a:r>
              <a:rPr lang="tr-TR" dirty="0" smtClean="0"/>
              <a:t> </a:t>
            </a:r>
          </a:p>
          <a:p>
            <a:r>
              <a:rPr lang="tr-TR" dirty="0" err="1" smtClean="0"/>
              <a:t>Poliamid</a:t>
            </a:r>
            <a:r>
              <a:rPr lang="tr-TR" dirty="0" smtClean="0"/>
              <a:t> </a:t>
            </a:r>
            <a:r>
              <a:rPr lang="tr-TR" dirty="0" err="1" smtClean="0"/>
              <a:t>elyafi</a:t>
            </a:r>
            <a:r>
              <a:rPr lang="tr-TR" dirty="0" smtClean="0"/>
              <a:t> sektörde Naylon </a:t>
            </a:r>
            <a:r>
              <a:rPr lang="tr-TR" dirty="0" err="1" smtClean="0"/>
              <a:t>adiyla</a:t>
            </a:r>
            <a:r>
              <a:rPr lang="tr-TR" dirty="0" smtClean="0"/>
              <a:t> bilinmektedir. Naylon </a:t>
            </a:r>
            <a:r>
              <a:rPr lang="tr-TR" dirty="0" err="1" smtClean="0"/>
              <a:t>elyafi</a:t>
            </a:r>
            <a:r>
              <a:rPr lang="tr-TR" dirty="0" smtClean="0"/>
              <a:t>; kimyasal </a:t>
            </a:r>
            <a:r>
              <a:rPr lang="tr-TR" dirty="0" err="1" smtClean="0"/>
              <a:t>elyafin</a:t>
            </a:r>
            <a:r>
              <a:rPr lang="tr-TR" dirty="0" smtClean="0"/>
              <a:t> üretilmesinde öncü konumda olan, çok </a:t>
            </a:r>
            <a:r>
              <a:rPr lang="tr-TR" dirty="0" err="1" smtClean="0"/>
              <a:t>kullanilan</a:t>
            </a:r>
            <a:r>
              <a:rPr lang="tr-TR" dirty="0" smtClean="0"/>
              <a:t> ve çok </a:t>
            </a:r>
            <a:r>
              <a:rPr lang="tr-TR" dirty="0" err="1" smtClean="0"/>
              <a:t>çesitleri</a:t>
            </a:r>
            <a:r>
              <a:rPr lang="tr-TR" dirty="0" smtClean="0"/>
              <a:t> olan bir </a:t>
            </a:r>
            <a:r>
              <a:rPr lang="tr-TR" dirty="0" err="1" smtClean="0"/>
              <a:t>elyaftir</a:t>
            </a:r>
            <a:r>
              <a:rPr lang="tr-TR" dirty="0" smtClean="0"/>
              <a:t>.Hammaddesi petroldür. </a:t>
            </a:r>
            <a:r>
              <a:rPr lang="tr-TR" dirty="0" err="1" smtClean="0"/>
              <a:t>Ilk</a:t>
            </a:r>
            <a:r>
              <a:rPr lang="tr-TR" dirty="0" smtClean="0"/>
              <a:t> kimyasal elyaf elde etme </a:t>
            </a:r>
            <a:r>
              <a:rPr lang="tr-TR" dirty="0" err="1" smtClean="0"/>
              <a:t>çalismalari</a:t>
            </a:r>
            <a:r>
              <a:rPr lang="tr-TR" dirty="0" smtClean="0"/>
              <a:t> ve </a:t>
            </a:r>
            <a:r>
              <a:rPr lang="tr-TR" dirty="0" err="1" smtClean="0"/>
              <a:t>arastirmalari</a:t>
            </a:r>
            <a:r>
              <a:rPr lang="tr-TR" dirty="0" smtClean="0"/>
              <a:t> </a:t>
            </a:r>
            <a:r>
              <a:rPr lang="tr-TR" dirty="0" err="1" smtClean="0"/>
              <a:t>sirasinda</a:t>
            </a:r>
            <a:r>
              <a:rPr lang="tr-TR" dirty="0" smtClean="0"/>
              <a:t> naylon </a:t>
            </a:r>
            <a:r>
              <a:rPr lang="tr-TR" dirty="0" err="1" smtClean="0"/>
              <a:t>elyafinin</a:t>
            </a:r>
            <a:r>
              <a:rPr lang="tr-TR" dirty="0" smtClean="0"/>
              <a:t> polyester </a:t>
            </a:r>
            <a:r>
              <a:rPr lang="tr-TR" dirty="0" err="1" smtClean="0"/>
              <a:t>karsisinda</a:t>
            </a:r>
            <a:r>
              <a:rPr lang="tr-TR" dirty="0" smtClean="0"/>
              <a:t> </a:t>
            </a:r>
            <a:r>
              <a:rPr lang="tr-TR" dirty="0" err="1" smtClean="0"/>
              <a:t>saglamlik</a:t>
            </a:r>
            <a:r>
              <a:rPr lang="tr-TR" dirty="0" smtClean="0"/>
              <a:t> </a:t>
            </a:r>
            <a:r>
              <a:rPr lang="tr-TR" dirty="0" err="1" smtClean="0"/>
              <a:t>açisindan</a:t>
            </a:r>
            <a:r>
              <a:rPr lang="tr-TR" dirty="0" smtClean="0"/>
              <a:t> daha ileride </a:t>
            </a:r>
            <a:r>
              <a:rPr lang="tr-TR" dirty="0" err="1" smtClean="0"/>
              <a:t>olmasi</a:t>
            </a:r>
            <a:r>
              <a:rPr lang="tr-TR" dirty="0" smtClean="0"/>
              <a:t>, bu </a:t>
            </a:r>
            <a:r>
              <a:rPr lang="tr-TR" dirty="0" err="1" smtClean="0"/>
              <a:t>elyafin</a:t>
            </a:r>
            <a:r>
              <a:rPr lang="tr-TR" dirty="0" smtClean="0"/>
              <a:t> polyester ve </a:t>
            </a:r>
            <a:r>
              <a:rPr lang="tr-TR" dirty="0" err="1" smtClean="0"/>
              <a:t>diger</a:t>
            </a:r>
            <a:r>
              <a:rPr lang="tr-TR" dirty="0" smtClean="0"/>
              <a:t> kimyasal </a:t>
            </a:r>
            <a:r>
              <a:rPr lang="tr-TR" dirty="0" err="1" smtClean="0"/>
              <a:t>elyaflarin</a:t>
            </a:r>
            <a:r>
              <a:rPr lang="tr-TR" dirty="0" smtClean="0"/>
              <a:t> üretim </a:t>
            </a:r>
            <a:r>
              <a:rPr lang="tr-TR" dirty="0" err="1" smtClean="0"/>
              <a:t>çalismalari</a:t>
            </a:r>
            <a:r>
              <a:rPr lang="tr-TR" dirty="0" smtClean="0"/>
              <a:t> içinde ön plana</a:t>
            </a:r>
          </a:p>
          <a:p>
            <a:r>
              <a:rPr lang="tr-TR" dirty="0" err="1" smtClean="0"/>
              <a:t>çikmasini</a:t>
            </a:r>
            <a:r>
              <a:rPr lang="tr-TR" dirty="0" smtClean="0"/>
              <a:t> </a:t>
            </a:r>
            <a:r>
              <a:rPr lang="tr-TR" dirty="0" err="1" smtClean="0"/>
              <a:t>saglamistir</a:t>
            </a:r>
            <a:r>
              <a:rPr lang="tr-TR" dirty="0" smtClean="0"/>
              <a:t>.</a:t>
            </a:r>
          </a:p>
          <a:p>
            <a:r>
              <a:rPr lang="tr-TR" dirty="0" smtClean="0"/>
              <a:t>Bu güne kadar en çok bilinen naylon </a:t>
            </a:r>
            <a:r>
              <a:rPr lang="tr-TR" dirty="0" err="1" smtClean="0"/>
              <a:t>elyaflari</a:t>
            </a:r>
            <a:r>
              <a:rPr lang="tr-TR" dirty="0" smtClean="0"/>
              <a:t>, </a:t>
            </a:r>
            <a:r>
              <a:rPr lang="tr-TR" dirty="0" err="1" smtClean="0"/>
              <a:t>poliamid</a:t>
            </a:r>
            <a:r>
              <a:rPr lang="tr-TR" dirty="0" smtClean="0"/>
              <a:t> 6 ve </a:t>
            </a:r>
            <a:r>
              <a:rPr lang="tr-TR" dirty="0" err="1" smtClean="0"/>
              <a:t>poliamid</a:t>
            </a:r>
            <a:r>
              <a:rPr lang="tr-TR" dirty="0" smtClean="0"/>
              <a:t> 6.6’dir. Genel olarak bütün </a:t>
            </a:r>
            <a:r>
              <a:rPr lang="tr-TR" dirty="0" err="1" smtClean="0"/>
              <a:t>poliamid</a:t>
            </a:r>
            <a:r>
              <a:rPr lang="tr-TR" dirty="0" smtClean="0"/>
              <a:t> </a:t>
            </a:r>
            <a:r>
              <a:rPr lang="tr-TR" dirty="0" err="1" smtClean="0"/>
              <a:t>elyaflarina</a:t>
            </a:r>
            <a:r>
              <a:rPr lang="tr-TR" dirty="0" smtClean="0"/>
              <a:t> naylon denilmesinin </a:t>
            </a:r>
            <a:r>
              <a:rPr lang="tr-TR" dirty="0" err="1" smtClean="0"/>
              <a:t>yaninda</a:t>
            </a:r>
            <a:r>
              <a:rPr lang="tr-TR" dirty="0" smtClean="0"/>
              <a:t>, </a:t>
            </a:r>
            <a:r>
              <a:rPr lang="tr-TR" dirty="0" err="1" smtClean="0"/>
              <a:t>aslinda</a:t>
            </a:r>
            <a:r>
              <a:rPr lang="tr-TR" dirty="0" smtClean="0"/>
              <a:t> naylon terimi </a:t>
            </a:r>
            <a:r>
              <a:rPr lang="tr-TR" dirty="0" err="1" smtClean="0"/>
              <a:t>poliamid</a:t>
            </a:r>
            <a:r>
              <a:rPr lang="tr-TR" dirty="0" smtClean="0"/>
              <a:t> 6.6 </a:t>
            </a:r>
            <a:r>
              <a:rPr lang="tr-TR" dirty="0" err="1" smtClean="0"/>
              <a:t>elyafi</a:t>
            </a:r>
            <a:r>
              <a:rPr lang="tr-TR" dirty="0" smtClean="0"/>
              <a:t> için </a:t>
            </a:r>
            <a:r>
              <a:rPr lang="tr-TR" dirty="0" err="1" smtClean="0"/>
              <a:t>öngörülmüstür</a:t>
            </a:r>
            <a:r>
              <a:rPr lang="tr-TR" dirty="0" smtClean="0"/>
              <a:t>. </a:t>
            </a:r>
            <a:r>
              <a:rPr lang="tr-TR" b="1" u="sng" dirty="0" err="1" smtClean="0"/>
              <a:t>Poliamid</a:t>
            </a:r>
            <a:r>
              <a:rPr lang="tr-TR" b="1" u="sng" dirty="0" smtClean="0"/>
              <a:t> 6 </a:t>
            </a:r>
            <a:r>
              <a:rPr lang="tr-TR" b="1" u="sng" dirty="0" err="1" smtClean="0"/>
              <a:t>elyafina</a:t>
            </a:r>
            <a:r>
              <a:rPr lang="tr-TR" b="1" u="sng" dirty="0" smtClean="0"/>
              <a:t> da perlon </a:t>
            </a:r>
            <a:r>
              <a:rPr lang="tr-TR" dirty="0" smtClean="0"/>
              <a:t>denilmektedir. Bununla beraber bu iki </a:t>
            </a:r>
            <a:r>
              <a:rPr lang="tr-TR" dirty="0" err="1" smtClean="0"/>
              <a:t>poliamid</a:t>
            </a:r>
            <a:r>
              <a:rPr lang="tr-TR" dirty="0" smtClean="0"/>
              <a:t> tipine göre daha az öneme</a:t>
            </a:r>
          </a:p>
          <a:p>
            <a:r>
              <a:rPr lang="tr-TR" dirty="0" smtClean="0"/>
              <a:t>sahip bir tip de </a:t>
            </a:r>
            <a:r>
              <a:rPr lang="tr-TR" b="1" u="sng" dirty="0" err="1" smtClean="0"/>
              <a:t>poliamid</a:t>
            </a:r>
            <a:r>
              <a:rPr lang="tr-TR" b="1" u="sng" dirty="0" smtClean="0"/>
              <a:t> 11</a:t>
            </a:r>
            <a:r>
              <a:rPr lang="tr-TR" dirty="0" smtClean="0"/>
              <a:t>’dir. Buna ise </a:t>
            </a:r>
            <a:r>
              <a:rPr lang="tr-TR" b="1" u="sng" dirty="0" err="1" smtClean="0"/>
              <a:t>rilsan</a:t>
            </a:r>
            <a:r>
              <a:rPr lang="tr-TR" dirty="0" smtClean="0"/>
              <a:t> adi verilmektedir. Naylon </a:t>
            </a:r>
            <a:r>
              <a:rPr lang="tr-TR" dirty="0" err="1" smtClean="0"/>
              <a:t>elyaflarinin</a:t>
            </a:r>
            <a:r>
              <a:rPr lang="tr-TR" dirty="0" smtClean="0"/>
              <a:t> </a:t>
            </a:r>
            <a:r>
              <a:rPr lang="tr-TR" dirty="0" err="1" smtClean="0"/>
              <a:t>yukarida</a:t>
            </a:r>
            <a:r>
              <a:rPr lang="tr-TR" dirty="0" smtClean="0"/>
              <a:t> bahsedilen klasik tipleri ilk </a:t>
            </a:r>
            <a:r>
              <a:rPr lang="tr-TR" dirty="0" err="1" smtClean="0"/>
              <a:t>üretildigi</a:t>
            </a:r>
            <a:r>
              <a:rPr lang="tr-TR" dirty="0" smtClean="0"/>
              <a:t> </a:t>
            </a:r>
            <a:r>
              <a:rPr lang="tr-TR" dirty="0" err="1" smtClean="0"/>
              <a:t>yillarda</a:t>
            </a:r>
            <a:r>
              <a:rPr lang="tr-TR" dirty="0" smtClean="0"/>
              <a:t> </a:t>
            </a:r>
            <a:r>
              <a:rPr lang="tr-TR" dirty="0" err="1" smtClean="0"/>
              <a:t>kazandiklari</a:t>
            </a:r>
            <a:r>
              <a:rPr lang="tr-TR" dirty="0" smtClean="0"/>
              <a:t> büyük önemi bir müddet sonra </a:t>
            </a:r>
            <a:r>
              <a:rPr lang="tr-TR" dirty="0" err="1" smtClean="0"/>
              <a:t>kaybetmislerdir</a:t>
            </a:r>
            <a:r>
              <a:rPr lang="tr-TR" dirty="0" smtClean="0"/>
              <a:t>. Bunun nedeni özellikle giysilik </a:t>
            </a:r>
            <a:r>
              <a:rPr lang="tr-TR" dirty="0" err="1" smtClean="0"/>
              <a:t>kumaslarda</a:t>
            </a:r>
            <a:r>
              <a:rPr lang="tr-TR" dirty="0" smtClean="0"/>
              <a:t> </a:t>
            </a:r>
            <a:r>
              <a:rPr lang="tr-TR" dirty="0" err="1" smtClean="0"/>
              <a:t>sagliksiz</a:t>
            </a:r>
            <a:r>
              <a:rPr lang="tr-TR" dirty="0" smtClean="0"/>
              <a:t> bir takim etkiler (terletme, </a:t>
            </a:r>
            <a:r>
              <a:rPr lang="tr-TR" dirty="0" err="1" smtClean="0"/>
              <a:t>kasinti</a:t>
            </a:r>
            <a:r>
              <a:rPr lang="tr-TR" dirty="0" smtClean="0"/>
              <a:t>) </a:t>
            </a:r>
            <a:r>
              <a:rPr lang="tr-TR" dirty="0" err="1" smtClean="0"/>
              <a:t>yaratmasidir</a:t>
            </a:r>
            <a:r>
              <a:rPr lang="tr-TR" dirty="0" smtClean="0"/>
              <a:t>. 1990’li </a:t>
            </a:r>
            <a:r>
              <a:rPr lang="tr-TR" dirty="0" err="1" smtClean="0"/>
              <a:t>yillarin</a:t>
            </a:r>
            <a:r>
              <a:rPr lang="tr-TR" dirty="0" smtClean="0"/>
              <a:t> </a:t>
            </a:r>
            <a:r>
              <a:rPr lang="tr-TR" dirty="0" err="1" smtClean="0"/>
              <a:t>baslarindan</a:t>
            </a:r>
            <a:r>
              <a:rPr lang="tr-TR" dirty="0" smtClean="0"/>
              <a:t> itibaren naylon </a:t>
            </a:r>
            <a:r>
              <a:rPr lang="tr-TR" dirty="0" err="1" smtClean="0"/>
              <a:t>elyafinin</a:t>
            </a:r>
            <a:r>
              <a:rPr lang="tr-TR" dirty="0" smtClean="0"/>
              <a:t> bu olumsuz özellikleri giderilerek (elyaf üretimindeki </a:t>
            </a:r>
            <a:r>
              <a:rPr lang="tr-TR" dirty="0" err="1" smtClean="0"/>
              <a:t>degisiklerle</a:t>
            </a:r>
            <a:r>
              <a:rPr lang="tr-TR" dirty="0" smtClean="0"/>
              <a:t>), özellikle </a:t>
            </a:r>
            <a:r>
              <a:rPr lang="tr-TR" dirty="0" err="1" smtClean="0"/>
              <a:t>Du</a:t>
            </a:r>
            <a:r>
              <a:rPr lang="tr-TR" dirty="0" smtClean="0"/>
              <a:t> </a:t>
            </a:r>
            <a:r>
              <a:rPr lang="tr-TR" dirty="0" err="1" smtClean="0"/>
              <a:t>Pont</a:t>
            </a:r>
            <a:r>
              <a:rPr lang="tr-TR" dirty="0" smtClean="0"/>
              <a:t> </a:t>
            </a:r>
            <a:r>
              <a:rPr lang="tr-TR" dirty="0" err="1" smtClean="0"/>
              <a:t>firmasinin</a:t>
            </a:r>
            <a:r>
              <a:rPr lang="tr-TR" dirty="0" smtClean="0"/>
              <a:t> </a:t>
            </a:r>
            <a:r>
              <a:rPr lang="tr-TR" dirty="0" err="1" smtClean="0"/>
              <a:t>ürettigi</a:t>
            </a:r>
            <a:r>
              <a:rPr lang="tr-TR" dirty="0" smtClean="0"/>
              <a:t> </a:t>
            </a:r>
            <a:r>
              <a:rPr lang="tr-TR" b="1" u="sng" dirty="0" err="1" smtClean="0"/>
              <a:t>Tactel</a:t>
            </a:r>
            <a:r>
              <a:rPr lang="tr-TR" b="1" u="sng" dirty="0" smtClean="0"/>
              <a:t>, </a:t>
            </a:r>
            <a:r>
              <a:rPr lang="tr-TR" b="1" u="sng" dirty="0" err="1" smtClean="0"/>
              <a:t>Nylstar</a:t>
            </a:r>
            <a:r>
              <a:rPr lang="tr-TR" b="1" u="sng" dirty="0" smtClean="0"/>
              <a:t> </a:t>
            </a:r>
            <a:r>
              <a:rPr lang="tr-TR" dirty="0" smtClean="0"/>
              <a:t>ticari isimleriyle piyasaya </a:t>
            </a:r>
            <a:r>
              <a:rPr lang="tr-TR" dirty="0" err="1" smtClean="0"/>
              <a:t>sürdügü</a:t>
            </a:r>
            <a:r>
              <a:rPr lang="tr-TR" dirty="0" smtClean="0"/>
              <a:t> yeni naylon </a:t>
            </a:r>
            <a:r>
              <a:rPr lang="tr-TR" dirty="0" err="1" smtClean="0"/>
              <a:t>elyaflari</a:t>
            </a:r>
            <a:r>
              <a:rPr lang="tr-TR" dirty="0" smtClean="0"/>
              <a:t> ile tekrar önem </a:t>
            </a:r>
            <a:r>
              <a:rPr lang="tr-TR" dirty="0" err="1" smtClean="0"/>
              <a:t>kazanmistir</a:t>
            </a:r>
            <a:r>
              <a:rPr lang="tr-TR" dirty="0" smtClean="0"/>
              <a:t>.</a:t>
            </a:r>
          </a:p>
          <a:p>
            <a:r>
              <a:rPr lang="tr-TR" dirty="0" smtClean="0"/>
              <a:t> </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274638"/>
            <a:ext cx="7787208" cy="1143000"/>
          </a:xfrm>
        </p:spPr>
        <p:txBody>
          <a:bodyPr>
            <a:normAutofit fontScale="90000"/>
          </a:bodyPr>
          <a:lstStyle/>
          <a:p>
            <a:r>
              <a:rPr lang="tr-TR" dirty="0" smtClean="0"/>
              <a:t>PAC VE PAN KUMAŞLARIN BOYANMASI</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Bu liflerin bir çok farklı modifikasyonu bulunması nedeniyle boyama koşulları farklılık gösterir </a:t>
            </a:r>
            <a:r>
              <a:rPr lang="tr-TR" dirty="0" err="1" smtClean="0"/>
              <a:t>payasa</a:t>
            </a:r>
            <a:r>
              <a:rPr lang="tr-TR" dirty="0" smtClean="0"/>
              <a:t> da ,orlon 81, </a:t>
            </a:r>
            <a:r>
              <a:rPr lang="tr-TR" dirty="0" err="1" smtClean="0"/>
              <a:t>bayer</a:t>
            </a:r>
            <a:r>
              <a:rPr lang="tr-TR" dirty="0" smtClean="0"/>
              <a:t> gibi farklı isimlerde </a:t>
            </a:r>
            <a:r>
              <a:rPr lang="tr-TR" dirty="0" err="1" smtClean="0"/>
              <a:t>poliakrilonitril</a:t>
            </a:r>
            <a:r>
              <a:rPr lang="tr-TR" dirty="0" smtClean="0"/>
              <a:t> </a:t>
            </a:r>
            <a:r>
              <a:rPr lang="tr-TR" dirty="0" err="1" smtClean="0"/>
              <a:t>mamülleri</a:t>
            </a:r>
            <a:r>
              <a:rPr lang="tr-TR" dirty="0" smtClean="0"/>
              <a:t> bulunmaktadır.</a:t>
            </a:r>
            <a:r>
              <a:rPr lang="tr-TR" dirty="0" err="1" smtClean="0"/>
              <a:t>Poliakrionitril</a:t>
            </a:r>
            <a:r>
              <a:rPr lang="tr-TR" dirty="0" smtClean="0"/>
              <a:t> yarı </a:t>
            </a:r>
            <a:r>
              <a:rPr lang="tr-TR" dirty="0" err="1" smtClean="0"/>
              <a:t>mamülleri</a:t>
            </a:r>
            <a:r>
              <a:rPr lang="tr-TR" dirty="0" smtClean="0"/>
              <a:t> dispersiyon ve </a:t>
            </a:r>
            <a:r>
              <a:rPr lang="tr-TR" dirty="0" err="1" smtClean="0"/>
              <a:t>katyonik</a:t>
            </a:r>
            <a:r>
              <a:rPr lang="tr-TR" dirty="0" smtClean="0"/>
              <a:t> </a:t>
            </a:r>
            <a:r>
              <a:rPr lang="tr-TR" dirty="0" err="1" smtClean="0"/>
              <a:t>bm’lerle</a:t>
            </a:r>
            <a:r>
              <a:rPr lang="tr-TR" dirty="0" smtClean="0"/>
              <a:t> boyanır. Dispersiyon boyarmaddesiyle boyama koşulları şöyledir Boyarmadde 50 C de sıcak su ile </a:t>
            </a:r>
            <a:r>
              <a:rPr lang="tr-TR" dirty="0" err="1" smtClean="0"/>
              <a:t>disperslenir</a:t>
            </a:r>
            <a:r>
              <a:rPr lang="tr-TR" dirty="0" smtClean="0"/>
              <a:t> ve 1-2 g/l </a:t>
            </a:r>
            <a:r>
              <a:rPr lang="tr-TR" dirty="0" err="1" smtClean="0"/>
              <a:t>dispersleme</a:t>
            </a:r>
            <a:r>
              <a:rPr lang="tr-TR" dirty="0" smtClean="0"/>
              <a:t> maddesi içeren boyarmadde boyama banyosuna katılır , 20 dakika kaynar sıcaklığa getirilir ve 1-1.5 saat kaynar suda boyanır. Sonra sıcak ve soğuk durulanır.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 BASKI NEDİR?   </a:t>
            </a:r>
            <a:endParaRPr lang="tr-TR" dirty="0"/>
          </a:p>
        </p:txBody>
      </p:sp>
      <p:sp>
        <p:nvSpPr>
          <p:cNvPr id="3" name="2 İçerik Yer Tutucusu"/>
          <p:cNvSpPr>
            <a:spLocks noGrp="1"/>
          </p:cNvSpPr>
          <p:nvPr>
            <p:ph idx="1"/>
          </p:nvPr>
        </p:nvSpPr>
        <p:spPr/>
        <p:txBody>
          <a:bodyPr>
            <a:normAutofit fontScale="92500" lnSpcReduction="20000"/>
          </a:bodyPr>
          <a:lstStyle/>
          <a:p>
            <a:pPr>
              <a:buFont typeface="Arial" charset="0"/>
              <a:buChar char="•"/>
            </a:pPr>
            <a:r>
              <a:rPr lang="tr-TR" dirty="0" smtClean="0"/>
              <a:t>Tekstil </a:t>
            </a:r>
            <a:r>
              <a:rPr lang="tr-TR" dirty="0" err="1" smtClean="0"/>
              <a:t>mamüllerini</a:t>
            </a:r>
            <a:r>
              <a:rPr lang="tr-TR" dirty="0" smtClean="0"/>
              <a:t> boyama ve baskı yöntemleri ile renklendirme,apre işlemleri ile kalitesini artırma baskılarını kontrol etme,ulusal ve uluslar arası standartlara uygunluğu test etme yeterliliklerini kazandırmaya yönelik eğitim ve öğretim veren daldır.</a:t>
            </a:r>
          </a:p>
          <a:p>
            <a:pPr>
              <a:buFont typeface="Arial" charset="0"/>
              <a:buChar char="•"/>
            </a:pPr>
            <a:r>
              <a:rPr lang="tr-TR" dirty="0" smtClean="0"/>
              <a:t>Baskı işlemi basamakları;</a:t>
            </a:r>
          </a:p>
          <a:p>
            <a:pPr>
              <a:buFont typeface="Arial" charset="0"/>
              <a:buChar char="•"/>
            </a:pPr>
            <a:r>
              <a:rPr lang="tr-TR" dirty="0" smtClean="0"/>
              <a:t>BASKI</a:t>
            </a:r>
          </a:p>
          <a:p>
            <a:pPr>
              <a:buFont typeface="Arial" charset="0"/>
              <a:buChar char="•"/>
            </a:pPr>
            <a:r>
              <a:rPr lang="tr-TR" dirty="0" smtClean="0"/>
              <a:t>KURUTMA</a:t>
            </a:r>
          </a:p>
          <a:p>
            <a:pPr>
              <a:buFont typeface="Arial" charset="0"/>
              <a:buChar char="•"/>
            </a:pPr>
            <a:r>
              <a:rPr lang="tr-TR" dirty="0" smtClean="0"/>
              <a:t>FİKSAJ</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BASKI</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Baskı kumaş yüzeyinin bölgesel olarak renklendirilmesidir. Baskı tekniğinde kullanılan şablon ile boyarmaddenin kumaş yüzeyine geçişi sağlanır. Boya patı , şablonlar üzerinde ki </a:t>
            </a:r>
            <a:r>
              <a:rPr lang="tr-TR" dirty="0" err="1" smtClean="0"/>
              <a:t>hazırlsnmış</a:t>
            </a:r>
            <a:r>
              <a:rPr lang="tr-TR" dirty="0" smtClean="0"/>
              <a:t> </a:t>
            </a:r>
            <a:r>
              <a:rPr lang="tr-TR" dirty="0" err="1" smtClean="0"/>
              <a:t>resime</a:t>
            </a:r>
            <a:r>
              <a:rPr lang="tr-TR" dirty="0" smtClean="0"/>
              <a:t> göre kumaş üzerine aktarılır. Kullanılan makine tekniğe göre motifleri kabartma derin yada açık </a:t>
            </a:r>
            <a:r>
              <a:rPr lang="tr-TR" dirty="0" err="1" smtClean="0"/>
              <a:t>gaze</a:t>
            </a:r>
            <a:r>
              <a:rPr lang="tr-TR" dirty="0" smtClean="0"/>
              <a:t> bezi gözenekleri olabilir. Baskı işlemi genellikle kumaş üzerine yapılır. Az da olsa tarak bandı ve çözgü ipliği üzerine de baskı farklı tekniklerle yapılabilir. Çeşitli lifler için boyamada kullanılan bütün boyarmadde sınıfları baskı işleminde de kullanılabilir. Boyarmaddelerin özellikle baskı için genişletilmiş olanları da vardır. Çok renkli bir kumaş basımında değişik boyarmadde sınıflarından aynı baskı </a:t>
            </a:r>
            <a:r>
              <a:rPr lang="tr-TR" dirty="0" err="1" smtClean="0"/>
              <a:t>işlemide</a:t>
            </a:r>
            <a:r>
              <a:rPr lang="tr-TR" dirty="0" smtClean="0"/>
              <a:t> uygulanabilir.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KURUTMA</a:t>
            </a:r>
            <a:endParaRPr lang="tr-TR" dirty="0"/>
          </a:p>
        </p:txBody>
      </p:sp>
      <p:sp>
        <p:nvSpPr>
          <p:cNvPr id="3" name="2 İçerik Yer Tutucusu"/>
          <p:cNvSpPr>
            <a:spLocks noGrp="1"/>
          </p:cNvSpPr>
          <p:nvPr>
            <p:ph idx="1"/>
          </p:nvPr>
        </p:nvSpPr>
        <p:spPr/>
        <p:txBody>
          <a:bodyPr/>
          <a:lstStyle/>
          <a:p>
            <a:r>
              <a:rPr lang="tr-TR" dirty="0" smtClean="0"/>
              <a:t>Kurutma işlemi kuru ısı veren makinelerde yapılabilir. Bunun için en uygun kurutma makineleri </a:t>
            </a:r>
            <a:r>
              <a:rPr lang="tr-TR" dirty="0" err="1" smtClean="0"/>
              <a:t>ramözlerdir</a:t>
            </a:r>
            <a:r>
              <a:rPr lang="tr-TR" dirty="0" smtClean="0"/>
              <a:t>. </a:t>
            </a:r>
            <a:r>
              <a:rPr lang="tr-TR" dirty="0" err="1" smtClean="0"/>
              <a:t>Ramözde</a:t>
            </a:r>
            <a:r>
              <a:rPr lang="tr-TR" dirty="0" smtClean="0"/>
              <a:t> kurutma yapılabildiği gibi aynı zamanda </a:t>
            </a:r>
            <a:r>
              <a:rPr lang="tr-TR" dirty="0" err="1" smtClean="0"/>
              <a:t>ramözün</a:t>
            </a:r>
            <a:r>
              <a:rPr lang="tr-TR" dirty="0" smtClean="0"/>
              <a:t> girişindeki mandallar ve iğneler yardımıyla en boy ayarı da yapılabilmektedir.</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FİKSAJ</a:t>
            </a:r>
            <a:endParaRPr lang="tr-TR" dirty="0"/>
          </a:p>
        </p:txBody>
      </p:sp>
      <p:sp>
        <p:nvSpPr>
          <p:cNvPr id="3" name="2 İçerik Yer Tutucusu"/>
          <p:cNvSpPr>
            <a:spLocks noGrp="1"/>
          </p:cNvSpPr>
          <p:nvPr>
            <p:ph idx="1"/>
          </p:nvPr>
        </p:nvSpPr>
        <p:spPr/>
        <p:txBody>
          <a:bodyPr>
            <a:normAutofit fontScale="62500" lnSpcReduction="20000"/>
          </a:bodyPr>
          <a:lstStyle/>
          <a:p>
            <a:r>
              <a:rPr lang="tr-TR" dirty="0" err="1" smtClean="0"/>
              <a:t>Fiksaj</a:t>
            </a:r>
            <a:r>
              <a:rPr lang="tr-TR" dirty="0" smtClean="0"/>
              <a:t> işleminin amacı, sentetik mamullere elyaf üretimi sırasında meydana gelen iç gerilimleri uzaklaştırmak, mamulü stabil hâle getirmek ve materyale dayanıklı düzgün bir şekil vermek için yapılır.</a:t>
            </a:r>
          </a:p>
          <a:p>
            <a:r>
              <a:rPr lang="tr-TR" dirty="0" err="1" smtClean="0"/>
              <a:t>Fiksaj</a:t>
            </a:r>
            <a:r>
              <a:rPr lang="tr-TR" dirty="0" smtClean="0"/>
              <a:t> İşleminin Yapılışı</a:t>
            </a:r>
          </a:p>
          <a:p>
            <a:r>
              <a:rPr lang="tr-TR" dirty="0" smtClean="0"/>
              <a:t>Sentetik mamullere </a:t>
            </a:r>
            <a:r>
              <a:rPr lang="tr-TR" dirty="0" err="1" smtClean="0"/>
              <a:t>fiksaj</a:t>
            </a:r>
            <a:r>
              <a:rPr lang="tr-TR" dirty="0" smtClean="0"/>
              <a:t> işlemi iplik ve kumaş hâlinde yapılır.</a:t>
            </a:r>
            <a:br>
              <a:rPr lang="tr-TR" dirty="0" smtClean="0"/>
            </a:br>
            <a:r>
              <a:rPr lang="tr-TR" dirty="0" smtClean="0"/>
              <a:t/>
            </a:r>
            <a:br>
              <a:rPr lang="tr-TR" dirty="0" smtClean="0"/>
            </a:br>
            <a:r>
              <a:rPr lang="tr-TR" dirty="0" err="1" smtClean="0"/>
              <a:t>Fikse</a:t>
            </a:r>
            <a:r>
              <a:rPr lang="tr-TR" dirty="0" smtClean="0"/>
              <a:t> işlemi: Sıcak hava ile </a:t>
            </a:r>
            <a:r>
              <a:rPr lang="tr-TR" dirty="0" err="1" smtClean="0"/>
              <a:t>fiksaj</a:t>
            </a:r>
            <a:r>
              <a:rPr lang="tr-TR" dirty="0" smtClean="0"/>
              <a:t> : Bu işlem genellikle </a:t>
            </a:r>
            <a:r>
              <a:rPr lang="tr-TR" dirty="0" err="1" smtClean="0"/>
              <a:t>ramözde</a:t>
            </a:r>
            <a:r>
              <a:rPr lang="tr-TR" dirty="0" smtClean="0"/>
              <a:t>, sıcak hava altında kumaşın gerdirilerek </a:t>
            </a:r>
            <a:r>
              <a:rPr lang="tr-TR" dirty="0" err="1" smtClean="0"/>
              <a:t>fikse</a:t>
            </a:r>
            <a:r>
              <a:rPr lang="tr-TR" dirty="0" smtClean="0"/>
              <a:t> edilme işlemidir. İşlem süresi materyale bağlı olarak 10 saniye ile 3 dakika arasında değişir.</a:t>
            </a:r>
          </a:p>
          <a:p>
            <a:r>
              <a:rPr lang="tr-TR" dirty="0" smtClean="0"/>
              <a:t/>
            </a:r>
            <a:br>
              <a:rPr lang="tr-TR" dirty="0" smtClean="0"/>
            </a:br>
            <a:endParaRPr lang="tr-TR" dirty="0" smtClean="0"/>
          </a:p>
          <a:p>
            <a:r>
              <a:rPr lang="tr-TR" dirty="0" smtClean="0"/>
              <a:t>Sıcak su ile </a:t>
            </a:r>
            <a:r>
              <a:rPr lang="tr-TR" dirty="0" err="1" smtClean="0"/>
              <a:t>fiksaj</a:t>
            </a:r>
            <a:r>
              <a:rPr lang="tr-TR" dirty="0" smtClean="0"/>
              <a:t> : Kumaşlar, levent üzerine sarılarak; iplikler, bobin hâlinde basınçlı aparatlarda sıcak su verilerek </a:t>
            </a:r>
            <a:r>
              <a:rPr lang="tr-TR" dirty="0" err="1" smtClean="0"/>
              <a:t>fikse</a:t>
            </a:r>
            <a:r>
              <a:rPr lang="tr-TR" dirty="0" smtClean="0"/>
              <a:t> olur.</a:t>
            </a:r>
          </a:p>
          <a:p>
            <a:r>
              <a:rPr lang="tr-TR" dirty="0" smtClean="0"/>
              <a:t/>
            </a:r>
            <a:br>
              <a:rPr lang="tr-TR" dirty="0" smtClean="0"/>
            </a:br>
            <a:r>
              <a:rPr lang="tr-TR" dirty="0" smtClean="0"/>
              <a:t>Sıcak buhar ile </a:t>
            </a:r>
            <a:r>
              <a:rPr lang="tr-TR" dirty="0" err="1" smtClean="0"/>
              <a:t>fiksaj</a:t>
            </a:r>
            <a:r>
              <a:rPr lang="tr-TR" dirty="0" smtClean="0"/>
              <a:t>: Kumaşlar, levent üzerine sarılarak; iplikler, bobin hâlinde basınçlı aparatlarda buhar verilerek </a:t>
            </a:r>
            <a:r>
              <a:rPr lang="tr-TR" dirty="0" err="1" smtClean="0"/>
              <a:t>fikse</a:t>
            </a:r>
            <a:r>
              <a:rPr lang="tr-TR" dirty="0" smtClean="0"/>
              <a:t> olur.</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DESEN VE RAPORTLAMA</a:t>
            </a:r>
            <a:endParaRPr lang="tr-TR" dirty="0"/>
          </a:p>
        </p:txBody>
      </p:sp>
      <p:sp>
        <p:nvSpPr>
          <p:cNvPr id="3" name="2 İçerik Yer Tutucusu"/>
          <p:cNvSpPr>
            <a:spLocks noGrp="1"/>
          </p:cNvSpPr>
          <p:nvPr>
            <p:ph idx="1"/>
          </p:nvPr>
        </p:nvSpPr>
        <p:spPr/>
        <p:txBody>
          <a:bodyPr>
            <a:normAutofit lnSpcReduction="10000"/>
          </a:bodyPr>
          <a:lstStyle/>
          <a:p>
            <a:r>
              <a:rPr lang="tr-TR" dirty="0" smtClean="0"/>
              <a:t>DESEN</a:t>
            </a:r>
          </a:p>
          <a:p>
            <a:r>
              <a:rPr lang="tr-TR" dirty="0" smtClean="0"/>
              <a:t>Desen tasarımı yapılırken;kumaş cinsi kullanım alanı ,baskı çeşidi,baskı makinesi ve günün moda akımları dikkate alınmalıdır. Desen tasarımı yapılırken baskı yapılacak kumaşın kullanım alanı en önemli faktörlerdendir. Giyim ürünü,döşemelik ,perdelik,çarşaf takımı , kaşkol ve kravat gibi tekstil ürünlerine uygun desen yapılmalıdır.</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RAPORTLAMA</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Desen üzerindeki motiflerin birbirine yakınlığı, uzaklığı, büyüklüğü, renk sıralamaları ve gruplaşmaları, biçim dengesizliklerinin ortadan kaldırılarak farklı şekillerde düzenlenmesi işlemidir.</a:t>
            </a:r>
          </a:p>
          <a:p>
            <a:r>
              <a:rPr lang="tr-TR" dirty="0" smtClean="0"/>
              <a:t>Kullanılan </a:t>
            </a:r>
            <a:r>
              <a:rPr lang="tr-TR" dirty="0" err="1" smtClean="0"/>
              <a:t>raport</a:t>
            </a:r>
            <a:r>
              <a:rPr lang="tr-TR" dirty="0" smtClean="0"/>
              <a:t> çeşitleri şunlardır;</a:t>
            </a:r>
          </a:p>
          <a:p>
            <a:r>
              <a:rPr lang="tr-TR" dirty="0" smtClean="0"/>
              <a:t>Tam veya düz </a:t>
            </a:r>
            <a:r>
              <a:rPr lang="tr-TR" dirty="0" err="1" smtClean="0"/>
              <a:t>raport</a:t>
            </a:r>
            <a:endParaRPr lang="tr-TR" dirty="0" smtClean="0"/>
          </a:p>
          <a:p>
            <a:r>
              <a:rPr lang="tr-TR" dirty="0" smtClean="0"/>
              <a:t>Yarım veya </a:t>
            </a:r>
            <a:r>
              <a:rPr lang="tr-TR" dirty="0" err="1" smtClean="0"/>
              <a:t>soter</a:t>
            </a:r>
            <a:r>
              <a:rPr lang="tr-TR" dirty="0" smtClean="0"/>
              <a:t> </a:t>
            </a:r>
            <a:r>
              <a:rPr lang="tr-TR" dirty="0" err="1" smtClean="0"/>
              <a:t>raport</a:t>
            </a:r>
            <a:endParaRPr lang="tr-TR" dirty="0" smtClean="0"/>
          </a:p>
          <a:p>
            <a:r>
              <a:rPr lang="tr-TR" dirty="0" smtClean="0"/>
              <a:t>Diyagonal veya üslup </a:t>
            </a:r>
            <a:r>
              <a:rPr lang="tr-TR" dirty="0" err="1" smtClean="0"/>
              <a:t>raport</a:t>
            </a:r>
            <a:endParaRPr lang="tr-TR" dirty="0" smtClean="0"/>
          </a:p>
          <a:p>
            <a:r>
              <a:rPr lang="tr-TR" dirty="0" smtClean="0"/>
              <a:t>Çevirme </a:t>
            </a:r>
            <a:r>
              <a:rPr lang="tr-TR" dirty="0" err="1" smtClean="0"/>
              <a:t>raport</a:t>
            </a:r>
            <a:endParaRPr lang="tr-TR" dirty="0" smtClean="0"/>
          </a:p>
          <a:p>
            <a:r>
              <a:rPr lang="tr-TR" dirty="0" err="1" smtClean="0"/>
              <a:t>Kapaklama</a:t>
            </a:r>
            <a:r>
              <a:rPr lang="tr-TR" dirty="0" smtClean="0"/>
              <a:t> </a:t>
            </a:r>
            <a:r>
              <a:rPr lang="tr-TR" dirty="0" err="1" smtClean="0"/>
              <a:t>raport</a:t>
            </a:r>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PAMUKLU (SELÜLOZ ESASLI) KUMAŞLARIN BOYANMASI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Pamuk lifindeki yağ, mum, pektin gibi yabancı maddeler görünümünü hafif sarımtırak yapmakla kalmaz, life </a:t>
            </a:r>
            <a:r>
              <a:rPr lang="tr-TR" dirty="0" err="1" smtClean="0"/>
              <a:t>hidrofob</a:t>
            </a:r>
            <a:r>
              <a:rPr lang="tr-TR" dirty="0" smtClean="0"/>
              <a:t> (su itici) bir özellik de verir. Boyama, basma ve apre gibi terbiye işlemlerinin yapılabilmesi için pamuklu malzemenin üzerindeki yabancı maddelerin uzaklaştırılarak hidrofilliğinin (su seven, su emici) arttırılması gerekir. Böylece lifin boyar ÖĞRENME FAALİYETİ–1 AMAÇ ARAŞTIRMA 4 madde ve diğer kimyasal maddeleri alabilmesi sağlanmış olur.</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TAM VEYA DÜZ RAPORT</a:t>
            </a:r>
            <a:endParaRPr lang="tr-TR" dirty="0"/>
          </a:p>
        </p:txBody>
      </p:sp>
      <p:sp>
        <p:nvSpPr>
          <p:cNvPr id="3" name="2 İçerik Yer Tutucusu"/>
          <p:cNvSpPr>
            <a:spLocks noGrp="1"/>
          </p:cNvSpPr>
          <p:nvPr>
            <p:ph idx="1"/>
          </p:nvPr>
        </p:nvSpPr>
        <p:spPr>
          <a:xfrm>
            <a:off x="457200" y="1600201"/>
            <a:ext cx="8229600" cy="2044823"/>
          </a:xfrm>
        </p:spPr>
        <p:txBody>
          <a:bodyPr>
            <a:normAutofit fontScale="92500" lnSpcReduction="20000"/>
          </a:bodyPr>
          <a:lstStyle/>
          <a:p>
            <a:r>
              <a:rPr lang="tr-TR" dirty="0" smtClean="0"/>
              <a:t>Uygulaması en kolay olan </a:t>
            </a:r>
            <a:r>
              <a:rPr lang="tr-TR" dirty="0" err="1" smtClean="0"/>
              <a:t>raportlama</a:t>
            </a:r>
            <a:r>
              <a:rPr lang="tr-TR" dirty="0" smtClean="0"/>
              <a:t> şeklidir. Kumaşın atkı ve çözgü yönünde; desen motiflerinin dik açı yapacak şekilde tekrarı ile elde edilen </a:t>
            </a:r>
            <a:r>
              <a:rPr lang="tr-TR" dirty="0" err="1" smtClean="0"/>
              <a:t>raport</a:t>
            </a:r>
            <a:r>
              <a:rPr lang="tr-TR" dirty="0" smtClean="0"/>
              <a:t> sistemidir. Genellikle yol oluşturmayacak desenlerde tercih edilir.</a:t>
            </a:r>
          </a:p>
          <a:p>
            <a:endParaRPr lang="tr-TR" dirty="0"/>
          </a:p>
        </p:txBody>
      </p:sp>
      <p:pic>
        <p:nvPicPr>
          <p:cNvPr id="1026" name="Picture 2" descr="C:\Users\as\Desktop\indir.jpg"/>
          <p:cNvPicPr>
            <a:picLocks noChangeAspect="1" noChangeArrowheads="1"/>
          </p:cNvPicPr>
          <p:nvPr/>
        </p:nvPicPr>
        <p:blipFill>
          <a:blip r:embed="rId2" cstate="print"/>
          <a:srcRect/>
          <a:stretch>
            <a:fillRect/>
          </a:stretch>
        </p:blipFill>
        <p:spPr bwMode="auto">
          <a:xfrm>
            <a:off x="4355976" y="3401616"/>
            <a:ext cx="5112568" cy="3456384"/>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Düz (Tam) </a:t>
            </a:r>
            <a:r>
              <a:rPr lang="tr-TR" dirty="0" err="1" smtClean="0"/>
              <a:t>Raport</a:t>
            </a:r>
            <a:r>
              <a:rPr lang="tr-TR" dirty="0" smtClean="0"/>
              <a:t> Sistemine Göre Desen Uygulaması</a:t>
            </a:r>
            <a:br>
              <a:rPr lang="tr-TR" dirty="0" smtClean="0"/>
            </a:br>
            <a:endParaRPr lang="tr-TR" dirty="0"/>
          </a:p>
        </p:txBody>
      </p:sp>
      <p:sp>
        <p:nvSpPr>
          <p:cNvPr id="3" name="2 İçerik Yer Tutucusu"/>
          <p:cNvSpPr>
            <a:spLocks noGrp="1"/>
          </p:cNvSpPr>
          <p:nvPr>
            <p:ph idx="1"/>
          </p:nvPr>
        </p:nvSpPr>
        <p:spPr>
          <a:xfrm>
            <a:off x="457200" y="1600201"/>
            <a:ext cx="8229600" cy="2260847"/>
          </a:xfrm>
        </p:spPr>
        <p:txBody>
          <a:bodyPr>
            <a:normAutofit fontScale="77500" lnSpcReduction="20000"/>
          </a:bodyPr>
          <a:lstStyle/>
          <a:p>
            <a:r>
              <a:rPr lang="tr-TR" dirty="0" smtClean="0"/>
              <a:t>Birim </a:t>
            </a:r>
            <a:r>
              <a:rPr lang="tr-TR" dirty="0" err="1" smtClean="0"/>
              <a:t>raport</a:t>
            </a:r>
            <a:r>
              <a:rPr lang="tr-TR" dirty="0" smtClean="0"/>
              <a:t> ölçüleri belirlenir.</a:t>
            </a:r>
          </a:p>
          <a:p>
            <a:r>
              <a:rPr lang="tr-TR" dirty="0" smtClean="0"/>
              <a:t> Çizim araç gereçleri yardımıyla </a:t>
            </a:r>
            <a:r>
              <a:rPr lang="tr-TR" dirty="0" err="1" smtClean="0"/>
              <a:t>raport</a:t>
            </a:r>
            <a:r>
              <a:rPr lang="tr-TR" dirty="0" smtClean="0"/>
              <a:t> karesi dört aks olarak çizilir. Aks çiziminin doğruluğu karşılıklı kenarlardaki aksların üst üste getirilmesiyle kontrol edilir (A ile C, B ile D). Akslardaki kaymalar </a:t>
            </a:r>
            <a:r>
              <a:rPr lang="tr-TR" dirty="0" err="1" smtClean="0"/>
              <a:t>raport</a:t>
            </a:r>
            <a:r>
              <a:rPr lang="tr-TR" dirty="0" smtClean="0"/>
              <a:t> tekrarında desende kaymalara neden olacağından doğru oturtulmalıdır.</a:t>
            </a:r>
            <a:endParaRPr lang="tr-TR" dirty="0"/>
          </a:p>
        </p:txBody>
      </p:sp>
      <p:pic>
        <p:nvPicPr>
          <p:cNvPr id="2050" name="Picture 2" descr="C:\Users\as\Desktop\indir.png"/>
          <p:cNvPicPr>
            <a:picLocks noChangeAspect="1" noChangeArrowheads="1"/>
          </p:cNvPicPr>
          <p:nvPr/>
        </p:nvPicPr>
        <p:blipFill>
          <a:blip r:embed="rId2" cstate="print"/>
          <a:srcRect/>
          <a:stretch>
            <a:fillRect/>
          </a:stretch>
        </p:blipFill>
        <p:spPr bwMode="auto">
          <a:xfrm>
            <a:off x="5652120" y="3573016"/>
            <a:ext cx="3168352" cy="3284984"/>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YARIM REPORT</a:t>
            </a:r>
            <a:endParaRPr lang="tr-TR" dirty="0"/>
          </a:p>
        </p:txBody>
      </p:sp>
      <p:sp>
        <p:nvSpPr>
          <p:cNvPr id="3" name="2 İçerik Yer Tutucusu"/>
          <p:cNvSpPr>
            <a:spLocks noGrp="1"/>
          </p:cNvSpPr>
          <p:nvPr>
            <p:ph idx="1"/>
          </p:nvPr>
        </p:nvSpPr>
        <p:spPr/>
        <p:txBody>
          <a:bodyPr/>
          <a:lstStyle/>
          <a:p>
            <a:r>
              <a:rPr lang="tr-TR" dirty="0" smtClean="0"/>
              <a:t>Desen rapor ekseninin, rapor büyüklüğünün ½ kadar kumaş boyunca çözgü ipliği yönünde yükseltilmesi veya alçaltılması ile elde edilir.</a:t>
            </a:r>
          </a:p>
        </p:txBody>
      </p:sp>
      <p:pic>
        <p:nvPicPr>
          <p:cNvPr id="3074" name="Picture 2" descr="C:\Users\as\Desktop\indir.png"/>
          <p:cNvPicPr>
            <a:picLocks noChangeAspect="1" noChangeArrowheads="1"/>
          </p:cNvPicPr>
          <p:nvPr/>
        </p:nvPicPr>
        <p:blipFill>
          <a:blip r:embed="rId2" cstate="print"/>
          <a:srcRect/>
          <a:stretch>
            <a:fillRect/>
          </a:stretch>
        </p:blipFill>
        <p:spPr bwMode="auto">
          <a:xfrm>
            <a:off x="4860032" y="3068960"/>
            <a:ext cx="3672408" cy="378904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DİYAGONEL RAPORT</a:t>
            </a:r>
            <a:endParaRPr lang="tr-TR" dirty="0"/>
          </a:p>
        </p:txBody>
      </p:sp>
      <p:sp>
        <p:nvSpPr>
          <p:cNvPr id="3" name="2 İçerik Yer Tutucusu"/>
          <p:cNvSpPr>
            <a:spLocks noGrp="1"/>
          </p:cNvSpPr>
          <p:nvPr>
            <p:ph idx="1"/>
          </p:nvPr>
        </p:nvSpPr>
        <p:spPr>
          <a:xfrm>
            <a:off x="457200" y="1600201"/>
            <a:ext cx="8229600" cy="1972815"/>
          </a:xfrm>
        </p:spPr>
        <p:txBody>
          <a:bodyPr>
            <a:normAutofit fontScale="92500" lnSpcReduction="20000"/>
          </a:bodyPr>
          <a:lstStyle/>
          <a:p>
            <a:r>
              <a:rPr lang="tr-TR" dirty="0" err="1" smtClean="0"/>
              <a:t>Deesen</a:t>
            </a:r>
            <a:r>
              <a:rPr lang="tr-TR" dirty="0" smtClean="0"/>
              <a:t> </a:t>
            </a:r>
            <a:r>
              <a:rPr lang="tr-TR" dirty="0" err="1" smtClean="0"/>
              <a:t>raport</a:t>
            </a:r>
            <a:r>
              <a:rPr lang="tr-TR" dirty="0" smtClean="0"/>
              <a:t> ekseninin ,rapor büyüklüğünün 1/3 , ¼ , 1/5 kadar kumaş boyunca yükseltilmesi veya alçaltılması ile elde edilir. Bu teknikte tam </a:t>
            </a:r>
            <a:r>
              <a:rPr lang="tr-TR" dirty="0" err="1" smtClean="0"/>
              <a:t>raport</a:t>
            </a:r>
            <a:r>
              <a:rPr lang="tr-TR" dirty="0" smtClean="0"/>
              <a:t> ve yarım </a:t>
            </a:r>
            <a:r>
              <a:rPr lang="tr-TR" dirty="0" err="1" smtClean="0"/>
              <a:t>raport</a:t>
            </a:r>
            <a:r>
              <a:rPr lang="tr-TR" dirty="0" smtClean="0"/>
              <a:t> ölçülerinin haricinde diğer bütün oranlarda yükseltme yapılabilir.</a:t>
            </a:r>
            <a:endParaRPr lang="tr-TR" dirty="0"/>
          </a:p>
        </p:txBody>
      </p:sp>
      <p:pic>
        <p:nvPicPr>
          <p:cNvPr id="4098" name="Picture 2" descr="C:\Users\as\Desktop\1raport7.jpg"/>
          <p:cNvPicPr>
            <a:picLocks noChangeAspect="1" noChangeArrowheads="1"/>
          </p:cNvPicPr>
          <p:nvPr/>
        </p:nvPicPr>
        <p:blipFill>
          <a:blip r:embed="rId2" cstate="print"/>
          <a:srcRect/>
          <a:stretch>
            <a:fillRect/>
          </a:stretch>
        </p:blipFill>
        <p:spPr bwMode="auto">
          <a:xfrm>
            <a:off x="539552" y="3645024"/>
            <a:ext cx="4466902" cy="2922588"/>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ÇEVİRME RAPORT</a:t>
            </a:r>
            <a:endParaRPr lang="tr-TR" dirty="0"/>
          </a:p>
        </p:txBody>
      </p:sp>
      <p:sp>
        <p:nvSpPr>
          <p:cNvPr id="3" name="2 İçerik Yer Tutucusu"/>
          <p:cNvSpPr>
            <a:spLocks noGrp="1"/>
          </p:cNvSpPr>
          <p:nvPr>
            <p:ph idx="1"/>
          </p:nvPr>
        </p:nvSpPr>
        <p:spPr>
          <a:xfrm>
            <a:off x="539552" y="1340768"/>
            <a:ext cx="8229600" cy="3312367"/>
          </a:xfrm>
        </p:spPr>
        <p:txBody>
          <a:bodyPr>
            <a:normAutofit/>
          </a:bodyPr>
          <a:lstStyle/>
          <a:p>
            <a:r>
              <a:rPr lang="tr-TR" dirty="0" smtClean="0"/>
              <a:t>Eşarp, mendil gibi kare kompozisyonları olan desenler için ½ yada ¼ birim ölçütte hazırlanmış </a:t>
            </a:r>
            <a:r>
              <a:rPr lang="tr-TR" dirty="0" err="1" smtClean="0"/>
              <a:t>raportlardır</a:t>
            </a:r>
            <a:r>
              <a:rPr lang="tr-TR" dirty="0" smtClean="0"/>
              <a:t>. Desen ölçütlerini ve şeklini bozmadan raporu 1 ya da 3 kez çevirerek elde edilir.</a:t>
            </a: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KAPAKLAMA RAPORT</a:t>
            </a:r>
            <a:endParaRPr lang="tr-TR" dirty="0"/>
          </a:p>
        </p:txBody>
      </p:sp>
      <p:sp>
        <p:nvSpPr>
          <p:cNvPr id="3" name="2 İçerik Yer Tutucusu"/>
          <p:cNvSpPr>
            <a:spLocks noGrp="1"/>
          </p:cNvSpPr>
          <p:nvPr>
            <p:ph idx="1"/>
          </p:nvPr>
        </p:nvSpPr>
        <p:spPr>
          <a:xfrm>
            <a:off x="457200" y="1600201"/>
            <a:ext cx="8229600" cy="1828799"/>
          </a:xfrm>
        </p:spPr>
        <p:txBody>
          <a:bodyPr>
            <a:normAutofit fontScale="92500"/>
          </a:bodyPr>
          <a:lstStyle/>
          <a:p>
            <a:r>
              <a:rPr lang="tr-TR" dirty="0" smtClean="0"/>
              <a:t>Kare ,dikdörtgen </a:t>
            </a:r>
            <a:r>
              <a:rPr lang="tr-TR" dirty="0" err="1" smtClean="0"/>
              <a:t>kompoziyonlarda</a:t>
            </a:r>
            <a:r>
              <a:rPr lang="tr-TR" dirty="0" smtClean="0"/>
              <a:t> eşarp,mendil,masa örtüsü desenlerinde kullanılır. Bu </a:t>
            </a:r>
            <a:r>
              <a:rPr lang="tr-TR" dirty="0" err="1" smtClean="0"/>
              <a:t>raport</a:t>
            </a:r>
            <a:r>
              <a:rPr lang="tr-TR" dirty="0" smtClean="0"/>
              <a:t> türü ½ , ¼ ve katlarında olabilir.</a:t>
            </a:r>
            <a:endParaRPr lang="tr-TR" dirty="0"/>
          </a:p>
        </p:txBody>
      </p:sp>
      <p:pic>
        <p:nvPicPr>
          <p:cNvPr id="5122" name="Picture 2" descr="C:\Users\as\Desktop\1raport8.jpg"/>
          <p:cNvPicPr>
            <a:picLocks noChangeAspect="1" noChangeArrowheads="1"/>
          </p:cNvPicPr>
          <p:nvPr/>
        </p:nvPicPr>
        <p:blipFill>
          <a:blip r:embed="rId2" cstate="print"/>
          <a:srcRect/>
          <a:stretch>
            <a:fillRect/>
          </a:stretch>
        </p:blipFill>
        <p:spPr bwMode="auto">
          <a:xfrm>
            <a:off x="755576" y="3068960"/>
            <a:ext cx="6408712" cy="3312368"/>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BASKI ÇEŞİTLERİ</a:t>
            </a:r>
            <a:endParaRPr lang="tr-TR" dirty="0"/>
          </a:p>
        </p:txBody>
      </p:sp>
      <p:sp>
        <p:nvSpPr>
          <p:cNvPr id="3" name="2 İçerik Yer Tutucusu"/>
          <p:cNvSpPr>
            <a:spLocks noGrp="1"/>
          </p:cNvSpPr>
          <p:nvPr>
            <p:ph idx="1"/>
          </p:nvPr>
        </p:nvSpPr>
        <p:spPr/>
        <p:txBody>
          <a:bodyPr/>
          <a:lstStyle/>
          <a:p>
            <a:r>
              <a:rPr lang="tr-TR" dirty="0" err="1" smtClean="0"/>
              <a:t>Toride</a:t>
            </a:r>
            <a:r>
              <a:rPr lang="tr-TR" dirty="0" smtClean="0"/>
              <a:t> </a:t>
            </a:r>
            <a:r>
              <a:rPr lang="tr-TR" dirty="0" err="1" smtClean="0"/>
              <a:t>aynıdesen</a:t>
            </a:r>
            <a:r>
              <a:rPr lang="tr-TR" dirty="0" smtClean="0"/>
              <a:t> , aynı makinede,farklı baskı çeşitleri ile üretilebilir. Uygulamada bu baskı çeşitlerinin seçimi ,basılacak desenin büyüklüğüne, kumaşın yapısına ,desen karakterine ve lif cinsine göre tespit edilir.,</a:t>
            </a: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DİREKT BASKI</a:t>
            </a:r>
            <a:endParaRPr lang="tr-TR" dirty="0"/>
          </a:p>
        </p:txBody>
      </p:sp>
      <p:sp>
        <p:nvSpPr>
          <p:cNvPr id="3" name="2 İçerik Yer Tutucusu"/>
          <p:cNvSpPr>
            <a:spLocks noGrp="1"/>
          </p:cNvSpPr>
          <p:nvPr>
            <p:ph idx="1"/>
          </p:nvPr>
        </p:nvSpPr>
        <p:spPr/>
        <p:txBody>
          <a:bodyPr/>
          <a:lstStyle/>
          <a:p>
            <a:r>
              <a:rPr lang="tr-TR" dirty="0" smtClean="0"/>
              <a:t>Kesikli, yarı sürekli ve sürekli yöntemlerle boyama yapılabilir. Ancak yarı sürekli ve sürekli yöntemlerde bu boyarmaddelerin kullanımı fazla yaygın değildir. </a:t>
            </a:r>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AŞINDIRMA BASKI</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Aşındırma baskısının esası boyalı bir kumaşın rengini basılı alanlarda tahrip etmektir. Bu amaçla bir ön boyamadan geçmiş, boyası tamamen </a:t>
            </a:r>
            <a:r>
              <a:rPr lang="tr-TR" dirty="0" err="1" smtClean="0"/>
              <a:t>fikse</a:t>
            </a:r>
            <a:r>
              <a:rPr lang="tr-TR" dirty="0" smtClean="0"/>
              <a:t> olmuş kumaşlar üzerine, içinde aşındırma maddesi dediğimiz zemin boyasını tahrip eden kimyasal maddeler bulunan bir baskı patı ile baskı yapılır.</a:t>
            </a:r>
            <a:br>
              <a:rPr lang="tr-TR" dirty="0" smtClean="0"/>
            </a:br>
            <a:r>
              <a:rPr lang="tr-TR" dirty="0" smtClean="0"/>
              <a:t>Böylece basılı alanlarda zemin boyasını tahribi ile beyaz figürler oluşur ki, buna beyaz aşındırma denir. Eğer baskı patı içine aşındırma maddelerine dayanıklı ve zeminden farklı renkte olan boyar maddeler eklenirse basılı alanlarda zemin boyasından farklı renkte figürler oluşur ki buna da renkli aşındırma denir.</a:t>
            </a:r>
            <a:br>
              <a:rPr lang="tr-TR" dirty="0" smtClean="0"/>
            </a:br>
            <a:r>
              <a:rPr lang="tr-TR" dirty="0" smtClean="0"/>
              <a:t>Aşındırma baskılar, şüphesiz ancak zemin boyası aşındırılabilir özellikte ise, yani aşındırma maddelerine karşı dayanıksız ise, yapılabilir. Örneğin Azoik boyalar, seçilmiş direkt boyalar, reaktif boyalar, selülozik elyaf için en çok kullanılan aşındırılabilir zemin boyalardır. Bu lifler üzerine renkli aşındırma yapmak için baskı patına ilave edilen aşındırma maddelerine karşı dayanıklı boyar maddeler ve seçilmiş pigment boyar maddelerdir.</a:t>
            </a: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REZERVE BASKI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Bu </a:t>
            </a:r>
            <a:r>
              <a:rPr lang="tr-TR" dirty="0" err="1" smtClean="0"/>
              <a:t>metodda</a:t>
            </a:r>
            <a:r>
              <a:rPr lang="tr-TR" dirty="0" smtClean="0"/>
              <a:t> baskı patı , zemin boyasının </a:t>
            </a:r>
            <a:r>
              <a:rPr lang="tr-TR" dirty="0" err="1" smtClean="0"/>
              <a:t>fikse</a:t>
            </a:r>
            <a:r>
              <a:rPr lang="tr-TR" dirty="0" smtClean="0"/>
              <a:t> olmasını önleyen maddeler içerir. Başlıca iki prosese göre yürütülür.</a:t>
            </a:r>
          </a:p>
          <a:p>
            <a:r>
              <a:rPr lang="tr-TR" dirty="0" smtClean="0"/>
              <a:t> Ön Baskı Rezerve </a:t>
            </a:r>
          </a:p>
          <a:p>
            <a:r>
              <a:rPr lang="tr-TR" dirty="0" smtClean="0"/>
              <a:t>Önce baskı yapılır,sonra </a:t>
            </a:r>
            <a:r>
              <a:rPr lang="tr-TR" dirty="0" err="1" smtClean="0"/>
              <a:t>fularlanır</a:t>
            </a:r>
            <a:r>
              <a:rPr lang="tr-TR" dirty="0" smtClean="0"/>
              <a:t> veya baskı </a:t>
            </a:r>
            <a:r>
              <a:rPr lang="tr-TR" dirty="0" err="1" smtClean="0"/>
              <a:t>yaplır</a:t>
            </a:r>
            <a:r>
              <a:rPr lang="tr-TR" dirty="0" smtClean="0"/>
              <a:t>. </a:t>
            </a:r>
          </a:p>
          <a:p>
            <a:r>
              <a:rPr lang="tr-TR" dirty="0" smtClean="0"/>
              <a:t>Üst Baskı Rezerve </a:t>
            </a:r>
          </a:p>
          <a:p>
            <a:r>
              <a:rPr lang="tr-TR" dirty="0" smtClean="0"/>
              <a:t>Kumaş önce </a:t>
            </a:r>
            <a:r>
              <a:rPr lang="tr-TR" dirty="0" err="1" smtClean="0"/>
              <a:t>fularlanır</a:t>
            </a:r>
            <a:r>
              <a:rPr lang="tr-TR" dirty="0" smtClean="0"/>
              <a:t>,sonra </a:t>
            </a:r>
            <a:r>
              <a:rPr lang="tr-TR" dirty="0" err="1" smtClean="0"/>
              <a:t>fikse</a:t>
            </a:r>
            <a:r>
              <a:rPr lang="tr-TR" dirty="0" smtClean="0"/>
              <a:t> olmamış boyanın üzerine rezerve baskı uygulanır. Bu metodun aşındırmadan en </a:t>
            </a:r>
            <a:r>
              <a:rPr lang="tr-TR" dirty="0" err="1" smtClean="0"/>
              <a:t>onemIi</a:t>
            </a:r>
            <a:r>
              <a:rPr lang="tr-TR" dirty="0" smtClean="0"/>
              <a:t> farkı zemin boyasının henüz </a:t>
            </a:r>
            <a:r>
              <a:rPr lang="tr-TR" dirty="0" err="1" smtClean="0"/>
              <a:t>fikse</a:t>
            </a:r>
            <a:r>
              <a:rPr lang="tr-TR" dirty="0" smtClean="0"/>
              <a:t> edilmemiş olmasıdır.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REAKTİF BOYARMADDE İLE BOYAMA</a:t>
            </a:r>
            <a:endParaRPr lang="tr-TR" dirty="0"/>
          </a:p>
        </p:txBody>
      </p:sp>
      <p:sp>
        <p:nvSpPr>
          <p:cNvPr id="3" name="2 İçerik Yer Tutucusu"/>
          <p:cNvSpPr>
            <a:spLocks noGrp="1"/>
          </p:cNvSpPr>
          <p:nvPr>
            <p:ph idx="1"/>
          </p:nvPr>
        </p:nvSpPr>
        <p:spPr/>
        <p:txBody>
          <a:bodyPr>
            <a:normAutofit fontScale="55000" lnSpcReduction="20000"/>
          </a:bodyPr>
          <a:lstStyle/>
          <a:p>
            <a:r>
              <a:rPr lang="tr-TR" dirty="0" smtClean="0"/>
              <a:t>Genelde pamuk, keten </a:t>
            </a:r>
            <a:r>
              <a:rPr lang="tr-TR" dirty="0" err="1" smtClean="0"/>
              <a:t>viskon</a:t>
            </a:r>
            <a:r>
              <a:rPr lang="tr-TR" dirty="0" smtClean="0"/>
              <a:t> gibi liflerin baskı işleminde kullanılır. </a:t>
            </a:r>
          </a:p>
          <a:p>
            <a:r>
              <a:rPr lang="tr-TR" dirty="0" smtClean="0"/>
              <a:t> Reaktif Boyar maddelerin Özellikleri :</a:t>
            </a:r>
          </a:p>
          <a:p>
            <a:r>
              <a:rPr lang="tr-TR" dirty="0" smtClean="0"/>
              <a:t>Reaktif boyar maddelerin yapısına bakıldığında dört gruptan oluştuğu görülmektedir. Bu gruplar;</a:t>
            </a:r>
          </a:p>
          <a:p>
            <a:r>
              <a:rPr lang="tr-TR" dirty="0" smtClean="0"/>
              <a:t> Renk verici grup,</a:t>
            </a:r>
          </a:p>
          <a:p>
            <a:r>
              <a:rPr lang="tr-TR" dirty="0" smtClean="0"/>
              <a:t> Bağ yapan (reaktif) grup,</a:t>
            </a:r>
          </a:p>
          <a:p>
            <a:r>
              <a:rPr lang="tr-TR" dirty="0" smtClean="0"/>
              <a:t> Çözünürlüğü sağlayan grup,</a:t>
            </a:r>
          </a:p>
          <a:p>
            <a:r>
              <a:rPr lang="tr-TR" dirty="0" smtClean="0"/>
              <a:t> Köprü grubudur. Reaktif boyar maddelerin reaktif grupları, yapıları bakımından da kendi aralarında üçe ayrılır: </a:t>
            </a:r>
          </a:p>
          <a:p>
            <a:r>
              <a:rPr lang="tr-TR" dirty="0" err="1" smtClean="0"/>
              <a:t>Monotriazin</a:t>
            </a:r>
            <a:r>
              <a:rPr lang="tr-TR" dirty="0" smtClean="0"/>
              <a:t> grubu olanlar</a:t>
            </a:r>
          </a:p>
          <a:p>
            <a:r>
              <a:rPr lang="tr-TR" dirty="0" smtClean="0"/>
              <a:t> </a:t>
            </a:r>
            <a:r>
              <a:rPr lang="tr-TR" dirty="0" err="1" smtClean="0"/>
              <a:t>Vininlsülfon</a:t>
            </a:r>
            <a:r>
              <a:rPr lang="tr-TR" dirty="0" smtClean="0"/>
              <a:t> grubu olanlar</a:t>
            </a:r>
          </a:p>
          <a:p>
            <a:r>
              <a:rPr lang="tr-TR" dirty="0" err="1" smtClean="0"/>
              <a:t>Bifonksiyonel</a:t>
            </a:r>
            <a:r>
              <a:rPr lang="tr-TR" dirty="0" smtClean="0"/>
              <a:t> grubu olanlar (Her iki grubu da yapısında barındırır.) Reaktif grubun yapısı baskı için önemlidir. Eğer direkt ya da rezerve baskı yöntemi kullanılacaksa yapısında </a:t>
            </a:r>
            <a:r>
              <a:rPr lang="tr-TR" dirty="0" err="1" smtClean="0"/>
              <a:t>monotriazin</a:t>
            </a:r>
            <a:r>
              <a:rPr lang="tr-TR" dirty="0" smtClean="0"/>
              <a:t> veya </a:t>
            </a:r>
            <a:r>
              <a:rPr lang="tr-TR" dirty="0" err="1" smtClean="0"/>
              <a:t>bifoksiyonel</a:t>
            </a:r>
            <a:r>
              <a:rPr lang="tr-TR" dirty="0" smtClean="0"/>
              <a:t> grubu olan reaktif boyar maddeler tercih edilir. Çünkü bu boyar maddeler elyaf ile daha sağlam bağ yapar. Eğer yapılacak baskı aşındırma baskı ise ve zemin boyaması reaktifle yapılacak ise bu durumda </a:t>
            </a:r>
            <a:r>
              <a:rPr lang="tr-TR" dirty="0" err="1" smtClean="0"/>
              <a:t>vinil</a:t>
            </a:r>
            <a:r>
              <a:rPr lang="tr-TR" dirty="0" smtClean="0"/>
              <a:t> </a:t>
            </a:r>
            <a:r>
              <a:rPr lang="tr-TR" dirty="0" err="1" smtClean="0"/>
              <a:t>sülfon</a:t>
            </a:r>
            <a:r>
              <a:rPr lang="tr-TR" dirty="0" smtClean="0"/>
              <a:t> grubu ihtiva eden bir reaktif boyar madde kullanılmalıdır. </a:t>
            </a:r>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fontScale="90000"/>
          </a:bodyPr>
          <a:lstStyle/>
          <a:p>
            <a:r>
              <a:rPr lang="tr-TR" dirty="0" smtClean="0"/>
              <a:t/>
            </a:r>
            <a:br>
              <a:rPr lang="tr-TR" dirty="0" smtClean="0"/>
            </a:br>
            <a:r>
              <a:rPr lang="tr-TR" dirty="0" smtClean="0"/>
              <a:t>BASKININ FİKSE EDİLMESİ</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Pigment baskıda optimum haslıklar 140 </a:t>
            </a:r>
            <a:r>
              <a:rPr lang="tr-TR" dirty="0" err="1" smtClean="0"/>
              <a:t>oC</a:t>
            </a:r>
            <a:r>
              <a:rPr lang="tr-TR" dirty="0" smtClean="0"/>
              <a:t>’ de 5 dakika’ da sağlanmaktadır. Daha yüksek </a:t>
            </a:r>
            <a:r>
              <a:rPr lang="tr-TR" dirty="0" err="1" smtClean="0"/>
              <a:t>temperatürlerde</a:t>
            </a:r>
            <a:r>
              <a:rPr lang="tr-TR" dirty="0" smtClean="0"/>
              <a:t> ise </a:t>
            </a:r>
            <a:r>
              <a:rPr lang="tr-TR" dirty="0" err="1" smtClean="0"/>
              <a:t>fiksaj</a:t>
            </a:r>
            <a:r>
              <a:rPr lang="tr-TR" dirty="0" smtClean="0"/>
              <a:t> zamanı kısaltılabilir. Standart kural olarak: </a:t>
            </a:r>
            <a:r>
              <a:rPr lang="tr-TR" dirty="0" err="1" smtClean="0"/>
              <a:t>temperatürdeki</a:t>
            </a:r>
            <a:r>
              <a:rPr lang="tr-TR" dirty="0" smtClean="0"/>
              <a:t> her 10 </a:t>
            </a:r>
            <a:r>
              <a:rPr lang="tr-TR" dirty="0" err="1" smtClean="0"/>
              <a:t>oC</a:t>
            </a:r>
            <a:r>
              <a:rPr lang="tr-TR" dirty="0" smtClean="0"/>
              <a:t>’ </a:t>
            </a:r>
            <a:r>
              <a:rPr lang="tr-TR" dirty="0" err="1" smtClean="0"/>
              <a:t>lik</a:t>
            </a:r>
            <a:r>
              <a:rPr lang="tr-TR" dirty="0" smtClean="0"/>
              <a:t> artış için </a:t>
            </a:r>
            <a:r>
              <a:rPr lang="tr-TR" dirty="0" err="1" smtClean="0"/>
              <a:t>fiksaj</a:t>
            </a:r>
            <a:r>
              <a:rPr lang="tr-TR" dirty="0" smtClean="0"/>
              <a:t> zamanı yaklaşık 1 dakika kısaltılabilir. Az gazlı ve gazsız sistemlerde yeterli bir </a:t>
            </a:r>
            <a:r>
              <a:rPr lang="tr-TR" dirty="0" err="1" smtClean="0"/>
              <a:t>kondenzasyon</a:t>
            </a:r>
            <a:r>
              <a:rPr lang="tr-TR" dirty="0" smtClean="0"/>
              <a:t> için ısının en az 140-150 </a:t>
            </a:r>
            <a:r>
              <a:rPr lang="tr-TR" dirty="0" err="1" smtClean="0"/>
              <a:t>oC</a:t>
            </a:r>
            <a:r>
              <a:rPr lang="tr-TR" dirty="0" smtClean="0"/>
              <a:t> olması gerekmektedir. Gazlı baskı sistemlerinden farklı olarak </a:t>
            </a:r>
            <a:r>
              <a:rPr lang="tr-TR" dirty="0" err="1" smtClean="0"/>
              <a:t>fiksaj</a:t>
            </a:r>
            <a:r>
              <a:rPr lang="tr-TR" dirty="0" smtClean="0"/>
              <a:t> </a:t>
            </a:r>
            <a:r>
              <a:rPr lang="tr-TR" dirty="0" err="1" smtClean="0"/>
              <a:t>temperatürünü</a:t>
            </a:r>
            <a:r>
              <a:rPr lang="tr-TR" dirty="0" smtClean="0"/>
              <a:t> düşürüp, </a:t>
            </a:r>
            <a:r>
              <a:rPr lang="tr-TR" dirty="0" err="1" smtClean="0"/>
              <a:t>fiksaj</a:t>
            </a:r>
            <a:r>
              <a:rPr lang="tr-TR" dirty="0" smtClean="0"/>
              <a:t> zamanını arttırarak bir dengeleme yapmak söz konusu değildir. Sentetik </a:t>
            </a:r>
            <a:r>
              <a:rPr lang="tr-TR" dirty="0" err="1" smtClean="0"/>
              <a:t>kıvamlaştırcılar</a:t>
            </a:r>
            <a:r>
              <a:rPr lang="tr-TR" dirty="0" smtClean="0"/>
              <a:t> düşük </a:t>
            </a:r>
            <a:r>
              <a:rPr lang="tr-TR" dirty="0" err="1" smtClean="0"/>
              <a:t>temperatürlerde</a:t>
            </a:r>
            <a:r>
              <a:rPr lang="tr-TR" dirty="0" smtClean="0"/>
              <a:t> yeterince şişemez ve optimum yaş haslık özellikleri elde edilemez.</a:t>
            </a:r>
          </a:p>
          <a:p>
            <a:r>
              <a:rPr lang="tr-TR" dirty="0" smtClean="0"/>
              <a:t>Kumaşa Aktarılan Pat Miktarını Belirleyen Temel </a:t>
            </a:r>
            <a:r>
              <a:rPr lang="tr-TR" dirty="0" err="1" smtClean="0"/>
              <a:t>ParametrelerŞablon</a:t>
            </a:r>
            <a:r>
              <a:rPr lang="tr-TR" dirty="0" smtClean="0"/>
              <a:t> baskıcılığında (film-</a:t>
            </a:r>
            <a:r>
              <a:rPr lang="tr-TR" dirty="0" err="1" smtClean="0"/>
              <a:t>druck</a:t>
            </a:r>
            <a:r>
              <a:rPr lang="tr-TR" dirty="0" smtClean="0"/>
              <a:t> / rotasyon) kumaşa aktarılan pat miktarı genel olarak şu baskı parametrelerine bağlıdır. Şablon açık alan yüzdesi büyüdükçe, şablonun kesit kalınlığı düştükçe, pat viskozitesi düştükçe, şablon üstü pata uygulanan </a:t>
            </a:r>
            <a:r>
              <a:rPr lang="tr-TR" dirty="0" err="1" smtClean="0"/>
              <a:t>rakle</a:t>
            </a:r>
            <a:r>
              <a:rPr lang="tr-TR" dirty="0" smtClean="0"/>
              <a:t> basıncı (</a:t>
            </a:r>
            <a:r>
              <a:rPr lang="tr-TR" dirty="0" err="1" smtClean="0"/>
              <a:t>rakle</a:t>
            </a:r>
            <a:r>
              <a:rPr lang="tr-TR" dirty="0" smtClean="0"/>
              <a:t> açısı ve/veya mekanik baskı) şablon altı basıncından ne kadar büyükse kumaşa aktarılan pat miktarı o denli </a:t>
            </a:r>
            <a:r>
              <a:rPr lang="tr-TR" dirty="0" err="1" smtClean="0"/>
              <a:t>arttar</a:t>
            </a:r>
            <a:r>
              <a:rPr lang="tr-TR" dirty="0" smtClean="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KURU FİKSAJ</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Kuru ısı </a:t>
            </a:r>
            <a:r>
              <a:rPr lang="tr-TR" dirty="0" err="1" smtClean="0"/>
              <a:t>fiksesi</a:t>
            </a:r>
            <a:r>
              <a:rPr lang="tr-TR" dirty="0" smtClean="0"/>
              <a:t> daha çok pigment renkler ile yapılan baskılarda kullanılmaktadır.Pigment renkler ile yapılan baskılarda kullanılan kuru ısı </a:t>
            </a:r>
            <a:r>
              <a:rPr lang="tr-TR" dirty="0" err="1" smtClean="0"/>
              <a:t>fikse</a:t>
            </a:r>
            <a:r>
              <a:rPr lang="tr-TR" dirty="0" smtClean="0"/>
              <a:t> prosesinde, temel işlev </a:t>
            </a:r>
            <a:r>
              <a:rPr lang="tr-TR" dirty="0" err="1" smtClean="0"/>
              <a:t>binderlerin</a:t>
            </a:r>
            <a:r>
              <a:rPr lang="tr-TR" dirty="0" smtClean="0"/>
              <a:t> meydana getirdiği üç boyutlu film tabakasındadır. </a:t>
            </a:r>
            <a:r>
              <a:rPr lang="tr-TR" dirty="0" err="1" smtClean="0"/>
              <a:t>Binder</a:t>
            </a:r>
            <a:r>
              <a:rPr lang="tr-TR" dirty="0" smtClean="0"/>
              <a:t>, pigment ile birlikte kumaşa uygulandığı zaman uygun </a:t>
            </a:r>
            <a:r>
              <a:rPr lang="tr-TR" dirty="0" err="1" smtClean="0"/>
              <a:t>fikse</a:t>
            </a:r>
            <a:r>
              <a:rPr lang="tr-TR" dirty="0" smtClean="0"/>
              <a:t> prosesi ile üç boyutlu bağlanma mekanizması oluşturabilir ki, burada </a:t>
            </a:r>
            <a:r>
              <a:rPr lang="tr-TR" dirty="0" err="1" smtClean="0"/>
              <a:t>binderin</a:t>
            </a:r>
            <a:r>
              <a:rPr lang="tr-TR" dirty="0" smtClean="0"/>
              <a:t> bağlanma hızı; süre, </a:t>
            </a:r>
            <a:r>
              <a:rPr lang="tr-TR" dirty="0" err="1" smtClean="0"/>
              <a:t>temperatür</a:t>
            </a:r>
            <a:r>
              <a:rPr lang="tr-TR" dirty="0" smtClean="0"/>
              <a:t>, </a:t>
            </a:r>
            <a:r>
              <a:rPr lang="tr-TR" dirty="0" err="1" smtClean="0"/>
              <a:t>pH</a:t>
            </a:r>
            <a:r>
              <a:rPr lang="tr-TR" dirty="0" smtClean="0"/>
              <a:t>, </a:t>
            </a:r>
            <a:r>
              <a:rPr lang="tr-TR" dirty="0" err="1" smtClean="0"/>
              <a:t>reaktivite</a:t>
            </a:r>
            <a:r>
              <a:rPr lang="tr-TR" dirty="0" smtClean="0"/>
              <a:t> gibi birçok faktöre bağlıdır. </a:t>
            </a:r>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YAŞ FİKSAJ</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Pigment baskılar dışındaki tüm baskılarda boya </a:t>
            </a:r>
            <a:r>
              <a:rPr lang="tr-TR" dirty="0" err="1" smtClean="0"/>
              <a:t>fiksajını</a:t>
            </a:r>
            <a:r>
              <a:rPr lang="tr-TR" dirty="0" smtClean="0"/>
              <a:t> yıkama işlemi takip eder. Böylece kıvam maddelerinin, </a:t>
            </a:r>
            <a:r>
              <a:rPr lang="tr-TR" dirty="0" err="1" smtClean="0"/>
              <a:t>fikse</a:t>
            </a:r>
            <a:r>
              <a:rPr lang="tr-TR" dirty="0" smtClean="0"/>
              <a:t> olmamış boya partiküllerinin, kimyasal madde artıklarının kumaştan uzaklaştırılması mümkün olur.Bazı boyarmaddelerin (örneğin küp boyarmaddelerin) </a:t>
            </a:r>
            <a:r>
              <a:rPr lang="tr-TR" dirty="0" err="1" smtClean="0"/>
              <a:t>fiksajı</a:t>
            </a:r>
            <a:r>
              <a:rPr lang="tr-TR" dirty="0" smtClean="0"/>
              <a:t> yıkama sırasında tamamlanır. Sonuç olarak yıkama optimum haslık özellikleri sağlar, rengi parlatır. - </a:t>
            </a:r>
            <a:r>
              <a:rPr lang="tr-TR" dirty="0" err="1" smtClean="0"/>
              <a:t>See</a:t>
            </a:r>
            <a:r>
              <a:rPr lang="tr-TR" dirty="0" smtClean="0"/>
              <a:t> </a:t>
            </a:r>
            <a:r>
              <a:rPr lang="tr-TR" dirty="0" err="1" smtClean="0"/>
              <a:t>more</a:t>
            </a:r>
            <a:r>
              <a:rPr lang="tr-TR" dirty="0" smtClean="0"/>
              <a:t> at: http://www.</a:t>
            </a:r>
            <a:r>
              <a:rPr lang="tr-TR" dirty="0" err="1" smtClean="0"/>
              <a:t>tekstildershanesi</a:t>
            </a:r>
            <a:r>
              <a:rPr lang="tr-TR" dirty="0" smtClean="0"/>
              <a:t>.com.tr/bilgi-deposu/</a:t>
            </a:r>
            <a:r>
              <a:rPr lang="tr-TR" dirty="0" err="1" smtClean="0"/>
              <a:t>baski</a:t>
            </a:r>
            <a:r>
              <a:rPr lang="tr-TR" dirty="0" smtClean="0"/>
              <a:t>-tekstil-</a:t>
            </a:r>
            <a:r>
              <a:rPr lang="tr-TR" dirty="0" err="1" smtClean="0"/>
              <a:t>basmaciligi</a:t>
            </a:r>
            <a:r>
              <a:rPr lang="tr-TR" dirty="0" smtClean="0"/>
              <a:t>-</a:t>
            </a:r>
            <a:r>
              <a:rPr lang="tr-TR" dirty="0" err="1" smtClean="0"/>
              <a:t>hakkinda</a:t>
            </a:r>
            <a:r>
              <a:rPr lang="tr-TR" dirty="0" smtClean="0"/>
              <a:t>-genel-bilgiler.html#</a:t>
            </a:r>
            <a:r>
              <a:rPr lang="tr-TR" dirty="0" err="1" smtClean="0"/>
              <a:t>sthash</a:t>
            </a:r>
            <a:r>
              <a:rPr lang="tr-TR" dirty="0" smtClean="0"/>
              <a:t>.kn4pDyIw.</a:t>
            </a:r>
            <a:r>
              <a:rPr lang="tr-TR" dirty="0" err="1" smtClean="0"/>
              <a:t>dpuf</a:t>
            </a:r>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BUHARLI FİKSAJ</a:t>
            </a:r>
            <a:endParaRPr lang="tr-TR" dirty="0"/>
          </a:p>
        </p:txBody>
      </p:sp>
      <p:sp>
        <p:nvSpPr>
          <p:cNvPr id="3" name="2 İçerik Yer Tutucusu"/>
          <p:cNvSpPr>
            <a:spLocks noGrp="1"/>
          </p:cNvSpPr>
          <p:nvPr>
            <p:ph idx="1"/>
          </p:nvPr>
        </p:nvSpPr>
        <p:spPr/>
        <p:txBody>
          <a:bodyPr/>
          <a:lstStyle/>
          <a:p>
            <a:r>
              <a:rPr lang="tr-TR" dirty="0" err="1" smtClean="0"/>
              <a:t>Baasmacılıkta</a:t>
            </a:r>
            <a:r>
              <a:rPr lang="tr-TR" dirty="0" smtClean="0"/>
              <a:t> en çok kullanılan </a:t>
            </a:r>
            <a:r>
              <a:rPr lang="tr-TR" dirty="0" err="1" smtClean="0"/>
              <a:t>fiksaj</a:t>
            </a:r>
            <a:r>
              <a:rPr lang="tr-TR" dirty="0" smtClean="0"/>
              <a:t> yöntemidir. Buharlama işleminin temeli, basılan ve kurtulan kumaşların ;kullanılan boyarmadde sınıfına,lifin cinsine ve baskı yöntemine göre 1-3 </a:t>
            </a:r>
            <a:r>
              <a:rPr lang="tr-TR" dirty="0" err="1" smtClean="0"/>
              <a:t>atü</a:t>
            </a:r>
            <a:r>
              <a:rPr lang="tr-TR" dirty="0" smtClean="0"/>
              <a:t> basınç altında 100 C deki doymuş buhar veya 100-180 C arasında kızgın buhar ortamında 30 saniye ile 1 dakika arasında işleminde tabi tutulmasıdır.</a:t>
            </a:r>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BASKI TEKNİKLERİ (MAKİNELERİ)</a:t>
            </a:r>
            <a:endParaRPr lang="tr-TR" dirty="0"/>
          </a:p>
        </p:txBody>
      </p:sp>
      <p:sp>
        <p:nvSpPr>
          <p:cNvPr id="3" name="2 İçerik Yer Tutucusu"/>
          <p:cNvSpPr>
            <a:spLocks noGrp="1"/>
          </p:cNvSpPr>
          <p:nvPr>
            <p:ph idx="1"/>
          </p:nvPr>
        </p:nvSpPr>
        <p:spPr/>
        <p:txBody>
          <a:bodyPr/>
          <a:lstStyle/>
          <a:p>
            <a:r>
              <a:rPr lang="tr-TR" dirty="0" smtClean="0"/>
              <a:t> Baskı tekniklerinin sınıflandırılması, geleneksel baskı tekniklerinin baskı prensibi ve bu baskı prensiplerine göre çalışan baskı makineleri dikkate alınarak yapılır.</a:t>
            </a:r>
            <a:endParaRPr lang="tr-T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YÜKSEK BASKI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Bu teknikte basılacak desen motifi yüksekte olacak şekilde baskı kalıpları hazırlanır. Bu yöntemle çalışan el baskısı ve mekanik baskı modelleri vardır.																																																										</a:t>
            </a:r>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DERİN BASKI</a:t>
            </a:r>
            <a:endParaRPr lang="tr-TR" dirty="0"/>
          </a:p>
        </p:txBody>
      </p:sp>
      <p:sp>
        <p:nvSpPr>
          <p:cNvPr id="3" name="2 İçerik Yer Tutucusu"/>
          <p:cNvSpPr>
            <a:spLocks noGrp="1"/>
          </p:cNvSpPr>
          <p:nvPr>
            <p:ph idx="1"/>
          </p:nvPr>
        </p:nvSpPr>
        <p:spPr/>
        <p:txBody>
          <a:bodyPr/>
          <a:lstStyle/>
          <a:p>
            <a:r>
              <a:rPr lang="tr-TR" dirty="0" smtClean="0"/>
              <a:t>Bu teknikte basılacak desen motifi derin olacak şekilde baskı kalıpları hazırlanır.Bu yöntemle çalışan mekanik baskı makineleri vardır.</a:t>
            </a:r>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ŞABLON (FİLM) BASKISI</a:t>
            </a:r>
            <a:endParaRPr lang="tr-TR" dirty="0"/>
          </a:p>
        </p:txBody>
      </p:sp>
      <p:sp>
        <p:nvSpPr>
          <p:cNvPr id="3" name="2 İçerik Yer Tutucusu"/>
          <p:cNvSpPr>
            <a:spLocks noGrp="1"/>
          </p:cNvSpPr>
          <p:nvPr>
            <p:ph idx="1"/>
          </p:nvPr>
        </p:nvSpPr>
        <p:spPr/>
        <p:txBody>
          <a:bodyPr/>
          <a:lstStyle/>
          <a:p>
            <a:r>
              <a:rPr lang="tr-TR" dirty="0" smtClean="0"/>
              <a:t>Düz </a:t>
            </a:r>
            <a:r>
              <a:rPr lang="tr-TR" dirty="0" err="1" smtClean="0"/>
              <a:t>silindirşeklindeki</a:t>
            </a:r>
            <a:r>
              <a:rPr lang="tr-TR" dirty="0" smtClean="0"/>
              <a:t> şablonlar ile baskı gerçekleştirilir. Günümüzde en çok kullanılan yöntemdir.</a:t>
            </a:r>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ÖZEL BASKI YÖNTEMLERİ</a:t>
            </a:r>
            <a:endParaRPr lang="tr-TR" dirty="0"/>
          </a:p>
        </p:txBody>
      </p:sp>
      <p:sp>
        <p:nvSpPr>
          <p:cNvPr id="3" name="2 İçerik Yer Tutucusu"/>
          <p:cNvSpPr>
            <a:spLocks noGrp="1"/>
          </p:cNvSpPr>
          <p:nvPr>
            <p:ph idx="1"/>
          </p:nvPr>
        </p:nvSpPr>
        <p:spPr/>
        <p:txBody>
          <a:bodyPr/>
          <a:lstStyle/>
          <a:p>
            <a:r>
              <a:rPr lang="tr-TR" dirty="0" err="1" smtClean="0"/>
              <a:t>Orbis</a:t>
            </a:r>
            <a:r>
              <a:rPr lang="tr-TR" dirty="0" smtClean="0"/>
              <a:t> Baskı</a:t>
            </a:r>
          </a:p>
          <a:p>
            <a:r>
              <a:rPr lang="tr-TR" dirty="0" smtClean="0"/>
              <a:t>Transfer Baskı</a:t>
            </a:r>
            <a:endParaRPr lang="tr-T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EL BASKISI</a:t>
            </a:r>
            <a:endParaRPr lang="tr-TR" dirty="0"/>
          </a:p>
        </p:txBody>
      </p:sp>
      <p:sp>
        <p:nvSpPr>
          <p:cNvPr id="3" name="2 İçerik Yer Tutucusu"/>
          <p:cNvSpPr>
            <a:spLocks noGrp="1"/>
          </p:cNvSpPr>
          <p:nvPr>
            <p:ph idx="1"/>
          </p:nvPr>
        </p:nvSpPr>
        <p:spPr/>
        <p:txBody>
          <a:bodyPr>
            <a:normAutofit/>
          </a:bodyPr>
          <a:lstStyle/>
          <a:p>
            <a:pPr>
              <a:buNone/>
            </a:pPr>
            <a:r>
              <a:rPr lang="tr-TR" dirty="0" smtClean="0"/>
              <a:t> El baskıcılığında basılacak şekil tahta kalıplara çıkıntı halinde oyulur. Baskı patı hazırlandıktan sonra keçeden bir ıstampaya emdirilir. Kalıplar ıstampa üzerine basılarak çıkıntı kısımlar boyanır. Bu boyalı kalıplar kumaş üzerine basıldığında basılan yerler boyanmış olur. En eski ve en artistik baskı yöntemidir.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YÜNLÜ VE İPEKLİ (PROTEİN ESASLI)KUMAŞLARIN BOYANMASI</a:t>
            </a:r>
            <a:endParaRPr lang="tr-TR" dirty="0"/>
          </a:p>
        </p:txBody>
      </p:sp>
      <p:sp>
        <p:nvSpPr>
          <p:cNvPr id="3" name="2 İçerik Yer Tutucusu"/>
          <p:cNvSpPr>
            <a:spLocks noGrp="1"/>
          </p:cNvSpPr>
          <p:nvPr>
            <p:ph idx="1"/>
          </p:nvPr>
        </p:nvSpPr>
        <p:spPr/>
        <p:txBody>
          <a:bodyPr/>
          <a:lstStyle/>
          <a:p>
            <a:r>
              <a:rPr lang="tr-TR" dirty="0" smtClean="0"/>
              <a:t>Protein Esaslı Mamullere Uygulanan Ön Terbiye İşlemleri Hayvansal lifin yapı taşı proteindir. Protein lif grubu, kıl kökenli ve salgı kökenli olmak üzere iki kısımda incelenir. Kıl kökenli yünü oluşturan proteinin özel adı </a:t>
            </a:r>
            <a:r>
              <a:rPr lang="tr-TR" dirty="0" err="1" smtClean="0"/>
              <a:t>keratin</a:t>
            </a:r>
            <a:r>
              <a:rPr lang="tr-TR" dirty="0" smtClean="0"/>
              <a:t>; salgı kökenli olan ipeği oluşturan proteinin özel adı ise </a:t>
            </a:r>
            <a:r>
              <a:rPr lang="tr-TR" dirty="0" err="1" smtClean="0"/>
              <a:t>fibroindir</a:t>
            </a:r>
            <a:r>
              <a:rPr lang="tr-TR" dirty="0" smtClean="0"/>
              <a:t>. Her ikisi de protein olmasına karşın yün ve ipeğe uygulanan ön terbiye işlemleri farklıdır</a:t>
            </a:r>
            <a:endParaRPr lang="tr-T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RULO BASKI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Rulo baskı, desenin bakır silindirlere oyularak kumaşa aktarıldığı yöntemdir. Gravür işlemi uzun ve maliyetli olduğu için ancak aynı desende uzun metrajlarda ekonomiktir. Gravür (derin) baskıda baskı alt silindirlerinin her birinin altında bir boya teknesi vardır. Silindir dönerken tekneden boyayı alır. Baskı patının fazlası </a:t>
            </a:r>
            <a:r>
              <a:rPr lang="tr-TR" dirty="0" err="1" smtClean="0"/>
              <a:t>rakle</a:t>
            </a:r>
            <a:r>
              <a:rPr lang="tr-TR" dirty="0" smtClean="0"/>
              <a:t> ile sıyrılır. Böylece sadece oyuk kısımların içi boya patı ile dolar, bu boya ana silindir üzerinden geçen kumaşa basınç yardımıyla aktarılır.</a:t>
            </a:r>
            <a:endParaRPr lang="tr-T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FİLM BASKI</a:t>
            </a:r>
            <a:endParaRPr lang="tr-TR" dirty="0"/>
          </a:p>
        </p:txBody>
      </p:sp>
      <p:sp>
        <p:nvSpPr>
          <p:cNvPr id="3" name="2 İçerik Yer Tutucusu"/>
          <p:cNvSpPr>
            <a:spLocks noGrp="1"/>
          </p:cNvSpPr>
          <p:nvPr>
            <p:ph idx="1"/>
          </p:nvPr>
        </p:nvSpPr>
        <p:spPr/>
        <p:txBody>
          <a:bodyPr>
            <a:normAutofit fontScale="47500" lnSpcReduction="20000"/>
          </a:bodyPr>
          <a:lstStyle/>
          <a:p>
            <a:r>
              <a:rPr lang="tr-TR" dirty="0" smtClean="0"/>
              <a:t>Düz şablonlu (film-</a:t>
            </a:r>
            <a:r>
              <a:rPr lang="tr-TR" dirty="0" err="1" smtClean="0"/>
              <a:t>druck</a:t>
            </a:r>
            <a:r>
              <a:rPr lang="tr-TR" dirty="0" smtClean="0"/>
              <a:t>) baskı Şablon bezi üzerinde basılmayacak kısımların lak ile kapatılarak, diğer kısımların baskı patının geçmesine izin veren şablonlarla baskı gerçekleştirilir. </a:t>
            </a:r>
          </a:p>
          <a:p>
            <a:r>
              <a:rPr lang="tr-TR" dirty="0" smtClean="0"/>
              <a:t>Rotasyon şablonlu baskı Desen delikli bir silindir şablon üzerine aktarılmıştır. Üretim hızı en yüksek, en modern baskı yöntemidir. Rulo, düz şablonlu ve rotasyon baskıların birbirleriyle karşılaştırılması Tablo 1′ de verilmiştir.</a:t>
            </a:r>
          </a:p>
          <a:p>
            <a:r>
              <a:rPr lang="tr-TR" dirty="0" smtClean="0"/>
              <a:t>Tablo 1:Baskı yöntemlerinin karşılaştırılması </a:t>
            </a:r>
          </a:p>
          <a:p>
            <a:r>
              <a:rPr lang="tr-TR" dirty="0" smtClean="0"/>
              <a:t>Rulo </a:t>
            </a:r>
            <a:r>
              <a:rPr lang="tr-TR" dirty="0" err="1" smtClean="0"/>
              <a:t>BaskıDüz</a:t>
            </a:r>
            <a:r>
              <a:rPr lang="tr-TR" dirty="0" smtClean="0"/>
              <a:t> </a:t>
            </a:r>
            <a:r>
              <a:rPr lang="tr-TR" dirty="0" err="1" smtClean="0"/>
              <a:t>şab</a:t>
            </a:r>
            <a:r>
              <a:rPr lang="tr-TR" dirty="0" smtClean="0"/>
              <a:t>.</a:t>
            </a:r>
            <a:r>
              <a:rPr lang="tr-TR" dirty="0" err="1" smtClean="0"/>
              <a:t>baskıRotasyonÜretim</a:t>
            </a:r>
            <a:r>
              <a:rPr lang="tr-TR" dirty="0" smtClean="0"/>
              <a:t> hızı (m/</a:t>
            </a:r>
            <a:r>
              <a:rPr lang="tr-TR" dirty="0" err="1" smtClean="0"/>
              <a:t>dak</a:t>
            </a:r>
            <a:r>
              <a:rPr lang="tr-TR" dirty="0" smtClean="0"/>
              <a:t>)100-15010-1525 – 100Desen başına </a:t>
            </a:r>
            <a:r>
              <a:rPr lang="tr-TR" dirty="0" err="1" smtClean="0"/>
              <a:t>min</a:t>
            </a:r>
            <a:r>
              <a:rPr lang="tr-TR" dirty="0" smtClean="0"/>
              <a:t>.üretim (m)10.0001.000 – 10.0001.000 – 10000Yer gereksinimi </a:t>
            </a:r>
            <a:r>
              <a:rPr lang="tr-TR" dirty="0" err="1" smtClean="0"/>
              <a:t>AzÇokAzBoyarmadde</a:t>
            </a:r>
            <a:r>
              <a:rPr lang="tr-TR" dirty="0" smtClean="0"/>
              <a:t> ve kimyasal tüketimi </a:t>
            </a:r>
            <a:r>
              <a:rPr lang="tr-TR" dirty="0" err="1" smtClean="0"/>
              <a:t>AzÇokAzRenk</a:t>
            </a:r>
            <a:r>
              <a:rPr lang="tr-TR" dirty="0" smtClean="0"/>
              <a:t> derinliği / </a:t>
            </a:r>
            <a:r>
              <a:rPr lang="tr-TR" dirty="0" err="1" smtClean="0"/>
              <a:t>ParlaklıkBad</a:t>
            </a:r>
            <a:r>
              <a:rPr lang="tr-TR" dirty="0" smtClean="0"/>
              <a:t> </a:t>
            </a:r>
            <a:r>
              <a:rPr lang="tr-TR" dirty="0" err="1" smtClean="0"/>
              <a:t>Very</a:t>
            </a:r>
            <a:r>
              <a:rPr lang="tr-TR" dirty="0" smtClean="0"/>
              <a:t> İyi </a:t>
            </a:r>
            <a:r>
              <a:rPr lang="tr-TR" dirty="0" err="1" smtClean="0"/>
              <a:t>İyiBeyaz</a:t>
            </a:r>
            <a:r>
              <a:rPr lang="tr-TR" dirty="0" smtClean="0"/>
              <a:t> zeminde </a:t>
            </a:r>
            <a:r>
              <a:rPr lang="tr-TR" dirty="0" err="1" smtClean="0"/>
              <a:t>kirlenmeBad</a:t>
            </a:r>
            <a:r>
              <a:rPr lang="tr-TR" dirty="0" smtClean="0"/>
              <a:t> </a:t>
            </a:r>
            <a:r>
              <a:rPr lang="tr-TR" dirty="0" err="1" smtClean="0"/>
              <a:t>İyiİyiEzilmeYüksekDüşükDüşük</a:t>
            </a:r>
            <a:endParaRPr lang="tr-TR" dirty="0" smtClean="0"/>
          </a:p>
          <a:p>
            <a:r>
              <a:rPr lang="tr-TR" dirty="0" smtClean="0"/>
              <a:t>Baskıların </a:t>
            </a:r>
            <a:r>
              <a:rPr lang="tr-TR" dirty="0" err="1" smtClean="0"/>
              <a:t>FiksesiHerhangi</a:t>
            </a:r>
            <a:r>
              <a:rPr lang="tr-TR" dirty="0" smtClean="0"/>
              <a:t> bir baskı metoduna göre kumaşın üzerine bölgesel olarak aktarılmış boyarmaddenin özel bir işlemle liflere </a:t>
            </a:r>
            <a:r>
              <a:rPr lang="tr-TR" dirty="0" err="1" smtClean="0"/>
              <a:t>fiksesinin</a:t>
            </a:r>
            <a:r>
              <a:rPr lang="tr-TR" dirty="0" smtClean="0"/>
              <a:t> sağlanması gerekir. Basılmış boyarmaddenin </a:t>
            </a:r>
            <a:r>
              <a:rPr lang="tr-TR" dirty="0" err="1" smtClean="0"/>
              <a:t>fiksesi</a:t>
            </a:r>
            <a:r>
              <a:rPr lang="tr-TR" dirty="0" smtClean="0"/>
              <a:t>,</a:t>
            </a:r>
          </a:p>
          <a:p>
            <a:r>
              <a:rPr lang="tr-TR" dirty="0" smtClean="0"/>
              <a:t>Buharlama ile </a:t>
            </a:r>
            <a:r>
              <a:rPr lang="tr-TR" dirty="0" err="1" smtClean="0"/>
              <a:t>fikse</a:t>
            </a:r>
            <a:endParaRPr lang="tr-TR" dirty="0" smtClean="0"/>
          </a:p>
          <a:p>
            <a:r>
              <a:rPr lang="tr-TR" dirty="0" smtClean="0"/>
              <a:t>Doymuş buharla</a:t>
            </a:r>
          </a:p>
          <a:p>
            <a:r>
              <a:rPr lang="tr-TR" dirty="0" smtClean="0"/>
              <a:t>Kızgın buharla (HT buhar)</a:t>
            </a:r>
          </a:p>
          <a:p>
            <a:r>
              <a:rPr lang="tr-TR" dirty="0" smtClean="0"/>
              <a:t>Basınçlı buharla</a:t>
            </a:r>
          </a:p>
          <a:p>
            <a:r>
              <a:rPr lang="tr-TR" dirty="0" smtClean="0"/>
              <a:t>- </a:t>
            </a:r>
            <a:r>
              <a:rPr lang="tr-TR" dirty="0" err="1" smtClean="0"/>
              <a:t>See</a:t>
            </a:r>
            <a:r>
              <a:rPr lang="tr-TR" dirty="0" smtClean="0"/>
              <a:t> </a:t>
            </a:r>
            <a:r>
              <a:rPr lang="tr-TR" dirty="0" err="1" smtClean="0"/>
              <a:t>more</a:t>
            </a:r>
            <a:r>
              <a:rPr lang="tr-TR" dirty="0" smtClean="0"/>
              <a:t> at: http://www.</a:t>
            </a:r>
            <a:r>
              <a:rPr lang="tr-TR" dirty="0" err="1" smtClean="0"/>
              <a:t>tekstildershanesi</a:t>
            </a:r>
            <a:r>
              <a:rPr lang="tr-TR" dirty="0" smtClean="0"/>
              <a:t>.com.tr/bilgi-deposu/</a:t>
            </a:r>
            <a:r>
              <a:rPr lang="tr-TR" dirty="0" err="1" smtClean="0"/>
              <a:t>baski</a:t>
            </a:r>
            <a:r>
              <a:rPr lang="tr-TR" dirty="0" smtClean="0"/>
              <a:t>-tekstil-</a:t>
            </a:r>
            <a:r>
              <a:rPr lang="tr-TR" dirty="0" err="1" smtClean="0"/>
              <a:t>basmaciligi</a:t>
            </a:r>
            <a:r>
              <a:rPr lang="tr-TR" dirty="0" smtClean="0"/>
              <a:t>-</a:t>
            </a:r>
            <a:r>
              <a:rPr lang="tr-TR" dirty="0" err="1" smtClean="0"/>
              <a:t>hakkinda</a:t>
            </a:r>
            <a:r>
              <a:rPr lang="tr-TR" dirty="0" smtClean="0"/>
              <a:t>-genel-bilgiler.html#</a:t>
            </a:r>
            <a:r>
              <a:rPr lang="tr-TR" dirty="0" err="1" smtClean="0"/>
              <a:t>sthash</a:t>
            </a:r>
            <a:r>
              <a:rPr lang="tr-TR" dirty="0" smtClean="0"/>
              <a:t>.kn4pDyIw.</a:t>
            </a:r>
            <a:r>
              <a:rPr lang="tr-TR" dirty="0" err="1" smtClean="0"/>
              <a:t>dpuf</a:t>
            </a:r>
            <a:endParaRPr lang="tr-T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FİLM-DRUCK BASKI MAKİNELERİ</a:t>
            </a:r>
            <a:endParaRPr lang="tr-TR" dirty="0"/>
          </a:p>
        </p:txBody>
      </p:sp>
      <p:sp>
        <p:nvSpPr>
          <p:cNvPr id="3" name="2 İçerik Yer Tutucusu"/>
          <p:cNvSpPr>
            <a:spLocks noGrp="1"/>
          </p:cNvSpPr>
          <p:nvPr>
            <p:ph idx="1"/>
          </p:nvPr>
        </p:nvSpPr>
        <p:spPr/>
        <p:txBody>
          <a:bodyPr>
            <a:normAutofit lnSpcReduction="10000"/>
          </a:bodyPr>
          <a:lstStyle/>
          <a:p>
            <a:r>
              <a:rPr lang="tr-TR" dirty="0" smtClean="0"/>
              <a:t>Bu teknikte ; basılacak kısımların </a:t>
            </a:r>
            <a:r>
              <a:rPr lang="tr-TR" dirty="0" err="1" smtClean="0"/>
              <a:t>açıkda</a:t>
            </a:r>
            <a:r>
              <a:rPr lang="tr-TR" dirty="0" smtClean="0"/>
              <a:t> bırakılıp,</a:t>
            </a:r>
            <a:r>
              <a:rPr lang="tr-TR" dirty="0" err="1" smtClean="0"/>
              <a:t>basılmayack</a:t>
            </a:r>
            <a:r>
              <a:rPr lang="tr-TR" dirty="0" smtClean="0"/>
              <a:t> kısımların boya geçirmeyen lak ile kapatıldığı şablonlar kullanılır. </a:t>
            </a:r>
            <a:r>
              <a:rPr lang="tr-TR" dirty="0" err="1" smtClean="0"/>
              <a:t>Gaze</a:t>
            </a:r>
            <a:r>
              <a:rPr lang="tr-TR" dirty="0" smtClean="0"/>
              <a:t> bezi imalatı , önceleri doğal liflerden ipek , bronz iplikleri ile yapılmıştır. Günümüzde daha çok sentetik iplik teknolojisinin gelişmesi ile naylon ve polyester esaslı iplikler kullanılmaktadır. Bu şablonlara elek ya da </a:t>
            </a:r>
            <a:r>
              <a:rPr lang="tr-TR" dirty="0" err="1" smtClean="0"/>
              <a:t>gaze</a:t>
            </a:r>
            <a:r>
              <a:rPr lang="tr-TR" dirty="0" smtClean="0"/>
              <a:t> bezi de denir. Bu nedenle film baskı tekniğine elek baskısı da denmektedir.</a:t>
            </a:r>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ROTASYON BASKI MAKİNELERİ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Film baskı tekniği ile çalışan rotasyon baskı makineleri ilk kez 1963 yılında Hollanda </a:t>
            </a:r>
            <a:r>
              <a:rPr lang="tr-TR" dirty="0" err="1" smtClean="0"/>
              <a:t>Stork</a:t>
            </a:r>
            <a:r>
              <a:rPr lang="tr-TR" dirty="0" smtClean="0"/>
              <a:t> firması tarafından üretilmiştir. Bu makinelerin ve tekniğin gelişmesinde anahtar rol oynayan parça , silindir şeklindeki şablonlardır. Silindir şablonların imalatı ileri teknoloji gerektirmektedir. Bu şablonlar ; galvano plastikten perfore silindir </a:t>
            </a:r>
            <a:r>
              <a:rPr lang="tr-TR" dirty="0" err="1" smtClean="0"/>
              <a:t>oarak</a:t>
            </a:r>
            <a:r>
              <a:rPr lang="tr-TR" dirty="0" smtClean="0"/>
              <a:t> ya da direkt desenlendirilmiş nikel dikişsiz delikli silindirlerdir.</a:t>
            </a:r>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ÖZEL BASKI TEKNİKLERİ</a:t>
            </a:r>
            <a:endParaRPr lang="tr-TR" dirty="0"/>
          </a:p>
        </p:txBody>
      </p:sp>
      <p:sp>
        <p:nvSpPr>
          <p:cNvPr id="3" name="2 İçerik Yer Tutucusu"/>
          <p:cNvSpPr>
            <a:spLocks noGrp="1"/>
          </p:cNvSpPr>
          <p:nvPr>
            <p:ph idx="1"/>
          </p:nvPr>
        </p:nvSpPr>
        <p:spPr/>
        <p:txBody>
          <a:bodyPr/>
          <a:lstStyle/>
          <a:p>
            <a:r>
              <a:rPr lang="tr-TR" dirty="0" smtClean="0"/>
              <a:t>Moda akımlarındaki çok farklı kültürlerin geleneksel baskı yöntemlerinden esinlenerek geliştirdikleri birçok özel baskı tekniği bulunmaktadır. Bu teknikler daha önceki derslerde görmüş olduğumuz ,yaygın olarak kullanılan tekniklerden farklıdır.</a:t>
            </a:r>
            <a:endParaRPr lang="tr-T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TRANSFER BASKI</a:t>
            </a:r>
            <a:endParaRPr lang="tr-TR" dirty="0"/>
          </a:p>
        </p:txBody>
      </p:sp>
      <p:sp>
        <p:nvSpPr>
          <p:cNvPr id="3" name="2 İçerik Yer Tutucusu"/>
          <p:cNvSpPr>
            <a:spLocks noGrp="1"/>
          </p:cNvSpPr>
          <p:nvPr>
            <p:ph idx="1"/>
          </p:nvPr>
        </p:nvSpPr>
        <p:spPr/>
        <p:txBody>
          <a:bodyPr/>
          <a:lstStyle/>
          <a:p>
            <a:r>
              <a:rPr lang="tr-TR" dirty="0" smtClean="0"/>
              <a:t>Bu tekniğin esası uygun bir kağıt üzerine uçucu </a:t>
            </a:r>
            <a:r>
              <a:rPr lang="tr-TR" dirty="0" err="1" smtClean="0"/>
              <a:t>dispers</a:t>
            </a:r>
            <a:r>
              <a:rPr lang="tr-TR" dirty="0" smtClean="0"/>
              <a:t> boyarmadde ile basılmış desenin,ısı ve basınç altında kumaş üzerine aktarılmasına dayanır. Baskı işlemi 150-220 C arasında gerçekleştirilir. Bu teknikte kullanılan boyarmaddenin süblimleşme yani ısı etkisiyle buharlaşma özelliğine sahip olması gerekir.</a:t>
            </a:r>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normAutofit fontScale="47500" lnSpcReduction="20000"/>
          </a:bodyPr>
          <a:lstStyle/>
          <a:p>
            <a:r>
              <a:rPr lang="tr-TR" dirty="0" smtClean="0">
                <a:hlinkClick r:id="rId2"/>
              </a:rPr>
              <a:t>http://www.</a:t>
            </a:r>
            <a:r>
              <a:rPr lang="tr-TR" dirty="0" err="1" smtClean="0">
                <a:hlinkClick r:id="rId2"/>
              </a:rPr>
              <a:t>tekstilbilgi</a:t>
            </a:r>
            <a:r>
              <a:rPr lang="tr-TR" dirty="0" smtClean="0">
                <a:hlinkClick r:id="rId2"/>
              </a:rPr>
              <a:t>.net/</a:t>
            </a:r>
            <a:r>
              <a:rPr lang="tr-TR" dirty="0" err="1" smtClean="0">
                <a:hlinkClick r:id="rId2"/>
              </a:rPr>
              <a:t>kumas</a:t>
            </a:r>
            <a:r>
              <a:rPr lang="tr-TR" dirty="0" smtClean="0">
                <a:hlinkClick r:id="rId2"/>
              </a:rPr>
              <a:t>-</a:t>
            </a:r>
            <a:r>
              <a:rPr lang="tr-TR" dirty="0" err="1" smtClean="0">
                <a:hlinkClick r:id="rId2"/>
              </a:rPr>
              <a:t>baski</a:t>
            </a:r>
            <a:r>
              <a:rPr lang="tr-TR" dirty="0" smtClean="0">
                <a:hlinkClick r:id="rId2"/>
              </a:rPr>
              <a:t>-teknikleri.html</a:t>
            </a:r>
            <a:endParaRPr lang="tr-TR" dirty="0" smtClean="0"/>
          </a:p>
          <a:p>
            <a:r>
              <a:rPr lang="tr-TR" dirty="0" smtClean="0">
                <a:hlinkClick r:id="rId2"/>
              </a:rPr>
              <a:t>http://www.</a:t>
            </a:r>
            <a:r>
              <a:rPr lang="tr-TR" dirty="0" err="1" smtClean="0">
                <a:hlinkClick r:id="rId2"/>
              </a:rPr>
              <a:t>tekstilbilgi</a:t>
            </a:r>
            <a:r>
              <a:rPr lang="tr-TR" dirty="0" smtClean="0">
                <a:hlinkClick r:id="rId2"/>
              </a:rPr>
              <a:t>.net/</a:t>
            </a:r>
            <a:r>
              <a:rPr lang="tr-TR" dirty="0" err="1" smtClean="0">
                <a:hlinkClick r:id="rId2"/>
              </a:rPr>
              <a:t>kumas</a:t>
            </a:r>
            <a:r>
              <a:rPr lang="tr-TR" dirty="0" smtClean="0">
                <a:hlinkClick r:id="rId2"/>
              </a:rPr>
              <a:t>-</a:t>
            </a:r>
            <a:r>
              <a:rPr lang="tr-TR" dirty="0" err="1" smtClean="0">
                <a:hlinkClick r:id="rId2"/>
              </a:rPr>
              <a:t>baski</a:t>
            </a:r>
            <a:r>
              <a:rPr lang="tr-TR" dirty="0" smtClean="0">
                <a:hlinkClick r:id="rId2"/>
              </a:rPr>
              <a:t>-teknikleri.html</a:t>
            </a:r>
            <a:endParaRPr lang="tr-TR" dirty="0" smtClean="0"/>
          </a:p>
          <a:p>
            <a:r>
              <a:rPr lang="tr-TR" dirty="0" smtClean="0">
                <a:hlinkClick r:id="rId3"/>
              </a:rPr>
              <a:t>http://www.</a:t>
            </a:r>
            <a:r>
              <a:rPr lang="tr-TR" dirty="0" err="1" smtClean="0">
                <a:hlinkClick r:id="rId3"/>
              </a:rPr>
              <a:t>tekstildershanesi</a:t>
            </a:r>
            <a:r>
              <a:rPr lang="tr-TR" dirty="0" smtClean="0">
                <a:hlinkClick r:id="rId3"/>
              </a:rPr>
              <a:t>.com.tr/bilgi-deposu/</a:t>
            </a:r>
            <a:r>
              <a:rPr lang="tr-TR" dirty="0" err="1" smtClean="0">
                <a:hlinkClick r:id="rId3"/>
              </a:rPr>
              <a:t>baski</a:t>
            </a:r>
            <a:r>
              <a:rPr lang="tr-TR" dirty="0" smtClean="0">
                <a:hlinkClick r:id="rId3"/>
              </a:rPr>
              <a:t>-tekstil-</a:t>
            </a:r>
            <a:r>
              <a:rPr lang="tr-TR" dirty="0" err="1" smtClean="0">
                <a:hlinkClick r:id="rId3"/>
              </a:rPr>
              <a:t>basmaciligi</a:t>
            </a:r>
            <a:r>
              <a:rPr lang="tr-TR" dirty="0" smtClean="0">
                <a:hlinkClick r:id="rId3"/>
              </a:rPr>
              <a:t>-</a:t>
            </a:r>
            <a:r>
              <a:rPr lang="tr-TR" dirty="0" err="1" smtClean="0">
                <a:hlinkClick r:id="rId3"/>
              </a:rPr>
              <a:t>hakkinda</a:t>
            </a:r>
            <a:r>
              <a:rPr lang="tr-TR" dirty="0" smtClean="0">
                <a:hlinkClick r:id="rId3"/>
              </a:rPr>
              <a:t>-genel-bilgiler.html</a:t>
            </a:r>
            <a:endParaRPr lang="tr-TR" dirty="0" smtClean="0"/>
          </a:p>
          <a:p>
            <a:r>
              <a:rPr lang="tr-TR" dirty="0" smtClean="0">
                <a:hlinkClick r:id="rId4"/>
              </a:rPr>
              <a:t>http://dergi.</a:t>
            </a:r>
            <a:r>
              <a:rPr lang="tr-TR" dirty="0" err="1" smtClean="0">
                <a:hlinkClick r:id="rId4"/>
              </a:rPr>
              <a:t>tekstilvemuhendis</a:t>
            </a:r>
            <a:r>
              <a:rPr lang="tr-TR" dirty="0" smtClean="0">
                <a:hlinkClick r:id="rId4"/>
              </a:rPr>
              <a:t>.</a:t>
            </a:r>
            <a:r>
              <a:rPr lang="tr-TR" dirty="0" err="1" smtClean="0">
                <a:hlinkClick r:id="rId4"/>
              </a:rPr>
              <a:t>org.tr</a:t>
            </a:r>
            <a:r>
              <a:rPr lang="tr-TR" dirty="0" smtClean="0">
                <a:hlinkClick r:id="rId4"/>
              </a:rPr>
              <a:t>/</a:t>
            </a:r>
            <a:r>
              <a:rPr lang="tr-TR" dirty="0" err="1" smtClean="0">
                <a:hlinkClick r:id="rId4"/>
              </a:rPr>
              <a:t>article</a:t>
            </a:r>
            <a:r>
              <a:rPr lang="tr-TR" dirty="0" smtClean="0">
                <a:hlinkClick r:id="rId4"/>
              </a:rPr>
              <a:t>/</a:t>
            </a:r>
            <a:r>
              <a:rPr lang="tr-TR" dirty="0" err="1" smtClean="0">
                <a:hlinkClick r:id="rId4"/>
              </a:rPr>
              <a:t>view</a:t>
            </a:r>
            <a:r>
              <a:rPr lang="tr-TR" dirty="0" smtClean="0">
                <a:hlinkClick r:id="rId4"/>
              </a:rPr>
              <a:t>/5000000605/5000001183</a:t>
            </a:r>
            <a:endParaRPr lang="tr-TR" dirty="0" smtClean="0"/>
          </a:p>
          <a:p>
            <a:r>
              <a:rPr lang="tr-TR" dirty="0" smtClean="0">
                <a:hlinkClick r:id="rId5"/>
              </a:rPr>
              <a:t>http://www.</a:t>
            </a:r>
            <a:r>
              <a:rPr lang="tr-TR" dirty="0" err="1" smtClean="0">
                <a:hlinkClick r:id="rId5"/>
              </a:rPr>
              <a:t>kumasci</a:t>
            </a:r>
            <a:r>
              <a:rPr lang="tr-TR" dirty="0" smtClean="0">
                <a:hlinkClick r:id="rId5"/>
              </a:rPr>
              <a:t>.com/Formlar/</a:t>
            </a:r>
            <a:r>
              <a:rPr lang="tr-TR" dirty="0" err="1" smtClean="0">
                <a:hlinkClick r:id="rId5"/>
              </a:rPr>
              <a:t>TerimGoster</a:t>
            </a:r>
            <a:r>
              <a:rPr lang="tr-TR" dirty="0" smtClean="0">
                <a:hlinkClick r:id="rId5"/>
              </a:rPr>
              <a:t>.</a:t>
            </a:r>
            <a:r>
              <a:rPr lang="tr-TR" dirty="0" err="1" smtClean="0">
                <a:hlinkClick r:id="rId5"/>
              </a:rPr>
              <a:t>aspx</a:t>
            </a:r>
            <a:r>
              <a:rPr lang="tr-TR" dirty="0" smtClean="0">
                <a:hlinkClick r:id="rId5"/>
              </a:rPr>
              <a:t>?</a:t>
            </a:r>
            <a:r>
              <a:rPr lang="tr-TR" dirty="0" err="1" smtClean="0">
                <a:hlinkClick r:id="rId5"/>
              </a:rPr>
              <a:t>Terimid</a:t>
            </a:r>
            <a:r>
              <a:rPr lang="tr-TR" dirty="0" smtClean="0">
                <a:hlinkClick r:id="rId5"/>
              </a:rPr>
              <a:t>=651</a:t>
            </a:r>
            <a:endParaRPr lang="tr-TR" dirty="0" smtClean="0"/>
          </a:p>
          <a:p>
            <a:r>
              <a:rPr lang="tr-TR" dirty="0" smtClean="0">
                <a:hlinkClick r:id="rId6"/>
              </a:rPr>
              <a:t>http://www.</a:t>
            </a:r>
            <a:r>
              <a:rPr lang="tr-TR" dirty="0" err="1" smtClean="0">
                <a:hlinkClick r:id="rId6"/>
              </a:rPr>
              <a:t>altoteks</a:t>
            </a:r>
            <a:r>
              <a:rPr lang="tr-TR" dirty="0" smtClean="0">
                <a:hlinkClick r:id="rId6"/>
              </a:rPr>
              <a:t>.com.tr/Sayfalar.</a:t>
            </a:r>
            <a:r>
              <a:rPr lang="tr-TR" dirty="0" err="1" smtClean="0">
                <a:hlinkClick r:id="rId6"/>
              </a:rPr>
              <a:t>aspx</a:t>
            </a:r>
            <a:r>
              <a:rPr lang="tr-TR" dirty="0" smtClean="0">
                <a:hlinkClick r:id="rId6"/>
              </a:rPr>
              <a:t>?</a:t>
            </a:r>
            <a:r>
              <a:rPr lang="tr-TR" dirty="0" err="1" smtClean="0">
                <a:hlinkClick r:id="rId6"/>
              </a:rPr>
              <a:t>id</a:t>
            </a:r>
            <a:r>
              <a:rPr lang="tr-TR" dirty="0" smtClean="0">
                <a:hlinkClick r:id="rId6"/>
              </a:rPr>
              <a:t>=50</a:t>
            </a:r>
            <a:endParaRPr lang="tr-TR" dirty="0" smtClean="0"/>
          </a:p>
          <a:p>
            <a:r>
              <a:rPr lang="tr-TR" dirty="0" smtClean="0">
                <a:hlinkClick r:id="rId7"/>
              </a:rPr>
              <a:t>http://www.</a:t>
            </a:r>
            <a:r>
              <a:rPr lang="tr-TR" dirty="0" err="1" smtClean="0">
                <a:hlinkClick r:id="rId7"/>
              </a:rPr>
              <a:t>tekstildershanesi</a:t>
            </a:r>
            <a:r>
              <a:rPr lang="tr-TR" dirty="0" smtClean="0">
                <a:hlinkClick r:id="rId7"/>
              </a:rPr>
              <a:t>.com.tr/bilgi-deposu/tekstil-liflerinin-</a:t>
            </a:r>
            <a:r>
              <a:rPr lang="tr-TR" dirty="0" err="1" smtClean="0">
                <a:hlinkClick r:id="rId7"/>
              </a:rPr>
              <a:t>boyanmasi</a:t>
            </a:r>
            <a:r>
              <a:rPr lang="tr-TR" dirty="0" smtClean="0">
                <a:hlinkClick r:id="rId7"/>
              </a:rPr>
              <a:t>.html</a:t>
            </a:r>
            <a:endParaRPr lang="tr-TR" dirty="0" smtClean="0"/>
          </a:p>
          <a:p>
            <a:r>
              <a:rPr lang="tr-TR" dirty="0" smtClean="0">
                <a:hlinkClick r:id="rId8"/>
              </a:rPr>
              <a:t>http://www.</a:t>
            </a:r>
            <a:r>
              <a:rPr lang="tr-TR" dirty="0" err="1" smtClean="0">
                <a:hlinkClick r:id="rId8"/>
              </a:rPr>
              <a:t>megep</a:t>
            </a:r>
            <a:r>
              <a:rPr lang="tr-TR" dirty="0" smtClean="0">
                <a:hlinkClick r:id="rId8"/>
              </a:rPr>
              <a:t>.</a:t>
            </a:r>
            <a:r>
              <a:rPr lang="tr-TR" dirty="0" err="1" smtClean="0">
                <a:hlinkClick r:id="rId8"/>
              </a:rPr>
              <a:t>meb</a:t>
            </a:r>
            <a:r>
              <a:rPr lang="tr-TR" dirty="0" smtClean="0">
                <a:hlinkClick r:id="rId8"/>
              </a:rPr>
              <a:t>.gov.tr/</a:t>
            </a:r>
            <a:r>
              <a:rPr lang="tr-TR" dirty="0" err="1" smtClean="0">
                <a:hlinkClick r:id="rId8"/>
              </a:rPr>
              <a:t>mte</a:t>
            </a:r>
            <a:r>
              <a:rPr lang="tr-TR" dirty="0" smtClean="0">
                <a:hlinkClick r:id="rId8"/>
              </a:rPr>
              <a:t>_program_</a:t>
            </a:r>
            <a:r>
              <a:rPr lang="tr-TR" dirty="0" err="1" smtClean="0">
                <a:hlinkClick r:id="rId8"/>
              </a:rPr>
              <a:t>modul</a:t>
            </a:r>
            <a:r>
              <a:rPr lang="tr-TR" dirty="0" smtClean="0">
                <a:hlinkClick r:id="rId8"/>
              </a:rPr>
              <a:t>/</a:t>
            </a:r>
            <a:r>
              <a:rPr lang="tr-TR" dirty="0" err="1" smtClean="0">
                <a:hlinkClick r:id="rId8"/>
              </a:rPr>
              <a:t>moduller</a:t>
            </a:r>
            <a:r>
              <a:rPr lang="tr-TR" dirty="0" smtClean="0">
                <a:hlinkClick r:id="rId8"/>
              </a:rPr>
              <a:t>_</a:t>
            </a:r>
            <a:r>
              <a:rPr lang="tr-TR" dirty="0" err="1" smtClean="0">
                <a:hlinkClick r:id="rId8"/>
              </a:rPr>
              <a:t>pdf</a:t>
            </a:r>
            <a:r>
              <a:rPr lang="tr-TR" dirty="0" smtClean="0">
                <a:hlinkClick r:id="rId8"/>
              </a:rPr>
              <a:t>/Proteini%20Boyama%201.</a:t>
            </a:r>
            <a:r>
              <a:rPr lang="tr-TR" dirty="0" err="1" smtClean="0">
                <a:hlinkClick r:id="rId8"/>
              </a:rPr>
              <a:t>pdf</a:t>
            </a:r>
            <a:endParaRPr lang="tr-TR" dirty="0" smtClean="0"/>
          </a:p>
          <a:p>
            <a:r>
              <a:rPr lang="tr-TR" dirty="0" smtClean="0">
                <a:hlinkClick r:id="rId9"/>
              </a:rPr>
              <a:t>http://www.</a:t>
            </a:r>
            <a:r>
              <a:rPr lang="tr-TR" dirty="0" err="1" smtClean="0">
                <a:hlinkClick r:id="rId9"/>
              </a:rPr>
              <a:t>megep</a:t>
            </a:r>
            <a:r>
              <a:rPr lang="tr-TR" dirty="0" smtClean="0">
                <a:hlinkClick r:id="rId9"/>
              </a:rPr>
              <a:t>.</a:t>
            </a:r>
            <a:r>
              <a:rPr lang="tr-TR" dirty="0" err="1" smtClean="0">
                <a:hlinkClick r:id="rId9"/>
              </a:rPr>
              <a:t>meb</a:t>
            </a:r>
            <a:r>
              <a:rPr lang="tr-TR" dirty="0" smtClean="0">
                <a:hlinkClick r:id="rId9"/>
              </a:rPr>
              <a:t>.gov.tr/</a:t>
            </a:r>
            <a:r>
              <a:rPr lang="tr-TR" dirty="0" err="1" smtClean="0">
                <a:hlinkClick r:id="rId9"/>
              </a:rPr>
              <a:t>mte</a:t>
            </a:r>
            <a:r>
              <a:rPr lang="tr-TR" dirty="0" smtClean="0">
                <a:hlinkClick r:id="rId9"/>
              </a:rPr>
              <a:t>_program_</a:t>
            </a:r>
            <a:r>
              <a:rPr lang="tr-TR" dirty="0" err="1" smtClean="0">
                <a:hlinkClick r:id="rId9"/>
              </a:rPr>
              <a:t>modul</a:t>
            </a:r>
            <a:r>
              <a:rPr lang="tr-TR" dirty="0" smtClean="0">
                <a:hlinkClick r:id="rId9"/>
              </a:rPr>
              <a:t>/</a:t>
            </a:r>
            <a:r>
              <a:rPr lang="tr-TR" dirty="0" err="1" smtClean="0">
                <a:hlinkClick r:id="rId9"/>
              </a:rPr>
              <a:t>moduller</a:t>
            </a:r>
            <a:r>
              <a:rPr lang="tr-TR" dirty="0" smtClean="0">
                <a:hlinkClick r:id="rId9"/>
              </a:rPr>
              <a:t>_</a:t>
            </a:r>
            <a:r>
              <a:rPr lang="tr-TR" dirty="0" err="1" smtClean="0">
                <a:hlinkClick r:id="rId9"/>
              </a:rPr>
              <a:t>pdf</a:t>
            </a:r>
            <a:r>
              <a:rPr lang="tr-TR" dirty="0" smtClean="0">
                <a:hlinkClick r:id="rId9"/>
              </a:rPr>
              <a:t>/Temel%20Boyama.</a:t>
            </a:r>
            <a:r>
              <a:rPr lang="tr-TR" dirty="0" err="1" smtClean="0">
                <a:hlinkClick r:id="rId9"/>
              </a:rPr>
              <a:t>pdf</a:t>
            </a:r>
            <a:endParaRPr lang="tr-TR" dirty="0" smtClean="0"/>
          </a:p>
          <a:p>
            <a:r>
              <a:rPr lang="tr-TR" dirty="0" smtClean="0">
                <a:hlinkClick r:id="rId10"/>
              </a:rPr>
              <a:t>http://megep.meb.gov.tr/mte_program_modul/moduller_pdf/Boyar%20Maddelerle%20Bask%C4%B1%201.pdf</a:t>
            </a:r>
            <a:endParaRPr lang="tr-TR" dirty="0" smtClean="0"/>
          </a:p>
          <a:p>
            <a:r>
              <a:rPr lang="tr-TR" dirty="0" smtClean="0">
                <a:hlinkClick r:id="rId11"/>
              </a:rPr>
              <a:t>https://tekstilsayfasi.blogspot.com.tr/2013/01/fiksaj-ve-termofiksaj-islemleri.html</a:t>
            </a:r>
            <a:endParaRPr lang="tr-TR" dirty="0" smtClean="0"/>
          </a:p>
          <a:p>
            <a:r>
              <a:rPr lang="tr-TR" dirty="0" smtClean="0">
                <a:hlinkClick r:id="rId12"/>
              </a:rPr>
              <a:t>http://www.</a:t>
            </a:r>
            <a:r>
              <a:rPr lang="tr-TR" dirty="0" err="1" smtClean="0">
                <a:hlinkClick r:id="rId12"/>
              </a:rPr>
              <a:t>megep</a:t>
            </a:r>
            <a:r>
              <a:rPr lang="tr-TR" dirty="0" smtClean="0">
                <a:hlinkClick r:id="rId12"/>
              </a:rPr>
              <a:t>.</a:t>
            </a:r>
            <a:r>
              <a:rPr lang="tr-TR" dirty="0" err="1" smtClean="0">
                <a:hlinkClick r:id="rId12"/>
              </a:rPr>
              <a:t>meb</a:t>
            </a:r>
            <a:r>
              <a:rPr lang="tr-TR" dirty="0" smtClean="0">
                <a:hlinkClick r:id="rId12"/>
              </a:rPr>
              <a:t>.gov.tr/</a:t>
            </a:r>
            <a:r>
              <a:rPr lang="tr-TR" dirty="0" err="1" smtClean="0">
                <a:hlinkClick r:id="rId12"/>
              </a:rPr>
              <a:t>mte</a:t>
            </a:r>
            <a:r>
              <a:rPr lang="tr-TR" dirty="0" smtClean="0">
                <a:hlinkClick r:id="rId12"/>
              </a:rPr>
              <a:t>_program_</a:t>
            </a:r>
            <a:r>
              <a:rPr lang="tr-TR" dirty="0" err="1" smtClean="0">
                <a:hlinkClick r:id="rId12"/>
              </a:rPr>
              <a:t>modul</a:t>
            </a:r>
            <a:r>
              <a:rPr lang="tr-TR" dirty="0" smtClean="0">
                <a:hlinkClick r:id="rId12"/>
              </a:rPr>
              <a:t>/</a:t>
            </a:r>
            <a:r>
              <a:rPr lang="tr-TR" dirty="0" err="1" smtClean="0">
                <a:hlinkClick r:id="rId12"/>
              </a:rPr>
              <a:t>moduller</a:t>
            </a:r>
            <a:r>
              <a:rPr lang="tr-TR" dirty="0" smtClean="0">
                <a:hlinkClick r:id="rId12"/>
              </a:rPr>
              <a:t>_</a:t>
            </a:r>
            <a:r>
              <a:rPr lang="tr-TR" dirty="0" err="1" smtClean="0">
                <a:hlinkClick r:id="rId12"/>
              </a:rPr>
              <a:t>pdf</a:t>
            </a:r>
            <a:r>
              <a:rPr lang="tr-TR" dirty="0" smtClean="0">
                <a:hlinkClick r:id="rId12"/>
              </a:rPr>
              <a:t>/Dijital%20Bask%C4%B1ya%20Haz%C4%B1rl%C4%B1k.</a:t>
            </a:r>
            <a:r>
              <a:rPr lang="tr-TR" dirty="0" err="1" smtClean="0">
                <a:hlinkClick r:id="rId12"/>
              </a:rPr>
              <a:t>pdf</a:t>
            </a:r>
            <a:endParaRPr lang="tr-TR" dirty="0" smtClean="0"/>
          </a:p>
          <a:p>
            <a:r>
              <a:rPr lang="tr-TR" dirty="0" smtClean="0">
                <a:hlinkClick r:id="rId13"/>
              </a:rPr>
              <a:t>http://www.</a:t>
            </a:r>
            <a:r>
              <a:rPr lang="tr-TR" dirty="0" err="1" smtClean="0">
                <a:hlinkClick r:id="rId13"/>
              </a:rPr>
              <a:t>megep</a:t>
            </a:r>
            <a:r>
              <a:rPr lang="tr-TR" dirty="0" smtClean="0">
                <a:hlinkClick r:id="rId13"/>
              </a:rPr>
              <a:t>.</a:t>
            </a:r>
            <a:r>
              <a:rPr lang="tr-TR" dirty="0" err="1" smtClean="0">
                <a:hlinkClick r:id="rId13"/>
              </a:rPr>
              <a:t>meb</a:t>
            </a:r>
            <a:r>
              <a:rPr lang="tr-TR" dirty="0" smtClean="0">
                <a:hlinkClick r:id="rId13"/>
              </a:rPr>
              <a:t>.gov.tr/</a:t>
            </a:r>
            <a:r>
              <a:rPr lang="tr-TR" dirty="0" err="1" smtClean="0">
                <a:hlinkClick r:id="rId13"/>
              </a:rPr>
              <a:t>mte</a:t>
            </a:r>
            <a:r>
              <a:rPr lang="tr-TR" dirty="0" smtClean="0">
                <a:hlinkClick r:id="rId13"/>
              </a:rPr>
              <a:t>_program_</a:t>
            </a:r>
            <a:r>
              <a:rPr lang="tr-TR" dirty="0" err="1" smtClean="0">
                <a:hlinkClick r:id="rId13"/>
              </a:rPr>
              <a:t>modul</a:t>
            </a:r>
            <a:r>
              <a:rPr lang="tr-TR" dirty="0" smtClean="0">
                <a:hlinkClick r:id="rId13"/>
              </a:rPr>
              <a:t>/</a:t>
            </a:r>
            <a:r>
              <a:rPr lang="tr-TR" dirty="0" err="1" smtClean="0">
                <a:hlinkClick r:id="rId13"/>
              </a:rPr>
              <a:t>moduller</a:t>
            </a:r>
            <a:r>
              <a:rPr lang="tr-TR" dirty="0" smtClean="0">
                <a:hlinkClick r:id="rId13"/>
              </a:rPr>
              <a:t>_</a:t>
            </a:r>
            <a:r>
              <a:rPr lang="tr-TR" dirty="0" err="1" smtClean="0">
                <a:hlinkClick r:id="rId13"/>
              </a:rPr>
              <a:t>pdf</a:t>
            </a:r>
            <a:r>
              <a:rPr lang="tr-TR" dirty="0" smtClean="0">
                <a:hlinkClick r:id="rId13"/>
              </a:rPr>
              <a:t>/Dijital%20Bask%C4%B1%20%28Tekstil%20Teknolojisi%29.</a:t>
            </a:r>
            <a:r>
              <a:rPr lang="tr-TR" dirty="0" err="1" smtClean="0">
                <a:hlinkClick r:id="rId13"/>
              </a:rPr>
              <a:t>pdf</a:t>
            </a:r>
            <a:endParaRPr lang="tr-TR" dirty="0" smtClean="0"/>
          </a:p>
          <a:p>
            <a:r>
              <a:rPr lang="tr-TR" dirty="0" smtClean="0"/>
              <a:t>file:///C:/Users/as/Desktop/bıya%20baskı/deseni-raportlama.pdf</a:t>
            </a:r>
          </a:p>
          <a:p>
            <a:r>
              <a:rPr lang="tr-TR" dirty="0" smtClean="0"/>
              <a:t>TEKSTİL KİTABI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Yünlü Mamullere Uygulanan Ön Terbiye İşlemleri</a:t>
            </a:r>
            <a:endParaRPr lang="tr-TR" dirty="0"/>
          </a:p>
        </p:txBody>
      </p:sp>
      <p:sp>
        <p:nvSpPr>
          <p:cNvPr id="3" name="2 İçerik Yer Tutucusu"/>
          <p:cNvSpPr>
            <a:spLocks noGrp="1"/>
          </p:cNvSpPr>
          <p:nvPr>
            <p:ph idx="1"/>
          </p:nvPr>
        </p:nvSpPr>
        <p:spPr/>
        <p:txBody>
          <a:bodyPr>
            <a:normAutofit/>
          </a:bodyPr>
          <a:lstStyle/>
          <a:p>
            <a:r>
              <a:rPr lang="tr-TR" dirty="0" smtClean="0"/>
              <a:t>Yünün yıkanması </a:t>
            </a:r>
          </a:p>
          <a:p>
            <a:r>
              <a:rPr lang="tr-TR" dirty="0" smtClean="0"/>
              <a:t>Yünlü mamullerin ön terbiyesinde en önemli işlem yıkamadır. Yün elyafı, yapısında fazla miktarda yabancı madde içerdiğinden ve bu yabancı maddeler iplik elde edilmesi sırasında rahatsız edici olduğundan yapak hâlinde yıkanır.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Yünlü mamullerin karbonizasyonu</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Kirli yün liflerinde ağırlıklarının %5-40'ı kadar bitkisel artıklar bulunmaktadır. Pıtrak, diken, ot, yaprak ve yem artıkları gibi bitkisel kaynaklı maddelerin bir kısmı kirli yünün üzerinden yıkamayla uzaklaştırılır. Fakat pıtrak, diken gibi liflere iyi tutunmuş maddeler yıkama ve hatta mekaniksel işlemlerle bile uzaklaştırılamaz. Bu durumlarda kimyasal yöntemlerden faydalanma yoluna gidilir ki yünlerdeki bitkisel artıkları uzaklaştırmak için yapılan kimyasal işleme “karbonizasyon” (kömürleştirme) denir. Karbonizasyon işleminin esasını, mamulün inorganik asitlerle veya ısıtılınca asidik özellik gösteren tuzlarla yüksek </a:t>
            </a:r>
            <a:r>
              <a:rPr lang="tr-TR" dirty="0" err="1" smtClean="0"/>
              <a:t>temperatürlerde</a:t>
            </a:r>
            <a:r>
              <a:rPr lang="tr-TR" dirty="0" smtClean="0"/>
              <a:t> işlem görmesi oluşturur.</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Yünlü mamullerin beyazlatılması</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Ağartma (beyazlatma) yün sektöründe pamuklularda olduğu kadar önemli ve sık uygulanan bir işlem değildir. Dünyada tüketilen yünün büyük bir kısmı koyu ve donuk renkte boyanmış mamullerin yapımında kullanıldığından, ağartılmalarına gerek yoktur. Beyazlatma daha çok beyaz trikotajlar, açık tonlarda boyanacak kumaş ve trikotajlar ile basılacak yünlü mamuller için gereklidir. Bu durumlarda yünün doğal sarımtırak rengi rahatsız edeceğinden bir ağartma işlemiyle giderilmesinde fayda vardır.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Dinkleme</a:t>
            </a:r>
            <a:endParaRPr lang="tr-TR" dirty="0"/>
          </a:p>
        </p:txBody>
      </p:sp>
      <p:sp>
        <p:nvSpPr>
          <p:cNvPr id="3" name="2 İçerik Yer Tutucusu"/>
          <p:cNvSpPr>
            <a:spLocks noGrp="1"/>
          </p:cNvSpPr>
          <p:nvPr>
            <p:ph idx="1"/>
          </p:nvPr>
        </p:nvSpPr>
        <p:spPr/>
        <p:txBody>
          <a:bodyPr>
            <a:normAutofit fontScale="92500" lnSpcReduction="10000"/>
          </a:bodyPr>
          <a:lstStyle/>
          <a:p>
            <a:r>
              <a:rPr lang="tr-TR" dirty="0" err="1" smtClean="0"/>
              <a:t>Dinklemenin</a:t>
            </a:r>
            <a:r>
              <a:rPr lang="tr-TR" dirty="0" smtClean="0"/>
              <a:t> esası, yün liflerinin keçeleşme özelliğinden faydalanılarak kumaşın görünüm ve tutumunun değiştirilmesidir. </a:t>
            </a:r>
            <a:r>
              <a:rPr lang="tr-TR" dirty="0" err="1" smtClean="0"/>
              <a:t>Dinkleme</a:t>
            </a:r>
            <a:r>
              <a:rPr lang="tr-TR" dirty="0" smtClean="0"/>
              <a:t> sonucu kumaşlar yalnız az veya çok keçeleşmiş bir yüzey yapısı kazanmakla kalmaz. Aynı zamanda dokuma tekniğiyle elde edilmesi olanaksız derecede sıkılaşır. Bunun sonucu olarak da kumaşların bütün dayanımlarında bir artma olduğu gibi rüzgâr ve diğer dış etkenlere karşı koruma ve dolayısıyla sıcak tutma özelliği de artar.</a:t>
            </a: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632</TotalTime>
  <Words>3123</Words>
  <Application>Microsoft Office PowerPoint</Application>
  <PresentationFormat>Ekran Gösterisi (4:3)</PresentationFormat>
  <Paragraphs>198</Paragraphs>
  <Slides>56</Slides>
  <Notes>0</Notes>
  <HiddenSlides>0</HiddenSlides>
  <MMClips>0</MMClips>
  <ScaleCrop>false</ScaleCrop>
  <HeadingPairs>
    <vt:vector size="4" baseType="variant">
      <vt:variant>
        <vt:lpstr>Tema</vt:lpstr>
      </vt:variant>
      <vt:variant>
        <vt:i4>1</vt:i4>
      </vt:variant>
      <vt:variant>
        <vt:lpstr>Slayt Başlıkları</vt:lpstr>
      </vt:variant>
      <vt:variant>
        <vt:i4>56</vt:i4>
      </vt:variant>
    </vt:vector>
  </HeadingPairs>
  <TitlesOfParts>
    <vt:vector size="57" baseType="lpstr">
      <vt:lpstr>Ofis Teması</vt:lpstr>
      <vt:lpstr>BOYA-BASKI</vt:lpstr>
      <vt:lpstr>KUMAŞLARIN BOYANMASI VE BOYAR MADDE ÇEŞİTLERİ</vt:lpstr>
      <vt:lpstr>PAMUKLU (SELÜLOZ ESASLI) KUMAŞLARIN BOYANMASI</vt:lpstr>
      <vt:lpstr>REAKTİF BOYARMADDE İLE BOYAMA</vt:lpstr>
      <vt:lpstr>YÜNLÜ VE İPEKLİ (PROTEİN ESASLI)KUMAŞLARIN BOYANMASI</vt:lpstr>
      <vt:lpstr>Yünlü Mamullere Uygulanan Ön Terbiye İşlemleri</vt:lpstr>
      <vt:lpstr>Yünlü mamullerin karbonizasyonu</vt:lpstr>
      <vt:lpstr>Yünlü mamullerin beyazlatılması</vt:lpstr>
      <vt:lpstr>Dinkleme</vt:lpstr>
      <vt:lpstr>İpekli Mamullere Uygulanan Ön Terbiye İşlemleri</vt:lpstr>
      <vt:lpstr>Koza kaynatma</vt:lpstr>
      <vt:lpstr>Serisinin uzaklaştırılması</vt:lpstr>
      <vt:lpstr>İpek liflerinin ağartılması</vt:lpstr>
      <vt:lpstr>ASİT BOYARMADDE İLE BOYAMA </vt:lpstr>
      <vt:lpstr>Asit Boyar maddelerle Yünlü Materyalin Boyanmasında Kullanılan Kimyasal Maddeler</vt:lpstr>
      <vt:lpstr>METAL KOMPLEKS BOYAR MADDELERLE BOYAMA</vt:lpstr>
      <vt:lpstr>Kullanım Yerleri</vt:lpstr>
      <vt:lpstr>Metal Kompleks Boyar Maddelerin Yapısı ve Özellikleri</vt:lpstr>
      <vt:lpstr>SENTETİK KUMAŞLARIN BOYANMASI</vt:lpstr>
      <vt:lpstr>Termofiksaj (Isıl Fiksaj)</vt:lpstr>
      <vt:lpstr>Beyazlatma</vt:lpstr>
      <vt:lpstr>PA (NAYLON) BOYAMA </vt:lpstr>
      <vt:lpstr>PAC VE PAN KUMAŞLARIN BOYANMASI</vt:lpstr>
      <vt:lpstr>- BASKI NEDİR?   </vt:lpstr>
      <vt:lpstr>BASKI</vt:lpstr>
      <vt:lpstr>KURUTMA</vt:lpstr>
      <vt:lpstr>FİKSAJ</vt:lpstr>
      <vt:lpstr>DESEN VE RAPORTLAMA</vt:lpstr>
      <vt:lpstr>RAPORTLAMA</vt:lpstr>
      <vt:lpstr>TAM VEYA DÜZ RAPORT</vt:lpstr>
      <vt:lpstr>Düz (Tam) Raport Sistemine Göre Desen Uygulaması </vt:lpstr>
      <vt:lpstr>YARIM REPORT</vt:lpstr>
      <vt:lpstr>DİYAGONEL RAPORT</vt:lpstr>
      <vt:lpstr>ÇEVİRME RAPORT</vt:lpstr>
      <vt:lpstr>KAPAKLAMA RAPORT</vt:lpstr>
      <vt:lpstr>BASKI ÇEŞİTLERİ</vt:lpstr>
      <vt:lpstr>DİREKT BASKI</vt:lpstr>
      <vt:lpstr>AŞINDIRMA BASKI</vt:lpstr>
      <vt:lpstr>REZERVE BASKI</vt:lpstr>
      <vt:lpstr> BASKININ FİKSE EDİLMESİ</vt:lpstr>
      <vt:lpstr>KURU FİKSAJ</vt:lpstr>
      <vt:lpstr>YAŞ FİKSAJ</vt:lpstr>
      <vt:lpstr>BUHARLI FİKSAJ</vt:lpstr>
      <vt:lpstr>BASKI TEKNİKLERİ (MAKİNELERİ)</vt:lpstr>
      <vt:lpstr>YÜKSEK BASKI</vt:lpstr>
      <vt:lpstr>DERİN BASKI</vt:lpstr>
      <vt:lpstr>ŞABLON (FİLM) BASKISI</vt:lpstr>
      <vt:lpstr>ÖZEL BASKI YÖNTEMLERİ</vt:lpstr>
      <vt:lpstr>EL BASKISI</vt:lpstr>
      <vt:lpstr>RULO BASKI</vt:lpstr>
      <vt:lpstr>FİLM BASKI</vt:lpstr>
      <vt:lpstr>FİLM-DRUCK BASKI MAKİNELERİ</vt:lpstr>
      <vt:lpstr>ROTASYON BASKI MAKİNELERİ</vt:lpstr>
      <vt:lpstr>ÖZEL BASKI TEKNİKLERİ</vt:lpstr>
      <vt:lpstr>TRANSFER BASKI</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BOYA-BASKI</dc:title>
  <dc:creator>Fatma ELMAS</dc:creator>
  <cp:lastModifiedBy>hatice</cp:lastModifiedBy>
  <cp:revision>63</cp:revision>
  <dcterms:created xsi:type="dcterms:W3CDTF">2017-05-10T12:30:14Z</dcterms:created>
  <dcterms:modified xsi:type="dcterms:W3CDTF">2018-06-19T11:32:30Z</dcterms:modified>
</cp:coreProperties>
</file>