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sldIdLst>
    <p:sldId id="328" r:id="rId2"/>
    <p:sldId id="274" r:id="rId3"/>
    <p:sldId id="275" r:id="rId4"/>
    <p:sldId id="276" r:id="rId5"/>
    <p:sldId id="277" r:id="rId6"/>
    <p:sldId id="313" r:id="rId7"/>
    <p:sldId id="314" r:id="rId8"/>
    <p:sldId id="278" r:id="rId9"/>
    <p:sldId id="279" r:id="rId10"/>
    <p:sldId id="280" r:id="rId11"/>
    <p:sldId id="281" r:id="rId12"/>
    <p:sldId id="282" r:id="rId13"/>
    <p:sldId id="283" r:id="rId14"/>
    <p:sldId id="284" r:id="rId15"/>
    <p:sldId id="285" r:id="rId16"/>
    <p:sldId id="321" r:id="rId17"/>
    <p:sldId id="322" r:id="rId18"/>
    <p:sldId id="323" r:id="rId19"/>
    <p:sldId id="324"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81" d="100"/>
          <a:sy n="81" d="100"/>
        </p:scale>
        <p:origin x="-83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08-05-31T01:39:47.453" idx="1">
    <p:pos x="5193" y="3053"/>
    <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DAE698CE-237E-4145-9A66-29892829C8B0}" type="slidenum">
              <a:rPr lang="tr-TR"/>
              <a:pPr>
                <a:defRPr/>
              </a:pPr>
              <a:t>‹#›</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AC32EC9E-A80C-4F49-A82F-604A03FC32A4}" type="slidenum">
              <a:rPr lang="tr-TR"/>
              <a:pPr>
                <a:defRPr/>
              </a:pPr>
              <a:t>‹#›</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07749AE-2DA2-4BB9-9578-7361B9070065}" type="slidenum">
              <a:rPr lang="tr-TR"/>
              <a:pPr>
                <a:defRPr/>
              </a:pPr>
              <a:t>‹#›</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7D6821A3-B12D-4BD7-B8C9-9EB7BD277D51}" type="slidenum">
              <a:rPr lang="tr-TR"/>
              <a:pPr>
                <a:defRPr/>
              </a:pPr>
              <a:t>‹#›</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Slide Number Placeholder 5"/>
          <p:cNvSpPr>
            <a:spLocks noGrp="1"/>
          </p:cNvSpPr>
          <p:nvPr>
            <p:ph type="sldNum" sz="quarter" idx="10"/>
          </p:nvPr>
        </p:nvSpPr>
        <p:spPr>
          <a:ln/>
        </p:spPr>
        <p:txBody>
          <a:bodyPr/>
          <a:lstStyle>
            <a:lvl1pPr>
              <a:defRPr/>
            </a:lvl1pPr>
          </a:lstStyle>
          <a:p>
            <a:pPr>
              <a:defRPr/>
            </a:pPr>
            <a:fld id="{A8D61B7B-975E-4E9D-8C71-32A7CFDE0B71}" type="slidenum">
              <a:rPr lang="tr-TR"/>
              <a:pPr>
                <a:defRPr/>
              </a:pPr>
              <a:t>‹#›</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562D7918-DFDC-472F-8C20-EF08A12A531B}" type="slidenum">
              <a:rPr lang="tr-TR"/>
              <a:pPr>
                <a:defRPr/>
              </a:pPr>
              <a:t>‹#›</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374162DE-8245-4641-A922-960D879773E4}" type="slidenum">
              <a:rPr lang="tr-TR"/>
              <a:pPr>
                <a:defRPr/>
              </a:pPr>
              <a:t>‹#›</a:t>
            </a:fld>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B434AC09-A0A7-4657-A3EC-B6C5AE0C291E}" type="slidenum">
              <a:rPr lang="tr-TR"/>
              <a:pPr>
                <a:defRPr/>
              </a:pPr>
              <a:t>‹#›</a:t>
            </a:fld>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4E367E41-86AF-4B26-8D6C-BFCAB1C02804}" type="slidenum">
              <a:rPr lang="tr-TR"/>
              <a:pPr>
                <a:defRPr/>
              </a:pPr>
              <a:t>‹#›</a:t>
            </a:fld>
            <a:endParaRPr lang="tr-TR"/>
          </a:p>
        </p:txBody>
      </p:sp>
      <p:sp>
        <p:nvSpPr>
          <p:cNvPr id="3" name="Footer Placeholder 4"/>
          <p:cNvSpPr>
            <a:spLocks noGrp="1"/>
          </p:cNvSpPr>
          <p:nvPr>
            <p:ph type="ftr" sz="quarter" idx="11"/>
          </p:nvPr>
        </p:nvSpPr>
        <p:spPr/>
        <p:txBody>
          <a:bodyPr/>
          <a:lstStyle>
            <a:lvl1pPr>
              <a:defRPr/>
            </a:lvl1pPr>
          </a:lstStyle>
          <a:p>
            <a:pPr>
              <a:defRPr/>
            </a:pPr>
            <a:endParaRPr lang="tr-TR"/>
          </a:p>
        </p:txBody>
      </p:sp>
      <p:sp>
        <p:nvSpPr>
          <p:cNvPr id="4"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7ED7A2FD-7A69-4AA2-ABA3-2B4FFF22A7F0}" type="slidenum">
              <a:rPr lang="tr-TR"/>
              <a:pPr>
                <a:defRPr/>
              </a:pPr>
              <a:t>‹#›</a:t>
            </a:fld>
            <a:endParaRPr lang="tr-TR"/>
          </a:p>
        </p:txBody>
      </p:sp>
      <p:sp>
        <p:nvSpPr>
          <p:cNvPr id="6" name="Footer Placeholder 4"/>
          <p:cNvSpPr>
            <a:spLocks noGrp="1"/>
          </p:cNvSpPr>
          <p:nvPr>
            <p:ph type="ftr" sz="quarter" idx="15"/>
          </p:nvPr>
        </p:nvSpPr>
        <p:spPr/>
        <p:txBody>
          <a:bodyPr/>
          <a:lstStyle>
            <a:lvl1pPr>
              <a:defRPr/>
            </a:lvl1pPr>
          </a:lstStyle>
          <a:p>
            <a:pPr>
              <a:defRPr/>
            </a:pPr>
            <a:endParaRPr lang="tr-TR"/>
          </a:p>
        </p:txBody>
      </p:sp>
      <p:sp>
        <p:nvSpPr>
          <p:cNvPr id="7" name="Date Placeholder 3"/>
          <p:cNvSpPr>
            <a:spLocks noGrp="1"/>
          </p:cNvSpPr>
          <p:nvPr>
            <p:ph type="dt" sz="half" idx="16"/>
          </p:nvPr>
        </p:nvSpPr>
        <p:spPr/>
        <p:txBody>
          <a:bodyPr/>
          <a:lstStyle>
            <a:lvl1pPr>
              <a:defRPr/>
            </a:lvl1pPr>
          </a:lstStyle>
          <a:p>
            <a:pPr>
              <a:defRPr/>
            </a:pPr>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Slide Number Placeholder 5"/>
          <p:cNvSpPr>
            <a:spLocks noGrp="1"/>
          </p:cNvSpPr>
          <p:nvPr>
            <p:ph type="sldNum" sz="quarter" idx="10"/>
          </p:nvPr>
        </p:nvSpPr>
        <p:spPr>
          <a:ln/>
        </p:spPr>
        <p:txBody>
          <a:bodyPr/>
          <a:lstStyle>
            <a:lvl1pPr>
              <a:defRPr/>
            </a:lvl1pPr>
          </a:lstStyle>
          <a:p>
            <a:pPr>
              <a:defRPr/>
            </a:pPr>
            <a:fld id="{2BAE3BD0-9F6B-4CF2-9AF8-E4A22A29C0C5}" type="slidenum">
              <a:rPr lang="tr-TR"/>
              <a:pPr>
                <a:defRPr/>
              </a:pPr>
              <a:t>‹#›</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Date Placeholder 3"/>
          <p:cNvSpPr>
            <a:spLocks noGrp="1"/>
          </p:cNvSpPr>
          <p:nvPr>
            <p:ph type="dt" sz="half" idx="12"/>
          </p:nvPr>
        </p:nvSpPr>
        <p:spPr/>
        <p:txBody>
          <a:bodyPr/>
          <a:lstStyle>
            <a:lvl1pPr>
              <a:defRPr/>
            </a:lvl1pPr>
          </a:lstStyle>
          <a:p>
            <a:pPr>
              <a:defRPr/>
            </a:pP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9E79E28F-FE0D-4105-ADE7-6758E43BC407}" type="slidenum">
              <a:rPr lang="tr-TR"/>
              <a:pPr>
                <a:defRPr/>
              </a:pPr>
              <a:t>‹#›</a:t>
            </a:fld>
            <a:endParaRPr lang="tr-T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defRPr>
            </a:lvl1pPr>
          </a:lstStyle>
          <a:p>
            <a:pPr>
              <a:defRPr/>
            </a:pPr>
            <a:endParaRPr lang="tr-TR"/>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a:solidFill>
                  <a:schemeClr val="bg2"/>
                </a:solidFill>
              </a:defRPr>
            </a:lvl1pPr>
          </a:lstStyle>
          <a:p>
            <a:pPr>
              <a:defRPr/>
            </a:pPr>
            <a:endParaRPr lang="tr-TR"/>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1042988" y="3500438"/>
            <a:ext cx="7058025" cy="1800225"/>
          </a:xfrm>
        </p:spPr>
        <p:txBody>
          <a:bodyPr/>
          <a:lstStyle/>
          <a:p>
            <a:pPr algn="ctr" eaLnBrk="1" fontAlgn="auto" hangingPunct="1">
              <a:spcAft>
                <a:spcPts val="0"/>
              </a:spcAft>
              <a:defRPr/>
            </a:pPr>
            <a:r>
              <a:rPr lang="tr-TR" dirty="0" smtClean="0"/>
              <a:t/>
            </a:r>
            <a:br>
              <a:rPr lang="tr-TR" dirty="0" smtClean="0"/>
            </a:br>
            <a:r>
              <a:rPr lang="tr-TR" sz="3200" dirty="0" smtClean="0"/>
              <a:t>SAĞLIK ENFORMASYON YÖNETİMİ 1 DERSİ </a:t>
            </a:r>
            <a:br>
              <a:rPr lang="tr-TR" sz="3200" dirty="0" smtClean="0"/>
            </a:br>
            <a:r>
              <a:rPr lang="tr-TR" sz="3200" dirty="0" smtClean="0"/>
              <a:t/>
            </a:r>
            <a:br>
              <a:rPr lang="tr-TR" sz="3200" dirty="0" smtClean="0"/>
            </a:br>
            <a:r>
              <a:rPr lang="tr-TR" sz="3200" dirty="0" smtClean="0"/>
              <a:t>9. DERS : HASTALIK SINIFLAMA SİSTEMLERİ  2</a:t>
            </a:r>
            <a:endParaRPr lang="tr-TR" sz="4800" dirty="0" smtClean="0">
              <a:latin typeface="Arial Narrow" pitchFamily="34" charset="0"/>
            </a:endParaRPr>
          </a:p>
        </p:txBody>
      </p:sp>
      <p:sp>
        <p:nvSpPr>
          <p:cNvPr id="20483" name="Rectangle 3"/>
          <p:cNvSpPr>
            <a:spLocks noGrp="1" noChangeArrowheads="1"/>
          </p:cNvSpPr>
          <p:nvPr>
            <p:ph type="subTitle" idx="1"/>
          </p:nvPr>
        </p:nvSpPr>
        <p:spPr>
          <a:xfrm>
            <a:off x="755650" y="5516563"/>
            <a:ext cx="7488238" cy="1104900"/>
          </a:xfrm>
        </p:spPr>
        <p:txBody>
          <a:bodyPr rtlCol="0"/>
          <a:lstStyle/>
          <a:p>
            <a:pPr eaLnBrk="1" fontAlgn="auto" hangingPunct="1">
              <a:spcAft>
                <a:spcPts val="0"/>
              </a:spcAft>
              <a:buFont typeface="Arial" pitchFamily="34" charset="0"/>
              <a:buNone/>
              <a:defRPr/>
            </a:pPr>
            <a:endParaRPr lang="tr-TR" dirty="0" smtClean="0"/>
          </a:p>
        </p:txBody>
      </p:sp>
      <p:pic>
        <p:nvPicPr>
          <p:cNvPr id="2052" name="Picture 5" descr="C:\Users\afsun\Desktop\journal.pmed.0030297.g001.PNG"/>
          <p:cNvPicPr>
            <a:picLocks noChangeAspect="1" noChangeArrowheads="1"/>
          </p:cNvPicPr>
          <p:nvPr/>
        </p:nvPicPr>
        <p:blipFill>
          <a:blip r:embed="rId2" cstate="print"/>
          <a:srcRect/>
          <a:stretch>
            <a:fillRect/>
          </a:stretch>
        </p:blipFill>
        <p:spPr bwMode="auto">
          <a:xfrm>
            <a:off x="393700" y="404813"/>
            <a:ext cx="4178300" cy="221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fontAlgn="auto" hangingPunct="1">
              <a:spcAft>
                <a:spcPts val="0"/>
              </a:spcAft>
              <a:defRPr/>
            </a:pPr>
            <a:r>
              <a:rPr lang="tr-TR" smtClean="0"/>
              <a:t>Kısaltılmış Listeler</a:t>
            </a:r>
          </a:p>
        </p:txBody>
      </p:sp>
      <p:sp>
        <p:nvSpPr>
          <p:cNvPr id="11267" name="Rectangle 3"/>
          <p:cNvSpPr>
            <a:spLocks noGrp="1" noChangeArrowheads="1"/>
          </p:cNvSpPr>
          <p:nvPr>
            <p:ph idx="1"/>
          </p:nvPr>
        </p:nvSpPr>
        <p:spPr/>
        <p:txBody>
          <a:bodyPr/>
          <a:lstStyle/>
          <a:p>
            <a:pPr eaLnBrk="1" hangingPunct="1"/>
            <a:r>
              <a:rPr lang="tr-TR" altLang="tr-TR" smtClean="0"/>
              <a:t>103 Başlıklı Kısaltılmış Genel Ölüm Listesi</a:t>
            </a:r>
          </a:p>
          <a:p>
            <a:pPr eaLnBrk="1" hangingPunct="1"/>
            <a:r>
              <a:rPr lang="tr-TR" altLang="tr-TR" smtClean="0"/>
              <a:t>80 Başlıklı Genel Ölüm -Seçilmiş Listesi</a:t>
            </a:r>
          </a:p>
          <a:p>
            <a:pPr eaLnBrk="1" hangingPunct="1"/>
            <a:r>
              <a:rPr lang="tr-TR" altLang="tr-TR" smtClean="0"/>
              <a:t>67 Başlıklı Bebek ve Çocuk Ölümü-	Kısaltılmış Liste</a:t>
            </a:r>
          </a:p>
          <a:p>
            <a:pPr eaLnBrk="1" hangingPunct="1"/>
            <a:r>
              <a:rPr lang="tr-TR" altLang="tr-TR" smtClean="0"/>
              <a:t>51 Başlıklı Bebek ve Çocuk Ölümü-	Seçilmiş Liste</a:t>
            </a:r>
          </a:p>
          <a:p>
            <a:pPr eaLnBrk="1" hangingPunct="1"/>
            <a:r>
              <a:rPr lang="tr-TR" altLang="tr-TR" smtClean="0"/>
              <a:t>298 Başlıklı Hastalıklar için Sıralı Liste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fontAlgn="auto" hangingPunct="1">
              <a:spcAft>
                <a:spcPts val="0"/>
              </a:spcAft>
              <a:defRPr/>
            </a:pPr>
            <a:r>
              <a:rPr lang="tr-TR" i="1" smtClean="0"/>
              <a:t>NOS (Not Otherwise Specified)</a:t>
            </a:r>
            <a:r>
              <a:rPr lang="tr-TR" smtClean="0"/>
              <a:t> </a:t>
            </a:r>
          </a:p>
        </p:txBody>
      </p:sp>
      <p:sp>
        <p:nvSpPr>
          <p:cNvPr id="12291" name="Rectangle 3"/>
          <p:cNvSpPr>
            <a:spLocks noGrp="1" noChangeArrowheads="1"/>
          </p:cNvSpPr>
          <p:nvPr>
            <p:ph idx="1"/>
          </p:nvPr>
        </p:nvSpPr>
        <p:spPr>
          <a:xfrm>
            <a:off x="179388" y="1557338"/>
            <a:ext cx="8964612" cy="4573587"/>
          </a:xfrm>
        </p:spPr>
        <p:txBody>
          <a:bodyPr/>
          <a:lstStyle/>
          <a:p>
            <a:pPr eaLnBrk="1" hangingPunct="1">
              <a:buFont typeface="Wingdings" pitchFamily="2" charset="2"/>
              <a:buNone/>
            </a:pPr>
            <a:r>
              <a:rPr lang="tr-TR" altLang="tr-TR" i="1" smtClean="0"/>
              <a:t>	</a:t>
            </a:r>
            <a:r>
              <a:rPr lang="tr-TR" altLang="tr-TR" smtClean="0"/>
              <a:t>Başka Şekilde Tanımlanmamış (BŞT): </a:t>
            </a:r>
          </a:p>
          <a:p>
            <a:pPr eaLnBrk="1" hangingPunct="1">
              <a:buFont typeface="Wingdings" pitchFamily="2" charset="2"/>
              <a:buNone/>
            </a:pPr>
            <a:endParaRPr lang="tr-TR" altLang="tr-TR" smtClean="0"/>
          </a:p>
          <a:p>
            <a:pPr eaLnBrk="1" hangingPunct="1">
              <a:buFont typeface="Wingdings" pitchFamily="2" charset="2"/>
              <a:buNone/>
            </a:pPr>
            <a:r>
              <a:rPr lang="tr-TR" altLang="tr-TR" smtClean="0"/>
              <a:t>	E15	Diabetik olmayan hipoglisemik koma</a:t>
            </a:r>
          </a:p>
          <a:p>
            <a:pPr eaLnBrk="1" hangingPunct="1">
              <a:buFont typeface="Wingdings" pitchFamily="2" charset="2"/>
              <a:buNone/>
            </a:pPr>
            <a:r>
              <a:rPr lang="tr-TR" altLang="tr-TR" smtClean="0"/>
              <a:t>			Diyabetik olmayanlarda insülin koması</a:t>
            </a:r>
          </a:p>
          <a:p>
            <a:pPr eaLnBrk="1" hangingPunct="1">
              <a:buFont typeface="Wingdings" pitchFamily="2" charset="2"/>
              <a:buNone/>
            </a:pPr>
            <a:r>
              <a:rPr lang="tr-TR" altLang="tr-TR" smtClean="0"/>
              <a:t>			Hipoglisemik koma ile birlikte olan 			hiperinsülizm</a:t>
            </a:r>
          </a:p>
          <a:p>
            <a:pPr eaLnBrk="1" hangingPunct="1">
              <a:buFont typeface="Wingdings" pitchFamily="2" charset="2"/>
              <a:buNone/>
            </a:pPr>
            <a:r>
              <a:rPr lang="tr-TR" altLang="tr-TR" smtClean="0"/>
              <a:t>			Hipoglisemik koma BŞT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fontAlgn="auto" hangingPunct="1">
              <a:spcAft>
                <a:spcPts val="0"/>
              </a:spcAft>
              <a:defRPr/>
            </a:pPr>
            <a:r>
              <a:rPr lang="tr-TR" i="1" smtClean="0"/>
              <a:t>NEC (Not Elsewhere Classified)</a:t>
            </a:r>
            <a:r>
              <a:rPr lang="tr-TR" smtClean="0"/>
              <a:t> </a:t>
            </a:r>
          </a:p>
        </p:txBody>
      </p:sp>
      <p:sp>
        <p:nvSpPr>
          <p:cNvPr id="13315" name="Rectangle 3"/>
          <p:cNvSpPr>
            <a:spLocks noGrp="1" noChangeArrowheads="1"/>
          </p:cNvSpPr>
          <p:nvPr>
            <p:ph idx="1"/>
          </p:nvPr>
        </p:nvSpPr>
        <p:spPr/>
        <p:txBody>
          <a:bodyPr/>
          <a:lstStyle/>
          <a:p>
            <a:pPr eaLnBrk="1" hangingPunct="1">
              <a:buFont typeface="Wingdings" pitchFamily="2" charset="2"/>
              <a:buNone/>
            </a:pPr>
            <a:r>
              <a:rPr lang="tr-TR" altLang="tr-TR" i="1" smtClean="0"/>
              <a:t>	</a:t>
            </a:r>
            <a:r>
              <a:rPr lang="tr-TR" altLang="tr-TR" smtClean="0"/>
              <a:t>Başka Yerde Sınıflandırılmamış (BYS):</a:t>
            </a:r>
          </a:p>
          <a:p>
            <a:pPr eaLnBrk="1" hangingPunct="1">
              <a:buFont typeface="Wingdings" pitchFamily="2" charset="2"/>
              <a:buNone/>
            </a:pPr>
            <a:endParaRPr lang="tr-TR" altLang="tr-TR" i="1" smtClean="0"/>
          </a:p>
          <a:p>
            <a:pPr eaLnBrk="1" hangingPunct="1">
              <a:buFont typeface="Wingdings" pitchFamily="2" charset="2"/>
              <a:buNone/>
            </a:pPr>
            <a:r>
              <a:rPr lang="tr-TR" altLang="tr-TR" smtClean="0"/>
              <a:t>	Örnek olarak;</a:t>
            </a:r>
          </a:p>
          <a:p>
            <a:pPr eaLnBrk="1" hangingPunct="1">
              <a:buFont typeface="Wingdings" pitchFamily="2" charset="2"/>
              <a:buNone/>
            </a:pPr>
            <a:r>
              <a:rPr lang="tr-TR" altLang="tr-TR" smtClean="0"/>
              <a:t>	M79	Diğer yumuşak doku hastalıkları, 		başka yerde sınıflanmamış</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fontAlgn="auto" hangingPunct="1">
              <a:spcAft>
                <a:spcPts val="0"/>
              </a:spcAft>
              <a:defRPr/>
            </a:pPr>
            <a:r>
              <a:rPr lang="tr-TR" sz="4000" i="1" smtClean="0"/>
              <a:t>ÇİFT (DUAL) KODLAMA SİSTEMİ:</a:t>
            </a:r>
            <a:r>
              <a:rPr lang="tr-TR" sz="4000" smtClean="0"/>
              <a:t> </a:t>
            </a:r>
          </a:p>
        </p:txBody>
      </p:sp>
      <p:sp>
        <p:nvSpPr>
          <p:cNvPr id="14339" name="Rectangle 3"/>
          <p:cNvSpPr>
            <a:spLocks noGrp="1" noChangeArrowheads="1"/>
          </p:cNvSpPr>
          <p:nvPr>
            <p:ph idx="1"/>
          </p:nvPr>
        </p:nvSpPr>
        <p:spPr>
          <a:xfrm>
            <a:off x="179388" y="1557338"/>
            <a:ext cx="8964612" cy="4573587"/>
          </a:xfrm>
        </p:spPr>
        <p:txBody>
          <a:bodyPr/>
          <a:lstStyle/>
          <a:p>
            <a:pPr eaLnBrk="1" hangingPunct="1">
              <a:buFont typeface="Wingdings" pitchFamily="2" charset="2"/>
              <a:buNone/>
            </a:pPr>
            <a:r>
              <a:rPr lang="tr-TR" altLang="tr-TR" b="1" smtClean="0"/>
              <a:t>† </a:t>
            </a:r>
            <a:r>
              <a:rPr lang="tr-TR" altLang="tr-TR" b="1" i="1" smtClean="0"/>
              <a:t>Kama Simgesi:</a:t>
            </a:r>
            <a:r>
              <a:rPr lang="tr-TR" altLang="tr-TR" smtClean="0"/>
              <a:t> Bir hastalığın etiyolojisini veya altta yapan sebebini açıklayan kodu belirtir </a:t>
            </a:r>
          </a:p>
          <a:p>
            <a:pPr eaLnBrk="1" hangingPunct="1">
              <a:buFont typeface="Wingdings" pitchFamily="2" charset="2"/>
              <a:buNone/>
            </a:pPr>
            <a:r>
              <a:rPr lang="tr-TR" altLang="tr-TR" b="1" smtClean="0"/>
              <a:t>*</a:t>
            </a:r>
            <a:r>
              <a:rPr lang="tr-TR" altLang="tr-TR" b="1" i="1" smtClean="0"/>
              <a:t>Yıldız Simgesi:</a:t>
            </a:r>
            <a:r>
              <a:rPr lang="tr-TR" altLang="tr-TR" smtClean="0"/>
              <a:t> Bir hastalığın belirtisini açıklayan kodu belirtir </a:t>
            </a:r>
          </a:p>
          <a:p>
            <a:pPr eaLnBrk="1" hangingPunct="1">
              <a:buFont typeface="Wingdings" pitchFamily="2" charset="2"/>
              <a:buNone/>
            </a:pPr>
            <a:endParaRPr lang="tr-TR" altLang="tr-TR" smtClean="0"/>
          </a:p>
          <a:p>
            <a:pPr eaLnBrk="1" hangingPunct="1">
              <a:buFont typeface="Wingdings" pitchFamily="2" charset="2"/>
              <a:buNone/>
            </a:pPr>
            <a:r>
              <a:rPr lang="tr-TR" altLang="tr-TR" smtClean="0"/>
              <a:t>B01.0</a:t>
            </a:r>
            <a:r>
              <a:rPr lang="tr-TR" altLang="tr-TR" b="1" smtClean="0"/>
              <a:t>†</a:t>
            </a:r>
            <a:r>
              <a:rPr lang="tr-TR" altLang="tr-TR" smtClean="0"/>
              <a:t>	Varicella menenjiti (G02.0</a:t>
            </a:r>
            <a:r>
              <a:rPr lang="tr-TR" altLang="tr-TR" b="1" smtClean="0"/>
              <a:t>*</a:t>
            </a:r>
            <a:r>
              <a:rPr lang="tr-TR" altLang="tr-TR" smtClean="0"/>
              <a:t>)</a:t>
            </a:r>
          </a:p>
          <a:p>
            <a:pPr eaLnBrk="1" hangingPunct="1">
              <a:buFont typeface="Wingdings" pitchFamily="2" charset="2"/>
              <a:buNone/>
            </a:pPr>
            <a:r>
              <a:rPr lang="tr-TR" altLang="tr-TR" smtClean="0"/>
              <a:t>G02.0</a:t>
            </a:r>
            <a:r>
              <a:rPr lang="tr-TR" altLang="tr-TR" b="1" smtClean="0"/>
              <a:t>*</a:t>
            </a:r>
            <a:r>
              <a:rPr lang="tr-TR" altLang="tr-TR" smtClean="0"/>
              <a:t>	Viral hastalıklarda menenjit</a:t>
            </a:r>
          </a:p>
          <a:p>
            <a:pPr eaLnBrk="1" hangingPunct="1">
              <a:buFont typeface="Wingdings" pitchFamily="2" charset="2"/>
              <a:buNone/>
            </a:pPr>
            <a:r>
              <a:rPr lang="tr-TR" altLang="tr-TR" smtClean="0"/>
              <a:t>			Varicellaya bağlı menenjit (B01.0</a:t>
            </a:r>
            <a:r>
              <a:rPr lang="tr-TR" altLang="tr-TR" b="1" smtClean="0"/>
              <a:t>†</a:t>
            </a:r>
            <a:r>
              <a:rPr lang="tr-TR" altLang="tr-TR" smtClean="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fontAlgn="auto" hangingPunct="1">
              <a:spcAft>
                <a:spcPts val="0"/>
              </a:spcAft>
              <a:defRPr/>
            </a:pPr>
            <a:r>
              <a:rPr lang="tr-TR" sz="4000" i="1" smtClean="0"/>
              <a:t>BİRDEN FAZLA KOD KULLANIMI:</a:t>
            </a:r>
            <a:r>
              <a:rPr lang="tr-TR" sz="4000" smtClean="0"/>
              <a:t> </a:t>
            </a:r>
          </a:p>
        </p:txBody>
      </p:sp>
      <p:sp>
        <p:nvSpPr>
          <p:cNvPr id="15363" name="Rectangle 3"/>
          <p:cNvSpPr>
            <a:spLocks noGrp="1" noChangeArrowheads="1"/>
          </p:cNvSpPr>
          <p:nvPr>
            <p:ph idx="1"/>
          </p:nvPr>
        </p:nvSpPr>
        <p:spPr>
          <a:xfrm>
            <a:off x="457200" y="1628775"/>
            <a:ext cx="8686800" cy="4502150"/>
          </a:xfrm>
        </p:spPr>
        <p:txBody>
          <a:bodyPr/>
          <a:lstStyle/>
          <a:p>
            <a:pPr eaLnBrk="1" hangingPunct="1">
              <a:buFont typeface="Wingdings" pitchFamily="2" charset="2"/>
              <a:buNone/>
            </a:pPr>
            <a:r>
              <a:rPr lang="tr-TR" altLang="tr-TR" b="1" smtClean="0"/>
              <a:t>a) M (morfoloji) kodları</a:t>
            </a:r>
            <a:endParaRPr lang="tr-TR" altLang="tr-TR" smtClean="0"/>
          </a:p>
          <a:p>
            <a:pPr eaLnBrk="1" hangingPunct="1">
              <a:buFont typeface="Wingdings" pitchFamily="2" charset="2"/>
              <a:buNone/>
            </a:pPr>
            <a:r>
              <a:rPr lang="tr-TR" altLang="tr-TR" b="1" smtClean="0"/>
              <a:t>b) Fonksiyonel bir tümörün kodlanmasında</a:t>
            </a:r>
            <a:r>
              <a:rPr lang="tr-TR" altLang="tr-TR" smtClean="0"/>
              <a:t> </a:t>
            </a:r>
          </a:p>
          <a:p>
            <a:pPr eaLnBrk="1" hangingPunct="1">
              <a:buFont typeface="Wingdings" pitchFamily="2" charset="2"/>
              <a:buNone/>
            </a:pPr>
            <a:r>
              <a:rPr lang="tr-TR" altLang="tr-TR" b="1" smtClean="0"/>
              <a:t>c) Bölüm XlX ve XX'de yer alan kodlar</a:t>
            </a:r>
            <a:r>
              <a:rPr lang="tr-TR" altLang="tr-TR" smtClean="0"/>
              <a:t> </a:t>
            </a:r>
          </a:p>
          <a:p>
            <a:pPr eaLnBrk="1" hangingPunct="1">
              <a:buFont typeface="Wingdings" pitchFamily="2" charset="2"/>
              <a:buNone/>
            </a:pPr>
            <a:r>
              <a:rPr lang="tr-TR" altLang="tr-TR" b="1" smtClean="0"/>
              <a:t>d) Akıl hastalıkları</a:t>
            </a:r>
            <a:r>
              <a:rPr lang="tr-TR" altLang="tr-TR" smtClean="0"/>
              <a:t> </a:t>
            </a:r>
          </a:p>
          <a:p>
            <a:pPr eaLnBrk="1" hangingPunct="1">
              <a:buFont typeface="Wingdings" pitchFamily="2" charset="2"/>
              <a:buNone/>
            </a:pPr>
            <a:r>
              <a:rPr lang="tr-TR" altLang="tr-TR" b="1" smtClean="0"/>
              <a:t>e) HIV enfeksiyonları</a:t>
            </a:r>
            <a:endParaRPr lang="tr-TR" altLang="tr-TR" smtClean="0"/>
          </a:p>
          <a:p>
            <a:pPr eaLnBrk="1" hangingPunct="1">
              <a:buFont typeface="Wingdings" pitchFamily="2" charset="2"/>
              <a:buNone/>
            </a:pPr>
            <a:r>
              <a:rPr lang="tr-TR" altLang="tr-TR" b="1" smtClean="0"/>
              <a:t>f) Bölüm XXI 'deki kodlar</a:t>
            </a:r>
            <a:r>
              <a:rPr lang="tr-TR" altLang="tr-TR" smtClean="0"/>
              <a:t> </a:t>
            </a:r>
          </a:p>
          <a:p>
            <a:pPr eaLnBrk="1" hangingPunct="1">
              <a:buFont typeface="Wingdings" pitchFamily="2" charset="2"/>
              <a:buNone/>
            </a:pPr>
            <a:r>
              <a:rPr lang="tr-TR" altLang="tr-TR" i="1" smtClean="0"/>
              <a:t>5 BASAMAKLI KOD KULLANIMI</a:t>
            </a:r>
            <a:r>
              <a:rPr lang="tr-TR" altLang="tr-TR"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00063" y="0"/>
            <a:ext cx="8229600" cy="1139825"/>
          </a:xfrm>
        </p:spPr>
        <p:txBody>
          <a:bodyPr/>
          <a:lstStyle/>
          <a:p>
            <a:pPr eaLnBrk="1" fontAlgn="auto" hangingPunct="1">
              <a:spcAft>
                <a:spcPts val="0"/>
              </a:spcAft>
              <a:defRPr/>
            </a:pPr>
            <a:r>
              <a:rPr lang="tr-TR" b="1" smtClean="0"/>
              <a:t>Kodlama Aşamaları</a:t>
            </a:r>
            <a:r>
              <a:rPr lang="tr-TR" smtClean="0"/>
              <a:t> </a:t>
            </a:r>
          </a:p>
        </p:txBody>
      </p:sp>
      <p:sp>
        <p:nvSpPr>
          <p:cNvPr id="16387" name="Rectangle 3"/>
          <p:cNvSpPr>
            <a:spLocks noGrp="1" noChangeArrowheads="1"/>
          </p:cNvSpPr>
          <p:nvPr>
            <p:ph idx="1"/>
          </p:nvPr>
        </p:nvSpPr>
        <p:spPr>
          <a:xfrm>
            <a:off x="0" y="1000125"/>
            <a:ext cx="9144000" cy="5857875"/>
          </a:xfrm>
        </p:spPr>
        <p:txBody>
          <a:bodyPr/>
          <a:lstStyle/>
          <a:p>
            <a:pPr marL="609600" indent="-609600" eaLnBrk="1" hangingPunct="1">
              <a:lnSpc>
                <a:spcPct val="90000"/>
              </a:lnSpc>
            </a:pPr>
            <a:r>
              <a:rPr lang="tr-TR" altLang="tr-TR" sz="2800" smtClean="0"/>
              <a:t>Kodlanacak ifade için alfabetik indekse başvurun</a:t>
            </a:r>
          </a:p>
          <a:p>
            <a:pPr marL="609600" indent="-609600" eaLnBrk="1" hangingPunct="1">
              <a:lnSpc>
                <a:spcPct val="90000"/>
              </a:lnSpc>
            </a:pPr>
            <a:endParaRPr lang="tr-TR" altLang="tr-TR" sz="2800" smtClean="0"/>
          </a:p>
          <a:p>
            <a:pPr marL="609600" indent="-609600" eaLnBrk="1" hangingPunct="1">
              <a:lnSpc>
                <a:spcPct val="90000"/>
              </a:lnSpc>
            </a:pPr>
            <a:r>
              <a:rPr lang="tr-TR" altLang="tr-TR" sz="2800" smtClean="0"/>
              <a:t>Ana terimin altındaki tüm notları okuyun </a:t>
            </a:r>
          </a:p>
          <a:p>
            <a:pPr marL="609600" indent="-609600" eaLnBrk="1" hangingPunct="1">
              <a:lnSpc>
                <a:spcPct val="90000"/>
              </a:lnSpc>
            </a:pPr>
            <a:endParaRPr lang="tr-TR" altLang="tr-TR" sz="2800" smtClean="0"/>
          </a:p>
          <a:p>
            <a:pPr marL="609600" indent="-609600" eaLnBrk="1" hangingPunct="1">
              <a:lnSpc>
                <a:spcPct val="90000"/>
              </a:lnSpc>
            </a:pPr>
            <a:r>
              <a:rPr lang="tr-TR" altLang="tr-TR" sz="2800" smtClean="0"/>
              <a:t>İndekste bulunan tüm çapraz başvuruları izleyin</a:t>
            </a:r>
          </a:p>
          <a:p>
            <a:pPr marL="609600" indent="-609600" eaLnBrk="1" hangingPunct="1">
              <a:lnSpc>
                <a:spcPct val="90000"/>
              </a:lnSpc>
            </a:pPr>
            <a:endParaRPr lang="tr-TR" altLang="tr-TR" sz="2800" smtClean="0"/>
          </a:p>
          <a:p>
            <a:pPr marL="609600" indent="-609600" eaLnBrk="1" hangingPunct="1">
              <a:lnSpc>
                <a:spcPct val="90000"/>
              </a:lnSpc>
            </a:pPr>
            <a:r>
              <a:rPr lang="tr-TR" altLang="tr-TR" sz="2800" smtClean="0"/>
              <a:t>Seçilen kod numarasını doğrulamak için, tabulasyon listesine başvurun </a:t>
            </a:r>
          </a:p>
          <a:p>
            <a:pPr marL="609600" indent="-609600" eaLnBrk="1" hangingPunct="1">
              <a:lnSpc>
                <a:spcPct val="90000"/>
              </a:lnSpc>
            </a:pPr>
            <a:endParaRPr lang="tr-TR" altLang="tr-TR" sz="2800" smtClean="0"/>
          </a:p>
          <a:p>
            <a:pPr marL="609600" indent="-609600" eaLnBrk="1" hangingPunct="1">
              <a:lnSpc>
                <a:spcPct val="90000"/>
              </a:lnSpc>
            </a:pPr>
            <a:r>
              <a:rPr lang="tr-TR" altLang="tr-TR" sz="2800" smtClean="0"/>
              <a:t>Tüm dahil ve hariç terimleri yönlendirici olarak kullanın.</a:t>
            </a:r>
          </a:p>
          <a:p>
            <a:pPr marL="609600" indent="-609600" eaLnBrk="1" hangingPunct="1">
              <a:lnSpc>
                <a:spcPct val="90000"/>
              </a:lnSpc>
            </a:pPr>
            <a:r>
              <a:rPr lang="tr-TR" altLang="tr-TR" sz="2800" smtClean="0"/>
              <a:t>Kodu atayın.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smtClean="0"/>
              <a:t>Kodlama süreci </a:t>
            </a:r>
            <a:endParaRPr lang="tr-TR" dirty="0"/>
          </a:p>
        </p:txBody>
      </p:sp>
      <p:sp>
        <p:nvSpPr>
          <p:cNvPr id="17411" name="2 Dikdörtgen"/>
          <p:cNvSpPr>
            <a:spLocks noChangeArrowheads="1"/>
          </p:cNvSpPr>
          <p:nvPr/>
        </p:nvSpPr>
        <p:spPr bwMode="auto">
          <a:xfrm>
            <a:off x="468313" y="1341438"/>
            <a:ext cx="7920037" cy="5632450"/>
          </a:xfrm>
          <a:prstGeom prst="rect">
            <a:avLst/>
          </a:prstGeom>
          <a:noFill/>
          <a:ln w="9525">
            <a:noFill/>
            <a:miter lim="800000"/>
            <a:headEnd/>
            <a:tailEnd/>
          </a:ln>
        </p:spPr>
        <p:txBody>
          <a:bodyPr>
            <a:spAutoFit/>
          </a:bodyPr>
          <a:lstStyle/>
          <a:p>
            <a:r>
              <a:rPr lang="tr-TR" altLang="tr-TR" sz="2000"/>
              <a:t>Birinci aşamada, </a:t>
            </a:r>
          </a:p>
          <a:p>
            <a:r>
              <a:rPr lang="tr-TR" altLang="tr-TR" sz="2000"/>
              <a:t>hastanın hastalığına ait ana tanı ve ek tanılar belirlenir. Ana tanı ve ek tanıların doğru belirlenmesi kodlamanın temelini oluşturur. Ana tanı: Sağlık hizmetinin verilmesinin nedeni olan, araştırma rı vb. raporları okuyarak belirlenir. Konsültasyon raporları, radyoloji raporları, laboratuar bulguları kültür sonuçları, patoloji raporları ana tanıyla ilişkili olabilecek tüm kayıtları bütün detaylarıyla sonucunda ulaşılan tanıdır. Ek tanı ise; sağlık hizmeti sırasında var olan ya da gelişen hastanın yönetimini etkileyen diğer durumlardır. Ana tanı ve ek tanıları belirlemek için tıbbi kayıtlar tüm detaylarıyla birlikte dikkatle incelenir ve analiz edilir. Hastanın çıkış özetinden (epikriz) öyküsünü, fiziksel muayene bulgularını, hastaneye yatış nedenini, uygulanan tedavileri, istenen testleri, işlemleri, bulguları ve tanıları dikkatlice incelenir. Hastaya uygulanan işlemler, ameliyat raporları, gözlem notla gözden geçirilir.</a:t>
            </a:r>
          </a:p>
          <a:p>
            <a:r>
              <a:rPr lang="tr-TR" altLang="tr-TR" sz="2000"/>
              <a:t>Ana tanı kriterini yerine getiren tanı ya da tanılar varsa ek tanılar belirlenir. Kayıtlardan hastanın yaş, cinsiyet, taburcu tarihi vb. bilgileri kontrol edilmelidir.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smtClean="0"/>
              <a:t>Kodlama süreci </a:t>
            </a:r>
            <a:endParaRPr lang="tr-TR" dirty="0"/>
          </a:p>
        </p:txBody>
      </p:sp>
      <p:sp>
        <p:nvSpPr>
          <p:cNvPr id="18435" name="2 Dikdörtgen"/>
          <p:cNvSpPr>
            <a:spLocks noChangeArrowheads="1"/>
          </p:cNvSpPr>
          <p:nvPr/>
        </p:nvSpPr>
        <p:spPr bwMode="auto">
          <a:xfrm>
            <a:off x="611188" y="1412875"/>
            <a:ext cx="7705725" cy="5016500"/>
          </a:xfrm>
          <a:prstGeom prst="rect">
            <a:avLst/>
          </a:prstGeom>
          <a:noFill/>
          <a:ln w="9525">
            <a:noFill/>
            <a:miter lim="800000"/>
            <a:headEnd/>
            <a:tailEnd/>
          </a:ln>
        </p:spPr>
        <p:txBody>
          <a:bodyPr>
            <a:spAutoFit/>
          </a:bodyPr>
          <a:lstStyle/>
          <a:p>
            <a:r>
              <a:rPr lang="tr-TR" altLang="tr-TR" sz="2000"/>
              <a:t>İkinci aşamada; </a:t>
            </a:r>
          </a:p>
          <a:p>
            <a:endParaRPr lang="tr-TR" altLang="tr-TR" sz="2000"/>
          </a:p>
          <a:p>
            <a:r>
              <a:rPr lang="tr-TR" altLang="tr-TR" sz="2000"/>
              <a:t>kodlanacak ana tanı ve ek tanılar belirlendikten sonra aşağıda verilen sıra takip edilerek kodlama kurallarına göre kod/kodlar atanır.</a:t>
            </a:r>
          </a:p>
          <a:p>
            <a:r>
              <a:rPr lang="tr-TR" altLang="tr-TR" sz="2000"/>
              <a:t>• Kodlanacak tanı ve tanılara karar verdikten sonra alfabetik dizinde ana terimi bulun,</a:t>
            </a:r>
          </a:p>
          <a:p>
            <a:r>
              <a:rPr lang="tr-TR" altLang="tr-TR" sz="2000"/>
              <a:t>• Ana terim altında herhangi bir not varsa bunu okuyun,</a:t>
            </a:r>
          </a:p>
          <a:p>
            <a:r>
              <a:rPr lang="tr-TR" altLang="tr-TR" sz="2000"/>
              <a:t>• Kodlamak istediğiniz tanı/tanılara karşılık gelen açıklamayı buluncaya kadar düzenleyicileri ve alt terimleri kontrol edin,</a:t>
            </a:r>
          </a:p>
          <a:p>
            <a:r>
              <a:rPr lang="tr-TR" altLang="tr-TR" sz="2000"/>
              <a:t>• Çapraz referanslar için açıklamaları izleyin,</a:t>
            </a:r>
          </a:p>
          <a:p>
            <a:r>
              <a:rPr lang="tr-TR" altLang="tr-TR" sz="2000"/>
              <a:t>• Tabular listeden kodu kontrol edin, bölümdeki, bloktaki ve kategorideki kapsar, kapsamaz</a:t>
            </a:r>
          </a:p>
          <a:p>
            <a:r>
              <a:rPr lang="tr-TR" altLang="tr-TR" sz="2000"/>
              <a:t>notlarını okuyun,</a:t>
            </a:r>
          </a:p>
          <a:p>
            <a:r>
              <a:rPr lang="tr-TR" altLang="tr-TR" sz="2000"/>
              <a:t>• Eklemeniz gerekebilecek 4’üncü veya 5’inci karakterleri kontrol edin, Kodu atayın.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19459" name="2 İçerik Yer Tutucusu"/>
          <p:cNvSpPr>
            <a:spLocks noGrp="1"/>
          </p:cNvSpPr>
          <p:nvPr>
            <p:ph idx="1"/>
          </p:nvPr>
        </p:nvSpPr>
        <p:spPr/>
        <p:txBody>
          <a:bodyPr/>
          <a:lstStyle/>
          <a:p>
            <a:pPr eaLnBrk="1" hangingPunct="1"/>
            <a:r>
              <a:rPr lang="tr-TR" altLang="tr-TR" sz="2000" smtClean="0"/>
              <a:t>Hastanın tıbbi kayıtlarının incelenmesi sonucunda femur boynu kırığı tanısı konulmuş olsun. Bu tanının kodlanması için;</a:t>
            </a:r>
          </a:p>
          <a:p>
            <a:pPr eaLnBrk="1" hangingPunct="1"/>
            <a:r>
              <a:rPr lang="tr-TR" altLang="tr-TR" sz="2000" smtClean="0"/>
              <a:t>Alfabetik indekste kırık ana terimi altında femur, boyun bölgesi aranmalıdır. Alfabetik dizindeki karşılığı;</a:t>
            </a:r>
          </a:p>
          <a:p>
            <a:pPr eaLnBrk="1" hangingPunct="1"/>
            <a:r>
              <a:rPr lang="tr-TR" altLang="tr-TR" sz="2000" smtClean="0"/>
              <a:t>- Kırık</a:t>
            </a:r>
          </a:p>
          <a:p>
            <a:pPr eaLnBrk="1" hangingPunct="1"/>
            <a:r>
              <a:rPr lang="tr-TR" altLang="tr-TR" sz="2000" smtClean="0"/>
              <a:t>- - Femur</a:t>
            </a:r>
          </a:p>
          <a:p>
            <a:pPr eaLnBrk="1" hangingPunct="1"/>
            <a:r>
              <a:rPr lang="tr-TR" altLang="tr-TR" sz="2000" smtClean="0"/>
              <a:t>- - - Boyun S72.00 olarak belirlenmiştir.</a:t>
            </a:r>
          </a:p>
          <a:p>
            <a:pPr eaLnBrk="1" hangingPunct="1"/>
            <a:r>
              <a:rPr lang="tr-TR" altLang="tr-TR" sz="2000" smtClean="0"/>
              <a:t>Alfabetik indeksten elde edilen bu kod, tabular listeden kontrol edilir. Bu kodun tabular listedeki karşılığı;</a:t>
            </a:r>
          </a:p>
          <a:p>
            <a:pPr eaLnBrk="1" hangingPunct="1"/>
            <a:r>
              <a:rPr lang="tr-TR" altLang="tr-TR" sz="2000" smtClean="0"/>
              <a:t>S72.00 Femur boynu kırığı, bölge tanımlanmamış olarak ifade edilmektedir.</a:t>
            </a:r>
          </a:p>
          <a:p>
            <a:pPr eaLnBrk="1" hangingPunct="1"/>
            <a:r>
              <a:rPr lang="tr-TR" altLang="tr-TR" sz="2000" smtClean="0"/>
              <a:t>Bu durumda hastalığa ait kod: S 72.00 olarak belirlenir.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20483" name="2 İçerik Yer Tutucusu"/>
          <p:cNvSpPr>
            <a:spLocks noGrp="1"/>
          </p:cNvSpPr>
          <p:nvPr>
            <p:ph idx="1"/>
          </p:nvPr>
        </p:nvSpPr>
        <p:spPr/>
        <p:txBody>
          <a:bodyPr/>
          <a:lstStyle/>
          <a:p>
            <a:pPr eaLnBrk="1" hangingPunct="1"/>
            <a:r>
              <a:rPr lang="tr-TR" altLang="tr-TR" sz="2000" smtClean="0"/>
              <a:t>Örnek 2;</a:t>
            </a:r>
          </a:p>
          <a:p>
            <a:pPr eaLnBrk="1" hangingPunct="1"/>
            <a:r>
              <a:rPr lang="tr-TR" altLang="tr-TR" sz="2000" smtClean="0"/>
              <a:t>Tanı: Kronik viral Hepatit B</a:t>
            </a:r>
          </a:p>
          <a:p>
            <a:pPr eaLnBrk="1" hangingPunct="1"/>
            <a:r>
              <a:rPr lang="tr-TR" altLang="tr-TR" sz="2000" smtClean="0"/>
              <a:t>- Hepatit</a:t>
            </a:r>
          </a:p>
          <a:p>
            <a:pPr eaLnBrk="1" hangingPunct="1"/>
            <a:r>
              <a:rPr lang="tr-TR" altLang="tr-TR" sz="2000" smtClean="0"/>
              <a:t>- - Viral</a:t>
            </a:r>
          </a:p>
          <a:p>
            <a:pPr eaLnBrk="1" hangingPunct="1"/>
            <a:r>
              <a:rPr lang="tr-TR" altLang="tr-TR" sz="2000" smtClean="0"/>
              <a:t>- - - Kronik</a:t>
            </a:r>
          </a:p>
          <a:p>
            <a:pPr eaLnBrk="1" hangingPunct="1"/>
            <a:r>
              <a:rPr lang="tr-TR" altLang="tr-TR" sz="2000" smtClean="0"/>
              <a:t>- - - - Tür B B18.1</a:t>
            </a:r>
          </a:p>
          <a:p>
            <a:pPr eaLnBrk="1" hangingPunct="1"/>
            <a:r>
              <a:rPr lang="tr-TR" altLang="tr-TR" sz="2000" smtClean="0"/>
              <a:t>Alfabetik indeksten elde edilen kodun tabular listedeki karşılığı;</a:t>
            </a:r>
          </a:p>
          <a:p>
            <a:pPr eaLnBrk="1" hangingPunct="1"/>
            <a:r>
              <a:rPr lang="tr-TR" altLang="tr-TR" sz="2000" smtClean="0"/>
              <a:t>B18.1 Delta ajanı olmadan kronik viral hepatit B olarak ifade edilmektedir.</a:t>
            </a:r>
          </a:p>
          <a:p>
            <a:pPr eaLnBrk="1" hangingPunct="1"/>
            <a:r>
              <a:rPr lang="tr-TR" altLang="tr-TR" sz="2000" smtClean="0"/>
              <a:t>Bu durumda hastalığa ait kod B18.1 olarak belirlenir.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fontAlgn="auto" hangingPunct="1">
              <a:spcAft>
                <a:spcPts val="0"/>
              </a:spcAft>
              <a:defRPr/>
            </a:pPr>
            <a:r>
              <a:rPr lang="tr-TR" b="1" smtClean="0"/>
              <a:t>1.DÜZEY (BÖLÜM):</a:t>
            </a:r>
          </a:p>
        </p:txBody>
      </p:sp>
      <p:sp>
        <p:nvSpPr>
          <p:cNvPr id="3075" name="Rectangle 3"/>
          <p:cNvSpPr>
            <a:spLocks noGrp="1" noChangeArrowheads="1"/>
          </p:cNvSpPr>
          <p:nvPr>
            <p:ph idx="1"/>
          </p:nvPr>
        </p:nvSpPr>
        <p:spPr>
          <a:xfrm>
            <a:off x="0" y="1601788"/>
            <a:ext cx="9144000" cy="5256212"/>
          </a:xfrm>
        </p:spPr>
        <p:txBody>
          <a:bodyPr/>
          <a:lstStyle/>
          <a:p>
            <a:pPr eaLnBrk="1" hangingPunct="1">
              <a:lnSpc>
                <a:spcPct val="80000"/>
              </a:lnSpc>
              <a:buFont typeface="Wingdings" pitchFamily="2" charset="2"/>
              <a:buNone/>
            </a:pPr>
            <a:r>
              <a:rPr lang="tr-TR" altLang="tr-TR" sz="2800" b="1" smtClean="0"/>
              <a:t>1.Bölüm</a:t>
            </a:r>
            <a:r>
              <a:rPr lang="tr-TR" altLang="tr-TR" sz="2800" smtClean="0"/>
              <a:t>: Enfeksiyon ve Paraziter Hastalıklar</a:t>
            </a:r>
            <a:r>
              <a:rPr lang="tr-TR" altLang="tr-TR" sz="2400" smtClean="0"/>
              <a:t>	</a:t>
            </a:r>
            <a:r>
              <a:rPr lang="tr-TR" altLang="tr-TR" sz="2400" b="1" smtClean="0"/>
              <a:t>A00 - B99</a:t>
            </a:r>
          </a:p>
          <a:p>
            <a:pPr eaLnBrk="1" hangingPunct="1">
              <a:lnSpc>
                <a:spcPct val="80000"/>
              </a:lnSpc>
              <a:buFont typeface="Wingdings" pitchFamily="2" charset="2"/>
              <a:buNone/>
            </a:pPr>
            <a:endParaRPr lang="tr-TR" altLang="tr-TR" sz="2400" b="1" smtClean="0"/>
          </a:p>
          <a:p>
            <a:pPr eaLnBrk="1" hangingPunct="1">
              <a:lnSpc>
                <a:spcPct val="80000"/>
              </a:lnSpc>
              <a:buFont typeface="Wingdings" pitchFamily="2" charset="2"/>
              <a:buNone/>
            </a:pPr>
            <a:r>
              <a:rPr lang="tr-TR" altLang="tr-TR" sz="2800" b="1" smtClean="0"/>
              <a:t>2.Bölüm</a:t>
            </a:r>
            <a:r>
              <a:rPr lang="tr-TR" altLang="tr-TR" sz="2800" smtClean="0"/>
              <a:t>: Neoplazmlar	</a:t>
            </a:r>
            <a:r>
              <a:rPr lang="tr-TR" altLang="tr-TR" sz="2400" smtClean="0"/>
              <a:t>				</a:t>
            </a:r>
            <a:r>
              <a:rPr lang="tr-TR" altLang="tr-TR" sz="2400" b="1" smtClean="0"/>
              <a:t>C00 - D49</a:t>
            </a:r>
          </a:p>
          <a:p>
            <a:pPr eaLnBrk="1" hangingPunct="1">
              <a:lnSpc>
                <a:spcPct val="80000"/>
              </a:lnSpc>
              <a:buFont typeface="Wingdings" pitchFamily="2" charset="2"/>
              <a:buNone/>
            </a:pPr>
            <a:r>
              <a:rPr lang="tr-TR" altLang="tr-TR" sz="2400" smtClean="0"/>
              <a:t> </a:t>
            </a:r>
            <a:endParaRPr lang="tr-TR" altLang="tr-TR" sz="2400" b="1" smtClean="0"/>
          </a:p>
          <a:p>
            <a:pPr eaLnBrk="1" hangingPunct="1">
              <a:lnSpc>
                <a:spcPct val="80000"/>
              </a:lnSpc>
              <a:buFont typeface="Wingdings" pitchFamily="2" charset="2"/>
              <a:buNone/>
            </a:pPr>
            <a:r>
              <a:rPr lang="tr-TR" altLang="tr-TR" sz="2800" b="1" smtClean="0"/>
              <a:t>3</a:t>
            </a:r>
            <a:r>
              <a:rPr lang="tr-TR" altLang="tr-TR" sz="2800" smtClean="0"/>
              <a:t>.</a:t>
            </a:r>
            <a:r>
              <a:rPr lang="tr-TR" altLang="tr-TR" sz="2800" b="1" smtClean="0"/>
              <a:t>Bölüm</a:t>
            </a:r>
            <a:r>
              <a:rPr lang="tr-TR" altLang="tr-TR" sz="2800" smtClean="0"/>
              <a:t>: Kan ve Kan Yapıcı Organ Hast.ve     </a:t>
            </a:r>
          </a:p>
          <a:p>
            <a:pPr eaLnBrk="1" hangingPunct="1">
              <a:lnSpc>
                <a:spcPct val="80000"/>
              </a:lnSpc>
              <a:buFont typeface="Wingdings" pitchFamily="2" charset="2"/>
              <a:buNone/>
            </a:pPr>
            <a:r>
              <a:rPr lang="tr-TR" altLang="tr-TR" sz="2800" smtClean="0"/>
              <a:t>                İmmun Mekanizmayı İçeren Hast. 	</a:t>
            </a:r>
            <a:r>
              <a:rPr lang="tr-TR" altLang="tr-TR" sz="2400" b="1" smtClean="0"/>
              <a:t>D50 - D99</a:t>
            </a:r>
          </a:p>
          <a:p>
            <a:pPr eaLnBrk="1" hangingPunct="1">
              <a:lnSpc>
                <a:spcPct val="80000"/>
              </a:lnSpc>
              <a:buFont typeface="Wingdings" pitchFamily="2" charset="2"/>
              <a:buNone/>
            </a:pPr>
            <a:endParaRPr lang="tr-TR" altLang="tr-TR" sz="2800" b="1" smtClean="0"/>
          </a:p>
          <a:p>
            <a:pPr eaLnBrk="1" hangingPunct="1">
              <a:lnSpc>
                <a:spcPct val="80000"/>
              </a:lnSpc>
              <a:buFont typeface="Wingdings" pitchFamily="2" charset="2"/>
              <a:buNone/>
            </a:pPr>
            <a:r>
              <a:rPr lang="tr-TR" altLang="tr-TR" sz="2800" b="1" smtClean="0"/>
              <a:t>4.Bölüm</a:t>
            </a:r>
            <a:r>
              <a:rPr lang="tr-TR" altLang="tr-TR" sz="2800" smtClean="0"/>
              <a:t>: Endokrin, Nutrisyonel ve Metabolik </a:t>
            </a:r>
          </a:p>
          <a:p>
            <a:pPr eaLnBrk="1" hangingPunct="1">
              <a:lnSpc>
                <a:spcPct val="80000"/>
              </a:lnSpc>
              <a:buFont typeface="Wingdings" pitchFamily="2" charset="2"/>
              <a:buNone/>
            </a:pPr>
            <a:r>
              <a:rPr lang="tr-TR" altLang="tr-TR" sz="2800" smtClean="0"/>
              <a:t>		       Hastalıklar		</a:t>
            </a:r>
            <a:r>
              <a:rPr lang="tr-TR" altLang="tr-TR" sz="2400" smtClean="0"/>
              <a:t>           		</a:t>
            </a:r>
            <a:r>
              <a:rPr lang="tr-TR" altLang="tr-TR" sz="2400" b="1" smtClean="0"/>
              <a:t>E00 - E99</a:t>
            </a:r>
          </a:p>
          <a:p>
            <a:pPr eaLnBrk="1" hangingPunct="1">
              <a:lnSpc>
                <a:spcPct val="80000"/>
              </a:lnSpc>
              <a:buFont typeface="Wingdings" pitchFamily="2" charset="2"/>
              <a:buNone/>
            </a:pPr>
            <a:endParaRPr lang="tr-TR" altLang="tr-TR" sz="2400" b="1" smtClean="0"/>
          </a:p>
          <a:p>
            <a:pPr eaLnBrk="1" hangingPunct="1">
              <a:lnSpc>
                <a:spcPct val="80000"/>
              </a:lnSpc>
              <a:buFont typeface="Wingdings" pitchFamily="2" charset="2"/>
              <a:buNone/>
            </a:pPr>
            <a:r>
              <a:rPr lang="tr-TR" altLang="tr-TR" sz="2800" b="1" smtClean="0"/>
              <a:t>5.Bölüm</a:t>
            </a:r>
            <a:r>
              <a:rPr lang="tr-TR" altLang="tr-TR" sz="2800" smtClean="0"/>
              <a:t>: Akıl ve Davranış Bozuklukları	</a:t>
            </a:r>
            <a:r>
              <a:rPr lang="tr-TR" altLang="tr-TR" sz="2400" smtClean="0"/>
              <a:t>         	</a:t>
            </a:r>
            <a:r>
              <a:rPr lang="tr-TR" altLang="tr-TR" sz="2400" b="1" smtClean="0"/>
              <a:t>F00 - F99</a:t>
            </a:r>
          </a:p>
          <a:p>
            <a:pPr eaLnBrk="1" hangingPunct="1">
              <a:lnSpc>
                <a:spcPct val="80000"/>
              </a:lnSpc>
              <a:buFont typeface="Wingdings" pitchFamily="2" charset="2"/>
              <a:buNone/>
            </a:pPr>
            <a:r>
              <a:rPr lang="tr-TR" altLang="tr-TR" sz="2400" b="1" smtClean="0"/>
              <a:t>.</a:t>
            </a:r>
          </a:p>
          <a:p>
            <a:pPr eaLnBrk="1" hangingPunct="1">
              <a:lnSpc>
                <a:spcPct val="80000"/>
              </a:lnSpc>
              <a:buFont typeface="Wingdings" pitchFamily="2" charset="2"/>
              <a:buNone/>
            </a:pPr>
            <a:r>
              <a:rPr lang="tr-TR" altLang="tr-TR" sz="1800" b="1" smtClean="0"/>
              <a:t>.</a:t>
            </a:r>
          </a:p>
          <a:p>
            <a:pPr eaLnBrk="1" hangingPunct="1">
              <a:lnSpc>
                <a:spcPct val="80000"/>
              </a:lnSpc>
              <a:buFont typeface="Wingdings" pitchFamily="2" charset="2"/>
              <a:buNone/>
            </a:pPr>
            <a:endParaRPr lang="tr-TR" altLang="tr-TR" sz="1800" b="1"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fontAlgn="auto" hangingPunct="1">
              <a:spcAft>
                <a:spcPts val="0"/>
              </a:spcAft>
              <a:defRPr/>
            </a:pPr>
            <a:r>
              <a:rPr lang="tr-TR" b="1" smtClean="0"/>
              <a:t>2.DÜZEY (BLOK):</a:t>
            </a:r>
            <a:r>
              <a:rPr lang="tr-TR" smtClean="0"/>
              <a:t> </a:t>
            </a:r>
          </a:p>
        </p:txBody>
      </p:sp>
      <p:sp>
        <p:nvSpPr>
          <p:cNvPr id="4099" name="Rectangle 4"/>
          <p:cNvSpPr>
            <a:spLocks noGrp="1" noChangeArrowheads="1"/>
          </p:cNvSpPr>
          <p:nvPr>
            <p:ph idx="1"/>
          </p:nvPr>
        </p:nvSpPr>
        <p:spPr>
          <a:xfrm>
            <a:off x="179388" y="1484313"/>
            <a:ext cx="8208962" cy="4646612"/>
          </a:xfrm>
          <a:solidFill>
            <a:schemeClr val="bg1"/>
          </a:solidFill>
          <a:ln>
            <a:solidFill>
              <a:srgbClr val="000000"/>
            </a:solidFill>
          </a:ln>
        </p:spPr>
        <p:txBody>
          <a:bodyPr/>
          <a:lstStyle/>
          <a:p>
            <a:pPr eaLnBrk="1" hangingPunct="1">
              <a:lnSpc>
                <a:spcPct val="90000"/>
              </a:lnSpc>
            </a:pPr>
            <a:r>
              <a:rPr lang="tr-TR" altLang="tr-TR" b="1" smtClean="0"/>
              <a:t>A00-A09</a:t>
            </a:r>
            <a:r>
              <a:rPr lang="tr-TR" altLang="tr-TR" smtClean="0"/>
              <a:t>	Barsak enfeksiyöz hastalıkları</a:t>
            </a:r>
          </a:p>
          <a:p>
            <a:pPr eaLnBrk="1" hangingPunct="1">
              <a:lnSpc>
                <a:spcPct val="90000"/>
              </a:lnSpc>
            </a:pPr>
            <a:r>
              <a:rPr lang="tr-TR" altLang="tr-TR" b="1" smtClean="0"/>
              <a:t>A15-A19</a:t>
            </a:r>
            <a:r>
              <a:rPr lang="tr-TR" altLang="tr-TR" smtClean="0"/>
              <a:t>	Tüberküloz</a:t>
            </a:r>
          </a:p>
          <a:p>
            <a:pPr eaLnBrk="1" hangingPunct="1">
              <a:lnSpc>
                <a:spcPct val="90000"/>
              </a:lnSpc>
            </a:pPr>
            <a:r>
              <a:rPr lang="tr-TR" altLang="tr-TR" b="1" smtClean="0"/>
              <a:t>B65-B83</a:t>
            </a:r>
            <a:r>
              <a:rPr lang="tr-TR" altLang="tr-TR" smtClean="0"/>
              <a:t>	Helmintiyazlar </a:t>
            </a:r>
          </a:p>
          <a:p>
            <a:pPr eaLnBrk="1" hangingPunct="1">
              <a:lnSpc>
                <a:spcPct val="90000"/>
              </a:lnSpc>
            </a:pPr>
            <a:r>
              <a:rPr lang="tr-TR" altLang="tr-TR" b="1" smtClean="0"/>
              <a:t>B85-B89</a:t>
            </a:r>
            <a:r>
              <a:rPr lang="tr-TR" altLang="tr-TR" smtClean="0"/>
              <a:t>	Pediküloz, akariyaz ve diğer 				enfestasyonlar </a:t>
            </a:r>
          </a:p>
          <a:p>
            <a:pPr eaLnBrk="1" hangingPunct="1">
              <a:lnSpc>
                <a:spcPct val="90000"/>
              </a:lnSpc>
            </a:pPr>
            <a:r>
              <a:rPr lang="tr-TR" altLang="tr-TR" b="1" smtClean="0"/>
              <a:t>B90-B94	</a:t>
            </a:r>
            <a:r>
              <a:rPr lang="tr-TR" altLang="tr-TR" smtClean="0"/>
              <a:t>Enfeksiyöz ve paraziter 					hastalıkların	sekilleri</a:t>
            </a:r>
          </a:p>
          <a:p>
            <a:pPr eaLnBrk="1" hangingPunct="1">
              <a:lnSpc>
                <a:spcPct val="90000"/>
              </a:lnSpc>
            </a:pPr>
            <a:r>
              <a:rPr lang="tr-TR" altLang="tr-TR" b="1" smtClean="0"/>
              <a:t>B95-B97</a:t>
            </a:r>
            <a:r>
              <a:rPr lang="tr-TR" altLang="tr-TR" smtClean="0"/>
              <a:t>	Bakteriyel, viral ve diğer 					enfeksiyöz ajanlar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68313" y="620713"/>
            <a:ext cx="8229600" cy="1139825"/>
          </a:xfrm>
        </p:spPr>
        <p:txBody>
          <a:bodyPr/>
          <a:lstStyle/>
          <a:p>
            <a:pPr eaLnBrk="1" fontAlgn="auto" hangingPunct="1">
              <a:spcAft>
                <a:spcPts val="0"/>
              </a:spcAft>
              <a:defRPr/>
            </a:pPr>
            <a:r>
              <a:rPr lang="tr-TR" sz="4000" b="1" smtClean="0"/>
              <a:t>3.DÜZEY (ÇEKİRDEK SINIFLAMA):</a:t>
            </a:r>
            <a:r>
              <a:rPr lang="tr-TR" sz="4000" smtClean="0"/>
              <a:t> </a:t>
            </a:r>
          </a:p>
        </p:txBody>
      </p:sp>
      <p:sp>
        <p:nvSpPr>
          <p:cNvPr id="5123" name="Rectangle 4"/>
          <p:cNvSpPr>
            <a:spLocks noGrp="1" noChangeArrowheads="1"/>
          </p:cNvSpPr>
          <p:nvPr>
            <p:ph idx="1"/>
          </p:nvPr>
        </p:nvSpPr>
        <p:spPr>
          <a:xfrm>
            <a:off x="684213" y="2492375"/>
            <a:ext cx="7488237" cy="2044700"/>
          </a:xfrm>
          <a:solidFill>
            <a:schemeClr val="bg1"/>
          </a:solidFill>
          <a:ln>
            <a:solidFill>
              <a:srgbClr val="000000"/>
            </a:solidFill>
          </a:ln>
        </p:spPr>
        <p:txBody>
          <a:bodyPr/>
          <a:lstStyle/>
          <a:p>
            <a:pPr eaLnBrk="1" hangingPunct="1">
              <a:buFont typeface="Wingdings" pitchFamily="2" charset="2"/>
              <a:buNone/>
            </a:pPr>
            <a:r>
              <a:rPr lang="tr-TR" altLang="tr-TR" b="1" smtClean="0"/>
              <a:t>A54</a:t>
            </a:r>
            <a:r>
              <a:rPr lang="tr-TR" altLang="tr-TR" smtClean="0"/>
              <a:t>		Gonokok enfeksiyonu</a:t>
            </a:r>
          </a:p>
          <a:p>
            <a:pPr eaLnBrk="1" hangingPunct="1">
              <a:buFont typeface="Wingdings" pitchFamily="2" charset="2"/>
              <a:buNone/>
            </a:pPr>
            <a:r>
              <a:rPr lang="tr-TR" altLang="tr-TR" b="1" smtClean="0"/>
              <a:t>K81</a:t>
            </a:r>
            <a:r>
              <a:rPr lang="tr-TR" altLang="tr-TR" smtClean="0"/>
              <a:t>		Kolesistit</a:t>
            </a:r>
          </a:p>
          <a:p>
            <a:pPr eaLnBrk="1" hangingPunct="1"/>
            <a:endParaRPr lang="tr-TR" altLang="tr-TR" smtClean="0"/>
          </a:p>
          <a:p>
            <a:pPr eaLnBrk="1" hangingPunct="1">
              <a:spcBef>
                <a:spcPct val="0"/>
              </a:spcBef>
              <a:buClrTx/>
              <a:buFontTx/>
              <a:buNone/>
            </a:pPr>
            <a:endParaRPr lang="tr-TR" altLang="tr-TR" sz="1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fontAlgn="auto" hangingPunct="1">
              <a:spcAft>
                <a:spcPts val="0"/>
              </a:spcAft>
              <a:defRPr/>
            </a:pPr>
            <a:r>
              <a:rPr lang="tr-TR" b="1" smtClean="0"/>
              <a:t>4.DÜZEY:</a:t>
            </a:r>
            <a:r>
              <a:rPr lang="tr-TR" smtClean="0"/>
              <a:t> </a:t>
            </a:r>
          </a:p>
        </p:txBody>
      </p:sp>
      <p:sp>
        <p:nvSpPr>
          <p:cNvPr id="6147" name="Rectangle 4"/>
          <p:cNvSpPr>
            <a:spLocks noGrp="1" noChangeArrowheads="1"/>
          </p:cNvSpPr>
          <p:nvPr>
            <p:ph idx="1"/>
          </p:nvPr>
        </p:nvSpPr>
        <p:spPr>
          <a:solidFill>
            <a:schemeClr val="bg1"/>
          </a:solidFill>
          <a:ln>
            <a:solidFill>
              <a:srgbClr val="000000"/>
            </a:solidFill>
          </a:ln>
        </p:spPr>
        <p:txBody>
          <a:bodyPr/>
          <a:lstStyle/>
          <a:p>
            <a:pPr eaLnBrk="1" hangingPunct="1">
              <a:buFont typeface="Wingdings" pitchFamily="2" charset="2"/>
              <a:buNone/>
            </a:pPr>
            <a:r>
              <a:rPr lang="tr-TR" altLang="tr-TR" b="1" smtClean="0"/>
              <a:t>A54	</a:t>
            </a:r>
            <a:r>
              <a:rPr lang="tr-TR" altLang="tr-TR" smtClean="0"/>
              <a:t>	</a:t>
            </a:r>
            <a:r>
              <a:rPr lang="tr-TR" altLang="tr-TR" b="1" smtClean="0"/>
              <a:t>Gonokok enfeksiyonu</a:t>
            </a:r>
          </a:p>
          <a:p>
            <a:pPr eaLnBrk="1" hangingPunct="1">
              <a:buFont typeface="Wingdings" pitchFamily="2" charset="2"/>
              <a:buNone/>
            </a:pPr>
            <a:r>
              <a:rPr lang="tr-TR" altLang="tr-TR" b="1" smtClean="0"/>
              <a:t>A54.3</a:t>
            </a:r>
            <a:r>
              <a:rPr lang="tr-TR" altLang="tr-TR" smtClean="0"/>
              <a:t>		Gözün gonokokenfeksiyonu</a:t>
            </a:r>
          </a:p>
          <a:p>
            <a:pPr eaLnBrk="1" hangingPunct="1">
              <a:buFont typeface="Wingdings" pitchFamily="2" charset="2"/>
              <a:buNone/>
            </a:pPr>
            <a:r>
              <a:rPr lang="tr-TR" altLang="tr-TR" b="1" smtClean="0"/>
              <a:t>A54.5</a:t>
            </a:r>
            <a:r>
              <a:rPr lang="tr-TR" altLang="tr-TR" smtClean="0"/>
              <a:t>		Gonokokal farenjit</a:t>
            </a:r>
          </a:p>
          <a:p>
            <a:pPr lvl="1" eaLnBrk="1" hangingPunct="1"/>
            <a:endParaRPr lang="tr-TR" altLang="tr-TR" smtClean="0"/>
          </a:p>
          <a:p>
            <a:pPr eaLnBrk="1" hangingPunct="1">
              <a:buFont typeface="Wingdings" pitchFamily="2" charset="2"/>
              <a:buNone/>
            </a:pPr>
            <a:r>
              <a:rPr lang="tr-TR" altLang="tr-TR" b="1" smtClean="0"/>
              <a:t>K81</a:t>
            </a:r>
            <a:r>
              <a:rPr lang="tr-TR" altLang="tr-TR" smtClean="0"/>
              <a:t>		</a:t>
            </a:r>
            <a:r>
              <a:rPr lang="tr-TR" altLang="tr-TR" b="1" smtClean="0"/>
              <a:t>Kolesistit</a:t>
            </a:r>
          </a:p>
          <a:p>
            <a:pPr eaLnBrk="1" hangingPunct="1">
              <a:buFont typeface="Wingdings" pitchFamily="2" charset="2"/>
              <a:buNone/>
            </a:pPr>
            <a:r>
              <a:rPr lang="tr-TR" altLang="tr-TR" b="1" smtClean="0"/>
              <a:t>K81.0	</a:t>
            </a:r>
            <a:r>
              <a:rPr lang="tr-TR" altLang="tr-TR" smtClean="0"/>
              <a:t>	Akut kolesistit</a:t>
            </a:r>
          </a:p>
          <a:p>
            <a:pPr eaLnBrk="1" hangingPunct="1">
              <a:buFont typeface="Wingdings" pitchFamily="2" charset="2"/>
              <a:buNone/>
            </a:pPr>
            <a:r>
              <a:rPr lang="tr-TR" altLang="tr-TR" b="1" smtClean="0"/>
              <a:t>K81.1	</a:t>
            </a:r>
            <a:r>
              <a:rPr lang="tr-TR" altLang="tr-TR" smtClean="0"/>
              <a:t>	Kronik kolesistit</a:t>
            </a:r>
          </a:p>
          <a:p>
            <a:pPr eaLnBrk="1" hangingPunct="1">
              <a:spcBef>
                <a:spcPct val="0"/>
              </a:spcBef>
              <a:buClrTx/>
              <a:buFontTx/>
              <a:buNone/>
            </a:pPr>
            <a:endParaRPr lang="tr-TR" altLang="tr-TR" sz="1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7171" name="2 İçerik Yer Tutucusu"/>
          <p:cNvSpPr>
            <a:spLocks noGrp="1"/>
          </p:cNvSpPr>
          <p:nvPr>
            <p:ph idx="1"/>
          </p:nvPr>
        </p:nvSpPr>
        <p:spPr/>
        <p:txBody>
          <a:bodyPr/>
          <a:lstStyle/>
          <a:p>
            <a:pPr eaLnBrk="1" hangingPunct="1"/>
            <a:r>
              <a:rPr lang="tr-TR" altLang="tr-TR" b="1" smtClean="0"/>
              <a:t>Beşinci Düzey, dördüncü karakterden farklı bir eksen boyunca alt kırılım için kullanılmıştır. Örnek </a:t>
            </a:r>
            <a:r>
              <a:rPr lang="tr-TR" altLang="tr-TR" smtClean="0"/>
              <a:t>olarak;</a:t>
            </a:r>
          </a:p>
          <a:p>
            <a:pPr eaLnBrk="1" hangingPunct="1"/>
            <a:r>
              <a:rPr lang="tr-TR" altLang="tr-TR" smtClean="0"/>
              <a:t>XIII. Bölüm-Anatomik bölgelere göre alt bölümler</a:t>
            </a:r>
          </a:p>
          <a:p>
            <a:pPr eaLnBrk="1" hangingPunct="1"/>
            <a:r>
              <a:rPr lang="tr-TR" altLang="tr-TR" smtClean="0"/>
              <a:t>M05.01-Felty sendromu, omuz bölgesi</a:t>
            </a:r>
          </a:p>
          <a:p>
            <a:pPr eaLnBrk="1" hangingPunct="1"/>
            <a:r>
              <a:rPr lang="tr-TR" altLang="tr-TR" smtClean="0"/>
              <a:t>XIX. Bölüm-Açık ve kapalı kırıkla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8195" name="2 İçerik Yer Tutucusu"/>
          <p:cNvSpPr>
            <a:spLocks noGrp="1"/>
          </p:cNvSpPr>
          <p:nvPr>
            <p:ph idx="1"/>
          </p:nvPr>
        </p:nvSpPr>
        <p:spPr/>
        <p:txBody>
          <a:bodyPr/>
          <a:lstStyle/>
          <a:p>
            <a:pPr eaLnBrk="1" hangingPunct="1"/>
            <a:r>
              <a:rPr lang="tr-TR" altLang="tr-TR" smtClean="0"/>
              <a:t>Kullanılmayan “U” kodları</a:t>
            </a:r>
          </a:p>
          <a:p>
            <a:pPr eaLnBrk="1" hangingPunct="1"/>
            <a:r>
              <a:rPr lang="tr-TR" altLang="tr-TR" smtClean="0"/>
              <a:t>U00-U49 kodları, belirsiz bir etiyolojinin yeni hastalıklarına geçici olarak atanırken kullanılması içindir.</a:t>
            </a:r>
          </a:p>
          <a:p>
            <a:pPr eaLnBrk="1" hangingPunct="1"/>
            <a:r>
              <a:rPr lang="tr-TR" altLang="tr-TR" smtClean="0"/>
              <a:t>U50-U99 kodları, örneğin özel bir proje için farklı bir alt sınıflandırma sınanırken, olduğu gibi araştırmada kullanılabilir.</a:t>
            </a:r>
          </a:p>
          <a:p>
            <a:pPr eaLnBrk="1" hangingPunct="1"/>
            <a:r>
              <a:rPr lang="tr-TR" altLang="tr-TR" smtClean="0"/>
              <a:t>Örnek olarak; U04-Ağır akut solunum sendromu [SARS] verilebilir.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fontAlgn="auto" hangingPunct="1">
              <a:spcAft>
                <a:spcPts val="0"/>
              </a:spcAft>
              <a:defRPr/>
            </a:pPr>
            <a:r>
              <a:rPr lang="tr-TR" sz="4000" i="1" smtClean="0"/>
              <a:t>ICD-10'da tüm bölümler aynı yapıda sunulmuştur</a:t>
            </a:r>
            <a:r>
              <a:rPr lang="tr-TR" sz="4000" smtClean="0"/>
              <a:t> ;</a:t>
            </a:r>
          </a:p>
        </p:txBody>
      </p:sp>
      <p:sp>
        <p:nvSpPr>
          <p:cNvPr id="9219" name="Rectangle 3"/>
          <p:cNvSpPr>
            <a:spLocks noGrp="1" noChangeArrowheads="1"/>
          </p:cNvSpPr>
          <p:nvPr>
            <p:ph idx="1"/>
          </p:nvPr>
        </p:nvSpPr>
        <p:spPr>
          <a:xfrm>
            <a:off x="214313" y="1857375"/>
            <a:ext cx="8555037" cy="4518025"/>
          </a:xfrm>
        </p:spPr>
        <p:txBody>
          <a:bodyPr/>
          <a:lstStyle/>
          <a:p>
            <a:pPr eaLnBrk="1" hangingPunct="1">
              <a:buFont typeface="Wingdings" pitchFamily="2" charset="2"/>
              <a:buNone/>
            </a:pPr>
            <a:r>
              <a:rPr lang="tr-TR" altLang="tr-TR" smtClean="0"/>
              <a:t>	O bölüme </a:t>
            </a:r>
            <a:r>
              <a:rPr lang="tr-TR" altLang="tr-TR" b="1" i="1" smtClean="0"/>
              <a:t>dahil edilen</a:t>
            </a:r>
            <a:r>
              <a:rPr lang="tr-TR" altLang="tr-TR" smtClean="0"/>
              <a:t> ve </a:t>
            </a:r>
            <a:r>
              <a:rPr lang="tr-TR" altLang="tr-TR" b="1" i="1" smtClean="0"/>
              <a:t>hariç tutulan</a:t>
            </a:r>
            <a:r>
              <a:rPr lang="tr-TR" altLang="tr-TR" smtClean="0"/>
              <a:t> hastalık tanılarının belirtildiği kısım yer almaktadır (includes /excludes notes).</a:t>
            </a:r>
          </a:p>
          <a:p>
            <a:pPr eaLnBrk="1" hangingPunct="1"/>
            <a:endParaRPr lang="tr-TR" altLang="tr-TR" smtClean="0"/>
          </a:p>
          <a:p>
            <a:pPr eaLnBrk="1" hangingPunct="1">
              <a:buFont typeface="Wingdings" pitchFamily="2" charset="2"/>
              <a:buNone/>
            </a:pPr>
            <a:r>
              <a:rPr lang="tr-TR" altLang="tr-TR" b="1" smtClean="0"/>
              <a:t>	A06 Amibiyaz</a:t>
            </a:r>
          </a:p>
          <a:p>
            <a:pPr eaLnBrk="1" hangingPunct="1">
              <a:buFont typeface="Wingdings" pitchFamily="2" charset="2"/>
              <a:buNone/>
            </a:pPr>
            <a:r>
              <a:rPr lang="tr-TR" altLang="tr-TR" b="1" smtClean="0"/>
              <a:t>	Dahil:</a:t>
            </a:r>
            <a:r>
              <a:rPr lang="tr-TR" altLang="tr-TR" smtClean="0"/>
              <a:t> Entamoeba histolytica enfeksiyonları</a:t>
            </a:r>
            <a:endParaRPr lang="tr-TR" altLang="tr-TR" b="1" smtClean="0"/>
          </a:p>
          <a:p>
            <a:pPr eaLnBrk="1" hangingPunct="1">
              <a:buFont typeface="Wingdings" pitchFamily="2" charset="2"/>
              <a:buNone/>
            </a:pPr>
            <a:r>
              <a:rPr lang="tr-TR" altLang="tr-TR" b="1" smtClean="0"/>
              <a:t>	Hariç:</a:t>
            </a:r>
            <a:r>
              <a:rPr lang="tr-TR" altLang="tr-TR" smtClean="0"/>
              <a:t> Protozoal diğer barsak hastalıkları</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fontAlgn="auto" hangingPunct="1">
              <a:spcAft>
                <a:spcPts val="0"/>
              </a:spcAft>
              <a:defRPr/>
            </a:pPr>
            <a:r>
              <a:rPr lang="tr-TR" sz="4000" i="1" smtClean="0"/>
              <a:t>ICD-10'da tüm bölümler aynı yapıda sunulmuştur</a:t>
            </a:r>
            <a:r>
              <a:rPr lang="tr-TR" sz="4000" smtClean="0"/>
              <a:t> ;</a:t>
            </a:r>
          </a:p>
        </p:txBody>
      </p:sp>
      <p:sp>
        <p:nvSpPr>
          <p:cNvPr id="10243" name="Rectangle 3"/>
          <p:cNvSpPr>
            <a:spLocks noGrp="1" noChangeArrowheads="1"/>
          </p:cNvSpPr>
          <p:nvPr>
            <p:ph idx="1"/>
          </p:nvPr>
        </p:nvSpPr>
        <p:spPr>
          <a:xfrm>
            <a:off x="539750" y="1916113"/>
            <a:ext cx="8229600" cy="4530725"/>
          </a:xfrm>
        </p:spPr>
        <p:txBody>
          <a:bodyPr/>
          <a:lstStyle/>
          <a:p>
            <a:pPr marL="609600" indent="-609600" eaLnBrk="1" hangingPunct="1"/>
            <a:r>
              <a:rPr lang="tr-TR" altLang="tr-TR" smtClean="0"/>
              <a:t>Kod aralıkları ile birlikte o bölümde yer alan blokların listesi,</a:t>
            </a:r>
          </a:p>
          <a:p>
            <a:pPr marL="609600" indent="-609600" eaLnBrk="1" hangingPunct="1"/>
            <a:r>
              <a:rPr lang="tr-TR" altLang="tr-TR" smtClean="0"/>
              <a:t>O bölüme ait hastalık kodlarından yıldız (*) kodu alanların listesi,</a:t>
            </a:r>
          </a:p>
          <a:p>
            <a:pPr marL="609600" indent="-609600" eaLnBrk="1" hangingPunct="1"/>
            <a:r>
              <a:rPr lang="tr-TR" altLang="tr-TR" smtClean="0"/>
              <a:t>Son olarak da 3 ve 4 basamaklı hastalık kod listeleri verilmiştir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370</TotalTime>
  <Words>726</Words>
  <Application>Microsoft Office PowerPoint</Application>
  <PresentationFormat>Ekran Gösterisi (4:3)</PresentationFormat>
  <Paragraphs>127</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Cambria</vt:lpstr>
      <vt:lpstr>Calibri</vt:lpstr>
      <vt:lpstr>Arial Narrow</vt:lpstr>
      <vt:lpstr>Wingdings</vt:lpstr>
      <vt:lpstr>Bitişiklik</vt:lpstr>
      <vt:lpstr> SAĞLIK ENFORMASYON YÖNETİMİ 1 DERSİ   9. DERS : HASTALIK SINIFLAMA SİSTEMLERİ  2</vt:lpstr>
      <vt:lpstr>1.DÜZEY (BÖLÜM):</vt:lpstr>
      <vt:lpstr>2.DÜZEY (BLOK): </vt:lpstr>
      <vt:lpstr>3.DÜZEY (ÇEKİRDEK SINIFLAMA): </vt:lpstr>
      <vt:lpstr>4.DÜZEY: </vt:lpstr>
      <vt:lpstr>Slayt 6</vt:lpstr>
      <vt:lpstr>Slayt 7</vt:lpstr>
      <vt:lpstr>ICD-10'da tüm bölümler aynı yapıda sunulmuştur ;</vt:lpstr>
      <vt:lpstr>ICD-10'da tüm bölümler aynı yapıda sunulmuştur ;</vt:lpstr>
      <vt:lpstr>Kısaltılmış Listeler</vt:lpstr>
      <vt:lpstr>NOS (Not Otherwise Specified) </vt:lpstr>
      <vt:lpstr>NEC (Not Elsewhere Classified) </vt:lpstr>
      <vt:lpstr>ÇİFT (DUAL) KODLAMA SİSTEMİ: </vt:lpstr>
      <vt:lpstr>BİRDEN FAZLA KOD KULLANIMI: </vt:lpstr>
      <vt:lpstr>Kodlama Aşamaları </vt:lpstr>
      <vt:lpstr>Kodlama süreci </vt:lpstr>
      <vt:lpstr>Kodlama süreci </vt:lpstr>
      <vt:lpstr>Slayt 18</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ezel</dc:creator>
  <cp:lastModifiedBy>deniz</cp:lastModifiedBy>
  <cp:revision>39</cp:revision>
  <dcterms:created xsi:type="dcterms:W3CDTF">1601-01-01T00:00:00Z</dcterms:created>
  <dcterms:modified xsi:type="dcterms:W3CDTF">2017-11-09T06:59:15Z</dcterms:modified>
</cp:coreProperties>
</file>