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1" r:id="rId4"/>
    <p:sldId id="263" r:id="rId5"/>
    <p:sldId id="272" r:id="rId6"/>
    <p:sldId id="273" r:id="rId7"/>
    <p:sldId id="274" r:id="rId8"/>
    <p:sldId id="264" r:id="rId9"/>
    <p:sldId id="265" r:id="rId10"/>
    <p:sldId id="266" r:id="rId11"/>
    <p:sldId id="268" r:id="rId12"/>
    <p:sldId id="270" r:id="rId13"/>
    <p:sldId id="275" r:id="rId1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8C4E59CB-C8D5-490A-92F2-4C869BB8C22A}" type="datetimeFigureOut">
              <a:rPr lang="tr-TR" smtClean="0"/>
              <a:t>2.05.2018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577453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4E59CB-C8D5-490A-92F2-4C869BB8C22A}" type="datetimeFigureOut">
              <a:rPr lang="tr-TR" smtClean="0"/>
              <a:t>2.05.2018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874180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4E59CB-C8D5-490A-92F2-4C869BB8C22A}" type="datetimeFigureOut">
              <a:rPr lang="tr-TR" smtClean="0"/>
              <a:t>2.05.2018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2436348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8C4E59CB-C8D5-490A-92F2-4C869BB8C22A}" type="datetimeFigureOut">
              <a:rPr lang="tr-TR" smtClean="0"/>
              <a:t>2.05.2018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187121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8C4E59CB-C8D5-490A-92F2-4C869BB8C22A}" type="datetimeFigureOut">
              <a:rPr lang="tr-TR" smtClean="0"/>
              <a:t>2.05.2018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2394429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8C4E59CB-C8D5-490A-92F2-4C869BB8C22A}" type="datetimeFigureOut">
              <a:rPr lang="tr-TR" smtClean="0"/>
              <a:t>2.05.2018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3076651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8C4E59CB-C8D5-490A-92F2-4C869BB8C22A}" type="datetimeFigureOut">
              <a:rPr lang="tr-TR" smtClean="0"/>
              <a:t>2.05.2018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744963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C4E59CB-C8D5-490A-92F2-4C869BB8C22A}" type="datetimeFigureOut">
              <a:rPr lang="tr-TR" smtClean="0"/>
              <a:t>2.05.2018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2358051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8C4E59CB-C8D5-490A-92F2-4C869BB8C22A}" type="datetimeFigureOut">
              <a:rPr lang="tr-TR" smtClean="0"/>
              <a:t>2.05.2018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2562659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4E59CB-C8D5-490A-92F2-4C869BB8C22A}" type="datetimeFigureOut">
              <a:rPr lang="tr-TR" smtClean="0"/>
              <a:t>2.05.2018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559749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8C4E59CB-C8D5-490A-92F2-4C869BB8C22A}" type="datetimeFigureOut">
              <a:rPr lang="tr-TR" smtClean="0"/>
              <a:t>2.05.2018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AE0A4373-5564-4DF3-AC65-EC730133EC20}" type="slidenum">
              <a:rPr lang="tr-TR" smtClean="0"/>
              <a:t>‹#›</a:t>
            </a:fld>
            <a:endParaRPr lang="tr-TR"/>
          </a:p>
        </p:txBody>
      </p:sp>
    </p:spTree>
    <p:extLst>
      <p:ext uri="{BB962C8B-B14F-4D97-AF65-F5344CB8AC3E}">
        <p14:creationId xmlns:p14="http://schemas.microsoft.com/office/powerpoint/2010/main" val="3456538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E59CB-C8D5-490A-92F2-4C869BB8C22A}" type="datetimeFigureOut">
              <a:rPr lang="tr-TR" smtClean="0"/>
              <a:t>2.05.2018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0A4373-5564-4DF3-AC65-EC730133EC20}" type="slidenum">
              <a:rPr lang="tr-TR" smtClean="0"/>
              <a:t>‹#›</a:t>
            </a:fld>
            <a:endParaRPr lang="tr-TR"/>
          </a:p>
        </p:txBody>
      </p:sp>
    </p:spTree>
    <p:extLst>
      <p:ext uri="{BB962C8B-B14F-4D97-AF65-F5344CB8AC3E}">
        <p14:creationId xmlns:p14="http://schemas.microsoft.com/office/powerpoint/2010/main" val="3482460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endParaRPr lang="tr-TR"/>
          </a:p>
        </p:txBody>
      </p:sp>
      <p:sp>
        <p:nvSpPr>
          <p:cNvPr id="3" name="Alt Başlık 2"/>
          <p:cNvSpPr>
            <a:spLocks noGrp="1"/>
          </p:cNvSpPr>
          <p:nvPr>
            <p:ph type="subTitle" idx="1"/>
          </p:nvPr>
        </p:nvSpPr>
        <p:spPr/>
        <p:txBody>
          <a:bodyPr/>
          <a:lstStyle/>
          <a:p>
            <a:endParaRPr lang="tr-TR"/>
          </a:p>
        </p:txBody>
      </p:sp>
    </p:spTree>
    <p:extLst>
      <p:ext uri="{BB962C8B-B14F-4D97-AF65-F5344CB8AC3E}">
        <p14:creationId xmlns:p14="http://schemas.microsoft.com/office/powerpoint/2010/main" val="335742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dirty="0" err="1"/>
              <a:t>P</a:t>
            </a:r>
            <a:r>
              <a:rPr lang="tr-TR" dirty="0" err="1" smtClean="0"/>
              <a:t>ilates</a:t>
            </a:r>
            <a:r>
              <a:rPr lang="tr-TR" dirty="0" smtClean="0"/>
              <a:t> veya yoga (gebeliğe uyarlanmış):</a:t>
            </a:r>
            <a:endParaRPr lang="tr-TR" dirty="0"/>
          </a:p>
        </p:txBody>
      </p:sp>
      <p:pic>
        <p:nvPicPr>
          <p:cNvPr id="4" name="Resim 3"/>
          <p:cNvPicPr>
            <a:picLocks noChangeAspect="1"/>
          </p:cNvPicPr>
          <p:nvPr/>
        </p:nvPicPr>
        <p:blipFill>
          <a:blip r:embed="rId2"/>
          <a:stretch>
            <a:fillRect/>
          </a:stretch>
        </p:blipFill>
        <p:spPr>
          <a:xfrm>
            <a:off x="1038591" y="3235568"/>
            <a:ext cx="5564432" cy="3217985"/>
          </a:xfrm>
          <a:prstGeom prst="rect">
            <a:avLst/>
          </a:prstGeom>
        </p:spPr>
      </p:pic>
      <p:pic>
        <p:nvPicPr>
          <p:cNvPr id="5" name="Resim 4"/>
          <p:cNvPicPr>
            <a:picLocks noChangeAspect="1"/>
          </p:cNvPicPr>
          <p:nvPr/>
        </p:nvPicPr>
        <p:blipFill>
          <a:blip r:embed="rId3"/>
          <a:stretch>
            <a:fillRect/>
          </a:stretch>
        </p:blipFill>
        <p:spPr>
          <a:xfrm>
            <a:off x="6803414" y="3049531"/>
            <a:ext cx="5061437" cy="3262369"/>
          </a:xfrm>
          <a:prstGeom prst="rect">
            <a:avLst/>
          </a:prstGeom>
        </p:spPr>
      </p:pic>
    </p:spTree>
    <p:extLst>
      <p:ext uri="{BB962C8B-B14F-4D97-AF65-F5344CB8AC3E}">
        <p14:creationId xmlns:p14="http://schemas.microsoft.com/office/powerpoint/2010/main" val="2555855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Tehlikeli Aktiviteler </a:t>
            </a:r>
            <a:endParaRPr lang="tr-TR" dirty="0"/>
          </a:p>
        </p:txBody>
      </p:sp>
      <p:sp>
        <p:nvSpPr>
          <p:cNvPr id="3" name="İçerik Yer Tutucusu 2"/>
          <p:cNvSpPr>
            <a:spLocks noGrp="1"/>
          </p:cNvSpPr>
          <p:nvPr>
            <p:ph idx="1"/>
          </p:nvPr>
        </p:nvSpPr>
        <p:spPr/>
        <p:txBody>
          <a:bodyPr>
            <a:normAutofit/>
          </a:bodyPr>
          <a:lstStyle/>
          <a:p>
            <a:r>
              <a:rPr lang="tr-TR" dirty="0" smtClean="0"/>
              <a:t>* Kayak, su kayağı, hokey </a:t>
            </a:r>
          </a:p>
          <a:p>
            <a:r>
              <a:rPr lang="tr-TR" dirty="0" smtClean="0"/>
              <a:t>* Tüm temas sporları </a:t>
            </a:r>
          </a:p>
          <a:p>
            <a:r>
              <a:rPr lang="tr-TR" dirty="0" smtClean="0"/>
              <a:t>* Su altı sporları:</a:t>
            </a:r>
          </a:p>
          <a:p>
            <a:r>
              <a:rPr lang="tr-TR" dirty="0" smtClean="0"/>
              <a:t>*Yüksek irtifada yapılan egzersizler:</a:t>
            </a:r>
            <a:endParaRPr lang="tr-TR" dirty="0"/>
          </a:p>
        </p:txBody>
      </p:sp>
    </p:spTree>
    <p:extLst>
      <p:ext uri="{BB962C8B-B14F-4D97-AF65-F5344CB8AC3E}">
        <p14:creationId xmlns:p14="http://schemas.microsoft.com/office/powerpoint/2010/main" val="80750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Egzersizin Şiddeti </a:t>
            </a:r>
            <a:endParaRPr lang="tr-TR" dirty="0"/>
          </a:p>
        </p:txBody>
      </p:sp>
      <p:sp>
        <p:nvSpPr>
          <p:cNvPr id="3" name="İçerik Yer Tutucusu 2"/>
          <p:cNvSpPr>
            <a:spLocks noGrp="1"/>
          </p:cNvSpPr>
          <p:nvPr>
            <p:ph idx="1"/>
          </p:nvPr>
        </p:nvSpPr>
        <p:spPr/>
        <p:txBody>
          <a:bodyPr>
            <a:normAutofit/>
          </a:bodyPr>
          <a:lstStyle/>
          <a:p>
            <a:pPr marL="0" indent="0">
              <a:buNone/>
            </a:pPr>
            <a:endParaRPr lang="tr-TR" dirty="0"/>
          </a:p>
          <a:p>
            <a:pPr marL="0" indent="0">
              <a:buNone/>
            </a:pPr>
            <a:r>
              <a:rPr lang="tr-TR" dirty="0" smtClean="0"/>
              <a:t>Orta şiddette egzersiz, kişinin rahatlıkla konuşabilirken, kalp hızının maksimum 140 atım/dakikaya kadar çıkabildiği egzersiz düzeyi olarak tanımlanmaktadır. En ideal uygulama ise 220-yaş ile elde edilen değerin %60-70’indeki kalp hızının dikkate alınmasıdır.</a:t>
            </a:r>
          </a:p>
          <a:p>
            <a:pPr marL="0" indent="0">
              <a:buNone/>
            </a:pPr>
            <a:endParaRPr lang="tr-TR" dirty="0" smtClean="0"/>
          </a:p>
          <a:p>
            <a:pPr marL="0" indent="0">
              <a:buNone/>
            </a:pPr>
            <a:r>
              <a:rPr lang="tr-TR" dirty="0" smtClean="0"/>
              <a:t>Şiddetli aktivite hem annenin hem de bebeğin sağlığını tehlikeye sokar .</a:t>
            </a:r>
            <a:endParaRPr lang="tr-TR" dirty="0"/>
          </a:p>
        </p:txBody>
      </p:sp>
    </p:spTree>
    <p:extLst>
      <p:ext uri="{BB962C8B-B14F-4D97-AF65-F5344CB8AC3E}">
        <p14:creationId xmlns:p14="http://schemas.microsoft.com/office/powerpoint/2010/main" val="2889777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smtClean="0"/>
              <a:t> </a:t>
            </a:r>
            <a:r>
              <a:rPr lang="tr-TR" dirty="0"/>
              <a:t>B</a:t>
            </a:r>
            <a:r>
              <a:rPr lang="tr-TR" dirty="0" smtClean="0"/>
              <a:t>u notlar Prof</a:t>
            </a:r>
            <a:r>
              <a:rPr lang="tr-TR" dirty="0"/>
              <a:t>. Dr. Türkan </a:t>
            </a:r>
            <a:r>
              <a:rPr lang="tr-TR" dirty="0" err="1"/>
              <a:t>Akbayrak</a:t>
            </a:r>
            <a:r>
              <a:rPr lang="tr-TR" dirty="0"/>
              <a:t> Uzm. </a:t>
            </a:r>
            <a:r>
              <a:rPr lang="tr-TR" dirty="0" err="1"/>
              <a:t>Fzt</a:t>
            </a:r>
            <a:r>
              <a:rPr lang="tr-TR" dirty="0"/>
              <a:t>. Serap </a:t>
            </a:r>
            <a:r>
              <a:rPr lang="tr-TR" dirty="0" smtClean="0"/>
              <a:t>Kaya hocanın ders notlarından alınmıştır. </a:t>
            </a:r>
            <a:endParaRPr lang="tr-TR" dirty="0"/>
          </a:p>
        </p:txBody>
      </p:sp>
    </p:spTree>
    <p:extLst>
      <p:ext uri="{BB962C8B-B14F-4D97-AF65-F5344CB8AC3E}">
        <p14:creationId xmlns:p14="http://schemas.microsoft.com/office/powerpoint/2010/main" val="874125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Gebelikte Egzersizin Yararları </a:t>
            </a:r>
            <a:endParaRPr lang="tr-TR" dirty="0"/>
          </a:p>
        </p:txBody>
      </p:sp>
      <p:sp>
        <p:nvSpPr>
          <p:cNvPr id="3" name="İçerik Yer Tutucusu 2"/>
          <p:cNvSpPr>
            <a:spLocks noGrp="1"/>
          </p:cNvSpPr>
          <p:nvPr>
            <p:ph idx="1"/>
          </p:nvPr>
        </p:nvSpPr>
        <p:spPr/>
        <p:txBody>
          <a:bodyPr/>
          <a:lstStyle/>
          <a:p>
            <a:pPr marL="0" indent="0">
              <a:buNone/>
            </a:pPr>
            <a:r>
              <a:rPr lang="tr-TR" dirty="0" smtClean="0"/>
              <a:t>Egzersizin potansiyel yararları şunlardır:</a:t>
            </a:r>
          </a:p>
          <a:p>
            <a:r>
              <a:rPr lang="tr-TR" dirty="0" smtClean="0"/>
              <a:t> • Dolaşım ve sindirim işlevlerini düzenler, </a:t>
            </a:r>
          </a:p>
          <a:p>
            <a:r>
              <a:rPr lang="tr-TR" dirty="0" smtClean="0"/>
              <a:t>• Annenin kilo kontrolünü sağlar, </a:t>
            </a:r>
          </a:p>
          <a:p>
            <a:pPr marL="0" indent="0">
              <a:buNone/>
            </a:pPr>
            <a:r>
              <a:rPr lang="tr-TR" dirty="0" smtClean="0"/>
              <a:t>• Dayanıklılık ve kuvvetin artırılmasına yardımcı olur, </a:t>
            </a:r>
          </a:p>
          <a:p>
            <a:r>
              <a:rPr lang="tr-TR" dirty="0" smtClean="0"/>
              <a:t>• Doğum için gereken kas aktivitesini destekler,</a:t>
            </a:r>
            <a:endParaRPr lang="tr-TR" dirty="0"/>
          </a:p>
        </p:txBody>
      </p:sp>
    </p:spTree>
    <p:extLst>
      <p:ext uri="{BB962C8B-B14F-4D97-AF65-F5344CB8AC3E}">
        <p14:creationId xmlns:p14="http://schemas.microsoft.com/office/powerpoint/2010/main" val="426085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Egzersizin sakıncalı olabileceği durumlar</a:t>
            </a:r>
            <a:endParaRPr lang="tr-TR" dirty="0"/>
          </a:p>
        </p:txBody>
      </p:sp>
      <p:sp>
        <p:nvSpPr>
          <p:cNvPr id="3" name="İçerik Yer Tutucusu 2"/>
          <p:cNvSpPr>
            <a:spLocks noGrp="1"/>
          </p:cNvSpPr>
          <p:nvPr>
            <p:ph idx="1"/>
          </p:nvPr>
        </p:nvSpPr>
        <p:spPr/>
        <p:txBody>
          <a:bodyPr/>
          <a:lstStyle/>
          <a:p>
            <a:pPr marL="0" indent="0">
              <a:buNone/>
            </a:pPr>
            <a:r>
              <a:rPr lang="tr-TR" dirty="0" smtClean="0"/>
              <a:t>• Kalp- damar, solunum, böbrek ve </a:t>
            </a:r>
            <a:r>
              <a:rPr lang="tr-TR" dirty="0" err="1" smtClean="0"/>
              <a:t>tiroid</a:t>
            </a:r>
            <a:r>
              <a:rPr lang="tr-TR" dirty="0" smtClean="0"/>
              <a:t> hastalıkları </a:t>
            </a:r>
          </a:p>
          <a:p>
            <a:pPr marL="0" indent="0">
              <a:buNone/>
            </a:pPr>
            <a:r>
              <a:rPr lang="tr-TR" dirty="0" smtClean="0"/>
              <a:t>• Şeker hastalığı (kontrol edilemeyen tip1 diyabet) </a:t>
            </a:r>
          </a:p>
          <a:p>
            <a:pPr marL="0" indent="0">
              <a:buNone/>
            </a:pPr>
            <a:r>
              <a:rPr lang="tr-TR" dirty="0" smtClean="0"/>
              <a:t>• Düşük, prematüre doğum (erken doğum), </a:t>
            </a:r>
            <a:r>
              <a:rPr lang="tr-TR" dirty="0" err="1" smtClean="0"/>
              <a:t>fetal</a:t>
            </a:r>
            <a:r>
              <a:rPr lang="tr-TR" dirty="0" smtClean="0"/>
              <a:t> büyüme geriliği (anne karnındaki bebekte büyüme geriliği) ve </a:t>
            </a:r>
            <a:r>
              <a:rPr lang="tr-TR" dirty="0" err="1" smtClean="0"/>
              <a:t>servikal</a:t>
            </a:r>
            <a:r>
              <a:rPr lang="tr-TR" dirty="0" smtClean="0"/>
              <a:t> yetmezlik (rahim ağzı yetmezliği) öyküsü </a:t>
            </a:r>
          </a:p>
          <a:p>
            <a:pPr marL="0" indent="0">
              <a:buNone/>
            </a:pPr>
            <a:r>
              <a:rPr lang="tr-TR" dirty="0" smtClean="0"/>
              <a:t>• Hipertansiyon (yüksek tansiyon), vajinal kanama, </a:t>
            </a:r>
            <a:r>
              <a:rPr lang="tr-TR" dirty="0" err="1" smtClean="0"/>
              <a:t>fetal</a:t>
            </a:r>
            <a:r>
              <a:rPr lang="tr-TR" dirty="0" smtClean="0"/>
              <a:t> (bebek) hareketlerin azalması, anemi (kansızlık), makatla geliş, plasenta </a:t>
            </a:r>
            <a:r>
              <a:rPr lang="tr-TR" dirty="0" err="1" smtClean="0"/>
              <a:t>previa</a:t>
            </a:r>
            <a:r>
              <a:rPr lang="tr-TR" dirty="0" smtClean="0"/>
              <a:t> (bebeğin eşinin aşağıda olması) (</a:t>
            </a:r>
            <a:r>
              <a:rPr lang="tr-TR" dirty="0" err="1" smtClean="0"/>
              <a:t>American</a:t>
            </a:r>
            <a:r>
              <a:rPr lang="tr-TR" dirty="0" smtClean="0"/>
              <a:t> </a:t>
            </a:r>
            <a:r>
              <a:rPr lang="tr-TR" dirty="0" err="1" smtClean="0"/>
              <a:t>College</a:t>
            </a:r>
            <a:r>
              <a:rPr lang="tr-TR" dirty="0" smtClean="0"/>
              <a:t> of </a:t>
            </a:r>
            <a:r>
              <a:rPr lang="tr-TR" dirty="0" err="1" smtClean="0"/>
              <a:t>Obstetricians</a:t>
            </a:r>
            <a:r>
              <a:rPr lang="tr-TR" dirty="0" smtClean="0"/>
              <a:t> </a:t>
            </a:r>
            <a:r>
              <a:rPr lang="tr-TR" dirty="0" err="1" smtClean="0"/>
              <a:t>and</a:t>
            </a:r>
            <a:r>
              <a:rPr lang="tr-TR" dirty="0" smtClean="0"/>
              <a:t> </a:t>
            </a:r>
            <a:r>
              <a:rPr lang="tr-TR" dirty="0" err="1" smtClean="0"/>
              <a:t>Gynaecologists</a:t>
            </a:r>
            <a:r>
              <a:rPr lang="tr-TR" dirty="0" smtClean="0"/>
              <a:t> (ACOG) 2002).</a:t>
            </a:r>
            <a:endParaRPr lang="tr-TR" dirty="0"/>
          </a:p>
        </p:txBody>
      </p:sp>
    </p:spTree>
    <p:extLst>
      <p:ext uri="{BB962C8B-B14F-4D97-AF65-F5344CB8AC3E}">
        <p14:creationId xmlns:p14="http://schemas.microsoft.com/office/powerpoint/2010/main" val="233238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Egzersiz Tipi (Aktivite Seçimi) </a:t>
            </a:r>
            <a:endParaRPr lang="tr-TR" dirty="0"/>
          </a:p>
        </p:txBody>
      </p:sp>
      <p:sp>
        <p:nvSpPr>
          <p:cNvPr id="3" name="İçerik Yer Tutucusu 2"/>
          <p:cNvSpPr>
            <a:spLocks noGrp="1"/>
          </p:cNvSpPr>
          <p:nvPr>
            <p:ph idx="1"/>
          </p:nvPr>
        </p:nvSpPr>
        <p:spPr/>
        <p:txBody>
          <a:bodyPr/>
          <a:lstStyle/>
          <a:p>
            <a:pPr marL="0" indent="0">
              <a:buNone/>
            </a:pPr>
            <a:r>
              <a:rPr lang="tr-TR" dirty="0" smtClean="0"/>
              <a:t>Şimdiye kadar yapılan çalışmalar gebelikte en güvenli egzersiz tipinin sabit bisiklet ve yüzme olduğunu göstermiştir.</a:t>
            </a:r>
            <a:endParaRPr lang="tr-TR" dirty="0"/>
          </a:p>
        </p:txBody>
      </p:sp>
    </p:spTree>
    <p:extLst>
      <p:ext uri="{BB962C8B-B14F-4D97-AF65-F5344CB8AC3E}">
        <p14:creationId xmlns:p14="http://schemas.microsoft.com/office/powerpoint/2010/main" val="490898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99038" y="430823"/>
            <a:ext cx="10254762" cy="1259866"/>
          </a:xfrm>
        </p:spPr>
        <p:txBody>
          <a:bodyPr>
            <a:normAutofit fontScale="90000"/>
          </a:bodyPr>
          <a:lstStyle/>
          <a:p>
            <a:r>
              <a:rPr lang="tr-TR" dirty="0" smtClean="0"/>
              <a:t/>
            </a:r>
            <a:br>
              <a:rPr lang="tr-TR" dirty="0" smtClean="0"/>
            </a:br>
            <a:r>
              <a:rPr lang="tr-TR" dirty="0"/>
              <a:t/>
            </a:r>
            <a:br>
              <a:rPr lang="tr-TR" dirty="0"/>
            </a:br>
            <a:r>
              <a:rPr lang="tr-TR" dirty="0" smtClean="0"/>
              <a:t>GEBELİKTE </a:t>
            </a:r>
            <a:r>
              <a:rPr lang="tr-TR" dirty="0"/>
              <a:t>KEGEL EGZERSİZLERİ (HAMİLELİKTE PELVİK TABAN EGZERSİZİ)</a:t>
            </a:r>
            <a:br>
              <a:rPr lang="tr-TR" dirty="0"/>
            </a:br>
            <a:endParaRPr lang="tr-TR" dirty="0"/>
          </a:p>
        </p:txBody>
      </p:sp>
      <p:sp>
        <p:nvSpPr>
          <p:cNvPr id="3" name="İçerik Yer Tutucusu 2"/>
          <p:cNvSpPr>
            <a:spLocks noGrp="1"/>
          </p:cNvSpPr>
          <p:nvPr>
            <p:ph idx="1"/>
          </p:nvPr>
        </p:nvSpPr>
        <p:spPr/>
        <p:txBody>
          <a:bodyPr/>
          <a:lstStyle/>
          <a:p>
            <a:r>
              <a:rPr lang="tr-TR" dirty="0" err="1"/>
              <a:t>Kegel</a:t>
            </a:r>
            <a:r>
              <a:rPr lang="tr-TR" dirty="0"/>
              <a:t> egzersizleri diğer adıyla </a:t>
            </a:r>
            <a:r>
              <a:rPr lang="tr-TR" dirty="0" err="1"/>
              <a:t>pelvik</a:t>
            </a:r>
            <a:r>
              <a:rPr lang="tr-TR" dirty="0"/>
              <a:t> taban egzersizleri </a:t>
            </a:r>
            <a:r>
              <a:rPr lang="tr-TR" dirty="0" err="1"/>
              <a:t>pelvis</a:t>
            </a:r>
            <a:r>
              <a:rPr lang="tr-TR" dirty="0"/>
              <a:t> tabanını oluşturan kasların yani rahim, vajina, idrar torbası ve rektumu (</a:t>
            </a:r>
            <a:r>
              <a:rPr lang="tr-TR" dirty="0" err="1"/>
              <a:t>barsağın</a:t>
            </a:r>
            <a:r>
              <a:rPr lang="tr-TR" dirty="0"/>
              <a:t> son kısmı) saran ve alttan hamak şeklinde destekleyen kasların kuvvetlendirilmesini amaçlayan kaslardır. Bu egzersizlerin gebelik sırasında ve doğumdan sonraki dönemde yapılmasının çeşitli faydaları vardır.</a:t>
            </a:r>
          </a:p>
        </p:txBody>
      </p:sp>
    </p:spTree>
    <p:extLst>
      <p:ext uri="{BB962C8B-B14F-4D97-AF65-F5344CB8AC3E}">
        <p14:creationId xmlns:p14="http://schemas.microsoft.com/office/powerpoint/2010/main" val="3568376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1.bp.blogspot.com/_r9_eqqASn6U/R-bEMhtKKlI/AAAAAAAAAto/To7rA68M3pg/s1600/kegel.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04185" y="873796"/>
            <a:ext cx="3977419" cy="245848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896815" y="641838"/>
            <a:ext cx="5855677" cy="3693319"/>
          </a:xfrm>
          <a:prstGeom prst="rect">
            <a:avLst/>
          </a:prstGeom>
        </p:spPr>
        <p:txBody>
          <a:bodyPr wrap="square">
            <a:spAutoFit/>
          </a:bodyPr>
          <a:lstStyle/>
          <a:p>
            <a:r>
              <a:rPr lang="tr-TR" b="0" i="0" dirty="0" err="1" smtClean="0">
                <a:solidFill>
                  <a:srgbClr val="222222"/>
                </a:solidFill>
                <a:effectLst/>
                <a:latin typeface="Arial" panose="020B0604020202020204" pitchFamily="34" charset="0"/>
              </a:rPr>
              <a:t>Kegel</a:t>
            </a:r>
            <a:r>
              <a:rPr lang="tr-TR" b="0" i="0" dirty="0" smtClean="0">
                <a:solidFill>
                  <a:srgbClr val="222222"/>
                </a:solidFill>
                <a:effectLst/>
                <a:latin typeface="Arial" panose="020B0604020202020204" pitchFamily="34" charset="0"/>
              </a:rPr>
              <a:t> egzersizlerini yapmanın çeşitli yöntemleri tarif edilmiş olsa da hepsinde amaç burada bahsedilen kasları belirli bir süre kasmak ve gevşetmektir.</a:t>
            </a:r>
          </a:p>
          <a:p>
            <a:r>
              <a:rPr lang="tr-TR" b="0" i="0" dirty="0" smtClean="0">
                <a:solidFill>
                  <a:srgbClr val="222222"/>
                </a:solidFill>
                <a:effectLst/>
                <a:latin typeface="Arial" panose="020B0604020202020204" pitchFamily="34" charset="0"/>
              </a:rPr>
              <a:t> En kolayı yere uzanılarak kalça kaslarını kasarak yapmaktır. Bu sırada vücudunuz hareket etmemeli, beliniz havaya kalkmamalı, sadece kalça kaslarınız tuvaletinizi tutmaya çalışır gibi kasılmalı. </a:t>
            </a:r>
          </a:p>
          <a:p>
            <a:r>
              <a:rPr lang="tr-TR" b="0" i="0" dirty="0" smtClean="0">
                <a:solidFill>
                  <a:srgbClr val="222222"/>
                </a:solidFill>
                <a:effectLst/>
                <a:latin typeface="Arial" panose="020B0604020202020204" pitchFamily="34" charset="0"/>
              </a:rPr>
              <a:t>Tuvaleti gelince tutmaya çalışmak gibi buradaki kaslar kasılabilir. </a:t>
            </a:r>
          </a:p>
          <a:p>
            <a:r>
              <a:rPr lang="tr-TR" b="0" i="0" dirty="0" smtClean="0">
                <a:solidFill>
                  <a:srgbClr val="222222"/>
                </a:solidFill>
                <a:effectLst/>
                <a:latin typeface="Arial" panose="020B0604020202020204" pitchFamily="34" charset="0"/>
              </a:rPr>
              <a:t>İdrar yaparken yarıda kesmeye çalışırken veya vajina içerisine koyulan parmağı sıkmaya çalışırken bu kasları hissetmeyi öğrenebilirsiniz. Yatarak, oturarak, ayakta, </a:t>
            </a:r>
            <a:r>
              <a:rPr lang="tr-TR" b="0" i="0" dirty="0" err="1" smtClean="0">
                <a:solidFill>
                  <a:srgbClr val="222222"/>
                </a:solidFill>
                <a:effectLst/>
                <a:latin typeface="Arial" panose="020B0604020202020204" pitchFamily="34" charset="0"/>
              </a:rPr>
              <a:t>heryerde</a:t>
            </a:r>
            <a:r>
              <a:rPr lang="tr-TR" b="0" i="0" dirty="0" smtClean="0">
                <a:solidFill>
                  <a:srgbClr val="222222"/>
                </a:solidFill>
                <a:effectLst/>
                <a:latin typeface="Arial" panose="020B0604020202020204" pitchFamily="34" charset="0"/>
              </a:rPr>
              <a:t> her ortamda yapılabilir. </a:t>
            </a:r>
            <a:endParaRPr lang="tr-TR" dirty="0"/>
          </a:p>
        </p:txBody>
      </p:sp>
    </p:spTree>
    <p:extLst>
      <p:ext uri="{BB962C8B-B14F-4D97-AF65-F5344CB8AC3E}">
        <p14:creationId xmlns:p14="http://schemas.microsoft.com/office/powerpoint/2010/main" val="1468296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dirty="0">
                <a:solidFill>
                  <a:srgbClr val="222222"/>
                </a:solidFill>
                <a:latin typeface="Arial" panose="020B0604020202020204" pitchFamily="34" charset="0"/>
              </a:rPr>
              <a:t>Gün içerisinde sabah, öğle, akşam 3 kere yapılmalı ve her seferinde kaslar 10 kere kasılıp gevşetilmelidir. Kaslar yaklaşık 10 saniye kasılı kalacak şekilde tutulmalı ve daha sonra 10 saniye gevşek bırakılmalı, bu şekilde 10 defa tekrarlanmalıdır. Egzersizi yaparken karın ve kalça kasları kullanmamalı ve normal nefes alıp vermelisiniz.</a:t>
            </a:r>
            <a:endParaRPr lang="tr-TR" dirty="0"/>
          </a:p>
        </p:txBody>
      </p:sp>
    </p:spTree>
    <p:extLst>
      <p:ext uri="{BB962C8B-B14F-4D97-AF65-F5344CB8AC3E}">
        <p14:creationId xmlns:p14="http://schemas.microsoft.com/office/powerpoint/2010/main" val="128001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1-Güvenli Aktiviteler * </a:t>
            </a:r>
            <a:endParaRPr lang="tr-TR" dirty="0"/>
          </a:p>
        </p:txBody>
      </p:sp>
      <p:sp>
        <p:nvSpPr>
          <p:cNvPr id="3" name="İçerik Yer Tutucusu 2"/>
          <p:cNvSpPr>
            <a:spLocks noGrp="1"/>
          </p:cNvSpPr>
          <p:nvPr>
            <p:ph idx="1"/>
          </p:nvPr>
        </p:nvSpPr>
        <p:spPr/>
        <p:txBody>
          <a:bodyPr>
            <a:normAutofit/>
          </a:bodyPr>
          <a:lstStyle/>
          <a:p>
            <a:r>
              <a:rPr lang="tr-TR" dirty="0" smtClean="0"/>
              <a:t>Yüzme: Özellikle su içinde yapılan egzersizler oldukça yararlıdır ve giderek daha fazla ilgi görmektedir. Suyun kaldırma kuvvetinin gebelikte vücut ağırlığındaki artışı maskelemesi, yaralanma riskinin su içinde minimal olması avantajlarından dolayı su içi egzersizleri kuvvetle savunulmaktadır. </a:t>
            </a:r>
            <a:endParaRPr lang="tr-TR" dirty="0"/>
          </a:p>
        </p:txBody>
      </p:sp>
    </p:spTree>
    <p:extLst>
      <p:ext uri="{BB962C8B-B14F-4D97-AF65-F5344CB8AC3E}">
        <p14:creationId xmlns:p14="http://schemas.microsoft.com/office/powerpoint/2010/main" val="24365238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GEBELİK VE EGZERSİZ </a:t>
            </a:r>
            <a:endParaRPr lang="tr-TR" dirty="0"/>
          </a:p>
        </p:txBody>
      </p:sp>
      <p:sp>
        <p:nvSpPr>
          <p:cNvPr id="3" name="İçerik Yer Tutucusu 2"/>
          <p:cNvSpPr>
            <a:spLocks noGrp="1"/>
          </p:cNvSpPr>
          <p:nvPr>
            <p:ph idx="1"/>
          </p:nvPr>
        </p:nvSpPr>
        <p:spPr>
          <a:xfrm>
            <a:off x="1028700" y="2031023"/>
            <a:ext cx="7183315" cy="4360984"/>
          </a:xfrm>
        </p:spPr>
        <p:txBody>
          <a:bodyPr>
            <a:normAutofit/>
          </a:bodyPr>
          <a:lstStyle/>
          <a:p>
            <a:pPr marL="0" indent="0">
              <a:buNone/>
            </a:pPr>
            <a:r>
              <a:rPr lang="tr-TR" dirty="0" smtClean="0"/>
              <a:t> Yürüme : Gebelikte en çok tercih edilen aktivite yürümedir. Maksimum aerobik kapasitenin %55’inde, 20 dakika süreyle ve haftada üç ile beş kez yapılan bir yürüme programının doğum ağırlığı ve plasenta ağırlığını anlamlı ölçü- de arttırdığı, diğer parametreleri ise etkilemediği </a:t>
            </a:r>
            <a:r>
              <a:rPr lang="tr-TR" dirty="0" err="1" smtClean="0"/>
              <a:t>Clapp</a:t>
            </a:r>
            <a:r>
              <a:rPr lang="tr-TR" dirty="0" smtClean="0"/>
              <a:t> tarafından bildirilmiştir. </a:t>
            </a:r>
            <a:endParaRPr lang="tr-TR" dirty="0"/>
          </a:p>
        </p:txBody>
      </p:sp>
      <p:pic>
        <p:nvPicPr>
          <p:cNvPr id="4" name="Resim 3"/>
          <p:cNvPicPr>
            <a:picLocks noChangeAspect="1"/>
          </p:cNvPicPr>
          <p:nvPr/>
        </p:nvPicPr>
        <p:blipFill>
          <a:blip r:embed="rId2"/>
          <a:stretch>
            <a:fillRect/>
          </a:stretch>
        </p:blipFill>
        <p:spPr>
          <a:xfrm>
            <a:off x="8060742" y="535965"/>
            <a:ext cx="3750258" cy="2031390"/>
          </a:xfrm>
          <a:prstGeom prst="rect">
            <a:avLst/>
          </a:prstGeom>
        </p:spPr>
      </p:pic>
      <p:pic>
        <p:nvPicPr>
          <p:cNvPr id="5" name="Resim 4"/>
          <p:cNvPicPr>
            <a:picLocks noChangeAspect="1"/>
          </p:cNvPicPr>
          <p:nvPr/>
        </p:nvPicPr>
        <p:blipFill>
          <a:blip r:embed="rId3"/>
          <a:stretch>
            <a:fillRect/>
          </a:stretch>
        </p:blipFill>
        <p:spPr>
          <a:xfrm>
            <a:off x="8423030" y="3261946"/>
            <a:ext cx="3619947" cy="2414505"/>
          </a:xfrm>
          <a:prstGeom prst="rect">
            <a:avLst/>
          </a:prstGeom>
        </p:spPr>
      </p:pic>
    </p:spTree>
    <p:extLst>
      <p:ext uri="{BB962C8B-B14F-4D97-AF65-F5344CB8AC3E}">
        <p14:creationId xmlns:p14="http://schemas.microsoft.com/office/powerpoint/2010/main" val="642296067"/>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TotalTime>
  <Words>537</Words>
  <Application>Microsoft Office PowerPoint</Application>
  <PresentationFormat>Geniş ekran</PresentationFormat>
  <Paragraphs>36</Paragraphs>
  <Slides>13</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13</vt:i4>
      </vt:variant>
    </vt:vector>
  </HeadingPairs>
  <TitlesOfParts>
    <vt:vector size="17" baseType="lpstr">
      <vt:lpstr>Arial</vt:lpstr>
      <vt:lpstr>Calibri</vt:lpstr>
      <vt:lpstr>Calibri Light</vt:lpstr>
      <vt:lpstr>Office Teması</vt:lpstr>
      <vt:lpstr>PowerPoint Sunusu</vt:lpstr>
      <vt:lpstr>Gebelikte Egzersizin Yararları </vt:lpstr>
      <vt:lpstr>Egzersizin sakıncalı olabileceği durumlar</vt:lpstr>
      <vt:lpstr>Egzersiz Tipi (Aktivite Seçimi) </vt:lpstr>
      <vt:lpstr>  GEBELİKTE KEGEL EGZERSİZLERİ (HAMİLELİKTE PELVİK TABAN EGZERSİZİ) </vt:lpstr>
      <vt:lpstr>PowerPoint Sunusu</vt:lpstr>
      <vt:lpstr>PowerPoint Sunusu</vt:lpstr>
      <vt:lpstr>1-Güvenli Aktiviteler * </vt:lpstr>
      <vt:lpstr>GEBELİK VE EGZERSİZ </vt:lpstr>
      <vt:lpstr>PowerPoint Sunusu</vt:lpstr>
      <vt:lpstr>Tehlikeli Aktiviteler </vt:lpstr>
      <vt:lpstr>Egzersizin Şiddeti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kmyo2</dc:creator>
  <cp:lastModifiedBy>kmyo2</cp:lastModifiedBy>
  <cp:revision>7</cp:revision>
  <dcterms:created xsi:type="dcterms:W3CDTF">2018-05-02T06:46:19Z</dcterms:created>
  <dcterms:modified xsi:type="dcterms:W3CDTF">2018-05-02T09:06:59Z</dcterms:modified>
</cp:coreProperties>
</file>