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15"/>
  </p:notesMasterIdLst>
  <p:sldIdLst>
    <p:sldId id="256" r:id="rId2"/>
    <p:sldId id="276" r:id="rId3"/>
    <p:sldId id="277" r:id="rId4"/>
    <p:sldId id="278" r:id="rId5"/>
    <p:sldId id="279" r:id="rId6"/>
    <p:sldId id="280" r:id="rId7"/>
    <p:sldId id="281" r:id="rId8"/>
    <p:sldId id="282" r:id="rId9"/>
    <p:sldId id="283" r:id="rId10"/>
    <p:sldId id="284" r:id="rId11"/>
    <p:sldId id="285" r:id="rId12"/>
    <p:sldId id="286" r:id="rId13"/>
    <p:sldId id="260"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551" userDrawn="1">
          <p15:clr>
            <a:srgbClr val="A4A3A4"/>
          </p15:clr>
        </p15:guide>
        <p15:guide id="2" orient="horz" pos="125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2C62"/>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varScale="1">
        <p:scale>
          <a:sx n="104" d="100"/>
          <a:sy n="104" d="100"/>
        </p:scale>
        <p:origin x="126" y="96"/>
      </p:cViewPr>
      <p:guideLst>
        <p:guide pos="551"/>
        <p:guide orient="horz" pos="1253"/>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1C653A-FE3C-4445-A523-BAEA4393C19B}" type="datetimeFigureOut">
              <a:rPr lang="tr-TR" smtClean="0"/>
              <a:t>17.11.2017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456632-12FE-48DD-A502-EFC0DB3DE32C}" type="slidenum">
              <a:rPr lang="tr-TR" smtClean="0"/>
              <a:t>‹#›</a:t>
            </a:fld>
            <a:endParaRPr lang="tr-TR"/>
          </a:p>
        </p:txBody>
      </p:sp>
    </p:spTree>
    <p:extLst>
      <p:ext uri="{BB962C8B-B14F-4D97-AF65-F5344CB8AC3E}">
        <p14:creationId xmlns:p14="http://schemas.microsoft.com/office/powerpoint/2010/main" val="945884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17.11.2017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17.11.2017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17.11.2017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17.11.2017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17.11.2017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17.11.2017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1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a:t>Katman </a:t>
            </a:r>
            <a:r>
              <a:rPr lang="tr-TR" sz="3600" dirty="0" smtClean="0"/>
              <a:t>İşlemleri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a:t>NBP107 GRAFİK VE ANİMASYON I</a:t>
            </a:r>
          </a:p>
          <a:p>
            <a:r>
              <a:rPr lang="tr-TR" dirty="0"/>
              <a:t>ÖĞR.GÖR. SALİH ERDURUCAN</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Katmanlarla Çalışmak [1]</a:t>
            </a:r>
            <a:endParaRPr lang="tr-TR" dirty="0"/>
          </a:p>
        </p:txBody>
      </p:sp>
      <p:sp>
        <p:nvSpPr>
          <p:cNvPr id="4" name="Dikdörtgen 3"/>
          <p:cNvSpPr/>
          <p:nvPr/>
        </p:nvSpPr>
        <p:spPr>
          <a:xfrm>
            <a:off x="874712" y="1737360"/>
            <a:ext cx="7525789" cy="4691149"/>
          </a:xfrm>
          <a:prstGeom prst="rect">
            <a:avLst/>
          </a:prstGeom>
        </p:spPr>
        <p:txBody>
          <a:bodyPr vert="horz" lIns="0" tIns="45720" rIns="0" bIns="45720" rtlCol="0">
            <a:noAutofit/>
          </a:bodyPr>
          <a:lstStyle/>
          <a:p>
            <a:pPr indent="92075">
              <a:lnSpc>
                <a:spcPct val="120000"/>
              </a:lnSpc>
              <a:spcBef>
                <a:spcPts val="600"/>
              </a:spcBef>
              <a:buClr>
                <a:schemeClr val="accent1"/>
              </a:buClr>
              <a:buSzPct val="100000"/>
              <a:buFont typeface="Calibri" panose="020F0502020204030204" pitchFamily="34" charset="0"/>
              <a:buChar char=" "/>
            </a:pPr>
            <a:r>
              <a:rPr lang="tr-TR" sz="1600" dirty="0">
                <a:solidFill>
                  <a:schemeClr val="bg2">
                    <a:lumMod val="25000"/>
                  </a:schemeClr>
                </a:solidFill>
                <a:latin typeface="Times New Roman" panose="02020603050405020304" pitchFamily="18" charset="0"/>
                <a:cs typeface="Times New Roman" panose="02020603050405020304" pitchFamily="18" charset="0"/>
              </a:rPr>
              <a:t>Karışım </a:t>
            </a:r>
            <a:r>
              <a:rPr lang="tr-TR" sz="1600" dirty="0" err="1">
                <a:solidFill>
                  <a:schemeClr val="bg2">
                    <a:lumMod val="25000"/>
                  </a:schemeClr>
                </a:solidFill>
                <a:latin typeface="Times New Roman" panose="02020603050405020304" pitchFamily="18" charset="0"/>
                <a:cs typeface="Times New Roman" panose="02020603050405020304" pitchFamily="18" charset="0"/>
              </a:rPr>
              <a:t>Modları</a:t>
            </a:r>
            <a:r>
              <a:rPr lang="tr-TR" sz="1600" dirty="0">
                <a:solidFill>
                  <a:schemeClr val="bg2">
                    <a:lumMod val="25000"/>
                  </a:schemeClr>
                </a:solidFill>
                <a:latin typeface="Times New Roman" panose="02020603050405020304" pitchFamily="18" charset="0"/>
                <a:cs typeface="Times New Roman" panose="02020603050405020304" pitchFamily="18" charset="0"/>
              </a:rPr>
              <a:t>:</a:t>
            </a:r>
          </a:p>
          <a:p>
            <a:pPr indent="92075">
              <a:lnSpc>
                <a:spcPct val="120000"/>
              </a:lnSpc>
              <a:spcBef>
                <a:spcPts val="600"/>
              </a:spcBef>
              <a:buClr>
                <a:schemeClr val="accent1"/>
              </a:buClr>
              <a:buSzPct val="100000"/>
              <a:buFont typeface="Calibri" panose="020F0502020204030204" pitchFamily="34" charset="0"/>
              <a:buChar char=" "/>
            </a:pPr>
            <a:r>
              <a:rPr lang="tr-TR" sz="1600" dirty="0" smtClean="0">
                <a:solidFill>
                  <a:schemeClr val="bg2">
                    <a:lumMod val="25000"/>
                  </a:schemeClr>
                </a:solidFill>
                <a:latin typeface="Times New Roman" panose="02020603050405020304" pitchFamily="18" charset="0"/>
                <a:cs typeface="Times New Roman" panose="02020603050405020304" pitchFamily="18" charset="0"/>
              </a:rPr>
              <a:t>1. </a:t>
            </a:r>
            <a:r>
              <a:rPr lang="tr-TR" sz="1600" dirty="0">
                <a:solidFill>
                  <a:schemeClr val="bg2">
                    <a:lumMod val="25000"/>
                  </a:schemeClr>
                </a:solidFill>
                <a:latin typeface="Times New Roman" panose="02020603050405020304" pitchFamily="18" charset="0"/>
                <a:cs typeface="Times New Roman" panose="02020603050405020304" pitchFamily="18" charset="0"/>
              </a:rPr>
              <a:t>Normal: Boyama yapılan alandaki her piksel belirtilen renk ile tam olarak doldurulur.</a:t>
            </a:r>
          </a:p>
          <a:p>
            <a:pPr indent="92075">
              <a:lnSpc>
                <a:spcPct val="120000"/>
              </a:lnSpc>
              <a:spcBef>
                <a:spcPts val="600"/>
              </a:spcBef>
              <a:buClr>
                <a:schemeClr val="accent1"/>
              </a:buClr>
              <a:buSzPct val="100000"/>
              <a:buFont typeface="Calibri" panose="020F0502020204030204" pitchFamily="34" charset="0"/>
              <a:buChar char=" "/>
            </a:pPr>
            <a:r>
              <a:rPr lang="tr-TR" sz="1600" dirty="0">
                <a:solidFill>
                  <a:schemeClr val="bg2">
                    <a:lumMod val="25000"/>
                  </a:schemeClr>
                </a:solidFill>
                <a:latin typeface="Times New Roman" panose="02020603050405020304" pitchFamily="18" charset="0"/>
                <a:cs typeface="Times New Roman" panose="02020603050405020304" pitchFamily="18" charset="0"/>
              </a:rPr>
              <a:t>2. </a:t>
            </a:r>
            <a:r>
              <a:rPr lang="tr-TR" sz="1600" dirty="0" err="1">
                <a:solidFill>
                  <a:schemeClr val="bg2">
                    <a:lumMod val="25000"/>
                  </a:schemeClr>
                </a:solidFill>
                <a:latin typeface="Times New Roman" panose="02020603050405020304" pitchFamily="18" charset="0"/>
                <a:cs typeface="Times New Roman" panose="02020603050405020304" pitchFamily="18" charset="0"/>
              </a:rPr>
              <a:t>Dissolve</a:t>
            </a:r>
            <a:r>
              <a:rPr lang="tr-TR" sz="1600" dirty="0">
                <a:solidFill>
                  <a:schemeClr val="bg2">
                    <a:lumMod val="25000"/>
                  </a:schemeClr>
                </a:solidFill>
                <a:latin typeface="Times New Roman" panose="02020603050405020304" pitchFamily="18" charset="0"/>
                <a:cs typeface="Times New Roman" panose="02020603050405020304" pitchFamily="18" charset="0"/>
              </a:rPr>
              <a:t>: Kelime olarak Eritme anlamına gelir. Seçili renk ile grafik rengini rast </a:t>
            </a:r>
            <a:r>
              <a:rPr lang="tr-TR" sz="1600" dirty="0" smtClean="0">
                <a:solidFill>
                  <a:schemeClr val="bg2">
                    <a:lumMod val="25000"/>
                  </a:schemeClr>
                </a:solidFill>
                <a:latin typeface="Times New Roman" panose="02020603050405020304" pitchFamily="18" charset="0"/>
                <a:cs typeface="Times New Roman" panose="02020603050405020304" pitchFamily="18" charset="0"/>
              </a:rPr>
              <a:t>gele yer </a:t>
            </a:r>
            <a:r>
              <a:rPr lang="tr-TR" sz="1600" dirty="0">
                <a:solidFill>
                  <a:schemeClr val="bg2">
                    <a:lumMod val="25000"/>
                  </a:schemeClr>
                </a:solidFill>
                <a:latin typeface="Times New Roman" panose="02020603050405020304" pitchFamily="18" charset="0"/>
                <a:cs typeface="Times New Roman" panose="02020603050405020304" pitchFamily="18" charset="0"/>
              </a:rPr>
              <a:t>değiştirir. Sonuçta fırça darbelerine benzer bir görüntü oluşur.</a:t>
            </a:r>
          </a:p>
          <a:p>
            <a:pPr indent="92075">
              <a:lnSpc>
                <a:spcPct val="120000"/>
              </a:lnSpc>
              <a:spcBef>
                <a:spcPts val="600"/>
              </a:spcBef>
              <a:buClr>
                <a:schemeClr val="accent1"/>
              </a:buClr>
              <a:buSzPct val="100000"/>
              <a:buFont typeface="Calibri" panose="020F0502020204030204" pitchFamily="34" charset="0"/>
              <a:buChar char=" "/>
            </a:pPr>
            <a:r>
              <a:rPr lang="tr-TR" sz="1600" dirty="0">
                <a:solidFill>
                  <a:schemeClr val="bg2">
                    <a:lumMod val="25000"/>
                  </a:schemeClr>
                </a:solidFill>
                <a:latin typeface="Times New Roman" panose="02020603050405020304" pitchFamily="18" charset="0"/>
                <a:cs typeface="Times New Roman" panose="02020603050405020304" pitchFamily="18" charset="0"/>
              </a:rPr>
              <a:t>3. </a:t>
            </a:r>
            <a:r>
              <a:rPr lang="tr-TR" sz="1600" dirty="0" err="1">
                <a:solidFill>
                  <a:schemeClr val="bg2">
                    <a:lumMod val="25000"/>
                  </a:schemeClr>
                </a:solidFill>
                <a:latin typeface="Times New Roman" panose="02020603050405020304" pitchFamily="18" charset="0"/>
                <a:cs typeface="Times New Roman" panose="02020603050405020304" pitchFamily="18" charset="0"/>
              </a:rPr>
              <a:t>Behind</a:t>
            </a:r>
            <a:r>
              <a:rPr lang="tr-TR" sz="1600" dirty="0">
                <a:solidFill>
                  <a:schemeClr val="bg2">
                    <a:lumMod val="25000"/>
                  </a:schemeClr>
                </a:solidFill>
                <a:latin typeface="Times New Roman" panose="02020603050405020304" pitchFamily="18" charset="0"/>
                <a:cs typeface="Times New Roman" panose="02020603050405020304" pitchFamily="18" charset="0"/>
              </a:rPr>
              <a:t>: Kelime olarak Geride anlamına gelir. Şeffaflaştırılmış katmanın </a:t>
            </a:r>
            <a:r>
              <a:rPr lang="tr-TR" sz="1600" dirty="0" smtClean="0">
                <a:solidFill>
                  <a:schemeClr val="bg2">
                    <a:lumMod val="25000"/>
                  </a:schemeClr>
                </a:solidFill>
                <a:latin typeface="Times New Roman" panose="02020603050405020304" pitchFamily="18" charset="0"/>
                <a:cs typeface="Times New Roman" panose="02020603050405020304" pitchFamily="18" charset="0"/>
              </a:rPr>
              <a:t>gerisinde boyama </a:t>
            </a:r>
            <a:r>
              <a:rPr lang="tr-TR" sz="1600" dirty="0">
                <a:solidFill>
                  <a:schemeClr val="bg2">
                    <a:lumMod val="25000"/>
                  </a:schemeClr>
                </a:solidFill>
                <a:latin typeface="Times New Roman" panose="02020603050405020304" pitchFamily="18" charset="0"/>
                <a:cs typeface="Times New Roman" panose="02020603050405020304" pitchFamily="18" charset="0"/>
              </a:rPr>
              <a:t>işlemi yapar</a:t>
            </a:r>
            <a:r>
              <a:rPr lang="tr-TR" sz="1600" dirty="0" smtClean="0">
                <a:solidFill>
                  <a:schemeClr val="bg2">
                    <a:lumMod val="25000"/>
                  </a:schemeClr>
                </a:solidFill>
                <a:latin typeface="Times New Roman" panose="02020603050405020304" pitchFamily="18" charset="0"/>
                <a:cs typeface="Times New Roman" panose="02020603050405020304" pitchFamily="18" charset="0"/>
              </a:rPr>
              <a:t>.</a:t>
            </a:r>
          </a:p>
          <a:p>
            <a:pPr indent="92075">
              <a:lnSpc>
                <a:spcPct val="120000"/>
              </a:lnSpc>
              <a:spcBef>
                <a:spcPts val="600"/>
              </a:spcBef>
            </a:pPr>
            <a:r>
              <a:rPr lang="tr-TR" sz="1600" dirty="0">
                <a:solidFill>
                  <a:schemeClr val="bg2">
                    <a:lumMod val="25000"/>
                  </a:schemeClr>
                </a:solidFill>
                <a:latin typeface="Times New Roman" panose="02020603050405020304" pitchFamily="18" charset="0"/>
                <a:cs typeface="Times New Roman" panose="02020603050405020304" pitchFamily="18" charset="0"/>
              </a:rPr>
              <a:t>4. </a:t>
            </a:r>
            <a:r>
              <a:rPr lang="tr-TR" sz="1600" dirty="0" err="1">
                <a:solidFill>
                  <a:schemeClr val="bg2">
                    <a:lumMod val="25000"/>
                  </a:schemeClr>
                </a:solidFill>
                <a:latin typeface="Times New Roman" panose="02020603050405020304" pitchFamily="18" charset="0"/>
                <a:cs typeface="Times New Roman" panose="02020603050405020304" pitchFamily="18" charset="0"/>
              </a:rPr>
              <a:t>Multiply</a:t>
            </a:r>
            <a:r>
              <a:rPr lang="tr-TR" sz="1600" dirty="0">
                <a:solidFill>
                  <a:schemeClr val="bg2">
                    <a:lumMod val="25000"/>
                  </a:schemeClr>
                </a:solidFill>
                <a:latin typeface="Times New Roman" panose="02020603050405020304" pitchFamily="18" charset="0"/>
                <a:cs typeface="Times New Roman" panose="02020603050405020304" pitchFamily="18" charset="0"/>
              </a:rPr>
              <a:t>: Kelime olarak Çarpma anlamına gelir. </a:t>
            </a:r>
            <a:r>
              <a:rPr lang="tr-TR" sz="1600" dirty="0">
                <a:solidFill>
                  <a:schemeClr val="bg2">
                    <a:lumMod val="25000"/>
                  </a:schemeClr>
                </a:solidFill>
                <a:latin typeface="Times New Roman" panose="02020603050405020304" pitchFamily="18" charset="0"/>
                <a:cs typeface="Times New Roman" panose="02020603050405020304" pitchFamily="18" charset="0"/>
              </a:rPr>
              <a:t>Seçilen renk ile temel rengi çarpar</a:t>
            </a:r>
            <a:r>
              <a:rPr lang="tr-TR" sz="1600" dirty="0" smtClean="0">
                <a:solidFill>
                  <a:schemeClr val="bg2">
                    <a:lumMod val="25000"/>
                  </a:schemeClr>
                </a:solidFill>
                <a:latin typeface="Times New Roman" panose="02020603050405020304" pitchFamily="18" charset="0"/>
                <a:cs typeface="Times New Roman" panose="02020603050405020304" pitchFamily="18" charset="0"/>
              </a:rPr>
              <a:t>. Sonuçta </a:t>
            </a:r>
            <a:r>
              <a:rPr lang="tr-TR" sz="1600" dirty="0">
                <a:solidFill>
                  <a:schemeClr val="bg2">
                    <a:lumMod val="25000"/>
                  </a:schemeClr>
                </a:solidFill>
                <a:latin typeface="Times New Roman" panose="02020603050405020304" pitchFamily="18" charset="0"/>
                <a:cs typeface="Times New Roman" panose="02020603050405020304" pitchFamily="18" charset="0"/>
              </a:rPr>
              <a:t>daha koyu bir renk oluşur. </a:t>
            </a:r>
            <a:r>
              <a:rPr lang="tr-TR" sz="1600" dirty="0">
                <a:solidFill>
                  <a:schemeClr val="bg2">
                    <a:lumMod val="25000"/>
                  </a:schemeClr>
                </a:solidFill>
                <a:latin typeface="Times New Roman" panose="02020603050405020304" pitchFamily="18" charset="0"/>
                <a:cs typeface="Times New Roman" panose="02020603050405020304" pitchFamily="18" charset="0"/>
              </a:rPr>
              <a:t>Fırça ile her tıklamada renk biraz daha koyulaşır.</a:t>
            </a:r>
          </a:p>
          <a:p>
            <a:pPr indent="92075">
              <a:lnSpc>
                <a:spcPct val="120000"/>
              </a:lnSpc>
              <a:spcBef>
                <a:spcPts val="600"/>
              </a:spcBef>
            </a:pPr>
            <a:r>
              <a:rPr lang="tr-TR" sz="1600" dirty="0">
                <a:solidFill>
                  <a:schemeClr val="bg2">
                    <a:lumMod val="25000"/>
                  </a:schemeClr>
                </a:solidFill>
                <a:latin typeface="Times New Roman" panose="02020603050405020304" pitchFamily="18" charset="0"/>
                <a:cs typeface="Times New Roman" panose="02020603050405020304" pitchFamily="18" charset="0"/>
              </a:rPr>
              <a:t>5. </a:t>
            </a:r>
            <a:r>
              <a:rPr lang="tr-TR" sz="1600" dirty="0" err="1">
                <a:solidFill>
                  <a:schemeClr val="bg2">
                    <a:lumMod val="25000"/>
                  </a:schemeClr>
                </a:solidFill>
                <a:latin typeface="Times New Roman" panose="02020603050405020304" pitchFamily="18" charset="0"/>
                <a:cs typeface="Times New Roman" panose="02020603050405020304" pitchFamily="18" charset="0"/>
              </a:rPr>
              <a:t>Screen</a:t>
            </a:r>
            <a:r>
              <a:rPr lang="tr-TR" sz="1600" dirty="0">
                <a:solidFill>
                  <a:schemeClr val="bg2">
                    <a:lumMod val="25000"/>
                  </a:schemeClr>
                </a:solidFill>
                <a:latin typeface="Times New Roman" panose="02020603050405020304" pitchFamily="18" charset="0"/>
                <a:cs typeface="Times New Roman" panose="02020603050405020304" pitchFamily="18" charset="0"/>
              </a:rPr>
              <a:t>: Kelime olarak Ekran anlamına gelir. </a:t>
            </a:r>
            <a:r>
              <a:rPr lang="tr-TR" sz="1600" dirty="0">
                <a:solidFill>
                  <a:schemeClr val="bg2">
                    <a:lumMod val="25000"/>
                  </a:schemeClr>
                </a:solidFill>
                <a:latin typeface="Times New Roman" panose="02020603050405020304" pitchFamily="18" charset="0"/>
                <a:cs typeface="Times New Roman" panose="02020603050405020304" pitchFamily="18" charset="0"/>
              </a:rPr>
              <a:t>Seçilen rengin tersi ile temel </a:t>
            </a:r>
            <a:r>
              <a:rPr lang="tr-TR" sz="1600" dirty="0" smtClean="0">
                <a:solidFill>
                  <a:schemeClr val="bg2">
                    <a:lumMod val="25000"/>
                  </a:schemeClr>
                </a:solidFill>
                <a:latin typeface="Times New Roman" panose="02020603050405020304" pitchFamily="18" charset="0"/>
                <a:cs typeface="Times New Roman" panose="02020603050405020304" pitchFamily="18" charset="0"/>
              </a:rPr>
              <a:t>rengi çarpar</a:t>
            </a:r>
            <a:r>
              <a:rPr lang="tr-TR" sz="1600" dirty="0">
                <a:solidFill>
                  <a:schemeClr val="bg2">
                    <a:lumMod val="25000"/>
                  </a:schemeClr>
                </a:solidFill>
                <a:latin typeface="Times New Roman" panose="02020603050405020304" pitchFamily="18" charset="0"/>
                <a:cs typeface="Times New Roman" panose="02020603050405020304" pitchFamily="18" charset="0"/>
              </a:rPr>
              <a:t>. </a:t>
            </a:r>
            <a:r>
              <a:rPr lang="tr-TR" sz="1600" dirty="0">
                <a:solidFill>
                  <a:schemeClr val="bg2">
                    <a:lumMod val="25000"/>
                  </a:schemeClr>
                </a:solidFill>
                <a:latin typeface="Times New Roman" panose="02020603050405020304" pitchFamily="18" charset="0"/>
                <a:cs typeface="Times New Roman" panose="02020603050405020304" pitchFamily="18" charset="0"/>
              </a:rPr>
              <a:t>Sonuçta daha açık bir renk elde edilir. </a:t>
            </a:r>
            <a:r>
              <a:rPr lang="tr-TR" sz="1600" dirty="0">
                <a:solidFill>
                  <a:schemeClr val="bg2">
                    <a:lumMod val="25000"/>
                  </a:schemeClr>
                </a:solidFill>
                <a:latin typeface="Times New Roman" panose="02020603050405020304" pitchFamily="18" charset="0"/>
                <a:cs typeface="Times New Roman" panose="02020603050405020304" pitchFamily="18" charset="0"/>
              </a:rPr>
              <a:t>Fırça ile her tıklamada renk biraz </a:t>
            </a:r>
            <a:r>
              <a:rPr lang="tr-TR" sz="1600" dirty="0" smtClean="0">
                <a:solidFill>
                  <a:schemeClr val="bg2">
                    <a:lumMod val="25000"/>
                  </a:schemeClr>
                </a:solidFill>
                <a:latin typeface="Times New Roman" panose="02020603050405020304" pitchFamily="18" charset="0"/>
                <a:cs typeface="Times New Roman" panose="02020603050405020304" pitchFamily="18" charset="0"/>
              </a:rPr>
              <a:t>daha açılır</a:t>
            </a:r>
            <a:r>
              <a:rPr lang="tr-TR" sz="1600" dirty="0">
                <a:solidFill>
                  <a:schemeClr val="bg2">
                    <a:lumMod val="25000"/>
                  </a:schemeClr>
                </a:solidFill>
                <a:latin typeface="Times New Roman" panose="02020603050405020304" pitchFamily="18" charset="0"/>
                <a:cs typeface="Times New Roman" panose="02020603050405020304" pitchFamily="18" charset="0"/>
              </a:rPr>
              <a:t>.</a:t>
            </a:r>
          </a:p>
          <a:p>
            <a:pPr indent="92075">
              <a:lnSpc>
                <a:spcPct val="120000"/>
              </a:lnSpc>
              <a:spcBef>
                <a:spcPts val="600"/>
              </a:spcBef>
            </a:pPr>
            <a:r>
              <a:rPr lang="tr-TR" sz="1600" dirty="0">
                <a:solidFill>
                  <a:schemeClr val="bg2">
                    <a:lumMod val="25000"/>
                  </a:schemeClr>
                </a:solidFill>
                <a:latin typeface="Times New Roman" panose="02020603050405020304" pitchFamily="18" charset="0"/>
                <a:cs typeface="Times New Roman" panose="02020603050405020304" pitchFamily="18" charset="0"/>
              </a:rPr>
              <a:t>6. </a:t>
            </a:r>
            <a:r>
              <a:rPr lang="tr-TR" sz="1600" dirty="0" err="1">
                <a:solidFill>
                  <a:schemeClr val="bg2">
                    <a:lumMod val="25000"/>
                  </a:schemeClr>
                </a:solidFill>
                <a:latin typeface="Times New Roman" panose="02020603050405020304" pitchFamily="18" charset="0"/>
                <a:cs typeface="Times New Roman" panose="02020603050405020304" pitchFamily="18" charset="0"/>
              </a:rPr>
              <a:t>Overlay</a:t>
            </a:r>
            <a:r>
              <a:rPr lang="tr-TR" sz="1600" dirty="0">
                <a:solidFill>
                  <a:schemeClr val="bg2">
                    <a:lumMod val="25000"/>
                  </a:schemeClr>
                </a:solidFill>
                <a:latin typeface="Times New Roman" panose="02020603050405020304" pitchFamily="18" charset="0"/>
                <a:cs typeface="Times New Roman" panose="02020603050405020304" pitchFamily="18" charset="0"/>
              </a:rPr>
              <a:t>: Genelde Resmin gölgeleri üzerinde boyama işlemi yapar. </a:t>
            </a:r>
            <a:r>
              <a:rPr lang="tr-TR" sz="1600" dirty="0">
                <a:solidFill>
                  <a:schemeClr val="bg2">
                    <a:lumMod val="25000"/>
                  </a:schemeClr>
                </a:solidFill>
                <a:latin typeface="Times New Roman" panose="02020603050405020304" pitchFamily="18" charset="0"/>
                <a:cs typeface="Times New Roman" panose="02020603050405020304" pitchFamily="18" charset="0"/>
              </a:rPr>
              <a:t>Grafiğe ait </a:t>
            </a:r>
            <a:r>
              <a:rPr lang="tr-TR" sz="1600" dirty="0" smtClean="0">
                <a:solidFill>
                  <a:schemeClr val="bg2">
                    <a:lumMod val="25000"/>
                  </a:schemeClr>
                </a:solidFill>
                <a:latin typeface="Times New Roman" panose="02020603050405020304" pitchFamily="18" charset="0"/>
                <a:cs typeface="Times New Roman" panose="02020603050405020304" pitchFamily="18" charset="0"/>
              </a:rPr>
              <a:t>rengi esas </a:t>
            </a:r>
            <a:r>
              <a:rPr lang="tr-TR" sz="1600" dirty="0">
                <a:solidFill>
                  <a:schemeClr val="bg2">
                    <a:lumMod val="25000"/>
                  </a:schemeClr>
                </a:solidFill>
                <a:latin typeface="Times New Roman" panose="02020603050405020304" pitchFamily="18" charset="0"/>
                <a:cs typeface="Times New Roman" panose="02020603050405020304" pitchFamily="18" charset="0"/>
              </a:rPr>
              <a:t>alarak boyama işlemi yapar.</a:t>
            </a:r>
          </a:p>
          <a:p>
            <a:pPr indent="92075">
              <a:lnSpc>
                <a:spcPct val="120000"/>
              </a:lnSpc>
              <a:spcBef>
                <a:spcPts val="600"/>
              </a:spcBef>
            </a:pPr>
            <a:r>
              <a:rPr lang="tr-TR" sz="1600" dirty="0">
                <a:solidFill>
                  <a:schemeClr val="bg2">
                    <a:lumMod val="25000"/>
                  </a:schemeClr>
                </a:solidFill>
                <a:latin typeface="Times New Roman" panose="02020603050405020304" pitchFamily="18" charset="0"/>
                <a:cs typeface="Times New Roman" panose="02020603050405020304" pitchFamily="18" charset="0"/>
              </a:rPr>
              <a:t>7. </a:t>
            </a:r>
            <a:r>
              <a:rPr lang="tr-TR" sz="1600" dirty="0" err="1">
                <a:solidFill>
                  <a:schemeClr val="bg2">
                    <a:lumMod val="25000"/>
                  </a:schemeClr>
                </a:solidFill>
                <a:latin typeface="Times New Roman" panose="02020603050405020304" pitchFamily="18" charset="0"/>
                <a:cs typeface="Times New Roman" panose="02020603050405020304" pitchFamily="18" charset="0"/>
              </a:rPr>
              <a:t>Soft</a:t>
            </a:r>
            <a:r>
              <a:rPr lang="tr-TR" sz="1600" dirty="0">
                <a:solidFill>
                  <a:schemeClr val="bg2">
                    <a:lumMod val="25000"/>
                  </a:schemeClr>
                </a:solidFill>
                <a:latin typeface="Times New Roman" panose="02020603050405020304" pitchFamily="18" charset="0"/>
                <a:cs typeface="Times New Roman" panose="02020603050405020304" pitchFamily="18" charset="0"/>
              </a:rPr>
              <a:t> </a:t>
            </a:r>
            <a:r>
              <a:rPr lang="tr-TR" sz="1600" dirty="0" err="1">
                <a:solidFill>
                  <a:schemeClr val="bg2">
                    <a:lumMod val="25000"/>
                  </a:schemeClr>
                </a:solidFill>
                <a:latin typeface="Times New Roman" panose="02020603050405020304" pitchFamily="18" charset="0"/>
                <a:cs typeface="Times New Roman" panose="02020603050405020304" pitchFamily="18" charset="0"/>
              </a:rPr>
              <a:t>Light</a:t>
            </a:r>
            <a:r>
              <a:rPr lang="tr-TR" sz="1600" dirty="0">
                <a:solidFill>
                  <a:schemeClr val="bg2">
                    <a:lumMod val="25000"/>
                  </a:schemeClr>
                </a:solidFill>
                <a:latin typeface="Times New Roman" panose="02020603050405020304" pitchFamily="18" charset="0"/>
                <a:cs typeface="Times New Roman" panose="02020603050405020304" pitchFamily="18" charset="0"/>
              </a:rPr>
              <a:t>: Yumuşak aydınlık. </a:t>
            </a:r>
            <a:r>
              <a:rPr lang="tr-TR" sz="1600" dirty="0">
                <a:solidFill>
                  <a:schemeClr val="bg2">
                    <a:lumMod val="25000"/>
                  </a:schemeClr>
                </a:solidFill>
                <a:latin typeface="Times New Roman" panose="02020603050405020304" pitchFamily="18" charset="0"/>
                <a:cs typeface="Times New Roman" panose="02020603050405020304" pitchFamily="18" charset="0"/>
              </a:rPr>
              <a:t>Seçilen renk ile grafik rengini karıştırarak bu </a:t>
            </a:r>
            <a:r>
              <a:rPr lang="tr-TR" sz="1600" dirty="0" smtClean="0">
                <a:solidFill>
                  <a:schemeClr val="bg2">
                    <a:lumMod val="25000"/>
                  </a:schemeClr>
                </a:solidFill>
                <a:latin typeface="Times New Roman" panose="02020603050405020304" pitchFamily="18" charset="0"/>
                <a:cs typeface="Times New Roman" panose="02020603050405020304" pitchFamily="18" charset="0"/>
              </a:rPr>
              <a:t>renge göre </a:t>
            </a:r>
            <a:r>
              <a:rPr lang="tr-TR" sz="1600" dirty="0">
                <a:solidFill>
                  <a:schemeClr val="bg2">
                    <a:lumMod val="25000"/>
                  </a:schemeClr>
                </a:solidFill>
                <a:latin typeface="Times New Roman" panose="02020603050405020304" pitchFamily="18" charset="0"/>
                <a:cs typeface="Times New Roman" panose="02020603050405020304" pitchFamily="18" charset="0"/>
              </a:rPr>
              <a:t>koyuluk yâda açıklık oluşturur</a:t>
            </a:r>
            <a:r>
              <a:rPr lang="tr-TR" sz="1600" dirty="0" smtClean="0">
                <a:solidFill>
                  <a:schemeClr val="bg2">
                    <a:lumMod val="25000"/>
                  </a:schemeClr>
                </a:solidFill>
                <a:latin typeface="Times New Roman" panose="02020603050405020304" pitchFamily="18" charset="0"/>
                <a:cs typeface="Times New Roman" panose="02020603050405020304" pitchFamily="18" charset="0"/>
              </a:rPr>
              <a:t>.</a:t>
            </a:r>
            <a:endParaRPr lang="tr-TR" sz="1600" dirty="0">
              <a:solidFill>
                <a:schemeClr val="bg2">
                  <a:lumMod val="25000"/>
                </a:schemeClr>
              </a:solidFill>
              <a:latin typeface="Times New Roman" panose="02020603050405020304" pitchFamily="18" charset="0"/>
              <a:cs typeface="Times New Roman" panose="02020603050405020304" pitchFamily="18" charset="0"/>
            </a:endParaRPr>
          </a:p>
        </p:txBody>
      </p:sp>
      <p:pic>
        <p:nvPicPr>
          <p:cNvPr id="5" name="Resim 4"/>
          <p:cNvPicPr>
            <a:picLocks noChangeAspect="1"/>
          </p:cNvPicPr>
          <p:nvPr/>
        </p:nvPicPr>
        <p:blipFill>
          <a:blip r:embed="rId2"/>
          <a:stretch>
            <a:fillRect/>
          </a:stretch>
        </p:blipFill>
        <p:spPr>
          <a:xfrm>
            <a:off x="8548282" y="2081502"/>
            <a:ext cx="2755179" cy="544178"/>
          </a:xfrm>
          <a:prstGeom prst="rect">
            <a:avLst/>
          </a:prstGeom>
        </p:spPr>
      </p:pic>
    </p:spTree>
    <p:extLst>
      <p:ext uri="{BB962C8B-B14F-4D97-AF65-F5344CB8AC3E}">
        <p14:creationId xmlns:p14="http://schemas.microsoft.com/office/powerpoint/2010/main" val="3633791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Katmanlarla Çalışmak [1]</a:t>
            </a:r>
            <a:endParaRPr lang="tr-TR" dirty="0"/>
          </a:p>
        </p:txBody>
      </p:sp>
      <p:sp>
        <p:nvSpPr>
          <p:cNvPr id="4" name="Dikdörtgen 3"/>
          <p:cNvSpPr/>
          <p:nvPr/>
        </p:nvSpPr>
        <p:spPr>
          <a:xfrm>
            <a:off x="471056" y="1737360"/>
            <a:ext cx="8423562" cy="4691149"/>
          </a:xfrm>
          <a:prstGeom prst="rect">
            <a:avLst/>
          </a:prstGeom>
        </p:spPr>
        <p:txBody>
          <a:bodyPr vert="horz" lIns="0" tIns="45720" rIns="0" bIns="45720" rtlCol="0">
            <a:noAutofit/>
          </a:bodyPr>
          <a:lstStyle/>
          <a:p>
            <a:pPr indent="92075">
              <a:lnSpc>
                <a:spcPct val="120000"/>
              </a:lnSpc>
              <a:spcBef>
                <a:spcPts val="600"/>
              </a:spcBef>
              <a:buClr>
                <a:schemeClr val="accent1"/>
              </a:buClr>
              <a:buSzPct val="100000"/>
              <a:buFont typeface="Calibri" panose="020F0502020204030204" pitchFamily="34" charset="0"/>
              <a:buChar char=" "/>
            </a:pPr>
            <a:r>
              <a:rPr lang="tr-TR" sz="1600" dirty="0">
                <a:solidFill>
                  <a:schemeClr val="bg2">
                    <a:lumMod val="25000"/>
                  </a:schemeClr>
                </a:solidFill>
                <a:latin typeface="Times New Roman" panose="02020603050405020304" pitchFamily="18" charset="0"/>
                <a:cs typeface="Times New Roman" panose="02020603050405020304" pitchFamily="18" charset="0"/>
              </a:rPr>
              <a:t>Karışım </a:t>
            </a:r>
            <a:r>
              <a:rPr lang="tr-TR" sz="1600" dirty="0" err="1">
                <a:solidFill>
                  <a:schemeClr val="bg2">
                    <a:lumMod val="25000"/>
                  </a:schemeClr>
                </a:solidFill>
                <a:latin typeface="Times New Roman" panose="02020603050405020304" pitchFamily="18" charset="0"/>
                <a:cs typeface="Times New Roman" panose="02020603050405020304" pitchFamily="18" charset="0"/>
              </a:rPr>
              <a:t>Modları</a:t>
            </a:r>
            <a:r>
              <a:rPr lang="tr-TR" sz="1600" dirty="0">
                <a:solidFill>
                  <a:schemeClr val="bg2">
                    <a:lumMod val="25000"/>
                  </a:schemeClr>
                </a:solidFill>
                <a:latin typeface="Times New Roman" panose="02020603050405020304" pitchFamily="18" charset="0"/>
                <a:cs typeface="Times New Roman" panose="02020603050405020304" pitchFamily="18" charset="0"/>
              </a:rPr>
              <a:t>:</a:t>
            </a:r>
          </a:p>
          <a:p>
            <a:pPr indent="92075">
              <a:lnSpc>
                <a:spcPct val="120000"/>
              </a:lnSpc>
              <a:spcBef>
                <a:spcPts val="600"/>
              </a:spcBef>
            </a:pPr>
            <a:r>
              <a:rPr lang="tr-TR" sz="1600" dirty="0">
                <a:solidFill>
                  <a:schemeClr val="bg2">
                    <a:lumMod val="25000"/>
                  </a:schemeClr>
                </a:solidFill>
                <a:latin typeface="Times New Roman" panose="02020603050405020304" pitchFamily="18" charset="0"/>
                <a:cs typeface="Times New Roman" panose="02020603050405020304" pitchFamily="18" charset="0"/>
              </a:rPr>
              <a:t>8. Hard </a:t>
            </a:r>
            <a:r>
              <a:rPr lang="tr-TR" sz="1600" dirty="0" err="1">
                <a:solidFill>
                  <a:schemeClr val="bg2">
                    <a:lumMod val="25000"/>
                  </a:schemeClr>
                </a:solidFill>
                <a:latin typeface="Times New Roman" panose="02020603050405020304" pitchFamily="18" charset="0"/>
                <a:cs typeface="Times New Roman" panose="02020603050405020304" pitchFamily="18" charset="0"/>
              </a:rPr>
              <a:t>Light</a:t>
            </a:r>
            <a:r>
              <a:rPr lang="tr-TR" sz="1600" dirty="0">
                <a:solidFill>
                  <a:schemeClr val="bg2">
                    <a:lumMod val="25000"/>
                  </a:schemeClr>
                </a:solidFill>
                <a:latin typeface="Times New Roman" panose="02020603050405020304" pitchFamily="18" charset="0"/>
                <a:cs typeface="Times New Roman" panose="02020603050405020304" pitchFamily="18" charset="0"/>
              </a:rPr>
              <a:t>: Koyu aydınlık. Işık parlamasına benzer bir etki oluşturur. </a:t>
            </a:r>
          </a:p>
          <a:p>
            <a:pPr indent="92075">
              <a:lnSpc>
                <a:spcPct val="120000"/>
              </a:lnSpc>
              <a:spcBef>
                <a:spcPts val="600"/>
              </a:spcBef>
            </a:pPr>
            <a:r>
              <a:rPr lang="tr-TR" sz="1600" dirty="0">
                <a:solidFill>
                  <a:schemeClr val="bg2">
                    <a:lumMod val="25000"/>
                  </a:schemeClr>
                </a:solidFill>
                <a:latin typeface="Times New Roman" panose="02020603050405020304" pitchFamily="18" charset="0"/>
                <a:cs typeface="Times New Roman" panose="02020603050405020304" pitchFamily="18" charset="0"/>
              </a:rPr>
              <a:t>9. </a:t>
            </a:r>
            <a:r>
              <a:rPr lang="tr-TR" sz="1600" dirty="0" err="1">
                <a:solidFill>
                  <a:schemeClr val="bg2">
                    <a:lumMod val="25000"/>
                  </a:schemeClr>
                </a:solidFill>
                <a:latin typeface="Times New Roman" panose="02020603050405020304" pitchFamily="18" charset="0"/>
                <a:cs typeface="Times New Roman" panose="02020603050405020304" pitchFamily="18" charset="0"/>
              </a:rPr>
              <a:t>Color</a:t>
            </a:r>
            <a:r>
              <a:rPr lang="tr-TR" sz="1600" dirty="0">
                <a:solidFill>
                  <a:schemeClr val="bg2">
                    <a:lumMod val="25000"/>
                  </a:schemeClr>
                </a:solidFill>
                <a:latin typeface="Times New Roman" panose="02020603050405020304" pitchFamily="18" charset="0"/>
                <a:cs typeface="Times New Roman" panose="02020603050405020304" pitchFamily="18" charset="0"/>
              </a:rPr>
              <a:t> Dodge: Renk kaçırma. Grafiğe ait rengi parlatır.</a:t>
            </a:r>
          </a:p>
          <a:p>
            <a:pPr indent="92075">
              <a:lnSpc>
                <a:spcPct val="120000"/>
              </a:lnSpc>
              <a:spcBef>
                <a:spcPts val="600"/>
              </a:spcBef>
            </a:pPr>
            <a:r>
              <a:rPr lang="tr-TR" sz="1600" dirty="0">
                <a:solidFill>
                  <a:schemeClr val="bg2">
                    <a:lumMod val="25000"/>
                  </a:schemeClr>
                </a:solidFill>
                <a:latin typeface="Times New Roman" panose="02020603050405020304" pitchFamily="18" charset="0"/>
                <a:cs typeface="Times New Roman" panose="02020603050405020304" pitchFamily="18" charset="0"/>
              </a:rPr>
              <a:t>10. </a:t>
            </a:r>
            <a:r>
              <a:rPr lang="tr-TR" sz="1600" dirty="0" err="1">
                <a:solidFill>
                  <a:schemeClr val="bg2">
                    <a:lumMod val="25000"/>
                  </a:schemeClr>
                </a:solidFill>
                <a:latin typeface="Times New Roman" panose="02020603050405020304" pitchFamily="18" charset="0"/>
                <a:cs typeface="Times New Roman" panose="02020603050405020304" pitchFamily="18" charset="0"/>
              </a:rPr>
              <a:t>Color</a:t>
            </a:r>
            <a:r>
              <a:rPr lang="tr-TR" sz="1600" dirty="0">
                <a:solidFill>
                  <a:schemeClr val="bg2">
                    <a:lumMod val="25000"/>
                  </a:schemeClr>
                </a:solidFill>
                <a:latin typeface="Times New Roman" panose="02020603050405020304" pitchFamily="18" charset="0"/>
                <a:cs typeface="Times New Roman" panose="02020603050405020304" pitchFamily="18" charset="0"/>
              </a:rPr>
              <a:t> </a:t>
            </a:r>
            <a:r>
              <a:rPr lang="tr-TR" sz="1600" dirty="0" err="1">
                <a:solidFill>
                  <a:schemeClr val="bg2">
                    <a:lumMod val="25000"/>
                  </a:schemeClr>
                </a:solidFill>
                <a:latin typeface="Times New Roman" panose="02020603050405020304" pitchFamily="18" charset="0"/>
                <a:cs typeface="Times New Roman" panose="02020603050405020304" pitchFamily="18" charset="0"/>
              </a:rPr>
              <a:t>Burn</a:t>
            </a:r>
            <a:r>
              <a:rPr lang="tr-TR" sz="1600" dirty="0">
                <a:solidFill>
                  <a:schemeClr val="bg2">
                    <a:lumMod val="25000"/>
                  </a:schemeClr>
                </a:solidFill>
                <a:latin typeface="Times New Roman" panose="02020603050405020304" pitchFamily="18" charset="0"/>
                <a:cs typeface="Times New Roman" panose="02020603050405020304" pitchFamily="18" charset="0"/>
              </a:rPr>
              <a:t>: Renk yakma. Grafiğe ait rengi karartır.</a:t>
            </a:r>
          </a:p>
          <a:p>
            <a:pPr indent="92075">
              <a:lnSpc>
                <a:spcPct val="120000"/>
              </a:lnSpc>
              <a:spcBef>
                <a:spcPts val="600"/>
              </a:spcBef>
            </a:pPr>
            <a:r>
              <a:rPr lang="tr-TR" sz="1600" dirty="0">
                <a:solidFill>
                  <a:schemeClr val="bg2">
                    <a:lumMod val="25000"/>
                  </a:schemeClr>
                </a:solidFill>
                <a:latin typeface="Times New Roman" panose="02020603050405020304" pitchFamily="18" charset="0"/>
                <a:cs typeface="Times New Roman" panose="02020603050405020304" pitchFamily="18" charset="0"/>
              </a:rPr>
              <a:t>11. Darken: Kelime olarak Karartma anlamına gelir. Grafik rengi ile seçilen renk karışımından oluşan renkten daha koyu olan piksellerde bir değişiklik olmaz.</a:t>
            </a:r>
          </a:p>
          <a:p>
            <a:pPr indent="92075">
              <a:lnSpc>
                <a:spcPct val="120000"/>
              </a:lnSpc>
              <a:spcBef>
                <a:spcPts val="600"/>
              </a:spcBef>
            </a:pPr>
            <a:r>
              <a:rPr lang="tr-TR" sz="1600" dirty="0">
                <a:solidFill>
                  <a:schemeClr val="bg2">
                    <a:lumMod val="25000"/>
                  </a:schemeClr>
                </a:solidFill>
                <a:latin typeface="Times New Roman" panose="02020603050405020304" pitchFamily="18" charset="0"/>
                <a:cs typeface="Times New Roman" panose="02020603050405020304" pitchFamily="18" charset="0"/>
              </a:rPr>
              <a:t>12. </a:t>
            </a:r>
            <a:r>
              <a:rPr lang="tr-TR" sz="1600" dirty="0" err="1">
                <a:solidFill>
                  <a:schemeClr val="bg2">
                    <a:lumMod val="25000"/>
                  </a:schemeClr>
                </a:solidFill>
                <a:latin typeface="Times New Roman" panose="02020603050405020304" pitchFamily="18" charset="0"/>
                <a:cs typeface="Times New Roman" panose="02020603050405020304" pitchFamily="18" charset="0"/>
              </a:rPr>
              <a:t>Lighten</a:t>
            </a:r>
            <a:r>
              <a:rPr lang="tr-TR" sz="1600" dirty="0">
                <a:solidFill>
                  <a:schemeClr val="bg2">
                    <a:lumMod val="25000"/>
                  </a:schemeClr>
                </a:solidFill>
                <a:latin typeface="Times New Roman" panose="02020603050405020304" pitchFamily="18" charset="0"/>
                <a:cs typeface="Times New Roman" panose="02020603050405020304" pitchFamily="18" charset="0"/>
              </a:rPr>
              <a:t>: Kelime olarak Aydınlatma anlamına gelir. Grafik rengi ile seçilen renk karışımından oluşan renkten daha açık olan piksellerde bir değişiklik olmaz.</a:t>
            </a:r>
          </a:p>
          <a:p>
            <a:pPr indent="92075">
              <a:lnSpc>
                <a:spcPct val="120000"/>
              </a:lnSpc>
              <a:spcBef>
                <a:spcPts val="600"/>
              </a:spcBef>
            </a:pPr>
            <a:r>
              <a:rPr lang="tr-TR" sz="1600" dirty="0">
                <a:solidFill>
                  <a:schemeClr val="bg2">
                    <a:lumMod val="25000"/>
                  </a:schemeClr>
                </a:solidFill>
                <a:latin typeface="Times New Roman" panose="02020603050405020304" pitchFamily="18" charset="0"/>
                <a:cs typeface="Times New Roman" panose="02020603050405020304" pitchFamily="18" charset="0"/>
              </a:rPr>
              <a:t>13. </a:t>
            </a:r>
            <a:r>
              <a:rPr lang="tr-TR" sz="1600" dirty="0" err="1">
                <a:solidFill>
                  <a:schemeClr val="bg2">
                    <a:lumMod val="25000"/>
                  </a:schemeClr>
                </a:solidFill>
                <a:latin typeface="Times New Roman" panose="02020603050405020304" pitchFamily="18" charset="0"/>
                <a:cs typeface="Times New Roman" panose="02020603050405020304" pitchFamily="18" charset="0"/>
              </a:rPr>
              <a:t>Difference</a:t>
            </a:r>
            <a:r>
              <a:rPr lang="tr-TR" sz="1600" dirty="0">
                <a:solidFill>
                  <a:schemeClr val="bg2">
                    <a:lumMod val="25000"/>
                  </a:schemeClr>
                </a:solidFill>
                <a:latin typeface="Times New Roman" panose="02020603050405020304" pitchFamily="18" charset="0"/>
                <a:cs typeface="Times New Roman" panose="02020603050405020304" pitchFamily="18" charset="0"/>
              </a:rPr>
              <a:t>: Kelime olarak Fark anlamına gelir. Beyaz renklerle karıştırma gerçekleştirir.</a:t>
            </a:r>
          </a:p>
          <a:p>
            <a:pPr indent="92075">
              <a:lnSpc>
                <a:spcPct val="120000"/>
              </a:lnSpc>
              <a:spcBef>
                <a:spcPts val="600"/>
              </a:spcBef>
            </a:pPr>
            <a:r>
              <a:rPr lang="tr-TR" sz="1600" dirty="0">
                <a:solidFill>
                  <a:schemeClr val="bg2">
                    <a:lumMod val="25000"/>
                  </a:schemeClr>
                </a:solidFill>
                <a:latin typeface="Times New Roman" panose="02020603050405020304" pitchFamily="18" charset="0"/>
                <a:cs typeface="Times New Roman" panose="02020603050405020304" pitchFamily="18" charset="0"/>
              </a:rPr>
              <a:t>14. </a:t>
            </a:r>
            <a:r>
              <a:rPr lang="tr-TR" sz="1600" dirty="0" err="1">
                <a:solidFill>
                  <a:schemeClr val="bg2">
                    <a:lumMod val="25000"/>
                  </a:schemeClr>
                </a:solidFill>
                <a:latin typeface="Times New Roman" panose="02020603050405020304" pitchFamily="18" charset="0"/>
                <a:cs typeface="Times New Roman" panose="02020603050405020304" pitchFamily="18" charset="0"/>
              </a:rPr>
              <a:t>Exclusion</a:t>
            </a:r>
            <a:r>
              <a:rPr lang="tr-TR" sz="1600" dirty="0">
                <a:solidFill>
                  <a:schemeClr val="bg2">
                    <a:lumMod val="25000"/>
                  </a:schemeClr>
                </a:solidFill>
                <a:latin typeface="Times New Roman" panose="02020603050405020304" pitchFamily="18" charset="0"/>
                <a:cs typeface="Times New Roman" panose="02020603050405020304" pitchFamily="18" charset="0"/>
              </a:rPr>
              <a:t>: </a:t>
            </a:r>
            <a:r>
              <a:rPr lang="tr-TR" sz="1600" dirty="0" err="1">
                <a:solidFill>
                  <a:schemeClr val="bg2">
                    <a:lumMod val="25000"/>
                  </a:schemeClr>
                </a:solidFill>
                <a:latin typeface="Times New Roman" panose="02020603050405020304" pitchFamily="18" charset="0"/>
                <a:cs typeface="Times New Roman" panose="02020603050405020304" pitchFamily="18" charset="0"/>
              </a:rPr>
              <a:t>Difference</a:t>
            </a:r>
            <a:r>
              <a:rPr lang="tr-TR" sz="1600" dirty="0">
                <a:solidFill>
                  <a:schemeClr val="bg2">
                    <a:lumMod val="25000"/>
                  </a:schemeClr>
                </a:solidFill>
                <a:latin typeface="Times New Roman" panose="02020603050405020304" pitchFamily="18" charset="0"/>
                <a:cs typeface="Times New Roman" panose="02020603050405020304" pitchFamily="18" charset="0"/>
              </a:rPr>
              <a:t> </a:t>
            </a:r>
            <a:r>
              <a:rPr lang="tr-TR" sz="1600" dirty="0" err="1">
                <a:solidFill>
                  <a:schemeClr val="bg2">
                    <a:lumMod val="25000"/>
                  </a:schemeClr>
                </a:solidFill>
                <a:latin typeface="Times New Roman" panose="02020603050405020304" pitchFamily="18" charset="0"/>
                <a:cs typeface="Times New Roman" panose="02020603050405020304" pitchFamily="18" charset="0"/>
              </a:rPr>
              <a:t>modu</a:t>
            </a:r>
            <a:r>
              <a:rPr lang="tr-TR" sz="1600" dirty="0">
                <a:solidFill>
                  <a:schemeClr val="bg2">
                    <a:lumMod val="25000"/>
                  </a:schemeClr>
                </a:solidFill>
                <a:latin typeface="Times New Roman" panose="02020603050405020304" pitchFamily="18" charset="0"/>
                <a:cs typeface="Times New Roman" panose="02020603050405020304" pitchFamily="18" charset="0"/>
              </a:rPr>
              <a:t> ile aynı özelliğe sahiptir. Farklı olarak yumuşak efekt kullanır.</a:t>
            </a:r>
          </a:p>
          <a:p>
            <a:pPr indent="92075">
              <a:lnSpc>
                <a:spcPct val="120000"/>
              </a:lnSpc>
              <a:spcBef>
                <a:spcPts val="600"/>
              </a:spcBef>
            </a:pPr>
            <a:r>
              <a:rPr lang="tr-TR" sz="1600" dirty="0">
                <a:solidFill>
                  <a:schemeClr val="bg2">
                    <a:lumMod val="25000"/>
                  </a:schemeClr>
                </a:solidFill>
                <a:latin typeface="Times New Roman" panose="02020603050405020304" pitchFamily="18" charset="0"/>
                <a:cs typeface="Times New Roman" panose="02020603050405020304" pitchFamily="18" charset="0"/>
              </a:rPr>
              <a:t>15. </a:t>
            </a:r>
            <a:r>
              <a:rPr lang="tr-TR" sz="1600" dirty="0" err="1">
                <a:solidFill>
                  <a:schemeClr val="bg2">
                    <a:lumMod val="25000"/>
                  </a:schemeClr>
                </a:solidFill>
                <a:latin typeface="Times New Roman" panose="02020603050405020304" pitchFamily="18" charset="0"/>
                <a:cs typeface="Times New Roman" panose="02020603050405020304" pitchFamily="18" charset="0"/>
              </a:rPr>
              <a:t>Saturation</a:t>
            </a:r>
            <a:r>
              <a:rPr lang="tr-TR" sz="1600" dirty="0">
                <a:solidFill>
                  <a:schemeClr val="bg2">
                    <a:lumMod val="25000"/>
                  </a:schemeClr>
                </a:solidFill>
                <a:latin typeface="Times New Roman" panose="02020603050405020304" pitchFamily="18" charset="0"/>
                <a:cs typeface="Times New Roman" panose="02020603050405020304" pitchFamily="18" charset="0"/>
              </a:rPr>
              <a:t>: Kelime olarak Doygunluk anlamına gelir. Grafiğe ait esas rengin parıldamasını sağlar.</a:t>
            </a:r>
          </a:p>
          <a:p>
            <a:pPr indent="92075">
              <a:lnSpc>
                <a:spcPct val="120000"/>
              </a:lnSpc>
              <a:spcBef>
                <a:spcPts val="600"/>
              </a:spcBef>
            </a:pPr>
            <a:r>
              <a:rPr lang="tr-TR" sz="1600" dirty="0">
                <a:solidFill>
                  <a:schemeClr val="bg2">
                    <a:lumMod val="25000"/>
                  </a:schemeClr>
                </a:solidFill>
                <a:latin typeface="Times New Roman" panose="02020603050405020304" pitchFamily="18" charset="0"/>
                <a:cs typeface="Times New Roman" panose="02020603050405020304" pitchFamily="18" charset="0"/>
              </a:rPr>
              <a:t>16. </a:t>
            </a:r>
            <a:r>
              <a:rPr lang="tr-TR" sz="1600" dirty="0" err="1">
                <a:solidFill>
                  <a:schemeClr val="bg2">
                    <a:lumMod val="25000"/>
                  </a:schemeClr>
                </a:solidFill>
                <a:latin typeface="Times New Roman" panose="02020603050405020304" pitchFamily="18" charset="0"/>
                <a:cs typeface="Times New Roman" panose="02020603050405020304" pitchFamily="18" charset="0"/>
              </a:rPr>
              <a:t>Color</a:t>
            </a:r>
            <a:r>
              <a:rPr lang="tr-TR" sz="1600" dirty="0">
                <a:solidFill>
                  <a:schemeClr val="bg2">
                    <a:lumMod val="25000"/>
                  </a:schemeClr>
                </a:solidFill>
                <a:latin typeface="Times New Roman" panose="02020603050405020304" pitchFamily="18" charset="0"/>
                <a:cs typeface="Times New Roman" panose="02020603050405020304" pitchFamily="18" charset="0"/>
              </a:rPr>
              <a:t>: Kelime olarak Renk anlamına gelir. Karışım sonucu oluşan rengi ve grafik renginin doygunluğa ulaşmasını sağlar</a:t>
            </a:r>
            <a:endParaRPr lang="tr-TR" sz="1600"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6" name="Dikdörtgen 5"/>
          <p:cNvSpPr/>
          <p:nvPr/>
        </p:nvSpPr>
        <p:spPr>
          <a:xfrm>
            <a:off x="9023929" y="1940494"/>
            <a:ext cx="3047998" cy="4007724"/>
          </a:xfrm>
          <a:prstGeom prst="rect">
            <a:avLst/>
          </a:prstGeom>
        </p:spPr>
        <p:txBody>
          <a:bodyPr vert="horz" lIns="0" tIns="45720" rIns="0" bIns="45720" rtlCol="0">
            <a:noAutofit/>
          </a:bodyPr>
          <a:lstStyle/>
          <a:p>
            <a:r>
              <a:rPr lang="tr-TR" b="1" spc="-50" dirty="0" err="1">
                <a:solidFill>
                  <a:schemeClr val="bg2">
                    <a:lumMod val="25000"/>
                  </a:schemeClr>
                </a:solidFill>
                <a:latin typeface="Times New Roman" panose="02020603050405020304" pitchFamily="18" charset="0"/>
                <a:ea typeface="+mj-ea"/>
                <a:cs typeface="Times New Roman" panose="02020603050405020304" pitchFamily="18" charset="0"/>
              </a:rPr>
              <a:t>Layer</a:t>
            </a:r>
            <a:r>
              <a:rPr lang="tr-TR" b="1" spc="-50" dirty="0">
                <a:solidFill>
                  <a:schemeClr val="bg2">
                    <a:lumMod val="25000"/>
                  </a:schemeClr>
                </a:solidFill>
                <a:latin typeface="Times New Roman" panose="02020603050405020304" pitchFamily="18" charset="0"/>
                <a:ea typeface="+mj-ea"/>
                <a:cs typeface="Times New Roman" panose="02020603050405020304" pitchFamily="18" charset="0"/>
              </a:rPr>
              <a:t> sitillerinin diğer alt ayarları:</a:t>
            </a:r>
          </a:p>
          <a:p>
            <a:r>
              <a:rPr lang="tr-TR" spc="-50" dirty="0">
                <a:solidFill>
                  <a:schemeClr val="bg2">
                    <a:lumMod val="25000"/>
                  </a:schemeClr>
                </a:solidFill>
                <a:latin typeface="Times New Roman" panose="02020603050405020304" pitchFamily="18" charset="0"/>
                <a:ea typeface="+mj-ea"/>
                <a:cs typeface="Times New Roman" panose="02020603050405020304" pitchFamily="18" charset="0"/>
              </a:rPr>
              <a:t>1. </a:t>
            </a:r>
            <a:r>
              <a:rPr lang="tr-TR" spc="-50" dirty="0" err="1">
                <a:solidFill>
                  <a:schemeClr val="bg2">
                    <a:lumMod val="25000"/>
                  </a:schemeClr>
                </a:solidFill>
                <a:latin typeface="Times New Roman" panose="02020603050405020304" pitchFamily="18" charset="0"/>
                <a:ea typeface="+mj-ea"/>
                <a:cs typeface="Times New Roman" panose="02020603050405020304" pitchFamily="18" charset="0"/>
              </a:rPr>
              <a:t>Distance</a:t>
            </a:r>
            <a:r>
              <a:rPr lang="tr-TR" spc="-50" dirty="0">
                <a:solidFill>
                  <a:schemeClr val="bg2">
                    <a:lumMod val="25000"/>
                  </a:schemeClr>
                </a:solidFill>
                <a:latin typeface="Times New Roman" panose="02020603050405020304" pitchFamily="18" charset="0"/>
                <a:ea typeface="+mj-ea"/>
                <a:cs typeface="Times New Roman" panose="02020603050405020304" pitchFamily="18" charset="0"/>
              </a:rPr>
              <a:t>: Kaplamanın mesafesini,</a:t>
            </a:r>
          </a:p>
          <a:p>
            <a:r>
              <a:rPr lang="tr-TR" spc="-50" dirty="0">
                <a:solidFill>
                  <a:schemeClr val="bg2">
                    <a:lumMod val="25000"/>
                  </a:schemeClr>
                </a:solidFill>
                <a:latin typeface="Times New Roman" panose="02020603050405020304" pitchFamily="18" charset="0"/>
                <a:ea typeface="+mj-ea"/>
                <a:cs typeface="Times New Roman" panose="02020603050405020304" pitchFamily="18" charset="0"/>
              </a:rPr>
              <a:t>2. Size: Boyutunu,</a:t>
            </a:r>
          </a:p>
          <a:p>
            <a:r>
              <a:rPr lang="tr-TR" spc="-50" dirty="0">
                <a:solidFill>
                  <a:schemeClr val="bg2">
                    <a:lumMod val="25000"/>
                  </a:schemeClr>
                </a:solidFill>
                <a:latin typeface="Times New Roman" panose="02020603050405020304" pitchFamily="18" charset="0"/>
                <a:ea typeface="+mj-ea"/>
                <a:cs typeface="Times New Roman" panose="02020603050405020304" pitchFamily="18" charset="0"/>
              </a:rPr>
              <a:t>3. Counter: Kenarın düzeltilmesini,</a:t>
            </a:r>
          </a:p>
          <a:p>
            <a:r>
              <a:rPr lang="tr-TR" spc="-50" dirty="0">
                <a:solidFill>
                  <a:schemeClr val="bg2">
                    <a:lumMod val="25000"/>
                  </a:schemeClr>
                </a:solidFill>
                <a:latin typeface="Times New Roman" panose="02020603050405020304" pitchFamily="18" charset="0"/>
                <a:ea typeface="+mj-ea"/>
                <a:cs typeface="Times New Roman" panose="02020603050405020304" pitchFamily="18" charset="0"/>
              </a:rPr>
              <a:t>4. </a:t>
            </a:r>
            <a:r>
              <a:rPr lang="tr-TR" spc="-50" dirty="0" err="1">
                <a:solidFill>
                  <a:schemeClr val="bg2">
                    <a:lumMod val="25000"/>
                  </a:schemeClr>
                </a:solidFill>
                <a:latin typeface="Times New Roman" panose="02020603050405020304" pitchFamily="18" charset="0"/>
                <a:ea typeface="+mj-ea"/>
                <a:cs typeface="Times New Roman" panose="02020603050405020304" pitchFamily="18" charset="0"/>
              </a:rPr>
              <a:t>Opacity</a:t>
            </a:r>
            <a:r>
              <a:rPr lang="tr-TR" spc="-50" dirty="0">
                <a:solidFill>
                  <a:schemeClr val="bg2">
                    <a:lumMod val="25000"/>
                  </a:schemeClr>
                </a:solidFill>
                <a:latin typeface="Times New Roman" panose="02020603050405020304" pitchFamily="18" charset="0"/>
                <a:ea typeface="+mj-ea"/>
                <a:cs typeface="Times New Roman" panose="02020603050405020304" pitchFamily="18" charset="0"/>
              </a:rPr>
              <a:t>: Koyuluk/şeffaflık ayarının yapılmasını,</a:t>
            </a:r>
          </a:p>
          <a:p>
            <a:r>
              <a:rPr lang="tr-TR" spc="-50" dirty="0">
                <a:solidFill>
                  <a:schemeClr val="bg2">
                    <a:lumMod val="25000"/>
                  </a:schemeClr>
                </a:solidFill>
                <a:latin typeface="Times New Roman" panose="02020603050405020304" pitchFamily="18" charset="0"/>
                <a:ea typeface="+mj-ea"/>
                <a:cs typeface="Times New Roman" panose="02020603050405020304" pitchFamily="18" charset="0"/>
              </a:rPr>
              <a:t>5. Spread: Işığın yayılmasını sağlar.</a:t>
            </a:r>
          </a:p>
          <a:p>
            <a:r>
              <a:rPr lang="tr-TR" spc="-50" dirty="0">
                <a:solidFill>
                  <a:schemeClr val="bg2">
                    <a:lumMod val="25000"/>
                  </a:schemeClr>
                </a:solidFill>
                <a:latin typeface="Times New Roman" panose="02020603050405020304" pitchFamily="18" charset="0"/>
                <a:ea typeface="+mj-ea"/>
                <a:cs typeface="Times New Roman" panose="02020603050405020304" pitchFamily="18" charset="0"/>
              </a:rPr>
              <a:t>6. </a:t>
            </a:r>
            <a:r>
              <a:rPr lang="tr-TR" spc="-50" dirty="0" err="1">
                <a:solidFill>
                  <a:schemeClr val="bg2">
                    <a:lumMod val="25000"/>
                  </a:schemeClr>
                </a:solidFill>
                <a:latin typeface="Times New Roman" panose="02020603050405020304" pitchFamily="18" charset="0"/>
                <a:ea typeface="+mj-ea"/>
                <a:cs typeface="Times New Roman" panose="02020603050405020304" pitchFamily="18" charset="0"/>
              </a:rPr>
              <a:t>Noise</a:t>
            </a:r>
            <a:r>
              <a:rPr lang="tr-TR" spc="-50" dirty="0">
                <a:solidFill>
                  <a:schemeClr val="bg2">
                    <a:lumMod val="25000"/>
                  </a:schemeClr>
                </a:solidFill>
                <a:latin typeface="Times New Roman" panose="02020603050405020304" pitchFamily="18" charset="0"/>
                <a:ea typeface="+mj-ea"/>
                <a:cs typeface="Times New Roman" panose="02020603050405020304" pitchFamily="18" charset="0"/>
              </a:rPr>
              <a:t>: Işıklandırma renginin düz yâda pütürlü görünümünü düzenler.</a:t>
            </a:r>
          </a:p>
        </p:txBody>
      </p:sp>
      <p:cxnSp>
        <p:nvCxnSpPr>
          <p:cNvPr id="8" name="Düz Bağlayıcı 7"/>
          <p:cNvCxnSpPr/>
          <p:nvPr/>
        </p:nvCxnSpPr>
        <p:spPr>
          <a:xfrm>
            <a:off x="8894618" y="1838037"/>
            <a:ext cx="0" cy="4405745"/>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6063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77913" y="804974"/>
            <a:ext cx="10058400" cy="952269"/>
          </a:xfrm>
        </p:spPr>
        <p:txBody>
          <a:bodyPr/>
          <a:lstStyle/>
          <a:p>
            <a:r>
              <a:rPr lang="tr-TR" dirty="0" err="1"/>
              <a:t>Layer</a:t>
            </a:r>
            <a:r>
              <a:rPr lang="tr-TR" dirty="0"/>
              <a:t> </a:t>
            </a:r>
            <a:r>
              <a:rPr lang="tr-TR" dirty="0" smtClean="0"/>
              <a:t>Palet Menusu [</a:t>
            </a:r>
            <a:r>
              <a:rPr lang="tr-TR" dirty="0"/>
              <a:t>1</a:t>
            </a:r>
            <a:r>
              <a:rPr lang="tr-TR" dirty="0" smtClean="0"/>
              <a:t>]</a:t>
            </a:r>
            <a:endParaRPr lang="tr-TR" dirty="0"/>
          </a:p>
        </p:txBody>
      </p:sp>
      <p:sp>
        <p:nvSpPr>
          <p:cNvPr id="4" name="Dikdörtgen 3"/>
          <p:cNvSpPr/>
          <p:nvPr/>
        </p:nvSpPr>
        <p:spPr>
          <a:xfrm>
            <a:off x="4738714" y="1955890"/>
            <a:ext cx="7157722" cy="4413797"/>
          </a:xfrm>
          <a:prstGeom prst="rect">
            <a:avLst/>
          </a:prstGeom>
        </p:spPr>
        <p:txBody>
          <a:bodyPr vert="horz" lIns="0" tIns="45720" rIns="0" bIns="45720" rtlCol="0">
            <a:noAutofit/>
          </a:bodyPr>
          <a:lstStyle/>
          <a:p>
            <a:r>
              <a:rPr lang="en-US" b="1" dirty="0" smtClean="0">
                <a:solidFill>
                  <a:srgbClr val="002060"/>
                </a:solidFill>
                <a:latin typeface="Times New Roman" panose="02020603050405020304" pitchFamily="18" charset="0"/>
                <a:cs typeface="Times New Roman" panose="02020603050405020304" pitchFamily="18" charset="0"/>
              </a:rPr>
              <a:t>New </a:t>
            </a:r>
            <a:r>
              <a:rPr lang="en-US" b="1" dirty="0">
                <a:solidFill>
                  <a:srgbClr val="002060"/>
                </a:solidFill>
                <a:latin typeface="Times New Roman" panose="02020603050405020304" pitchFamily="18" charset="0"/>
                <a:cs typeface="Times New Roman" panose="02020603050405020304" pitchFamily="18" charset="0"/>
              </a:rPr>
              <a:t>layer: </a:t>
            </a:r>
            <a:r>
              <a:rPr lang="en-US" dirty="0" err="1">
                <a:solidFill>
                  <a:srgbClr val="002060"/>
                </a:solidFill>
                <a:latin typeface="Times New Roman" panose="02020603050405020304" pitchFamily="18" charset="0"/>
                <a:cs typeface="Times New Roman" panose="02020603050405020304" pitchFamily="18" charset="0"/>
              </a:rPr>
              <a:t>Yeni</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bir</a:t>
            </a:r>
            <a:r>
              <a:rPr lang="en-US" dirty="0">
                <a:solidFill>
                  <a:srgbClr val="002060"/>
                </a:solidFill>
                <a:latin typeface="Times New Roman" panose="02020603050405020304" pitchFamily="18" charset="0"/>
                <a:cs typeface="Times New Roman" panose="02020603050405020304" pitchFamily="18" charset="0"/>
              </a:rPr>
              <a:t> </a:t>
            </a:r>
            <a:r>
              <a:rPr lang="en-US" dirty="0" err="1" smtClean="0">
                <a:solidFill>
                  <a:srgbClr val="002060"/>
                </a:solidFill>
                <a:latin typeface="Times New Roman" panose="02020603050405020304" pitchFamily="18" charset="0"/>
                <a:cs typeface="Times New Roman" panose="02020603050405020304" pitchFamily="18" charset="0"/>
              </a:rPr>
              <a:t>katman</a:t>
            </a:r>
            <a:r>
              <a:rPr lang="tr-TR" dirty="0" smtClean="0">
                <a:solidFill>
                  <a:srgbClr val="002060"/>
                </a:solidFill>
                <a:latin typeface="Times New Roman" panose="02020603050405020304" pitchFamily="18" charset="0"/>
                <a:cs typeface="Times New Roman" panose="02020603050405020304" pitchFamily="18" charset="0"/>
              </a:rPr>
              <a:t> oluşturulmasını </a:t>
            </a:r>
            <a:r>
              <a:rPr lang="tr-TR" dirty="0">
                <a:solidFill>
                  <a:srgbClr val="002060"/>
                </a:solidFill>
                <a:latin typeface="Times New Roman" panose="02020603050405020304" pitchFamily="18" charset="0"/>
                <a:cs typeface="Times New Roman" panose="02020603050405020304" pitchFamily="18" charset="0"/>
              </a:rPr>
              <a:t>sağlayan </a:t>
            </a:r>
            <a:r>
              <a:rPr lang="tr-TR" dirty="0" smtClean="0">
                <a:solidFill>
                  <a:srgbClr val="002060"/>
                </a:solidFill>
                <a:latin typeface="Times New Roman" panose="02020603050405020304" pitchFamily="18" charset="0"/>
                <a:cs typeface="Times New Roman" panose="02020603050405020304" pitchFamily="18" charset="0"/>
              </a:rPr>
              <a:t>New </a:t>
            </a:r>
            <a:r>
              <a:rPr lang="tr-TR" dirty="0" err="1" smtClean="0">
                <a:solidFill>
                  <a:srgbClr val="002060"/>
                </a:solidFill>
                <a:latin typeface="Times New Roman" panose="02020603050405020304" pitchFamily="18" charset="0"/>
                <a:cs typeface="Times New Roman" panose="02020603050405020304" pitchFamily="18" charset="0"/>
              </a:rPr>
              <a:t>layer</a:t>
            </a:r>
            <a:r>
              <a:rPr lang="tr-TR" dirty="0" smtClean="0">
                <a:solidFill>
                  <a:srgbClr val="002060"/>
                </a:solidFill>
                <a:latin typeface="Times New Roman" panose="02020603050405020304" pitchFamily="18" charset="0"/>
                <a:cs typeface="Times New Roman" panose="02020603050405020304" pitchFamily="18" charset="0"/>
              </a:rPr>
              <a:t> </a:t>
            </a:r>
            <a:r>
              <a:rPr lang="tr-TR" dirty="0">
                <a:solidFill>
                  <a:srgbClr val="002060"/>
                </a:solidFill>
                <a:latin typeface="Times New Roman" panose="02020603050405020304" pitchFamily="18" charset="0"/>
                <a:cs typeface="Times New Roman" panose="02020603050405020304" pitchFamily="18" charset="0"/>
              </a:rPr>
              <a:t>penceresini </a:t>
            </a:r>
            <a:r>
              <a:rPr lang="tr-TR" dirty="0" smtClean="0">
                <a:solidFill>
                  <a:srgbClr val="002060"/>
                </a:solidFill>
                <a:latin typeface="Times New Roman" panose="02020603050405020304" pitchFamily="18" charset="0"/>
                <a:cs typeface="Times New Roman" panose="02020603050405020304" pitchFamily="18" charset="0"/>
              </a:rPr>
              <a:t>ekrana getirir</a:t>
            </a:r>
            <a:r>
              <a:rPr lang="tr-TR" dirty="0">
                <a:solidFill>
                  <a:srgbClr val="002060"/>
                </a:solidFill>
                <a:latin typeface="Times New Roman" panose="02020603050405020304" pitchFamily="18" charset="0"/>
                <a:cs typeface="Times New Roman" panose="02020603050405020304" pitchFamily="18" charset="0"/>
              </a:rPr>
              <a:t>. Bu ekrandaki name alanı ile </a:t>
            </a:r>
            <a:r>
              <a:rPr lang="tr-TR" dirty="0" smtClean="0">
                <a:solidFill>
                  <a:srgbClr val="002060"/>
                </a:solidFill>
                <a:latin typeface="Times New Roman" panose="02020603050405020304" pitchFamily="18" charset="0"/>
                <a:cs typeface="Times New Roman" panose="02020603050405020304" pitchFamily="18" charset="0"/>
              </a:rPr>
              <a:t>katmana yeni </a:t>
            </a:r>
            <a:r>
              <a:rPr lang="tr-TR" dirty="0">
                <a:solidFill>
                  <a:srgbClr val="002060"/>
                </a:solidFill>
                <a:latin typeface="Times New Roman" panose="02020603050405020304" pitchFamily="18" charset="0"/>
                <a:cs typeface="Times New Roman" panose="02020603050405020304" pitchFamily="18" charset="0"/>
              </a:rPr>
              <a:t>bir isim verilebilir.</a:t>
            </a:r>
          </a:p>
          <a:p>
            <a:r>
              <a:rPr lang="tr-TR" b="1" dirty="0" err="1">
                <a:solidFill>
                  <a:srgbClr val="002060"/>
                </a:solidFill>
                <a:latin typeface="Times New Roman" panose="02020603050405020304" pitchFamily="18" charset="0"/>
                <a:cs typeface="Times New Roman" panose="02020603050405020304" pitchFamily="18" charset="0"/>
              </a:rPr>
              <a:t>Duplicate</a:t>
            </a:r>
            <a:r>
              <a:rPr lang="tr-TR" b="1" dirty="0">
                <a:solidFill>
                  <a:srgbClr val="002060"/>
                </a:solidFill>
                <a:latin typeface="Times New Roman" panose="02020603050405020304" pitchFamily="18" charset="0"/>
                <a:cs typeface="Times New Roman" panose="02020603050405020304" pitchFamily="18" charset="0"/>
              </a:rPr>
              <a:t> </a:t>
            </a:r>
            <a:r>
              <a:rPr lang="tr-TR" b="1" dirty="0" err="1">
                <a:solidFill>
                  <a:srgbClr val="002060"/>
                </a:solidFill>
                <a:latin typeface="Times New Roman" panose="02020603050405020304" pitchFamily="18" charset="0"/>
                <a:cs typeface="Times New Roman" panose="02020603050405020304" pitchFamily="18" charset="0"/>
              </a:rPr>
              <a:t>Layer</a:t>
            </a:r>
            <a:r>
              <a:rPr lang="tr-TR" b="1" dirty="0">
                <a:solidFill>
                  <a:srgbClr val="002060"/>
                </a:solidFill>
                <a:latin typeface="Times New Roman" panose="02020603050405020304" pitchFamily="18" charset="0"/>
                <a:cs typeface="Times New Roman" panose="02020603050405020304" pitchFamily="18" charset="0"/>
              </a:rPr>
              <a:t>: </a:t>
            </a:r>
            <a:r>
              <a:rPr lang="tr-TR" dirty="0">
                <a:solidFill>
                  <a:srgbClr val="002060"/>
                </a:solidFill>
                <a:latin typeface="Times New Roman" panose="02020603050405020304" pitchFamily="18" charset="0"/>
                <a:cs typeface="Times New Roman" panose="02020603050405020304" pitchFamily="18" charset="0"/>
              </a:rPr>
              <a:t>Aktif katmanın </a:t>
            </a:r>
            <a:r>
              <a:rPr lang="tr-TR" dirty="0" smtClean="0">
                <a:solidFill>
                  <a:srgbClr val="002060"/>
                </a:solidFill>
                <a:latin typeface="Times New Roman" panose="02020603050405020304" pitchFamily="18" charset="0"/>
                <a:cs typeface="Times New Roman" panose="02020603050405020304" pitchFamily="18" charset="0"/>
              </a:rPr>
              <a:t>birebir kopyasını </a:t>
            </a:r>
            <a:r>
              <a:rPr lang="tr-TR" dirty="0">
                <a:solidFill>
                  <a:srgbClr val="002060"/>
                </a:solidFill>
                <a:latin typeface="Times New Roman" panose="02020603050405020304" pitchFamily="18" charset="0"/>
                <a:cs typeface="Times New Roman" panose="02020603050405020304" pitchFamily="18" charset="0"/>
              </a:rPr>
              <a:t>çıkartmaya yarar. Bu kopya </a:t>
            </a:r>
            <a:r>
              <a:rPr lang="tr-TR" dirty="0" smtClean="0">
                <a:solidFill>
                  <a:srgbClr val="002060"/>
                </a:solidFill>
                <a:latin typeface="Times New Roman" panose="02020603050405020304" pitchFamily="18" charset="0"/>
                <a:cs typeface="Times New Roman" panose="02020603050405020304" pitchFamily="18" charset="0"/>
              </a:rPr>
              <a:t>çalışılan belgeye </a:t>
            </a:r>
            <a:r>
              <a:rPr lang="tr-TR" dirty="0">
                <a:solidFill>
                  <a:srgbClr val="002060"/>
                </a:solidFill>
                <a:latin typeface="Times New Roman" panose="02020603050405020304" pitchFamily="18" charset="0"/>
                <a:cs typeface="Times New Roman" panose="02020603050405020304" pitchFamily="18" charset="0"/>
              </a:rPr>
              <a:t>çıkartılabileceği gibi yeni bir </a:t>
            </a:r>
            <a:r>
              <a:rPr lang="tr-TR" dirty="0" smtClean="0">
                <a:solidFill>
                  <a:srgbClr val="002060"/>
                </a:solidFill>
                <a:latin typeface="Times New Roman" panose="02020603050405020304" pitchFamily="18" charset="0"/>
                <a:cs typeface="Times New Roman" panose="02020603050405020304" pitchFamily="18" charset="0"/>
              </a:rPr>
              <a:t>belgeye de </a:t>
            </a:r>
            <a:r>
              <a:rPr lang="tr-TR" dirty="0">
                <a:solidFill>
                  <a:srgbClr val="002060"/>
                </a:solidFill>
                <a:latin typeface="Times New Roman" panose="02020603050405020304" pitchFamily="18" charset="0"/>
                <a:cs typeface="Times New Roman" panose="02020603050405020304" pitchFamily="18" charset="0"/>
              </a:rPr>
              <a:t>çıkartılabilir.</a:t>
            </a:r>
          </a:p>
          <a:p>
            <a:r>
              <a:rPr lang="tr-TR" b="1" dirty="0">
                <a:solidFill>
                  <a:srgbClr val="002060"/>
                </a:solidFill>
                <a:latin typeface="Times New Roman" panose="02020603050405020304" pitchFamily="18" charset="0"/>
                <a:cs typeface="Times New Roman" panose="02020603050405020304" pitchFamily="18" charset="0"/>
              </a:rPr>
              <a:t>Palette </a:t>
            </a:r>
            <a:r>
              <a:rPr lang="tr-TR" b="1" dirty="0" err="1">
                <a:solidFill>
                  <a:srgbClr val="002060"/>
                </a:solidFill>
                <a:latin typeface="Times New Roman" panose="02020603050405020304" pitchFamily="18" charset="0"/>
                <a:cs typeface="Times New Roman" panose="02020603050405020304" pitchFamily="18" charset="0"/>
              </a:rPr>
              <a:t>Options</a:t>
            </a:r>
            <a:r>
              <a:rPr lang="tr-TR" b="1" dirty="0">
                <a:solidFill>
                  <a:srgbClr val="002060"/>
                </a:solidFill>
                <a:latin typeface="Times New Roman" panose="02020603050405020304" pitchFamily="18" charset="0"/>
                <a:cs typeface="Times New Roman" panose="02020603050405020304" pitchFamily="18" charset="0"/>
              </a:rPr>
              <a:t>: </a:t>
            </a:r>
            <a:r>
              <a:rPr lang="tr-TR" dirty="0">
                <a:solidFill>
                  <a:srgbClr val="002060"/>
                </a:solidFill>
                <a:latin typeface="Times New Roman" panose="02020603050405020304" pitchFamily="18" charset="0"/>
                <a:cs typeface="Times New Roman" panose="02020603050405020304" pitchFamily="18" charset="0"/>
              </a:rPr>
              <a:t>Katman </a:t>
            </a:r>
            <a:r>
              <a:rPr lang="tr-TR" dirty="0" smtClean="0">
                <a:solidFill>
                  <a:srgbClr val="002060"/>
                </a:solidFill>
                <a:latin typeface="Times New Roman" panose="02020603050405020304" pitchFamily="18" charset="0"/>
                <a:cs typeface="Times New Roman" panose="02020603050405020304" pitchFamily="18" charset="0"/>
              </a:rPr>
              <a:t>simgesinin gösterilip </a:t>
            </a:r>
            <a:r>
              <a:rPr lang="tr-TR" dirty="0">
                <a:solidFill>
                  <a:srgbClr val="002060"/>
                </a:solidFill>
                <a:latin typeface="Times New Roman" panose="02020603050405020304" pitchFamily="18" charset="0"/>
                <a:cs typeface="Times New Roman" panose="02020603050405020304" pitchFamily="18" charset="0"/>
              </a:rPr>
              <a:t>gösterilmeyeceğini</a:t>
            </a:r>
            <a:r>
              <a:rPr lang="tr-TR" dirty="0" smtClean="0">
                <a:solidFill>
                  <a:srgbClr val="002060"/>
                </a:solidFill>
                <a:latin typeface="Times New Roman" panose="02020603050405020304" pitchFamily="18" charset="0"/>
                <a:cs typeface="Times New Roman" panose="02020603050405020304" pitchFamily="18" charset="0"/>
              </a:rPr>
              <a:t>, </a:t>
            </a:r>
            <a:endParaRPr lang="tr-TR" dirty="0">
              <a:solidFill>
                <a:srgbClr val="002060"/>
              </a:solidFill>
              <a:latin typeface="Times New Roman" panose="02020603050405020304" pitchFamily="18" charset="0"/>
              <a:cs typeface="Times New Roman" panose="02020603050405020304" pitchFamily="18" charset="0"/>
            </a:endParaRPr>
          </a:p>
          <a:p>
            <a:r>
              <a:rPr lang="tr-TR" dirty="0">
                <a:solidFill>
                  <a:srgbClr val="002060"/>
                </a:solidFill>
                <a:latin typeface="Times New Roman" panose="02020603050405020304" pitchFamily="18" charset="0"/>
                <a:cs typeface="Times New Roman" panose="02020603050405020304" pitchFamily="18" charset="0"/>
              </a:rPr>
              <a:t>gösterilecek ise büyüklük ayarının yapılacağı pencereyi ekrana getirir.</a:t>
            </a:r>
          </a:p>
          <a:p>
            <a:r>
              <a:rPr lang="tr-TR" b="1" dirty="0" err="1">
                <a:solidFill>
                  <a:srgbClr val="002060"/>
                </a:solidFill>
                <a:latin typeface="Times New Roman" panose="02020603050405020304" pitchFamily="18" charset="0"/>
                <a:cs typeface="Times New Roman" panose="02020603050405020304" pitchFamily="18" charset="0"/>
              </a:rPr>
              <a:t>Delete</a:t>
            </a:r>
            <a:r>
              <a:rPr lang="tr-TR" b="1" dirty="0">
                <a:solidFill>
                  <a:srgbClr val="002060"/>
                </a:solidFill>
                <a:latin typeface="Times New Roman" panose="02020603050405020304" pitchFamily="18" charset="0"/>
                <a:cs typeface="Times New Roman" panose="02020603050405020304" pitchFamily="18" charset="0"/>
              </a:rPr>
              <a:t> </a:t>
            </a:r>
            <a:r>
              <a:rPr lang="tr-TR" b="1" dirty="0" err="1">
                <a:solidFill>
                  <a:srgbClr val="002060"/>
                </a:solidFill>
                <a:latin typeface="Times New Roman" panose="02020603050405020304" pitchFamily="18" charset="0"/>
                <a:cs typeface="Times New Roman" panose="02020603050405020304" pitchFamily="18" charset="0"/>
              </a:rPr>
              <a:t>Layer</a:t>
            </a:r>
            <a:r>
              <a:rPr lang="tr-TR" b="1" dirty="0">
                <a:solidFill>
                  <a:srgbClr val="002060"/>
                </a:solidFill>
                <a:latin typeface="Times New Roman" panose="02020603050405020304" pitchFamily="18" charset="0"/>
                <a:cs typeface="Times New Roman" panose="02020603050405020304" pitchFamily="18" charset="0"/>
              </a:rPr>
              <a:t> </a:t>
            </a:r>
            <a:r>
              <a:rPr lang="tr-TR" dirty="0">
                <a:solidFill>
                  <a:srgbClr val="002060"/>
                </a:solidFill>
                <a:latin typeface="Times New Roman" panose="02020603050405020304" pitchFamily="18" charset="0"/>
                <a:cs typeface="Times New Roman" panose="02020603050405020304" pitchFamily="18" charset="0"/>
              </a:rPr>
              <a:t>aktif katmanı, </a:t>
            </a:r>
            <a:r>
              <a:rPr lang="tr-TR" b="1" dirty="0" err="1">
                <a:solidFill>
                  <a:srgbClr val="002060"/>
                </a:solidFill>
                <a:latin typeface="Times New Roman" panose="02020603050405020304" pitchFamily="18" charset="0"/>
                <a:cs typeface="Times New Roman" panose="02020603050405020304" pitchFamily="18" charset="0"/>
              </a:rPr>
              <a:t>Delete</a:t>
            </a:r>
            <a:r>
              <a:rPr lang="tr-TR" b="1" dirty="0">
                <a:solidFill>
                  <a:srgbClr val="002060"/>
                </a:solidFill>
                <a:latin typeface="Times New Roman" panose="02020603050405020304" pitchFamily="18" charset="0"/>
                <a:cs typeface="Times New Roman" panose="02020603050405020304" pitchFamily="18" charset="0"/>
              </a:rPr>
              <a:t> </a:t>
            </a:r>
            <a:r>
              <a:rPr lang="tr-TR" b="1" dirty="0" err="1">
                <a:solidFill>
                  <a:srgbClr val="002060"/>
                </a:solidFill>
                <a:latin typeface="Times New Roman" panose="02020603050405020304" pitchFamily="18" charset="0"/>
                <a:cs typeface="Times New Roman" panose="02020603050405020304" pitchFamily="18" charset="0"/>
              </a:rPr>
              <a:t>Linked</a:t>
            </a:r>
            <a:r>
              <a:rPr lang="tr-TR" b="1" dirty="0">
                <a:solidFill>
                  <a:srgbClr val="002060"/>
                </a:solidFill>
                <a:latin typeface="Times New Roman" panose="02020603050405020304" pitchFamily="18" charset="0"/>
                <a:cs typeface="Times New Roman" panose="02020603050405020304" pitchFamily="18" charset="0"/>
              </a:rPr>
              <a:t> </a:t>
            </a:r>
            <a:r>
              <a:rPr lang="tr-TR" b="1" dirty="0" err="1">
                <a:solidFill>
                  <a:srgbClr val="002060"/>
                </a:solidFill>
                <a:latin typeface="Times New Roman" panose="02020603050405020304" pitchFamily="18" charset="0"/>
                <a:cs typeface="Times New Roman" panose="02020603050405020304" pitchFamily="18" charset="0"/>
              </a:rPr>
              <a:t>Layer</a:t>
            </a:r>
            <a:r>
              <a:rPr lang="tr-TR" b="1" dirty="0">
                <a:solidFill>
                  <a:srgbClr val="002060"/>
                </a:solidFill>
                <a:latin typeface="Times New Roman" panose="02020603050405020304" pitchFamily="18" charset="0"/>
                <a:cs typeface="Times New Roman" panose="02020603050405020304" pitchFamily="18" charset="0"/>
              </a:rPr>
              <a:t> </a:t>
            </a:r>
            <a:r>
              <a:rPr lang="tr-TR" dirty="0">
                <a:solidFill>
                  <a:srgbClr val="002060"/>
                </a:solidFill>
                <a:latin typeface="Times New Roman" panose="02020603050405020304" pitchFamily="18" charset="0"/>
                <a:cs typeface="Times New Roman" panose="02020603050405020304" pitchFamily="18" charset="0"/>
              </a:rPr>
              <a:t>birbirine </a:t>
            </a:r>
            <a:r>
              <a:rPr lang="tr-TR" dirty="0" smtClean="0">
                <a:solidFill>
                  <a:srgbClr val="002060"/>
                </a:solidFill>
                <a:latin typeface="Times New Roman" panose="02020603050405020304" pitchFamily="18" charset="0"/>
                <a:cs typeface="Times New Roman" panose="02020603050405020304" pitchFamily="18" charset="0"/>
              </a:rPr>
              <a:t>bağlanılmış katmanları</a:t>
            </a:r>
            <a:r>
              <a:rPr lang="tr-TR" dirty="0">
                <a:solidFill>
                  <a:srgbClr val="002060"/>
                </a:solidFill>
                <a:latin typeface="Times New Roman" panose="02020603050405020304" pitchFamily="18" charset="0"/>
                <a:cs typeface="Times New Roman" panose="02020603050405020304" pitchFamily="18" charset="0"/>
              </a:rPr>
              <a:t>, </a:t>
            </a:r>
            <a:r>
              <a:rPr lang="tr-TR" b="1" dirty="0" err="1">
                <a:solidFill>
                  <a:srgbClr val="002060"/>
                </a:solidFill>
                <a:latin typeface="Times New Roman" panose="02020603050405020304" pitchFamily="18" charset="0"/>
                <a:cs typeface="Times New Roman" panose="02020603050405020304" pitchFamily="18" charset="0"/>
              </a:rPr>
              <a:t>Delete</a:t>
            </a:r>
            <a:r>
              <a:rPr lang="tr-TR" b="1" dirty="0">
                <a:solidFill>
                  <a:srgbClr val="002060"/>
                </a:solidFill>
                <a:latin typeface="Times New Roman" panose="02020603050405020304" pitchFamily="18" charset="0"/>
                <a:cs typeface="Times New Roman" panose="02020603050405020304" pitchFamily="18" charset="0"/>
              </a:rPr>
              <a:t> </a:t>
            </a:r>
            <a:r>
              <a:rPr lang="tr-TR" b="1" dirty="0" err="1">
                <a:solidFill>
                  <a:srgbClr val="002060"/>
                </a:solidFill>
                <a:latin typeface="Times New Roman" panose="02020603050405020304" pitchFamily="18" charset="0"/>
                <a:cs typeface="Times New Roman" panose="02020603050405020304" pitchFamily="18" charset="0"/>
              </a:rPr>
              <a:t>Hidden</a:t>
            </a:r>
            <a:r>
              <a:rPr lang="tr-TR" b="1" dirty="0">
                <a:solidFill>
                  <a:srgbClr val="002060"/>
                </a:solidFill>
                <a:latin typeface="Times New Roman" panose="02020603050405020304" pitchFamily="18" charset="0"/>
                <a:cs typeface="Times New Roman" panose="02020603050405020304" pitchFamily="18" charset="0"/>
              </a:rPr>
              <a:t> </a:t>
            </a:r>
            <a:r>
              <a:rPr lang="tr-TR" b="1" dirty="0" err="1">
                <a:solidFill>
                  <a:srgbClr val="002060"/>
                </a:solidFill>
                <a:latin typeface="Times New Roman" panose="02020603050405020304" pitchFamily="18" charset="0"/>
                <a:cs typeface="Times New Roman" panose="02020603050405020304" pitchFamily="18" charset="0"/>
              </a:rPr>
              <a:t>layer</a:t>
            </a:r>
            <a:r>
              <a:rPr lang="tr-TR" b="1" dirty="0">
                <a:solidFill>
                  <a:srgbClr val="002060"/>
                </a:solidFill>
                <a:latin typeface="Times New Roman" panose="02020603050405020304" pitchFamily="18" charset="0"/>
                <a:cs typeface="Times New Roman" panose="02020603050405020304" pitchFamily="18" charset="0"/>
              </a:rPr>
              <a:t> </a:t>
            </a:r>
            <a:r>
              <a:rPr lang="tr-TR" dirty="0">
                <a:solidFill>
                  <a:srgbClr val="002060"/>
                </a:solidFill>
                <a:latin typeface="Times New Roman" panose="02020603050405020304" pitchFamily="18" charset="0"/>
                <a:cs typeface="Times New Roman" panose="02020603050405020304" pitchFamily="18" charset="0"/>
              </a:rPr>
              <a:t>gizli katmanları yani göz simgesinin olmadığı </a:t>
            </a:r>
            <a:r>
              <a:rPr lang="tr-TR" dirty="0" smtClean="0">
                <a:solidFill>
                  <a:srgbClr val="002060"/>
                </a:solidFill>
                <a:latin typeface="Times New Roman" panose="02020603050405020304" pitchFamily="18" charset="0"/>
                <a:cs typeface="Times New Roman" panose="02020603050405020304" pitchFamily="18" charset="0"/>
              </a:rPr>
              <a:t>katmanları siler.</a:t>
            </a:r>
          </a:p>
          <a:p>
            <a:r>
              <a:rPr lang="tr-TR" b="1" dirty="0" err="1">
                <a:solidFill>
                  <a:srgbClr val="002060"/>
                </a:solidFill>
                <a:latin typeface="Times New Roman" panose="02020603050405020304" pitchFamily="18" charset="0"/>
                <a:cs typeface="Times New Roman" panose="02020603050405020304" pitchFamily="18" charset="0"/>
              </a:rPr>
              <a:t>Merge</a:t>
            </a:r>
            <a:r>
              <a:rPr lang="tr-TR" b="1" dirty="0">
                <a:solidFill>
                  <a:srgbClr val="002060"/>
                </a:solidFill>
                <a:latin typeface="Times New Roman" panose="02020603050405020304" pitchFamily="18" charset="0"/>
                <a:cs typeface="Times New Roman" panose="02020603050405020304" pitchFamily="18" charset="0"/>
              </a:rPr>
              <a:t> </a:t>
            </a:r>
            <a:r>
              <a:rPr lang="tr-TR" b="1" dirty="0" err="1" smtClean="0">
                <a:solidFill>
                  <a:srgbClr val="002060"/>
                </a:solidFill>
                <a:latin typeface="Times New Roman" panose="02020603050405020304" pitchFamily="18" charset="0"/>
                <a:cs typeface="Times New Roman" panose="02020603050405020304" pitchFamily="18" charset="0"/>
              </a:rPr>
              <a:t>Linked</a:t>
            </a:r>
            <a:r>
              <a:rPr lang="tr-TR" b="1" dirty="0" smtClean="0">
                <a:solidFill>
                  <a:srgbClr val="002060"/>
                </a:solidFill>
                <a:latin typeface="Times New Roman" panose="02020603050405020304" pitchFamily="18" charset="0"/>
                <a:cs typeface="Times New Roman" panose="02020603050405020304" pitchFamily="18" charset="0"/>
              </a:rPr>
              <a:t> </a:t>
            </a:r>
            <a:r>
              <a:rPr lang="tr-TR" dirty="0">
                <a:solidFill>
                  <a:srgbClr val="002060"/>
                </a:solidFill>
                <a:latin typeface="Times New Roman" panose="02020603050405020304" pitchFamily="18" charset="0"/>
                <a:cs typeface="Times New Roman" panose="02020603050405020304" pitchFamily="18" charset="0"/>
              </a:rPr>
              <a:t>birbirine bağlanılmış yani zincir simgesi olan katmanlar, </a:t>
            </a:r>
            <a:r>
              <a:rPr lang="tr-TR" b="1" dirty="0" err="1" smtClean="0">
                <a:solidFill>
                  <a:srgbClr val="002060"/>
                </a:solidFill>
                <a:latin typeface="Times New Roman" panose="02020603050405020304" pitchFamily="18" charset="0"/>
                <a:cs typeface="Times New Roman" panose="02020603050405020304" pitchFamily="18" charset="0"/>
              </a:rPr>
              <a:t>Merge</a:t>
            </a:r>
            <a:r>
              <a:rPr lang="tr-TR" b="1" dirty="0" smtClean="0">
                <a:solidFill>
                  <a:srgbClr val="002060"/>
                </a:solidFill>
                <a:latin typeface="Times New Roman" panose="02020603050405020304" pitchFamily="18" charset="0"/>
                <a:cs typeface="Times New Roman" panose="02020603050405020304" pitchFamily="18" charset="0"/>
              </a:rPr>
              <a:t> </a:t>
            </a:r>
            <a:r>
              <a:rPr lang="tr-TR" b="1" dirty="0" err="1" smtClean="0">
                <a:solidFill>
                  <a:srgbClr val="002060"/>
                </a:solidFill>
                <a:latin typeface="Times New Roman" panose="02020603050405020304" pitchFamily="18" charset="0"/>
                <a:cs typeface="Times New Roman" panose="02020603050405020304" pitchFamily="18" charset="0"/>
              </a:rPr>
              <a:t>Visible</a:t>
            </a:r>
            <a:r>
              <a:rPr lang="tr-TR" b="1" dirty="0" smtClean="0">
                <a:solidFill>
                  <a:srgbClr val="002060"/>
                </a:solidFill>
                <a:latin typeface="Times New Roman" panose="02020603050405020304" pitchFamily="18" charset="0"/>
                <a:cs typeface="Times New Roman" panose="02020603050405020304" pitchFamily="18" charset="0"/>
              </a:rPr>
              <a:t> </a:t>
            </a:r>
            <a:r>
              <a:rPr lang="tr-TR" dirty="0">
                <a:solidFill>
                  <a:srgbClr val="002060"/>
                </a:solidFill>
                <a:latin typeface="Times New Roman" panose="02020603050405020304" pitchFamily="18" charset="0"/>
                <a:cs typeface="Times New Roman" panose="02020603050405020304" pitchFamily="18" charset="0"/>
              </a:rPr>
              <a:t>gösterilenleri yani göz simgesinin olduğu katmanları, </a:t>
            </a:r>
            <a:r>
              <a:rPr lang="tr-TR" b="1" dirty="0" err="1">
                <a:solidFill>
                  <a:srgbClr val="002060"/>
                </a:solidFill>
                <a:latin typeface="Times New Roman" panose="02020603050405020304" pitchFamily="18" charset="0"/>
                <a:cs typeface="Times New Roman" panose="02020603050405020304" pitchFamily="18" charset="0"/>
              </a:rPr>
              <a:t>Flatten</a:t>
            </a:r>
            <a:r>
              <a:rPr lang="tr-TR" b="1" dirty="0">
                <a:solidFill>
                  <a:srgbClr val="002060"/>
                </a:solidFill>
                <a:latin typeface="Times New Roman" panose="02020603050405020304" pitchFamily="18" charset="0"/>
                <a:cs typeface="Times New Roman" panose="02020603050405020304" pitchFamily="18" charset="0"/>
              </a:rPr>
              <a:t> Image </a:t>
            </a:r>
            <a:r>
              <a:rPr lang="tr-TR" dirty="0">
                <a:solidFill>
                  <a:srgbClr val="002060"/>
                </a:solidFill>
                <a:latin typeface="Times New Roman" panose="02020603050405020304" pitchFamily="18" charset="0"/>
                <a:cs typeface="Times New Roman" panose="02020603050405020304" pitchFamily="18" charset="0"/>
              </a:rPr>
              <a:t>tüm </a:t>
            </a:r>
            <a:r>
              <a:rPr lang="tr-TR" dirty="0" smtClean="0">
                <a:solidFill>
                  <a:srgbClr val="002060"/>
                </a:solidFill>
                <a:latin typeface="Times New Roman" panose="02020603050405020304" pitchFamily="18" charset="0"/>
                <a:cs typeface="Times New Roman" panose="02020603050405020304" pitchFamily="18" charset="0"/>
              </a:rPr>
              <a:t>katmanları birleştirerek </a:t>
            </a:r>
            <a:r>
              <a:rPr lang="tr-TR" dirty="0">
                <a:solidFill>
                  <a:srgbClr val="002060"/>
                </a:solidFill>
                <a:latin typeface="Times New Roman" panose="02020603050405020304" pitchFamily="18" charset="0"/>
                <a:cs typeface="Times New Roman" panose="02020603050405020304" pitchFamily="18" charset="0"/>
              </a:rPr>
              <a:t>tek katman yapar. </a:t>
            </a:r>
            <a:r>
              <a:rPr lang="tr-TR" dirty="0" err="1">
                <a:solidFill>
                  <a:srgbClr val="002060"/>
                </a:solidFill>
                <a:latin typeface="Times New Roman" panose="02020603050405020304" pitchFamily="18" charset="0"/>
                <a:cs typeface="Times New Roman" panose="02020603050405020304" pitchFamily="18" charset="0"/>
              </a:rPr>
              <a:t>Flatten</a:t>
            </a:r>
            <a:r>
              <a:rPr lang="tr-TR" dirty="0">
                <a:solidFill>
                  <a:srgbClr val="002060"/>
                </a:solidFill>
                <a:latin typeface="Times New Roman" panose="02020603050405020304" pitchFamily="18" charset="0"/>
                <a:cs typeface="Times New Roman" panose="02020603050405020304" pitchFamily="18" charset="0"/>
              </a:rPr>
              <a:t> Image ile birleştirilen katmanlar daha sonra </a:t>
            </a:r>
            <a:r>
              <a:rPr lang="tr-TR" dirty="0" smtClean="0">
                <a:solidFill>
                  <a:srgbClr val="002060"/>
                </a:solidFill>
                <a:latin typeface="Times New Roman" panose="02020603050405020304" pitchFamily="18" charset="0"/>
                <a:cs typeface="Times New Roman" panose="02020603050405020304" pitchFamily="18" charset="0"/>
              </a:rPr>
              <a:t>tekrar katmanlarına </a:t>
            </a:r>
            <a:r>
              <a:rPr lang="tr-TR" dirty="0">
                <a:solidFill>
                  <a:srgbClr val="002060"/>
                </a:solidFill>
                <a:latin typeface="Times New Roman" panose="02020603050405020304" pitchFamily="18" charset="0"/>
                <a:cs typeface="Times New Roman" panose="02020603050405020304" pitchFamily="18" charset="0"/>
              </a:rPr>
              <a:t>ayırması mümkün olamayacağından en sonunda yapılmalıdır. </a:t>
            </a:r>
            <a:r>
              <a:rPr lang="tr-TR" dirty="0" err="1">
                <a:solidFill>
                  <a:srgbClr val="002060"/>
                </a:solidFill>
                <a:latin typeface="Times New Roman" panose="02020603050405020304" pitchFamily="18" charset="0"/>
                <a:cs typeface="Times New Roman" panose="02020603050405020304" pitchFamily="18" charset="0"/>
              </a:rPr>
              <a:t>Flatten</a:t>
            </a:r>
            <a:r>
              <a:rPr lang="tr-TR" dirty="0">
                <a:solidFill>
                  <a:srgbClr val="002060"/>
                </a:solidFill>
                <a:latin typeface="Times New Roman" panose="02020603050405020304" pitchFamily="18" charset="0"/>
                <a:cs typeface="Times New Roman" panose="02020603050405020304" pitchFamily="18" charset="0"/>
              </a:rPr>
              <a:t> </a:t>
            </a:r>
            <a:r>
              <a:rPr lang="tr-TR" dirty="0" smtClean="0">
                <a:solidFill>
                  <a:srgbClr val="002060"/>
                </a:solidFill>
                <a:latin typeface="Times New Roman" panose="02020603050405020304" pitchFamily="18" charset="0"/>
                <a:cs typeface="Times New Roman" panose="02020603050405020304" pitchFamily="18" charset="0"/>
              </a:rPr>
              <a:t>Image komutu </a:t>
            </a:r>
            <a:r>
              <a:rPr lang="tr-TR" dirty="0" err="1">
                <a:solidFill>
                  <a:srgbClr val="002060"/>
                </a:solidFill>
                <a:latin typeface="Times New Roman" panose="02020603050405020304" pitchFamily="18" charset="0"/>
                <a:cs typeface="Times New Roman" panose="02020603050405020304" pitchFamily="18" charset="0"/>
              </a:rPr>
              <a:t>Backround</a:t>
            </a:r>
            <a:r>
              <a:rPr lang="tr-TR" dirty="0">
                <a:solidFill>
                  <a:srgbClr val="002060"/>
                </a:solidFill>
                <a:latin typeface="Times New Roman" panose="02020603050405020304" pitchFamily="18" charset="0"/>
                <a:cs typeface="Times New Roman" panose="02020603050405020304" pitchFamily="18" charset="0"/>
              </a:rPr>
              <a:t> katmanına, </a:t>
            </a:r>
            <a:r>
              <a:rPr lang="tr-TR" dirty="0" err="1">
                <a:solidFill>
                  <a:srgbClr val="002060"/>
                </a:solidFill>
                <a:latin typeface="Times New Roman" panose="02020603050405020304" pitchFamily="18" charset="0"/>
                <a:cs typeface="Times New Roman" panose="02020603050405020304" pitchFamily="18" charset="0"/>
              </a:rPr>
              <a:t>Merge</a:t>
            </a:r>
            <a:r>
              <a:rPr lang="tr-TR" dirty="0">
                <a:solidFill>
                  <a:srgbClr val="002060"/>
                </a:solidFill>
                <a:latin typeface="Times New Roman" panose="02020603050405020304" pitchFamily="18" charset="0"/>
                <a:cs typeface="Times New Roman" panose="02020603050405020304" pitchFamily="18" charset="0"/>
              </a:rPr>
              <a:t> </a:t>
            </a:r>
            <a:r>
              <a:rPr lang="tr-TR" dirty="0" err="1" smtClean="0">
                <a:solidFill>
                  <a:srgbClr val="002060"/>
                </a:solidFill>
                <a:latin typeface="Times New Roman" panose="02020603050405020304" pitchFamily="18" charset="0"/>
                <a:cs typeface="Times New Roman" panose="02020603050405020304" pitchFamily="18" charset="0"/>
              </a:rPr>
              <a:t>Linked</a:t>
            </a:r>
            <a:r>
              <a:rPr lang="tr-TR" dirty="0" smtClean="0">
                <a:solidFill>
                  <a:srgbClr val="002060"/>
                </a:solidFill>
                <a:latin typeface="Times New Roman" panose="02020603050405020304" pitchFamily="18" charset="0"/>
                <a:cs typeface="Times New Roman" panose="02020603050405020304" pitchFamily="18" charset="0"/>
              </a:rPr>
              <a:t> </a:t>
            </a:r>
            <a:r>
              <a:rPr lang="tr-TR" dirty="0">
                <a:solidFill>
                  <a:srgbClr val="002060"/>
                </a:solidFill>
                <a:latin typeface="Times New Roman" panose="02020603050405020304" pitchFamily="18" charset="0"/>
                <a:cs typeface="Times New Roman" panose="02020603050405020304" pitchFamily="18" charset="0"/>
              </a:rPr>
              <a:t>ve </a:t>
            </a:r>
            <a:r>
              <a:rPr lang="tr-TR" dirty="0" err="1">
                <a:solidFill>
                  <a:srgbClr val="002060"/>
                </a:solidFill>
                <a:latin typeface="Times New Roman" panose="02020603050405020304" pitchFamily="18" charset="0"/>
                <a:cs typeface="Times New Roman" panose="02020603050405020304" pitchFamily="18" charset="0"/>
              </a:rPr>
              <a:t>Merge</a:t>
            </a:r>
            <a:r>
              <a:rPr lang="tr-TR" dirty="0">
                <a:solidFill>
                  <a:srgbClr val="002060"/>
                </a:solidFill>
                <a:latin typeface="Times New Roman" panose="02020603050405020304" pitchFamily="18" charset="0"/>
                <a:cs typeface="Times New Roman" panose="02020603050405020304" pitchFamily="18" charset="0"/>
              </a:rPr>
              <a:t> </a:t>
            </a:r>
            <a:r>
              <a:rPr lang="tr-TR" dirty="0" err="1">
                <a:solidFill>
                  <a:srgbClr val="002060"/>
                </a:solidFill>
                <a:latin typeface="Times New Roman" panose="02020603050405020304" pitchFamily="18" charset="0"/>
                <a:cs typeface="Times New Roman" panose="02020603050405020304" pitchFamily="18" charset="0"/>
              </a:rPr>
              <a:t>Visible</a:t>
            </a:r>
            <a:r>
              <a:rPr lang="tr-TR" dirty="0">
                <a:solidFill>
                  <a:srgbClr val="002060"/>
                </a:solidFill>
                <a:latin typeface="Times New Roman" panose="02020603050405020304" pitchFamily="18" charset="0"/>
                <a:cs typeface="Times New Roman" panose="02020603050405020304" pitchFamily="18" charset="0"/>
              </a:rPr>
              <a:t> komutları aktif </a:t>
            </a:r>
            <a:r>
              <a:rPr lang="tr-TR" dirty="0" smtClean="0">
                <a:solidFill>
                  <a:srgbClr val="002060"/>
                </a:solidFill>
                <a:latin typeface="Times New Roman" panose="02020603050405020304" pitchFamily="18" charset="0"/>
                <a:cs typeface="Times New Roman" panose="02020603050405020304" pitchFamily="18" charset="0"/>
              </a:rPr>
              <a:t>katmana göndererek </a:t>
            </a:r>
            <a:r>
              <a:rPr lang="tr-TR" dirty="0">
                <a:solidFill>
                  <a:srgbClr val="002060"/>
                </a:solidFill>
                <a:latin typeface="Times New Roman" panose="02020603050405020304" pitchFamily="18" charset="0"/>
                <a:cs typeface="Times New Roman" panose="02020603050405020304" pitchFamily="18" charset="0"/>
              </a:rPr>
              <a:t>bu katman üzerinde birleştirir.</a:t>
            </a:r>
            <a:endParaRPr lang="tr-TR" spc="-50" dirty="0">
              <a:solidFill>
                <a:srgbClr val="002060"/>
              </a:solidFill>
              <a:latin typeface="Times New Roman" panose="02020603050405020304" pitchFamily="18" charset="0"/>
              <a:ea typeface="+mj-ea"/>
              <a:cs typeface="Times New Roman" panose="02020603050405020304" pitchFamily="18" charset="0"/>
            </a:endParaRPr>
          </a:p>
        </p:txBody>
      </p:sp>
      <p:pic>
        <p:nvPicPr>
          <p:cNvPr id="6" name="Resim 5"/>
          <p:cNvPicPr>
            <a:picLocks noChangeAspect="1"/>
          </p:cNvPicPr>
          <p:nvPr/>
        </p:nvPicPr>
        <p:blipFill>
          <a:blip r:embed="rId2"/>
          <a:stretch>
            <a:fillRect/>
          </a:stretch>
        </p:blipFill>
        <p:spPr>
          <a:xfrm>
            <a:off x="874713" y="2957572"/>
            <a:ext cx="3864001" cy="3412115"/>
          </a:xfrm>
          <a:prstGeom prst="rect">
            <a:avLst/>
          </a:prstGeom>
        </p:spPr>
      </p:pic>
      <p:sp>
        <p:nvSpPr>
          <p:cNvPr id="9" name="Dikdörtgen 8"/>
          <p:cNvSpPr/>
          <p:nvPr/>
        </p:nvSpPr>
        <p:spPr>
          <a:xfrm>
            <a:off x="874712" y="1757243"/>
            <a:ext cx="3752705" cy="1200329"/>
          </a:xfrm>
          <a:prstGeom prst="rect">
            <a:avLst/>
          </a:prstGeom>
        </p:spPr>
        <p:txBody>
          <a:bodyPr wrap="square">
            <a:spAutoFit/>
          </a:bodyPr>
          <a:lstStyle/>
          <a:p>
            <a:r>
              <a:rPr lang="tr-TR" dirty="0" err="1">
                <a:solidFill>
                  <a:srgbClr val="002060"/>
                </a:solidFill>
                <a:latin typeface="Times New Roman" panose="02020603050405020304" pitchFamily="18" charset="0"/>
                <a:cs typeface="Times New Roman" panose="02020603050405020304" pitchFamily="18" charset="0"/>
              </a:rPr>
              <a:t>Layer</a:t>
            </a:r>
            <a:r>
              <a:rPr lang="tr-TR" dirty="0">
                <a:solidFill>
                  <a:srgbClr val="002060"/>
                </a:solidFill>
                <a:latin typeface="Times New Roman" panose="02020603050405020304" pitchFamily="18" charset="0"/>
                <a:cs typeface="Times New Roman" panose="02020603050405020304" pitchFamily="18" charset="0"/>
              </a:rPr>
              <a:t>(katman) paletinin sağ üst köşesindeki üçgen simgesi tıklandığında </a:t>
            </a:r>
            <a:r>
              <a:rPr lang="tr-TR" dirty="0" smtClean="0">
                <a:solidFill>
                  <a:srgbClr val="002060"/>
                </a:solidFill>
                <a:latin typeface="Times New Roman" panose="02020603050405020304" pitchFamily="18" charset="0"/>
                <a:cs typeface="Times New Roman" panose="02020603050405020304" pitchFamily="18" charset="0"/>
              </a:rPr>
              <a:t>altta </a:t>
            </a:r>
            <a:r>
              <a:rPr lang="tr-TR" dirty="0">
                <a:solidFill>
                  <a:srgbClr val="002060"/>
                </a:solidFill>
                <a:latin typeface="Times New Roman" panose="02020603050405020304" pitchFamily="18" charset="0"/>
                <a:cs typeface="Times New Roman" panose="02020603050405020304" pitchFamily="18" charset="0"/>
              </a:rPr>
              <a:t>gösterilen menü açılır. Bu menüdeki;</a:t>
            </a:r>
            <a:endParaRPr lang="tr-TR"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8975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lstStyle/>
          <a:p>
            <a:r>
              <a:rPr lang="tr-TR" dirty="0" smtClean="0"/>
              <a:t>[1] Özer T.  2009 Grafik </a:t>
            </a:r>
            <a:r>
              <a:rPr lang="tr-TR" dirty="0"/>
              <a:t>ve Animasyon ders </a:t>
            </a:r>
            <a:r>
              <a:rPr lang="tr-TR" dirty="0" smtClean="0"/>
              <a:t>notları</a:t>
            </a:r>
          </a:p>
          <a:p>
            <a:r>
              <a:rPr lang="tr-TR" dirty="0" smtClean="0"/>
              <a:t>[2] </a:t>
            </a:r>
            <a:r>
              <a:rPr lang="tr-TR" dirty="0" err="1" smtClean="0"/>
              <a:t>Şumlu</a:t>
            </a:r>
            <a:r>
              <a:rPr lang="tr-TR" dirty="0" smtClean="0"/>
              <a:t> S.,  </a:t>
            </a:r>
            <a:r>
              <a:rPr lang="tr-TR" dirty="0" err="1" smtClean="0"/>
              <a:t>Adobe</a:t>
            </a:r>
            <a:r>
              <a:rPr lang="tr-TR" dirty="0" smtClean="0"/>
              <a:t> </a:t>
            </a:r>
            <a:r>
              <a:rPr lang="tr-TR" dirty="0" err="1" smtClean="0"/>
              <a:t>Photoshop</a:t>
            </a:r>
            <a:r>
              <a:rPr lang="tr-TR" dirty="0" smtClean="0"/>
              <a:t> Kullanıcı El Kitabı, Doğan </a:t>
            </a:r>
            <a:r>
              <a:rPr lang="tr-TR" dirty="0" err="1" smtClean="0"/>
              <a:t>Burda</a:t>
            </a:r>
            <a:r>
              <a:rPr lang="tr-TR" dirty="0" smtClean="0"/>
              <a:t> </a:t>
            </a:r>
            <a:r>
              <a:rPr lang="tr-TR" dirty="0"/>
              <a:t>Dergi Yayıncılık ve Pazarlama A.Ş.</a:t>
            </a:r>
          </a:p>
        </p:txBody>
      </p:sp>
    </p:spTree>
    <p:extLst>
      <p:ext uri="{BB962C8B-B14F-4D97-AF65-F5344CB8AC3E}">
        <p14:creationId xmlns:p14="http://schemas.microsoft.com/office/powerpoint/2010/main" val="2220567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Katmanlar [2]</a:t>
            </a:r>
            <a:endParaRPr lang="tr-TR" dirty="0"/>
          </a:p>
        </p:txBody>
      </p:sp>
      <p:sp>
        <p:nvSpPr>
          <p:cNvPr id="3" name="İçerik Yer Tutucusu 2"/>
          <p:cNvSpPr>
            <a:spLocks noGrp="1"/>
          </p:cNvSpPr>
          <p:nvPr>
            <p:ph idx="1"/>
          </p:nvPr>
        </p:nvSpPr>
        <p:spPr>
          <a:xfrm>
            <a:off x="4165600" y="1845733"/>
            <a:ext cx="7242629" cy="4105124"/>
          </a:xfrm>
        </p:spPr>
        <p:txBody>
          <a:bodyPr>
            <a:normAutofit/>
          </a:bodyPr>
          <a:lstStyle/>
          <a:p>
            <a:r>
              <a:rPr lang="tr-TR" dirty="0" smtClean="0"/>
              <a:t>Katman</a:t>
            </a:r>
            <a:r>
              <a:rPr lang="tr-TR" dirty="0"/>
              <a:t>, üzerinde çalıştığınız resim dosyalarınızın içindeki çizim, resim ve yazı gibi nesneleri ayrı ayrı barındıran öğelere verilen isimdir. Katmanlar aynı zamanda bu nesnelerin yığın sıralamasını da belirler. Yani katman sıralamasında en üstte olan resim </a:t>
            </a:r>
            <a:r>
              <a:rPr lang="tr-TR" dirty="0" smtClean="0"/>
              <a:t>dosyanızda da </a:t>
            </a:r>
            <a:r>
              <a:rPr lang="tr-TR" dirty="0"/>
              <a:t>diğer nesnelerin üzerinde görünecektir. Katman Panelinde bulunan göz simgesini kullanarak katmanları gizleyebilir veya görünür hale getirilebilirsiniz. </a:t>
            </a:r>
          </a:p>
          <a:p>
            <a:r>
              <a:rPr lang="tr-TR" dirty="0"/>
              <a:t>Katman Panelini açmak için Menü Çubuğunda bulunan </a:t>
            </a:r>
            <a:r>
              <a:rPr lang="tr-TR" b="1" dirty="0"/>
              <a:t>Pencere </a:t>
            </a:r>
            <a:r>
              <a:rPr lang="tr-TR" dirty="0"/>
              <a:t>Başlığından </a:t>
            </a:r>
            <a:r>
              <a:rPr lang="tr-TR" b="1" dirty="0"/>
              <a:t>Katmanlar </a:t>
            </a:r>
            <a:r>
              <a:rPr lang="tr-TR" dirty="0"/>
              <a:t>seçeneği aktif hale getirilir ya da klavyeden </a:t>
            </a:r>
            <a:r>
              <a:rPr lang="tr-TR" b="1" dirty="0"/>
              <a:t>F7 </a:t>
            </a:r>
            <a:r>
              <a:rPr lang="tr-TR" dirty="0"/>
              <a:t>tuşlanır. </a:t>
            </a:r>
          </a:p>
        </p:txBody>
      </p:sp>
      <p:pic>
        <p:nvPicPr>
          <p:cNvPr id="6" name="Resim 5"/>
          <p:cNvPicPr>
            <a:picLocks noChangeAspect="1"/>
          </p:cNvPicPr>
          <p:nvPr/>
        </p:nvPicPr>
        <p:blipFill>
          <a:blip r:embed="rId2"/>
          <a:stretch>
            <a:fillRect/>
          </a:stretch>
        </p:blipFill>
        <p:spPr>
          <a:xfrm>
            <a:off x="783769" y="1845733"/>
            <a:ext cx="3260039" cy="3930953"/>
          </a:xfrm>
          <a:prstGeom prst="rect">
            <a:avLst/>
          </a:prstGeom>
        </p:spPr>
      </p:pic>
    </p:spTree>
    <p:extLst>
      <p:ext uri="{BB962C8B-B14F-4D97-AF65-F5344CB8AC3E}">
        <p14:creationId xmlns:p14="http://schemas.microsoft.com/office/powerpoint/2010/main" val="548397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Katmanları Anlamak [2]</a:t>
            </a:r>
            <a:endParaRPr lang="tr-TR" dirty="0"/>
          </a:p>
        </p:txBody>
      </p:sp>
      <p:sp>
        <p:nvSpPr>
          <p:cNvPr id="3" name="İçerik Yer Tutucusu 2"/>
          <p:cNvSpPr>
            <a:spLocks noGrp="1"/>
          </p:cNvSpPr>
          <p:nvPr>
            <p:ph idx="1"/>
          </p:nvPr>
        </p:nvSpPr>
        <p:spPr>
          <a:xfrm>
            <a:off x="874713" y="1989137"/>
            <a:ext cx="10533517" cy="3961719"/>
          </a:xfrm>
        </p:spPr>
        <p:txBody>
          <a:bodyPr>
            <a:normAutofit/>
          </a:bodyPr>
          <a:lstStyle/>
          <a:p>
            <a:r>
              <a:rPr lang="tr-TR" dirty="0"/>
              <a:t>Değişik her bir öğe için farklı bir </a:t>
            </a:r>
            <a:r>
              <a:rPr lang="tr-TR" dirty="0" smtClean="0"/>
              <a:t>katman açılabilir</a:t>
            </a:r>
            <a:r>
              <a:rPr lang="tr-TR" dirty="0"/>
              <a:t>. Açılan her katman bir önceki </a:t>
            </a:r>
            <a:r>
              <a:rPr lang="tr-TR" dirty="0" smtClean="0"/>
              <a:t>katmanın üstüne </a:t>
            </a:r>
            <a:r>
              <a:rPr lang="tr-TR" dirty="0"/>
              <a:t>yerleşecektir. Belirli bir sırada </a:t>
            </a:r>
            <a:r>
              <a:rPr lang="tr-TR" dirty="0" smtClean="0"/>
              <a:t>katmanları yerleştirmek </a:t>
            </a:r>
            <a:r>
              <a:rPr lang="tr-TR" dirty="0"/>
              <a:t>gerekir. Eğer altta kalan </a:t>
            </a:r>
            <a:r>
              <a:rPr lang="tr-TR" dirty="0" smtClean="0"/>
              <a:t>katmanda bulunan </a:t>
            </a:r>
            <a:r>
              <a:rPr lang="tr-TR" dirty="0"/>
              <a:t>öğe görülmüyor ise alttaki katman</a:t>
            </a:r>
            <a:r>
              <a:rPr lang="tr-TR" dirty="0" smtClean="0"/>
              <a:t>, katmanlar </a:t>
            </a:r>
            <a:r>
              <a:rPr lang="tr-TR" dirty="0"/>
              <a:t>panelinde tutup çekilerek üste taşınabilir.</a:t>
            </a:r>
          </a:p>
          <a:p>
            <a:r>
              <a:rPr lang="tr-TR" dirty="0"/>
              <a:t>Çizim aynı anda ancak bir katmana yapılabilir</a:t>
            </a:r>
            <a:r>
              <a:rPr lang="tr-TR" dirty="0" smtClean="0"/>
              <a:t>. </a:t>
            </a:r>
            <a:endParaRPr lang="tr-TR" dirty="0"/>
          </a:p>
          <a:p>
            <a:r>
              <a:rPr lang="tr-TR" dirty="0"/>
              <a:t>Birden fazla katman seçilmesi de mümkündür</a:t>
            </a:r>
            <a:r>
              <a:rPr lang="tr-TR" dirty="0" smtClean="0"/>
              <a:t>. Örneğin </a:t>
            </a:r>
            <a:r>
              <a:rPr lang="tr-TR" dirty="0"/>
              <a:t>katmanları aynı anda </a:t>
            </a:r>
            <a:r>
              <a:rPr lang="tr-TR" dirty="0" smtClean="0"/>
              <a:t>taşımak istediğinizde </a:t>
            </a:r>
            <a:r>
              <a:rPr lang="tr-TR" dirty="0"/>
              <a:t>birden fazla katmanı aynı </a:t>
            </a:r>
            <a:r>
              <a:rPr lang="tr-TR" dirty="0" smtClean="0"/>
              <a:t>anda seçebilirsiniz</a:t>
            </a:r>
            <a:r>
              <a:rPr lang="tr-TR" dirty="0"/>
              <a:t>.</a:t>
            </a:r>
          </a:p>
        </p:txBody>
      </p:sp>
    </p:spTree>
    <p:extLst>
      <p:ext uri="{BB962C8B-B14F-4D97-AF65-F5344CB8AC3E}">
        <p14:creationId xmlns:p14="http://schemas.microsoft.com/office/powerpoint/2010/main" val="168493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Katmanları Anlamak [1]</a:t>
            </a:r>
            <a:endParaRPr lang="tr-TR" dirty="0"/>
          </a:p>
        </p:txBody>
      </p:sp>
      <p:sp>
        <p:nvSpPr>
          <p:cNvPr id="3" name="İçerik Yer Tutucusu 2"/>
          <p:cNvSpPr>
            <a:spLocks noGrp="1"/>
          </p:cNvSpPr>
          <p:nvPr>
            <p:ph idx="1"/>
          </p:nvPr>
        </p:nvSpPr>
        <p:spPr>
          <a:xfrm>
            <a:off x="7056581" y="1989137"/>
            <a:ext cx="4322619" cy="3961719"/>
          </a:xfrm>
        </p:spPr>
        <p:txBody>
          <a:bodyPr>
            <a:normAutofit fontScale="92500" lnSpcReduction="10000"/>
          </a:bodyPr>
          <a:lstStyle/>
          <a:p>
            <a:r>
              <a:rPr lang="tr-TR" dirty="0"/>
              <a:t>Yukarıdaki hata mesajı boş bir seçim alanın taşınmak istenmesi sonucu oluşmuştur.</a:t>
            </a:r>
          </a:p>
          <a:p>
            <a:r>
              <a:rPr lang="tr-TR" dirty="0"/>
              <a:t>Oysaki seçim alanına bakıldığında içerinde resim olduğu dolayısı ile boş olmadığı gözüküyor.</a:t>
            </a:r>
          </a:p>
          <a:p>
            <a:r>
              <a:rPr lang="tr-TR" dirty="0"/>
              <a:t>İlerleyen satırlarda çelişki gibi duran bu olay açıklanacaktır.</a:t>
            </a:r>
          </a:p>
          <a:p>
            <a:r>
              <a:rPr lang="tr-TR" dirty="0"/>
              <a:t>Katmanlar asetatlara veya düz pencere camlarına benzetebilir. Görüntüler </a:t>
            </a:r>
            <a:r>
              <a:rPr lang="tr-TR" dirty="0" smtClean="0"/>
              <a:t>bu asetatların </a:t>
            </a:r>
            <a:r>
              <a:rPr lang="tr-TR" dirty="0"/>
              <a:t>üst üste konmasıyla oluşur. Her astat bir birinden </a:t>
            </a:r>
            <a:r>
              <a:rPr lang="tr-TR" dirty="0" smtClean="0"/>
              <a:t>bağımsız olarak  düzenlenebileceğinden </a:t>
            </a:r>
            <a:r>
              <a:rPr lang="tr-TR" dirty="0"/>
              <a:t>tasarımda kolaylık sağlar.</a:t>
            </a:r>
          </a:p>
        </p:txBody>
      </p:sp>
      <p:pic>
        <p:nvPicPr>
          <p:cNvPr id="4" name="Resim 3"/>
          <p:cNvPicPr>
            <a:picLocks noChangeAspect="1"/>
          </p:cNvPicPr>
          <p:nvPr/>
        </p:nvPicPr>
        <p:blipFill>
          <a:blip r:embed="rId2"/>
          <a:stretch>
            <a:fillRect/>
          </a:stretch>
        </p:blipFill>
        <p:spPr>
          <a:xfrm>
            <a:off x="514496" y="1825171"/>
            <a:ext cx="6446886" cy="4289649"/>
          </a:xfrm>
          <a:prstGeom prst="rect">
            <a:avLst/>
          </a:prstGeom>
        </p:spPr>
      </p:pic>
    </p:spTree>
    <p:extLst>
      <p:ext uri="{BB962C8B-B14F-4D97-AF65-F5344CB8AC3E}">
        <p14:creationId xmlns:p14="http://schemas.microsoft.com/office/powerpoint/2010/main" val="2440268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Katmanları Anlamak [1]</a:t>
            </a:r>
            <a:endParaRPr lang="tr-TR" dirty="0"/>
          </a:p>
        </p:txBody>
      </p:sp>
      <p:sp>
        <p:nvSpPr>
          <p:cNvPr id="3" name="İçerik Yer Tutucusu 2"/>
          <p:cNvSpPr>
            <a:spLocks noGrp="1"/>
          </p:cNvSpPr>
          <p:nvPr>
            <p:ph idx="1"/>
          </p:nvPr>
        </p:nvSpPr>
        <p:spPr>
          <a:xfrm>
            <a:off x="3343565" y="1989137"/>
            <a:ext cx="8035636" cy="3961719"/>
          </a:xfrm>
        </p:spPr>
        <p:txBody>
          <a:bodyPr>
            <a:normAutofit/>
          </a:bodyPr>
          <a:lstStyle/>
          <a:p>
            <a:r>
              <a:rPr lang="tr-TR" dirty="0" err="1"/>
              <a:t>PhotoShopta</a:t>
            </a:r>
            <a:r>
              <a:rPr lang="tr-TR" dirty="0"/>
              <a:t> dışardan yâda başka bir yerden kes kopyala yapıştır yöntemi ile </a:t>
            </a:r>
            <a:r>
              <a:rPr lang="tr-TR" dirty="0" smtClean="0"/>
              <a:t>getirilen resimler</a:t>
            </a:r>
            <a:r>
              <a:rPr lang="tr-TR" dirty="0"/>
              <a:t>, metinler ve vektörler için otomatik olarak yeni bir katman oluşturulur.</a:t>
            </a:r>
          </a:p>
          <a:p>
            <a:r>
              <a:rPr lang="tr-TR" dirty="0" err="1"/>
              <a:t>Layer</a:t>
            </a:r>
            <a:r>
              <a:rPr lang="tr-TR" dirty="0"/>
              <a:t> paleti ekranda gözükmüyorsa </a:t>
            </a:r>
            <a:r>
              <a:rPr lang="tr-TR" dirty="0" err="1"/>
              <a:t>window</a:t>
            </a:r>
            <a:r>
              <a:rPr lang="tr-TR" dirty="0"/>
              <a:t>/</a:t>
            </a:r>
            <a:r>
              <a:rPr lang="tr-TR" dirty="0" err="1"/>
              <a:t>layers</a:t>
            </a:r>
            <a:r>
              <a:rPr lang="tr-TR" dirty="0"/>
              <a:t> menü komutu ile getirilebilir.</a:t>
            </a:r>
          </a:p>
          <a:p>
            <a:r>
              <a:rPr lang="tr-TR" dirty="0" err="1"/>
              <a:t>Layer</a:t>
            </a:r>
            <a:r>
              <a:rPr lang="tr-TR" dirty="0"/>
              <a:t> paletindeki bir katmanı aktif yapmak için </a:t>
            </a:r>
            <a:r>
              <a:rPr lang="tr-TR" dirty="0" smtClean="0"/>
              <a:t>katman ismini </a:t>
            </a:r>
            <a:r>
              <a:rPr lang="tr-TR" dirty="0"/>
              <a:t>bir kere tıklamak yeterlidir</a:t>
            </a:r>
            <a:r>
              <a:rPr lang="tr-TR" dirty="0" smtClean="0"/>
              <a:t>. Katmanların </a:t>
            </a:r>
            <a:r>
              <a:rPr lang="tr-TR" dirty="0"/>
              <a:t>katman paletinde diziliş sırası katmanların</a:t>
            </a:r>
          </a:p>
          <a:p>
            <a:r>
              <a:rPr lang="tr-TR" dirty="0"/>
              <a:t>gösterim sırasını belirler. Sırayı değiştirmek için </a:t>
            </a:r>
            <a:r>
              <a:rPr lang="tr-TR" dirty="0" smtClean="0"/>
              <a:t>katmanın isminden </a:t>
            </a:r>
            <a:r>
              <a:rPr lang="tr-TR" dirty="0"/>
              <a:t>(yanda “</a:t>
            </a:r>
            <a:r>
              <a:rPr lang="tr-TR" dirty="0" smtClean="0"/>
              <a:t>Background</a:t>
            </a:r>
            <a:r>
              <a:rPr lang="tr-TR" dirty="0"/>
              <a:t>” yazan yer) tutup </a:t>
            </a:r>
            <a:r>
              <a:rPr lang="tr-TR" dirty="0" smtClean="0"/>
              <a:t>sürükleyerek yerleri </a:t>
            </a:r>
            <a:r>
              <a:rPr lang="tr-TR" dirty="0"/>
              <a:t>değiştirilir. </a:t>
            </a:r>
          </a:p>
        </p:txBody>
      </p:sp>
      <p:pic>
        <p:nvPicPr>
          <p:cNvPr id="5" name="Resim 4"/>
          <p:cNvPicPr>
            <a:picLocks noChangeAspect="1"/>
          </p:cNvPicPr>
          <p:nvPr/>
        </p:nvPicPr>
        <p:blipFill>
          <a:blip r:embed="rId2"/>
          <a:stretch>
            <a:fillRect/>
          </a:stretch>
        </p:blipFill>
        <p:spPr>
          <a:xfrm>
            <a:off x="628073" y="1989137"/>
            <a:ext cx="2640640" cy="3642627"/>
          </a:xfrm>
          <a:prstGeom prst="rect">
            <a:avLst/>
          </a:prstGeom>
        </p:spPr>
      </p:pic>
    </p:spTree>
    <p:extLst>
      <p:ext uri="{BB962C8B-B14F-4D97-AF65-F5344CB8AC3E}">
        <p14:creationId xmlns:p14="http://schemas.microsoft.com/office/powerpoint/2010/main" val="3916113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Katmanlarla Çalışmak [1]</a:t>
            </a:r>
            <a:endParaRPr lang="tr-TR" dirty="0"/>
          </a:p>
        </p:txBody>
      </p:sp>
      <p:sp>
        <p:nvSpPr>
          <p:cNvPr id="3" name="İçerik Yer Tutucusu 2"/>
          <p:cNvSpPr>
            <a:spLocks noGrp="1"/>
          </p:cNvSpPr>
          <p:nvPr>
            <p:ph idx="1"/>
          </p:nvPr>
        </p:nvSpPr>
        <p:spPr>
          <a:xfrm>
            <a:off x="4904509" y="1989137"/>
            <a:ext cx="6474692" cy="3961719"/>
          </a:xfrm>
        </p:spPr>
        <p:txBody>
          <a:bodyPr>
            <a:normAutofit/>
          </a:bodyPr>
          <a:lstStyle/>
          <a:p>
            <a:r>
              <a:rPr lang="tr-TR" dirty="0" smtClean="0"/>
              <a:t>Background </a:t>
            </a:r>
            <a:r>
              <a:rPr lang="tr-TR" dirty="0"/>
              <a:t>katmanlarında herhangi </a:t>
            </a:r>
            <a:r>
              <a:rPr lang="tr-TR" dirty="0" smtClean="0"/>
              <a:t>bir düzenleme </a:t>
            </a:r>
            <a:r>
              <a:rPr lang="tr-TR" dirty="0"/>
              <a:t>değişiklik yapılamaz. Değişiklik yapılabilmesi </a:t>
            </a:r>
            <a:r>
              <a:rPr lang="tr-TR" dirty="0" smtClean="0"/>
              <a:t>için </a:t>
            </a:r>
            <a:r>
              <a:rPr lang="tr-TR" dirty="0"/>
              <a:t>Menü </a:t>
            </a:r>
            <a:r>
              <a:rPr lang="tr-TR" dirty="0" smtClean="0"/>
              <a:t>komutu verilir</a:t>
            </a:r>
            <a:r>
              <a:rPr lang="tr-TR" dirty="0"/>
              <a:t>. Bu durumda varsayılan </a:t>
            </a:r>
            <a:r>
              <a:rPr lang="tr-TR" dirty="0" err="1"/>
              <a:t>layer</a:t>
            </a:r>
            <a:r>
              <a:rPr lang="tr-TR" dirty="0"/>
              <a:t> ismi kabul edersek Layer0 isimli yeni bir </a:t>
            </a:r>
            <a:r>
              <a:rPr lang="tr-TR" dirty="0" smtClean="0"/>
              <a:t>katman oluşturulur.</a:t>
            </a:r>
          </a:p>
          <a:p>
            <a:endParaRPr lang="tr-TR" dirty="0"/>
          </a:p>
          <a:p>
            <a:endParaRPr lang="tr-TR" dirty="0" smtClean="0"/>
          </a:p>
          <a:p>
            <a:r>
              <a:rPr lang="tr-TR" dirty="0"/>
              <a:t>Katmanları göstermek </a:t>
            </a:r>
            <a:r>
              <a:rPr lang="tr-TR" dirty="0" smtClean="0"/>
              <a:t>ya da </a:t>
            </a:r>
            <a:r>
              <a:rPr lang="tr-TR" dirty="0"/>
              <a:t>gizlemek için kullanılır. Göz simgesi yoksa </a:t>
            </a:r>
            <a:r>
              <a:rPr lang="tr-TR" dirty="0" smtClean="0"/>
              <a:t>katman gösterilmeyecektir</a:t>
            </a:r>
            <a:r>
              <a:rPr lang="tr-TR" dirty="0"/>
              <a:t>. Yani gizlenmiştir.</a:t>
            </a:r>
          </a:p>
          <a:p>
            <a:r>
              <a:rPr lang="tr-TR" dirty="0" smtClean="0"/>
              <a:t>Katmanın aktif olduğu farklı renkle gösterilir. </a:t>
            </a:r>
            <a:r>
              <a:rPr lang="tr-TR" dirty="0"/>
              <a:t>Düzenlemenin yapıldığı katman olduğunu gösterir.</a:t>
            </a:r>
          </a:p>
        </p:txBody>
      </p:sp>
      <p:pic>
        <p:nvPicPr>
          <p:cNvPr id="4" name="Resim 3"/>
          <p:cNvPicPr>
            <a:picLocks noChangeAspect="1"/>
          </p:cNvPicPr>
          <p:nvPr/>
        </p:nvPicPr>
        <p:blipFill>
          <a:blip r:embed="rId2"/>
          <a:stretch>
            <a:fillRect/>
          </a:stretch>
        </p:blipFill>
        <p:spPr>
          <a:xfrm>
            <a:off x="874713" y="1989138"/>
            <a:ext cx="3948001" cy="1546972"/>
          </a:xfrm>
          <a:prstGeom prst="rect">
            <a:avLst/>
          </a:prstGeom>
        </p:spPr>
      </p:pic>
      <p:pic>
        <p:nvPicPr>
          <p:cNvPr id="6" name="Resim 5"/>
          <p:cNvPicPr>
            <a:picLocks noChangeAspect="1"/>
          </p:cNvPicPr>
          <p:nvPr/>
        </p:nvPicPr>
        <p:blipFill>
          <a:blip r:embed="rId3"/>
          <a:stretch>
            <a:fillRect/>
          </a:stretch>
        </p:blipFill>
        <p:spPr>
          <a:xfrm>
            <a:off x="4337690" y="4207992"/>
            <a:ext cx="372855" cy="448035"/>
          </a:xfrm>
          <a:prstGeom prst="rect">
            <a:avLst/>
          </a:prstGeom>
        </p:spPr>
      </p:pic>
      <p:pic>
        <p:nvPicPr>
          <p:cNvPr id="9" name="Resim 8"/>
          <p:cNvPicPr>
            <a:picLocks noChangeAspect="1"/>
          </p:cNvPicPr>
          <p:nvPr/>
        </p:nvPicPr>
        <p:blipFill>
          <a:blip r:embed="rId4"/>
          <a:stretch>
            <a:fillRect/>
          </a:stretch>
        </p:blipFill>
        <p:spPr>
          <a:xfrm>
            <a:off x="874713" y="3641616"/>
            <a:ext cx="2053214" cy="2694843"/>
          </a:xfrm>
          <a:prstGeom prst="rect">
            <a:avLst/>
          </a:prstGeom>
        </p:spPr>
      </p:pic>
      <p:pic>
        <p:nvPicPr>
          <p:cNvPr id="10" name="Resim 9"/>
          <p:cNvPicPr>
            <a:picLocks noChangeAspect="1"/>
          </p:cNvPicPr>
          <p:nvPr/>
        </p:nvPicPr>
        <p:blipFill rotWithShape="1">
          <a:blip r:embed="rId4"/>
          <a:srcRect t="33153" b="49367"/>
          <a:stretch/>
        </p:blipFill>
        <p:spPr>
          <a:xfrm>
            <a:off x="3179852" y="4941616"/>
            <a:ext cx="1683760" cy="386293"/>
          </a:xfrm>
          <a:prstGeom prst="rect">
            <a:avLst/>
          </a:prstGeom>
        </p:spPr>
      </p:pic>
    </p:spTree>
    <p:extLst>
      <p:ext uri="{BB962C8B-B14F-4D97-AF65-F5344CB8AC3E}">
        <p14:creationId xmlns:p14="http://schemas.microsoft.com/office/powerpoint/2010/main" val="139930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Katmanlarla Çalışmak [1]</a:t>
            </a:r>
            <a:endParaRPr lang="tr-TR" dirty="0"/>
          </a:p>
        </p:txBody>
      </p:sp>
      <p:sp>
        <p:nvSpPr>
          <p:cNvPr id="3" name="İçerik Yer Tutucusu 2"/>
          <p:cNvSpPr>
            <a:spLocks noGrp="1"/>
          </p:cNvSpPr>
          <p:nvPr>
            <p:ph idx="1"/>
          </p:nvPr>
        </p:nvSpPr>
        <p:spPr>
          <a:xfrm>
            <a:off x="3805381" y="1989137"/>
            <a:ext cx="7573819" cy="2167227"/>
          </a:xfrm>
        </p:spPr>
        <p:txBody>
          <a:bodyPr>
            <a:normAutofit/>
          </a:bodyPr>
          <a:lstStyle/>
          <a:p>
            <a:r>
              <a:rPr lang="tr-TR" dirty="0"/>
              <a:t>Katmanı silmek için kullanılır. Windows işletim sisteminde bir dosyanın </a:t>
            </a:r>
            <a:r>
              <a:rPr lang="tr-TR" dirty="0" smtClean="0"/>
              <a:t>geri dönüşüm </a:t>
            </a:r>
            <a:r>
              <a:rPr lang="tr-TR" dirty="0"/>
              <a:t>kutusuna atılarak silindiği gibi, silinecek olan katman bu simgeye taşınır</a:t>
            </a:r>
            <a:r>
              <a:rPr lang="tr-TR" dirty="0" smtClean="0"/>
              <a:t>. Ya da katman seçiliyken bu butona basılır.</a:t>
            </a:r>
            <a:endParaRPr lang="tr-TR" dirty="0"/>
          </a:p>
          <a:p>
            <a:r>
              <a:rPr lang="tr-TR" dirty="0"/>
              <a:t>Yeni bir katman oluşturmak için kullanılır.</a:t>
            </a:r>
          </a:p>
          <a:p>
            <a:r>
              <a:rPr lang="tr-TR" dirty="0"/>
              <a:t>Katmanları birbirine bağlamak için kullanılır</a:t>
            </a:r>
            <a:r>
              <a:rPr lang="tr-TR" dirty="0" smtClean="0"/>
              <a:t>. Bu işlem için en az iki katman seçilmesi gerekir.</a:t>
            </a:r>
            <a:endParaRPr lang="tr-TR" dirty="0"/>
          </a:p>
        </p:txBody>
      </p:sp>
      <p:pic>
        <p:nvPicPr>
          <p:cNvPr id="5" name="Resim 4"/>
          <p:cNvPicPr>
            <a:picLocks noChangeAspect="1"/>
          </p:cNvPicPr>
          <p:nvPr/>
        </p:nvPicPr>
        <p:blipFill rotWithShape="1">
          <a:blip r:embed="rId2"/>
          <a:srcRect l="68088" t="53963" r="20189"/>
          <a:stretch/>
        </p:blipFill>
        <p:spPr>
          <a:xfrm>
            <a:off x="3430541" y="2992581"/>
            <a:ext cx="332509" cy="340900"/>
          </a:xfrm>
          <a:prstGeom prst="rect">
            <a:avLst/>
          </a:prstGeom>
        </p:spPr>
      </p:pic>
      <p:pic>
        <p:nvPicPr>
          <p:cNvPr id="11" name="Resim 10"/>
          <p:cNvPicPr>
            <a:picLocks noChangeAspect="1"/>
          </p:cNvPicPr>
          <p:nvPr/>
        </p:nvPicPr>
        <p:blipFill rotWithShape="1">
          <a:blip r:embed="rId2"/>
          <a:srcRect l="77857" t="49641" r="9443" b="2961"/>
          <a:stretch/>
        </p:blipFill>
        <p:spPr>
          <a:xfrm>
            <a:off x="3356650" y="2272573"/>
            <a:ext cx="406400" cy="395979"/>
          </a:xfrm>
          <a:prstGeom prst="rect">
            <a:avLst/>
          </a:prstGeom>
        </p:spPr>
      </p:pic>
      <p:pic>
        <p:nvPicPr>
          <p:cNvPr id="12" name="Resim 11"/>
          <p:cNvPicPr>
            <a:picLocks noChangeAspect="1"/>
          </p:cNvPicPr>
          <p:nvPr/>
        </p:nvPicPr>
        <p:blipFill>
          <a:blip r:embed="rId2"/>
          <a:stretch>
            <a:fillRect/>
          </a:stretch>
        </p:blipFill>
        <p:spPr>
          <a:xfrm>
            <a:off x="756462" y="1997163"/>
            <a:ext cx="2116047" cy="552419"/>
          </a:xfrm>
          <a:prstGeom prst="rect">
            <a:avLst/>
          </a:prstGeom>
        </p:spPr>
      </p:pic>
      <p:pic>
        <p:nvPicPr>
          <p:cNvPr id="13" name="Resim 12"/>
          <p:cNvPicPr>
            <a:picLocks noChangeAspect="1"/>
          </p:cNvPicPr>
          <p:nvPr/>
        </p:nvPicPr>
        <p:blipFill rotWithShape="1">
          <a:blip r:embed="rId2"/>
          <a:srcRect l="6921" t="58063" r="80078" b="6783"/>
          <a:stretch/>
        </p:blipFill>
        <p:spPr>
          <a:xfrm>
            <a:off x="3356650" y="3514074"/>
            <a:ext cx="406400" cy="286870"/>
          </a:xfrm>
          <a:prstGeom prst="rect">
            <a:avLst/>
          </a:prstGeom>
        </p:spPr>
      </p:pic>
      <p:sp>
        <p:nvSpPr>
          <p:cNvPr id="18" name="İçerik Yer Tutucusu 2"/>
          <p:cNvSpPr txBox="1">
            <a:spLocks/>
          </p:cNvSpPr>
          <p:nvPr/>
        </p:nvSpPr>
        <p:spPr>
          <a:xfrm>
            <a:off x="510771" y="4346950"/>
            <a:ext cx="11231418" cy="2040572"/>
          </a:xfrm>
          <a:prstGeom prst="rect">
            <a:avLst/>
          </a:prstGeom>
        </p:spPr>
        <p:txBody>
          <a:bodyPr vert="horz" lIns="0" tIns="45720" rIns="0" bIns="45720" rtlCol="0">
            <a:normAutofit fontScale="92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b="1" dirty="0" smtClean="0"/>
              <a:t>Katman seti oluşturmak: </a:t>
            </a:r>
            <a:r>
              <a:rPr lang="tr-TR" dirty="0" smtClean="0"/>
              <a:t>Katman setleri Windows işletim sistemindeki klasörlere benzetilebilir. Katman setleri katmanları birleştirmeden katmanlar paletinde bir klasör oluşturarak katmanları bu klasörün içerisinde tutmaya yarar. Oluşturmak için </a:t>
            </a:r>
            <a:r>
              <a:rPr lang="tr-TR" dirty="0" err="1" smtClean="0"/>
              <a:t>layer</a:t>
            </a:r>
            <a:r>
              <a:rPr lang="tr-TR" dirty="0" smtClean="0"/>
              <a:t> menüsünden </a:t>
            </a:r>
            <a:r>
              <a:rPr lang="tr-TR" b="1" dirty="0" smtClean="0"/>
              <a:t>New </a:t>
            </a:r>
            <a:r>
              <a:rPr lang="tr-TR" b="1" dirty="0" err="1" smtClean="0"/>
              <a:t>layer</a:t>
            </a:r>
            <a:r>
              <a:rPr lang="tr-TR" b="1" dirty="0" smtClean="0"/>
              <a:t> set </a:t>
            </a:r>
            <a:r>
              <a:rPr lang="tr-TR" dirty="0" smtClean="0"/>
              <a:t>komutunu vererek ya da            düğmesi tıklanarak oluşturulur.</a:t>
            </a:r>
          </a:p>
          <a:p>
            <a:r>
              <a:rPr lang="tr-TR" dirty="0" smtClean="0"/>
              <a:t>Katman setleri ile katmanlara topluca matlık/şeffaflık ayarı yapılabilir.</a:t>
            </a:r>
          </a:p>
          <a:p>
            <a:r>
              <a:rPr lang="tr-TR" dirty="0" smtClean="0"/>
              <a:t>Katman setlerini silmek için katmanları silmeye benzer. Katmanlar nasıl siliniyorsa katman setleri de aynı şekilde silinir.</a:t>
            </a:r>
            <a:endParaRPr lang="tr-TR" dirty="0"/>
          </a:p>
        </p:txBody>
      </p:sp>
      <p:pic>
        <p:nvPicPr>
          <p:cNvPr id="19" name="Resim 18"/>
          <p:cNvPicPr>
            <a:picLocks noChangeAspect="1"/>
          </p:cNvPicPr>
          <p:nvPr/>
        </p:nvPicPr>
        <p:blipFill rotWithShape="1">
          <a:blip r:embed="rId2"/>
          <a:srcRect l="55522" t="54858" r="32973" b="10748"/>
          <a:stretch/>
        </p:blipFill>
        <p:spPr>
          <a:xfrm>
            <a:off x="8552872" y="4775200"/>
            <a:ext cx="378691" cy="295564"/>
          </a:xfrm>
          <a:prstGeom prst="rect">
            <a:avLst/>
          </a:prstGeom>
        </p:spPr>
      </p:pic>
    </p:spTree>
    <p:extLst>
      <p:ext uri="{BB962C8B-B14F-4D97-AF65-F5344CB8AC3E}">
        <p14:creationId xmlns:p14="http://schemas.microsoft.com/office/powerpoint/2010/main" val="396037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Katmanlarla Çalışmak [1]</a:t>
            </a:r>
            <a:endParaRPr lang="tr-TR" dirty="0"/>
          </a:p>
        </p:txBody>
      </p:sp>
      <p:pic>
        <p:nvPicPr>
          <p:cNvPr id="4" name="Resim 3"/>
          <p:cNvPicPr>
            <a:picLocks noChangeAspect="1"/>
          </p:cNvPicPr>
          <p:nvPr/>
        </p:nvPicPr>
        <p:blipFill>
          <a:blip r:embed="rId2"/>
          <a:stretch>
            <a:fillRect/>
          </a:stretch>
        </p:blipFill>
        <p:spPr>
          <a:xfrm>
            <a:off x="874713" y="1989138"/>
            <a:ext cx="4411290" cy="2010208"/>
          </a:xfrm>
          <a:prstGeom prst="rect">
            <a:avLst/>
          </a:prstGeom>
        </p:spPr>
      </p:pic>
      <p:sp>
        <p:nvSpPr>
          <p:cNvPr id="15" name="İçerik Yer Tutucusu 2"/>
          <p:cNvSpPr txBox="1">
            <a:spLocks/>
          </p:cNvSpPr>
          <p:nvPr/>
        </p:nvSpPr>
        <p:spPr>
          <a:xfrm>
            <a:off x="5486028" y="1989138"/>
            <a:ext cx="6163047" cy="2167227"/>
          </a:xfrm>
          <a:prstGeom prst="rect">
            <a:avLst/>
          </a:prstGeom>
        </p:spPr>
        <p:txBody>
          <a:bodyPr vert="horz" lIns="0" tIns="45720" rIns="0" bIns="45720" rtlCol="0">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dirty="0"/>
              <a:t>Katmanları bileştirmek için </a:t>
            </a:r>
            <a:r>
              <a:rPr lang="tr-TR" dirty="0" smtClean="0"/>
              <a:t>katman (</a:t>
            </a:r>
            <a:r>
              <a:rPr lang="tr-TR" dirty="0" err="1"/>
              <a:t>Layer</a:t>
            </a:r>
            <a:r>
              <a:rPr lang="tr-TR" dirty="0"/>
              <a:t>) menüsü tıklanır</a:t>
            </a:r>
            <a:r>
              <a:rPr lang="tr-TR" dirty="0" smtClean="0"/>
              <a:t>. </a:t>
            </a:r>
            <a:endParaRPr lang="tr-TR" dirty="0"/>
          </a:p>
          <a:p>
            <a:r>
              <a:rPr lang="tr-TR" dirty="0"/>
              <a:t>Bu </a:t>
            </a:r>
            <a:r>
              <a:rPr lang="tr-TR" dirty="0" smtClean="0"/>
              <a:t>menüdeki </a:t>
            </a:r>
            <a:r>
              <a:rPr lang="tr-TR" b="1" dirty="0" err="1" smtClean="0"/>
              <a:t>Merge</a:t>
            </a:r>
            <a:r>
              <a:rPr lang="tr-TR" b="1" dirty="0" smtClean="0"/>
              <a:t> </a:t>
            </a:r>
            <a:r>
              <a:rPr lang="tr-TR" b="1" dirty="0" err="1"/>
              <a:t>Linked</a:t>
            </a:r>
            <a:r>
              <a:rPr lang="tr-TR" b="1" dirty="0"/>
              <a:t> </a:t>
            </a:r>
            <a:r>
              <a:rPr lang="tr-TR" dirty="0"/>
              <a:t>komutu bağlı katmanları, </a:t>
            </a:r>
            <a:r>
              <a:rPr lang="tr-TR" b="1" dirty="0" err="1"/>
              <a:t>Merge</a:t>
            </a:r>
            <a:r>
              <a:rPr lang="tr-TR" b="1" dirty="0"/>
              <a:t> </a:t>
            </a:r>
            <a:r>
              <a:rPr lang="tr-TR" b="1" dirty="0" err="1"/>
              <a:t>Visible</a:t>
            </a:r>
            <a:r>
              <a:rPr lang="tr-TR" b="1" dirty="0"/>
              <a:t> </a:t>
            </a:r>
            <a:r>
              <a:rPr lang="tr-TR" dirty="0"/>
              <a:t>komutu sadece</a:t>
            </a:r>
          </a:p>
          <a:p>
            <a:r>
              <a:rPr lang="tr-TR" dirty="0"/>
              <a:t>gösterilen katmanları, </a:t>
            </a:r>
            <a:r>
              <a:rPr lang="tr-TR" b="1" dirty="0" err="1"/>
              <a:t>Flatten</a:t>
            </a:r>
            <a:r>
              <a:rPr lang="tr-TR" b="1" dirty="0"/>
              <a:t> Image </a:t>
            </a:r>
            <a:r>
              <a:rPr lang="tr-TR" dirty="0"/>
              <a:t>komutu bütün katmanları </a:t>
            </a:r>
            <a:r>
              <a:rPr lang="tr-TR" dirty="0" smtClean="0"/>
              <a:t>tek bir katmanda birleştirir.</a:t>
            </a:r>
          </a:p>
          <a:p>
            <a:r>
              <a:rPr lang="tr-TR" dirty="0" smtClean="0"/>
              <a:t>Aynı işlemler, </a:t>
            </a:r>
            <a:r>
              <a:rPr lang="tr-TR" dirty="0"/>
              <a:t>katmanlara sağ tıklanarak da </a:t>
            </a:r>
            <a:r>
              <a:rPr lang="tr-TR" dirty="0" smtClean="0"/>
              <a:t>yapılabilir</a:t>
            </a:r>
            <a:endParaRPr lang="tr-TR" dirty="0"/>
          </a:p>
        </p:txBody>
      </p:sp>
      <p:sp>
        <p:nvSpPr>
          <p:cNvPr id="8" name="Dikdörtgen 7"/>
          <p:cNvSpPr/>
          <p:nvPr/>
        </p:nvSpPr>
        <p:spPr>
          <a:xfrm>
            <a:off x="874713" y="4758035"/>
            <a:ext cx="10679111" cy="825867"/>
          </a:xfrm>
          <a:prstGeom prst="rect">
            <a:avLst/>
          </a:prstGeom>
        </p:spPr>
        <p:txBody>
          <a:bodyPr vert="horz"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Katman sitilleri ve özellikleri: Katman sitili verebilmek için </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          düğmesi ya da katmanın </a:t>
            </a:r>
            <a:r>
              <a:rPr lang="tr-TR" sz="2000" dirty="0">
                <a:solidFill>
                  <a:schemeClr val="bg2">
                    <a:lumMod val="25000"/>
                  </a:schemeClr>
                </a:solidFill>
                <a:latin typeface="Times New Roman" panose="02020603050405020304" pitchFamily="18" charset="0"/>
                <a:cs typeface="Times New Roman" panose="02020603050405020304" pitchFamily="18" charset="0"/>
              </a:rPr>
              <a:t>simgesi üzerinde iki kere tıklanır. Bu durumda</a:t>
            </a:r>
          </a:p>
        </p:txBody>
      </p:sp>
      <p:pic>
        <p:nvPicPr>
          <p:cNvPr id="9" name="Resim 8"/>
          <p:cNvPicPr>
            <a:picLocks noChangeAspect="1"/>
          </p:cNvPicPr>
          <p:nvPr/>
        </p:nvPicPr>
        <p:blipFill>
          <a:blip r:embed="rId3"/>
          <a:stretch>
            <a:fillRect/>
          </a:stretch>
        </p:blipFill>
        <p:spPr>
          <a:xfrm>
            <a:off x="7234874" y="4816310"/>
            <a:ext cx="402011" cy="270039"/>
          </a:xfrm>
          <a:prstGeom prst="rect">
            <a:avLst/>
          </a:prstGeom>
        </p:spPr>
      </p:pic>
    </p:spTree>
    <p:extLst>
      <p:ext uri="{BB962C8B-B14F-4D97-AF65-F5344CB8AC3E}">
        <p14:creationId xmlns:p14="http://schemas.microsoft.com/office/powerpoint/2010/main" val="3467675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Katmanlarla Çalışmak [1]</a:t>
            </a:r>
            <a:endParaRPr lang="tr-TR" dirty="0"/>
          </a:p>
        </p:txBody>
      </p:sp>
      <p:sp>
        <p:nvSpPr>
          <p:cNvPr id="15" name="İçerik Yer Tutucusu 2"/>
          <p:cNvSpPr txBox="1">
            <a:spLocks/>
          </p:cNvSpPr>
          <p:nvPr/>
        </p:nvSpPr>
        <p:spPr>
          <a:xfrm>
            <a:off x="4819405" y="2235200"/>
            <a:ext cx="7040086" cy="4091710"/>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nSpc>
                <a:spcPct val="100000"/>
              </a:lnSpc>
              <a:spcBef>
                <a:spcPts val="600"/>
              </a:spcBef>
              <a:spcAft>
                <a:spcPts val="0"/>
              </a:spcAft>
            </a:pPr>
            <a:r>
              <a:rPr lang="tr-TR" sz="1600" dirty="0" err="1"/>
              <a:t>Layer</a:t>
            </a:r>
            <a:r>
              <a:rPr lang="tr-TR" sz="1600" dirty="0"/>
              <a:t> Style penceresi açılır. Bu penceredeki sitiller:</a:t>
            </a:r>
          </a:p>
          <a:p>
            <a:pPr>
              <a:lnSpc>
                <a:spcPct val="100000"/>
              </a:lnSpc>
              <a:spcBef>
                <a:spcPts val="600"/>
              </a:spcBef>
              <a:spcAft>
                <a:spcPts val="0"/>
              </a:spcAft>
            </a:pPr>
            <a:r>
              <a:rPr lang="tr-TR" sz="1600" b="1" dirty="0"/>
              <a:t>1. </a:t>
            </a:r>
            <a:r>
              <a:rPr lang="tr-TR" sz="1600" dirty="0" err="1"/>
              <a:t>Drop</a:t>
            </a:r>
            <a:r>
              <a:rPr lang="tr-TR" sz="1600" dirty="0"/>
              <a:t> </a:t>
            </a:r>
            <a:r>
              <a:rPr lang="tr-TR" sz="1600" dirty="0" err="1"/>
              <a:t>Shadow</a:t>
            </a:r>
            <a:r>
              <a:rPr lang="tr-TR" sz="1600" dirty="0"/>
              <a:t>: Resmin dışına gölge </a:t>
            </a:r>
            <a:r>
              <a:rPr lang="tr-TR" sz="1600" dirty="0" smtClean="0"/>
              <a:t>etkisi verir</a:t>
            </a:r>
            <a:r>
              <a:rPr lang="tr-TR" sz="1600" dirty="0"/>
              <a:t>.</a:t>
            </a:r>
          </a:p>
          <a:p>
            <a:pPr>
              <a:lnSpc>
                <a:spcPct val="100000"/>
              </a:lnSpc>
              <a:spcBef>
                <a:spcPts val="600"/>
              </a:spcBef>
              <a:spcAft>
                <a:spcPts val="0"/>
              </a:spcAft>
            </a:pPr>
            <a:r>
              <a:rPr lang="tr-TR" sz="1600" b="1" dirty="0"/>
              <a:t>2. </a:t>
            </a:r>
            <a:r>
              <a:rPr lang="tr-TR" sz="1600" dirty="0"/>
              <a:t>Inner </a:t>
            </a:r>
            <a:r>
              <a:rPr lang="tr-TR" sz="1600" dirty="0" err="1"/>
              <a:t>Shadow</a:t>
            </a:r>
            <a:r>
              <a:rPr lang="tr-TR" sz="1600" dirty="0"/>
              <a:t>: Resme iç bölgeden </a:t>
            </a:r>
            <a:r>
              <a:rPr lang="tr-TR" sz="1600" dirty="0" smtClean="0"/>
              <a:t>gölge verir</a:t>
            </a:r>
            <a:r>
              <a:rPr lang="tr-TR" sz="1600" dirty="0"/>
              <a:t>.</a:t>
            </a:r>
          </a:p>
          <a:p>
            <a:pPr>
              <a:lnSpc>
                <a:spcPct val="100000"/>
              </a:lnSpc>
              <a:spcBef>
                <a:spcPts val="600"/>
              </a:spcBef>
              <a:spcAft>
                <a:spcPts val="0"/>
              </a:spcAft>
            </a:pPr>
            <a:r>
              <a:rPr lang="tr-TR" sz="1600" b="1" dirty="0"/>
              <a:t>3. </a:t>
            </a:r>
            <a:r>
              <a:rPr lang="tr-TR" sz="1600" dirty="0"/>
              <a:t>Outer </a:t>
            </a:r>
            <a:r>
              <a:rPr lang="tr-TR" sz="1600" dirty="0" err="1"/>
              <a:t>Glow</a:t>
            </a:r>
            <a:r>
              <a:rPr lang="tr-TR" sz="1600" dirty="0"/>
              <a:t>: Belirlenen renk ile </a:t>
            </a:r>
            <a:r>
              <a:rPr lang="tr-TR" sz="1600" dirty="0" smtClean="0"/>
              <a:t>Resmin etrafına </a:t>
            </a:r>
            <a:r>
              <a:rPr lang="tr-TR" sz="1600" dirty="0"/>
              <a:t>parlama etkisi verir.</a:t>
            </a:r>
          </a:p>
          <a:p>
            <a:pPr>
              <a:lnSpc>
                <a:spcPct val="100000"/>
              </a:lnSpc>
              <a:spcBef>
                <a:spcPts val="600"/>
              </a:spcBef>
              <a:spcAft>
                <a:spcPts val="0"/>
              </a:spcAft>
            </a:pPr>
            <a:r>
              <a:rPr lang="nb-NO" sz="1600" b="1" dirty="0"/>
              <a:t>4. </a:t>
            </a:r>
            <a:r>
              <a:rPr lang="nb-NO" sz="1600" dirty="0"/>
              <a:t>Inner Glow: Belirlenen renk ile resme </a:t>
            </a:r>
            <a:r>
              <a:rPr lang="nb-NO" sz="1600" dirty="0" smtClean="0"/>
              <a:t>iç</a:t>
            </a:r>
            <a:r>
              <a:rPr lang="tr-TR" sz="1600" dirty="0" smtClean="0"/>
              <a:t> bölgeden </a:t>
            </a:r>
            <a:r>
              <a:rPr lang="tr-TR" sz="1600" dirty="0"/>
              <a:t>parlama etkisi verir.</a:t>
            </a:r>
          </a:p>
          <a:p>
            <a:pPr>
              <a:lnSpc>
                <a:spcPct val="100000"/>
              </a:lnSpc>
              <a:spcBef>
                <a:spcPts val="600"/>
              </a:spcBef>
              <a:spcAft>
                <a:spcPts val="0"/>
              </a:spcAft>
            </a:pPr>
            <a:r>
              <a:rPr lang="tr-TR" sz="1600" b="1" dirty="0"/>
              <a:t>5. </a:t>
            </a:r>
            <a:r>
              <a:rPr lang="tr-TR" sz="1600" dirty="0" err="1"/>
              <a:t>Bevel</a:t>
            </a:r>
            <a:r>
              <a:rPr lang="tr-TR" sz="1600" dirty="0"/>
              <a:t> </a:t>
            </a:r>
            <a:r>
              <a:rPr lang="tr-TR" sz="1600" dirty="0" err="1"/>
              <a:t>and</a:t>
            </a:r>
            <a:r>
              <a:rPr lang="tr-TR" sz="1600" dirty="0"/>
              <a:t> </a:t>
            </a:r>
            <a:r>
              <a:rPr lang="tr-TR" sz="1600" dirty="0" err="1"/>
              <a:t>Amboos</a:t>
            </a:r>
            <a:r>
              <a:rPr lang="tr-TR" sz="1600" dirty="0"/>
              <a:t>: Resmin </a:t>
            </a:r>
            <a:r>
              <a:rPr lang="tr-TR" sz="1600" dirty="0" smtClean="0"/>
              <a:t>kenarlarını toparlamak </a:t>
            </a:r>
            <a:r>
              <a:rPr lang="tr-TR" sz="1600" dirty="0"/>
              <a:t>ve kabartmak için kullanılır. </a:t>
            </a:r>
            <a:r>
              <a:rPr lang="tr-TR" sz="1600" dirty="0" err="1"/>
              <a:t>Embos</a:t>
            </a:r>
            <a:r>
              <a:rPr lang="tr-TR" sz="1600" dirty="0"/>
              <a:t> kabartır, </a:t>
            </a:r>
            <a:r>
              <a:rPr lang="tr-TR" sz="1600" dirty="0" err="1"/>
              <a:t>bevel</a:t>
            </a:r>
            <a:r>
              <a:rPr lang="tr-TR" sz="1600" dirty="0"/>
              <a:t> kenarları toparlar.</a:t>
            </a:r>
          </a:p>
          <a:p>
            <a:pPr>
              <a:lnSpc>
                <a:spcPct val="100000"/>
              </a:lnSpc>
              <a:spcBef>
                <a:spcPts val="600"/>
              </a:spcBef>
              <a:spcAft>
                <a:spcPts val="0"/>
              </a:spcAft>
            </a:pPr>
            <a:r>
              <a:rPr lang="tr-TR" sz="1600" b="1" dirty="0"/>
              <a:t>6. </a:t>
            </a:r>
            <a:r>
              <a:rPr lang="tr-TR" sz="1600" dirty="0" err="1"/>
              <a:t>Satin</a:t>
            </a:r>
            <a:r>
              <a:rPr lang="tr-TR" sz="1600" dirty="0"/>
              <a:t>: Resmin üzerini belirlenen renk ile kaplar.</a:t>
            </a:r>
          </a:p>
          <a:p>
            <a:pPr>
              <a:lnSpc>
                <a:spcPct val="100000"/>
              </a:lnSpc>
              <a:spcBef>
                <a:spcPts val="600"/>
              </a:spcBef>
              <a:spcAft>
                <a:spcPts val="0"/>
              </a:spcAft>
            </a:pPr>
            <a:r>
              <a:rPr lang="tr-TR" sz="1600" b="1" dirty="0"/>
              <a:t>7. </a:t>
            </a:r>
            <a:r>
              <a:rPr lang="tr-TR" sz="1600" dirty="0" err="1"/>
              <a:t>Color</a:t>
            </a:r>
            <a:r>
              <a:rPr lang="tr-TR" sz="1600" dirty="0"/>
              <a:t> </a:t>
            </a:r>
            <a:r>
              <a:rPr lang="tr-TR" sz="1600" dirty="0" err="1"/>
              <a:t>Overlay</a:t>
            </a:r>
            <a:r>
              <a:rPr lang="tr-TR" sz="1600" dirty="0"/>
              <a:t>: Resmin belirlenen bir renk ile kaplanmasını sağlar.</a:t>
            </a:r>
          </a:p>
          <a:p>
            <a:pPr>
              <a:lnSpc>
                <a:spcPct val="100000"/>
              </a:lnSpc>
              <a:spcBef>
                <a:spcPts val="600"/>
              </a:spcBef>
              <a:spcAft>
                <a:spcPts val="0"/>
              </a:spcAft>
            </a:pPr>
            <a:r>
              <a:rPr lang="tr-TR" sz="1600" b="1" dirty="0"/>
              <a:t>8. </a:t>
            </a:r>
            <a:r>
              <a:rPr lang="tr-TR" sz="1600" dirty="0" err="1"/>
              <a:t>Gradient</a:t>
            </a:r>
            <a:r>
              <a:rPr lang="tr-TR" sz="1600" dirty="0"/>
              <a:t> </a:t>
            </a:r>
            <a:r>
              <a:rPr lang="tr-TR" sz="1600" dirty="0" err="1"/>
              <a:t>Overlay</a:t>
            </a:r>
            <a:r>
              <a:rPr lang="tr-TR" sz="1600" dirty="0"/>
              <a:t>: Katmanların içerdiği resmin belirlenen </a:t>
            </a:r>
            <a:r>
              <a:rPr lang="tr-TR" sz="1600" dirty="0" err="1"/>
              <a:t>gradient</a:t>
            </a:r>
            <a:r>
              <a:rPr lang="tr-TR" sz="1600" dirty="0"/>
              <a:t> bir renk ile</a:t>
            </a:r>
          </a:p>
          <a:p>
            <a:pPr>
              <a:lnSpc>
                <a:spcPct val="100000"/>
              </a:lnSpc>
              <a:spcBef>
                <a:spcPts val="600"/>
              </a:spcBef>
              <a:spcAft>
                <a:spcPts val="0"/>
              </a:spcAft>
            </a:pPr>
            <a:r>
              <a:rPr lang="tr-TR" sz="1600" dirty="0"/>
              <a:t>kaplanmasını sağlar.</a:t>
            </a:r>
          </a:p>
          <a:p>
            <a:pPr>
              <a:lnSpc>
                <a:spcPct val="100000"/>
              </a:lnSpc>
              <a:spcBef>
                <a:spcPts val="600"/>
              </a:spcBef>
              <a:spcAft>
                <a:spcPts val="0"/>
              </a:spcAft>
            </a:pPr>
            <a:r>
              <a:rPr lang="tr-TR" sz="1600" b="1" dirty="0"/>
              <a:t>9. </a:t>
            </a:r>
            <a:r>
              <a:rPr lang="tr-TR" sz="1600" dirty="0" err="1"/>
              <a:t>Pattern</a:t>
            </a:r>
            <a:r>
              <a:rPr lang="tr-TR" sz="1600" dirty="0"/>
              <a:t> </a:t>
            </a:r>
            <a:r>
              <a:rPr lang="tr-TR" sz="1600" dirty="0" err="1"/>
              <a:t>Overlay</a:t>
            </a:r>
            <a:r>
              <a:rPr lang="tr-TR" sz="1600" dirty="0"/>
              <a:t>: Resme belirlenen bir desenin uygulanmasını sağlar.</a:t>
            </a:r>
          </a:p>
          <a:p>
            <a:pPr>
              <a:lnSpc>
                <a:spcPct val="100000"/>
              </a:lnSpc>
              <a:spcBef>
                <a:spcPts val="600"/>
              </a:spcBef>
              <a:spcAft>
                <a:spcPts val="0"/>
              </a:spcAft>
            </a:pPr>
            <a:r>
              <a:rPr lang="tr-TR" sz="1600" b="1" dirty="0"/>
              <a:t>10. </a:t>
            </a:r>
            <a:r>
              <a:rPr lang="tr-TR" sz="1600" dirty="0" err="1"/>
              <a:t>Sroke</a:t>
            </a:r>
            <a:r>
              <a:rPr lang="tr-TR" sz="1600" dirty="0"/>
              <a:t>: Resmin kenarlarına belirlenen renk ile düz bir kenarlık oluşturur.</a:t>
            </a:r>
          </a:p>
        </p:txBody>
      </p:sp>
      <p:pic>
        <p:nvPicPr>
          <p:cNvPr id="3" name="Resim 2"/>
          <p:cNvPicPr>
            <a:picLocks noChangeAspect="1"/>
          </p:cNvPicPr>
          <p:nvPr/>
        </p:nvPicPr>
        <p:blipFill>
          <a:blip r:embed="rId2"/>
          <a:stretch>
            <a:fillRect/>
          </a:stretch>
        </p:blipFill>
        <p:spPr>
          <a:xfrm>
            <a:off x="403660" y="2461526"/>
            <a:ext cx="4074001" cy="3104915"/>
          </a:xfrm>
          <a:prstGeom prst="rect">
            <a:avLst/>
          </a:prstGeom>
        </p:spPr>
      </p:pic>
      <p:sp>
        <p:nvSpPr>
          <p:cNvPr id="10" name="Dikdörtgen 9"/>
          <p:cNvSpPr/>
          <p:nvPr/>
        </p:nvSpPr>
        <p:spPr>
          <a:xfrm>
            <a:off x="745404" y="1737360"/>
            <a:ext cx="10679111" cy="825867"/>
          </a:xfrm>
          <a:prstGeom prst="rect">
            <a:avLst/>
          </a:prstGeom>
        </p:spPr>
        <p:txBody>
          <a:bodyPr vert="horz"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Katman sitilleri ve özellikleri: Katman sitili verebilmek için </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          düğmesi ya da katmanın </a:t>
            </a:r>
            <a:r>
              <a:rPr lang="tr-TR" sz="2000" dirty="0">
                <a:solidFill>
                  <a:schemeClr val="bg2">
                    <a:lumMod val="25000"/>
                  </a:schemeClr>
                </a:solidFill>
                <a:latin typeface="Times New Roman" panose="02020603050405020304" pitchFamily="18" charset="0"/>
                <a:cs typeface="Times New Roman" panose="02020603050405020304" pitchFamily="18" charset="0"/>
              </a:rPr>
              <a:t>simgesi üzerinde iki kere tıklanır. Bu durumda</a:t>
            </a:r>
          </a:p>
        </p:txBody>
      </p:sp>
      <p:pic>
        <p:nvPicPr>
          <p:cNvPr id="11" name="Resim 10"/>
          <p:cNvPicPr>
            <a:picLocks noChangeAspect="1"/>
          </p:cNvPicPr>
          <p:nvPr/>
        </p:nvPicPr>
        <p:blipFill>
          <a:blip r:embed="rId3"/>
          <a:stretch>
            <a:fillRect/>
          </a:stretch>
        </p:blipFill>
        <p:spPr>
          <a:xfrm>
            <a:off x="7105565" y="1795635"/>
            <a:ext cx="402011" cy="270039"/>
          </a:xfrm>
          <a:prstGeom prst="rect">
            <a:avLst/>
          </a:prstGeom>
        </p:spPr>
      </p:pic>
    </p:spTree>
    <p:extLst>
      <p:ext uri="{BB962C8B-B14F-4D97-AF65-F5344CB8AC3E}">
        <p14:creationId xmlns:p14="http://schemas.microsoft.com/office/powerpoint/2010/main" val="262231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778</TotalTime>
  <Words>1366</Words>
  <Application>Microsoft Office PowerPoint</Application>
  <PresentationFormat>Geniş ekran</PresentationFormat>
  <Paragraphs>91</Paragraphs>
  <Slides>13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13</vt:i4>
      </vt:variant>
    </vt:vector>
  </HeadingPairs>
  <TitlesOfParts>
    <vt:vector size="16" baseType="lpstr">
      <vt:lpstr>Calibri</vt:lpstr>
      <vt:lpstr>Times New Roman</vt:lpstr>
      <vt:lpstr>Geçmişe bakış</vt:lpstr>
      <vt:lpstr>Katman İşlemleri</vt:lpstr>
      <vt:lpstr>Katmanlar [2]</vt:lpstr>
      <vt:lpstr>Katmanları Anlamak [2]</vt:lpstr>
      <vt:lpstr>Katmanları Anlamak [1]</vt:lpstr>
      <vt:lpstr>Katmanları Anlamak [1]</vt:lpstr>
      <vt:lpstr>Katmanlarla Çalışmak [1]</vt:lpstr>
      <vt:lpstr>Katmanlarla Çalışmak [1]</vt:lpstr>
      <vt:lpstr>Katmanlarla Çalışmak [1]</vt:lpstr>
      <vt:lpstr>Katmanlarla Çalışmak [1]</vt:lpstr>
      <vt:lpstr>Katmanlarla Çalışmak [1]</vt:lpstr>
      <vt:lpstr>Katmanlarla Çalışmak [1]</vt:lpstr>
      <vt:lpstr>Layer Palet Menusu [1]</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Windows Kullanıcısı</cp:lastModifiedBy>
  <cp:revision>79</cp:revision>
  <dcterms:created xsi:type="dcterms:W3CDTF">2017-11-14T11:12:27Z</dcterms:created>
  <dcterms:modified xsi:type="dcterms:W3CDTF">2017-11-17T13:13:53Z</dcterms:modified>
</cp:coreProperties>
</file>