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4" r:id="rId7"/>
    <p:sldId id="263" r:id="rId8"/>
    <p:sldId id="267" r:id="rId9"/>
    <p:sldId id="268" r:id="rId10"/>
    <p:sldId id="262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7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385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5958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2038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477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058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5949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1854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9661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2651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980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0514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5444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Solar </a:t>
            </a:r>
            <a:r>
              <a:rPr lang="en-US" dirty="0" err="1" smtClean="0"/>
              <a:t>thermoelectrics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ENE 304 </a:t>
            </a:r>
            <a:r>
              <a:rPr lang="tr-TR" dirty="0" err="1" smtClean="0"/>
              <a:t>Materials</a:t>
            </a:r>
            <a:r>
              <a:rPr lang="tr-TR" dirty="0" smtClean="0"/>
              <a:t> in </a:t>
            </a:r>
            <a:r>
              <a:rPr lang="tr-TR" dirty="0" err="1" smtClean="0"/>
              <a:t>Energy</a:t>
            </a:r>
            <a:r>
              <a:rPr lang="tr-TR" dirty="0" smtClean="0"/>
              <a:t> Technologies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221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Terry M. </a:t>
            </a:r>
            <a:r>
              <a:rPr lang="tr-TR" sz="2400" dirty="0" err="1"/>
              <a:t>Tritt</a:t>
            </a:r>
            <a:r>
              <a:rPr lang="tr-TR" sz="2400" dirty="0" smtClean="0"/>
              <a:t>, </a:t>
            </a:r>
            <a:r>
              <a:rPr lang="tr-TR" sz="2400" dirty="0" err="1"/>
              <a:t>Xinfeng</a:t>
            </a:r>
            <a:r>
              <a:rPr lang="tr-TR" sz="2400" dirty="0"/>
              <a:t> </a:t>
            </a:r>
            <a:r>
              <a:rPr lang="tr-TR" sz="2400" dirty="0" err="1"/>
              <a:t>Tang</a:t>
            </a:r>
            <a:r>
              <a:rPr lang="tr-TR" sz="2400" dirty="0" smtClean="0"/>
              <a:t>, </a:t>
            </a:r>
            <a:r>
              <a:rPr lang="tr-TR" sz="2400" dirty="0" err="1"/>
              <a:t>Qingjie</a:t>
            </a:r>
            <a:r>
              <a:rPr lang="tr-TR" sz="2400" dirty="0"/>
              <a:t> </a:t>
            </a:r>
            <a:r>
              <a:rPr lang="tr-TR" sz="2400" dirty="0" err="1" smtClean="0"/>
              <a:t>Zhang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/>
              <a:t>Wenjie</a:t>
            </a:r>
            <a:r>
              <a:rPr lang="tr-TR" sz="2400" dirty="0"/>
              <a:t> </a:t>
            </a:r>
            <a:r>
              <a:rPr lang="tr-TR" sz="2400" dirty="0" err="1" smtClean="0"/>
              <a:t>Xie</a:t>
            </a:r>
            <a:r>
              <a:rPr lang="tr-TR" sz="2400" dirty="0" smtClean="0"/>
              <a:t>, </a:t>
            </a:r>
            <a:r>
              <a:rPr lang="en-US" sz="2400" dirty="0"/>
              <a:t>Solar </a:t>
            </a:r>
            <a:r>
              <a:rPr lang="en-US" sz="2400" dirty="0" err="1"/>
              <a:t>thermoelectrics</a:t>
            </a:r>
            <a:r>
              <a:rPr lang="en-US" sz="2400" dirty="0"/>
              <a:t>: </a:t>
            </a:r>
            <a:r>
              <a:rPr lang="en-US" sz="2400" dirty="0" smtClean="0"/>
              <a:t>direct</a:t>
            </a:r>
            <a:r>
              <a:rPr lang="tr-TR" sz="2400" dirty="0" smtClean="0"/>
              <a:t> </a:t>
            </a:r>
            <a:r>
              <a:rPr lang="en-US" sz="2400" dirty="0" smtClean="0"/>
              <a:t>solar </a:t>
            </a:r>
            <a:r>
              <a:rPr lang="en-US" sz="2400" dirty="0"/>
              <a:t>thermal energy conversion</a:t>
            </a:r>
            <a:r>
              <a:rPr lang="tr-TR" sz="2400" dirty="0" smtClean="0"/>
              <a:t>, </a:t>
            </a:r>
            <a:r>
              <a:rPr lang="tr-TR" sz="2400" dirty="0"/>
              <a:t>in Fundamentals of </a:t>
            </a:r>
            <a:r>
              <a:rPr lang="tr-TR" sz="2400" dirty="0" err="1"/>
              <a:t>Materials</a:t>
            </a:r>
            <a:r>
              <a:rPr lang="tr-TR" sz="2400" dirty="0"/>
              <a:t> </a:t>
            </a:r>
            <a:r>
              <a:rPr lang="tr-TR" sz="2400" dirty="0" err="1"/>
              <a:t>for</a:t>
            </a:r>
            <a:r>
              <a:rPr lang="tr-TR" sz="2400" dirty="0"/>
              <a:t> </a:t>
            </a:r>
            <a:r>
              <a:rPr lang="tr-TR" sz="2400" dirty="0" err="1"/>
              <a:t>Energy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Environmental</a:t>
            </a:r>
            <a:r>
              <a:rPr lang="tr-TR" sz="2400" dirty="0"/>
              <a:t> </a:t>
            </a:r>
            <a:r>
              <a:rPr lang="tr-TR" sz="2400" dirty="0" err="1"/>
              <a:t>Sustainability</a:t>
            </a:r>
            <a:r>
              <a:rPr lang="tr-TR" sz="2400" dirty="0"/>
              <a:t> (</a:t>
            </a:r>
            <a:r>
              <a:rPr lang="tr-TR" sz="2400" dirty="0" err="1"/>
              <a:t>Eds</a:t>
            </a:r>
            <a:r>
              <a:rPr lang="tr-TR" sz="2400" dirty="0"/>
              <a:t>. David S. </a:t>
            </a:r>
            <a:r>
              <a:rPr lang="tr-TR" sz="2400" dirty="0" err="1"/>
              <a:t>Ginley</a:t>
            </a:r>
            <a:r>
              <a:rPr lang="tr-TR" sz="2400" dirty="0"/>
              <a:t>, David </a:t>
            </a:r>
            <a:r>
              <a:rPr lang="tr-TR" sz="2400" dirty="0" err="1"/>
              <a:t>Cahen</a:t>
            </a:r>
            <a:r>
              <a:rPr lang="tr-TR" sz="2400" dirty="0"/>
              <a:t>), Cambridge </a:t>
            </a:r>
            <a:r>
              <a:rPr lang="tr-TR" sz="2400" dirty="0" err="1"/>
              <a:t>University</a:t>
            </a:r>
            <a:r>
              <a:rPr lang="tr-TR" sz="2400" dirty="0"/>
              <a:t> </a:t>
            </a:r>
            <a:r>
              <a:rPr lang="tr-TR" sz="2400" dirty="0" err="1"/>
              <a:t>Press</a:t>
            </a:r>
            <a:r>
              <a:rPr lang="tr-TR" sz="2400" dirty="0"/>
              <a:t>, 2012. 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19450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Solar </a:t>
            </a:r>
            <a:r>
              <a:rPr lang="tr-TR" dirty="0" err="1"/>
              <a:t>thermoelectrics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5292144" cy="4351338"/>
          </a:xfrm>
        </p:spPr>
        <p:txBody>
          <a:bodyPr>
            <a:noAutofit/>
          </a:bodyPr>
          <a:lstStyle/>
          <a:p>
            <a:endParaRPr lang="tr-TR" sz="2400" dirty="0" smtClean="0"/>
          </a:p>
          <a:p>
            <a:r>
              <a:rPr lang="en-US" sz="2400" dirty="0" smtClean="0"/>
              <a:t>Regarding </a:t>
            </a:r>
            <a:r>
              <a:rPr lang="en-US" sz="2400" dirty="0"/>
              <a:t>solar energy conversion, while </a:t>
            </a:r>
            <a:r>
              <a:rPr lang="tr-TR" sz="2400" dirty="0" err="1" smtClean="0"/>
              <a:t>photovoltaic</a:t>
            </a:r>
            <a:r>
              <a:rPr lang="en-US" sz="2400" dirty="0" smtClean="0"/>
              <a:t> </a:t>
            </a:r>
            <a:r>
              <a:rPr lang="en-US" sz="2400" dirty="0"/>
              <a:t>devices use the UV region, thermoelectric devices use the IR region </a:t>
            </a:r>
            <a:r>
              <a:rPr lang="tr-TR" sz="2400" dirty="0" smtClean="0"/>
              <a:t>t</a:t>
            </a:r>
            <a:r>
              <a:rPr lang="en-US" sz="2400" dirty="0" smtClean="0"/>
              <a:t>o </a:t>
            </a:r>
            <a:r>
              <a:rPr lang="en-US" sz="2400" dirty="0"/>
              <a:t>generate electricity.</a:t>
            </a:r>
          </a:p>
          <a:p>
            <a:r>
              <a:rPr lang="en-US" sz="2400" dirty="0"/>
              <a:t>In a solar </a:t>
            </a:r>
            <a:r>
              <a:rPr lang="tr-TR" sz="2400" dirty="0" err="1" smtClean="0"/>
              <a:t>photovoltaic-thermoelectric</a:t>
            </a:r>
            <a:r>
              <a:rPr lang="en-US" sz="2400" dirty="0" smtClean="0"/>
              <a:t> </a:t>
            </a:r>
            <a:r>
              <a:rPr lang="en-US" sz="2400" dirty="0"/>
              <a:t>hybrid system, a highly efficient solar collector converts solar </a:t>
            </a:r>
            <a:r>
              <a:rPr lang="en-US" sz="2400" dirty="0" smtClean="0"/>
              <a:t>radiation </a:t>
            </a:r>
            <a:r>
              <a:rPr lang="en-US" sz="2400" dirty="0"/>
              <a:t>into heat, which is then converted into electrical power that can be used by </a:t>
            </a:r>
            <a:r>
              <a:rPr lang="tr-TR" sz="2400" dirty="0" err="1" smtClean="0"/>
              <a:t>thermoelectric</a:t>
            </a:r>
            <a:r>
              <a:rPr lang="en-US" sz="2400" dirty="0" smtClean="0"/>
              <a:t> </a:t>
            </a:r>
            <a:r>
              <a:rPr lang="en-US" sz="2400" dirty="0"/>
              <a:t>devices</a:t>
            </a:r>
            <a:r>
              <a:rPr lang="en-US" sz="2400" dirty="0" smtClean="0"/>
              <a:t>.</a:t>
            </a:r>
            <a:r>
              <a:rPr lang="en-US" sz="2400" dirty="0" smtClean="0"/>
              <a:t> </a:t>
            </a:r>
            <a:endParaRPr lang="tr-TR" sz="2400" dirty="0" smtClean="0"/>
          </a:p>
        </p:txBody>
      </p:sp>
      <p:sp>
        <p:nvSpPr>
          <p:cNvPr id="6" name="Metin kutusu 5"/>
          <p:cNvSpPr txBox="1"/>
          <p:nvPr/>
        </p:nvSpPr>
        <p:spPr>
          <a:xfrm>
            <a:off x="6976087" y="5330541"/>
            <a:ext cx="47244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Figure</a:t>
            </a:r>
            <a:r>
              <a:rPr lang="tr-TR" dirty="0" smtClean="0"/>
              <a:t> 1. Solar </a:t>
            </a:r>
            <a:r>
              <a:rPr lang="tr-TR" dirty="0" err="1" smtClean="0"/>
              <a:t>spectrum</a:t>
            </a:r>
            <a:r>
              <a:rPr lang="tr-TR" dirty="0"/>
              <a:t> </a:t>
            </a:r>
            <a:endParaRPr lang="tr-TR" dirty="0" smtClean="0"/>
          </a:p>
          <a:p>
            <a:r>
              <a:rPr lang="tr-TR" sz="1200" dirty="0" smtClean="0"/>
              <a:t>(</a:t>
            </a:r>
            <a:r>
              <a:rPr lang="tr-TR" sz="1200" dirty="0" err="1" smtClean="0"/>
              <a:t>Modified</a:t>
            </a:r>
            <a:r>
              <a:rPr lang="tr-TR" sz="1200" dirty="0" smtClean="0"/>
              <a:t> </a:t>
            </a:r>
            <a:r>
              <a:rPr lang="tr-TR" sz="1200" dirty="0" err="1" smtClean="0"/>
              <a:t>from</a:t>
            </a:r>
            <a:r>
              <a:rPr lang="tr-TR" sz="1200" dirty="0" smtClean="0"/>
              <a:t> *http</a:t>
            </a:r>
            <a:r>
              <a:rPr lang="tr-TR" sz="1200" dirty="0"/>
              <a:t>://</a:t>
            </a:r>
            <a:r>
              <a:rPr lang="tr-TR" sz="1200" dirty="0" smtClean="0"/>
              <a:t>www.macular.com.sg/</a:t>
            </a:r>
            <a:r>
              <a:rPr lang="tr-TR" sz="1200" dirty="0" err="1" smtClean="0"/>
              <a:t>index.php</a:t>
            </a:r>
            <a:r>
              <a:rPr lang="tr-TR" sz="1200" dirty="0" smtClean="0"/>
              <a:t>/</a:t>
            </a:r>
            <a:r>
              <a:rPr lang="tr-TR" sz="1200" dirty="0" err="1" smtClean="0"/>
              <a:t>info</a:t>
            </a:r>
            <a:r>
              <a:rPr lang="tr-TR" sz="1200" dirty="0" smtClean="0"/>
              <a:t>/solar-</a:t>
            </a:r>
            <a:r>
              <a:rPr lang="tr-TR" sz="1200" dirty="0" err="1" smtClean="0"/>
              <a:t>spectrum</a:t>
            </a:r>
            <a:r>
              <a:rPr lang="tr-TR" sz="1200" dirty="0" smtClean="0"/>
              <a:t>)</a:t>
            </a:r>
            <a:endParaRPr lang="tr-TR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5203" y="2215166"/>
            <a:ext cx="5015312" cy="3023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331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Solar </a:t>
            </a:r>
            <a:r>
              <a:rPr lang="tr-TR" dirty="0" err="1"/>
              <a:t>thermoelectrics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305317"/>
            <a:ext cx="5665631" cy="3871645"/>
          </a:xfrm>
        </p:spPr>
        <p:txBody>
          <a:bodyPr>
            <a:noAutofit/>
          </a:bodyPr>
          <a:lstStyle/>
          <a:p>
            <a:r>
              <a:rPr lang="tr-TR" sz="2400" dirty="0" err="1" smtClean="0"/>
              <a:t>Moreover</a:t>
            </a:r>
            <a:r>
              <a:rPr lang="en-US" sz="2400" dirty="0" smtClean="0"/>
              <a:t>, </a:t>
            </a:r>
            <a:r>
              <a:rPr lang="tr-TR" sz="2400" dirty="0" err="1" smtClean="0"/>
              <a:t>thermal</a:t>
            </a:r>
            <a:r>
              <a:rPr lang="tr-TR" sz="2400" dirty="0" smtClean="0"/>
              <a:t> </a:t>
            </a:r>
            <a:r>
              <a:rPr lang="tr-TR" sz="2400" dirty="0" err="1" smtClean="0"/>
              <a:t>energy</a:t>
            </a:r>
            <a:r>
              <a:rPr lang="tr-TR" sz="2400" dirty="0" smtClean="0"/>
              <a:t> </a:t>
            </a:r>
            <a:r>
              <a:rPr lang="tr-TR" sz="2400" dirty="0" err="1" smtClean="0"/>
              <a:t>part</a:t>
            </a:r>
            <a:r>
              <a:rPr lang="tr-TR" sz="2400" dirty="0" smtClean="0"/>
              <a:t> of </a:t>
            </a:r>
            <a:r>
              <a:rPr lang="en-US" sz="2400" dirty="0" smtClean="0"/>
              <a:t>the </a:t>
            </a:r>
            <a:r>
              <a:rPr lang="en-US" sz="2400" dirty="0"/>
              <a:t>solar </a:t>
            </a:r>
            <a:r>
              <a:rPr lang="tr-TR" sz="2400" dirty="0" err="1" smtClean="0"/>
              <a:t>light</a:t>
            </a:r>
            <a:r>
              <a:rPr lang="en-US" sz="2400" dirty="0" smtClean="0"/>
              <a:t> </a:t>
            </a:r>
            <a:r>
              <a:rPr lang="en-US" sz="2400" dirty="0"/>
              <a:t>can be stored in </a:t>
            </a:r>
            <a:r>
              <a:rPr lang="tr-TR" sz="2400" dirty="0" smtClean="0"/>
              <a:t>a </a:t>
            </a:r>
            <a:r>
              <a:rPr lang="tr-TR" sz="2400" dirty="0" err="1" smtClean="0"/>
              <a:t>thermoelectric</a:t>
            </a:r>
            <a:r>
              <a:rPr lang="tr-TR" sz="2400" dirty="0" smtClean="0"/>
              <a:t> </a:t>
            </a:r>
            <a:r>
              <a:rPr lang="tr-TR" sz="2400" dirty="0" err="1" smtClean="0"/>
              <a:t>devices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en-US" sz="2400" dirty="0" smtClean="0"/>
              <a:t> </a:t>
            </a:r>
            <a:r>
              <a:rPr lang="en-US" sz="2400" dirty="0"/>
              <a:t>can be used to charge the </a:t>
            </a:r>
            <a:r>
              <a:rPr lang="en-US" sz="2400" dirty="0" smtClean="0"/>
              <a:t>battery </a:t>
            </a:r>
            <a:r>
              <a:rPr lang="en-US" sz="2400" dirty="0"/>
              <a:t>without sunshine.</a:t>
            </a:r>
          </a:p>
          <a:p>
            <a:endParaRPr lang="tr-TR" sz="2400" dirty="0" smtClean="0"/>
          </a:p>
          <a:p>
            <a:r>
              <a:rPr lang="en-US" sz="2400" dirty="0" smtClean="0"/>
              <a:t>Such </a:t>
            </a:r>
            <a:r>
              <a:rPr lang="en-US" sz="2400" dirty="0"/>
              <a:t>a thermoelectric </a:t>
            </a:r>
            <a:r>
              <a:rPr lang="tr-TR" sz="2400" dirty="0" err="1" smtClean="0"/>
              <a:t>device</a:t>
            </a:r>
            <a:r>
              <a:rPr lang="en-US" sz="2400" dirty="0" smtClean="0"/>
              <a:t> need</a:t>
            </a:r>
            <a:r>
              <a:rPr lang="tr-TR" sz="2400" dirty="0" smtClean="0"/>
              <a:t>s</a:t>
            </a:r>
            <a:r>
              <a:rPr lang="en-US" sz="2400" dirty="0" smtClean="0"/>
              <a:t> </a:t>
            </a:r>
            <a:r>
              <a:rPr lang="en-US" sz="2400" dirty="0"/>
              <a:t>to operate at about </a:t>
            </a:r>
            <a:r>
              <a:rPr lang="en-US" sz="2400" dirty="0" smtClean="0"/>
              <a:t>700°C </a:t>
            </a:r>
            <a:r>
              <a:rPr lang="en-US" sz="2400" dirty="0"/>
              <a:t>and the materials </a:t>
            </a:r>
            <a:r>
              <a:rPr lang="en-US" sz="2400" dirty="0" smtClean="0"/>
              <a:t>have </a:t>
            </a:r>
            <a:r>
              <a:rPr lang="en-US" sz="2400" dirty="0"/>
              <a:t>to </a:t>
            </a:r>
            <a:r>
              <a:rPr lang="tr-TR" sz="2400" dirty="0" err="1" smtClean="0"/>
              <a:t>show</a:t>
            </a:r>
            <a:r>
              <a:rPr lang="en-US" sz="2400" dirty="0" smtClean="0"/>
              <a:t> </a:t>
            </a:r>
            <a:r>
              <a:rPr lang="en-US" sz="2400" dirty="0"/>
              <a:t>high ZT values around this temperature</a:t>
            </a:r>
            <a:r>
              <a:rPr lang="en-US" sz="2400" dirty="0" smtClean="0"/>
              <a:t>.</a:t>
            </a:r>
            <a:endParaRPr lang="tr-TR" sz="24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5203" y="2215166"/>
            <a:ext cx="5015312" cy="3023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6976087" y="5330541"/>
            <a:ext cx="47244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Figure</a:t>
            </a:r>
            <a:r>
              <a:rPr lang="tr-TR" dirty="0" smtClean="0"/>
              <a:t> 1. Solar </a:t>
            </a:r>
            <a:r>
              <a:rPr lang="tr-TR" dirty="0" err="1" smtClean="0"/>
              <a:t>spectrum</a:t>
            </a:r>
            <a:r>
              <a:rPr lang="tr-TR" dirty="0"/>
              <a:t> </a:t>
            </a:r>
            <a:endParaRPr lang="tr-TR" dirty="0" smtClean="0"/>
          </a:p>
          <a:p>
            <a:r>
              <a:rPr lang="tr-TR" sz="1200" dirty="0" smtClean="0"/>
              <a:t>(</a:t>
            </a:r>
            <a:r>
              <a:rPr lang="tr-TR" sz="1200" dirty="0" err="1" smtClean="0"/>
              <a:t>Modified</a:t>
            </a:r>
            <a:r>
              <a:rPr lang="tr-TR" sz="1200" dirty="0" smtClean="0"/>
              <a:t> </a:t>
            </a:r>
            <a:r>
              <a:rPr lang="tr-TR" sz="1200" dirty="0" err="1" smtClean="0"/>
              <a:t>from</a:t>
            </a:r>
            <a:r>
              <a:rPr lang="tr-TR" sz="1200" dirty="0" smtClean="0"/>
              <a:t> *http</a:t>
            </a:r>
            <a:r>
              <a:rPr lang="tr-TR" sz="1200" dirty="0"/>
              <a:t>://</a:t>
            </a:r>
            <a:r>
              <a:rPr lang="tr-TR" sz="1200" dirty="0" smtClean="0"/>
              <a:t>www.macular.com.sg/</a:t>
            </a:r>
            <a:r>
              <a:rPr lang="tr-TR" sz="1200" dirty="0" err="1" smtClean="0"/>
              <a:t>index.php</a:t>
            </a:r>
            <a:r>
              <a:rPr lang="tr-TR" sz="1200" dirty="0" smtClean="0"/>
              <a:t>/</a:t>
            </a:r>
            <a:r>
              <a:rPr lang="tr-TR" sz="1200" dirty="0" err="1" smtClean="0"/>
              <a:t>info</a:t>
            </a:r>
            <a:r>
              <a:rPr lang="tr-TR" sz="1200" dirty="0" smtClean="0"/>
              <a:t>/solar-</a:t>
            </a:r>
            <a:r>
              <a:rPr lang="tr-TR" sz="1200" dirty="0" err="1" smtClean="0"/>
              <a:t>spectrum</a:t>
            </a:r>
            <a:r>
              <a:rPr lang="tr-TR" sz="1200" dirty="0" smtClean="0"/>
              <a:t>)</a:t>
            </a:r>
            <a:endParaRPr lang="tr-TR" sz="1200" dirty="0"/>
          </a:p>
        </p:txBody>
      </p:sp>
    </p:spTree>
    <p:extLst>
      <p:ext uri="{BB962C8B-B14F-4D97-AF65-F5344CB8AC3E}">
        <p14:creationId xmlns:p14="http://schemas.microsoft.com/office/powerpoint/2010/main" val="286519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Thermoelectrics:</a:t>
            </a:r>
            <a:r>
              <a:rPr lang="tr-TR" dirty="0" smtClean="0"/>
              <a:t> </a:t>
            </a:r>
            <a:r>
              <a:rPr lang="en-US" dirty="0" smtClean="0"/>
              <a:t>power </a:t>
            </a:r>
            <a:r>
              <a:rPr lang="en-US" dirty="0"/>
              <a:t>from waste heat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In the consumer goods sector, these coolers can be found, for example, in the </a:t>
            </a:r>
            <a:r>
              <a:rPr lang="en-US" sz="2400" dirty="0" smtClean="0"/>
              <a:t>cool </a:t>
            </a:r>
            <a:r>
              <a:rPr lang="en-US" sz="2400" dirty="0"/>
              <a:t>boxes </a:t>
            </a:r>
            <a:r>
              <a:rPr lang="tr-TR" sz="2400" dirty="0" err="1" smtClean="0"/>
              <a:t>used</a:t>
            </a:r>
            <a:r>
              <a:rPr lang="tr-TR" sz="2400" dirty="0" smtClean="0"/>
              <a:t> </a:t>
            </a:r>
            <a:r>
              <a:rPr lang="tr-TR" sz="2400" dirty="0" err="1" smtClean="0"/>
              <a:t>during</a:t>
            </a:r>
            <a:r>
              <a:rPr lang="tr-TR" sz="2400" dirty="0" smtClean="0"/>
              <a:t> </a:t>
            </a:r>
            <a:r>
              <a:rPr lang="tr-TR" sz="2400" dirty="0" err="1" smtClean="0"/>
              <a:t>camping</a:t>
            </a:r>
            <a:r>
              <a:rPr lang="tr-TR" sz="2400" dirty="0" smtClean="0"/>
              <a:t> </a:t>
            </a:r>
            <a:r>
              <a:rPr lang="en-US" sz="2400" dirty="0" smtClean="0"/>
              <a:t>and </a:t>
            </a:r>
            <a:r>
              <a:rPr lang="en-US" sz="2400" dirty="0"/>
              <a:t>in the refrigerator </a:t>
            </a:r>
            <a:r>
              <a:rPr lang="tr-TR" sz="2400" dirty="0" smtClean="0"/>
              <a:t>of </a:t>
            </a:r>
            <a:r>
              <a:rPr lang="en-US" sz="2400" dirty="0" smtClean="0"/>
              <a:t>a </a:t>
            </a:r>
            <a:r>
              <a:rPr lang="tr-TR" sz="2400" dirty="0" err="1" smtClean="0"/>
              <a:t>silent</a:t>
            </a:r>
            <a:r>
              <a:rPr lang="en-US" sz="2400" dirty="0" smtClean="0"/>
              <a:t> </a:t>
            </a:r>
            <a:r>
              <a:rPr lang="en-US" sz="2400" dirty="0"/>
              <a:t>hotel.</a:t>
            </a:r>
          </a:p>
          <a:p>
            <a:r>
              <a:rPr lang="tr-TR" sz="2400" dirty="0"/>
              <a:t>T</a:t>
            </a:r>
            <a:r>
              <a:rPr lang="en-US" sz="2400" dirty="0" err="1" smtClean="0"/>
              <a:t>hermoelectric</a:t>
            </a:r>
            <a:r>
              <a:rPr lang="en-US" sz="2400" dirty="0" smtClean="0"/>
              <a:t> </a:t>
            </a:r>
            <a:r>
              <a:rPr lang="tr-TR" sz="2400" dirty="0" err="1" smtClean="0"/>
              <a:t>devices</a:t>
            </a:r>
            <a:r>
              <a:rPr lang="en-US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simply</a:t>
            </a:r>
            <a:r>
              <a:rPr lang="tr-TR" sz="2400" dirty="0" smtClean="0"/>
              <a:t> </a:t>
            </a:r>
            <a:r>
              <a:rPr lang="tr-TR" sz="2400" dirty="0" err="1" smtClean="0"/>
              <a:t>composed</a:t>
            </a:r>
            <a:r>
              <a:rPr lang="tr-TR" sz="2400" dirty="0" smtClean="0"/>
              <a:t> o</a:t>
            </a:r>
            <a:r>
              <a:rPr lang="en-US" sz="2400" dirty="0" smtClean="0"/>
              <a:t>f </a:t>
            </a:r>
            <a:r>
              <a:rPr lang="en-US" sz="2400" dirty="0"/>
              <a:t>a thermocouple used in many </a:t>
            </a:r>
            <a:r>
              <a:rPr lang="en-US" sz="2400" dirty="0" smtClean="0"/>
              <a:t>applications </a:t>
            </a:r>
            <a:r>
              <a:rPr lang="en-US" sz="2400" dirty="0"/>
              <a:t>as a temperature sensor.</a:t>
            </a:r>
          </a:p>
          <a:p>
            <a:r>
              <a:rPr lang="en-US" sz="2400" dirty="0"/>
              <a:t>The first thermoelectric materials could only be </a:t>
            </a:r>
            <a:r>
              <a:rPr lang="tr-TR" sz="2400" dirty="0" err="1" smtClean="0"/>
              <a:t>generated</a:t>
            </a:r>
            <a:r>
              <a:rPr lang="en-US" sz="2400" dirty="0" smtClean="0"/>
              <a:t> </a:t>
            </a:r>
            <a:r>
              <a:rPr lang="en-US" sz="2400" dirty="0"/>
              <a:t>at great cost and only produced a few watts.</a:t>
            </a:r>
          </a:p>
          <a:p>
            <a:r>
              <a:rPr lang="en-US" sz="2400" dirty="0"/>
              <a:t>Today, there are 1000 watts </a:t>
            </a:r>
            <a:r>
              <a:rPr lang="tr-TR" sz="2400" dirty="0" err="1" smtClean="0"/>
              <a:t>generating</a:t>
            </a:r>
            <a:r>
              <a:rPr lang="en-US" sz="2400" dirty="0" smtClean="0"/>
              <a:t> </a:t>
            </a:r>
            <a:r>
              <a:rPr lang="en-US" sz="2400" dirty="0"/>
              <a:t>systems.</a:t>
            </a:r>
          </a:p>
          <a:p>
            <a:r>
              <a:rPr lang="en-US" sz="2400" dirty="0"/>
              <a:t>New materials and processing methods allow more temperature differentials to be used, so power output will continue to rise</a:t>
            </a:r>
            <a:r>
              <a:rPr lang="en-US" sz="2400" dirty="0" smtClean="0"/>
              <a:t>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353858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04870" y="4588077"/>
            <a:ext cx="10515600" cy="1325563"/>
          </a:xfrm>
        </p:spPr>
        <p:txBody>
          <a:bodyPr/>
          <a:lstStyle/>
          <a:p>
            <a:pPr algn="ctr"/>
            <a:r>
              <a:rPr lang="tr-TR" dirty="0"/>
              <a:t>Historical </a:t>
            </a:r>
            <a:r>
              <a:rPr lang="tr-TR" dirty="0" err="1"/>
              <a:t>perspective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28196"/>
            <a:ext cx="10515600" cy="4351338"/>
          </a:xfrm>
        </p:spPr>
        <p:txBody>
          <a:bodyPr>
            <a:noAutofit/>
          </a:bodyPr>
          <a:lstStyle/>
          <a:p>
            <a:r>
              <a:rPr lang="tr-TR" sz="2400" dirty="0" err="1" smtClean="0"/>
              <a:t>According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principle</a:t>
            </a:r>
            <a:r>
              <a:rPr lang="tr-TR" sz="2400" dirty="0" smtClean="0"/>
              <a:t> of </a:t>
            </a:r>
            <a:r>
              <a:rPr lang="tr-TR" sz="2400" dirty="0" err="1" smtClean="0"/>
              <a:t>Seebeck</a:t>
            </a:r>
            <a:r>
              <a:rPr lang="tr-TR" sz="2400" dirty="0" smtClean="0"/>
              <a:t> </a:t>
            </a:r>
            <a:r>
              <a:rPr lang="tr-TR" sz="2400" dirty="0" err="1" smtClean="0"/>
              <a:t>effect</a:t>
            </a:r>
            <a:r>
              <a:rPr lang="tr-TR" sz="2400" dirty="0" smtClean="0"/>
              <a:t>, </a:t>
            </a:r>
            <a:r>
              <a:rPr lang="tr-TR" sz="2400" dirty="0" err="1" smtClean="0"/>
              <a:t>temperature</a:t>
            </a:r>
            <a:r>
              <a:rPr lang="tr-TR" sz="2400" dirty="0" smtClean="0"/>
              <a:t> </a:t>
            </a:r>
            <a:r>
              <a:rPr lang="tr-TR" sz="2400" dirty="0" err="1" smtClean="0"/>
              <a:t>fifference</a:t>
            </a:r>
            <a:r>
              <a:rPr lang="tr-TR" sz="2400" dirty="0" smtClean="0"/>
              <a:t> </a:t>
            </a:r>
            <a:r>
              <a:rPr lang="tr-TR" sz="2400" dirty="0" err="1" smtClean="0"/>
              <a:t>generates</a:t>
            </a:r>
            <a:r>
              <a:rPr lang="tr-TR" sz="2400" dirty="0" smtClean="0"/>
              <a:t> a </a:t>
            </a:r>
            <a:r>
              <a:rPr lang="tr-TR" sz="2400" dirty="0" err="1" smtClean="0"/>
              <a:t>voltage</a:t>
            </a:r>
            <a:r>
              <a:rPr lang="tr-TR" sz="2400" dirty="0" smtClean="0"/>
              <a:t> </a:t>
            </a:r>
            <a:r>
              <a:rPr lang="tr-TR" sz="2400" dirty="0" err="1" smtClean="0"/>
              <a:t>between</a:t>
            </a:r>
            <a:r>
              <a:rPr lang="tr-TR" sz="2400" dirty="0" smtClean="0"/>
              <a:t> </a:t>
            </a:r>
            <a:r>
              <a:rPr lang="tr-TR" sz="2400" dirty="0" err="1" smtClean="0"/>
              <a:t>two</a:t>
            </a:r>
            <a:r>
              <a:rPr lang="tr-TR" sz="2400" dirty="0" smtClean="0"/>
              <a:t> </a:t>
            </a:r>
            <a:r>
              <a:rPr lang="tr-TR" sz="2400" dirty="0" err="1" smtClean="0"/>
              <a:t>different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materials</a:t>
            </a:r>
            <a:r>
              <a:rPr lang="tr-TR" sz="2400" dirty="0" smtClean="0"/>
              <a:t>.</a:t>
            </a:r>
          </a:p>
          <a:p>
            <a:r>
              <a:rPr lang="tr-TR" sz="2400" dirty="0" err="1" smtClean="0"/>
              <a:t>In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1800s, </a:t>
            </a:r>
            <a:r>
              <a:rPr lang="tr-TR" sz="2400" dirty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field of thermoelectricity began </a:t>
            </a:r>
            <a:r>
              <a:rPr lang="en-US" sz="2400" dirty="0" smtClean="0"/>
              <a:t>with </a:t>
            </a:r>
            <a:r>
              <a:rPr lang="en-US" sz="2400" dirty="0"/>
              <a:t>the discovery of the </a:t>
            </a:r>
            <a:r>
              <a:rPr lang="en-US" sz="2400" dirty="0" err="1"/>
              <a:t>Seebeck</a:t>
            </a:r>
            <a:r>
              <a:rPr lang="en-US" sz="2400" dirty="0"/>
              <a:t> </a:t>
            </a:r>
            <a:r>
              <a:rPr lang="en-US" sz="2400" dirty="0" smtClean="0"/>
              <a:t>effect</a:t>
            </a:r>
            <a:r>
              <a:rPr lang="tr-TR" sz="2400" dirty="0" smtClean="0"/>
              <a:t>.</a:t>
            </a:r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seebeck</a:t>
            </a:r>
            <a:r>
              <a:rPr lang="tr-TR" sz="2400" dirty="0" smtClean="0"/>
              <a:t> </a:t>
            </a:r>
            <a:r>
              <a:rPr lang="tr-TR" sz="2400" dirty="0" err="1" smtClean="0"/>
              <a:t>effect</a:t>
            </a:r>
            <a:r>
              <a:rPr lang="tr-TR" sz="2400" dirty="0" smtClean="0"/>
              <a:t> is </a:t>
            </a:r>
            <a:r>
              <a:rPr lang="tr-TR" sz="2400" dirty="0" err="1" smtClean="0"/>
              <a:t>also</a:t>
            </a:r>
            <a:r>
              <a:rPr lang="tr-TR" sz="2400" dirty="0" smtClean="0"/>
              <a:t> </a:t>
            </a:r>
            <a:r>
              <a:rPr lang="tr-TR" sz="2400" dirty="0" err="1" smtClean="0"/>
              <a:t>known</a:t>
            </a:r>
            <a:r>
              <a:rPr lang="tr-TR" sz="2400" dirty="0" smtClean="0"/>
              <a:t> as </a:t>
            </a:r>
            <a:r>
              <a:rPr lang="en-US" sz="2400" dirty="0" smtClean="0"/>
              <a:t>thermoelectric</a:t>
            </a:r>
            <a:r>
              <a:rPr lang="tr-TR" sz="2400" dirty="0" smtClean="0"/>
              <a:t> </a:t>
            </a:r>
            <a:r>
              <a:rPr lang="en-US" sz="2400" dirty="0" smtClean="0"/>
              <a:t>effects</a:t>
            </a:r>
            <a:r>
              <a:rPr lang="en-US" sz="2400" dirty="0"/>
              <a:t>. </a:t>
            </a:r>
            <a:endParaRPr lang="tr-TR" sz="2400" dirty="0" smtClean="0"/>
          </a:p>
        </p:txBody>
      </p:sp>
      <p:sp>
        <p:nvSpPr>
          <p:cNvPr id="6" name="Metin kutusu 5"/>
          <p:cNvSpPr txBox="1"/>
          <p:nvPr/>
        </p:nvSpPr>
        <p:spPr>
          <a:xfrm>
            <a:off x="2074736" y="6434343"/>
            <a:ext cx="9446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Figure</a:t>
            </a:r>
            <a:r>
              <a:rPr lang="tr-TR" dirty="0" smtClean="0"/>
              <a:t> 2. </a:t>
            </a:r>
            <a:r>
              <a:rPr lang="tr-TR" dirty="0" err="1" smtClean="0"/>
              <a:t>Seebeck</a:t>
            </a:r>
            <a:r>
              <a:rPr lang="tr-TR" dirty="0" smtClean="0"/>
              <a:t> </a:t>
            </a:r>
            <a:r>
              <a:rPr lang="tr-TR" dirty="0" err="1" smtClean="0"/>
              <a:t>effect</a:t>
            </a:r>
            <a:r>
              <a:rPr lang="tr-TR" dirty="0" smtClean="0"/>
              <a:t> </a:t>
            </a:r>
            <a:r>
              <a:rPr lang="tr-TR" sz="1200" dirty="0" smtClean="0"/>
              <a:t>(</a:t>
            </a:r>
            <a:r>
              <a:rPr lang="tr-TR" sz="1200" dirty="0" err="1" smtClean="0"/>
              <a:t>Modified</a:t>
            </a:r>
            <a:r>
              <a:rPr lang="tr-TR" sz="1200" dirty="0" smtClean="0"/>
              <a:t> </a:t>
            </a:r>
            <a:r>
              <a:rPr lang="tr-TR" sz="1200" dirty="0" err="1" smtClean="0"/>
              <a:t>from</a:t>
            </a:r>
            <a:r>
              <a:rPr lang="tr-TR" sz="1200" dirty="0" smtClean="0"/>
              <a:t> *https</a:t>
            </a:r>
            <a:r>
              <a:rPr lang="tr-TR" sz="1200" dirty="0"/>
              <a:t>://www3.nd.edu/~</a:t>
            </a:r>
            <a:r>
              <a:rPr lang="tr-TR" sz="1200" dirty="0" smtClean="0"/>
              <a:t>sst/teaching/AME60634/lectures/AME60634_F13_thermoelectric.pdf)</a:t>
            </a:r>
            <a:endParaRPr lang="tr-TR" sz="1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4264" y="3688709"/>
            <a:ext cx="5880086" cy="2835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Unvan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mtClean="0"/>
              <a:t>Thermoelectrics:</a:t>
            </a:r>
            <a:r>
              <a:rPr lang="tr-TR" smtClean="0"/>
              <a:t> </a:t>
            </a:r>
            <a:r>
              <a:rPr lang="en-US" smtClean="0"/>
              <a:t>power from waste heat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8022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Historical </a:t>
            </a:r>
            <a:r>
              <a:rPr lang="tr-TR" dirty="0" err="1"/>
              <a:t>perspective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Th</a:t>
            </a:r>
            <a:r>
              <a:rPr lang="tr-TR" sz="2400" dirty="0" smtClean="0"/>
              <a:t>e</a:t>
            </a:r>
            <a:r>
              <a:rPr lang="en-US" sz="2400" dirty="0" smtClean="0"/>
              <a:t> </a:t>
            </a:r>
            <a:r>
              <a:rPr lang="en-US" sz="2400" dirty="0" err="1" smtClean="0"/>
              <a:t>Seebeck</a:t>
            </a:r>
            <a:r>
              <a:rPr lang="en-US" sz="2400" dirty="0" smtClean="0"/>
              <a:t> effect </a:t>
            </a:r>
            <a:r>
              <a:rPr lang="en-US" sz="2400" dirty="0"/>
              <a:t>can be measured as a voltage that is proportional </a:t>
            </a:r>
            <a:r>
              <a:rPr lang="en-US" sz="2400" dirty="0" smtClean="0"/>
              <a:t>to</a:t>
            </a:r>
            <a:r>
              <a:rPr lang="tr-TR" sz="2400" dirty="0" smtClean="0"/>
              <a:t> </a:t>
            </a:r>
            <a:r>
              <a:rPr lang="en-US" sz="2400" dirty="0" smtClean="0"/>
              <a:t>difference </a:t>
            </a:r>
            <a:r>
              <a:rPr lang="en-US" sz="2400" dirty="0"/>
              <a:t>in </a:t>
            </a:r>
            <a:r>
              <a:rPr lang="en-US" sz="2400" dirty="0" smtClean="0"/>
              <a:t>temperature</a:t>
            </a:r>
            <a:r>
              <a:rPr lang="tr-TR" sz="2400" dirty="0" smtClean="0"/>
              <a:t>.</a:t>
            </a:r>
            <a:endParaRPr lang="tr-TR" sz="2400" dirty="0" smtClean="0"/>
          </a:p>
          <a:p>
            <a:r>
              <a:rPr lang="tr-TR" sz="2400" dirty="0" smtClean="0"/>
              <a:t>T</a:t>
            </a:r>
            <a:r>
              <a:rPr lang="en-US" sz="2400" dirty="0" smtClean="0"/>
              <a:t>he proportionality</a:t>
            </a:r>
            <a:r>
              <a:rPr lang="tr-TR" sz="2400" dirty="0" smtClean="0"/>
              <a:t> </a:t>
            </a:r>
            <a:r>
              <a:rPr lang="en-US" sz="2400" dirty="0" smtClean="0"/>
              <a:t>constant</a:t>
            </a:r>
            <a:r>
              <a:rPr lang="tr-TR" sz="2400" dirty="0" smtClean="0"/>
              <a:t> </a:t>
            </a:r>
            <a:r>
              <a:rPr lang="el-GR" sz="2400" dirty="0" smtClean="0"/>
              <a:t>α</a:t>
            </a:r>
            <a:r>
              <a:rPr lang="tr-TR" sz="2400" dirty="0"/>
              <a:t> </a:t>
            </a:r>
            <a:r>
              <a:rPr lang="en-US" sz="2400" dirty="0" smtClean="0"/>
              <a:t>is </a:t>
            </a:r>
            <a:r>
              <a:rPr lang="en-US" sz="2400" dirty="0"/>
              <a:t>called the Seebeck coefficient </a:t>
            </a:r>
            <a:r>
              <a:rPr lang="en-US" sz="2400" dirty="0" smtClean="0"/>
              <a:t>or</a:t>
            </a:r>
            <a:r>
              <a:rPr lang="tr-TR" sz="2400" dirty="0" smtClean="0"/>
              <a:t> </a:t>
            </a:r>
            <a:r>
              <a:rPr lang="en-US" sz="2400" dirty="0" err="1" smtClean="0"/>
              <a:t>thermopower</a:t>
            </a:r>
            <a:r>
              <a:rPr lang="en-US" sz="2400" dirty="0"/>
              <a:t>. </a:t>
            </a:r>
            <a:endParaRPr lang="tr-TR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3810" y="3580595"/>
            <a:ext cx="7974438" cy="2546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221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Historical </a:t>
            </a:r>
            <a:r>
              <a:rPr lang="tr-TR" dirty="0" err="1"/>
              <a:t>perspective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709714"/>
            <a:ext cx="10515600" cy="4351338"/>
          </a:xfrm>
        </p:spPr>
        <p:txBody>
          <a:bodyPr>
            <a:noAutofit/>
          </a:bodyPr>
          <a:lstStyle/>
          <a:p>
            <a:r>
              <a:rPr lang="tr-TR" sz="2400" dirty="0"/>
              <a:t>T</a:t>
            </a:r>
            <a:r>
              <a:rPr lang="en-US" sz="2400" dirty="0" smtClean="0"/>
              <a:t>he thermocouple</a:t>
            </a:r>
            <a:r>
              <a:rPr lang="tr-TR" sz="2400" dirty="0" smtClean="0"/>
              <a:t> is </a:t>
            </a:r>
            <a:r>
              <a:rPr lang="en-US" sz="2400" dirty="0" smtClean="0"/>
              <a:t>a </a:t>
            </a:r>
            <a:r>
              <a:rPr lang="en-US" sz="2400" dirty="0" smtClean="0"/>
              <a:t>simple</a:t>
            </a:r>
            <a:r>
              <a:rPr lang="tr-TR" sz="2400" dirty="0" smtClean="0"/>
              <a:t> </a:t>
            </a:r>
            <a:r>
              <a:rPr lang="en-US" sz="2400" dirty="0" smtClean="0"/>
              <a:t>temperature </a:t>
            </a:r>
            <a:r>
              <a:rPr lang="en-US" sz="2400" dirty="0" smtClean="0"/>
              <a:t>sensor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en-US" sz="2400" dirty="0" smtClean="0"/>
              <a:t> </a:t>
            </a:r>
            <a:r>
              <a:rPr lang="tr-TR" sz="2400" dirty="0" smtClean="0"/>
              <a:t>is </a:t>
            </a:r>
            <a:r>
              <a:rPr lang="tr-TR" sz="2400" dirty="0" err="1" smtClean="0"/>
              <a:t>composed</a:t>
            </a:r>
            <a:r>
              <a:rPr lang="tr-TR" sz="2400" dirty="0" smtClean="0"/>
              <a:t> of</a:t>
            </a:r>
            <a:r>
              <a:rPr lang="en-US" sz="2400" dirty="0" smtClean="0"/>
              <a:t> </a:t>
            </a:r>
            <a:r>
              <a:rPr lang="en-US" sz="2400" dirty="0"/>
              <a:t>two dissimilar </a:t>
            </a:r>
            <a:r>
              <a:rPr lang="en-US" sz="2400" dirty="0" smtClean="0"/>
              <a:t>metals</a:t>
            </a:r>
            <a:r>
              <a:rPr lang="tr-TR" sz="2400" dirty="0" smtClean="0"/>
              <a:t> </a:t>
            </a:r>
            <a:r>
              <a:rPr lang="en-US" sz="2400" dirty="0" smtClean="0"/>
              <a:t>joined </a:t>
            </a:r>
            <a:r>
              <a:rPr lang="en-US" sz="2400" dirty="0"/>
              <a:t>together at one </a:t>
            </a:r>
            <a:r>
              <a:rPr lang="en-US" sz="2400" dirty="0" smtClean="0"/>
              <a:t>end</a:t>
            </a:r>
            <a:r>
              <a:rPr lang="tr-TR" sz="2400" dirty="0" smtClean="0"/>
              <a:t>.</a:t>
            </a:r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thermocouple</a:t>
            </a:r>
            <a:r>
              <a:rPr lang="en-US" sz="2400" dirty="0" smtClean="0"/>
              <a:t> </a:t>
            </a:r>
            <a:r>
              <a:rPr lang="en-US" sz="2400" dirty="0"/>
              <a:t>is based on the </a:t>
            </a:r>
            <a:r>
              <a:rPr lang="en-US" sz="2400" dirty="0" err="1" smtClean="0"/>
              <a:t>Seebeck</a:t>
            </a:r>
            <a:r>
              <a:rPr lang="tr-TR" sz="2400" dirty="0" smtClean="0"/>
              <a:t> </a:t>
            </a:r>
            <a:r>
              <a:rPr lang="en-US" sz="2400" dirty="0" smtClean="0"/>
              <a:t>effect in an open-loop </a:t>
            </a:r>
            <a:r>
              <a:rPr lang="en-US" sz="2400" dirty="0"/>
              <a:t>configuration. </a:t>
            </a:r>
            <a:endParaRPr lang="tr-TR" sz="2400" dirty="0" smtClean="0"/>
          </a:p>
          <a:p>
            <a:r>
              <a:rPr lang="tr-TR" sz="2400" dirty="0" smtClean="0"/>
              <a:t>T</a:t>
            </a:r>
            <a:r>
              <a:rPr lang="en-US" sz="2400" dirty="0" smtClean="0"/>
              <a:t>h</a:t>
            </a:r>
            <a:r>
              <a:rPr lang="tr-TR" sz="2400" dirty="0" smtClean="0"/>
              <a:t>e </a:t>
            </a:r>
            <a:r>
              <a:rPr lang="tr-TR" sz="2400" dirty="0" err="1" smtClean="0"/>
              <a:t>thermocouple</a:t>
            </a:r>
            <a:r>
              <a:rPr lang="en-US" sz="2400" dirty="0" smtClean="0"/>
              <a:t> </a:t>
            </a:r>
            <a:r>
              <a:rPr lang="en-US" sz="2400" dirty="0"/>
              <a:t>allows the direct conversion of </a:t>
            </a:r>
            <a:r>
              <a:rPr lang="en-US" sz="2400" dirty="0" smtClean="0"/>
              <a:t>thermal</a:t>
            </a:r>
            <a:r>
              <a:rPr lang="tr-TR" sz="2400" dirty="0" smtClean="0"/>
              <a:t> </a:t>
            </a:r>
            <a:r>
              <a:rPr lang="en-US" sz="2400" dirty="0" smtClean="0"/>
              <a:t>energy </a:t>
            </a:r>
            <a:r>
              <a:rPr lang="en-US" sz="2400" dirty="0"/>
              <a:t>into useful electrical </a:t>
            </a:r>
            <a:r>
              <a:rPr lang="en-US" sz="2400" dirty="0" smtClean="0"/>
              <a:t>energy</a:t>
            </a:r>
            <a:r>
              <a:rPr lang="tr-TR" sz="2400" dirty="0" smtClean="0"/>
              <a:t> </a:t>
            </a:r>
            <a:r>
              <a:rPr lang="tr-TR" sz="2400" dirty="0" err="1" smtClean="0"/>
              <a:t>when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loop</a:t>
            </a:r>
            <a:r>
              <a:rPr lang="tr-TR" sz="2400" dirty="0" smtClean="0"/>
              <a:t> is </a:t>
            </a:r>
            <a:r>
              <a:rPr lang="tr-TR" sz="2400" dirty="0" err="1" smtClean="0"/>
              <a:t>closed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smtClean="0"/>
              <a:t>The conversion</a:t>
            </a:r>
            <a:r>
              <a:rPr lang="tr-TR" sz="2400" dirty="0" smtClean="0"/>
              <a:t> </a:t>
            </a:r>
            <a:r>
              <a:rPr lang="en-US" sz="2400" dirty="0" smtClean="0"/>
              <a:t>efficiency </a:t>
            </a:r>
            <a:r>
              <a:rPr lang="tr-TR" sz="2400" dirty="0" smtClean="0"/>
              <a:t>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thermoelectric</a:t>
            </a:r>
            <a:r>
              <a:rPr lang="tr-TR" sz="2400" dirty="0" smtClean="0"/>
              <a:t> </a:t>
            </a:r>
            <a:r>
              <a:rPr lang="tr-TR" sz="2400" dirty="0" err="1" smtClean="0"/>
              <a:t>devices</a:t>
            </a:r>
            <a:r>
              <a:rPr lang="tr-TR" sz="2400" dirty="0" smtClean="0"/>
              <a:t> </a:t>
            </a:r>
            <a:r>
              <a:rPr lang="tr-TR" sz="2400" dirty="0" err="1" smtClean="0"/>
              <a:t>depends</a:t>
            </a:r>
            <a:r>
              <a:rPr lang="tr-TR" sz="2400" dirty="0" smtClean="0"/>
              <a:t> on</a:t>
            </a:r>
            <a:r>
              <a:rPr lang="en-US" sz="2400" dirty="0" smtClean="0"/>
              <a:t> </a:t>
            </a:r>
            <a:r>
              <a:rPr lang="en-US" sz="2400" dirty="0"/>
              <a:t>a </a:t>
            </a:r>
            <a:r>
              <a:rPr lang="en-US" sz="2400" dirty="0" smtClean="0"/>
              <a:t>dimensionless</a:t>
            </a:r>
            <a:r>
              <a:rPr lang="tr-TR" sz="2400" dirty="0" smtClean="0"/>
              <a:t> </a:t>
            </a:r>
            <a:r>
              <a:rPr lang="en-US" sz="2400" dirty="0" smtClean="0"/>
              <a:t>quantity </a:t>
            </a:r>
            <a:r>
              <a:rPr lang="en-US" sz="2400" dirty="0"/>
              <a:t>called the thermoelectric figure of merit, </a:t>
            </a:r>
            <a:r>
              <a:rPr lang="en-US" sz="2400" dirty="0" smtClean="0"/>
              <a:t>ZT</a:t>
            </a:r>
            <a:r>
              <a:rPr lang="en-US" sz="2400" dirty="0" smtClean="0"/>
              <a:t>,</a:t>
            </a:r>
            <a:endParaRPr lang="tr-TR" sz="2400" dirty="0" smtClean="0"/>
          </a:p>
          <a:p>
            <a:r>
              <a:rPr lang="tr-TR" sz="2400" dirty="0" smtClean="0"/>
              <a:t> ZT </a:t>
            </a:r>
            <a:r>
              <a:rPr lang="tr-TR" sz="2400" dirty="0" err="1" smtClean="0"/>
              <a:t>factor</a:t>
            </a:r>
            <a:r>
              <a:rPr lang="tr-TR" sz="2400" dirty="0" smtClean="0"/>
              <a:t> can be</a:t>
            </a:r>
            <a:r>
              <a:rPr lang="en-US" sz="2400" dirty="0" smtClean="0"/>
              <a:t> </a:t>
            </a:r>
            <a:r>
              <a:rPr lang="en-US" sz="2400" dirty="0"/>
              <a:t>determined </a:t>
            </a:r>
            <a:r>
              <a:rPr lang="tr-TR" sz="2400" dirty="0" err="1" smtClean="0"/>
              <a:t>using</a:t>
            </a:r>
            <a:r>
              <a:rPr lang="en-US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following</a:t>
            </a:r>
            <a:r>
              <a:rPr lang="en-US" sz="2400" dirty="0" smtClean="0"/>
              <a:t> </a:t>
            </a:r>
            <a:r>
              <a:rPr lang="en-US" sz="2400" dirty="0"/>
              <a:t>material parameters:</a:t>
            </a:r>
          </a:p>
          <a:p>
            <a:pPr marL="0" indent="0">
              <a:buNone/>
            </a:pPr>
            <a:r>
              <a:rPr lang="tr-TR" sz="2400" dirty="0" smtClean="0"/>
              <a:t>	-</a:t>
            </a:r>
            <a:r>
              <a:rPr lang="en-US" sz="2400" dirty="0" smtClean="0"/>
              <a:t>the </a:t>
            </a:r>
            <a:r>
              <a:rPr lang="en-US" sz="2400" dirty="0" err="1"/>
              <a:t>thermopower</a:t>
            </a:r>
            <a:r>
              <a:rPr lang="en-US" sz="2400" dirty="0"/>
              <a:t> </a:t>
            </a:r>
            <a:r>
              <a:rPr lang="en-US" sz="2400" dirty="0" smtClean="0"/>
              <a:t>(</a:t>
            </a:r>
            <a:r>
              <a:rPr lang="el-GR" sz="2400" dirty="0" smtClean="0"/>
              <a:t>α</a:t>
            </a:r>
            <a:r>
              <a:rPr lang="en-US" sz="2400" dirty="0" smtClean="0"/>
              <a:t>), 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-</a:t>
            </a:r>
            <a:r>
              <a:rPr lang="en-US" sz="2400" dirty="0" smtClean="0"/>
              <a:t>the </a:t>
            </a:r>
            <a:r>
              <a:rPr lang="en-US" sz="2400" dirty="0"/>
              <a:t>electrical </a:t>
            </a:r>
            <a:r>
              <a:rPr lang="en-US" sz="2400" dirty="0" smtClean="0"/>
              <a:t>conductivity</a:t>
            </a:r>
            <a:r>
              <a:rPr lang="tr-TR" sz="2400" dirty="0" smtClean="0"/>
              <a:t> </a:t>
            </a:r>
            <a:r>
              <a:rPr lang="en-US" sz="2400" dirty="0" smtClean="0"/>
              <a:t>(</a:t>
            </a:r>
            <a:r>
              <a:rPr lang="el-GR" sz="2400" dirty="0" smtClean="0"/>
              <a:t>σ</a:t>
            </a:r>
            <a:r>
              <a:rPr lang="en-US" sz="2400" dirty="0" smtClean="0"/>
              <a:t>), 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/>
              <a:t>	-</a:t>
            </a:r>
            <a:r>
              <a:rPr lang="en-US" sz="2400" dirty="0" smtClean="0"/>
              <a:t>the </a:t>
            </a:r>
            <a:r>
              <a:rPr lang="en-US" sz="2400" dirty="0"/>
              <a:t>thermal conductivity (k). 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337716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Historical</a:t>
            </a:r>
            <a:r>
              <a:rPr lang="tr-TR" dirty="0"/>
              <a:t> </a:t>
            </a:r>
            <a:r>
              <a:rPr lang="tr-TR" dirty="0" err="1"/>
              <a:t>perspective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Until </a:t>
            </a:r>
            <a:r>
              <a:rPr lang="en-US" sz="2400" dirty="0"/>
              <a:t>the mid-1900s, with the emergence of semiconductor material research, it was not known that thermoelectric materials and devices were important.</a:t>
            </a:r>
          </a:p>
          <a:p>
            <a:r>
              <a:rPr lang="en-US" sz="2400" dirty="0"/>
              <a:t>Semiconductor materials allow control of band adjustment and carrier concentration, thus allowing optimization of a particular set of materials.</a:t>
            </a:r>
          </a:p>
          <a:p>
            <a:r>
              <a:rPr lang="en-US" sz="2400" dirty="0"/>
              <a:t>A thermoelectric couple consists of n-type and p-type materials, and in typical thermoelectric devices, numerous pairs are then electrically connected in series and thermally parallel.</a:t>
            </a:r>
          </a:p>
          <a:p>
            <a:r>
              <a:rPr lang="en-US" sz="2400" dirty="0"/>
              <a:t>Thermoelectric devices convert thermal gradients directly into electrical power and operate with solid state conversion, which is quiet, non-mechanical and provides long-term stability</a:t>
            </a:r>
            <a:r>
              <a:rPr lang="en-US" sz="2400" dirty="0" smtClean="0"/>
              <a:t>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248253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Historical</a:t>
            </a:r>
            <a:r>
              <a:rPr lang="tr-TR" dirty="0"/>
              <a:t> </a:t>
            </a:r>
            <a:r>
              <a:rPr lang="tr-TR" dirty="0" err="1"/>
              <a:t>perspective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thermoelectric</a:t>
            </a:r>
            <a:r>
              <a:rPr lang="tr-TR" sz="2400" dirty="0" smtClean="0"/>
              <a:t> d</a:t>
            </a:r>
            <a:r>
              <a:rPr lang="en-US" sz="2400" dirty="0" err="1" smtClean="0"/>
              <a:t>evices</a:t>
            </a:r>
            <a:r>
              <a:rPr lang="en-US" sz="2400" dirty="0" smtClean="0"/>
              <a:t> </a:t>
            </a:r>
            <a:r>
              <a:rPr lang="en-US" sz="2400" dirty="0"/>
              <a:t>can be used either for cooling </a:t>
            </a:r>
            <a:r>
              <a:rPr lang="tr-TR" sz="2400" dirty="0" err="1" smtClean="0"/>
              <a:t>purposes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is </a:t>
            </a:r>
            <a:r>
              <a:rPr lang="tr-TR" sz="2400" dirty="0" err="1" smtClean="0"/>
              <a:t>known</a:t>
            </a:r>
            <a:r>
              <a:rPr lang="tr-TR" sz="2400" dirty="0" smtClean="0"/>
              <a:t> as </a:t>
            </a:r>
            <a:r>
              <a:rPr lang="en-US" sz="2400" dirty="0" smtClean="0"/>
              <a:t>the </a:t>
            </a:r>
            <a:r>
              <a:rPr lang="en-US" sz="2400" dirty="0" err="1"/>
              <a:t>Peltier</a:t>
            </a:r>
            <a:r>
              <a:rPr lang="en-US" sz="2400" dirty="0"/>
              <a:t> </a:t>
            </a:r>
            <a:r>
              <a:rPr lang="en-US" sz="2400" dirty="0" smtClean="0"/>
              <a:t>effect</a:t>
            </a:r>
            <a:r>
              <a:rPr lang="tr-TR" sz="2400" dirty="0" smtClean="0"/>
              <a:t> </a:t>
            </a:r>
            <a:r>
              <a:rPr lang="en-US" sz="2400" dirty="0" smtClean="0"/>
              <a:t>or </a:t>
            </a:r>
            <a:r>
              <a:rPr lang="en-US" sz="2400" dirty="0"/>
              <a:t>for power generation </a:t>
            </a:r>
            <a:r>
              <a:rPr lang="tr-TR" sz="2400" dirty="0" err="1" smtClean="0"/>
              <a:t>purposes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is </a:t>
            </a:r>
            <a:r>
              <a:rPr lang="tr-TR" sz="2400" dirty="0" err="1" smtClean="0"/>
              <a:t>known</a:t>
            </a:r>
            <a:r>
              <a:rPr lang="tr-TR" sz="2400" dirty="0" smtClean="0"/>
              <a:t> as </a:t>
            </a:r>
            <a:r>
              <a:rPr lang="en-US" sz="2400" dirty="0" smtClean="0"/>
              <a:t>the </a:t>
            </a:r>
            <a:r>
              <a:rPr lang="en-US" sz="2400" dirty="0" err="1"/>
              <a:t>Seebeck</a:t>
            </a:r>
            <a:r>
              <a:rPr lang="en-US" sz="2400" dirty="0"/>
              <a:t> </a:t>
            </a:r>
            <a:r>
              <a:rPr lang="en-US" sz="2400" dirty="0" smtClean="0"/>
              <a:t>effect. </a:t>
            </a:r>
            <a:endParaRPr lang="tr-TR" sz="2400" dirty="0" smtClean="0"/>
          </a:p>
          <a:p>
            <a:r>
              <a:rPr lang="tr-TR" sz="2400" dirty="0" err="1" smtClean="0"/>
              <a:t>Hence</a:t>
            </a:r>
            <a:r>
              <a:rPr lang="en-US" sz="2400" dirty="0" smtClean="0"/>
              <a:t> heat</a:t>
            </a:r>
            <a:r>
              <a:rPr lang="tr-TR" sz="2400" dirty="0" smtClean="0"/>
              <a:t>, </a:t>
            </a:r>
            <a:r>
              <a:rPr lang="tr-TR" sz="2400" dirty="0" err="1" smtClean="0"/>
              <a:t>especially</a:t>
            </a:r>
            <a:r>
              <a:rPr lang="en-US" sz="2400" dirty="0" smtClean="0"/>
              <a:t> </a:t>
            </a:r>
            <a:r>
              <a:rPr lang="en-US" sz="2400" dirty="0"/>
              <a:t>waste </a:t>
            </a:r>
            <a:r>
              <a:rPr lang="en-US" sz="2400" dirty="0" smtClean="0"/>
              <a:t>heat </a:t>
            </a:r>
            <a:r>
              <a:rPr lang="en-US" sz="2400" dirty="0"/>
              <a:t>can be converted directly </a:t>
            </a:r>
            <a:r>
              <a:rPr lang="en-US" sz="2400" dirty="0" smtClean="0"/>
              <a:t>into</a:t>
            </a:r>
            <a:r>
              <a:rPr lang="tr-TR" sz="2400" dirty="0" smtClean="0"/>
              <a:t> </a:t>
            </a:r>
            <a:r>
              <a:rPr lang="en-US" sz="2400" dirty="0" smtClean="0"/>
              <a:t>useful </a:t>
            </a:r>
            <a:r>
              <a:rPr lang="en-US" sz="2400" dirty="0"/>
              <a:t>electrical </a:t>
            </a:r>
            <a:r>
              <a:rPr lang="en-US" sz="2400" dirty="0" smtClean="0"/>
              <a:t>energy</a:t>
            </a:r>
            <a:r>
              <a:rPr lang="tr-TR" sz="2400" dirty="0" smtClean="0"/>
              <a:t> </a:t>
            </a:r>
            <a:r>
              <a:rPr lang="tr-TR" sz="2400" dirty="0" err="1" smtClean="0"/>
              <a:t>using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thermoelectric</a:t>
            </a:r>
            <a:r>
              <a:rPr lang="tr-TR" sz="2400" dirty="0" smtClean="0"/>
              <a:t> </a:t>
            </a:r>
            <a:r>
              <a:rPr lang="tr-TR" sz="2400" dirty="0" err="1" smtClean="0"/>
              <a:t>devices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smtClean="0"/>
              <a:t>In </a:t>
            </a:r>
            <a:r>
              <a:rPr lang="en-US" sz="2400" dirty="0"/>
              <a:t>a pure </a:t>
            </a:r>
            <a:r>
              <a:rPr lang="tr-TR" sz="2400" dirty="0" err="1" smtClean="0"/>
              <a:t>photoelectric</a:t>
            </a:r>
            <a:r>
              <a:rPr lang="tr-TR" sz="2400" dirty="0" smtClean="0"/>
              <a:t> </a:t>
            </a:r>
            <a:r>
              <a:rPr lang="en-US" sz="2400" dirty="0" smtClean="0"/>
              <a:t>device </a:t>
            </a:r>
            <a:r>
              <a:rPr lang="en-US" sz="2400" dirty="0"/>
              <a:t>the IR </a:t>
            </a:r>
            <a:r>
              <a:rPr lang="en-US" sz="2400" dirty="0" smtClean="0"/>
              <a:t>spectrum</a:t>
            </a:r>
            <a:r>
              <a:rPr lang="tr-TR" sz="2400" dirty="0" smtClean="0"/>
              <a:t> </a:t>
            </a:r>
            <a:r>
              <a:rPr lang="tr-TR" sz="2400" dirty="0" smtClean="0"/>
              <a:t>of </a:t>
            </a:r>
            <a:r>
              <a:rPr lang="tr-TR" sz="2400" dirty="0" err="1" smtClean="0"/>
              <a:t>the</a:t>
            </a:r>
            <a:r>
              <a:rPr lang="tr-TR" sz="2400" dirty="0" smtClean="0"/>
              <a:t> sun </a:t>
            </a:r>
            <a:r>
              <a:rPr lang="tr-TR" sz="2400" dirty="0" err="1" smtClean="0"/>
              <a:t>ligth</a:t>
            </a:r>
            <a:r>
              <a:rPr lang="tr-TR" sz="2400" dirty="0" smtClean="0"/>
              <a:t> </a:t>
            </a:r>
            <a:r>
              <a:rPr lang="en-US" sz="2400" dirty="0" smtClean="0"/>
              <a:t>is </a:t>
            </a:r>
            <a:r>
              <a:rPr lang="en-US" sz="2400" dirty="0"/>
              <a:t>therefore waste heat that is not being utilized </a:t>
            </a:r>
            <a:r>
              <a:rPr lang="en-US" sz="2400" dirty="0" smtClean="0"/>
              <a:t>by</a:t>
            </a:r>
            <a:r>
              <a:rPr lang="tr-TR" sz="2400" dirty="0" smtClean="0"/>
              <a:t> </a:t>
            </a:r>
            <a:r>
              <a:rPr lang="en-US" sz="2400" dirty="0" smtClean="0"/>
              <a:t>the </a:t>
            </a:r>
            <a:r>
              <a:rPr lang="en-US" sz="2400" dirty="0"/>
              <a:t>device</a:t>
            </a:r>
            <a:r>
              <a:rPr lang="en-US" sz="2400" dirty="0" smtClean="0"/>
              <a:t>.</a:t>
            </a:r>
            <a:r>
              <a:rPr lang="tr-TR" sz="2400" dirty="0" smtClean="0"/>
              <a:t> </a:t>
            </a:r>
          </a:p>
          <a:p>
            <a:r>
              <a:rPr lang="tr-TR" sz="2400" dirty="0" err="1" smtClean="0"/>
              <a:t>This</a:t>
            </a:r>
            <a:r>
              <a:rPr lang="tr-TR" sz="2400" dirty="0" smtClean="0"/>
              <a:t> </a:t>
            </a:r>
            <a:r>
              <a:rPr lang="tr-TR" sz="2400" dirty="0" err="1" smtClean="0"/>
              <a:t>part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sun </a:t>
            </a:r>
            <a:r>
              <a:rPr lang="tr-TR" sz="2400" dirty="0" err="1" smtClean="0"/>
              <a:t>light</a:t>
            </a:r>
            <a:r>
              <a:rPr lang="tr-TR" sz="2400" dirty="0" smtClean="0"/>
              <a:t> can be </a:t>
            </a:r>
            <a:r>
              <a:rPr lang="tr-TR" sz="2400" dirty="0" err="1" smtClean="0"/>
              <a:t>used</a:t>
            </a:r>
            <a:r>
              <a:rPr lang="tr-TR" sz="2400" dirty="0" smtClean="0"/>
              <a:t> </a:t>
            </a:r>
            <a:r>
              <a:rPr lang="tr-TR" sz="2400" dirty="0" err="1" smtClean="0"/>
              <a:t>with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help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thermoelectric</a:t>
            </a:r>
            <a:r>
              <a:rPr lang="tr-TR" sz="2400" dirty="0" smtClean="0"/>
              <a:t> </a:t>
            </a:r>
            <a:r>
              <a:rPr lang="tr-TR" sz="2400" dirty="0" err="1" smtClean="0"/>
              <a:t>devices</a:t>
            </a:r>
            <a:r>
              <a:rPr lang="tr-TR" sz="2400" dirty="0" smtClean="0"/>
              <a:t>.</a:t>
            </a:r>
            <a:r>
              <a:rPr lang="en-US" sz="2400" dirty="0" smtClean="0"/>
              <a:t> 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200394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780</TotalTime>
  <Words>691</Words>
  <Application>Microsoft Office PowerPoint</Application>
  <PresentationFormat>Özel</PresentationFormat>
  <Paragraphs>51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Office Teması</vt:lpstr>
      <vt:lpstr>Solar thermoelectrics</vt:lpstr>
      <vt:lpstr>Solar thermoelectrics</vt:lpstr>
      <vt:lpstr>Solar thermoelectrics</vt:lpstr>
      <vt:lpstr>Thermoelectrics: power from waste heat</vt:lpstr>
      <vt:lpstr>Historical perspective</vt:lpstr>
      <vt:lpstr>Historical perspective</vt:lpstr>
      <vt:lpstr>Historical perspective</vt:lpstr>
      <vt:lpstr>Historical perspective</vt:lpstr>
      <vt:lpstr>Historical perspective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and the environment: the global landscape</dc:title>
  <dc:creator>pc205</dc:creator>
  <cp:lastModifiedBy>ew1</cp:lastModifiedBy>
  <cp:revision>102</cp:revision>
  <dcterms:created xsi:type="dcterms:W3CDTF">2018-01-03T07:12:09Z</dcterms:created>
  <dcterms:modified xsi:type="dcterms:W3CDTF">2018-02-03T20:22:29Z</dcterms:modified>
</cp:coreProperties>
</file>