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1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9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3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9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2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5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5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6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1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30" y="1190201"/>
            <a:ext cx="5555870" cy="39087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5"/>
              </a:lnSpc>
            </a:pPr>
            <a:endParaRPr lang="en-US" dirty="0" smtClean="0"/>
          </a:p>
          <a:p>
            <a:pPr marL="0" indent="9000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3735959" y="281559"/>
            <a:ext cx="3026097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600" b="1" spc="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957138"/>
            <a:ext cx="753566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080515" algn="l"/>
                <a:tab pos="2880614" algn="l"/>
                <a:tab pos="4647311" algn="l"/>
                <a:tab pos="5950585" algn="l"/>
              </a:tabLst>
            </a:pPr>
            <a:r>
              <a:rPr lang="en-US" altLang="zh-CN" sz="1900" spc="-40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54" dirty="0">
                <a:solidFill>
                  <a:srgbClr val="000000"/>
                </a:solidFill>
                <a:latin typeface="Arial"/>
                <a:ea typeface="Arial"/>
              </a:rPr>
              <a:t>Dış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	etkisindeki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taşıyıcı	sistemlerin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1323263"/>
            <a:ext cx="725349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elemanlarında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incelenmesi,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1689024"/>
            <a:ext cx="725258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996694" algn="l"/>
                <a:tab pos="4331842" algn="l"/>
                <a:tab pos="632853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	problemlerinin	çözümünde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2054784"/>
            <a:ext cx="12236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adımdır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361566" y="2496632"/>
            <a:ext cx="753722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645030" y="2862884"/>
            <a:ext cx="7224786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kendi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parçaları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tepkilerdir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361566" y="3670493"/>
            <a:ext cx="75359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aldığımızda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036618"/>
            <a:ext cx="7252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109470" algn="l"/>
                <a:tab pos="3454019" algn="l"/>
                <a:tab pos="4543678" algn="l"/>
                <a:tab pos="627976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mesnedinde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oluşan	tepki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45030" y="4402378"/>
            <a:ext cx="7223799" cy="14634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bulunabilir.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kuvvetlerini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bulabilmek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hayali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ayrılması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7647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9"/>
          <p:cNvSpPr txBox="1"/>
          <p:nvPr/>
        </p:nvSpPr>
        <p:spPr>
          <a:xfrm>
            <a:off x="1361566" y="101980"/>
            <a:ext cx="7493868" cy="10047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271014"/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  <a:p>
            <a:pPr>
              <a:lnSpc>
                <a:spcPts val="70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sol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parçasını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dikkate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alırsak,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parçada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45030" y="1107236"/>
            <a:ext cx="73244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185926" algn="l"/>
                <a:tab pos="2559430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denge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	yoktur.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parçanın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dengeye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61566" y="1472996"/>
            <a:ext cx="7578313" cy="41918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gelebilmesi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bileşenleri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bileşke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alınması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kuvvetlerdir.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3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800598"/>
            <a:r>
              <a:rPr lang="en-US" altLang="zh-CN" sz="900" spc="-10" dirty="0">
                <a:solidFill>
                  <a:srgbClr val="000000"/>
                </a:solidFill>
                <a:ea typeface="Calibri"/>
              </a:rPr>
              <a:t>M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6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6063614"/>
            <a:r>
              <a:rPr lang="en-US" altLang="zh-CN" sz="900" spc="-10" dirty="0">
                <a:solidFill>
                  <a:srgbClr val="000000"/>
                </a:solidFill>
                <a:ea typeface="Calibri"/>
              </a:rPr>
              <a:t>N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6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757037"/>
            <a:r>
              <a:rPr lang="en-US" altLang="zh-CN" sz="1200" spc="-10" dirty="0">
                <a:solidFill>
                  <a:srgbClr val="000000"/>
                </a:solidFill>
                <a:ea typeface="Calibri"/>
              </a:rPr>
              <a:t>τ</a:t>
            </a:r>
          </a:p>
          <a:p>
            <a:pPr indent="5497322"/>
            <a:r>
              <a:rPr lang="en-US" altLang="zh-CN" sz="900" dirty="0">
                <a:solidFill>
                  <a:srgbClr val="000000"/>
                </a:solidFill>
                <a:ea typeface="Calibri"/>
              </a:rPr>
              <a:t>İç</a:t>
            </a:r>
            <a:r>
              <a:rPr lang="en-US" altLang="zh-CN" sz="900" spc="5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ea typeface="Calibri"/>
              </a:rPr>
              <a:t>kuvvetler</a:t>
            </a:r>
          </a:p>
          <a:p>
            <a:pPr>
              <a:lnSpc>
                <a:spcPts val="69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455164"/>
            <a:r>
              <a:rPr lang="en-US" altLang="zh-CN" sz="9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Burada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kuvveti,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yani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45030" y="5666841"/>
            <a:ext cx="73269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olduğundan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45030" y="6032601"/>
            <a:ext cx="192352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i="1" spc="-15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b="1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04160" y="3008376"/>
          <a:ext cx="2526787" cy="156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595"/>
                <a:gridCol w="201167"/>
                <a:gridCol w="143255"/>
                <a:gridCol w="580644"/>
                <a:gridCol w="396240"/>
                <a:gridCol w="603503"/>
                <a:gridCol w="132588"/>
                <a:gridCol w="66166"/>
                <a:gridCol w="206629"/>
              </a:tblGrid>
              <a:tr h="406908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indent="95758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altLang="zh-CN" sz="900" spc="-114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92202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37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49427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91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en-US" dirty="0" smtClean="0"/>
                    </a:p>
                    <a:p>
                      <a:pPr>
                        <a:lnSpc>
                          <a:spcPts val="1114"/>
                        </a:lnSpc>
                      </a:pPr>
                      <a:endParaRPr lang="en-US" dirty="0" smtClean="0"/>
                    </a:p>
                    <a:p>
                      <a:pPr marL="0" indent="77470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97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314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ts val="950"/>
                        </a:lnSpc>
                      </a:pPr>
                      <a:endParaRPr lang="en-US" dirty="0" smtClean="0"/>
                    </a:p>
                    <a:p>
                      <a:pPr marL="0" indent="110489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97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0155" y="2881884"/>
          <a:ext cx="1165857" cy="19557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52"/>
                <a:gridCol w="152400"/>
                <a:gridCol w="71627"/>
                <a:gridCol w="480059"/>
                <a:gridCol w="312419"/>
              </a:tblGrid>
              <a:tr h="502919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80010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129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692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9667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1330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3891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580"/>
                        </a:lnSpc>
                      </a:pPr>
                      <a:endParaRPr lang="en-US" dirty="0" smtClean="0"/>
                    </a:p>
                    <a:p>
                      <a:pPr marL="0" indent="41275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433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7"/>
          <p:cNvSpPr txBox="1"/>
          <p:nvPr/>
        </p:nvSpPr>
        <p:spPr>
          <a:xfrm>
            <a:off x="1361566" y="159330"/>
            <a:ext cx="7578065" cy="17499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37714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200" b="1" spc="-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kuvveti,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olup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çalıştığından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b="1" i="1" spc="2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kuvveti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361566" y="1987473"/>
            <a:ext cx="76082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eğmeye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çalıştığından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45030" y="2355105"/>
            <a:ext cx="50559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momenti</a:t>
            </a:r>
            <a:r>
              <a:rPr lang="en-US" altLang="zh-CN" sz="2400" b="1" i="1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361566" y="2797429"/>
            <a:ext cx="761036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dağılışı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645030" y="3163189"/>
            <a:ext cx="732451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kesitin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ağırlık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merkezinde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45030" y="3528948"/>
            <a:ext cx="732614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dağılmış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toplamını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361566" y="3895089"/>
            <a:ext cx="7495202" cy="805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kesit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tesiri</a:t>
            </a:r>
            <a:r>
              <a:rPr lang="en-US" altLang="zh-CN" sz="2400" b="1" i="1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5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645030" y="4700828"/>
            <a:ext cx="732304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hesaplanırken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uygulanmasında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45030" y="5066588"/>
            <a:ext cx="73263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88617" algn="l"/>
                <a:tab pos="3237610" algn="l"/>
                <a:tab pos="5116957" algn="l"/>
                <a:tab pos="6505575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mesnet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bulunması,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serbest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645030" y="5432602"/>
            <a:ext cx="73235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çizimi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denklemlerinin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45030" y="5798362"/>
            <a:ext cx="54475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sırasıyla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izlenir.</a:t>
            </a:r>
          </a:p>
        </p:txBody>
      </p:sp>
    </p:spTree>
    <p:extLst>
      <p:ext uri="{BB962C8B-B14F-4D97-AF65-F5344CB8AC3E}">
        <p14:creationId xmlns:p14="http://schemas.microsoft.com/office/powerpoint/2010/main" val="1789442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9"/>
          <p:cNvSpPr txBox="1"/>
          <p:nvPr/>
        </p:nvSpPr>
        <p:spPr>
          <a:xfrm>
            <a:off x="1359153" y="16469"/>
            <a:ext cx="7582850" cy="4721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682748"/>
            <a:r>
              <a:rPr lang="en-US" altLang="zh-CN" sz="2800" b="1" spc="-5" dirty="0">
                <a:solidFill>
                  <a:srgbClr val="552112"/>
                </a:solidFill>
                <a:latin typeface="Arial"/>
                <a:ea typeface="Arial"/>
              </a:rPr>
              <a:t>diyagramla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rı</a:t>
            </a:r>
          </a:p>
          <a:p>
            <a:pPr marL="285877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gösterir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5877" indent="-283463" hangingPunct="0">
              <a:lnSpc>
                <a:spcPct val="150000"/>
              </a:lnSpc>
              <a:spcBef>
                <a:spcPts val="33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uygulamaları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açısından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değerleri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bunların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derece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önemlidir.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projelenmesinde,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645030" y="4921427"/>
            <a:ext cx="73244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büyüklükleri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ettikleri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645030" y="5470092"/>
            <a:ext cx="73256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739138" algn="l"/>
                <a:tab pos="2629534" algn="l"/>
                <a:tab pos="3501263" algn="l"/>
                <a:tab pos="4799965" algn="l"/>
                <a:tab pos="6351650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noktaların	yeri	çok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	olmayıp,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645030" y="6019037"/>
            <a:ext cx="71592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çıkardıkları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kazanırlar.</a:t>
            </a:r>
          </a:p>
        </p:txBody>
      </p:sp>
    </p:spTree>
    <p:extLst>
      <p:ext uri="{BB962C8B-B14F-4D97-AF65-F5344CB8AC3E}">
        <p14:creationId xmlns:p14="http://schemas.microsoft.com/office/powerpoint/2010/main" val="204863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4"/>
          <p:cNvSpPr txBox="1"/>
          <p:nvPr/>
        </p:nvSpPr>
        <p:spPr>
          <a:xfrm>
            <a:off x="1289558" y="9738"/>
            <a:ext cx="7652546" cy="68355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69595"/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752344"/>
            <a:r>
              <a:rPr lang="en-US" altLang="zh-CN" sz="2800" b="1" spc="-5" dirty="0">
                <a:solidFill>
                  <a:srgbClr val="552112"/>
                </a:solidFill>
                <a:latin typeface="Arial"/>
                <a:ea typeface="Arial"/>
              </a:rPr>
              <a:t>diyagramla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rı</a:t>
            </a: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eksene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koordinatlarda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değişimlerinin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gösterilmesi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1475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İşte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eğrilere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kesit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tesirleri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diyagramları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açık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gerekirse,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kuvvetinin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eğriye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kuvveti</a:t>
            </a:r>
            <a:r>
              <a:rPr lang="en-US" altLang="zh-CN" sz="2400" b="1" i="1" spc="17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diyagramı,</a:t>
            </a:r>
            <a:r>
              <a:rPr lang="en-US" altLang="zh-CN" sz="2400" b="1" i="1" spc="17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eğriye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80" dirty="0">
                <a:solidFill>
                  <a:srgbClr val="BF0000"/>
                </a:solidFill>
                <a:latin typeface="Arial"/>
                <a:ea typeface="Arial"/>
              </a:rPr>
              <a:t>momenti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ea typeface="Arial"/>
              </a:rPr>
              <a:t>diyagramı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817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6"/>
          <p:cNvSpPr txBox="1"/>
          <p:nvPr/>
        </p:nvSpPr>
        <p:spPr>
          <a:xfrm>
            <a:off x="1359153" y="361169"/>
            <a:ext cx="7580467" cy="49638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682748"/>
            <a:r>
              <a:rPr lang="en-US" altLang="zh-CN" sz="2800" b="1" spc="-10" dirty="0">
                <a:solidFill>
                  <a:srgbClr val="552112"/>
                </a:solidFill>
                <a:latin typeface="Arial"/>
                <a:ea typeface="Arial"/>
              </a:rPr>
              <a:t>diyagr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amları</a:t>
            </a:r>
          </a:p>
          <a:p>
            <a:pPr>
              <a:lnSpc>
                <a:spcPts val="9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5877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çiziminde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izlenilecek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aşamalar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şunlardır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3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</a:p>
          <a:p>
            <a:pPr>
              <a:lnSpc>
                <a:spcPts val="14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85877"/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hesapl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anması</a:t>
            </a:r>
          </a:p>
          <a:p>
            <a:pPr>
              <a:lnSpc>
                <a:spcPts val="19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</a:p>
          <a:p>
            <a:pPr>
              <a:lnSpc>
                <a:spcPts val="14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85877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çiz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imi</a:t>
            </a:r>
          </a:p>
        </p:txBody>
      </p:sp>
    </p:spTree>
    <p:extLst>
      <p:ext uri="{BB962C8B-B14F-4D97-AF65-F5344CB8AC3E}">
        <p14:creationId xmlns:p14="http://schemas.microsoft.com/office/powerpoint/2010/main" val="141397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83415" cy="28570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825752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485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aşama,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unsurlarının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bağlantıların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detaylandırılmasıdır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Ekyerlerinin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oluşturulmasında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dikkat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edilecek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45030" y="3199307"/>
            <a:ext cx="732568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85441" algn="l"/>
                <a:tab pos="3345815" algn="l"/>
                <a:tab pos="572503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eğilme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oluşmasını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3747835"/>
            <a:ext cx="732521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önlemektir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Bunun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elemanın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4205721"/>
            <a:ext cx="7295754" cy="21982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boylamasına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eksenlerinin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ekyerinde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noktada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birleşmesi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Örneğin,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kaynaktan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yararlanılıyorsa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bunların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grupların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ağırlık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merkezleri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/>
          <p:cNvSpPr txBox="1"/>
          <p:nvPr/>
        </p:nvSpPr>
        <p:spPr>
          <a:xfrm>
            <a:off x="1433449" y="192114"/>
            <a:ext cx="7506897" cy="20885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75387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475"/>
              </a:lnSpc>
            </a:pPr>
            <a:endParaRPr lang="en-US" dirty="0" smtClean="0"/>
          </a:p>
          <a:p>
            <a:pPr marL="283844" indent="-28384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yapılabilir.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844" indent="-28955" hangingPunct="0">
              <a:lnSpc>
                <a:spcPct val="99583"/>
              </a:lnSpc>
            </a:pP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1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Sökülemeyen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ea typeface="Arial"/>
              </a:rPr>
              <a:t>ekyerleri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perçinli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birleşimlerdir.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72157" y="2357170"/>
            <a:ext cx="71977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2.Sökülebilen</a:t>
            </a:r>
            <a:r>
              <a:rPr lang="en-US" altLang="zh-CN" sz="2400" spc="10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ekyerleri:</a:t>
            </a:r>
            <a:r>
              <a:rPr lang="en-US" altLang="zh-CN" sz="2400" spc="10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Bulon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cıvata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33449" y="2722930"/>
            <a:ext cx="7507108" cy="16156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birleşimlerdir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5"/>
              </a:lnSpc>
            </a:pPr>
            <a:endParaRPr lang="en-US" dirty="0" smtClean="0"/>
          </a:p>
          <a:p>
            <a:pPr marL="283844" indent="-283844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Perçinler: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araçlarından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biridir.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yuvarlak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demirlerden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hazırlanan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silindirik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17294" y="4338624"/>
            <a:ext cx="72522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gövdeli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başlıktan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yerlerinde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33449" y="4704384"/>
            <a:ext cx="7508692" cy="15395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vurularak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deliğe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yerleştirilir.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844" indent="-283844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Eklenecek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çapına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karşılıklı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açılır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Isıtılan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elle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makine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dövülerek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ikinci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/>
          <p:nvPr/>
        </p:nvSpPr>
        <p:spPr>
          <a:xfrm>
            <a:off x="3187319" y="425395"/>
            <a:ext cx="4123728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09089" y="1215694"/>
            <a:ext cx="736023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996694" algn="l"/>
                <a:tab pos="3723640" algn="l"/>
                <a:tab pos="5452236" algn="l"/>
              </a:tabLst>
            </a:pPr>
            <a:r>
              <a:rPr lang="en-US" altLang="zh-CN" sz="1900" spc="-22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ea typeface="Arial"/>
              </a:rPr>
              <a:t>Perçinler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kesmeye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çalışarak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birleştirdikleri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892554" y="1764223"/>
            <a:ext cx="707817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08657" algn="l"/>
                <a:tab pos="3263392" algn="l"/>
                <a:tab pos="451192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arasında	kuvvet	aktarırlar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09089" y="2221788"/>
            <a:ext cx="7332640" cy="2271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4" hangingPunct="0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gövdesine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geçişte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cidarı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4" indent="-283464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Kaymaya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sayısına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çift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ikiye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4"/>
          <p:cNvSpPr txBox="1"/>
          <p:nvPr/>
        </p:nvSpPr>
        <p:spPr>
          <a:xfrm>
            <a:off x="1505711" y="270256"/>
            <a:ext cx="6639325" cy="19369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43167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6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1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3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BF0000"/>
                </a:solidFill>
                <a:latin typeface="Arial"/>
                <a:ea typeface="Arial"/>
              </a:rPr>
              <a:t>Tek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perçinler:</a:t>
            </a:r>
          </a:p>
          <a:p>
            <a:pPr>
              <a:lnSpc>
                <a:spcPts val="55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tesirli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hesaplamalarında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kesilmemesi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şartı: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296746" y="2530330"/>
            <a:ext cx="293570" cy="3671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7083"/>
              </a:lnSpc>
            </a:pPr>
            <a:r>
              <a:rPr lang="en-US" altLang="zh-CN" sz="2250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300" spc="1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671065" y="2501129"/>
            <a:ext cx="173323" cy="3529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775"/>
              </a:lnSpc>
            </a:pPr>
            <a:r>
              <a:rPr lang="en-US" altLang="zh-CN" sz="2250" spc="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882488" y="2323678"/>
            <a:ext cx="611687" cy="7581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775"/>
              </a:lnSpc>
            </a:pPr>
            <a:r>
              <a:rPr lang="en-US" altLang="zh-CN" sz="2250" spc="275" dirty="0">
                <a:solidFill>
                  <a:srgbClr val="000000"/>
                </a:solidFill>
                <a:latin typeface="Symbol"/>
                <a:ea typeface="Symbol"/>
              </a:rPr>
              <a:t></a:t>
            </a:r>
            <a:r>
              <a:rPr lang="en-US" altLang="zh-CN" sz="2250" spc="-254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250" i="1" spc="25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  <a:p>
            <a:pPr>
              <a:lnSpc>
                <a:spcPts val="490"/>
              </a:lnSpc>
            </a:pPr>
            <a:endParaRPr lang="en-US" dirty="0" smtClean="0"/>
          </a:p>
          <a:p>
            <a:pPr marL="0" indent="331354">
              <a:lnSpc>
                <a:spcPct val="100000"/>
              </a:lnSpc>
            </a:pPr>
            <a:r>
              <a:rPr lang="en-US" altLang="zh-CN" sz="2250" spc="1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524897" y="2329627"/>
            <a:ext cx="212379" cy="198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300" spc="1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704859" y="2501129"/>
            <a:ext cx="539052" cy="448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975"/>
              </a:lnSpc>
            </a:pPr>
            <a:r>
              <a:rPr lang="en-US" altLang="zh-CN" sz="2250" spc="49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250" spc="395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marL="0" indent="331198">
              <a:lnSpc>
                <a:spcPct val="100000"/>
              </a:lnSpc>
            </a:pPr>
            <a:r>
              <a:rPr lang="en-US" altLang="zh-CN" sz="130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05711" y="3167684"/>
            <a:ext cx="48544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levhayı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ezmemesi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şartı: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262516" y="3725801"/>
            <a:ext cx="2636688" cy="4573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416"/>
              </a:lnSpc>
            </a:pP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550" spc="-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600" spc="-5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6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600" spc="-4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6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  <a:r>
              <a:rPr lang="en-US" altLang="zh-CN" sz="1550" spc="-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600" spc="-4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lem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505711" y="4493818"/>
            <a:ext cx="74638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çubuğunun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taşıyıp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789176" y="4859578"/>
            <a:ext cx="7065123" cy="16157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taşıyamadığı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0" indent="1315466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net</a:t>
            </a:r>
          </a:p>
          <a:p>
            <a:pPr marL="0" indent="54863">
              <a:lnSpc>
                <a:spcPct val="100000"/>
              </a:lnSpc>
              <a:spcBef>
                <a:spcPts val="229"/>
              </a:spcBef>
            </a:pP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Net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alan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zayıflaması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çıkarıldıktan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</a:p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alandır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5"/>
          <p:cNvSpPr txBox="1"/>
          <p:nvPr/>
        </p:nvSpPr>
        <p:spPr>
          <a:xfrm>
            <a:off x="3187319" y="228055"/>
            <a:ext cx="4123280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505711" y="1002283"/>
            <a:ext cx="74614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Kaynaklı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birleşimler: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789176" y="1548561"/>
            <a:ext cx="558319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05711" y="2173401"/>
            <a:ext cx="74638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940308" algn="l"/>
                <a:tab pos="1903729" algn="l"/>
                <a:tab pos="3340861" algn="l"/>
                <a:tab pos="4779898" algn="l"/>
                <a:tab pos="6371208" algn="l"/>
              </a:tabLst>
            </a:pPr>
            <a:r>
              <a:rPr lang="en-US" altLang="zh-CN" sz="1900" spc="-48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ea typeface="Arial"/>
              </a:rPr>
              <a:t>İki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çelik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	birbirine	bağlayan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kaynak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789176" y="2721930"/>
            <a:ext cx="32970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Dikiş</a:t>
            </a:r>
            <a:r>
              <a:rPr lang="en-US" altLang="zh-CN" sz="2400" b="1" spc="-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760220" y="3347135"/>
            <a:ext cx="720807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Ucuca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dikişler:</a:t>
            </a:r>
            <a:r>
              <a:rPr lang="en-US" altLang="zh-CN" sz="2400" spc="16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devam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789176" y="3895664"/>
            <a:ext cx="7064517" cy="15397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kaynatılarak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oluşturulan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dikişlerdir.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39"/>
              </a:lnSpc>
            </a:pPr>
            <a:endParaRPr lang="en-US" dirty="0" smtClean="0"/>
          </a:p>
          <a:p>
            <a:pPr marL="0" indent="54863">
              <a:lnSpc>
                <a:spcPct val="100000"/>
              </a:lnSpc>
            </a:pPr>
            <a:r>
              <a:rPr lang="en-US" altLang="zh-CN" sz="2400" spc="85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Açı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kaynağı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Birbirine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</a:p>
          <a:p>
            <a:pPr>
              <a:lnSpc>
                <a:spcPts val="14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3"/>
          <p:cNvSpPr txBox="1"/>
          <p:nvPr/>
        </p:nvSpPr>
        <p:spPr>
          <a:xfrm>
            <a:off x="1289558" y="0"/>
            <a:ext cx="7593070" cy="4054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89776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 marL="0" hangingPunct="0">
              <a:lnSpc>
                <a:spcPct val="166666"/>
              </a:lnSpc>
              <a:spcBef>
                <a:spcPts val="245"/>
              </a:spcBef>
            </a:pPr>
            <a:r>
              <a:rPr lang="en-US" altLang="zh-CN" sz="1900" spc="-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35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hesaplamalarında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dikkat</a:t>
            </a:r>
            <a:r>
              <a:rPr lang="en-US" altLang="zh-CN" sz="2400" spc="-1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edilecek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noktalar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1.Dikiş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kalınlığı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(a)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3mm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a=0.7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min</a:t>
            </a:r>
            <a:r>
              <a:rPr lang="en-US" altLang="zh-CN" sz="16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2.Dikiş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boyu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L’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Ayrıca</a:t>
            </a:r>
          </a:p>
          <a:p>
            <a:pPr>
              <a:lnSpc>
                <a:spcPts val="709"/>
              </a:lnSpc>
            </a:pPr>
            <a:endParaRPr lang="en-US" dirty="0" smtClean="0"/>
          </a:p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15a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60a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69"/>
              </a:lnSpc>
            </a:pPr>
            <a:endParaRPr lang="en-US" dirty="0" smtClean="0"/>
          </a:p>
          <a:p>
            <a:pPr marL="0">
              <a:lnSpc>
                <a:spcPct val="112083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3.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</a:p>
          <a:p>
            <a:pPr>
              <a:lnSpc>
                <a:spcPts val="166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4.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hesaplarında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gerilmeleri: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42541" y="4302433"/>
            <a:ext cx="5000088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32811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75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542541" y="4927832"/>
            <a:ext cx="4982766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1452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85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542541" y="5552392"/>
            <a:ext cx="4966002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89928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9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80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42541" y="6177842"/>
            <a:ext cx="4982766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1452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65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9"/>
          <p:cNvSpPr txBox="1"/>
          <p:nvPr/>
        </p:nvSpPr>
        <p:spPr>
          <a:xfrm>
            <a:off x="1433449" y="271471"/>
            <a:ext cx="7509240" cy="33652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75387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289"/>
              </a:lnSpc>
            </a:pPr>
            <a:endParaRPr lang="en-US" dirty="0" smtClean="0"/>
          </a:p>
          <a:p>
            <a:pPr marL="283844" indent="-283844" hangingPunct="0">
              <a:lnSpc>
                <a:spcPct val="14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yuvalı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adını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alır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Birleşim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araçları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çiviler,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bulonlar,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kamalar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tutkallardır.</a:t>
            </a:r>
          </a:p>
          <a:p>
            <a:pPr>
              <a:lnSpc>
                <a:spcPts val="13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yuvalı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</a:p>
          <a:p>
            <a:pPr>
              <a:lnSpc>
                <a:spcPts val="1439"/>
              </a:lnSpc>
            </a:pPr>
            <a:endParaRPr lang="en-US" dirty="0" smtClean="0"/>
          </a:p>
          <a:p>
            <a:pPr marL="0" indent="283844">
              <a:lnSpc>
                <a:spcPct val="100000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717294" y="3819575"/>
            <a:ext cx="72546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944879" algn="l"/>
                <a:tab pos="3147314" algn="l"/>
                <a:tab pos="4601464" algn="l"/>
                <a:tab pos="537870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çatı	makaslarının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mesnet	ve	düğümlerinin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433449" y="4368596"/>
            <a:ext cx="7509204" cy="16305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bağlanmasında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kullanılır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283844" indent="-283844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Çivili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kesmeye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çalıştıklarından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50597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8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828421"/>
            <a:r>
              <a:rPr lang="en-US" altLang="zh-CN" sz="3600" b="1" spc="-20" dirty="0">
                <a:solidFill>
                  <a:srgbClr val="BF0000"/>
                </a:solidFill>
                <a:latin typeface="Arial"/>
                <a:ea typeface="Arial"/>
              </a:rPr>
              <a:t>(Kesit</a:t>
            </a:r>
            <a:r>
              <a:rPr lang="en-US" altLang="zh-CN" sz="3600" b="1" spc="-1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15" dirty="0">
                <a:solidFill>
                  <a:srgbClr val="BF0000"/>
                </a:solidFill>
                <a:latin typeface="Arial"/>
                <a:ea typeface="Arial"/>
              </a:rPr>
              <a:t>Tesirleri)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460"/>
              </a:lnSpc>
            </a:pP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76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872</Words>
  <Application>Microsoft Office PowerPoint</Application>
  <PresentationFormat>Ekran Gösterisi (4:3)</PresentationFormat>
  <Paragraphs>239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宋体</vt:lpstr>
      <vt:lpstr>Arial</vt:lpstr>
      <vt:lpstr>Calibri</vt:lpstr>
      <vt:lpstr>Calibri Light</vt:lpstr>
      <vt:lpstr>Symbol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5</cp:revision>
  <dcterms:created xsi:type="dcterms:W3CDTF">2011-01-21T15:00:27Z</dcterms:created>
  <dcterms:modified xsi:type="dcterms:W3CDTF">2020-01-08T13:56:38Z</dcterms:modified>
</cp:coreProperties>
</file>